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16" r:id="rId1"/>
  </p:sldMasterIdLst>
  <p:notesMasterIdLst>
    <p:notesMasterId r:id="rId56"/>
  </p:notesMasterIdLst>
  <p:handoutMasterIdLst>
    <p:handoutMasterId r:id="rId57"/>
  </p:handoutMasterIdLst>
  <p:sldIdLst>
    <p:sldId id="2026" r:id="rId2"/>
    <p:sldId id="2112" r:id="rId3"/>
    <p:sldId id="2249" r:id="rId4"/>
    <p:sldId id="2243" r:id="rId5"/>
    <p:sldId id="2244" r:id="rId6"/>
    <p:sldId id="2242" r:id="rId7"/>
    <p:sldId id="2245" r:id="rId8"/>
    <p:sldId id="2247" r:id="rId9"/>
    <p:sldId id="2248" r:id="rId10"/>
    <p:sldId id="2250" r:id="rId11"/>
    <p:sldId id="2251" r:id="rId12"/>
    <p:sldId id="2252" r:id="rId13"/>
    <p:sldId id="2314" r:id="rId14"/>
    <p:sldId id="2253" r:id="rId15"/>
    <p:sldId id="2256" r:id="rId16"/>
    <p:sldId id="2257" r:id="rId17"/>
    <p:sldId id="2268" r:id="rId18"/>
    <p:sldId id="2316" r:id="rId19"/>
    <p:sldId id="2263" r:id="rId20"/>
    <p:sldId id="2265" r:id="rId21"/>
    <p:sldId id="2266" r:id="rId22"/>
    <p:sldId id="2267" r:id="rId23"/>
    <p:sldId id="2269" r:id="rId24"/>
    <p:sldId id="2272" r:id="rId25"/>
    <p:sldId id="2273" r:id="rId26"/>
    <p:sldId id="2281" r:id="rId27"/>
    <p:sldId id="2280" r:id="rId28"/>
    <p:sldId id="2317" r:id="rId29"/>
    <p:sldId id="2286" r:id="rId30"/>
    <p:sldId id="2282" r:id="rId31"/>
    <p:sldId id="2287" r:id="rId32"/>
    <p:sldId id="2310" r:id="rId33"/>
    <p:sldId id="2311" r:id="rId34"/>
    <p:sldId id="2312" r:id="rId35"/>
    <p:sldId id="2291" r:id="rId36"/>
    <p:sldId id="2292" r:id="rId37"/>
    <p:sldId id="2293" r:id="rId38"/>
    <p:sldId id="2294" r:id="rId39"/>
    <p:sldId id="2301" r:id="rId40"/>
    <p:sldId id="2303" r:id="rId41"/>
    <p:sldId id="2304" r:id="rId42"/>
    <p:sldId id="2305" r:id="rId43"/>
    <p:sldId id="2302" r:id="rId44"/>
    <p:sldId id="2296" r:id="rId45"/>
    <p:sldId id="2313" r:id="rId46"/>
    <p:sldId id="2298" r:id="rId47"/>
    <p:sldId id="2318" r:id="rId48"/>
    <p:sldId id="2299" r:id="rId49"/>
    <p:sldId id="2306" r:id="rId50"/>
    <p:sldId id="2320" r:id="rId51"/>
    <p:sldId id="2319" r:id="rId52"/>
    <p:sldId id="2307" r:id="rId53"/>
    <p:sldId id="2308" r:id="rId54"/>
    <p:sldId id="2240" r:id="rId55"/>
  </p:sldIdLst>
  <p:sldSz cx="9144000" cy="5143500" type="screen16x9"/>
  <p:notesSz cx="7099300" cy="10234613"/>
  <p:defaultTextStyle>
    <a:lvl1pPr defTabSz="363800">
      <a:lnSpc>
        <a:spcPct val="93000"/>
      </a:lnSpc>
      <a:defRPr>
        <a:latin typeface="Calibri"/>
        <a:ea typeface="Calibri"/>
        <a:cs typeface="Calibri"/>
        <a:sym typeface="Calibri"/>
      </a:defRPr>
    </a:lvl1pPr>
    <a:lvl2pPr indent="370225" defTabSz="363800">
      <a:lnSpc>
        <a:spcPct val="93000"/>
      </a:lnSpc>
      <a:defRPr>
        <a:latin typeface="Calibri"/>
        <a:ea typeface="Calibri"/>
        <a:cs typeface="Calibri"/>
        <a:sym typeface="Calibri"/>
      </a:defRPr>
    </a:lvl2pPr>
    <a:lvl3pPr indent="740451" defTabSz="363800">
      <a:lnSpc>
        <a:spcPct val="93000"/>
      </a:lnSpc>
      <a:defRPr>
        <a:latin typeface="Calibri"/>
        <a:ea typeface="Calibri"/>
        <a:cs typeface="Calibri"/>
        <a:sym typeface="Calibri"/>
      </a:defRPr>
    </a:lvl3pPr>
    <a:lvl4pPr indent="1110679" defTabSz="363800">
      <a:lnSpc>
        <a:spcPct val="93000"/>
      </a:lnSpc>
      <a:defRPr>
        <a:latin typeface="Calibri"/>
        <a:ea typeface="Calibri"/>
        <a:cs typeface="Calibri"/>
        <a:sym typeface="Calibri"/>
      </a:defRPr>
    </a:lvl4pPr>
    <a:lvl5pPr indent="1480905" defTabSz="363800">
      <a:lnSpc>
        <a:spcPct val="93000"/>
      </a:lnSpc>
      <a:defRPr>
        <a:latin typeface="Calibri"/>
        <a:ea typeface="Calibri"/>
        <a:cs typeface="Calibri"/>
        <a:sym typeface="Calibri"/>
      </a:defRPr>
    </a:lvl5pPr>
    <a:lvl6pPr indent="1851132" defTabSz="363800">
      <a:lnSpc>
        <a:spcPct val="93000"/>
      </a:lnSpc>
      <a:defRPr>
        <a:latin typeface="Calibri"/>
        <a:ea typeface="Calibri"/>
        <a:cs typeface="Calibri"/>
        <a:sym typeface="Calibri"/>
      </a:defRPr>
    </a:lvl6pPr>
    <a:lvl7pPr indent="2221358" defTabSz="363800">
      <a:lnSpc>
        <a:spcPct val="93000"/>
      </a:lnSpc>
      <a:defRPr>
        <a:latin typeface="Calibri"/>
        <a:ea typeface="Calibri"/>
        <a:cs typeface="Calibri"/>
        <a:sym typeface="Calibri"/>
      </a:defRPr>
    </a:lvl7pPr>
    <a:lvl8pPr indent="2591585" defTabSz="363800">
      <a:lnSpc>
        <a:spcPct val="93000"/>
      </a:lnSpc>
      <a:defRPr>
        <a:latin typeface="Calibri"/>
        <a:ea typeface="Calibri"/>
        <a:cs typeface="Calibri"/>
        <a:sym typeface="Calibri"/>
      </a:defRPr>
    </a:lvl8pPr>
    <a:lvl9pPr indent="2961812" defTabSz="363800">
      <a:lnSpc>
        <a:spcPct val="93000"/>
      </a:lnSpc>
      <a:defRPr>
        <a:latin typeface="Calibri"/>
        <a:ea typeface="Calibri"/>
        <a:cs typeface="Calibri"/>
        <a:sym typeface="Calibri"/>
      </a:defRPr>
    </a:lvl9pPr>
  </p:defaultTextStyle>
  <p:extLst>
    <p:ext uri="{521415D9-36F7-43E2-AB2F-B90AF26B5E84}">
      <p14:sectionLst xmlns:p14="http://schemas.microsoft.com/office/powerpoint/2010/main">
        <p14:section name="Title Slides" id="{8994D358-6C20-4FA8-AA41-025EF578AB32}">
          <p14:sldIdLst>
            <p14:sldId id="2026"/>
            <p14:sldId id="2112"/>
            <p14:sldId id="2249"/>
            <p14:sldId id="2243"/>
            <p14:sldId id="2244"/>
            <p14:sldId id="2242"/>
            <p14:sldId id="2245"/>
            <p14:sldId id="2247"/>
            <p14:sldId id="2248"/>
            <p14:sldId id="2250"/>
            <p14:sldId id="2251"/>
            <p14:sldId id="2252"/>
            <p14:sldId id="2314"/>
            <p14:sldId id="2253"/>
            <p14:sldId id="2256"/>
            <p14:sldId id="2257"/>
            <p14:sldId id="2268"/>
            <p14:sldId id="2316"/>
            <p14:sldId id="2263"/>
            <p14:sldId id="2265"/>
            <p14:sldId id="2266"/>
            <p14:sldId id="2267"/>
            <p14:sldId id="2269"/>
            <p14:sldId id="2272"/>
            <p14:sldId id="2273"/>
            <p14:sldId id="2281"/>
            <p14:sldId id="2280"/>
            <p14:sldId id="2317"/>
            <p14:sldId id="2286"/>
            <p14:sldId id="2282"/>
            <p14:sldId id="2287"/>
            <p14:sldId id="2310"/>
            <p14:sldId id="2311"/>
            <p14:sldId id="2312"/>
            <p14:sldId id="2291"/>
            <p14:sldId id="2292"/>
            <p14:sldId id="2293"/>
            <p14:sldId id="2294"/>
            <p14:sldId id="2301"/>
            <p14:sldId id="2303"/>
            <p14:sldId id="2304"/>
            <p14:sldId id="2305"/>
            <p14:sldId id="2302"/>
            <p14:sldId id="2296"/>
            <p14:sldId id="2313"/>
            <p14:sldId id="2298"/>
            <p14:sldId id="2318"/>
            <p14:sldId id="2299"/>
            <p14:sldId id="2306"/>
            <p14:sldId id="2320"/>
            <p14:sldId id="2319"/>
            <p14:sldId id="2307"/>
            <p14:sldId id="2308"/>
            <p14:sldId id="2240"/>
          </p14:sldIdLst>
        </p14:section>
      </p14:sectionLst>
    </p:ext>
    <p:ext uri="{EFAFB233-063F-42B5-8137-9DF3F51BA10A}">
      <p15:sldGuideLst xmlns:p15="http://schemas.microsoft.com/office/powerpoint/2012/main">
        <p15:guide id="1" orient="horz" pos="2709" userDrawn="1">
          <p15:clr>
            <a:srgbClr val="A4A3A4"/>
          </p15:clr>
        </p15:guide>
        <p15:guide id="2" pos="3606" userDrawn="1">
          <p15:clr>
            <a:srgbClr val="A4A3A4"/>
          </p15:clr>
        </p15:guide>
        <p15:guide id="3" orient="horz" pos="2164" userDrawn="1">
          <p15:clr>
            <a:srgbClr val="A4A3A4"/>
          </p15:clr>
        </p15:guide>
        <p15:guide id="4" orient="horz" pos="1302" userDrawn="1">
          <p15:clr>
            <a:srgbClr val="A4A3A4"/>
          </p15:clr>
        </p15:guide>
        <p15:guide id="5" pos="24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Edwards" initials="DE" lastIdx="11" clrIdx="0"/>
  <p:cmAuthor id="1" name="Danielle Powell" initials="DP" lastIdx="91" clrIdx="1">
    <p:extLst>
      <p:ext uri="{19B8F6BF-5375-455C-9EA6-DF929625EA0E}">
        <p15:presenceInfo xmlns:p15="http://schemas.microsoft.com/office/powerpoint/2012/main" userId="Danielle Powell" providerId="None"/>
      </p:ext>
    </p:extLst>
  </p:cmAuthor>
  <p:cmAuthor id="2" name="Mark Tecson" initials="MT" lastIdx="54" clrIdx="2">
    <p:extLst>
      <p:ext uri="{19B8F6BF-5375-455C-9EA6-DF929625EA0E}">
        <p15:presenceInfo xmlns:p15="http://schemas.microsoft.com/office/powerpoint/2012/main" userId="Mark Tecson" providerId="None"/>
      </p:ext>
    </p:extLst>
  </p:cmAuthor>
  <p:cmAuthor id="3" name="Alain Hollfelder" initials="AH" lastIdx="6" clrIdx="3"/>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D2"/>
    <a:srgbClr val="FFFFFF"/>
    <a:srgbClr val="F8D85C"/>
    <a:srgbClr val="FFCC66"/>
    <a:srgbClr val="55C3C0"/>
    <a:srgbClr val="56BB8B"/>
    <a:srgbClr val="0078AC"/>
    <a:srgbClr val="FFFF99"/>
    <a:srgbClr val="8B930E"/>
    <a:srgbClr val="A7E4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0" autoAdjust="0"/>
    <p:restoredTop sz="86015" autoAdjust="0"/>
  </p:normalViewPr>
  <p:slideViewPr>
    <p:cSldViewPr>
      <p:cViewPr varScale="1">
        <p:scale>
          <a:sx n="87" d="100"/>
          <a:sy n="87" d="100"/>
        </p:scale>
        <p:origin x="696" y="108"/>
      </p:cViewPr>
      <p:guideLst>
        <p:guide orient="horz" pos="2709"/>
        <p:guide pos="3606"/>
        <p:guide orient="horz" pos="2164"/>
        <p:guide orient="horz" pos="1302"/>
        <p:guide pos="2426"/>
      </p:guideLst>
    </p:cSldViewPr>
  </p:slideViewPr>
  <p:outlineViewPr>
    <p:cViewPr>
      <p:scale>
        <a:sx n="33" d="100"/>
        <a:sy n="33" d="100"/>
      </p:scale>
      <p:origin x="0" y="-1264"/>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44" d="100"/>
          <a:sy n="44" d="100"/>
        </p:scale>
        <p:origin x="274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en-GB"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B59EEB45-F85B-45AF-AE0C-0FFBEB08690C}" type="datetimeFigureOut">
              <a:rPr lang="en-GB" smtClean="0">
                <a:latin typeface="Arial" panose="020B0604020202020204" pitchFamily="34" charset="0"/>
                <a:cs typeface="Arial" panose="020B0604020202020204" pitchFamily="34" charset="0"/>
              </a:rPr>
              <a:t>21/03/2024</a:t>
            </a:fld>
            <a:endParaRPr lang="en-GB"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en-GB"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6D219380-B934-4D92-B156-F3E17E027301}" type="slidenum">
              <a:rPr lang="en-GB" smtClean="0">
                <a:latin typeface="Arial" panose="020B0604020202020204" pitchFamily="34" charset="0"/>
                <a:cs typeface="Arial" panose="020B0604020202020204" pitchFamily="34" charset="0"/>
              </a:rPr>
              <a:t>‹#›</a:t>
            </a:fld>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887583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39700" y="768350"/>
            <a:ext cx="6819900" cy="3836988"/>
          </a:xfrm>
          <a:prstGeom prst="rect">
            <a:avLst/>
          </a:prstGeom>
        </p:spPr>
        <p:txBody>
          <a:bodyPr lIns="94768" tIns="47384" rIns="94768" bIns="47384"/>
          <a:lstStyle/>
          <a:p>
            <a:pPr lvl="0"/>
            <a:endParaRPr dirty="0"/>
          </a:p>
        </p:txBody>
      </p:sp>
      <p:sp>
        <p:nvSpPr>
          <p:cNvPr id="80" name="Shape 80"/>
          <p:cNvSpPr>
            <a:spLocks noGrp="1"/>
          </p:cNvSpPr>
          <p:nvPr>
            <p:ph type="body" sz="quarter" idx="1"/>
          </p:nvPr>
        </p:nvSpPr>
        <p:spPr>
          <a:xfrm>
            <a:off x="946574" y="4861442"/>
            <a:ext cx="5206154" cy="4605576"/>
          </a:xfrm>
          <a:prstGeom prst="rect">
            <a:avLst/>
          </a:prstGeom>
        </p:spPr>
        <p:txBody>
          <a:bodyPr lIns="94768" tIns="47384" rIns="94768" bIns="47384"/>
          <a:lstStyle/>
          <a:p>
            <a:pPr lvl="0"/>
            <a:endParaRPr dirty="0"/>
          </a:p>
        </p:txBody>
      </p:sp>
    </p:spTree>
    <p:extLst>
      <p:ext uri="{BB962C8B-B14F-4D97-AF65-F5344CB8AC3E}">
        <p14:creationId xmlns:p14="http://schemas.microsoft.com/office/powerpoint/2010/main" val="3462604916"/>
      </p:ext>
    </p:extLst>
  </p:cSld>
  <p:clrMap bg1="lt1" tx1="dk1" bg2="lt2" tx2="dk2" accent1="accent1" accent2="accent2" accent3="accent3" accent4="accent4" accent5="accent5" accent6="accent6" hlink="hlink" folHlink="folHlink"/>
  <p:hf sldNum="0" hdr="0" ftr="0" dt="0"/>
  <p:notesStyle>
    <a:lvl1pPr defTabSz="457200">
      <a:lnSpc>
        <a:spcPct val="117999"/>
      </a:lnSpc>
      <a:defRPr sz="2200" b="0" i="0">
        <a:latin typeface="Arial" panose="020B0604020202020204" pitchFamily="34" charset="0"/>
        <a:ea typeface="+mj-ea"/>
        <a:cs typeface="Arial" panose="020B0604020202020204" pitchFamily="34" charset="0"/>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sz="2400" b="0" i="0" dirty="0">
              <a:latin typeface="Arial" panose="020B0604020202020204" pitchFamily="34" charset="0"/>
              <a:ea typeface="+mj-ea"/>
              <a:cs typeface="Arial" panose="020B0604020202020204" pitchFamily="34" charset="0"/>
              <a:sym typeface="Helvetica Neue"/>
            </a:endParaRPr>
          </a:p>
          <a:p>
            <a:pPr marL="0" marR="0" lvl="0" indent="0" defTabSz="457200" eaLnBrk="1" fontAlgn="auto" latinLnBrk="0" hangingPunct="1">
              <a:lnSpc>
                <a:spcPct val="117999"/>
              </a:lnSpc>
              <a:spcBef>
                <a:spcPts val="0"/>
              </a:spcBef>
              <a:spcAft>
                <a:spcPts val="0"/>
              </a:spcAft>
              <a:buClrTx/>
              <a:buSzTx/>
              <a:buFontTx/>
              <a:buNone/>
              <a:tabLst/>
              <a:defRPr/>
            </a:pPr>
            <a:endParaRPr lang="en-US" sz="2400" b="0" i="0" dirty="0">
              <a:latin typeface="Arial" panose="020B0604020202020204" pitchFamily="34" charset="0"/>
              <a:ea typeface="+mj-ea"/>
              <a:cs typeface="Arial" panose="020B0604020202020204" pitchFamily="34" charset="0"/>
              <a:sym typeface="Helvetica Neue"/>
            </a:endParaRPr>
          </a:p>
        </p:txBody>
      </p:sp>
    </p:spTree>
    <p:extLst>
      <p:ext uri="{BB962C8B-B14F-4D97-AF65-F5344CB8AC3E}">
        <p14:creationId xmlns:p14="http://schemas.microsoft.com/office/powerpoint/2010/main" val="3665315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b="0" i="0" dirty="0">
                <a:latin typeface="Arial" panose="020B0604020202020204" pitchFamily="34" charset="0"/>
                <a:ea typeface="+mj-ea"/>
                <a:cs typeface="Arial" panose="020B0604020202020204" pitchFamily="34" charset="0"/>
                <a:sym typeface="Helvetica Neue"/>
              </a:rPr>
              <a:t>## * objective: understand how to estimate a &amp; b parameters from a sample of ## data collected on x and y.</a:t>
            </a:r>
            <a:endParaRPr lang="de-CH" dirty="0"/>
          </a:p>
        </p:txBody>
      </p:sp>
    </p:spTree>
    <p:extLst>
      <p:ext uri="{BB962C8B-B14F-4D97-AF65-F5344CB8AC3E}">
        <p14:creationId xmlns:p14="http://schemas.microsoft.com/office/powerpoint/2010/main" val="9689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b="0" i="0" dirty="0">
                <a:latin typeface="Arial" panose="020B0604020202020204" pitchFamily="34" charset="0"/>
                <a:ea typeface="+mj-ea"/>
                <a:cs typeface="Arial" panose="020B0604020202020204" pitchFamily="34" charset="0"/>
                <a:sym typeface="Helvetica Neue"/>
              </a:rPr>
              <a:t>## * objective: understand how to estimate a &amp; b parameters from a sample of ## data collected on x and y.</a:t>
            </a:r>
            <a:endParaRPr lang="de-CH" dirty="0"/>
          </a:p>
        </p:txBody>
      </p:sp>
    </p:spTree>
    <p:extLst>
      <p:ext uri="{BB962C8B-B14F-4D97-AF65-F5344CB8AC3E}">
        <p14:creationId xmlns:p14="http://schemas.microsoft.com/office/powerpoint/2010/main" val="3485390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b="0" i="0" dirty="0">
                <a:latin typeface="Arial" panose="020B0604020202020204" pitchFamily="34" charset="0"/>
                <a:ea typeface="+mj-ea"/>
                <a:cs typeface="Arial" panose="020B0604020202020204" pitchFamily="34" charset="0"/>
                <a:sym typeface="Helvetica Neue"/>
              </a:rPr>
              <a:t>## * objective: understand how to estimate a &amp; b parameters from a sample of ## data collected on x and y.</a:t>
            </a:r>
            <a:endParaRPr lang="de-CH" dirty="0"/>
          </a:p>
        </p:txBody>
      </p:sp>
    </p:spTree>
    <p:extLst>
      <p:ext uri="{BB962C8B-B14F-4D97-AF65-F5344CB8AC3E}">
        <p14:creationId xmlns:p14="http://schemas.microsoft.com/office/powerpoint/2010/main" val="3288692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320001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422258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b="0" i="0" dirty="0">
                <a:effectLst/>
                <a:latin typeface="Arial" panose="020B0604020202020204" pitchFamily="34" charset="0"/>
                <a:ea typeface="+mj-ea"/>
                <a:cs typeface="Arial" panose="020B0604020202020204" pitchFamily="34" charset="0"/>
                <a:sym typeface="Helvetica Neue"/>
              </a:rPr>
              <a:t>Our objective function will be the sum of squared differences between the observed and predicted numbers of infectious individuals over time. Mathematically, it can be expressed as</a:t>
            </a:r>
            <a:r>
              <a:rPr lang="en-US" sz="2200" b="0" i="0" baseline="0" dirty="0">
                <a:effectLst/>
                <a:latin typeface="Arial" panose="020B0604020202020204" pitchFamily="34" charset="0"/>
                <a:ea typeface="+mj-ea"/>
                <a:cs typeface="Arial" panose="020B0604020202020204" pitchFamily="34" charset="0"/>
                <a:sym typeface="Helvetica Neue"/>
              </a:rPr>
              <a:t> shown on the slide.</a:t>
            </a:r>
            <a:endParaRPr lang="de-CH" dirty="0"/>
          </a:p>
        </p:txBody>
      </p:sp>
    </p:spTree>
    <p:extLst>
      <p:ext uri="{BB962C8B-B14F-4D97-AF65-F5344CB8AC3E}">
        <p14:creationId xmlns:p14="http://schemas.microsoft.com/office/powerpoint/2010/main" val="2290568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4994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402084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4113734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312795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Parameters </a:t>
            </a:r>
            <a:r>
              <a:rPr lang="de-CH" dirty="0" err="1"/>
              <a:t>may</a:t>
            </a:r>
            <a:r>
              <a:rPr lang="de-CH" dirty="0"/>
              <a:t> </a:t>
            </a:r>
            <a:r>
              <a:rPr lang="de-CH" dirty="0" err="1"/>
              <a:t>be</a:t>
            </a:r>
            <a:r>
              <a:rPr lang="de-CH" dirty="0"/>
              <a:t> </a:t>
            </a:r>
            <a:r>
              <a:rPr lang="de-CH" dirty="0" err="1"/>
              <a:t>known</a:t>
            </a:r>
            <a:r>
              <a:rPr lang="de-CH" dirty="0"/>
              <a:t> </a:t>
            </a:r>
            <a:r>
              <a:rPr lang="de-CH" dirty="0" err="1"/>
              <a:t>from</a:t>
            </a:r>
            <a:r>
              <a:rPr lang="de-CH" dirty="0"/>
              <a:t> </a:t>
            </a:r>
            <a:r>
              <a:rPr lang="de-CH" dirty="0" err="1"/>
              <a:t>prior</a:t>
            </a:r>
            <a:r>
              <a:rPr lang="de-CH" dirty="0"/>
              <a:t> </a:t>
            </a:r>
            <a:r>
              <a:rPr lang="de-CH" dirty="0" err="1"/>
              <a:t>research</a:t>
            </a:r>
            <a:r>
              <a:rPr lang="de-CH" baseline="0" dirty="0"/>
              <a:t> </a:t>
            </a:r>
            <a:r>
              <a:rPr lang="de-CH" baseline="0" dirty="0" err="1"/>
              <a:t>or</a:t>
            </a:r>
            <a:r>
              <a:rPr lang="de-CH" baseline="0" dirty="0"/>
              <a:t> </a:t>
            </a:r>
            <a:r>
              <a:rPr lang="de-CH" baseline="0" dirty="0" err="1"/>
              <a:t>may</a:t>
            </a:r>
            <a:r>
              <a:rPr lang="de-CH" baseline="0" dirty="0"/>
              <a:t> </a:t>
            </a:r>
            <a:r>
              <a:rPr lang="de-CH" baseline="0" dirty="0" err="1"/>
              <a:t>need</a:t>
            </a:r>
            <a:r>
              <a:rPr lang="de-CH" baseline="0" dirty="0"/>
              <a:t> </a:t>
            </a:r>
            <a:r>
              <a:rPr lang="de-CH" baseline="0" dirty="0" err="1"/>
              <a:t>to</a:t>
            </a:r>
            <a:r>
              <a:rPr lang="de-CH" baseline="0" dirty="0"/>
              <a:t> </a:t>
            </a:r>
            <a:r>
              <a:rPr lang="de-CH" baseline="0" dirty="0" err="1"/>
              <a:t>be</a:t>
            </a:r>
            <a:r>
              <a:rPr lang="de-CH" baseline="0" dirty="0"/>
              <a:t> </a:t>
            </a:r>
            <a:r>
              <a:rPr lang="de-CH" baseline="0" dirty="0" err="1"/>
              <a:t>estimated</a:t>
            </a:r>
            <a:r>
              <a:rPr lang="de-CH" baseline="0" dirty="0"/>
              <a:t> </a:t>
            </a:r>
            <a:r>
              <a:rPr lang="de-CH" baseline="0" dirty="0" err="1"/>
              <a:t>from</a:t>
            </a:r>
            <a:r>
              <a:rPr lang="de-CH" baseline="0" dirty="0"/>
              <a:t> </a:t>
            </a:r>
            <a:r>
              <a:rPr lang="de-CH" baseline="0" dirty="0" err="1"/>
              <a:t>data</a:t>
            </a:r>
            <a:r>
              <a:rPr lang="de-CH" baseline="0" dirty="0"/>
              <a:t>. </a:t>
            </a:r>
          </a:p>
          <a:p>
            <a:endParaRPr lang="de-CH" dirty="0"/>
          </a:p>
        </p:txBody>
      </p:sp>
    </p:spTree>
    <p:extLst>
      <p:ext uri="{BB962C8B-B14F-4D97-AF65-F5344CB8AC3E}">
        <p14:creationId xmlns:p14="http://schemas.microsoft.com/office/powerpoint/2010/main" val="4176857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375196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06643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Tree>
    <p:extLst>
      <p:ext uri="{BB962C8B-B14F-4D97-AF65-F5344CB8AC3E}">
        <p14:creationId xmlns:p14="http://schemas.microsoft.com/office/powerpoint/2010/main" val="1373264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Tree>
    <p:extLst>
      <p:ext uri="{BB962C8B-B14F-4D97-AF65-F5344CB8AC3E}">
        <p14:creationId xmlns:p14="http://schemas.microsoft.com/office/powerpoint/2010/main" val="3691171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023463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645713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039017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915400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090216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98590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dirty="0">
                <a:effectLst/>
                <a:latin typeface="Arial" panose="020B0604020202020204" pitchFamily="34" charset="0"/>
                <a:ea typeface="+mj-ea"/>
                <a:cs typeface="Arial" panose="020B0604020202020204" pitchFamily="34" charset="0"/>
                <a:sym typeface="Helvetica Neue"/>
              </a:rPr>
              <a:t> This process allows researchers to assess the model's ability to accurately capture the observed patterns of disease transmission and to make predictions about future trends and the potential impact of interventions.</a:t>
            </a:r>
            <a:endParaRPr lang="de-CH" sz="2200" b="0" i="0" dirty="0">
              <a:effectLst/>
              <a:latin typeface="Arial" panose="020B0604020202020204" pitchFamily="34" charset="0"/>
              <a:ea typeface="+mj-ea"/>
              <a:cs typeface="Arial" panose="020B0604020202020204" pitchFamily="34" charset="0"/>
              <a:sym typeface="Helvetica Neue"/>
            </a:endParaRPr>
          </a:p>
          <a:p>
            <a:endParaRPr lang="de-CH" sz="2200" b="0" i="0" dirty="0">
              <a:effectLst/>
              <a:latin typeface="Arial" panose="020B0604020202020204" pitchFamily="34" charset="0"/>
              <a:ea typeface="+mj-ea"/>
              <a:cs typeface="Arial" panose="020B0604020202020204" pitchFamily="34" charset="0"/>
              <a:sym typeface="Helvetica Neue"/>
            </a:endParaRPr>
          </a:p>
          <a:p>
            <a:endParaRPr lang="de-CH" dirty="0"/>
          </a:p>
        </p:txBody>
      </p:sp>
    </p:spTree>
    <p:extLst>
      <p:ext uri="{BB962C8B-B14F-4D97-AF65-F5344CB8AC3E}">
        <p14:creationId xmlns:p14="http://schemas.microsoft.com/office/powerpoint/2010/main" val="1886239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809416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787161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672121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728919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851872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3146242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7018545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382085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4100205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77736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Tree>
    <p:extLst>
      <p:ext uri="{BB962C8B-B14F-4D97-AF65-F5344CB8AC3E}">
        <p14:creationId xmlns:p14="http://schemas.microsoft.com/office/powerpoint/2010/main" val="1492477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3649526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034893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996846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425200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497235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0389955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29927099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1935090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33679255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Tree>
    <p:extLst>
      <p:ext uri="{BB962C8B-B14F-4D97-AF65-F5344CB8AC3E}">
        <p14:creationId xmlns:p14="http://schemas.microsoft.com/office/powerpoint/2010/main" val="45533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Tree>
    <p:extLst>
      <p:ext uri="{BB962C8B-B14F-4D97-AF65-F5344CB8AC3E}">
        <p14:creationId xmlns:p14="http://schemas.microsoft.com/office/powerpoint/2010/main" val="87778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Tree>
    <p:extLst>
      <p:ext uri="{BB962C8B-B14F-4D97-AF65-F5344CB8AC3E}">
        <p14:creationId xmlns:p14="http://schemas.microsoft.com/office/powerpoint/2010/main" val="5657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GB" sz="2400" b="0" i="0" dirty="0">
              <a:latin typeface="Arial" panose="020B0604020202020204" pitchFamily="34" charset="0"/>
              <a:ea typeface="+mj-ea"/>
              <a:cs typeface="Arial" panose="020B0604020202020204" pitchFamily="34" charset="0"/>
              <a:sym typeface="Helvetica Neue"/>
            </a:endParaRPr>
          </a:p>
        </p:txBody>
      </p:sp>
    </p:spTree>
    <p:extLst>
      <p:ext uri="{BB962C8B-B14F-4D97-AF65-F5344CB8AC3E}">
        <p14:creationId xmlns:p14="http://schemas.microsoft.com/office/powerpoint/2010/main" val="191401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b="0" i="0" dirty="0">
                <a:latin typeface="Arial" panose="020B0604020202020204" pitchFamily="34" charset="0"/>
                <a:ea typeface="+mj-ea"/>
                <a:cs typeface="Arial" panose="020B0604020202020204" pitchFamily="34" charset="0"/>
                <a:sym typeface="Helvetica Neue"/>
              </a:rPr>
              <a:t>Overall, model fitting plays a crucial role in calibrating disease models to real-world data, enabling researchers to better understand disease dynamics, assess the effectiveness of control measures, and inform public health decision-making.</a:t>
            </a:r>
            <a:endParaRPr lang="de-CH" dirty="0"/>
          </a:p>
        </p:txBody>
      </p:sp>
    </p:spTree>
    <p:extLst>
      <p:ext uri="{BB962C8B-B14F-4D97-AF65-F5344CB8AC3E}">
        <p14:creationId xmlns:p14="http://schemas.microsoft.com/office/powerpoint/2010/main" val="1257895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de-CH" dirty="0"/>
          </a:p>
        </p:txBody>
      </p:sp>
    </p:spTree>
    <p:extLst>
      <p:ext uri="{BB962C8B-B14F-4D97-AF65-F5344CB8AC3E}">
        <p14:creationId xmlns:p14="http://schemas.microsoft.com/office/powerpoint/2010/main" val="3203592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BAFA5D51-036A-41DE-B449-6FAC5FBD88B9}"/>
              </a:ext>
            </a:extLst>
          </p:cNvPr>
          <p:cNvSpPr>
            <a:spLocks noGrp="1"/>
          </p:cNvSpPr>
          <p:nvPr>
            <p:ph type="body" sz="quarter" idx="11" hasCustomPrompt="1"/>
          </p:nvPr>
        </p:nvSpPr>
        <p:spPr>
          <a:xfrm>
            <a:off x="3851920" y="2704935"/>
            <a:ext cx="4785668" cy="874927"/>
          </a:xfrm>
          <a:prstGeom prst="rect">
            <a:avLst/>
          </a:prstGeom>
        </p:spPr>
        <p:txBody>
          <a:bodyPr anchor="b">
            <a:noAutofit/>
          </a:bodyPr>
          <a:lstStyle>
            <a:lvl1pPr marL="0" indent="0" algn="just">
              <a:buNone/>
              <a:defRPr sz="2800">
                <a:solidFill>
                  <a:schemeClr val="accent3"/>
                </a:solidFill>
              </a:defRPr>
            </a:lvl1pPr>
          </a:lstStyle>
          <a:p>
            <a:r>
              <a:rPr lang="en-US" dirty="0"/>
              <a:t>Title of Presentation</a:t>
            </a:r>
          </a:p>
        </p:txBody>
      </p:sp>
      <p:sp>
        <p:nvSpPr>
          <p:cNvPr id="178" name="Text Placeholder 4">
            <a:extLst>
              <a:ext uri="{FF2B5EF4-FFF2-40B4-BE49-F238E27FC236}">
                <a16:creationId xmlns:a16="http://schemas.microsoft.com/office/drawing/2014/main" id="{FE86138B-22AB-524D-B99B-1D15537B55C1}"/>
              </a:ext>
            </a:extLst>
          </p:cNvPr>
          <p:cNvSpPr>
            <a:spLocks noGrp="1"/>
          </p:cNvSpPr>
          <p:nvPr userDrawn="1">
            <p:ph type="body" sz="quarter" idx="10" hasCustomPrompt="1"/>
          </p:nvPr>
        </p:nvSpPr>
        <p:spPr>
          <a:xfrm>
            <a:off x="3851920" y="4083918"/>
            <a:ext cx="4785668" cy="289076"/>
          </a:xfrm>
          <a:prstGeom prst="rect">
            <a:avLst/>
          </a:prstGeom>
        </p:spPr>
        <p:txBody>
          <a:bodyPr>
            <a:noAutofit/>
          </a:bodyPr>
          <a:lstStyle>
            <a:lvl1pPr marL="0" indent="0">
              <a:buNone/>
              <a:defRPr sz="1400"/>
            </a:lvl1pPr>
          </a:lstStyle>
          <a:p>
            <a:pPr lvl="0"/>
            <a:r>
              <a:rPr lang="en-US" dirty="0"/>
              <a:t>Day Month Year</a:t>
            </a:r>
            <a:endParaRPr lang="en-GB" dirty="0"/>
          </a:p>
        </p:txBody>
      </p:sp>
      <p:pic>
        <p:nvPicPr>
          <p:cNvPr id="17" name="Picture 16">
            <a:extLst>
              <a:ext uri="{FF2B5EF4-FFF2-40B4-BE49-F238E27FC236}">
                <a16:creationId xmlns:a16="http://schemas.microsoft.com/office/drawing/2014/main" id="{31E10C56-7618-B944-A305-B8B18B49600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52284"/>
          <a:stretch/>
        </p:blipFill>
        <p:spPr>
          <a:xfrm>
            <a:off x="3851920" y="1283159"/>
            <a:ext cx="3100868" cy="856543"/>
          </a:xfrm>
          <a:prstGeom prst="rect">
            <a:avLst/>
          </a:prstGeom>
        </p:spPr>
      </p:pic>
      <p:pic>
        <p:nvPicPr>
          <p:cNvPr id="29" name="Picture 28">
            <a:extLst>
              <a:ext uri="{FF2B5EF4-FFF2-40B4-BE49-F238E27FC236}">
                <a16:creationId xmlns:a16="http://schemas.microsoft.com/office/drawing/2014/main" id="{8FA0BD56-8EF0-624B-906C-D201253B765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3161576" cy="5143500"/>
          </a:xfrm>
          <a:prstGeom prst="rect">
            <a:avLst/>
          </a:prstGeom>
        </p:spPr>
      </p:pic>
      <p:sp>
        <p:nvSpPr>
          <p:cNvPr id="9" name="Text Placeholder 4">
            <a:extLst>
              <a:ext uri="{FF2B5EF4-FFF2-40B4-BE49-F238E27FC236}">
                <a16:creationId xmlns:a16="http://schemas.microsoft.com/office/drawing/2014/main" id="{9ADA4B75-C733-AA4E-A796-B7D79C91F656}"/>
              </a:ext>
            </a:extLst>
          </p:cNvPr>
          <p:cNvSpPr>
            <a:spLocks noGrp="1"/>
          </p:cNvSpPr>
          <p:nvPr>
            <p:ph type="body" sz="quarter" idx="14" hasCustomPrompt="1"/>
          </p:nvPr>
        </p:nvSpPr>
        <p:spPr>
          <a:xfrm>
            <a:off x="3851920" y="3661942"/>
            <a:ext cx="4785668" cy="349968"/>
          </a:xfrm>
          <a:prstGeom prst="rect">
            <a:avLst/>
          </a:prstGeom>
          <a:ln>
            <a:noFill/>
          </a:ln>
        </p:spPr>
        <p:txBody>
          <a:bodyPr wrap="square" lIns="0">
            <a:noAutofit/>
          </a:bodyPr>
          <a:lstStyle>
            <a:lvl1pPr marL="0" indent="0" algn="l" defTabSz="363800">
              <a:lnSpc>
                <a:spcPct val="93000"/>
              </a:lnSpc>
              <a:buNone/>
              <a:defRPr lang="en-GB" sz="1800" dirty="0">
                <a:solidFill>
                  <a:schemeClr val="accent2"/>
                </a:solidFill>
                <a:latin typeface="Arial" panose="020B0604020202020204" pitchFamily="34" charset="0"/>
                <a:ea typeface="Calibri"/>
                <a:cs typeface="Arial" panose="020B0604020202020204" pitchFamily="34" charset="0"/>
                <a:sym typeface="Calibri"/>
              </a:defRPr>
            </a:lvl1pPr>
          </a:lstStyle>
          <a:p>
            <a:pPr marL="0" lvl="0" indent="0" defTabSz="363800">
              <a:lnSpc>
                <a:spcPct val="93000"/>
              </a:lnSpc>
              <a:buNone/>
            </a:pPr>
            <a:r>
              <a:rPr lang="en-US" dirty="0"/>
              <a:t>Subtitle</a:t>
            </a:r>
            <a:endParaRPr lang="en-GB" dirty="0"/>
          </a:p>
        </p:txBody>
      </p:sp>
    </p:spTree>
    <p:extLst>
      <p:ext uri="{BB962C8B-B14F-4D97-AF65-F5344CB8AC3E}">
        <p14:creationId xmlns:p14="http://schemas.microsoft.com/office/powerpoint/2010/main" val="287705661"/>
      </p:ext>
    </p:extLst>
  </p:cSld>
  <p:clrMapOvr>
    <a:masterClrMapping/>
  </p:clrMapOvr>
  <p:extLst>
    <p:ext uri="{DCECCB84-F9BA-43D5-87BE-67443E8EF086}">
      <p15:sldGuideLst xmlns:p15="http://schemas.microsoft.com/office/powerpoint/2012/main">
        <p15:guide id="1" orient="horz" pos="2255" userDrawn="1">
          <p15:clr>
            <a:srgbClr val="FBAE40"/>
          </p15:clr>
        </p15:guide>
        <p15:guide id="2" pos="242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with Captions">
    <p:spTree>
      <p:nvGrpSpPr>
        <p:cNvPr id="1" name=""/>
        <p:cNvGrpSpPr/>
        <p:nvPr/>
      </p:nvGrpSpPr>
      <p:grpSpPr>
        <a:xfrm>
          <a:off x="0" y="0"/>
          <a:ext cx="0" cy="0"/>
          <a:chOff x="0" y="0"/>
          <a:chExt cx="0" cy="0"/>
        </a:xfrm>
      </p:grpSpPr>
      <p:sp>
        <p:nvSpPr>
          <p:cNvPr id="10" name="Picture Placeholder 3"/>
          <p:cNvSpPr>
            <a:spLocks noGrp="1"/>
          </p:cNvSpPr>
          <p:nvPr>
            <p:ph type="pic" sz="quarter" idx="11" hasCustomPrompt="1"/>
          </p:nvPr>
        </p:nvSpPr>
        <p:spPr>
          <a:xfrm>
            <a:off x="516616" y="1014413"/>
            <a:ext cx="2615224" cy="2781300"/>
          </a:xfrm>
          <a:prstGeom prst="rect">
            <a:avLst/>
          </a:prstGeom>
        </p:spPr>
        <p:txBody>
          <a:bodyPr vert="horz" anchor="ctr"/>
          <a:lstStyle>
            <a:lvl1pPr marL="0" indent="0" algn="ctr">
              <a:buNone/>
              <a:defRPr/>
            </a:lvl1pPr>
          </a:lstStyle>
          <a:p>
            <a:r>
              <a:rPr lang="en-GB" dirty="0"/>
              <a:t>[image/icon/logo box]</a:t>
            </a:r>
            <a:endParaRPr lang="en-US" dirty="0"/>
          </a:p>
        </p:txBody>
      </p:sp>
      <p:sp>
        <p:nvSpPr>
          <p:cNvPr id="13" name="Text Placeholder 5"/>
          <p:cNvSpPr>
            <a:spLocks noGrp="1"/>
          </p:cNvSpPr>
          <p:nvPr>
            <p:ph type="body" sz="quarter" idx="13" hasCustomPrompt="1"/>
          </p:nvPr>
        </p:nvSpPr>
        <p:spPr>
          <a:xfrm>
            <a:off x="516616" y="3795713"/>
            <a:ext cx="2615224" cy="431800"/>
          </a:xfrm>
          <a:prstGeom prst="rect">
            <a:avLst/>
          </a:prstGeom>
        </p:spPr>
        <p:txBody>
          <a:bodyPr vert="horz" tIns="0" rIns="0" bIns="0" anchor="ctr"/>
          <a:lstStyle>
            <a:lvl1pPr marL="0" indent="0" algn="ctr">
              <a:buNone/>
              <a:defRPr sz="1400">
                <a:solidFill>
                  <a:schemeClr val="bg2"/>
                </a:solidFill>
              </a:defRPr>
            </a:lvl1pPr>
          </a:lstStyle>
          <a:p>
            <a:pPr lvl="0"/>
            <a:r>
              <a:rPr lang="en-US" dirty="0"/>
              <a:t>[image caption]</a:t>
            </a:r>
          </a:p>
        </p:txBody>
      </p:sp>
      <p:sp>
        <p:nvSpPr>
          <p:cNvPr id="9" name="Title 3">
            <a:extLst>
              <a:ext uri="{FF2B5EF4-FFF2-40B4-BE49-F238E27FC236}">
                <a16:creationId xmlns:a16="http://schemas.microsoft.com/office/drawing/2014/main" id="{67291C38-6307-7D44-9B10-00CDF2E61518}"/>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7" name="Picture Placeholder 3">
            <a:extLst>
              <a:ext uri="{FF2B5EF4-FFF2-40B4-BE49-F238E27FC236}">
                <a16:creationId xmlns:a16="http://schemas.microsoft.com/office/drawing/2014/main" id="{8CD11574-6994-C542-A1AD-1118FE1AA89D}"/>
              </a:ext>
            </a:extLst>
          </p:cNvPr>
          <p:cNvSpPr>
            <a:spLocks noGrp="1"/>
          </p:cNvSpPr>
          <p:nvPr>
            <p:ph type="pic" sz="quarter" idx="14" hasCustomPrompt="1"/>
          </p:nvPr>
        </p:nvSpPr>
        <p:spPr>
          <a:xfrm>
            <a:off x="3239827" y="1014412"/>
            <a:ext cx="2639785" cy="2781301"/>
          </a:xfrm>
          <a:prstGeom prst="rect">
            <a:avLst/>
          </a:prstGeom>
        </p:spPr>
        <p:txBody>
          <a:bodyPr vert="horz" anchor="ctr"/>
          <a:lstStyle>
            <a:lvl1pPr marL="0" indent="0" algn="ctr">
              <a:buNone/>
              <a:defRPr/>
            </a:lvl1pPr>
          </a:lstStyle>
          <a:p>
            <a:r>
              <a:rPr lang="en-GB" dirty="0"/>
              <a:t>[image/icon/logo box]</a:t>
            </a:r>
            <a:endParaRPr lang="en-US" dirty="0"/>
          </a:p>
        </p:txBody>
      </p:sp>
      <p:sp>
        <p:nvSpPr>
          <p:cNvPr id="12" name="Text Placeholder 5">
            <a:extLst>
              <a:ext uri="{FF2B5EF4-FFF2-40B4-BE49-F238E27FC236}">
                <a16:creationId xmlns:a16="http://schemas.microsoft.com/office/drawing/2014/main" id="{9127FB44-8702-2E4A-AB5F-E13C69627438}"/>
              </a:ext>
            </a:extLst>
          </p:cNvPr>
          <p:cNvSpPr>
            <a:spLocks noGrp="1"/>
          </p:cNvSpPr>
          <p:nvPr>
            <p:ph type="body" sz="quarter" idx="15" hasCustomPrompt="1"/>
          </p:nvPr>
        </p:nvSpPr>
        <p:spPr>
          <a:xfrm>
            <a:off x="3239827" y="3795713"/>
            <a:ext cx="2639785" cy="431800"/>
          </a:xfrm>
          <a:prstGeom prst="rect">
            <a:avLst/>
          </a:prstGeom>
        </p:spPr>
        <p:txBody>
          <a:bodyPr vert="horz" tIns="0" rIns="0" bIns="0" anchor="ctr"/>
          <a:lstStyle>
            <a:lvl1pPr marL="0" indent="0" algn="ctr">
              <a:buNone/>
              <a:defRPr sz="1400">
                <a:solidFill>
                  <a:schemeClr val="bg2"/>
                </a:solidFill>
              </a:defRPr>
            </a:lvl1pPr>
          </a:lstStyle>
          <a:p>
            <a:pPr lvl="0"/>
            <a:r>
              <a:rPr lang="en-US" dirty="0"/>
              <a:t>[image caption]</a:t>
            </a:r>
          </a:p>
        </p:txBody>
      </p:sp>
      <p:sp>
        <p:nvSpPr>
          <p:cNvPr id="14" name="Picture Placeholder 3">
            <a:extLst>
              <a:ext uri="{FF2B5EF4-FFF2-40B4-BE49-F238E27FC236}">
                <a16:creationId xmlns:a16="http://schemas.microsoft.com/office/drawing/2014/main" id="{20EEF36B-2413-A544-991B-10AA2B78C185}"/>
              </a:ext>
            </a:extLst>
          </p:cNvPr>
          <p:cNvSpPr>
            <a:spLocks noGrp="1"/>
          </p:cNvSpPr>
          <p:nvPr>
            <p:ph type="pic" sz="quarter" idx="16" hasCustomPrompt="1"/>
          </p:nvPr>
        </p:nvSpPr>
        <p:spPr>
          <a:xfrm>
            <a:off x="5987599" y="1014412"/>
            <a:ext cx="2639785" cy="2781301"/>
          </a:xfrm>
          <a:prstGeom prst="rect">
            <a:avLst/>
          </a:prstGeom>
        </p:spPr>
        <p:txBody>
          <a:bodyPr vert="horz" anchor="ctr"/>
          <a:lstStyle>
            <a:lvl1pPr marL="0" indent="0" algn="ctr">
              <a:buNone/>
              <a:defRPr/>
            </a:lvl1pPr>
          </a:lstStyle>
          <a:p>
            <a:r>
              <a:rPr lang="en-GB" dirty="0"/>
              <a:t>[image/icon/logo box]</a:t>
            </a:r>
            <a:endParaRPr lang="en-US" dirty="0"/>
          </a:p>
        </p:txBody>
      </p:sp>
      <p:sp>
        <p:nvSpPr>
          <p:cNvPr id="15" name="Text Placeholder 5">
            <a:extLst>
              <a:ext uri="{FF2B5EF4-FFF2-40B4-BE49-F238E27FC236}">
                <a16:creationId xmlns:a16="http://schemas.microsoft.com/office/drawing/2014/main" id="{86A408FD-BECD-3443-BB24-6FC23182032B}"/>
              </a:ext>
            </a:extLst>
          </p:cNvPr>
          <p:cNvSpPr>
            <a:spLocks noGrp="1"/>
          </p:cNvSpPr>
          <p:nvPr>
            <p:ph type="body" sz="quarter" idx="17" hasCustomPrompt="1"/>
          </p:nvPr>
        </p:nvSpPr>
        <p:spPr>
          <a:xfrm>
            <a:off x="5987599" y="3795713"/>
            <a:ext cx="2639785" cy="431800"/>
          </a:xfrm>
          <a:prstGeom prst="rect">
            <a:avLst/>
          </a:prstGeom>
        </p:spPr>
        <p:txBody>
          <a:bodyPr vert="horz" tIns="0" rIns="0" bIns="0" anchor="ctr"/>
          <a:lstStyle>
            <a:lvl1pPr marL="0" indent="0" algn="ctr">
              <a:buNone/>
              <a:defRPr sz="1400">
                <a:solidFill>
                  <a:schemeClr val="bg2"/>
                </a:solidFill>
              </a:defRPr>
            </a:lvl1pPr>
          </a:lstStyle>
          <a:p>
            <a:pPr lvl="0"/>
            <a:r>
              <a:rPr lang="en-US" dirty="0"/>
              <a:t>[image caption]</a:t>
            </a:r>
          </a:p>
        </p:txBody>
      </p:sp>
      <p:sp>
        <p:nvSpPr>
          <p:cNvPr id="2" name="Footer Placeholder 1">
            <a:extLst>
              <a:ext uri="{FF2B5EF4-FFF2-40B4-BE49-F238E27FC236}">
                <a16:creationId xmlns:a16="http://schemas.microsoft.com/office/drawing/2014/main" id="{B0A300C0-DBF9-4E76-A96E-820DB299D365}"/>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323853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6A601E91-1DE9-6E40-B1A6-EA79B046D4E5}"/>
              </a:ext>
            </a:extLst>
          </p:cNvPr>
          <p:cNvSpPr>
            <a:spLocks noGrp="1"/>
          </p:cNvSpPr>
          <p:nvPr>
            <p:ph sz="quarter" idx="15"/>
          </p:nvPr>
        </p:nvSpPr>
        <p:spPr>
          <a:xfrm>
            <a:off x="500063" y="1014414"/>
            <a:ext cx="2631777" cy="3220608"/>
          </a:xfrm>
        </p:spPr>
        <p:txBody>
          <a:bodyPr/>
          <a:lstStyle/>
          <a:p>
            <a:pPr lvl="0"/>
            <a:r>
              <a:rPr lang="en-US"/>
              <a:t>Edit Master text styles</a:t>
            </a:r>
          </a:p>
          <a:p>
            <a:pPr lvl="1"/>
            <a:r>
              <a:rPr lang="en-US"/>
              <a:t>Second level</a:t>
            </a:r>
          </a:p>
          <a:p>
            <a:pPr lvl="2"/>
            <a:r>
              <a:rPr lang="en-US"/>
              <a:t>Third level</a:t>
            </a:r>
          </a:p>
        </p:txBody>
      </p:sp>
      <p:sp>
        <p:nvSpPr>
          <p:cNvPr id="3" name="Chart Placeholder 2">
            <a:extLst>
              <a:ext uri="{FF2B5EF4-FFF2-40B4-BE49-F238E27FC236}">
                <a16:creationId xmlns:a16="http://schemas.microsoft.com/office/drawing/2014/main" id="{FA2406D8-9BE4-8543-AD51-0423FE272F49}"/>
              </a:ext>
            </a:extLst>
          </p:cNvPr>
          <p:cNvSpPr>
            <a:spLocks noGrp="1"/>
          </p:cNvSpPr>
          <p:nvPr>
            <p:ph type="chart" sz="quarter" idx="16"/>
          </p:nvPr>
        </p:nvSpPr>
        <p:spPr>
          <a:xfrm>
            <a:off x="3275856" y="1014414"/>
            <a:ext cx="5368083" cy="3220582"/>
          </a:xfrm>
        </p:spPr>
        <p:txBody>
          <a:bodyPr/>
          <a:lstStyle>
            <a:lvl1pPr marL="0" indent="0" algn="ctr">
              <a:buNone/>
              <a:defRPr/>
            </a:lvl1pPr>
          </a:lstStyle>
          <a:p>
            <a:r>
              <a:rPr lang="en-US" dirty="0"/>
              <a:t>Click icon to add chart</a:t>
            </a:r>
          </a:p>
        </p:txBody>
      </p:sp>
      <p:sp>
        <p:nvSpPr>
          <p:cNvPr id="8" name="Title 3">
            <a:extLst>
              <a:ext uri="{FF2B5EF4-FFF2-40B4-BE49-F238E27FC236}">
                <a16:creationId xmlns:a16="http://schemas.microsoft.com/office/drawing/2014/main" id="{EE27E797-65BC-354F-BBB0-6487EBA8D2FB}"/>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45D3A6C4-B2B4-46A4-BE60-14F5BD4FB2DE}"/>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3283028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FA2406D8-9BE4-8543-AD51-0423FE272F49}"/>
              </a:ext>
            </a:extLst>
          </p:cNvPr>
          <p:cNvSpPr>
            <a:spLocks noGrp="1"/>
          </p:cNvSpPr>
          <p:nvPr>
            <p:ph type="chart" sz="quarter" idx="16"/>
          </p:nvPr>
        </p:nvSpPr>
        <p:spPr>
          <a:xfrm>
            <a:off x="500064" y="1356744"/>
            <a:ext cx="8143876" cy="2878252"/>
          </a:xfrm>
        </p:spPr>
        <p:txBody>
          <a:bodyPr/>
          <a:lstStyle>
            <a:lvl1pPr marL="0" indent="0" algn="ctr">
              <a:buNone/>
              <a:defRPr/>
            </a:lvl1pPr>
          </a:lstStyle>
          <a:p>
            <a:r>
              <a:rPr lang="en-US" dirty="0"/>
              <a:t>Click icon to add chart</a:t>
            </a:r>
          </a:p>
        </p:txBody>
      </p:sp>
      <p:sp>
        <p:nvSpPr>
          <p:cNvPr id="8" name="Title 3">
            <a:extLst>
              <a:ext uri="{FF2B5EF4-FFF2-40B4-BE49-F238E27FC236}">
                <a16:creationId xmlns:a16="http://schemas.microsoft.com/office/drawing/2014/main" id="{EE27E797-65BC-354F-BBB0-6487EBA8D2FB}"/>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10" name="Text Placeholder 5">
            <a:extLst>
              <a:ext uri="{FF2B5EF4-FFF2-40B4-BE49-F238E27FC236}">
                <a16:creationId xmlns:a16="http://schemas.microsoft.com/office/drawing/2014/main" id="{B32C476E-51FA-B142-B805-2B1D7A05AE20}"/>
              </a:ext>
            </a:extLst>
          </p:cNvPr>
          <p:cNvSpPr>
            <a:spLocks noGrp="1"/>
          </p:cNvSpPr>
          <p:nvPr>
            <p:ph type="body" sz="quarter" idx="13" hasCustomPrompt="1"/>
          </p:nvPr>
        </p:nvSpPr>
        <p:spPr>
          <a:xfrm>
            <a:off x="492055" y="915988"/>
            <a:ext cx="8151884" cy="330395"/>
          </a:xfrm>
          <a:prstGeom prst="rect">
            <a:avLst/>
          </a:prstGeom>
        </p:spPr>
        <p:txBody>
          <a:bodyPr vert="horz" lIns="0" tIns="45720" rIns="91440" bIns="45720" rtlCol="0">
            <a:noAutofit/>
          </a:bodyPr>
          <a:lstStyle>
            <a:lvl1pPr marL="0" indent="0">
              <a:buNone/>
              <a:defRPr lang="en-US" dirty="0"/>
            </a:lvl1pPr>
          </a:lstStyle>
          <a:p>
            <a:pPr lvl="0"/>
            <a:r>
              <a:rPr lang="en-US" dirty="0"/>
              <a:t>Edit Master text styles</a:t>
            </a:r>
          </a:p>
        </p:txBody>
      </p:sp>
      <p:sp>
        <p:nvSpPr>
          <p:cNvPr id="2" name="Footer Placeholder 1">
            <a:extLst>
              <a:ext uri="{FF2B5EF4-FFF2-40B4-BE49-F238E27FC236}">
                <a16:creationId xmlns:a16="http://schemas.microsoft.com/office/drawing/2014/main" id="{6BAC71AE-A779-45DA-84FB-230AB359DDB7}"/>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732307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EE27E797-65BC-354F-BBB0-6487EBA8D2FB}"/>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6BAC71AE-A779-45DA-84FB-230AB359DDB7}"/>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321743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22932854-4032-2042-B2A7-CAC304079481}"/>
              </a:ext>
            </a:extLst>
          </p:cNvPr>
          <p:cNvSpPr>
            <a:spLocks noGrp="1"/>
          </p:cNvSpPr>
          <p:nvPr>
            <p:ph type="title"/>
          </p:nvPr>
        </p:nvSpPr>
        <p:spPr>
          <a:xfrm>
            <a:off x="500063" y="274639"/>
            <a:ext cx="8137525" cy="558795"/>
          </a:xfrm>
          <a:prstGeom prst="rect">
            <a:avLst/>
          </a:prstGeom>
        </p:spPr>
        <p:txBody>
          <a:bodyPr lIns="0"/>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6A601E91-1DE9-6E40-B1A6-EA79B046D4E5}"/>
              </a:ext>
            </a:extLst>
          </p:cNvPr>
          <p:cNvSpPr>
            <a:spLocks noGrp="1"/>
          </p:cNvSpPr>
          <p:nvPr>
            <p:ph sz="quarter" idx="15"/>
          </p:nvPr>
        </p:nvSpPr>
        <p:spPr>
          <a:xfrm>
            <a:off x="500063" y="1014414"/>
            <a:ext cx="8137525" cy="3220582"/>
          </a:xfrm>
        </p:spPr>
        <p:txBody>
          <a:body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ED1D33E0-EF10-44C7-97ED-4419E5998418}"/>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497476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88F8353-7F4B-4AB2-8678-0275B71DCD7E}"/>
              </a:ext>
            </a:extLst>
          </p:cNvPr>
          <p:cNvSpPr/>
          <p:nvPr userDrawn="1"/>
        </p:nvSpPr>
        <p:spPr>
          <a:xfrm>
            <a:off x="4572000" y="1"/>
            <a:ext cx="4572000" cy="5066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3">
            <a:extLst>
              <a:ext uri="{FF2B5EF4-FFF2-40B4-BE49-F238E27FC236}">
                <a16:creationId xmlns:a16="http://schemas.microsoft.com/office/drawing/2014/main" id="{22932854-4032-2042-B2A7-CAC304079481}"/>
              </a:ext>
            </a:extLst>
          </p:cNvPr>
          <p:cNvSpPr>
            <a:spLocks noGrp="1"/>
          </p:cNvSpPr>
          <p:nvPr>
            <p:ph type="title"/>
          </p:nvPr>
        </p:nvSpPr>
        <p:spPr>
          <a:xfrm>
            <a:off x="500063" y="274639"/>
            <a:ext cx="8137525" cy="558795"/>
          </a:xfrm>
          <a:prstGeom prst="rect">
            <a:avLst/>
          </a:prstGeom>
        </p:spPr>
        <p:txBody>
          <a:bodyPr lIns="0"/>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6A601E91-1DE9-6E40-B1A6-EA79B046D4E5}"/>
              </a:ext>
            </a:extLst>
          </p:cNvPr>
          <p:cNvSpPr>
            <a:spLocks noGrp="1"/>
          </p:cNvSpPr>
          <p:nvPr>
            <p:ph sz="quarter" idx="15"/>
          </p:nvPr>
        </p:nvSpPr>
        <p:spPr>
          <a:xfrm>
            <a:off x="500064" y="1014414"/>
            <a:ext cx="3935412" cy="3220582"/>
          </a:xfrm>
        </p:spPr>
        <p:txBody>
          <a:bodyPr/>
          <a:lstStyle/>
          <a:p>
            <a:pPr lvl="0"/>
            <a:r>
              <a:rPr lang="en-US"/>
              <a:t>Edit Master text styles</a:t>
            </a:r>
          </a:p>
          <a:p>
            <a:pPr lvl="1"/>
            <a:r>
              <a:rPr lang="en-US"/>
              <a:t>Second level</a:t>
            </a:r>
          </a:p>
          <a:p>
            <a:pPr lvl="2"/>
            <a:r>
              <a:rPr lang="en-US"/>
              <a:t>Third level</a:t>
            </a:r>
          </a:p>
        </p:txBody>
      </p:sp>
      <p:sp>
        <p:nvSpPr>
          <p:cNvPr id="4" name="Text Placeholder 3">
            <a:extLst>
              <a:ext uri="{FF2B5EF4-FFF2-40B4-BE49-F238E27FC236}">
                <a16:creationId xmlns:a16="http://schemas.microsoft.com/office/drawing/2014/main" id="{D4C0227F-4512-44D1-9D9B-B77D36335183}"/>
              </a:ext>
            </a:extLst>
          </p:cNvPr>
          <p:cNvSpPr>
            <a:spLocks noGrp="1"/>
          </p:cNvSpPr>
          <p:nvPr>
            <p:ph type="body" sz="quarter" idx="17"/>
          </p:nvPr>
        </p:nvSpPr>
        <p:spPr>
          <a:xfrm>
            <a:off x="4716463" y="1014414"/>
            <a:ext cx="3921125" cy="3220582"/>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Edit Master text styles</a:t>
            </a:r>
          </a:p>
          <a:p>
            <a:pPr lvl="1"/>
            <a:r>
              <a:rPr lang="en-US" dirty="0"/>
              <a:t>Second level</a:t>
            </a:r>
          </a:p>
          <a:p>
            <a:pPr lvl="2"/>
            <a:r>
              <a:rPr lang="en-US" dirty="0"/>
              <a:t>Third level</a:t>
            </a:r>
          </a:p>
        </p:txBody>
      </p:sp>
      <p:cxnSp>
        <p:nvCxnSpPr>
          <p:cNvPr id="8" name="Straight Connector 7">
            <a:extLst>
              <a:ext uri="{FF2B5EF4-FFF2-40B4-BE49-F238E27FC236}">
                <a16:creationId xmlns:a16="http://schemas.microsoft.com/office/drawing/2014/main" id="{8BA97563-23FD-4705-A4F4-2B08A537BD6B}"/>
              </a:ext>
            </a:extLst>
          </p:cNvPr>
          <p:cNvCxnSpPr>
            <a:cxnSpLocks/>
          </p:cNvCxnSpPr>
          <p:nvPr userDrawn="1"/>
        </p:nvCxnSpPr>
        <p:spPr>
          <a:xfrm>
            <a:off x="8184621" y="4728567"/>
            <a:ext cx="0" cy="26492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E6CC8194-D780-400B-85F5-DE5F0003BCA5}"/>
              </a:ext>
            </a:extLst>
          </p:cNvPr>
          <p:cNvSpPr txBox="1">
            <a:spLocks/>
          </p:cNvSpPr>
          <p:nvPr userDrawn="1"/>
        </p:nvSpPr>
        <p:spPr>
          <a:xfrm>
            <a:off x="8219956" y="4723710"/>
            <a:ext cx="411383" cy="274637"/>
          </a:xfrm>
          <a:prstGeom prst="rect">
            <a:avLst/>
          </a:prstGeom>
        </p:spPr>
        <p:txBody>
          <a:bodyPr vert="horz" lIns="91440" tIns="45720" rIns="91440" bIns="45720" rtlCol="0" anchor="ctr"/>
          <a:lstStyle>
            <a:lvl1pPr algn="r" defTabSz="363800">
              <a:lnSpc>
                <a:spcPct val="93000"/>
              </a:lnSpc>
              <a:defRPr sz="1200" b="0" i="0">
                <a:solidFill>
                  <a:schemeClr val="tx1">
                    <a:tint val="75000"/>
                  </a:schemeClr>
                </a:solidFill>
                <a:latin typeface="Arial" panose="020B0604020202020204" pitchFamily="34" charset="0"/>
                <a:ea typeface="Calibri"/>
                <a:cs typeface="Arial" panose="020B0604020202020204" pitchFamily="34" charset="0"/>
                <a:sym typeface="Calibri"/>
              </a:defRPr>
            </a:lvl1pPr>
            <a:lvl2pPr indent="370225" defTabSz="363800">
              <a:lnSpc>
                <a:spcPct val="93000"/>
              </a:lnSpc>
              <a:defRPr>
                <a:latin typeface="Calibri"/>
                <a:ea typeface="Calibri"/>
                <a:cs typeface="Calibri"/>
                <a:sym typeface="Calibri"/>
              </a:defRPr>
            </a:lvl2pPr>
            <a:lvl3pPr indent="740451" defTabSz="363800">
              <a:lnSpc>
                <a:spcPct val="93000"/>
              </a:lnSpc>
              <a:defRPr>
                <a:latin typeface="Calibri"/>
                <a:ea typeface="Calibri"/>
                <a:cs typeface="Calibri"/>
                <a:sym typeface="Calibri"/>
              </a:defRPr>
            </a:lvl3pPr>
            <a:lvl4pPr indent="1110679" defTabSz="363800">
              <a:lnSpc>
                <a:spcPct val="93000"/>
              </a:lnSpc>
              <a:defRPr>
                <a:latin typeface="Calibri"/>
                <a:ea typeface="Calibri"/>
                <a:cs typeface="Calibri"/>
                <a:sym typeface="Calibri"/>
              </a:defRPr>
            </a:lvl4pPr>
            <a:lvl5pPr indent="1480905" defTabSz="363800">
              <a:lnSpc>
                <a:spcPct val="93000"/>
              </a:lnSpc>
              <a:defRPr>
                <a:latin typeface="Calibri"/>
                <a:ea typeface="Calibri"/>
                <a:cs typeface="Calibri"/>
                <a:sym typeface="Calibri"/>
              </a:defRPr>
            </a:lvl5pPr>
            <a:lvl6pPr indent="1851132" defTabSz="363800">
              <a:lnSpc>
                <a:spcPct val="93000"/>
              </a:lnSpc>
              <a:defRPr>
                <a:latin typeface="Calibri"/>
                <a:ea typeface="Calibri"/>
                <a:cs typeface="Calibri"/>
                <a:sym typeface="Calibri"/>
              </a:defRPr>
            </a:lvl6pPr>
            <a:lvl7pPr indent="2221358" defTabSz="363800">
              <a:lnSpc>
                <a:spcPct val="93000"/>
              </a:lnSpc>
              <a:defRPr>
                <a:latin typeface="Calibri"/>
                <a:ea typeface="Calibri"/>
                <a:cs typeface="Calibri"/>
                <a:sym typeface="Calibri"/>
              </a:defRPr>
            </a:lvl7pPr>
            <a:lvl8pPr indent="2591585" defTabSz="363800">
              <a:lnSpc>
                <a:spcPct val="93000"/>
              </a:lnSpc>
              <a:defRPr>
                <a:latin typeface="Calibri"/>
                <a:ea typeface="Calibri"/>
                <a:cs typeface="Calibri"/>
                <a:sym typeface="Calibri"/>
              </a:defRPr>
            </a:lvl8pPr>
            <a:lvl9pPr indent="2961812" defTabSz="363800">
              <a:lnSpc>
                <a:spcPct val="93000"/>
              </a:lnSpc>
              <a:defRPr>
                <a:latin typeface="Calibri"/>
                <a:ea typeface="Calibri"/>
                <a:cs typeface="Calibri"/>
                <a:sym typeface="Calibri"/>
              </a:defRPr>
            </a:lvl9pPr>
          </a:lstStyle>
          <a:p>
            <a:fld id="{F3EC332E-FB62-3242-BB6A-EC0EFC19912F}" type="slidenum">
              <a:rPr lang="en-US" smtClean="0">
                <a:solidFill>
                  <a:srgbClr val="FFFFFF"/>
                </a:solidFill>
              </a:rPr>
              <a:pPr/>
              <a:t>‹#›</a:t>
            </a:fld>
            <a:endParaRPr lang="en-US" dirty="0">
              <a:solidFill>
                <a:srgbClr val="FFFFFF"/>
              </a:solidFill>
            </a:endParaRPr>
          </a:p>
        </p:txBody>
      </p:sp>
      <p:sp>
        <p:nvSpPr>
          <p:cNvPr id="11" name="Footer Placeholder 10">
            <a:extLst>
              <a:ext uri="{FF2B5EF4-FFF2-40B4-BE49-F238E27FC236}">
                <a16:creationId xmlns:a16="http://schemas.microsoft.com/office/drawing/2014/main" id="{676E361C-716A-465F-B091-EA57F773F155}"/>
              </a:ext>
            </a:extLst>
          </p:cNvPr>
          <p:cNvSpPr>
            <a:spLocks noGrp="1"/>
          </p:cNvSpPr>
          <p:nvPr>
            <p:ph type="ftr" sz="quarter" idx="18"/>
          </p:nvPr>
        </p:nvSpPr>
        <p:spPr/>
        <p:txBody>
          <a:bodyPr/>
          <a:lstStyle/>
          <a:p>
            <a:endParaRPr lang="en-US" dirty="0"/>
          </a:p>
        </p:txBody>
      </p:sp>
      <p:sp>
        <p:nvSpPr>
          <p:cNvPr id="10" name="Footer Placeholder 3">
            <a:extLst>
              <a:ext uri="{FF2B5EF4-FFF2-40B4-BE49-F238E27FC236}">
                <a16:creationId xmlns:a16="http://schemas.microsoft.com/office/drawing/2014/main" id="{E80493CC-D4C3-4D51-A7DC-CA1AABBC37EC}"/>
              </a:ext>
            </a:extLst>
          </p:cNvPr>
          <p:cNvSpPr txBox="1">
            <a:spLocks/>
          </p:cNvSpPr>
          <p:nvPr userDrawn="1"/>
        </p:nvSpPr>
        <p:spPr>
          <a:xfrm>
            <a:off x="2020869" y="4626872"/>
            <a:ext cx="6053106" cy="444382"/>
          </a:xfrm>
          <a:prstGeom prst="rect">
            <a:avLst/>
          </a:prstGeom>
        </p:spPr>
        <p:txBody>
          <a:bodyPr vert="horz" lIns="0" tIns="0" rIns="0" bIns="0" rtlCol="0" anchor="ctr"/>
          <a:lstStyle>
            <a:defPPr>
              <a:defRPr lang="en-US"/>
            </a:defPPr>
            <a:lvl1pPr marL="0" algn="l" defTabSz="4572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Please type in the master slide for the stationery footer</a:t>
            </a:r>
          </a:p>
        </p:txBody>
      </p:sp>
    </p:spTree>
    <p:extLst>
      <p:ext uri="{BB962C8B-B14F-4D97-AF65-F5344CB8AC3E}">
        <p14:creationId xmlns:p14="http://schemas.microsoft.com/office/powerpoint/2010/main" val="1016554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22932854-4032-2042-B2A7-CAC304079481}"/>
              </a:ext>
            </a:extLst>
          </p:cNvPr>
          <p:cNvSpPr>
            <a:spLocks noGrp="1"/>
          </p:cNvSpPr>
          <p:nvPr>
            <p:ph type="title"/>
          </p:nvPr>
        </p:nvSpPr>
        <p:spPr>
          <a:xfrm>
            <a:off x="500063" y="274639"/>
            <a:ext cx="8137525" cy="558795"/>
          </a:xfrm>
          <a:prstGeom prst="rect">
            <a:avLst/>
          </a:prstGeom>
        </p:spPr>
        <p:txBody>
          <a:bodyPr lIns="0"/>
          <a:lstStyle>
            <a:lvl1pPr>
              <a:defRPr>
                <a:solidFill>
                  <a:srgbClr val="FFFFFF"/>
                </a:solidFill>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3E91FEC8-B596-44D1-B4BA-DEE92E2ED66E}"/>
              </a:ext>
            </a:extLst>
          </p:cNvPr>
          <p:cNvPicPr>
            <a:picLocks noChangeAspect="1"/>
          </p:cNvPicPr>
          <p:nvPr userDrawn="1"/>
        </p:nvPicPr>
        <p:blipFill rotWithShape="1">
          <a:blip r:embed="rId2" cstate="screen">
            <a:lum bright="100000"/>
            <a:extLst>
              <a:ext uri="{28A0092B-C50C-407E-A947-70E740481C1C}">
                <a14:useLocalDpi xmlns:a14="http://schemas.microsoft.com/office/drawing/2010/main"/>
              </a:ext>
            </a:extLst>
          </a:blip>
          <a:srcRect b="52800"/>
          <a:stretch/>
        </p:blipFill>
        <p:spPr>
          <a:xfrm>
            <a:off x="512661" y="4673626"/>
            <a:ext cx="1114768" cy="304593"/>
          </a:xfrm>
          <a:prstGeom prst="rect">
            <a:avLst/>
          </a:prstGeom>
        </p:spPr>
      </p:pic>
      <p:grpSp>
        <p:nvGrpSpPr>
          <p:cNvPr id="8" name="Group 7">
            <a:extLst>
              <a:ext uri="{FF2B5EF4-FFF2-40B4-BE49-F238E27FC236}">
                <a16:creationId xmlns:a16="http://schemas.microsoft.com/office/drawing/2014/main" id="{E52D3DAD-583C-4333-8FF9-20E8D53DC62A}"/>
              </a:ext>
            </a:extLst>
          </p:cNvPr>
          <p:cNvGrpSpPr/>
          <p:nvPr userDrawn="1"/>
        </p:nvGrpSpPr>
        <p:grpSpPr>
          <a:xfrm>
            <a:off x="3175" y="5071254"/>
            <a:ext cx="9144000" cy="78318"/>
            <a:chOff x="0" y="5071254"/>
            <a:chExt cx="9144000" cy="78318"/>
          </a:xfrm>
        </p:grpSpPr>
        <p:sp>
          <p:nvSpPr>
            <p:cNvPr id="9" name="Rectangle 8">
              <a:extLst>
                <a:ext uri="{FF2B5EF4-FFF2-40B4-BE49-F238E27FC236}">
                  <a16:creationId xmlns:a16="http://schemas.microsoft.com/office/drawing/2014/main" id="{6B8EB0A6-FDB2-4AC1-8DF2-A3E123396650}"/>
                </a:ext>
              </a:extLst>
            </p:cNvPr>
            <p:cNvSpPr/>
            <p:nvPr userDrawn="1"/>
          </p:nvSpPr>
          <p:spPr>
            <a:xfrm>
              <a:off x="0" y="5071254"/>
              <a:ext cx="2016000" cy="78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implon Norm" panose="020B0500030000000000" pitchFamily="34" charset="77"/>
              </a:endParaRPr>
            </a:p>
          </p:txBody>
        </p:sp>
        <p:sp>
          <p:nvSpPr>
            <p:cNvPr id="11" name="Rectangle 10">
              <a:extLst>
                <a:ext uri="{FF2B5EF4-FFF2-40B4-BE49-F238E27FC236}">
                  <a16:creationId xmlns:a16="http://schemas.microsoft.com/office/drawing/2014/main" id="{61AC8602-6D7A-4BE7-B726-BC417D1FAACD}"/>
                </a:ext>
              </a:extLst>
            </p:cNvPr>
            <p:cNvSpPr/>
            <p:nvPr userDrawn="1"/>
          </p:nvSpPr>
          <p:spPr>
            <a:xfrm>
              <a:off x="2016000" y="5071254"/>
              <a:ext cx="7128000" cy="783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implon Norm" panose="020B0500030000000000" pitchFamily="34" charset="77"/>
              </a:endParaRPr>
            </a:p>
          </p:txBody>
        </p:sp>
      </p:grpSp>
      <p:sp>
        <p:nvSpPr>
          <p:cNvPr id="13" name="TextBox 12">
            <a:extLst>
              <a:ext uri="{FF2B5EF4-FFF2-40B4-BE49-F238E27FC236}">
                <a16:creationId xmlns:a16="http://schemas.microsoft.com/office/drawing/2014/main" id="{D2D8973B-8366-4A7A-9D42-382FF01BDED3}"/>
              </a:ext>
            </a:extLst>
          </p:cNvPr>
          <p:cNvSpPr txBox="1"/>
          <p:nvPr userDrawn="1"/>
        </p:nvSpPr>
        <p:spPr>
          <a:xfrm>
            <a:off x="2848181" y="-223827"/>
            <a:ext cx="3441290" cy="369565"/>
          </a:xfrm>
          <a:prstGeom prst="rect">
            <a:avLst/>
          </a:prstGeom>
        </p:spPr>
        <p:txBody>
          <a:bodyPr vert="horz" wrap="square" lIns="91440" tIns="45720" rIns="91440" bIns="45720" rtlCol="0">
            <a:normAutofit/>
          </a:bodyPr>
          <a:lstStyle/>
          <a:p>
            <a:pPr marL="0" indent="0" algn="ctr">
              <a:buNone/>
            </a:pPr>
            <a:r>
              <a:rPr lang="en-US" sz="800" b="0" dirty="0">
                <a:solidFill>
                  <a:schemeClr val="accent1"/>
                </a:solidFill>
                <a:latin typeface="Arial" panose="020B0604020202020204" pitchFamily="34" charset="0"/>
                <a:cs typeface="Arial" panose="020B0604020202020204" pitchFamily="34" charset="0"/>
              </a:rPr>
              <a:t>Please insert picture from format background – picture/texture fill</a:t>
            </a:r>
          </a:p>
        </p:txBody>
      </p:sp>
      <p:sp>
        <p:nvSpPr>
          <p:cNvPr id="3" name="Footer Placeholder 2">
            <a:extLst>
              <a:ext uri="{FF2B5EF4-FFF2-40B4-BE49-F238E27FC236}">
                <a16:creationId xmlns:a16="http://schemas.microsoft.com/office/drawing/2014/main" id="{92B899D1-0243-411C-BC03-A2F921902D77}"/>
              </a:ext>
            </a:extLst>
          </p:cNvPr>
          <p:cNvSpPr>
            <a:spLocks noGrp="1"/>
          </p:cNvSpPr>
          <p:nvPr>
            <p:ph type="ftr" sz="quarter" idx="10"/>
          </p:nvPr>
        </p:nvSpPr>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3880324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p-up Boxes">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22932854-4032-2042-B2A7-CAC304079481}"/>
              </a:ext>
            </a:extLst>
          </p:cNvPr>
          <p:cNvSpPr>
            <a:spLocks noGrp="1"/>
          </p:cNvSpPr>
          <p:nvPr>
            <p:ph type="title"/>
          </p:nvPr>
        </p:nvSpPr>
        <p:spPr>
          <a:xfrm>
            <a:off x="500063" y="274639"/>
            <a:ext cx="8137525" cy="558795"/>
          </a:xfrm>
          <a:prstGeom prst="rect">
            <a:avLst/>
          </a:prstGeom>
        </p:spPr>
        <p:txBody>
          <a:bodyPr lIns="0"/>
          <a:lstStyle>
            <a:lvl1pPr>
              <a:defRPr>
                <a:solidFill>
                  <a:schemeClr val="accent3"/>
                </a:solidFill>
              </a:defRPr>
            </a:lvl1pPr>
          </a:lstStyle>
          <a:p>
            <a:r>
              <a:rPr lang="en-US"/>
              <a:t>Click to edit Master title style</a:t>
            </a:r>
            <a:endParaRPr lang="en-US" dirty="0"/>
          </a:p>
        </p:txBody>
      </p:sp>
      <p:sp>
        <p:nvSpPr>
          <p:cNvPr id="12" name="Text Placeholder 5">
            <a:extLst>
              <a:ext uri="{FF2B5EF4-FFF2-40B4-BE49-F238E27FC236}">
                <a16:creationId xmlns:a16="http://schemas.microsoft.com/office/drawing/2014/main" id="{96A066E7-5573-564E-80E6-FFF5A2025413}"/>
              </a:ext>
            </a:extLst>
          </p:cNvPr>
          <p:cNvSpPr>
            <a:spLocks noGrp="1"/>
          </p:cNvSpPr>
          <p:nvPr>
            <p:ph type="body" sz="quarter" idx="15" hasCustomPrompt="1"/>
          </p:nvPr>
        </p:nvSpPr>
        <p:spPr>
          <a:xfrm>
            <a:off x="704590" y="1036029"/>
            <a:ext cx="3571873" cy="662539"/>
          </a:xfrm>
          <a:prstGeom prst="rect">
            <a:avLst/>
          </a:prstGeom>
        </p:spPr>
        <p:txBody>
          <a:bodyPr vert="horz" tIns="0" rIns="0" bIns="0" anchor="ctr"/>
          <a:lstStyle>
            <a:lvl1pPr marL="0" indent="0" algn="ctr">
              <a:buNone/>
              <a:defRPr sz="1400">
                <a:solidFill>
                  <a:srgbClr val="FFFFFF"/>
                </a:solidFill>
              </a:defRPr>
            </a:lvl1pPr>
          </a:lstStyle>
          <a:p>
            <a:pPr algn="ctr"/>
            <a:r>
              <a:rPr lang="en-PH" dirty="0">
                <a:solidFill>
                  <a:schemeClr val="tx1"/>
                </a:solidFill>
                <a:latin typeface="Arial" panose="020B0604020202020204" pitchFamily="34" charset="0"/>
              </a:rPr>
              <a:t>Use this as a normal pop-up</a:t>
            </a:r>
          </a:p>
        </p:txBody>
      </p:sp>
      <p:sp>
        <p:nvSpPr>
          <p:cNvPr id="14" name="Text Placeholder 5">
            <a:extLst>
              <a:ext uri="{FF2B5EF4-FFF2-40B4-BE49-F238E27FC236}">
                <a16:creationId xmlns:a16="http://schemas.microsoft.com/office/drawing/2014/main" id="{39F8771B-79B5-5E44-8EE5-05B94368AF12}"/>
              </a:ext>
            </a:extLst>
          </p:cNvPr>
          <p:cNvSpPr>
            <a:spLocks noGrp="1"/>
          </p:cNvSpPr>
          <p:nvPr>
            <p:ph type="body" sz="quarter" idx="13" hasCustomPrompt="1"/>
          </p:nvPr>
        </p:nvSpPr>
        <p:spPr>
          <a:xfrm>
            <a:off x="4887123" y="1036029"/>
            <a:ext cx="3571873" cy="662539"/>
          </a:xfrm>
          <a:prstGeom prst="rect">
            <a:avLst/>
          </a:prstGeom>
        </p:spPr>
        <p:txBody>
          <a:bodyPr vert="horz" tIns="0" rIns="0" bIns="0" anchor="ctr"/>
          <a:lstStyle>
            <a:lvl1pPr marL="0" indent="0" algn="ctr">
              <a:buNone/>
              <a:defRPr sz="1400">
                <a:solidFill>
                  <a:srgbClr val="FFFFFF"/>
                </a:solidFill>
              </a:defRPr>
            </a:lvl1pPr>
          </a:lstStyle>
          <a:p>
            <a:pPr algn="ctr"/>
            <a:r>
              <a:rPr lang="en-PH" dirty="0">
                <a:solidFill>
                  <a:schemeClr val="tx1"/>
                </a:solidFill>
                <a:latin typeface="Arial" panose="020B0604020202020204" pitchFamily="34" charset="0"/>
              </a:rPr>
              <a:t>Use this as a normal pop-up</a:t>
            </a:r>
          </a:p>
        </p:txBody>
      </p:sp>
      <p:sp>
        <p:nvSpPr>
          <p:cNvPr id="24" name="Text Placeholder 5">
            <a:extLst>
              <a:ext uri="{FF2B5EF4-FFF2-40B4-BE49-F238E27FC236}">
                <a16:creationId xmlns:a16="http://schemas.microsoft.com/office/drawing/2014/main" id="{52DC5879-943B-FB4F-ADAC-2CD7A8A94039}"/>
              </a:ext>
            </a:extLst>
          </p:cNvPr>
          <p:cNvSpPr>
            <a:spLocks noGrp="1"/>
          </p:cNvSpPr>
          <p:nvPr>
            <p:ph type="body" sz="quarter" idx="16" hasCustomPrompt="1"/>
          </p:nvPr>
        </p:nvSpPr>
        <p:spPr>
          <a:xfrm>
            <a:off x="704590" y="2143883"/>
            <a:ext cx="3571873" cy="662539"/>
          </a:xfrm>
          <a:prstGeom prst="rect">
            <a:avLst/>
          </a:prstGeom>
        </p:spPr>
        <p:txBody>
          <a:bodyPr vert="horz" tIns="0" rIns="0" bIns="0" anchor="ctr"/>
          <a:lstStyle>
            <a:lvl1pPr marL="0" indent="0" algn="ctr">
              <a:buNone/>
              <a:defRPr sz="1400">
                <a:solidFill>
                  <a:srgbClr val="FFFFFF"/>
                </a:solidFill>
              </a:defRPr>
            </a:lvl1pPr>
          </a:lstStyle>
          <a:p>
            <a:pPr algn="ctr"/>
            <a:r>
              <a:rPr lang="en-PH" dirty="0">
                <a:solidFill>
                  <a:schemeClr val="tx1"/>
                </a:solidFill>
                <a:latin typeface="Arial" panose="020B0604020202020204" pitchFamily="34" charset="0"/>
              </a:rPr>
              <a:t>Use this as a normal pop-up</a:t>
            </a:r>
          </a:p>
        </p:txBody>
      </p:sp>
      <p:sp>
        <p:nvSpPr>
          <p:cNvPr id="26" name="Text Placeholder 5">
            <a:extLst>
              <a:ext uri="{FF2B5EF4-FFF2-40B4-BE49-F238E27FC236}">
                <a16:creationId xmlns:a16="http://schemas.microsoft.com/office/drawing/2014/main" id="{0C0A1BDB-B6A9-6A4B-910C-B61617F00CA0}"/>
              </a:ext>
            </a:extLst>
          </p:cNvPr>
          <p:cNvSpPr>
            <a:spLocks noGrp="1"/>
          </p:cNvSpPr>
          <p:nvPr>
            <p:ph type="body" sz="quarter" idx="17" hasCustomPrompt="1"/>
          </p:nvPr>
        </p:nvSpPr>
        <p:spPr>
          <a:xfrm>
            <a:off x="4887123" y="2143883"/>
            <a:ext cx="3571873" cy="662539"/>
          </a:xfrm>
          <a:prstGeom prst="rect">
            <a:avLst/>
          </a:prstGeom>
        </p:spPr>
        <p:txBody>
          <a:bodyPr vert="horz" tIns="0" rIns="0" bIns="0" anchor="ctr"/>
          <a:lstStyle>
            <a:lvl1pPr marL="0" indent="0" algn="ctr">
              <a:buNone/>
              <a:defRPr sz="1400">
                <a:solidFill>
                  <a:srgbClr val="FFFFFF"/>
                </a:solidFill>
              </a:defRPr>
            </a:lvl1pPr>
          </a:lstStyle>
          <a:p>
            <a:pPr algn="ctr"/>
            <a:r>
              <a:rPr lang="en-PH" dirty="0">
                <a:solidFill>
                  <a:schemeClr val="tx1"/>
                </a:solidFill>
                <a:latin typeface="Arial" panose="020B0604020202020204" pitchFamily="34" charset="0"/>
              </a:rPr>
              <a:t>Use this as a normal pop-up</a:t>
            </a:r>
          </a:p>
        </p:txBody>
      </p:sp>
      <p:sp>
        <p:nvSpPr>
          <p:cNvPr id="28" name="Text Placeholder 5">
            <a:extLst>
              <a:ext uri="{FF2B5EF4-FFF2-40B4-BE49-F238E27FC236}">
                <a16:creationId xmlns:a16="http://schemas.microsoft.com/office/drawing/2014/main" id="{D2313A87-358B-C041-8B7E-F6B81E3165EE}"/>
              </a:ext>
            </a:extLst>
          </p:cNvPr>
          <p:cNvSpPr>
            <a:spLocks noGrp="1"/>
          </p:cNvSpPr>
          <p:nvPr>
            <p:ph type="body" sz="quarter" idx="18" hasCustomPrompt="1"/>
          </p:nvPr>
        </p:nvSpPr>
        <p:spPr>
          <a:xfrm>
            <a:off x="704590" y="3251738"/>
            <a:ext cx="3571873" cy="662539"/>
          </a:xfrm>
          <a:prstGeom prst="rect">
            <a:avLst/>
          </a:prstGeom>
        </p:spPr>
        <p:txBody>
          <a:bodyPr vert="horz" tIns="0" rIns="0" bIns="0" anchor="ctr"/>
          <a:lstStyle>
            <a:lvl1pPr marL="0" indent="0" algn="ctr">
              <a:buNone/>
              <a:defRPr sz="1400">
                <a:solidFill>
                  <a:srgbClr val="FFFFFF"/>
                </a:solidFill>
              </a:defRPr>
            </a:lvl1pPr>
          </a:lstStyle>
          <a:p>
            <a:pPr algn="ctr"/>
            <a:r>
              <a:rPr lang="en-PH" dirty="0">
                <a:solidFill>
                  <a:schemeClr val="tx1"/>
                </a:solidFill>
                <a:latin typeface="Arial" panose="020B0604020202020204" pitchFamily="34" charset="0"/>
              </a:rPr>
              <a:t>Use this as a normal pop-up</a:t>
            </a:r>
          </a:p>
        </p:txBody>
      </p:sp>
      <p:sp>
        <p:nvSpPr>
          <p:cNvPr id="30" name="Text Placeholder 5">
            <a:extLst>
              <a:ext uri="{FF2B5EF4-FFF2-40B4-BE49-F238E27FC236}">
                <a16:creationId xmlns:a16="http://schemas.microsoft.com/office/drawing/2014/main" id="{0CF54D8E-D4FA-7D43-B32A-87ABB4649C7E}"/>
              </a:ext>
            </a:extLst>
          </p:cNvPr>
          <p:cNvSpPr>
            <a:spLocks noGrp="1"/>
          </p:cNvSpPr>
          <p:nvPr>
            <p:ph type="body" sz="quarter" idx="19" hasCustomPrompt="1"/>
          </p:nvPr>
        </p:nvSpPr>
        <p:spPr>
          <a:xfrm>
            <a:off x="4887123" y="3251738"/>
            <a:ext cx="3571873" cy="662539"/>
          </a:xfrm>
          <a:prstGeom prst="rect">
            <a:avLst/>
          </a:prstGeom>
        </p:spPr>
        <p:txBody>
          <a:bodyPr vert="horz" tIns="0" rIns="0" bIns="0" anchor="ctr"/>
          <a:lstStyle>
            <a:lvl1pPr marL="0" indent="0" algn="ctr">
              <a:buNone/>
              <a:defRPr sz="1400">
                <a:solidFill>
                  <a:srgbClr val="FFFFFF"/>
                </a:solidFill>
              </a:defRPr>
            </a:lvl1pPr>
          </a:lstStyle>
          <a:p>
            <a:pPr algn="ctr"/>
            <a:r>
              <a:rPr lang="en-PH" dirty="0">
                <a:solidFill>
                  <a:schemeClr val="tx1"/>
                </a:solidFill>
                <a:latin typeface="Arial" panose="020B0604020202020204" pitchFamily="34" charset="0"/>
              </a:rPr>
              <a:t>Use this as a normal pop-up</a:t>
            </a:r>
          </a:p>
        </p:txBody>
      </p:sp>
      <p:sp>
        <p:nvSpPr>
          <p:cNvPr id="2" name="Footer Placeholder 1">
            <a:extLst>
              <a:ext uri="{FF2B5EF4-FFF2-40B4-BE49-F238E27FC236}">
                <a16:creationId xmlns:a16="http://schemas.microsoft.com/office/drawing/2014/main" id="{8B2DB555-C07E-4AD1-8918-A045D96FF03C}"/>
              </a:ext>
            </a:extLst>
          </p:cNvPr>
          <p:cNvSpPr>
            <a:spLocks noGrp="1"/>
          </p:cNvSpPr>
          <p:nvPr>
            <p:ph type="ftr" sz="quarter" idx="20"/>
          </p:nvPr>
        </p:nvSpPr>
        <p:spPr/>
        <p:txBody>
          <a:bodyPr/>
          <a:lstStyle/>
          <a:p>
            <a:endParaRPr lang="en-US" dirty="0"/>
          </a:p>
        </p:txBody>
      </p:sp>
    </p:spTree>
    <p:extLst>
      <p:ext uri="{BB962C8B-B14F-4D97-AF65-F5344CB8AC3E}">
        <p14:creationId xmlns:p14="http://schemas.microsoft.com/office/powerpoint/2010/main" val="2281857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A0E8E579-8029-9140-ABF3-F9D545846CF9}"/>
              </a:ext>
            </a:extLst>
          </p:cNvPr>
          <p:cNvSpPr>
            <a:spLocks noGrp="1"/>
          </p:cNvSpPr>
          <p:nvPr>
            <p:ph sz="quarter" idx="11"/>
          </p:nvPr>
        </p:nvSpPr>
        <p:spPr>
          <a:xfrm>
            <a:off x="500063" y="1338263"/>
            <a:ext cx="3935411" cy="2889671"/>
          </a:xfrm>
        </p:spPr>
        <p:txBody>
          <a:bodyPr/>
          <a:lstStyle>
            <a:lvl1pPr>
              <a:defRPr sz="1600"/>
            </a:lvl1pPr>
            <a:lvl2pPr>
              <a:defRPr sz="1600"/>
            </a:lvl2pPr>
            <a:lvl3pPr>
              <a:defRPr sz="1600"/>
            </a:lvl3pPr>
            <a:lvl4pPr>
              <a:defRPr sz="1600"/>
            </a:lvl4pPr>
            <a:lvl5pPr>
              <a:defRPr sz="1400"/>
            </a:lvl5pPr>
          </a:lstStyle>
          <a:p>
            <a:pPr lvl="0"/>
            <a:r>
              <a:rPr lang="en-US"/>
              <a:t>Edit Master text styles</a:t>
            </a:r>
          </a:p>
          <a:p>
            <a:pPr lvl="1"/>
            <a:r>
              <a:rPr lang="en-US"/>
              <a:t>Second level</a:t>
            </a:r>
          </a:p>
          <a:p>
            <a:pPr lvl="2"/>
            <a:r>
              <a:rPr lang="en-US"/>
              <a:t>Third level</a:t>
            </a:r>
          </a:p>
        </p:txBody>
      </p:sp>
      <p:sp>
        <p:nvSpPr>
          <p:cNvPr id="8" name="Content Placeholder 4">
            <a:extLst>
              <a:ext uri="{FF2B5EF4-FFF2-40B4-BE49-F238E27FC236}">
                <a16:creationId xmlns:a16="http://schemas.microsoft.com/office/drawing/2014/main" id="{83A2FDE9-97B9-0D4C-A044-587D3779E247}"/>
              </a:ext>
            </a:extLst>
          </p:cNvPr>
          <p:cNvSpPr>
            <a:spLocks noGrp="1"/>
          </p:cNvSpPr>
          <p:nvPr>
            <p:ph sz="quarter" idx="13"/>
          </p:nvPr>
        </p:nvSpPr>
        <p:spPr>
          <a:xfrm>
            <a:off x="4708528" y="1338263"/>
            <a:ext cx="3935411" cy="2889671"/>
          </a:xfrm>
        </p:spPr>
        <p:txBody>
          <a:bodyPr/>
          <a:lstStyle>
            <a:lvl1pPr>
              <a:defRPr sz="1600"/>
            </a:lvl1pPr>
            <a:lvl2pPr>
              <a:defRPr sz="1600"/>
            </a:lvl2pPr>
            <a:lvl3pPr>
              <a:defRPr sz="1600"/>
            </a:lvl3pPr>
            <a:lvl4pPr>
              <a:defRPr sz="1600"/>
            </a:lvl4pPr>
            <a:lvl5pPr>
              <a:defRPr sz="1400"/>
            </a:lvl5pPr>
          </a:lstStyle>
          <a:p>
            <a:pPr lvl="0"/>
            <a:r>
              <a:rPr lang="en-US"/>
              <a:t>Edit Master text styles</a:t>
            </a:r>
          </a:p>
          <a:p>
            <a:pPr lvl="1"/>
            <a:r>
              <a:rPr lang="en-US"/>
              <a:t>Second level</a:t>
            </a:r>
          </a:p>
          <a:p>
            <a:pPr lvl="2"/>
            <a:r>
              <a:rPr lang="en-US"/>
              <a:t>Third level</a:t>
            </a:r>
          </a:p>
        </p:txBody>
      </p:sp>
      <p:sp>
        <p:nvSpPr>
          <p:cNvPr id="3" name="Text Placeholder 2">
            <a:extLst>
              <a:ext uri="{FF2B5EF4-FFF2-40B4-BE49-F238E27FC236}">
                <a16:creationId xmlns:a16="http://schemas.microsoft.com/office/drawing/2014/main" id="{4AB6443E-3DD6-0D48-94B8-D7DD1B676138}"/>
              </a:ext>
            </a:extLst>
          </p:cNvPr>
          <p:cNvSpPr>
            <a:spLocks noGrp="1"/>
          </p:cNvSpPr>
          <p:nvPr>
            <p:ph type="body" sz="quarter" idx="14"/>
          </p:nvPr>
        </p:nvSpPr>
        <p:spPr>
          <a:xfrm>
            <a:off x="500063" y="915566"/>
            <a:ext cx="3935410" cy="323850"/>
          </a:xfrm>
        </p:spPr>
        <p:txBody>
          <a:bodyPr/>
          <a:lstStyle>
            <a:lvl1pPr marL="0" indent="0">
              <a:buFont typeface="Arial" panose="020B0604020202020204" pitchFamily="34" charset="0"/>
              <a:buNone/>
              <a:defRPr sz="1800" b="1">
                <a:solidFill>
                  <a:schemeClr val="accent1"/>
                </a:solidFill>
              </a:defRPr>
            </a:lvl1pPr>
          </a:lstStyle>
          <a:p>
            <a:pPr lvl="0"/>
            <a:r>
              <a:rPr lang="en-US"/>
              <a:t>Edit Master text styles</a:t>
            </a:r>
          </a:p>
        </p:txBody>
      </p:sp>
      <p:sp>
        <p:nvSpPr>
          <p:cNvPr id="11" name="Text Placeholder 2">
            <a:extLst>
              <a:ext uri="{FF2B5EF4-FFF2-40B4-BE49-F238E27FC236}">
                <a16:creationId xmlns:a16="http://schemas.microsoft.com/office/drawing/2014/main" id="{52C1AA4B-FF84-7D4E-9B6E-EE3C29C65ACE}"/>
              </a:ext>
            </a:extLst>
          </p:cNvPr>
          <p:cNvSpPr>
            <a:spLocks noGrp="1"/>
          </p:cNvSpPr>
          <p:nvPr>
            <p:ph type="body" sz="quarter" idx="15"/>
          </p:nvPr>
        </p:nvSpPr>
        <p:spPr>
          <a:xfrm>
            <a:off x="4716463" y="915566"/>
            <a:ext cx="3959993" cy="323850"/>
          </a:xfrm>
        </p:spPr>
        <p:txBody>
          <a:bodyPr/>
          <a:lstStyle>
            <a:lvl1pPr marL="0" indent="0">
              <a:buFont typeface="Arial" panose="020B0604020202020204" pitchFamily="34" charset="0"/>
              <a:buNone/>
              <a:defRPr sz="1800" b="1">
                <a:solidFill>
                  <a:schemeClr val="accent1"/>
                </a:solidFill>
              </a:defRPr>
            </a:lvl1pPr>
          </a:lstStyle>
          <a:p>
            <a:pPr lvl="0"/>
            <a:r>
              <a:rPr lang="en-US"/>
              <a:t>Edit Master text styles</a:t>
            </a:r>
          </a:p>
        </p:txBody>
      </p:sp>
      <p:sp>
        <p:nvSpPr>
          <p:cNvPr id="12" name="Title 3">
            <a:extLst>
              <a:ext uri="{FF2B5EF4-FFF2-40B4-BE49-F238E27FC236}">
                <a16:creationId xmlns:a16="http://schemas.microsoft.com/office/drawing/2014/main" id="{46F896C2-AD43-1A47-BA40-5924200EB15B}"/>
              </a:ext>
            </a:extLst>
          </p:cNvPr>
          <p:cNvSpPr>
            <a:spLocks noGrp="1"/>
          </p:cNvSpPr>
          <p:nvPr>
            <p:ph type="title"/>
          </p:nvPr>
        </p:nvSpPr>
        <p:spPr>
          <a:xfrm>
            <a:off x="500063" y="274639"/>
            <a:ext cx="8137525" cy="558795"/>
          </a:xfrm>
          <a:prstGeom prst="rect">
            <a:avLst/>
          </a:prstGeom>
        </p:spPr>
        <p:txBody>
          <a:bodyPr lIns="0"/>
          <a:lstStyle>
            <a:lvl1pPr>
              <a:defRPr>
                <a:solidFill>
                  <a:schemeClr val="accent3"/>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28E8B13C-1060-418C-8319-C4526C0DD148}"/>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1307714244"/>
      </p:ext>
    </p:extLst>
  </p:cSld>
  <p:clrMapOvr>
    <a:masterClrMapping/>
  </p:clrMapOvr>
  <p:extLst>
    <p:ext uri="{DCECCB84-F9BA-43D5-87BE-67443E8EF086}">
      <p15:sldGuideLst xmlns:p15="http://schemas.microsoft.com/office/powerpoint/2012/main">
        <p15:guide id="1" orient="horz" pos="84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A0E8E579-8029-9140-ABF3-F9D545846CF9}"/>
              </a:ext>
            </a:extLst>
          </p:cNvPr>
          <p:cNvSpPr>
            <a:spLocks noGrp="1"/>
          </p:cNvSpPr>
          <p:nvPr>
            <p:ph sz="quarter" idx="11"/>
          </p:nvPr>
        </p:nvSpPr>
        <p:spPr>
          <a:xfrm>
            <a:off x="500063" y="1338263"/>
            <a:ext cx="3935411" cy="2896732"/>
          </a:xfrm>
        </p:spPr>
        <p:txBody>
          <a:bodyPr/>
          <a:lstStyle>
            <a:lvl1pPr>
              <a:defRPr sz="1600"/>
            </a:lvl1pPr>
            <a:lvl2pPr>
              <a:defRPr sz="1600"/>
            </a:lvl2pPr>
            <a:lvl3pPr>
              <a:defRPr sz="1600"/>
            </a:lvl3pPr>
            <a:lvl4pPr>
              <a:defRPr sz="1600"/>
            </a:lvl4pPr>
            <a:lvl5pPr>
              <a:defRPr sz="1200"/>
            </a:lvl5pPr>
          </a:lstStyle>
          <a:p>
            <a:pPr lvl="0"/>
            <a:r>
              <a:rPr lang="en-US"/>
              <a:t>Edit Master text styles</a:t>
            </a:r>
          </a:p>
          <a:p>
            <a:pPr lvl="1"/>
            <a:r>
              <a:rPr lang="en-US"/>
              <a:t>Second level</a:t>
            </a:r>
          </a:p>
          <a:p>
            <a:pPr lvl="2"/>
            <a:r>
              <a:rPr lang="en-US"/>
              <a:t>Third level</a:t>
            </a:r>
          </a:p>
        </p:txBody>
      </p:sp>
      <p:sp>
        <p:nvSpPr>
          <p:cNvPr id="3" name="Text Placeholder 2">
            <a:extLst>
              <a:ext uri="{FF2B5EF4-FFF2-40B4-BE49-F238E27FC236}">
                <a16:creationId xmlns:a16="http://schemas.microsoft.com/office/drawing/2014/main" id="{4AB6443E-3DD6-0D48-94B8-D7DD1B676138}"/>
              </a:ext>
            </a:extLst>
          </p:cNvPr>
          <p:cNvSpPr>
            <a:spLocks noGrp="1"/>
          </p:cNvSpPr>
          <p:nvPr>
            <p:ph type="body" sz="quarter" idx="14"/>
          </p:nvPr>
        </p:nvSpPr>
        <p:spPr>
          <a:xfrm>
            <a:off x="500062" y="915566"/>
            <a:ext cx="8137525" cy="323850"/>
          </a:xfrm>
        </p:spPr>
        <p:txBody>
          <a:bodyPr/>
          <a:lstStyle>
            <a:lvl1pPr marL="0" indent="0">
              <a:buFont typeface="Arial" panose="020B0604020202020204" pitchFamily="34" charset="0"/>
              <a:buNone/>
              <a:defRPr sz="1800" b="1">
                <a:solidFill>
                  <a:schemeClr val="accent1"/>
                </a:solidFill>
              </a:defRPr>
            </a:lvl1pPr>
          </a:lstStyle>
          <a:p>
            <a:pPr lvl="0"/>
            <a:r>
              <a:rPr lang="en-US"/>
              <a:t>Edit Master text styles</a:t>
            </a:r>
          </a:p>
        </p:txBody>
      </p:sp>
      <p:sp>
        <p:nvSpPr>
          <p:cNvPr id="12" name="Title 3">
            <a:extLst>
              <a:ext uri="{FF2B5EF4-FFF2-40B4-BE49-F238E27FC236}">
                <a16:creationId xmlns:a16="http://schemas.microsoft.com/office/drawing/2014/main" id="{46F896C2-AD43-1A47-BA40-5924200EB15B}"/>
              </a:ext>
            </a:extLst>
          </p:cNvPr>
          <p:cNvSpPr>
            <a:spLocks noGrp="1"/>
          </p:cNvSpPr>
          <p:nvPr>
            <p:ph type="title"/>
          </p:nvPr>
        </p:nvSpPr>
        <p:spPr>
          <a:xfrm>
            <a:off x="500063" y="274639"/>
            <a:ext cx="8137525" cy="558795"/>
          </a:xfrm>
          <a:prstGeom prst="rect">
            <a:avLst/>
          </a:prstGeom>
        </p:spPr>
        <p:txBody>
          <a:bodyPr lIns="0"/>
          <a:lstStyle>
            <a:lvl1pPr>
              <a:defRPr>
                <a:solidFill>
                  <a:schemeClr val="accent3"/>
                </a:solidFill>
              </a:defRPr>
            </a:lvl1pPr>
          </a:lstStyle>
          <a:p>
            <a:r>
              <a:rPr lang="en-US"/>
              <a:t>Click to edit Master title style</a:t>
            </a:r>
          </a:p>
        </p:txBody>
      </p:sp>
      <p:sp>
        <p:nvSpPr>
          <p:cNvPr id="10" name="Picture Placeholder 3">
            <a:extLst>
              <a:ext uri="{FF2B5EF4-FFF2-40B4-BE49-F238E27FC236}">
                <a16:creationId xmlns:a16="http://schemas.microsoft.com/office/drawing/2014/main" id="{3E0339E7-81F2-A040-87B8-7E7837273F9E}"/>
              </a:ext>
            </a:extLst>
          </p:cNvPr>
          <p:cNvSpPr>
            <a:spLocks noGrp="1"/>
          </p:cNvSpPr>
          <p:nvPr>
            <p:ph type="pic" sz="quarter" idx="15" hasCustomPrompt="1"/>
          </p:nvPr>
        </p:nvSpPr>
        <p:spPr>
          <a:xfrm>
            <a:off x="4708528" y="915989"/>
            <a:ext cx="3929061" cy="2889671"/>
          </a:xfrm>
          <a:prstGeom prst="rect">
            <a:avLst/>
          </a:prstGeom>
        </p:spPr>
        <p:txBody>
          <a:bodyPr vert="horz" anchor="ctr"/>
          <a:lstStyle>
            <a:lvl1pPr marL="0" indent="0" algn="ctr">
              <a:buNone/>
              <a:defRPr/>
            </a:lvl1pPr>
          </a:lstStyle>
          <a:p>
            <a:r>
              <a:rPr lang="en-GB" dirty="0"/>
              <a:t>[image/icon/logo box]</a:t>
            </a:r>
            <a:endParaRPr lang="en-US" dirty="0"/>
          </a:p>
        </p:txBody>
      </p:sp>
      <p:sp>
        <p:nvSpPr>
          <p:cNvPr id="13" name="Text Placeholder 5">
            <a:extLst>
              <a:ext uri="{FF2B5EF4-FFF2-40B4-BE49-F238E27FC236}">
                <a16:creationId xmlns:a16="http://schemas.microsoft.com/office/drawing/2014/main" id="{4BF9020A-F14A-ED49-8C64-E205C6AE7807}"/>
              </a:ext>
            </a:extLst>
          </p:cNvPr>
          <p:cNvSpPr>
            <a:spLocks noGrp="1"/>
          </p:cNvSpPr>
          <p:nvPr>
            <p:ph type="body" sz="quarter" idx="13" hasCustomPrompt="1"/>
          </p:nvPr>
        </p:nvSpPr>
        <p:spPr>
          <a:xfrm>
            <a:off x="4708529" y="3811636"/>
            <a:ext cx="3929060" cy="421853"/>
          </a:xfrm>
          <a:prstGeom prst="rect">
            <a:avLst/>
          </a:prstGeom>
        </p:spPr>
        <p:txBody>
          <a:bodyPr vert="horz" tIns="0" rIns="0" bIns="0" anchor="ctr"/>
          <a:lstStyle>
            <a:lvl1pPr marL="0" indent="0" algn="ctr">
              <a:buNone/>
              <a:defRPr sz="1400">
                <a:solidFill>
                  <a:schemeClr val="tx1">
                    <a:lumMod val="50000"/>
                    <a:lumOff val="50000"/>
                  </a:schemeClr>
                </a:solidFill>
              </a:defRPr>
            </a:lvl1pPr>
          </a:lstStyle>
          <a:p>
            <a:pPr lvl="0"/>
            <a:r>
              <a:rPr lang="en-US" dirty="0"/>
              <a:t>[image caption]</a:t>
            </a:r>
          </a:p>
        </p:txBody>
      </p:sp>
      <p:sp>
        <p:nvSpPr>
          <p:cNvPr id="2" name="Footer Placeholder 1">
            <a:extLst>
              <a:ext uri="{FF2B5EF4-FFF2-40B4-BE49-F238E27FC236}">
                <a16:creationId xmlns:a16="http://schemas.microsoft.com/office/drawing/2014/main" id="{90136A46-1C94-408F-87B7-B99F84FBFA7E}"/>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109690171"/>
      </p:ext>
    </p:extLst>
  </p:cSld>
  <p:clrMapOvr>
    <a:masterClrMapping/>
  </p:clrMapOvr>
  <p:extLst>
    <p:ext uri="{DCECCB84-F9BA-43D5-87BE-67443E8EF086}">
      <p15:sldGuideLst xmlns:p15="http://schemas.microsoft.com/office/powerpoint/2012/main">
        <p15:guide id="1" orient="horz" pos="8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C36F888B-A049-4E4F-8601-4102B0AA32BF}"/>
              </a:ext>
            </a:extLst>
          </p:cNvPr>
          <p:cNvGrpSpPr/>
          <p:nvPr userDrawn="1"/>
        </p:nvGrpSpPr>
        <p:grpSpPr>
          <a:xfrm>
            <a:off x="0" y="-1"/>
            <a:ext cx="9141087" cy="5155928"/>
            <a:chOff x="0" y="-1"/>
            <a:chExt cx="9141087" cy="5155928"/>
          </a:xfrm>
          <a:solidFill>
            <a:schemeClr val="accent3"/>
          </a:solidFill>
        </p:grpSpPr>
        <p:sp>
          <p:nvSpPr>
            <p:cNvPr id="77" name="Freeform 76">
              <a:extLst>
                <a:ext uri="{FF2B5EF4-FFF2-40B4-BE49-F238E27FC236}">
                  <a16:creationId xmlns:a16="http://schemas.microsoft.com/office/drawing/2014/main" id="{2820F1A7-A0B4-CC4B-BD4C-5CB901C715CB}"/>
                </a:ext>
              </a:extLst>
            </p:cNvPr>
            <p:cNvSpPr/>
            <p:nvPr userDrawn="1"/>
          </p:nvSpPr>
          <p:spPr>
            <a:xfrm>
              <a:off x="0" y="0"/>
              <a:ext cx="2348678" cy="3502791"/>
            </a:xfrm>
            <a:custGeom>
              <a:avLst/>
              <a:gdLst>
                <a:gd name="connsiteX0" fmla="*/ 0 w 2348678"/>
                <a:gd name="connsiteY0" fmla="*/ 0 h 3502791"/>
                <a:gd name="connsiteX1" fmla="*/ 525537 w 2348678"/>
                <a:gd name="connsiteY1" fmla="*/ 0 h 3502791"/>
                <a:gd name="connsiteX2" fmla="*/ 477649 w 2348678"/>
                <a:gd name="connsiteY2" fmla="*/ 11761 h 3502791"/>
                <a:gd name="connsiteX3" fmla="*/ 62225 w 2348678"/>
                <a:gd name="connsiteY3" fmla="*/ 183642 h 3502791"/>
                <a:gd name="connsiteX4" fmla="*/ 59890 w 2348678"/>
                <a:gd name="connsiteY4" fmla="*/ 190324 h 3502791"/>
                <a:gd name="connsiteX5" fmla="*/ 66959 w 2348678"/>
                <a:gd name="connsiteY5" fmla="*/ 192199 h 3502791"/>
                <a:gd name="connsiteX6" fmla="*/ 1402010 w 2348678"/>
                <a:gd name="connsiteY6" fmla="*/ 154763 h 3502791"/>
                <a:gd name="connsiteX7" fmla="*/ 2229032 w 2348678"/>
                <a:gd name="connsiteY7" fmla="*/ 2734319 h 3502791"/>
                <a:gd name="connsiteX8" fmla="*/ 2191499 w 2348678"/>
                <a:gd name="connsiteY8" fmla="*/ 2849202 h 3502791"/>
                <a:gd name="connsiteX9" fmla="*/ 2121922 w 2348678"/>
                <a:gd name="connsiteY9" fmla="*/ 2804073 h 3502791"/>
                <a:gd name="connsiteX10" fmla="*/ 1003565 w 2348678"/>
                <a:gd name="connsiteY10" fmla="*/ 2198977 h 3502791"/>
                <a:gd name="connsiteX11" fmla="*/ 995646 w 2348678"/>
                <a:gd name="connsiteY11" fmla="*/ 2201009 h 3502791"/>
                <a:gd name="connsiteX12" fmla="*/ 998896 w 2348678"/>
                <a:gd name="connsiteY12" fmla="*/ 2208929 h 3502791"/>
                <a:gd name="connsiteX13" fmla="*/ 2137892 w 2348678"/>
                <a:gd name="connsiteY13" fmla="*/ 2923903 h 3502791"/>
                <a:gd name="connsiteX14" fmla="*/ 2161363 w 2348678"/>
                <a:gd name="connsiteY14" fmla="*/ 2941446 h 3502791"/>
                <a:gd name="connsiteX15" fmla="*/ 2151199 w 2348678"/>
                <a:gd name="connsiteY15" fmla="*/ 2972556 h 3502791"/>
                <a:gd name="connsiteX16" fmla="*/ 2053361 w 2348678"/>
                <a:gd name="connsiteY16" fmla="*/ 3209803 h 3502791"/>
                <a:gd name="connsiteX17" fmla="*/ 1938019 w 2348678"/>
                <a:gd name="connsiteY17" fmla="*/ 3438996 h 3502791"/>
                <a:gd name="connsiteX18" fmla="*/ 1899637 w 2348678"/>
                <a:gd name="connsiteY18" fmla="*/ 3502791 h 3502791"/>
                <a:gd name="connsiteX19" fmla="*/ 1749744 w 2348678"/>
                <a:gd name="connsiteY19" fmla="*/ 3459348 h 3502791"/>
                <a:gd name="connsiteX20" fmla="*/ 1608111 w 2348678"/>
                <a:gd name="connsiteY20" fmla="*/ 3415107 h 3502791"/>
                <a:gd name="connsiteX21" fmla="*/ 352814 w 2348678"/>
                <a:gd name="connsiteY21" fmla="*/ 2919107 h 3502791"/>
                <a:gd name="connsiteX22" fmla="*/ 129384 w 2348678"/>
                <a:gd name="connsiteY22" fmla="*/ 2815026 h 3502791"/>
                <a:gd name="connsiteX23" fmla="*/ 0 w 2348678"/>
                <a:gd name="connsiteY23" fmla="*/ 2752034 h 3502791"/>
                <a:gd name="connsiteX24" fmla="*/ 0 w 2348678"/>
                <a:gd name="connsiteY24" fmla="*/ 0 h 350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48678" h="3502791">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sp>
          <p:nvSpPr>
            <p:cNvPr id="78" name="Freeform 77">
              <a:extLst>
                <a:ext uri="{FF2B5EF4-FFF2-40B4-BE49-F238E27FC236}">
                  <a16:creationId xmlns:a16="http://schemas.microsoft.com/office/drawing/2014/main" id="{0486529D-59C1-F54C-9C29-A95A26E13DE8}"/>
                </a:ext>
              </a:extLst>
            </p:cNvPr>
            <p:cNvSpPr/>
            <p:nvPr userDrawn="1"/>
          </p:nvSpPr>
          <p:spPr>
            <a:xfrm>
              <a:off x="0" y="-1"/>
              <a:ext cx="9141087" cy="5155928"/>
            </a:xfrm>
            <a:custGeom>
              <a:avLst/>
              <a:gdLst>
                <a:gd name="connsiteX0" fmla="*/ 1526153 w 9141087"/>
                <a:gd name="connsiteY0" fmla="*/ 0 h 5155928"/>
                <a:gd name="connsiteX1" fmla="*/ 9141087 w 9141087"/>
                <a:gd name="connsiteY1" fmla="*/ 0 h 5155928"/>
                <a:gd name="connsiteX2" fmla="*/ 9141087 w 9141087"/>
                <a:gd name="connsiteY2" fmla="*/ 5154827 h 5155928"/>
                <a:gd name="connsiteX3" fmla="*/ 0 w 9141087"/>
                <a:gd name="connsiteY3" fmla="*/ 5154827 h 5155928"/>
                <a:gd name="connsiteX4" fmla="*/ 0 w 9141087"/>
                <a:gd name="connsiteY4" fmla="*/ 5146451 h 5155928"/>
                <a:gd name="connsiteX5" fmla="*/ 75637 w 9141087"/>
                <a:gd name="connsiteY5" fmla="*/ 5154368 h 5155928"/>
                <a:gd name="connsiteX6" fmla="*/ 2058507 w 9141087"/>
                <a:gd name="connsiteY6" fmla="*/ 4098986 h 5155928"/>
                <a:gd name="connsiteX7" fmla="*/ 2157322 w 9141087"/>
                <a:gd name="connsiteY7" fmla="*/ 3961433 h 5155928"/>
                <a:gd name="connsiteX8" fmla="*/ 2164242 w 9141087"/>
                <a:gd name="connsiteY8" fmla="*/ 3962746 h 5155928"/>
                <a:gd name="connsiteX9" fmla="*/ 2202530 w 9141087"/>
                <a:gd name="connsiteY9" fmla="*/ 3971148 h 5155928"/>
                <a:gd name="connsiteX10" fmla="*/ 2280575 w 9141087"/>
                <a:gd name="connsiteY10" fmla="*/ 3984804 h 5155928"/>
                <a:gd name="connsiteX11" fmla="*/ 2326734 w 9141087"/>
                <a:gd name="connsiteY11" fmla="*/ 3993557 h 5155928"/>
                <a:gd name="connsiteX12" fmla="*/ 2326992 w 9141087"/>
                <a:gd name="connsiteY12" fmla="*/ 3992927 h 5155928"/>
                <a:gd name="connsiteX13" fmla="*/ 2387013 w 9141087"/>
                <a:gd name="connsiteY13" fmla="*/ 4003429 h 5155928"/>
                <a:gd name="connsiteX14" fmla="*/ 3145582 w 9141087"/>
                <a:gd name="connsiteY14" fmla="*/ 3885282 h 5155928"/>
                <a:gd name="connsiteX15" fmla="*/ 2630604 w 9141087"/>
                <a:gd name="connsiteY15" fmla="*/ 3157424 h 5155928"/>
                <a:gd name="connsiteX16" fmla="*/ 2590729 w 9141087"/>
                <a:gd name="connsiteY16" fmla="*/ 3127515 h 5155928"/>
                <a:gd name="connsiteX17" fmla="*/ 2667774 w 9141087"/>
                <a:gd name="connsiteY17" fmla="*/ 2889009 h 5155928"/>
                <a:gd name="connsiteX18" fmla="*/ 1719839 w 9141087"/>
                <a:gd name="connsiteY18" fmla="*/ 73550 h 5155928"/>
                <a:gd name="connsiteX19" fmla="*/ 1526153 w 9141087"/>
                <a:gd name="connsiteY19" fmla="*/ 0 h 515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1087" h="5155928">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sp>
          <p:nvSpPr>
            <p:cNvPr id="79" name="Freeform 78">
              <a:extLst>
                <a:ext uri="{FF2B5EF4-FFF2-40B4-BE49-F238E27FC236}">
                  <a16:creationId xmlns:a16="http://schemas.microsoft.com/office/drawing/2014/main" id="{5A7C4EAA-15CA-B247-A4DF-3A5765D3B2A3}"/>
                </a:ext>
              </a:extLst>
            </p:cNvPr>
            <p:cNvSpPr/>
            <p:nvPr userDrawn="1"/>
          </p:nvSpPr>
          <p:spPr>
            <a:xfrm>
              <a:off x="0" y="3174823"/>
              <a:ext cx="1677049" cy="1665275"/>
            </a:xfrm>
            <a:custGeom>
              <a:avLst/>
              <a:gdLst>
                <a:gd name="connsiteX0" fmla="*/ 0 w 1677049"/>
                <a:gd name="connsiteY0" fmla="*/ 0 h 1665275"/>
                <a:gd name="connsiteX1" fmla="*/ 55062 w 1677049"/>
                <a:gd name="connsiteY1" fmla="*/ 27525 h 1665275"/>
                <a:gd name="connsiteX2" fmla="*/ 314915 w 1677049"/>
                <a:gd name="connsiteY2" fmla="*/ 149684 h 1665275"/>
                <a:gd name="connsiteX3" fmla="*/ 1331241 w 1677049"/>
                <a:gd name="connsiteY3" fmla="*/ 555564 h 1665275"/>
                <a:gd name="connsiteX4" fmla="*/ 1521376 w 1677049"/>
                <a:gd name="connsiteY4" fmla="*/ 617362 h 1665275"/>
                <a:gd name="connsiteX5" fmla="*/ 1521140 w 1677049"/>
                <a:gd name="connsiteY5" fmla="*/ 617775 h 1665275"/>
                <a:gd name="connsiteX6" fmla="*/ 1540381 w 1677049"/>
                <a:gd name="connsiteY6" fmla="*/ 623539 h 1665275"/>
                <a:gd name="connsiteX7" fmla="*/ 1566219 w 1677049"/>
                <a:gd name="connsiteY7" fmla="*/ 631937 h 1665275"/>
                <a:gd name="connsiteX8" fmla="*/ 1666079 w 1677049"/>
                <a:gd name="connsiteY8" fmla="*/ 661195 h 1665275"/>
                <a:gd name="connsiteX9" fmla="*/ 1677049 w 1677049"/>
                <a:gd name="connsiteY9" fmla="*/ 664481 h 1665275"/>
                <a:gd name="connsiteX10" fmla="*/ 1667186 w 1677049"/>
                <a:gd name="connsiteY10" fmla="*/ 678371 h 1665275"/>
                <a:gd name="connsiteX11" fmla="*/ 58278 w 1677049"/>
                <a:gd name="connsiteY11" fmla="*/ 1663563 h 1665275"/>
                <a:gd name="connsiteX12" fmla="*/ 0 w 1677049"/>
                <a:gd name="connsiteY12" fmla="*/ 1665275 h 1665275"/>
                <a:gd name="connsiteX13" fmla="*/ 0 w 1677049"/>
                <a:gd name="connsiteY13" fmla="*/ 0 h 166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7049" h="1665275">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sp>
          <p:nvSpPr>
            <p:cNvPr id="80" name="Freeform 79">
              <a:extLst>
                <a:ext uri="{FF2B5EF4-FFF2-40B4-BE49-F238E27FC236}">
                  <a16:creationId xmlns:a16="http://schemas.microsoft.com/office/drawing/2014/main" id="{73FCA222-E6B9-6C49-932E-60FCB5D8C5DD}"/>
                </a:ext>
              </a:extLst>
            </p:cNvPr>
            <p:cNvSpPr/>
            <p:nvPr userDrawn="1"/>
          </p:nvSpPr>
          <p:spPr>
            <a:xfrm>
              <a:off x="2376848" y="3253687"/>
              <a:ext cx="343930" cy="361770"/>
            </a:xfrm>
            <a:custGeom>
              <a:avLst/>
              <a:gdLst>
                <a:gd name="connsiteX0" fmla="*/ 163744 w 343930"/>
                <a:gd name="connsiteY0" fmla="*/ 0 h 361770"/>
                <a:gd name="connsiteX1" fmla="*/ 178396 w 343930"/>
                <a:gd name="connsiteY1" fmla="*/ 13750 h 361770"/>
                <a:gd name="connsiteX2" fmla="*/ 337605 w 343930"/>
                <a:gd name="connsiteY2" fmla="*/ 297178 h 361770"/>
                <a:gd name="connsiteX3" fmla="*/ 189169 w 343930"/>
                <a:gd name="connsiteY3" fmla="*/ 361598 h 361770"/>
                <a:gd name="connsiteX4" fmla="*/ 101228 w 343930"/>
                <a:gd name="connsiteY4" fmla="*/ 361770 h 361770"/>
                <a:gd name="connsiteX5" fmla="*/ 94227 w 343930"/>
                <a:gd name="connsiteY5" fmla="*/ 361237 h 361770"/>
                <a:gd name="connsiteX6" fmla="*/ 4676 w 343930"/>
                <a:gd name="connsiteY6" fmla="*/ 352915 h 361770"/>
                <a:gd name="connsiteX7" fmla="*/ 0 w 343930"/>
                <a:gd name="connsiteY7" fmla="*/ 352321 h 361770"/>
                <a:gd name="connsiteX8" fmla="*/ 101987 w 343930"/>
                <a:gd name="connsiteY8" fmla="*/ 150236 h 361770"/>
                <a:gd name="connsiteX9" fmla="*/ 163744 w 343930"/>
                <a:gd name="connsiteY9" fmla="*/ 0 h 36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930" h="36177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grpSp>
      <p:sp>
        <p:nvSpPr>
          <p:cNvPr id="10" name="Text Placeholder 4">
            <a:extLst>
              <a:ext uri="{FF2B5EF4-FFF2-40B4-BE49-F238E27FC236}">
                <a16:creationId xmlns:a16="http://schemas.microsoft.com/office/drawing/2014/main" id="{8102BFF8-1253-4DC4-8F0F-A614EC0FC550}"/>
              </a:ext>
            </a:extLst>
          </p:cNvPr>
          <p:cNvSpPr>
            <a:spLocks noGrp="1"/>
          </p:cNvSpPr>
          <p:nvPr>
            <p:ph type="body" sz="quarter" idx="11" hasCustomPrompt="1"/>
          </p:nvPr>
        </p:nvSpPr>
        <p:spPr>
          <a:xfrm>
            <a:off x="3851920" y="2704935"/>
            <a:ext cx="4785668" cy="874927"/>
          </a:xfrm>
          <a:prstGeom prst="rect">
            <a:avLst/>
          </a:prstGeom>
        </p:spPr>
        <p:txBody>
          <a:bodyPr anchor="b">
            <a:noAutofit/>
          </a:bodyPr>
          <a:lstStyle>
            <a:lvl1pPr marL="0" indent="0" algn="just">
              <a:buNone/>
              <a:defRPr sz="2800">
                <a:solidFill>
                  <a:srgbClr val="FFFFFF"/>
                </a:solidFill>
              </a:defRPr>
            </a:lvl1pPr>
          </a:lstStyle>
          <a:p>
            <a:r>
              <a:rPr lang="en-US" dirty="0"/>
              <a:t>Section Title</a:t>
            </a:r>
          </a:p>
        </p:txBody>
      </p:sp>
      <p:sp>
        <p:nvSpPr>
          <p:cNvPr id="12" name="Text Placeholder 4">
            <a:extLst>
              <a:ext uri="{FF2B5EF4-FFF2-40B4-BE49-F238E27FC236}">
                <a16:creationId xmlns:a16="http://schemas.microsoft.com/office/drawing/2014/main" id="{54133B29-7CA3-4E8A-BDE7-6F7FBE777790}"/>
              </a:ext>
            </a:extLst>
          </p:cNvPr>
          <p:cNvSpPr>
            <a:spLocks noGrp="1"/>
          </p:cNvSpPr>
          <p:nvPr>
            <p:ph type="body" sz="quarter" idx="14" hasCustomPrompt="1"/>
          </p:nvPr>
        </p:nvSpPr>
        <p:spPr>
          <a:xfrm>
            <a:off x="3851920" y="3661942"/>
            <a:ext cx="4785668" cy="349968"/>
          </a:xfrm>
          <a:prstGeom prst="rect">
            <a:avLst/>
          </a:prstGeom>
          <a:ln>
            <a:noFill/>
          </a:ln>
        </p:spPr>
        <p:txBody>
          <a:bodyPr wrap="square" lIns="0">
            <a:noAutofit/>
          </a:bodyPr>
          <a:lstStyle>
            <a:lvl1pPr marL="0" indent="0" algn="l" defTabSz="363800">
              <a:lnSpc>
                <a:spcPct val="93000"/>
              </a:lnSpc>
              <a:buNone/>
              <a:defRPr lang="en-GB" sz="1800" dirty="0">
                <a:solidFill>
                  <a:srgbClr val="FFFFFF"/>
                </a:solidFill>
                <a:latin typeface="Arial" panose="020B0604020202020204" pitchFamily="34" charset="0"/>
                <a:ea typeface="Calibri"/>
                <a:cs typeface="Arial" panose="020B0604020202020204" pitchFamily="34" charset="0"/>
                <a:sym typeface="Calibri"/>
              </a:defRPr>
            </a:lvl1pPr>
          </a:lstStyle>
          <a:p>
            <a:pPr marL="0" lvl="0" indent="0" defTabSz="363800">
              <a:lnSpc>
                <a:spcPct val="93000"/>
              </a:lnSpc>
              <a:buNone/>
            </a:pPr>
            <a:r>
              <a:rPr lang="en-US" dirty="0"/>
              <a:t>Subtitle</a:t>
            </a:r>
            <a:endParaRPr lang="en-GB" dirty="0"/>
          </a:p>
        </p:txBody>
      </p:sp>
      <p:pic>
        <p:nvPicPr>
          <p:cNvPr id="13" name="Picture 12">
            <a:extLst>
              <a:ext uri="{FF2B5EF4-FFF2-40B4-BE49-F238E27FC236}">
                <a16:creationId xmlns:a16="http://schemas.microsoft.com/office/drawing/2014/main" id="{F008EF2C-2929-4353-8A9D-ACDC182F6DE6}"/>
              </a:ext>
            </a:extLst>
          </p:cNvPr>
          <p:cNvPicPr>
            <a:picLocks noChangeAspect="1"/>
          </p:cNvPicPr>
          <p:nvPr userDrawn="1"/>
        </p:nvPicPr>
        <p:blipFill rotWithShape="1">
          <a:blip r:embed="rId2" cstate="screen">
            <a:lum bright="100000"/>
            <a:extLst>
              <a:ext uri="{28A0092B-C50C-407E-A947-70E740481C1C}">
                <a14:useLocalDpi xmlns:a14="http://schemas.microsoft.com/office/drawing/2010/main"/>
              </a:ext>
            </a:extLst>
          </a:blip>
          <a:srcRect b="52284"/>
          <a:stretch/>
        </p:blipFill>
        <p:spPr>
          <a:xfrm>
            <a:off x="3851920" y="1283159"/>
            <a:ext cx="3100868" cy="856543"/>
          </a:xfrm>
          <a:prstGeom prst="rect">
            <a:avLst/>
          </a:prstGeom>
        </p:spPr>
      </p:pic>
    </p:spTree>
    <p:extLst>
      <p:ext uri="{BB962C8B-B14F-4D97-AF65-F5344CB8AC3E}">
        <p14:creationId xmlns:p14="http://schemas.microsoft.com/office/powerpoint/2010/main" val="269020310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Person Profi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A172EAF-17DA-AE4A-A7EE-9B92132874A3}"/>
              </a:ext>
            </a:extLst>
          </p:cNvPr>
          <p:cNvCxnSpPr>
            <a:cxnSpLocks/>
          </p:cNvCxnSpPr>
          <p:nvPr userDrawn="1"/>
        </p:nvCxnSpPr>
        <p:spPr>
          <a:xfrm>
            <a:off x="2699792" y="1653835"/>
            <a:ext cx="504056" cy="0"/>
          </a:xfrm>
          <a:prstGeom prst="line">
            <a:avLst/>
          </a:prstGeom>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Text Placeholder 2">
            <a:extLst>
              <a:ext uri="{FF2B5EF4-FFF2-40B4-BE49-F238E27FC236}">
                <a16:creationId xmlns:a16="http://schemas.microsoft.com/office/drawing/2014/main" id="{29F98007-12E5-1347-86D2-FD1631C42F2F}"/>
              </a:ext>
            </a:extLst>
          </p:cNvPr>
          <p:cNvSpPr>
            <a:spLocks noGrp="1"/>
          </p:cNvSpPr>
          <p:nvPr>
            <p:ph type="body" sz="quarter" idx="14" hasCustomPrompt="1"/>
          </p:nvPr>
        </p:nvSpPr>
        <p:spPr>
          <a:xfrm>
            <a:off x="2699792" y="1139340"/>
            <a:ext cx="5937796" cy="264047"/>
          </a:xfrm>
        </p:spPr>
        <p:txBody>
          <a:bodyPr tIns="0" rIns="0" bIns="0" anchor="b"/>
          <a:lstStyle>
            <a:lvl1pPr marL="0" indent="0">
              <a:buFont typeface="Arial" panose="020B0604020202020204" pitchFamily="34" charset="0"/>
              <a:buNone/>
              <a:defRPr sz="1600" b="1" i="0">
                <a:solidFill>
                  <a:schemeClr val="accent2"/>
                </a:solidFill>
              </a:defRPr>
            </a:lvl1pPr>
          </a:lstStyle>
          <a:p>
            <a:pPr lvl="0"/>
            <a:r>
              <a:rPr lang="en-US" dirty="0"/>
              <a:t>Name</a:t>
            </a:r>
          </a:p>
        </p:txBody>
      </p:sp>
      <p:sp>
        <p:nvSpPr>
          <p:cNvPr id="24" name="Text Placeholder 2">
            <a:extLst>
              <a:ext uri="{FF2B5EF4-FFF2-40B4-BE49-F238E27FC236}">
                <a16:creationId xmlns:a16="http://schemas.microsoft.com/office/drawing/2014/main" id="{6F10B3AB-4B7B-AC43-9902-ADB77F143815}"/>
              </a:ext>
            </a:extLst>
          </p:cNvPr>
          <p:cNvSpPr>
            <a:spLocks noGrp="1"/>
          </p:cNvSpPr>
          <p:nvPr>
            <p:ph type="body" sz="quarter" idx="15" hasCustomPrompt="1"/>
          </p:nvPr>
        </p:nvSpPr>
        <p:spPr>
          <a:xfrm>
            <a:off x="2699792" y="1413332"/>
            <a:ext cx="5937796" cy="260469"/>
          </a:xfrm>
        </p:spPr>
        <p:txBody>
          <a:bodyPr anchor="t"/>
          <a:lstStyle>
            <a:lvl1pPr marL="0" indent="0">
              <a:buFont typeface="Arial" panose="020B0604020202020204" pitchFamily="34" charset="0"/>
              <a:buNone/>
              <a:defRPr sz="1200" b="0" i="0">
                <a:solidFill>
                  <a:schemeClr val="tx1"/>
                </a:solidFill>
              </a:defRPr>
            </a:lvl1pPr>
          </a:lstStyle>
          <a:p>
            <a:pPr lvl="0"/>
            <a:r>
              <a:rPr lang="en-US" dirty="0"/>
              <a:t>Job title</a:t>
            </a:r>
          </a:p>
        </p:txBody>
      </p:sp>
      <p:sp>
        <p:nvSpPr>
          <p:cNvPr id="25" name="Text Placeholder 2">
            <a:extLst>
              <a:ext uri="{FF2B5EF4-FFF2-40B4-BE49-F238E27FC236}">
                <a16:creationId xmlns:a16="http://schemas.microsoft.com/office/drawing/2014/main" id="{53C10258-D7B1-8247-B5A8-DD703D38127A}"/>
              </a:ext>
            </a:extLst>
          </p:cNvPr>
          <p:cNvSpPr>
            <a:spLocks noGrp="1"/>
          </p:cNvSpPr>
          <p:nvPr>
            <p:ph type="body" sz="quarter" idx="16" hasCustomPrompt="1"/>
          </p:nvPr>
        </p:nvSpPr>
        <p:spPr>
          <a:xfrm>
            <a:off x="2699792" y="1683746"/>
            <a:ext cx="5937796" cy="2227393"/>
          </a:xfrm>
        </p:spPr>
        <p:txBody>
          <a:bodyPr anchor="t"/>
          <a:lstStyle>
            <a:lvl1pPr marL="0" indent="0">
              <a:buFont typeface="Arial" panose="020B0604020202020204" pitchFamily="34" charset="0"/>
              <a:buNone/>
              <a:defRPr sz="1200" b="0" i="0">
                <a:solidFill>
                  <a:schemeClr val="tx1"/>
                </a:solidFill>
              </a:defRPr>
            </a:lvl1pPr>
          </a:lstStyle>
          <a:p>
            <a:pPr lvl="0"/>
            <a:r>
              <a:rPr lang="en-US" dirty="0"/>
              <a:t>Description</a:t>
            </a:r>
          </a:p>
        </p:txBody>
      </p:sp>
      <p:sp>
        <p:nvSpPr>
          <p:cNvPr id="40" name="Picture Placeholder 36">
            <a:extLst>
              <a:ext uri="{FF2B5EF4-FFF2-40B4-BE49-F238E27FC236}">
                <a16:creationId xmlns:a16="http://schemas.microsoft.com/office/drawing/2014/main" id="{6BBDCC44-E649-7042-9BAB-A64BA500612E}"/>
              </a:ext>
            </a:extLst>
          </p:cNvPr>
          <p:cNvSpPr>
            <a:spLocks noGrp="1"/>
          </p:cNvSpPr>
          <p:nvPr>
            <p:ph type="pic" sz="quarter" idx="23" hasCustomPrompt="1"/>
          </p:nvPr>
        </p:nvSpPr>
        <p:spPr>
          <a:xfrm>
            <a:off x="500063" y="1137670"/>
            <a:ext cx="1767681" cy="1767684"/>
          </a:xfrm>
          <a:prstGeom prst="rect">
            <a:avLst/>
          </a:prstGeom>
        </p:spPr>
        <p:txBody>
          <a:bodyPr anchor="ctr"/>
          <a:lstStyle>
            <a:lvl1pPr marL="0" indent="0" algn="ctr">
              <a:buNone/>
              <a:defRPr/>
            </a:lvl1pPr>
          </a:lstStyle>
          <a:p>
            <a:r>
              <a:rPr lang="en-US" dirty="0"/>
              <a:t>Photo</a:t>
            </a:r>
          </a:p>
        </p:txBody>
      </p:sp>
      <p:sp>
        <p:nvSpPr>
          <p:cNvPr id="11" name="Title 3">
            <a:extLst>
              <a:ext uri="{FF2B5EF4-FFF2-40B4-BE49-F238E27FC236}">
                <a16:creationId xmlns:a16="http://schemas.microsoft.com/office/drawing/2014/main" id="{1C448B77-40C1-BA4B-9EBD-F6806BE83534}"/>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FDC6B6D8-1F26-49EB-8B11-3E83626E9AD1}"/>
              </a:ext>
            </a:extLst>
          </p:cNvPr>
          <p:cNvSpPr>
            <a:spLocks noGrp="1"/>
          </p:cNvSpPr>
          <p:nvPr>
            <p:ph type="ftr" sz="quarter" idx="24"/>
          </p:nvPr>
        </p:nvSpPr>
        <p:spPr/>
        <p:txBody>
          <a:bodyPr/>
          <a:lstStyle/>
          <a:p>
            <a:endParaRPr lang="en-US" dirty="0"/>
          </a:p>
        </p:txBody>
      </p:sp>
    </p:spTree>
    <p:extLst>
      <p:ext uri="{BB962C8B-B14F-4D97-AF65-F5344CB8AC3E}">
        <p14:creationId xmlns:p14="http://schemas.microsoft.com/office/powerpoint/2010/main" val="1806437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Person Profi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A172EAF-17DA-AE4A-A7EE-9B92132874A3}"/>
              </a:ext>
            </a:extLst>
          </p:cNvPr>
          <p:cNvCxnSpPr>
            <a:cxnSpLocks/>
          </p:cNvCxnSpPr>
          <p:nvPr userDrawn="1"/>
        </p:nvCxnSpPr>
        <p:spPr>
          <a:xfrm>
            <a:off x="500063" y="2682018"/>
            <a:ext cx="504056" cy="0"/>
          </a:xfrm>
          <a:prstGeom prst="line">
            <a:avLst/>
          </a:prstGeom>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Text Placeholder 2">
            <a:extLst>
              <a:ext uri="{FF2B5EF4-FFF2-40B4-BE49-F238E27FC236}">
                <a16:creationId xmlns:a16="http://schemas.microsoft.com/office/drawing/2014/main" id="{29F98007-12E5-1347-86D2-FD1631C42F2F}"/>
              </a:ext>
            </a:extLst>
          </p:cNvPr>
          <p:cNvSpPr>
            <a:spLocks noGrp="1"/>
          </p:cNvSpPr>
          <p:nvPr>
            <p:ph type="body" sz="quarter" idx="14" hasCustomPrompt="1"/>
          </p:nvPr>
        </p:nvSpPr>
        <p:spPr>
          <a:xfrm>
            <a:off x="500062" y="2167523"/>
            <a:ext cx="2515363" cy="264047"/>
          </a:xfrm>
        </p:spPr>
        <p:txBody>
          <a:bodyPr tIns="0" rIns="0" bIns="0" anchor="b"/>
          <a:lstStyle>
            <a:lvl1pPr marL="0" indent="0">
              <a:buFont typeface="Arial" panose="020B0604020202020204" pitchFamily="34" charset="0"/>
              <a:buNone/>
              <a:defRPr sz="1600" b="1" i="0">
                <a:solidFill>
                  <a:schemeClr val="accent2"/>
                </a:solidFill>
              </a:defRPr>
            </a:lvl1pPr>
          </a:lstStyle>
          <a:p>
            <a:pPr lvl="0"/>
            <a:r>
              <a:rPr lang="en-US" dirty="0"/>
              <a:t>Name</a:t>
            </a:r>
          </a:p>
        </p:txBody>
      </p:sp>
      <p:sp>
        <p:nvSpPr>
          <p:cNvPr id="24" name="Text Placeholder 2">
            <a:extLst>
              <a:ext uri="{FF2B5EF4-FFF2-40B4-BE49-F238E27FC236}">
                <a16:creationId xmlns:a16="http://schemas.microsoft.com/office/drawing/2014/main" id="{6F10B3AB-4B7B-AC43-9902-ADB77F143815}"/>
              </a:ext>
            </a:extLst>
          </p:cNvPr>
          <p:cNvSpPr>
            <a:spLocks noGrp="1"/>
          </p:cNvSpPr>
          <p:nvPr>
            <p:ph type="body" sz="quarter" idx="15" hasCustomPrompt="1"/>
          </p:nvPr>
        </p:nvSpPr>
        <p:spPr>
          <a:xfrm>
            <a:off x="500062" y="2441515"/>
            <a:ext cx="2515363" cy="260469"/>
          </a:xfrm>
        </p:spPr>
        <p:txBody>
          <a:bodyPr anchor="t"/>
          <a:lstStyle>
            <a:lvl1pPr marL="0" indent="0">
              <a:buFont typeface="Arial" panose="020B0604020202020204" pitchFamily="34" charset="0"/>
              <a:buNone/>
              <a:defRPr sz="1200" b="0" i="0">
                <a:solidFill>
                  <a:schemeClr val="tx1"/>
                </a:solidFill>
              </a:defRPr>
            </a:lvl1pPr>
          </a:lstStyle>
          <a:p>
            <a:pPr lvl="0"/>
            <a:r>
              <a:rPr lang="en-US" dirty="0"/>
              <a:t>Job title</a:t>
            </a:r>
          </a:p>
        </p:txBody>
      </p:sp>
      <p:sp>
        <p:nvSpPr>
          <p:cNvPr id="25" name="Text Placeholder 2">
            <a:extLst>
              <a:ext uri="{FF2B5EF4-FFF2-40B4-BE49-F238E27FC236}">
                <a16:creationId xmlns:a16="http://schemas.microsoft.com/office/drawing/2014/main" id="{53C10258-D7B1-8247-B5A8-DD703D38127A}"/>
              </a:ext>
            </a:extLst>
          </p:cNvPr>
          <p:cNvSpPr>
            <a:spLocks noGrp="1"/>
          </p:cNvSpPr>
          <p:nvPr>
            <p:ph type="body" sz="quarter" idx="16" hasCustomPrompt="1"/>
          </p:nvPr>
        </p:nvSpPr>
        <p:spPr>
          <a:xfrm>
            <a:off x="500062" y="2711930"/>
            <a:ext cx="2515363" cy="504532"/>
          </a:xfrm>
        </p:spPr>
        <p:txBody>
          <a:bodyPr anchor="t"/>
          <a:lstStyle>
            <a:lvl1pPr marL="0" indent="0">
              <a:buFont typeface="Arial" panose="020B0604020202020204" pitchFamily="34" charset="0"/>
              <a:buNone/>
              <a:defRPr sz="1200" b="0" i="0">
                <a:solidFill>
                  <a:schemeClr val="tx1"/>
                </a:solidFill>
              </a:defRPr>
            </a:lvl1pPr>
          </a:lstStyle>
          <a:p>
            <a:pPr lvl="0"/>
            <a:r>
              <a:rPr lang="en-US" dirty="0"/>
              <a:t>Description</a:t>
            </a:r>
          </a:p>
        </p:txBody>
      </p:sp>
      <p:sp>
        <p:nvSpPr>
          <p:cNvPr id="40" name="Picture Placeholder 36">
            <a:extLst>
              <a:ext uri="{FF2B5EF4-FFF2-40B4-BE49-F238E27FC236}">
                <a16:creationId xmlns:a16="http://schemas.microsoft.com/office/drawing/2014/main" id="{6BBDCC44-E649-7042-9BAB-A64BA500612E}"/>
              </a:ext>
            </a:extLst>
          </p:cNvPr>
          <p:cNvSpPr>
            <a:spLocks noGrp="1"/>
          </p:cNvSpPr>
          <p:nvPr>
            <p:ph type="pic" sz="quarter" idx="23" hasCustomPrompt="1"/>
          </p:nvPr>
        </p:nvSpPr>
        <p:spPr>
          <a:xfrm>
            <a:off x="500063" y="1012743"/>
            <a:ext cx="1134814" cy="1134815"/>
          </a:xfrm>
          <a:prstGeom prst="rect">
            <a:avLst/>
          </a:prstGeom>
        </p:spPr>
        <p:txBody>
          <a:bodyPr anchor="ctr"/>
          <a:lstStyle>
            <a:lvl1pPr marL="0" indent="0" algn="ctr">
              <a:buNone/>
              <a:defRPr/>
            </a:lvl1pPr>
          </a:lstStyle>
          <a:p>
            <a:r>
              <a:rPr lang="en-US" dirty="0"/>
              <a:t>Photo</a:t>
            </a:r>
          </a:p>
        </p:txBody>
      </p:sp>
      <p:cxnSp>
        <p:nvCxnSpPr>
          <p:cNvPr id="43" name="Straight Connector 42">
            <a:extLst>
              <a:ext uri="{FF2B5EF4-FFF2-40B4-BE49-F238E27FC236}">
                <a16:creationId xmlns:a16="http://schemas.microsoft.com/office/drawing/2014/main" id="{C8439D20-BAEE-3A46-9F93-18FED5D8DD98}"/>
              </a:ext>
            </a:extLst>
          </p:cNvPr>
          <p:cNvCxnSpPr>
            <a:cxnSpLocks/>
          </p:cNvCxnSpPr>
          <p:nvPr userDrawn="1"/>
        </p:nvCxnSpPr>
        <p:spPr>
          <a:xfrm>
            <a:off x="3305850" y="2682018"/>
            <a:ext cx="504056" cy="0"/>
          </a:xfrm>
          <a:prstGeom prst="line">
            <a:avLst/>
          </a:prstGeom>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A3FDEDF0-1056-0C47-AD69-FE9D014D9DD1}"/>
              </a:ext>
            </a:extLst>
          </p:cNvPr>
          <p:cNvSpPr>
            <a:spLocks noGrp="1"/>
          </p:cNvSpPr>
          <p:nvPr>
            <p:ph type="body" sz="quarter" idx="24" hasCustomPrompt="1"/>
          </p:nvPr>
        </p:nvSpPr>
        <p:spPr>
          <a:xfrm>
            <a:off x="3305849" y="2167523"/>
            <a:ext cx="2515363" cy="264047"/>
          </a:xfrm>
        </p:spPr>
        <p:txBody>
          <a:bodyPr tIns="0" rIns="0" bIns="0" anchor="b"/>
          <a:lstStyle>
            <a:lvl1pPr marL="0" indent="0">
              <a:buFont typeface="Arial" panose="020B0604020202020204" pitchFamily="34" charset="0"/>
              <a:buNone/>
              <a:defRPr sz="1600" b="1" i="0">
                <a:solidFill>
                  <a:schemeClr val="accent2"/>
                </a:solidFill>
              </a:defRPr>
            </a:lvl1pPr>
          </a:lstStyle>
          <a:p>
            <a:pPr lvl="0"/>
            <a:r>
              <a:rPr lang="en-US" dirty="0"/>
              <a:t>Name</a:t>
            </a:r>
          </a:p>
        </p:txBody>
      </p:sp>
      <p:sp>
        <p:nvSpPr>
          <p:cNvPr id="45" name="Text Placeholder 2">
            <a:extLst>
              <a:ext uri="{FF2B5EF4-FFF2-40B4-BE49-F238E27FC236}">
                <a16:creationId xmlns:a16="http://schemas.microsoft.com/office/drawing/2014/main" id="{41A579EA-2168-BA49-AB8F-310CB7F9CA05}"/>
              </a:ext>
            </a:extLst>
          </p:cNvPr>
          <p:cNvSpPr>
            <a:spLocks noGrp="1"/>
          </p:cNvSpPr>
          <p:nvPr>
            <p:ph type="body" sz="quarter" idx="25" hasCustomPrompt="1"/>
          </p:nvPr>
        </p:nvSpPr>
        <p:spPr>
          <a:xfrm>
            <a:off x="3305849" y="2441515"/>
            <a:ext cx="2515363" cy="260469"/>
          </a:xfrm>
        </p:spPr>
        <p:txBody>
          <a:bodyPr anchor="t"/>
          <a:lstStyle>
            <a:lvl1pPr marL="0" indent="0">
              <a:buFont typeface="Arial" panose="020B0604020202020204" pitchFamily="34" charset="0"/>
              <a:buNone/>
              <a:defRPr sz="1200" b="0" i="0">
                <a:solidFill>
                  <a:schemeClr val="tx1"/>
                </a:solidFill>
              </a:defRPr>
            </a:lvl1pPr>
          </a:lstStyle>
          <a:p>
            <a:pPr lvl="0"/>
            <a:r>
              <a:rPr lang="en-US" dirty="0"/>
              <a:t>Job title</a:t>
            </a:r>
          </a:p>
        </p:txBody>
      </p:sp>
      <p:sp>
        <p:nvSpPr>
          <p:cNvPr id="46" name="Text Placeholder 2">
            <a:extLst>
              <a:ext uri="{FF2B5EF4-FFF2-40B4-BE49-F238E27FC236}">
                <a16:creationId xmlns:a16="http://schemas.microsoft.com/office/drawing/2014/main" id="{A2FEF0F1-661C-654B-9E89-06752809DFE6}"/>
              </a:ext>
            </a:extLst>
          </p:cNvPr>
          <p:cNvSpPr>
            <a:spLocks noGrp="1"/>
          </p:cNvSpPr>
          <p:nvPr>
            <p:ph type="body" sz="quarter" idx="26" hasCustomPrompt="1"/>
          </p:nvPr>
        </p:nvSpPr>
        <p:spPr>
          <a:xfrm>
            <a:off x="3305849" y="2711930"/>
            <a:ext cx="2515363" cy="504532"/>
          </a:xfrm>
        </p:spPr>
        <p:txBody>
          <a:bodyPr anchor="t"/>
          <a:lstStyle>
            <a:lvl1pPr marL="0" indent="0">
              <a:buFont typeface="Arial" panose="020B0604020202020204" pitchFamily="34" charset="0"/>
              <a:buNone/>
              <a:defRPr sz="1200" b="0" i="0">
                <a:solidFill>
                  <a:schemeClr val="tx1"/>
                </a:solidFill>
              </a:defRPr>
            </a:lvl1pPr>
          </a:lstStyle>
          <a:p>
            <a:pPr lvl="0"/>
            <a:r>
              <a:rPr lang="en-US" dirty="0"/>
              <a:t>Description</a:t>
            </a:r>
          </a:p>
        </p:txBody>
      </p:sp>
      <p:sp>
        <p:nvSpPr>
          <p:cNvPr id="47" name="Picture Placeholder 36">
            <a:extLst>
              <a:ext uri="{FF2B5EF4-FFF2-40B4-BE49-F238E27FC236}">
                <a16:creationId xmlns:a16="http://schemas.microsoft.com/office/drawing/2014/main" id="{A9D82A10-3AD7-1446-8F46-37E0058A88A7}"/>
              </a:ext>
            </a:extLst>
          </p:cNvPr>
          <p:cNvSpPr>
            <a:spLocks noGrp="1"/>
          </p:cNvSpPr>
          <p:nvPr>
            <p:ph type="pic" sz="quarter" idx="27" hasCustomPrompt="1"/>
          </p:nvPr>
        </p:nvSpPr>
        <p:spPr>
          <a:xfrm>
            <a:off x="3305850" y="1012743"/>
            <a:ext cx="1134814" cy="1134815"/>
          </a:xfrm>
          <a:prstGeom prst="rect">
            <a:avLst/>
          </a:prstGeom>
        </p:spPr>
        <p:txBody>
          <a:bodyPr anchor="ctr"/>
          <a:lstStyle>
            <a:lvl1pPr marL="0" indent="0" algn="ctr">
              <a:buNone/>
              <a:defRPr/>
            </a:lvl1pPr>
          </a:lstStyle>
          <a:p>
            <a:r>
              <a:rPr lang="en-US" dirty="0"/>
              <a:t>Photo</a:t>
            </a:r>
          </a:p>
        </p:txBody>
      </p:sp>
      <p:cxnSp>
        <p:nvCxnSpPr>
          <p:cNvPr id="48" name="Straight Connector 47">
            <a:extLst>
              <a:ext uri="{FF2B5EF4-FFF2-40B4-BE49-F238E27FC236}">
                <a16:creationId xmlns:a16="http://schemas.microsoft.com/office/drawing/2014/main" id="{C7EF184F-6686-6D49-9419-BA1D272AC81D}"/>
              </a:ext>
            </a:extLst>
          </p:cNvPr>
          <p:cNvCxnSpPr>
            <a:cxnSpLocks/>
          </p:cNvCxnSpPr>
          <p:nvPr userDrawn="1"/>
        </p:nvCxnSpPr>
        <p:spPr>
          <a:xfrm>
            <a:off x="6111639" y="2682018"/>
            <a:ext cx="504056" cy="0"/>
          </a:xfrm>
          <a:prstGeom prst="line">
            <a:avLst/>
          </a:prstGeom>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id="{1019358D-0868-DE4E-8C10-294977BB654D}"/>
              </a:ext>
            </a:extLst>
          </p:cNvPr>
          <p:cNvSpPr>
            <a:spLocks noGrp="1"/>
          </p:cNvSpPr>
          <p:nvPr>
            <p:ph type="body" sz="quarter" idx="28" hasCustomPrompt="1"/>
          </p:nvPr>
        </p:nvSpPr>
        <p:spPr>
          <a:xfrm>
            <a:off x="6111638" y="2167523"/>
            <a:ext cx="2515363" cy="264047"/>
          </a:xfrm>
        </p:spPr>
        <p:txBody>
          <a:bodyPr tIns="0" rIns="0" bIns="0" anchor="b"/>
          <a:lstStyle>
            <a:lvl1pPr marL="0" indent="0">
              <a:buFont typeface="Arial" panose="020B0604020202020204" pitchFamily="34" charset="0"/>
              <a:buNone/>
              <a:defRPr sz="1600" b="1" i="0">
                <a:solidFill>
                  <a:schemeClr val="accent2"/>
                </a:solidFill>
              </a:defRPr>
            </a:lvl1pPr>
          </a:lstStyle>
          <a:p>
            <a:pPr lvl="0"/>
            <a:r>
              <a:rPr lang="en-US" dirty="0"/>
              <a:t>Name</a:t>
            </a:r>
          </a:p>
        </p:txBody>
      </p:sp>
      <p:sp>
        <p:nvSpPr>
          <p:cNvPr id="50" name="Text Placeholder 2">
            <a:extLst>
              <a:ext uri="{FF2B5EF4-FFF2-40B4-BE49-F238E27FC236}">
                <a16:creationId xmlns:a16="http://schemas.microsoft.com/office/drawing/2014/main" id="{65975E78-D73C-2B47-B71F-4E0B606A00FE}"/>
              </a:ext>
            </a:extLst>
          </p:cNvPr>
          <p:cNvSpPr>
            <a:spLocks noGrp="1"/>
          </p:cNvSpPr>
          <p:nvPr>
            <p:ph type="body" sz="quarter" idx="29" hasCustomPrompt="1"/>
          </p:nvPr>
        </p:nvSpPr>
        <p:spPr>
          <a:xfrm>
            <a:off x="6111638" y="2441515"/>
            <a:ext cx="2515363" cy="260469"/>
          </a:xfrm>
        </p:spPr>
        <p:txBody>
          <a:bodyPr anchor="t"/>
          <a:lstStyle>
            <a:lvl1pPr marL="0" indent="0">
              <a:buFont typeface="Arial" panose="020B0604020202020204" pitchFamily="34" charset="0"/>
              <a:buNone/>
              <a:defRPr sz="1200" b="0" i="0">
                <a:solidFill>
                  <a:schemeClr val="tx1"/>
                </a:solidFill>
              </a:defRPr>
            </a:lvl1pPr>
          </a:lstStyle>
          <a:p>
            <a:pPr lvl="0"/>
            <a:r>
              <a:rPr lang="en-US" dirty="0"/>
              <a:t>Job title</a:t>
            </a:r>
          </a:p>
        </p:txBody>
      </p:sp>
      <p:sp>
        <p:nvSpPr>
          <p:cNvPr id="51" name="Text Placeholder 2">
            <a:extLst>
              <a:ext uri="{FF2B5EF4-FFF2-40B4-BE49-F238E27FC236}">
                <a16:creationId xmlns:a16="http://schemas.microsoft.com/office/drawing/2014/main" id="{4B92EB00-D56B-7A41-881D-393490E9520D}"/>
              </a:ext>
            </a:extLst>
          </p:cNvPr>
          <p:cNvSpPr>
            <a:spLocks noGrp="1"/>
          </p:cNvSpPr>
          <p:nvPr>
            <p:ph type="body" sz="quarter" idx="30" hasCustomPrompt="1"/>
          </p:nvPr>
        </p:nvSpPr>
        <p:spPr>
          <a:xfrm>
            <a:off x="6111638" y="2711930"/>
            <a:ext cx="2515363" cy="504532"/>
          </a:xfrm>
        </p:spPr>
        <p:txBody>
          <a:bodyPr anchor="t"/>
          <a:lstStyle>
            <a:lvl1pPr marL="0" indent="0">
              <a:buFont typeface="Arial" panose="020B0604020202020204" pitchFamily="34" charset="0"/>
              <a:buNone/>
              <a:defRPr sz="1200" b="0" i="0">
                <a:solidFill>
                  <a:schemeClr val="tx1"/>
                </a:solidFill>
              </a:defRPr>
            </a:lvl1pPr>
          </a:lstStyle>
          <a:p>
            <a:pPr lvl="0"/>
            <a:r>
              <a:rPr lang="en-US" dirty="0"/>
              <a:t>Description</a:t>
            </a:r>
          </a:p>
        </p:txBody>
      </p:sp>
      <p:sp>
        <p:nvSpPr>
          <p:cNvPr id="52" name="Picture Placeholder 36">
            <a:extLst>
              <a:ext uri="{FF2B5EF4-FFF2-40B4-BE49-F238E27FC236}">
                <a16:creationId xmlns:a16="http://schemas.microsoft.com/office/drawing/2014/main" id="{3F0A8FF6-A378-E944-BB45-55FC0D68046B}"/>
              </a:ext>
            </a:extLst>
          </p:cNvPr>
          <p:cNvSpPr>
            <a:spLocks noGrp="1"/>
          </p:cNvSpPr>
          <p:nvPr>
            <p:ph type="pic" sz="quarter" idx="31" hasCustomPrompt="1"/>
          </p:nvPr>
        </p:nvSpPr>
        <p:spPr>
          <a:xfrm>
            <a:off x="6111639" y="1012743"/>
            <a:ext cx="1134814" cy="1134815"/>
          </a:xfrm>
          <a:prstGeom prst="rect">
            <a:avLst/>
          </a:prstGeom>
        </p:spPr>
        <p:txBody>
          <a:bodyPr anchor="ctr"/>
          <a:lstStyle>
            <a:lvl1pPr marL="0" indent="0" algn="ctr">
              <a:buNone/>
              <a:defRPr/>
            </a:lvl1pPr>
          </a:lstStyle>
          <a:p>
            <a:r>
              <a:rPr lang="en-US" dirty="0"/>
              <a:t>Photo</a:t>
            </a:r>
          </a:p>
        </p:txBody>
      </p:sp>
      <p:sp>
        <p:nvSpPr>
          <p:cNvPr id="20" name="Title 3">
            <a:extLst>
              <a:ext uri="{FF2B5EF4-FFF2-40B4-BE49-F238E27FC236}">
                <a16:creationId xmlns:a16="http://schemas.microsoft.com/office/drawing/2014/main" id="{E27787B3-D9AF-D940-8323-B8918F6A7106}"/>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1EB1114C-E04D-4F69-BC84-F54E17E815E7}"/>
              </a:ext>
            </a:extLst>
          </p:cNvPr>
          <p:cNvSpPr>
            <a:spLocks noGrp="1"/>
          </p:cNvSpPr>
          <p:nvPr>
            <p:ph type="ftr" sz="quarter" idx="32"/>
          </p:nvPr>
        </p:nvSpPr>
        <p:spPr/>
        <p:txBody>
          <a:bodyPr/>
          <a:lstStyle/>
          <a:p>
            <a:endParaRPr lang="en-US" dirty="0"/>
          </a:p>
        </p:txBody>
      </p:sp>
    </p:spTree>
    <p:extLst>
      <p:ext uri="{BB962C8B-B14F-4D97-AF65-F5344CB8AC3E}">
        <p14:creationId xmlns:p14="http://schemas.microsoft.com/office/powerpoint/2010/main" val="2611470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erson Profi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A172EAF-17DA-AE4A-A7EE-9B92132874A3}"/>
              </a:ext>
            </a:extLst>
          </p:cNvPr>
          <p:cNvCxnSpPr>
            <a:cxnSpLocks/>
          </p:cNvCxnSpPr>
          <p:nvPr userDrawn="1"/>
        </p:nvCxnSpPr>
        <p:spPr>
          <a:xfrm>
            <a:off x="500063" y="2682018"/>
            <a:ext cx="378365" cy="0"/>
          </a:xfrm>
          <a:prstGeom prst="line">
            <a:avLst/>
          </a:prstGeom>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Text Placeholder 2">
            <a:extLst>
              <a:ext uri="{FF2B5EF4-FFF2-40B4-BE49-F238E27FC236}">
                <a16:creationId xmlns:a16="http://schemas.microsoft.com/office/drawing/2014/main" id="{29F98007-12E5-1347-86D2-FD1631C42F2F}"/>
              </a:ext>
            </a:extLst>
          </p:cNvPr>
          <p:cNvSpPr>
            <a:spLocks noGrp="1"/>
          </p:cNvSpPr>
          <p:nvPr>
            <p:ph type="body" sz="quarter" idx="14" hasCustomPrompt="1"/>
          </p:nvPr>
        </p:nvSpPr>
        <p:spPr>
          <a:xfrm>
            <a:off x="500062" y="2167523"/>
            <a:ext cx="1888136" cy="264047"/>
          </a:xfrm>
        </p:spPr>
        <p:txBody>
          <a:bodyPr tIns="0" rIns="0" bIns="0" anchor="b"/>
          <a:lstStyle>
            <a:lvl1pPr marL="0" indent="0">
              <a:buFont typeface="Arial" panose="020B0604020202020204" pitchFamily="34" charset="0"/>
              <a:buNone/>
              <a:defRPr sz="1600" b="1" i="0">
                <a:solidFill>
                  <a:schemeClr val="accent2"/>
                </a:solidFill>
              </a:defRPr>
            </a:lvl1pPr>
          </a:lstStyle>
          <a:p>
            <a:pPr lvl="0"/>
            <a:r>
              <a:rPr lang="en-US" dirty="0"/>
              <a:t>Name</a:t>
            </a:r>
          </a:p>
        </p:txBody>
      </p:sp>
      <p:sp>
        <p:nvSpPr>
          <p:cNvPr id="24" name="Text Placeholder 2">
            <a:extLst>
              <a:ext uri="{FF2B5EF4-FFF2-40B4-BE49-F238E27FC236}">
                <a16:creationId xmlns:a16="http://schemas.microsoft.com/office/drawing/2014/main" id="{6F10B3AB-4B7B-AC43-9902-ADB77F143815}"/>
              </a:ext>
            </a:extLst>
          </p:cNvPr>
          <p:cNvSpPr>
            <a:spLocks noGrp="1"/>
          </p:cNvSpPr>
          <p:nvPr>
            <p:ph type="body" sz="quarter" idx="15" hasCustomPrompt="1"/>
          </p:nvPr>
        </p:nvSpPr>
        <p:spPr>
          <a:xfrm>
            <a:off x="500062" y="2441515"/>
            <a:ext cx="1888136" cy="260469"/>
          </a:xfrm>
        </p:spPr>
        <p:txBody>
          <a:bodyPr anchor="t"/>
          <a:lstStyle>
            <a:lvl1pPr marL="0" indent="0">
              <a:buFont typeface="Arial" panose="020B0604020202020204" pitchFamily="34" charset="0"/>
              <a:buNone/>
              <a:defRPr sz="1200" b="0" i="0">
                <a:solidFill>
                  <a:schemeClr val="tx1"/>
                </a:solidFill>
              </a:defRPr>
            </a:lvl1pPr>
          </a:lstStyle>
          <a:p>
            <a:pPr lvl="0"/>
            <a:r>
              <a:rPr lang="en-US" dirty="0"/>
              <a:t>Job title</a:t>
            </a:r>
          </a:p>
        </p:txBody>
      </p:sp>
      <p:sp>
        <p:nvSpPr>
          <p:cNvPr id="25" name="Text Placeholder 2">
            <a:extLst>
              <a:ext uri="{FF2B5EF4-FFF2-40B4-BE49-F238E27FC236}">
                <a16:creationId xmlns:a16="http://schemas.microsoft.com/office/drawing/2014/main" id="{53C10258-D7B1-8247-B5A8-DD703D38127A}"/>
              </a:ext>
            </a:extLst>
          </p:cNvPr>
          <p:cNvSpPr>
            <a:spLocks noGrp="1"/>
          </p:cNvSpPr>
          <p:nvPr>
            <p:ph type="body" sz="quarter" idx="16" hasCustomPrompt="1"/>
          </p:nvPr>
        </p:nvSpPr>
        <p:spPr>
          <a:xfrm>
            <a:off x="500062" y="2711930"/>
            <a:ext cx="1888136" cy="504532"/>
          </a:xfrm>
        </p:spPr>
        <p:txBody>
          <a:bodyPr anchor="t"/>
          <a:lstStyle>
            <a:lvl1pPr marL="0" indent="0">
              <a:buFont typeface="Arial" panose="020B0604020202020204" pitchFamily="34" charset="0"/>
              <a:buNone/>
              <a:defRPr sz="1200" b="0" i="0">
                <a:solidFill>
                  <a:schemeClr val="tx1"/>
                </a:solidFill>
              </a:defRPr>
            </a:lvl1pPr>
          </a:lstStyle>
          <a:p>
            <a:pPr lvl="0"/>
            <a:r>
              <a:rPr lang="en-US" dirty="0"/>
              <a:t>Description</a:t>
            </a:r>
          </a:p>
        </p:txBody>
      </p:sp>
      <p:sp>
        <p:nvSpPr>
          <p:cNvPr id="40" name="Picture Placeholder 36">
            <a:extLst>
              <a:ext uri="{FF2B5EF4-FFF2-40B4-BE49-F238E27FC236}">
                <a16:creationId xmlns:a16="http://schemas.microsoft.com/office/drawing/2014/main" id="{6BBDCC44-E649-7042-9BAB-A64BA500612E}"/>
              </a:ext>
            </a:extLst>
          </p:cNvPr>
          <p:cNvSpPr>
            <a:spLocks noGrp="1"/>
          </p:cNvSpPr>
          <p:nvPr>
            <p:ph type="pic" sz="quarter" idx="23" hasCustomPrompt="1"/>
          </p:nvPr>
        </p:nvSpPr>
        <p:spPr>
          <a:xfrm>
            <a:off x="500063" y="1012743"/>
            <a:ext cx="1134814" cy="1134815"/>
          </a:xfrm>
          <a:prstGeom prst="rect">
            <a:avLst/>
          </a:prstGeom>
        </p:spPr>
        <p:txBody>
          <a:bodyPr anchor="ctr"/>
          <a:lstStyle>
            <a:lvl1pPr marL="0" indent="0" algn="ctr">
              <a:buNone/>
              <a:defRPr/>
            </a:lvl1pPr>
          </a:lstStyle>
          <a:p>
            <a:r>
              <a:rPr lang="en-US" dirty="0"/>
              <a:t>Photo</a:t>
            </a:r>
          </a:p>
        </p:txBody>
      </p:sp>
      <p:sp>
        <p:nvSpPr>
          <p:cNvPr id="20" name="Title 3">
            <a:extLst>
              <a:ext uri="{FF2B5EF4-FFF2-40B4-BE49-F238E27FC236}">
                <a16:creationId xmlns:a16="http://schemas.microsoft.com/office/drawing/2014/main" id="{E27787B3-D9AF-D940-8323-B8918F6A7106}"/>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cxnSp>
        <p:nvCxnSpPr>
          <p:cNvPr id="61" name="Straight Connector 60">
            <a:extLst>
              <a:ext uri="{FF2B5EF4-FFF2-40B4-BE49-F238E27FC236}">
                <a16:creationId xmlns:a16="http://schemas.microsoft.com/office/drawing/2014/main" id="{CC740405-3142-3E41-8C6D-A8A1E34E9905}"/>
              </a:ext>
            </a:extLst>
          </p:cNvPr>
          <p:cNvCxnSpPr>
            <a:cxnSpLocks/>
          </p:cNvCxnSpPr>
          <p:nvPr userDrawn="1"/>
        </p:nvCxnSpPr>
        <p:spPr>
          <a:xfrm>
            <a:off x="2587047" y="2682018"/>
            <a:ext cx="378365" cy="0"/>
          </a:xfrm>
          <a:prstGeom prst="line">
            <a:avLst/>
          </a:prstGeom>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2" name="Text Placeholder 2">
            <a:extLst>
              <a:ext uri="{FF2B5EF4-FFF2-40B4-BE49-F238E27FC236}">
                <a16:creationId xmlns:a16="http://schemas.microsoft.com/office/drawing/2014/main" id="{59B34579-E92E-C345-9574-CD4A4C197223}"/>
              </a:ext>
            </a:extLst>
          </p:cNvPr>
          <p:cNvSpPr>
            <a:spLocks noGrp="1"/>
          </p:cNvSpPr>
          <p:nvPr>
            <p:ph type="body" sz="quarter" idx="24" hasCustomPrompt="1"/>
          </p:nvPr>
        </p:nvSpPr>
        <p:spPr>
          <a:xfrm>
            <a:off x="2587046" y="2167523"/>
            <a:ext cx="1888136" cy="264047"/>
          </a:xfrm>
        </p:spPr>
        <p:txBody>
          <a:bodyPr tIns="0" rIns="0" bIns="0" anchor="b"/>
          <a:lstStyle>
            <a:lvl1pPr marL="0" indent="0">
              <a:buFont typeface="Arial" panose="020B0604020202020204" pitchFamily="34" charset="0"/>
              <a:buNone/>
              <a:defRPr sz="1600" b="1" i="0">
                <a:solidFill>
                  <a:schemeClr val="accent2"/>
                </a:solidFill>
              </a:defRPr>
            </a:lvl1pPr>
          </a:lstStyle>
          <a:p>
            <a:pPr lvl="0"/>
            <a:r>
              <a:rPr lang="en-US" dirty="0"/>
              <a:t>Name</a:t>
            </a:r>
          </a:p>
        </p:txBody>
      </p:sp>
      <p:sp>
        <p:nvSpPr>
          <p:cNvPr id="63" name="Text Placeholder 2">
            <a:extLst>
              <a:ext uri="{FF2B5EF4-FFF2-40B4-BE49-F238E27FC236}">
                <a16:creationId xmlns:a16="http://schemas.microsoft.com/office/drawing/2014/main" id="{58BA616A-D2A8-2947-89EC-AD5CAD12A394}"/>
              </a:ext>
            </a:extLst>
          </p:cNvPr>
          <p:cNvSpPr>
            <a:spLocks noGrp="1"/>
          </p:cNvSpPr>
          <p:nvPr>
            <p:ph type="body" sz="quarter" idx="25" hasCustomPrompt="1"/>
          </p:nvPr>
        </p:nvSpPr>
        <p:spPr>
          <a:xfrm>
            <a:off x="2587046" y="2441515"/>
            <a:ext cx="1888136" cy="260469"/>
          </a:xfrm>
        </p:spPr>
        <p:txBody>
          <a:bodyPr anchor="t"/>
          <a:lstStyle>
            <a:lvl1pPr marL="0" indent="0">
              <a:buFont typeface="Arial" panose="020B0604020202020204" pitchFamily="34" charset="0"/>
              <a:buNone/>
              <a:defRPr sz="1200" b="0" i="0">
                <a:solidFill>
                  <a:schemeClr val="tx1"/>
                </a:solidFill>
              </a:defRPr>
            </a:lvl1pPr>
          </a:lstStyle>
          <a:p>
            <a:pPr lvl="0"/>
            <a:r>
              <a:rPr lang="en-US" dirty="0"/>
              <a:t>Job title</a:t>
            </a:r>
          </a:p>
        </p:txBody>
      </p:sp>
      <p:sp>
        <p:nvSpPr>
          <p:cNvPr id="64" name="Text Placeholder 2">
            <a:extLst>
              <a:ext uri="{FF2B5EF4-FFF2-40B4-BE49-F238E27FC236}">
                <a16:creationId xmlns:a16="http://schemas.microsoft.com/office/drawing/2014/main" id="{19709921-4F93-054C-913B-3206038FEEA4}"/>
              </a:ext>
            </a:extLst>
          </p:cNvPr>
          <p:cNvSpPr>
            <a:spLocks noGrp="1"/>
          </p:cNvSpPr>
          <p:nvPr>
            <p:ph type="body" sz="quarter" idx="26" hasCustomPrompt="1"/>
          </p:nvPr>
        </p:nvSpPr>
        <p:spPr>
          <a:xfrm>
            <a:off x="2587046" y="2711930"/>
            <a:ext cx="1888136" cy="504532"/>
          </a:xfrm>
        </p:spPr>
        <p:txBody>
          <a:bodyPr anchor="t"/>
          <a:lstStyle>
            <a:lvl1pPr marL="0" indent="0">
              <a:buFont typeface="Arial" panose="020B0604020202020204" pitchFamily="34" charset="0"/>
              <a:buNone/>
              <a:defRPr sz="1200" b="0" i="0">
                <a:solidFill>
                  <a:schemeClr val="tx1"/>
                </a:solidFill>
              </a:defRPr>
            </a:lvl1pPr>
          </a:lstStyle>
          <a:p>
            <a:pPr lvl="0"/>
            <a:r>
              <a:rPr lang="en-US" dirty="0"/>
              <a:t>Description</a:t>
            </a:r>
          </a:p>
        </p:txBody>
      </p:sp>
      <p:cxnSp>
        <p:nvCxnSpPr>
          <p:cNvPr id="65" name="Straight Connector 64">
            <a:extLst>
              <a:ext uri="{FF2B5EF4-FFF2-40B4-BE49-F238E27FC236}">
                <a16:creationId xmlns:a16="http://schemas.microsoft.com/office/drawing/2014/main" id="{9644AF5B-5241-9F48-A875-B2F5F442AD32}"/>
              </a:ext>
            </a:extLst>
          </p:cNvPr>
          <p:cNvCxnSpPr>
            <a:cxnSpLocks/>
          </p:cNvCxnSpPr>
          <p:nvPr userDrawn="1"/>
        </p:nvCxnSpPr>
        <p:spPr>
          <a:xfrm>
            <a:off x="4674031" y="2682018"/>
            <a:ext cx="378365" cy="0"/>
          </a:xfrm>
          <a:prstGeom prst="line">
            <a:avLst/>
          </a:prstGeom>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6" name="Text Placeholder 2">
            <a:extLst>
              <a:ext uri="{FF2B5EF4-FFF2-40B4-BE49-F238E27FC236}">
                <a16:creationId xmlns:a16="http://schemas.microsoft.com/office/drawing/2014/main" id="{0A0A9FE5-4414-BC45-9945-5F498E212ACD}"/>
              </a:ext>
            </a:extLst>
          </p:cNvPr>
          <p:cNvSpPr>
            <a:spLocks noGrp="1"/>
          </p:cNvSpPr>
          <p:nvPr>
            <p:ph type="body" sz="quarter" idx="27" hasCustomPrompt="1"/>
          </p:nvPr>
        </p:nvSpPr>
        <p:spPr>
          <a:xfrm>
            <a:off x="4674030" y="2167523"/>
            <a:ext cx="1888136" cy="264047"/>
          </a:xfrm>
        </p:spPr>
        <p:txBody>
          <a:bodyPr tIns="0" rIns="0" bIns="0" anchor="b"/>
          <a:lstStyle>
            <a:lvl1pPr marL="0" indent="0">
              <a:buFont typeface="Arial" panose="020B0604020202020204" pitchFamily="34" charset="0"/>
              <a:buNone/>
              <a:defRPr sz="1600" b="1" i="0">
                <a:solidFill>
                  <a:schemeClr val="accent2"/>
                </a:solidFill>
              </a:defRPr>
            </a:lvl1pPr>
          </a:lstStyle>
          <a:p>
            <a:pPr lvl="0"/>
            <a:r>
              <a:rPr lang="en-US" dirty="0"/>
              <a:t>Name</a:t>
            </a:r>
          </a:p>
        </p:txBody>
      </p:sp>
      <p:sp>
        <p:nvSpPr>
          <p:cNvPr id="67" name="Text Placeholder 2">
            <a:extLst>
              <a:ext uri="{FF2B5EF4-FFF2-40B4-BE49-F238E27FC236}">
                <a16:creationId xmlns:a16="http://schemas.microsoft.com/office/drawing/2014/main" id="{8ED5D7B2-689B-2B4C-A43D-D02E83F94778}"/>
              </a:ext>
            </a:extLst>
          </p:cNvPr>
          <p:cNvSpPr>
            <a:spLocks noGrp="1"/>
          </p:cNvSpPr>
          <p:nvPr>
            <p:ph type="body" sz="quarter" idx="28" hasCustomPrompt="1"/>
          </p:nvPr>
        </p:nvSpPr>
        <p:spPr>
          <a:xfrm>
            <a:off x="4674030" y="2441515"/>
            <a:ext cx="1888136" cy="260469"/>
          </a:xfrm>
        </p:spPr>
        <p:txBody>
          <a:bodyPr anchor="t"/>
          <a:lstStyle>
            <a:lvl1pPr marL="0" indent="0">
              <a:buFont typeface="Arial" panose="020B0604020202020204" pitchFamily="34" charset="0"/>
              <a:buNone/>
              <a:defRPr sz="1200" b="0" i="0">
                <a:solidFill>
                  <a:schemeClr val="tx1"/>
                </a:solidFill>
              </a:defRPr>
            </a:lvl1pPr>
          </a:lstStyle>
          <a:p>
            <a:pPr lvl="0"/>
            <a:r>
              <a:rPr lang="en-US" dirty="0"/>
              <a:t>Job title</a:t>
            </a:r>
          </a:p>
        </p:txBody>
      </p:sp>
      <p:sp>
        <p:nvSpPr>
          <p:cNvPr id="68" name="Text Placeholder 2">
            <a:extLst>
              <a:ext uri="{FF2B5EF4-FFF2-40B4-BE49-F238E27FC236}">
                <a16:creationId xmlns:a16="http://schemas.microsoft.com/office/drawing/2014/main" id="{1C1EEEB8-A0CF-574A-9ADA-0AF9C5F90BE5}"/>
              </a:ext>
            </a:extLst>
          </p:cNvPr>
          <p:cNvSpPr>
            <a:spLocks noGrp="1"/>
          </p:cNvSpPr>
          <p:nvPr>
            <p:ph type="body" sz="quarter" idx="29" hasCustomPrompt="1"/>
          </p:nvPr>
        </p:nvSpPr>
        <p:spPr>
          <a:xfrm>
            <a:off x="4674030" y="2711930"/>
            <a:ext cx="1888136" cy="504532"/>
          </a:xfrm>
        </p:spPr>
        <p:txBody>
          <a:bodyPr anchor="t"/>
          <a:lstStyle>
            <a:lvl1pPr marL="0" indent="0">
              <a:buFont typeface="Arial" panose="020B0604020202020204" pitchFamily="34" charset="0"/>
              <a:buNone/>
              <a:defRPr sz="1200" b="0" i="0">
                <a:solidFill>
                  <a:schemeClr val="tx1"/>
                </a:solidFill>
              </a:defRPr>
            </a:lvl1pPr>
          </a:lstStyle>
          <a:p>
            <a:pPr lvl="0"/>
            <a:r>
              <a:rPr lang="en-US" dirty="0"/>
              <a:t>Description</a:t>
            </a:r>
          </a:p>
        </p:txBody>
      </p:sp>
      <p:cxnSp>
        <p:nvCxnSpPr>
          <p:cNvPr id="69" name="Straight Connector 68">
            <a:extLst>
              <a:ext uri="{FF2B5EF4-FFF2-40B4-BE49-F238E27FC236}">
                <a16:creationId xmlns:a16="http://schemas.microsoft.com/office/drawing/2014/main" id="{F2747001-8EC9-C94D-8496-0D147669DF33}"/>
              </a:ext>
            </a:extLst>
          </p:cNvPr>
          <p:cNvCxnSpPr>
            <a:cxnSpLocks/>
          </p:cNvCxnSpPr>
          <p:nvPr userDrawn="1"/>
        </p:nvCxnSpPr>
        <p:spPr>
          <a:xfrm>
            <a:off x="6761014" y="2682018"/>
            <a:ext cx="378365" cy="0"/>
          </a:xfrm>
          <a:prstGeom prst="line">
            <a:avLst/>
          </a:prstGeom>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0" name="Text Placeholder 2">
            <a:extLst>
              <a:ext uri="{FF2B5EF4-FFF2-40B4-BE49-F238E27FC236}">
                <a16:creationId xmlns:a16="http://schemas.microsoft.com/office/drawing/2014/main" id="{1BB302A5-7E2E-1C42-8D5D-038AFC7E6C1B}"/>
              </a:ext>
            </a:extLst>
          </p:cNvPr>
          <p:cNvSpPr>
            <a:spLocks noGrp="1"/>
          </p:cNvSpPr>
          <p:nvPr>
            <p:ph type="body" sz="quarter" idx="30" hasCustomPrompt="1"/>
          </p:nvPr>
        </p:nvSpPr>
        <p:spPr>
          <a:xfrm>
            <a:off x="6761013" y="2167523"/>
            <a:ext cx="1888136" cy="264047"/>
          </a:xfrm>
        </p:spPr>
        <p:txBody>
          <a:bodyPr tIns="0" rIns="0" bIns="0" anchor="b"/>
          <a:lstStyle>
            <a:lvl1pPr marL="0" indent="0">
              <a:buFont typeface="Arial" panose="020B0604020202020204" pitchFamily="34" charset="0"/>
              <a:buNone/>
              <a:defRPr sz="1600" b="1" i="0">
                <a:solidFill>
                  <a:schemeClr val="accent2"/>
                </a:solidFill>
              </a:defRPr>
            </a:lvl1pPr>
          </a:lstStyle>
          <a:p>
            <a:pPr lvl="0"/>
            <a:r>
              <a:rPr lang="en-US" dirty="0"/>
              <a:t>Name</a:t>
            </a:r>
          </a:p>
        </p:txBody>
      </p:sp>
      <p:sp>
        <p:nvSpPr>
          <p:cNvPr id="71" name="Text Placeholder 2">
            <a:extLst>
              <a:ext uri="{FF2B5EF4-FFF2-40B4-BE49-F238E27FC236}">
                <a16:creationId xmlns:a16="http://schemas.microsoft.com/office/drawing/2014/main" id="{55E365EA-E806-794E-A01A-1781C7CB69B3}"/>
              </a:ext>
            </a:extLst>
          </p:cNvPr>
          <p:cNvSpPr>
            <a:spLocks noGrp="1"/>
          </p:cNvSpPr>
          <p:nvPr>
            <p:ph type="body" sz="quarter" idx="31" hasCustomPrompt="1"/>
          </p:nvPr>
        </p:nvSpPr>
        <p:spPr>
          <a:xfrm>
            <a:off x="6761013" y="2441515"/>
            <a:ext cx="1888136" cy="260469"/>
          </a:xfrm>
        </p:spPr>
        <p:txBody>
          <a:bodyPr anchor="t"/>
          <a:lstStyle>
            <a:lvl1pPr marL="0" indent="0">
              <a:buFont typeface="Arial" panose="020B0604020202020204" pitchFamily="34" charset="0"/>
              <a:buNone/>
              <a:defRPr sz="1200" b="0" i="0">
                <a:solidFill>
                  <a:schemeClr val="tx1"/>
                </a:solidFill>
              </a:defRPr>
            </a:lvl1pPr>
          </a:lstStyle>
          <a:p>
            <a:pPr lvl="0"/>
            <a:r>
              <a:rPr lang="en-US" dirty="0"/>
              <a:t>Job title</a:t>
            </a:r>
          </a:p>
        </p:txBody>
      </p:sp>
      <p:sp>
        <p:nvSpPr>
          <p:cNvPr id="72" name="Text Placeholder 2">
            <a:extLst>
              <a:ext uri="{FF2B5EF4-FFF2-40B4-BE49-F238E27FC236}">
                <a16:creationId xmlns:a16="http://schemas.microsoft.com/office/drawing/2014/main" id="{B84882D0-76FD-3641-827B-BFF1B4361250}"/>
              </a:ext>
            </a:extLst>
          </p:cNvPr>
          <p:cNvSpPr>
            <a:spLocks noGrp="1"/>
          </p:cNvSpPr>
          <p:nvPr>
            <p:ph type="body" sz="quarter" idx="32" hasCustomPrompt="1"/>
          </p:nvPr>
        </p:nvSpPr>
        <p:spPr>
          <a:xfrm>
            <a:off x="6761013" y="2711930"/>
            <a:ext cx="1888136" cy="504532"/>
          </a:xfrm>
        </p:spPr>
        <p:txBody>
          <a:bodyPr anchor="t"/>
          <a:lstStyle>
            <a:lvl1pPr marL="0" indent="0">
              <a:buFont typeface="Arial" panose="020B0604020202020204" pitchFamily="34" charset="0"/>
              <a:buNone/>
              <a:defRPr sz="1200" b="0" i="0">
                <a:solidFill>
                  <a:schemeClr val="tx1"/>
                </a:solidFill>
              </a:defRPr>
            </a:lvl1pPr>
          </a:lstStyle>
          <a:p>
            <a:pPr lvl="0"/>
            <a:r>
              <a:rPr lang="en-US" dirty="0"/>
              <a:t>Description</a:t>
            </a:r>
          </a:p>
        </p:txBody>
      </p:sp>
      <p:sp>
        <p:nvSpPr>
          <p:cNvPr id="73" name="Picture Placeholder 36">
            <a:extLst>
              <a:ext uri="{FF2B5EF4-FFF2-40B4-BE49-F238E27FC236}">
                <a16:creationId xmlns:a16="http://schemas.microsoft.com/office/drawing/2014/main" id="{EBFCBB6A-B0D6-9F42-91B5-8D147859F63B}"/>
              </a:ext>
            </a:extLst>
          </p:cNvPr>
          <p:cNvSpPr>
            <a:spLocks noGrp="1"/>
          </p:cNvSpPr>
          <p:nvPr>
            <p:ph type="pic" sz="quarter" idx="33" hasCustomPrompt="1"/>
          </p:nvPr>
        </p:nvSpPr>
        <p:spPr>
          <a:xfrm>
            <a:off x="2587046" y="1012743"/>
            <a:ext cx="1134814" cy="1134815"/>
          </a:xfrm>
          <a:prstGeom prst="rect">
            <a:avLst/>
          </a:prstGeom>
        </p:spPr>
        <p:txBody>
          <a:bodyPr anchor="ctr"/>
          <a:lstStyle>
            <a:lvl1pPr marL="0" indent="0" algn="ctr">
              <a:buNone/>
              <a:defRPr/>
            </a:lvl1pPr>
          </a:lstStyle>
          <a:p>
            <a:r>
              <a:rPr lang="en-US" dirty="0"/>
              <a:t>Photo</a:t>
            </a:r>
          </a:p>
        </p:txBody>
      </p:sp>
      <p:sp>
        <p:nvSpPr>
          <p:cNvPr id="74" name="Picture Placeholder 36">
            <a:extLst>
              <a:ext uri="{FF2B5EF4-FFF2-40B4-BE49-F238E27FC236}">
                <a16:creationId xmlns:a16="http://schemas.microsoft.com/office/drawing/2014/main" id="{CAE03149-D6A1-604B-AA12-50D258C53D18}"/>
              </a:ext>
            </a:extLst>
          </p:cNvPr>
          <p:cNvSpPr>
            <a:spLocks noGrp="1"/>
          </p:cNvSpPr>
          <p:nvPr>
            <p:ph type="pic" sz="quarter" idx="34" hasCustomPrompt="1"/>
          </p:nvPr>
        </p:nvSpPr>
        <p:spPr>
          <a:xfrm>
            <a:off x="4674030" y="1012743"/>
            <a:ext cx="1134814" cy="1134815"/>
          </a:xfrm>
          <a:prstGeom prst="rect">
            <a:avLst/>
          </a:prstGeom>
        </p:spPr>
        <p:txBody>
          <a:bodyPr anchor="ctr"/>
          <a:lstStyle>
            <a:lvl1pPr marL="0" indent="0" algn="ctr">
              <a:buNone/>
              <a:defRPr/>
            </a:lvl1pPr>
          </a:lstStyle>
          <a:p>
            <a:r>
              <a:rPr lang="en-US" dirty="0"/>
              <a:t>Photo</a:t>
            </a:r>
          </a:p>
        </p:txBody>
      </p:sp>
      <p:sp>
        <p:nvSpPr>
          <p:cNvPr id="75" name="Picture Placeholder 36">
            <a:extLst>
              <a:ext uri="{FF2B5EF4-FFF2-40B4-BE49-F238E27FC236}">
                <a16:creationId xmlns:a16="http://schemas.microsoft.com/office/drawing/2014/main" id="{555B8286-1166-8844-8C35-F00F2B33B98B}"/>
              </a:ext>
            </a:extLst>
          </p:cNvPr>
          <p:cNvSpPr>
            <a:spLocks noGrp="1"/>
          </p:cNvSpPr>
          <p:nvPr>
            <p:ph type="pic" sz="quarter" idx="35" hasCustomPrompt="1"/>
          </p:nvPr>
        </p:nvSpPr>
        <p:spPr>
          <a:xfrm>
            <a:off x="6761013" y="1012743"/>
            <a:ext cx="1134814" cy="1134815"/>
          </a:xfrm>
          <a:prstGeom prst="rect">
            <a:avLst/>
          </a:prstGeom>
        </p:spPr>
        <p:txBody>
          <a:bodyPr anchor="ctr"/>
          <a:lstStyle>
            <a:lvl1pPr marL="0" indent="0" algn="ctr">
              <a:buNone/>
              <a:defRPr/>
            </a:lvl1pPr>
          </a:lstStyle>
          <a:p>
            <a:r>
              <a:rPr lang="en-US" dirty="0"/>
              <a:t>Photo</a:t>
            </a:r>
          </a:p>
        </p:txBody>
      </p:sp>
      <p:sp>
        <p:nvSpPr>
          <p:cNvPr id="2" name="Footer Placeholder 1">
            <a:extLst>
              <a:ext uri="{FF2B5EF4-FFF2-40B4-BE49-F238E27FC236}">
                <a16:creationId xmlns:a16="http://schemas.microsoft.com/office/drawing/2014/main" id="{9C048CD4-BFF7-4D36-87EF-253A3F1B3E79}"/>
              </a:ext>
            </a:extLst>
          </p:cNvPr>
          <p:cNvSpPr>
            <a:spLocks noGrp="1"/>
          </p:cNvSpPr>
          <p:nvPr>
            <p:ph type="ftr" sz="quarter" idx="36"/>
          </p:nvPr>
        </p:nvSpPr>
        <p:spPr/>
        <p:txBody>
          <a:bodyPr/>
          <a:lstStyle/>
          <a:p>
            <a:endParaRPr lang="en-US" dirty="0"/>
          </a:p>
        </p:txBody>
      </p:sp>
    </p:spTree>
    <p:extLst>
      <p:ext uri="{BB962C8B-B14F-4D97-AF65-F5344CB8AC3E}">
        <p14:creationId xmlns:p14="http://schemas.microsoft.com/office/powerpoint/2010/main" val="95247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C36F888B-A049-4E4F-8601-4102B0AA32BF}"/>
              </a:ext>
            </a:extLst>
          </p:cNvPr>
          <p:cNvGrpSpPr/>
          <p:nvPr userDrawn="1"/>
        </p:nvGrpSpPr>
        <p:grpSpPr>
          <a:xfrm>
            <a:off x="0" y="0"/>
            <a:ext cx="9141087" cy="5155928"/>
            <a:chOff x="0" y="-1"/>
            <a:chExt cx="9141087" cy="5155928"/>
          </a:xfrm>
          <a:solidFill>
            <a:schemeClr val="accent3">
              <a:lumMod val="40000"/>
              <a:lumOff val="60000"/>
            </a:schemeClr>
          </a:solidFill>
        </p:grpSpPr>
        <p:sp>
          <p:nvSpPr>
            <p:cNvPr id="77" name="Freeform 76">
              <a:extLst>
                <a:ext uri="{FF2B5EF4-FFF2-40B4-BE49-F238E27FC236}">
                  <a16:creationId xmlns:a16="http://schemas.microsoft.com/office/drawing/2014/main" id="{2820F1A7-A0B4-CC4B-BD4C-5CB901C715CB}"/>
                </a:ext>
              </a:extLst>
            </p:cNvPr>
            <p:cNvSpPr/>
            <p:nvPr userDrawn="1"/>
          </p:nvSpPr>
          <p:spPr>
            <a:xfrm>
              <a:off x="0" y="0"/>
              <a:ext cx="2348678" cy="3502791"/>
            </a:xfrm>
            <a:custGeom>
              <a:avLst/>
              <a:gdLst>
                <a:gd name="connsiteX0" fmla="*/ 0 w 2348678"/>
                <a:gd name="connsiteY0" fmla="*/ 0 h 3502791"/>
                <a:gd name="connsiteX1" fmla="*/ 525537 w 2348678"/>
                <a:gd name="connsiteY1" fmla="*/ 0 h 3502791"/>
                <a:gd name="connsiteX2" fmla="*/ 477649 w 2348678"/>
                <a:gd name="connsiteY2" fmla="*/ 11761 h 3502791"/>
                <a:gd name="connsiteX3" fmla="*/ 62225 w 2348678"/>
                <a:gd name="connsiteY3" fmla="*/ 183642 h 3502791"/>
                <a:gd name="connsiteX4" fmla="*/ 59890 w 2348678"/>
                <a:gd name="connsiteY4" fmla="*/ 190324 h 3502791"/>
                <a:gd name="connsiteX5" fmla="*/ 66959 w 2348678"/>
                <a:gd name="connsiteY5" fmla="*/ 192199 h 3502791"/>
                <a:gd name="connsiteX6" fmla="*/ 1402010 w 2348678"/>
                <a:gd name="connsiteY6" fmla="*/ 154763 h 3502791"/>
                <a:gd name="connsiteX7" fmla="*/ 2229032 w 2348678"/>
                <a:gd name="connsiteY7" fmla="*/ 2734319 h 3502791"/>
                <a:gd name="connsiteX8" fmla="*/ 2191499 w 2348678"/>
                <a:gd name="connsiteY8" fmla="*/ 2849202 h 3502791"/>
                <a:gd name="connsiteX9" fmla="*/ 2121922 w 2348678"/>
                <a:gd name="connsiteY9" fmla="*/ 2804073 h 3502791"/>
                <a:gd name="connsiteX10" fmla="*/ 1003565 w 2348678"/>
                <a:gd name="connsiteY10" fmla="*/ 2198977 h 3502791"/>
                <a:gd name="connsiteX11" fmla="*/ 995646 w 2348678"/>
                <a:gd name="connsiteY11" fmla="*/ 2201009 h 3502791"/>
                <a:gd name="connsiteX12" fmla="*/ 998896 w 2348678"/>
                <a:gd name="connsiteY12" fmla="*/ 2208929 h 3502791"/>
                <a:gd name="connsiteX13" fmla="*/ 2137892 w 2348678"/>
                <a:gd name="connsiteY13" fmla="*/ 2923903 h 3502791"/>
                <a:gd name="connsiteX14" fmla="*/ 2161363 w 2348678"/>
                <a:gd name="connsiteY14" fmla="*/ 2941446 h 3502791"/>
                <a:gd name="connsiteX15" fmla="*/ 2151199 w 2348678"/>
                <a:gd name="connsiteY15" fmla="*/ 2972556 h 3502791"/>
                <a:gd name="connsiteX16" fmla="*/ 2053361 w 2348678"/>
                <a:gd name="connsiteY16" fmla="*/ 3209803 h 3502791"/>
                <a:gd name="connsiteX17" fmla="*/ 1938019 w 2348678"/>
                <a:gd name="connsiteY17" fmla="*/ 3438996 h 3502791"/>
                <a:gd name="connsiteX18" fmla="*/ 1899637 w 2348678"/>
                <a:gd name="connsiteY18" fmla="*/ 3502791 h 3502791"/>
                <a:gd name="connsiteX19" fmla="*/ 1749744 w 2348678"/>
                <a:gd name="connsiteY19" fmla="*/ 3459348 h 3502791"/>
                <a:gd name="connsiteX20" fmla="*/ 1608111 w 2348678"/>
                <a:gd name="connsiteY20" fmla="*/ 3415107 h 3502791"/>
                <a:gd name="connsiteX21" fmla="*/ 352814 w 2348678"/>
                <a:gd name="connsiteY21" fmla="*/ 2919107 h 3502791"/>
                <a:gd name="connsiteX22" fmla="*/ 129384 w 2348678"/>
                <a:gd name="connsiteY22" fmla="*/ 2815026 h 3502791"/>
                <a:gd name="connsiteX23" fmla="*/ 0 w 2348678"/>
                <a:gd name="connsiteY23" fmla="*/ 2752034 h 3502791"/>
                <a:gd name="connsiteX24" fmla="*/ 0 w 2348678"/>
                <a:gd name="connsiteY24" fmla="*/ 0 h 350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48678" h="3502791">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sp>
          <p:nvSpPr>
            <p:cNvPr id="78" name="Freeform 77">
              <a:extLst>
                <a:ext uri="{FF2B5EF4-FFF2-40B4-BE49-F238E27FC236}">
                  <a16:creationId xmlns:a16="http://schemas.microsoft.com/office/drawing/2014/main" id="{0486529D-59C1-F54C-9C29-A95A26E13DE8}"/>
                </a:ext>
              </a:extLst>
            </p:cNvPr>
            <p:cNvSpPr/>
            <p:nvPr userDrawn="1"/>
          </p:nvSpPr>
          <p:spPr>
            <a:xfrm>
              <a:off x="0" y="-1"/>
              <a:ext cx="9141087" cy="5155928"/>
            </a:xfrm>
            <a:custGeom>
              <a:avLst/>
              <a:gdLst>
                <a:gd name="connsiteX0" fmla="*/ 1526153 w 9141087"/>
                <a:gd name="connsiteY0" fmla="*/ 0 h 5155928"/>
                <a:gd name="connsiteX1" fmla="*/ 9141087 w 9141087"/>
                <a:gd name="connsiteY1" fmla="*/ 0 h 5155928"/>
                <a:gd name="connsiteX2" fmla="*/ 9141087 w 9141087"/>
                <a:gd name="connsiteY2" fmla="*/ 5154827 h 5155928"/>
                <a:gd name="connsiteX3" fmla="*/ 0 w 9141087"/>
                <a:gd name="connsiteY3" fmla="*/ 5154827 h 5155928"/>
                <a:gd name="connsiteX4" fmla="*/ 0 w 9141087"/>
                <a:gd name="connsiteY4" fmla="*/ 5146451 h 5155928"/>
                <a:gd name="connsiteX5" fmla="*/ 75637 w 9141087"/>
                <a:gd name="connsiteY5" fmla="*/ 5154368 h 5155928"/>
                <a:gd name="connsiteX6" fmla="*/ 2058507 w 9141087"/>
                <a:gd name="connsiteY6" fmla="*/ 4098986 h 5155928"/>
                <a:gd name="connsiteX7" fmla="*/ 2157322 w 9141087"/>
                <a:gd name="connsiteY7" fmla="*/ 3961433 h 5155928"/>
                <a:gd name="connsiteX8" fmla="*/ 2164242 w 9141087"/>
                <a:gd name="connsiteY8" fmla="*/ 3962746 h 5155928"/>
                <a:gd name="connsiteX9" fmla="*/ 2202530 w 9141087"/>
                <a:gd name="connsiteY9" fmla="*/ 3971148 h 5155928"/>
                <a:gd name="connsiteX10" fmla="*/ 2280575 w 9141087"/>
                <a:gd name="connsiteY10" fmla="*/ 3984804 h 5155928"/>
                <a:gd name="connsiteX11" fmla="*/ 2326734 w 9141087"/>
                <a:gd name="connsiteY11" fmla="*/ 3993557 h 5155928"/>
                <a:gd name="connsiteX12" fmla="*/ 2326992 w 9141087"/>
                <a:gd name="connsiteY12" fmla="*/ 3992927 h 5155928"/>
                <a:gd name="connsiteX13" fmla="*/ 2387013 w 9141087"/>
                <a:gd name="connsiteY13" fmla="*/ 4003429 h 5155928"/>
                <a:gd name="connsiteX14" fmla="*/ 3145582 w 9141087"/>
                <a:gd name="connsiteY14" fmla="*/ 3885282 h 5155928"/>
                <a:gd name="connsiteX15" fmla="*/ 2630604 w 9141087"/>
                <a:gd name="connsiteY15" fmla="*/ 3157424 h 5155928"/>
                <a:gd name="connsiteX16" fmla="*/ 2590729 w 9141087"/>
                <a:gd name="connsiteY16" fmla="*/ 3127515 h 5155928"/>
                <a:gd name="connsiteX17" fmla="*/ 2667774 w 9141087"/>
                <a:gd name="connsiteY17" fmla="*/ 2889009 h 5155928"/>
                <a:gd name="connsiteX18" fmla="*/ 1719839 w 9141087"/>
                <a:gd name="connsiteY18" fmla="*/ 73550 h 5155928"/>
                <a:gd name="connsiteX19" fmla="*/ 1526153 w 9141087"/>
                <a:gd name="connsiteY19" fmla="*/ 0 h 515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1087" h="5155928">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sp>
          <p:nvSpPr>
            <p:cNvPr id="79" name="Freeform 78">
              <a:extLst>
                <a:ext uri="{FF2B5EF4-FFF2-40B4-BE49-F238E27FC236}">
                  <a16:creationId xmlns:a16="http://schemas.microsoft.com/office/drawing/2014/main" id="{5A7C4EAA-15CA-B247-A4DF-3A5765D3B2A3}"/>
                </a:ext>
              </a:extLst>
            </p:cNvPr>
            <p:cNvSpPr/>
            <p:nvPr userDrawn="1"/>
          </p:nvSpPr>
          <p:spPr>
            <a:xfrm>
              <a:off x="0" y="3174823"/>
              <a:ext cx="1677049" cy="1665275"/>
            </a:xfrm>
            <a:custGeom>
              <a:avLst/>
              <a:gdLst>
                <a:gd name="connsiteX0" fmla="*/ 0 w 1677049"/>
                <a:gd name="connsiteY0" fmla="*/ 0 h 1665275"/>
                <a:gd name="connsiteX1" fmla="*/ 55062 w 1677049"/>
                <a:gd name="connsiteY1" fmla="*/ 27525 h 1665275"/>
                <a:gd name="connsiteX2" fmla="*/ 314915 w 1677049"/>
                <a:gd name="connsiteY2" fmla="*/ 149684 h 1665275"/>
                <a:gd name="connsiteX3" fmla="*/ 1331241 w 1677049"/>
                <a:gd name="connsiteY3" fmla="*/ 555564 h 1665275"/>
                <a:gd name="connsiteX4" fmla="*/ 1521376 w 1677049"/>
                <a:gd name="connsiteY4" fmla="*/ 617362 h 1665275"/>
                <a:gd name="connsiteX5" fmla="*/ 1521140 w 1677049"/>
                <a:gd name="connsiteY5" fmla="*/ 617775 h 1665275"/>
                <a:gd name="connsiteX6" fmla="*/ 1540381 w 1677049"/>
                <a:gd name="connsiteY6" fmla="*/ 623539 h 1665275"/>
                <a:gd name="connsiteX7" fmla="*/ 1566219 w 1677049"/>
                <a:gd name="connsiteY7" fmla="*/ 631937 h 1665275"/>
                <a:gd name="connsiteX8" fmla="*/ 1666079 w 1677049"/>
                <a:gd name="connsiteY8" fmla="*/ 661195 h 1665275"/>
                <a:gd name="connsiteX9" fmla="*/ 1677049 w 1677049"/>
                <a:gd name="connsiteY9" fmla="*/ 664481 h 1665275"/>
                <a:gd name="connsiteX10" fmla="*/ 1667186 w 1677049"/>
                <a:gd name="connsiteY10" fmla="*/ 678371 h 1665275"/>
                <a:gd name="connsiteX11" fmla="*/ 58278 w 1677049"/>
                <a:gd name="connsiteY11" fmla="*/ 1663563 h 1665275"/>
                <a:gd name="connsiteX12" fmla="*/ 0 w 1677049"/>
                <a:gd name="connsiteY12" fmla="*/ 1665275 h 1665275"/>
                <a:gd name="connsiteX13" fmla="*/ 0 w 1677049"/>
                <a:gd name="connsiteY13" fmla="*/ 0 h 166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7049" h="1665275">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sp>
          <p:nvSpPr>
            <p:cNvPr id="80" name="Freeform 79">
              <a:extLst>
                <a:ext uri="{FF2B5EF4-FFF2-40B4-BE49-F238E27FC236}">
                  <a16:creationId xmlns:a16="http://schemas.microsoft.com/office/drawing/2014/main" id="{73FCA222-E6B9-6C49-932E-60FCB5D8C5DD}"/>
                </a:ext>
              </a:extLst>
            </p:cNvPr>
            <p:cNvSpPr/>
            <p:nvPr userDrawn="1"/>
          </p:nvSpPr>
          <p:spPr>
            <a:xfrm>
              <a:off x="2376848" y="3253687"/>
              <a:ext cx="343930" cy="361770"/>
            </a:xfrm>
            <a:custGeom>
              <a:avLst/>
              <a:gdLst>
                <a:gd name="connsiteX0" fmla="*/ 163744 w 343930"/>
                <a:gd name="connsiteY0" fmla="*/ 0 h 361770"/>
                <a:gd name="connsiteX1" fmla="*/ 178396 w 343930"/>
                <a:gd name="connsiteY1" fmla="*/ 13750 h 361770"/>
                <a:gd name="connsiteX2" fmla="*/ 337605 w 343930"/>
                <a:gd name="connsiteY2" fmla="*/ 297178 h 361770"/>
                <a:gd name="connsiteX3" fmla="*/ 189169 w 343930"/>
                <a:gd name="connsiteY3" fmla="*/ 361598 h 361770"/>
                <a:gd name="connsiteX4" fmla="*/ 101228 w 343930"/>
                <a:gd name="connsiteY4" fmla="*/ 361770 h 361770"/>
                <a:gd name="connsiteX5" fmla="*/ 94227 w 343930"/>
                <a:gd name="connsiteY5" fmla="*/ 361237 h 361770"/>
                <a:gd name="connsiteX6" fmla="*/ 4676 w 343930"/>
                <a:gd name="connsiteY6" fmla="*/ 352915 h 361770"/>
                <a:gd name="connsiteX7" fmla="*/ 0 w 343930"/>
                <a:gd name="connsiteY7" fmla="*/ 352321 h 361770"/>
                <a:gd name="connsiteX8" fmla="*/ 101987 w 343930"/>
                <a:gd name="connsiteY8" fmla="*/ 150236 h 361770"/>
                <a:gd name="connsiteX9" fmla="*/ 163744 w 343930"/>
                <a:gd name="connsiteY9" fmla="*/ 0 h 36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930" h="36177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grpSp>
      <p:sp>
        <p:nvSpPr>
          <p:cNvPr id="10" name="Text Placeholder 4">
            <a:extLst>
              <a:ext uri="{FF2B5EF4-FFF2-40B4-BE49-F238E27FC236}">
                <a16:creationId xmlns:a16="http://schemas.microsoft.com/office/drawing/2014/main" id="{F58DC5DB-561F-4D50-9ECB-E5F82C452709}"/>
              </a:ext>
            </a:extLst>
          </p:cNvPr>
          <p:cNvSpPr>
            <a:spLocks noGrp="1"/>
          </p:cNvSpPr>
          <p:nvPr>
            <p:ph type="body" sz="quarter" idx="11" hasCustomPrompt="1"/>
          </p:nvPr>
        </p:nvSpPr>
        <p:spPr>
          <a:xfrm>
            <a:off x="3851920" y="2704935"/>
            <a:ext cx="4785668" cy="874927"/>
          </a:xfrm>
          <a:prstGeom prst="rect">
            <a:avLst/>
          </a:prstGeom>
        </p:spPr>
        <p:txBody>
          <a:bodyPr anchor="b">
            <a:noAutofit/>
          </a:bodyPr>
          <a:lstStyle>
            <a:lvl1pPr marL="0" indent="0" algn="just">
              <a:buNone/>
              <a:defRPr sz="2800">
                <a:solidFill>
                  <a:schemeClr val="tx1"/>
                </a:solidFill>
              </a:defRPr>
            </a:lvl1pPr>
          </a:lstStyle>
          <a:p>
            <a:r>
              <a:rPr lang="en-US" dirty="0"/>
              <a:t>Section Title</a:t>
            </a:r>
          </a:p>
        </p:txBody>
      </p:sp>
      <p:sp>
        <p:nvSpPr>
          <p:cNvPr id="12" name="Text Placeholder 4">
            <a:extLst>
              <a:ext uri="{FF2B5EF4-FFF2-40B4-BE49-F238E27FC236}">
                <a16:creationId xmlns:a16="http://schemas.microsoft.com/office/drawing/2014/main" id="{DE7E6BC7-3841-41CA-A574-B63C0E5A140D}"/>
              </a:ext>
            </a:extLst>
          </p:cNvPr>
          <p:cNvSpPr>
            <a:spLocks noGrp="1"/>
          </p:cNvSpPr>
          <p:nvPr>
            <p:ph type="body" sz="quarter" idx="14" hasCustomPrompt="1"/>
          </p:nvPr>
        </p:nvSpPr>
        <p:spPr>
          <a:xfrm>
            <a:off x="3851920" y="3661942"/>
            <a:ext cx="4785668" cy="349968"/>
          </a:xfrm>
          <a:prstGeom prst="rect">
            <a:avLst/>
          </a:prstGeom>
          <a:ln>
            <a:noFill/>
          </a:ln>
        </p:spPr>
        <p:txBody>
          <a:bodyPr wrap="square" lIns="0">
            <a:noAutofit/>
          </a:bodyPr>
          <a:lstStyle>
            <a:lvl1pPr marL="0" indent="0" algn="l" defTabSz="363800">
              <a:lnSpc>
                <a:spcPct val="93000"/>
              </a:lnSpc>
              <a:buNone/>
              <a:defRPr lang="en-GB" sz="1800" dirty="0">
                <a:solidFill>
                  <a:schemeClr val="tx1"/>
                </a:solidFill>
                <a:latin typeface="Arial" panose="020B0604020202020204" pitchFamily="34" charset="0"/>
                <a:ea typeface="Calibri"/>
                <a:cs typeface="Arial" panose="020B0604020202020204" pitchFamily="34" charset="0"/>
                <a:sym typeface="Calibri"/>
              </a:defRPr>
            </a:lvl1pPr>
          </a:lstStyle>
          <a:p>
            <a:pPr marL="0" lvl="0" indent="0" defTabSz="363800">
              <a:lnSpc>
                <a:spcPct val="93000"/>
              </a:lnSpc>
              <a:buNone/>
            </a:pPr>
            <a:r>
              <a:rPr lang="en-US" dirty="0"/>
              <a:t>Subtitle</a:t>
            </a:r>
            <a:endParaRPr lang="en-GB" dirty="0"/>
          </a:p>
        </p:txBody>
      </p:sp>
      <p:pic>
        <p:nvPicPr>
          <p:cNvPr id="11" name="Picture 10">
            <a:extLst>
              <a:ext uri="{FF2B5EF4-FFF2-40B4-BE49-F238E27FC236}">
                <a16:creationId xmlns:a16="http://schemas.microsoft.com/office/drawing/2014/main" id="{B210089E-490E-4CD6-B36D-DAE4420A9C31}"/>
              </a:ext>
            </a:extLst>
          </p:cNvPr>
          <p:cNvPicPr>
            <a:picLocks noChangeAspect="1"/>
          </p:cNvPicPr>
          <p:nvPr userDrawn="1"/>
        </p:nvPicPr>
        <p:blipFill rotWithShape="1">
          <a:blip r:embed="rId2" cstate="screen">
            <a:lum bright="100000"/>
            <a:extLst>
              <a:ext uri="{28A0092B-C50C-407E-A947-70E740481C1C}">
                <a14:useLocalDpi xmlns:a14="http://schemas.microsoft.com/office/drawing/2010/main"/>
              </a:ext>
            </a:extLst>
          </a:blip>
          <a:srcRect b="52284"/>
          <a:stretch/>
        </p:blipFill>
        <p:spPr>
          <a:xfrm>
            <a:off x="3851920" y="1283159"/>
            <a:ext cx="3100868" cy="856543"/>
          </a:xfrm>
          <a:prstGeom prst="rect">
            <a:avLst/>
          </a:prstGeom>
        </p:spPr>
      </p:pic>
    </p:spTree>
    <p:extLst>
      <p:ext uri="{BB962C8B-B14F-4D97-AF65-F5344CB8AC3E}">
        <p14:creationId xmlns:p14="http://schemas.microsoft.com/office/powerpoint/2010/main" val="21860868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C36F888B-A049-4E4F-8601-4102B0AA32BF}"/>
              </a:ext>
            </a:extLst>
          </p:cNvPr>
          <p:cNvGrpSpPr/>
          <p:nvPr userDrawn="1"/>
        </p:nvGrpSpPr>
        <p:grpSpPr>
          <a:xfrm>
            <a:off x="0" y="0"/>
            <a:ext cx="9141087" cy="5155928"/>
            <a:chOff x="0" y="-1"/>
            <a:chExt cx="9141087" cy="5155928"/>
          </a:xfrm>
          <a:solidFill>
            <a:schemeClr val="accent2"/>
          </a:solidFill>
        </p:grpSpPr>
        <p:sp>
          <p:nvSpPr>
            <p:cNvPr id="77" name="Freeform 76">
              <a:extLst>
                <a:ext uri="{FF2B5EF4-FFF2-40B4-BE49-F238E27FC236}">
                  <a16:creationId xmlns:a16="http://schemas.microsoft.com/office/drawing/2014/main" id="{2820F1A7-A0B4-CC4B-BD4C-5CB901C715CB}"/>
                </a:ext>
              </a:extLst>
            </p:cNvPr>
            <p:cNvSpPr/>
            <p:nvPr userDrawn="1"/>
          </p:nvSpPr>
          <p:spPr>
            <a:xfrm>
              <a:off x="0" y="0"/>
              <a:ext cx="2348678" cy="3502791"/>
            </a:xfrm>
            <a:custGeom>
              <a:avLst/>
              <a:gdLst>
                <a:gd name="connsiteX0" fmla="*/ 0 w 2348678"/>
                <a:gd name="connsiteY0" fmla="*/ 0 h 3502791"/>
                <a:gd name="connsiteX1" fmla="*/ 525537 w 2348678"/>
                <a:gd name="connsiteY1" fmla="*/ 0 h 3502791"/>
                <a:gd name="connsiteX2" fmla="*/ 477649 w 2348678"/>
                <a:gd name="connsiteY2" fmla="*/ 11761 h 3502791"/>
                <a:gd name="connsiteX3" fmla="*/ 62225 w 2348678"/>
                <a:gd name="connsiteY3" fmla="*/ 183642 h 3502791"/>
                <a:gd name="connsiteX4" fmla="*/ 59890 w 2348678"/>
                <a:gd name="connsiteY4" fmla="*/ 190324 h 3502791"/>
                <a:gd name="connsiteX5" fmla="*/ 66959 w 2348678"/>
                <a:gd name="connsiteY5" fmla="*/ 192199 h 3502791"/>
                <a:gd name="connsiteX6" fmla="*/ 1402010 w 2348678"/>
                <a:gd name="connsiteY6" fmla="*/ 154763 h 3502791"/>
                <a:gd name="connsiteX7" fmla="*/ 2229032 w 2348678"/>
                <a:gd name="connsiteY7" fmla="*/ 2734319 h 3502791"/>
                <a:gd name="connsiteX8" fmla="*/ 2191499 w 2348678"/>
                <a:gd name="connsiteY8" fmla="*/ 2849202 h 3502791"/>
                <a:gd name="connsiteX9" fmla="*/ 2121922 w 2348678"/>
                <a:gd name="connsiteY9" fmla="*/ 2804073 h 3502791"/>
                <a:gd name="connsiteX10" fmla="*/ 1003565 w 2348678"/>
                <a:gd name="connsiteY10" fmla="*/ 2198977 h 3502791"/>
                <a:gd name="connsiteX11" fmla="*/ 995646 w 2348678"/>
                <a:gd name="connsiteY11" fmla="*/ 2201009 h 3502791"/>
                <a:gd name="connsiteX12" fmla="*/ 998896 w 2348678"/>
                <a:gd name="connsiteY12" fmla="*/ 2208929 h 3502791"/>
                <a:gd name="connsiteX13" fmla="*/ 2137892 w 2348678"/>
                <a:gd name="connsiteY13" fmla="*/ 2923903 h 3502791"/>
                <a:gd name="connsiteX14" fmla="*/ 2161363 w 2348678"/>
                <a:gd name="connsiteY14" fmla="*/ 2941446 h 3502791"/>
                <a:gd name="connsiteX15" fmla="*/ 2151199 w 2348678"/>
                <a:gd name="connsiteY15" fmla="*/ 2972556 h 3502791"/>
                <a:gd name="connsiteX16" fmla="*/ 2053361 w 2348678"/>
                <a:gd name="connsiteY16" fmla="*/ 3209803 h 3502791"/>
                <a:gd name="connsiteX17" fmla="*/ 1938019 w 2348678"/>
                <a:gd name="connsiteY17" fmla="*/ 3438996 h 3502791"/>
                <a:gd name="connsiteX18" fmla="*/ 1899637 w 2348678"/>
                <a:gd name="connsiteY18" fmla="*/ 3502791 h 3502791"/>
                <a:gd name="connsiteX19" fmla="*/ 1749744 w 2348678"/>
                <a:gd name="connsiteY19" fmla="*/ 3459348 h 3502791"/>
                <a:gd name="connsiteX20" fmla="*/ 1608111 w 2348678"/>
                <a:gd name="connsiteY20" fmla="*/ 3415107 h 3502791"/>
                <a:gd name="connsiteX21" fmla="*/ 352814 w 2348678"/>
                <a:gd name="connsiteY21" fmla="*/ 2919107 h 3502791"/>
                <a:gd name="connsiteX22" fmla="*/ 129384 w 2348678"/>
                <a:gd name="connsiteY22" fmla="*/ 2815026 h 3502791"/>
                <a:gd name="connsiteX23" fmla="*/ 0 w 2348678"/>
                <a:gd name="connsiteY23" fmla="*/ 2752034 h 3502791"/>
                <a:gd name="connsiteX24" fmla="*/ 0 w 2348678"/>
                <a:gd name="connsiteY24" fmla="*/ 0 h 350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48678" h="3502791">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sp>
          <p:nvSpPr>
            <p:cNvPr id="78" name="Freeform 77">
              <a:extLst>
                <a:ext uri="{FF2B5EF4-FFF2-40B4-BE49-F238E27FC236}">
                  <a16:creationId xmlns:a16="http://schemas.microsoft.com/office/drawing/2014/main" id="{0486529D-59C1-F54C-9C29-A95A26E13DE8}"/>
                </a:ext>
              </a:extLst>
            </p:cNvPr>
            <p:cNvSpPr/>
            <p:nvPr userDrawn="1"/>
          </p:nvSpPr>
          <p:spPr>
            <a:xfrm>
              <a:off x="0" y="-1"/>
              <a:ext cx="9141087" cy="5155928"/>
            </a:xfrm>
            <a:custGeom>
              <a:avLst/>
              <a:gdLst>
                <a:gd name="connsiteX0" fmla="*/ 1526153 w 9141087"/>
                <a:gd name="connsiteY0" fmla="*/ 0 h 5155928"/>
                <a:gd name="connsiteX1" fmla="*/ 9141087 w 9141087"/>
                <a:gd name="connsiteY1" fmla="*/ 0 h 5155928"/>
                <a:gd name="connsiteX2" fmla="*/ 9141087 w 9141087"/>
                <a:gd name="connsiteY2" fmla="*/ 5154827 h 5155928"/>
                <a:gd name="connsiteX3" fmla="*/ 0 w 9141087"/>
                <a:gd name="connsiteY3" fmla="*/ 5154827 h 5155928"/>
                <a:gd name="connsiteX4" fmla="*/ 0 w 9141087"/>
                <a:gd name="connsiteY4" fmla="*/ 5146451 h 5155928"/>
                <a:gd name="connsiteX5" fmla="*/ 75637 w 9141087"/>
                <a:gd name="connsiteY5" fmla="*/ 5154368 h 5155928"/>
                <a:gd name="connsiteX6" fmla="*/ 2058507 w 9141087"/>
                <a:gd name="connsiteY6" fmla="*/ 4098986 h 5155928"/>
                <a:gd name="connsiteX7" fmla="*/ 2157322 w 9141087"/>
                <a:gd name="connsiteY7" fmla="*/ 3961433 h 5155928"/>
                <a:gd name="connsiteX8" fmla="*/ 2164242 w 9141087"/>
                <a:gd name="connsiteY8" fmla="*/ 3962746 h 5155928"/>
                <a:gd name="connsiteX9" fmla="*/ 2202530 w 9141087"/>
                <a:gd name="connsiteY9" fmla="*/ 3971148 h 5155928"/>
                <a:gd name="connsiteX10" fmla="*/ 2280575 w 9141087"/>
                <a:gd name="connsiteY10" fmla="*/ 3984804 h 5155928"/>
                <a:gd name="connsiteX11" fmla="*/ 2326734 w 9141087"/>
                <a:gd name="connsiteY11" fmla="*/ 3993557 h 5155928"/>
                <a:gd name="connsiteX12" fmla="*/ 2326992 w 9141087"/>
                <a:gd name="connsiteY12" fmla="*/ 3992927 h 5155928"/>
                <a:gd name="connsiteX13" fmla="*/ 2387013 w 9141087"/>
                <a:gd name="connsiteY13" fmla="*/ 4003429 h 5155928"/>
                <a:gd name="connsiteX14" fmla="*/ 3145582 w 9141087"/>
                <a:gd name="connsiteY14" fmla="*/ 3885282 h 5155928"/>
                <a:gd name="connsiteX15" fmla="*/ 2630604 w 9141087"/>
                <a:gd name="connsiteY15" fmla="*/ 3157424 h 5155928"/>
                <a:gd name="connsiteX16" fmla="*/ 2590729 w 9141087"/>
                <a:gd name="connsiteY16" fmla="*/ 3127515 h 5155928"/>
                <a:gd name="connsiteX17" fmla="*/ 2667774 w 9141087"/>
                <a:gd name="connsiteY17" fmla="*/ 2889009 h 5155928"/>
                <a:gd name="connsiteX18" fmla="*/ 1719839 w 9141087"/>
                <a:gd name="connsiteY18" fmla="*/ 73550 h 5155928"/>
                <a:gd name="connsiteX19" fmla="*/ 1526153 w 9141087"/>
                <a:gd name="connsiteY19" fmla="*/ 0 h 515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41087" h="5155928">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sp>
          <p:nvSpPr>
            <p:cNvPr id="79" name="Freeform 78">
              <a:extLst>
                <a:ext uri="{FF2B5EF4-FFF2-40B4-BE49-F238E27FC236}">
                  <a16:creationId xmlns:a16="http://schemas.microsoft.com/office/drawing/2014/main" id="{5A7C4EAA-15CA-B247-A4DF-3A5765D3B2A3}"/>
                </a:ext>
              </a:extLst>
            </p:cNvPr>
            <p:cNvSpPr/>
            <p:nvPr userDrawn="1"/>
          </p:nvSpPr>
          <p:spPr>
            <a:xfrm>
              <a:off x="0" y="3174823"/>
              <a:ext cx="1677049" cy="1665275"/>
            </a:xfrm>
            <a:custGeom>
              <a:avLst/>
              <a:gdLst>
                <a:gd name="connsiteX0" fmla="*/ 0 w 1677049"/>
                <a:gd name="connsiteY0" fmla="*/ 0 h 1665275"/>
                <a:gd name="connsiteX1" fmla="*/ 55062 w 1677049"/>
                <a:gd name="connsiteY1" fmla="*/ 27525 h 1665275"/>
                <a:gd name="connsiteX2" fmla="*/ 314915 w 1677049"/>
                <a:gd name="connsiteY2" fmla="*/ 149684 h 1665275"/>
                <a:gd name="connsiteX3" fmla="*/ 1331241 w 1677049"/>
                <a:gd name="connsiteY3" fmla="*/ 555564 h 1665275"/>
                <a:gd name="connsiteX4" fmla="*/ 1521376 w 1677049"/>
                <a:gd name="connsiteY4" fmla="*/ 617362 h 1665275"/>
                <a:gd name="connsiteX5" fmla="*/ 1521140 w 1677049"/>
                <a:gd name="connsiteY5" fmla="*/ 617775 h 1665275"/>
                <a:gd name="connsiteX6" fmla="*/ 1540381 w 1677049"/>
                <a:gd name="connsiteY6" fmla="*/ 623539 h 1665275"/>
                <a:gd name="connsiteX7" fmla="*/ 1566219 w 1677049"/>
                <a:gd name="connsiteY7" fmla="*/ 631937 h 1665275"/>
                <a:gd name="connsiteX8" fmla="*/ 1666079 w 1677049"/>
                <a:gd name="connsiteY8" fmla="*/ 661195 h 1665275"/>
                <a:gd name="connsiteX9" fmla="*/ 1677049 w 1677049"/>
                <a:gd name="connsiteY9" fmla="*/ 664481 h 1665275"/>
                <a:gd name="connsiteX10" fmla="*/ 1667186 w 1677049"/>
                <a:gd name="connsiteY10" fmla="*/ 678371 h 1665275"/>
                <a:gd name="connsiteX11" fmla="*/ 58278 w 1677049"/>
                <a:gd name="connsiteY11" fmla="*/ 1663563 h 1665275"/>
                <a:gd name="connsiteX12" fmla="*/ 0 w 1677049"/>
                <a:gd name="connsiteY12" fmla="*/ 1665275 h 1665275"/>
                <a:gd name="connsiteX13" fmla="*/ 0 w 1677049"/>
                <a:gd name="connsiteY13" fmla="*/ 0 h 166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7049" h="1665275">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sp>
          <p:nvSpPr>
            <p:cNvPr id="80" name="Freeform 79">
              <a:extLst>
                <a:ext uri="{FF2B5EF4-FFF2-40B4-BE49-F238E27FC236}">
                  <a16:creationId xmlns:a16="http://schemas.microsoft.com/office/drawing/2014/main" id="{73FCA222-E6B9-6C49-932E-60FCB5D8C5DD}"/>
                </a:ext>
              </a:extLst>
            </p:cNvPr>
            <p:cNvSpPr/>
            <p:nvPr userDrawn="1"/>
          </p:nvSpPr>
          <p:spPr>
            <a:xfrm>
              <a:off x="2376848" y="3253687"/>
              <a:ext cx="343930" cy="361770"/>
            </a:xfrm>
            <a:custGeom>
              <a:avLst/>
              <a:gdLst>
                <a:gd name="connsiteX0" fmla="*/ 163744 w 343930"/>
                <a:gd name="connsiteY0" fmla="*/ 0 h 361770"/>
                <a:gd name="connsiteX1" fmla="*/ 178396 w 343930"/>
                <a:gd name="connsiteY1" fmla="*/ 13750 h 361770"/>
                <a:gd name="connsiteX2" fmla="*/ 337605 w 343930"/>
                <a:gd name="connsiteY2" fmla="*/ 297178 h 361770"/>
                <a:gd name="connsiteX3" fmla="*/ 189169 w 343930"/>
                <a:gd name="connsiteY3" fmla="*/ 361598 h 361770"/>
                <a:gd name="connsiteX4" fmla="*/ 101228 w 343930"/>
                <a:gd name="connsiteY4" fmla="*/ 361770 h 361770"/>
                <a:gd name="connsiteX5" fmla="*/ 94227 w 343930"/>
                <a:gd name="connsiteY5" fmla="*/ 361237 h 361770"/>
                <a:gd name="connsiteX6" fmla="*/ 4676 w 343930"/>
                <a:gd name="connsiteY6" fmla="*/ 352915 h 361770"/>
                <a:gd name="connsiteX7" fmla="*/ 0 w 343930"/>
                <a:gd name="connsiteY7" fmla="*/ 352321 h 361770"/>
                <a:gd name="connsiteX8" fmla="*/ 101987 w 343930"/>
                <a:gd name="connsiteY8" fmla="*/ 150236 h 361770"/>
                <a:gd name="connsiteX9" fmla="*/ 163744 w 343930"/>
                <a:gd name="connsiteY9" fmla="*/ 0 h 36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930" h="36177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grpFill/>
            <a:ln w="515" cap="flat">
              <a:noFill/>
              <a:prstDash val="solid"/>
              <a:miter/>
            </a:ln>
          </p:spPr>
          <p:txBody>
            <a:bodyPr rtlCol="0" anchor="ctr"/>
            <a:lstStyle/>
            <a:p>
              <a:endParaRPr lang="en-US" b="0" i="0" dirty="0">
                <a:latin typeface="Arial" panose="020B0604020202020204" pitchFamily="34" charset="0"/>
                <a:cs typeface="Arial" panose="020B0604020202020204" pitchFamily="34" charset="0"/>
              </a:endParaRPr>
            </a:p>
          </p:txBody>
        </p:sp>
      </p:grpSp>
      <p:sp>
        <p:nvSpPr>
          <p:cNvPr id="10" name="Text Placeholder 4">
            <a:extLst>
              <a:ext uri="{FF2B5EF4-FFF2-40B4-BE49-F238E27FC236}">
                <a16:creationId xmlns:a16="http://schemas.microsoft.com/office/drawing/2014/main" id="{5B689345-0E5B-4961-BFA5-D74794CC737E}"/>
              </a:ext>
            </a:extLst>
          </p:cNvPr>
          <p:cNvSpPr>
            <a:spLocks noGrp="1"/>
          </p:cNvSpPr>
          <p:nvPr>
            <p:ph type="body" sz="quarter" idx="11" hasCustomPrompt="1"/>
          </p:nvPr>
        </p:nvSpPr>
        <p:spPr>
          <a:xfrm>
            <a:off x="3851920" y="2704935"/>
            <a:ext cx="4785668" cy="874927"/>
          </a:xfrm>
          <a:prstGeom prst="rect">
            <a:avLst/>
          </a:prstGeom>
        </p:spPr>
        <p:txBody>
          <a:bodyPr anchor="b">
            <a:noAutofit/>
          </a:bodyPr>
          <a:lstStyle>
            <a:lvl1pPr marL="0" indent="0" algn="just">
              <a:buNone/>
              <a:defRPr sz="2800">
                <a:solidFill>
                  <a:srgbClr val="FFFFFF"/>
                </a:solidFill>
              </a:defRPr>
            </a:lvl1pPr>
          </a:lstStyle>
          <a:p>
            <a:r>
              <a:rPr lang="en-US" dirty="0"/>
              <a:t>Section Title</a:t>
            </a:r>
          </a:p>
        </p:txBody>
      </p:sp>
      <p:sp>
        <p:nvSpPr>
          <p:cNvPr id="12" name="Text Placeholder 4">
            <a:extLst>
              <a:ext uri="{FF2B5EF4-FFF2-40B4-BE49-F238E27FC236}">
                <a16:creationId xmlns:a16="http://schemas.microsoft.com/office/drawing/2014/main" id="{A6B88576-B387-417A-9787-6A314FE14929}"/>
              </a:ext>
            </a:extLst>
          </p:cNvPr>
          <p:cNvSpPr>
            <a:spLocks noGrp="1"/>
          </p:cNvSpPr>
          <p:nvPr>
            <p:ph type="body" sz="quarter" idx="14" hasCustomPrompt="1"/>
          </p:nvPr>
        </p:nvSpPr>
        <p:spPr>
          <a:xfrm>
            <a:off x="3851920" y="3661942"/>
            <a:ext cx="4785668" cy="349968"/>
          </a:xfrm>
          <a:prstGeom prst="rect">
            <a:avLst/>
          </a:prstGeom>
          <a:ln>
            <a:noFill/>
          </a:ln>
        </p:spPr>
        <p:txBody>
          <a:bodyPr wrap="square" lIns="0">
            <a:noAutofit/>
          </a:bodyPr>
          <a:lstStyle>
            <a:lvl1pPr marL="0" indent="0" algn="l" defTabSz="363800">
              <a:lnSpc>
                <a:spcPct val="93000"/>
              </a:lnSpc>
              <a:buNone/>
              <a:defRPr lang="en-GB" sz="1800" dirty="0">
                <a:solidFill>
                  <a:srgbClr val="FFFFFF"/>
                </a:solidFill>
                <a:latin typeface="Arial" panose="020B0604020202020204" pitchFamily="34" charset="0"/>
                <a:ea typeface="Calibri"/>
                <a:cs typeface="Arial" panose="020B0604020202020204" pitchFamily="34" charset="0"/>
                <a:sym typeface="Calibri"/>
              </a:defRPr>
            </a:lvl1pPr>
          </a:lstStyle>
          <a:p>
            <a:pPr marL="0" lvl="0" indent="0" defTabSz="363800">
              <a:lnSpc>
                <a:spcPct val="93000"/>
              </a:lnSpc>
              <a:buNone/>
            </a:pPr>
            <a:r>
              <a:rPr lang="en-US" dirty="0"/>
              <a:t>Subtitle</a:t>
            </a:r>
            <a:endParaRPr lang="en-GB" dirty="0"/>
          </a:p>
        </p:txBody>
      </p:sp>
      <p:pic>
        <p:nvPicPr>
          <p:cNvPr id="11" name="Picture 10">
            <a:extLst>
              <a:ext uri="{FF2B5EF4-FFF2-40B4-BE49-F238E27FC236}">
                <a16:creationId xmlns:a16="http://schemas.microsoft.com/office/drawing/2014/main" id="{68D7E07E-BB8C-4881-A45D-5CE30F35E404}"/>
              </a:ext>
            </a:extLst>
          </p:cNvPr>
          <p:cNvPicPr>
            <a:picLocks noChangeAspect="1"/>
          </p:cNvPicPr>
          <p:nvPr userDrawn="1"/>
        </p:nvPicPr>
        <p:blipFill rotWithShape="1">
          <a:blip r:embed="rId2" cstate="screen">
            <a:lum bright="100000"/>
            <a:extLst>
              <a:ext uri="{28A0092B-C50C-407E-A947-70E740481C1C}">
                <a14:useLocalDpi xmlns:a14="http://schemas.microsoft.com/office/drawing/2010/main"/>
              </a:ext>
            </a:extLst>
          </a:blip>
          <a:srcRect b="52284"/>
          <a:stretch/>
        </p:blipFill>
        <p:spPr>
          <a:xfrm>
            <a:off x="3851920" y="1283159"/>
            <a:ext cx="3100868" cy="856543"/>
          </a:xfrm>
          <a:prstGeom prst="rect">
            <a:avLst/>
          </a:prstGeom>
        </p:spPr>
      </p:pic>
    </p:spTree>
    <p:extLst>
      <p:ext uri="{BB962C8B-B14F-4D97-AF65-F5344CB8AC3E}">
        <p14:creationId xmlns:p14="http://schemas.microsoft.com/office/powerpoint/2010/main" val="26390346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242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22932854-4032-2042-B2A7-CAC304079481}"/>
              </a:ext>
            </a:extLst>
          </p:cNvPr>
          <p:cNvSpPr>
            <a:spLocks noGrp="1"/>
          </p:cNvSpPr>
          <p:nvPr>
            <p:ph type="title"/>
          </p:nvPr>
        </p:nvSpPr>
        <p:spPr>
          <a:xfrm>
            <a:off x="500063" y="274639"/>
            <a:ext cx="8137525" cy="558795"/>
          </a:xfrm>
          <a:prstGeom prst="rect">
            <a:avLst/>
          </a:prstGeom>
        </p:spPr>
        <p:txBody>
          <a:bodyPr lIns="0"/>
          <a:lstStyle>
            <a:lvl1pPr>
              <a:defRPr>
                <a:solidFill>
                  <a:schemeClr val="accent3"/>
                </a:solidFill>
              </a:defRPr>
            </a:lvl1pPr>
          </a:lstStyle>
          <a:p>
            <a:r>
              <a:rPr lang="en-US"/>
              <a:t>Click to edit Master title style</a:t>
            </a:r>
            <a:endParaRPr lang="en-US" dirty="0"/>
          </a:p>
        </p:txBody>
      </p:sp>
      <p:sp>
        <p:nvSpPr>
          <p:cNvPr id="8" name="Content Placeholder 4">
            <a:extLst>
              <a:ext uri="{FF2B5EF4-FFF2-40B4-BE49-F238E27FC236}">
                <a16:creationId xmlns:a16="http://schemas.microsoft.com/office/drawing/2014/main" id="{6A601E91-1DE9-6E40-B1A6-EA79B046D4E5}"/>
              </a:ext>
            </a:extLst>
          </p:cNvPr>
          <p:cNvSpPr>
            <a:spLocks noGrp="1"/>
          </p:cNvSpPr>
          <p:nvPr>
            <p:ph sz="quarter" idx="15"/>
          </p:nvPr>
        </p:nvSpPr>
        <p:spPr>
          <a:xfrm>
            <a:off x="500063" y="1321548"/>
            <a:ext cx="8137525" cy="2913447"/>
          </a:xfrm>
        </p:spPr>
        <p:txBody>
          <a:bodyPr/>
          <a:lstStyle>
            <a:lvl1pPr marL="0" indent="0" algn="l">
              <a:spcBef>
                <a:spcPts val="0"/>
              </a:spcBef>
              <a:spcAft>
                <a:spcPts val="600"/>
              </a:spcAft>
              <a:buNone/>
              <a:defRPr/>
            </a:lvl1pPr>
            <a:lvl2pPr marL="277813" indent="0" algn="l">
              <a:buNone/>
              <a:defRPr/>
            </a:lvl2pPr>
            <a:lvl3pPr marL="547688" indent="0" algn="l">
              <a:buNone/>
              <a:defRPr/>
            </a:lvl3pPr>
            <a:lvl4pPr marL="815975" indent="0" algn="l">
              <a:buNone/>
              <a:defRPr/>
            </a:lvl4pPr>
          </a:lstStyle>
          <a:p>
            <a:pPr lvl="0"/>
            <a:r>
              <a:rPr lang="en-US"/>
              <a:t>Edit Master text styles</a:t>
            </a:r>
          </a:p>
        </p:txBody>
      </p:sp>
      <p:sp>
        <p:nvSpPr>
          <p:cNvPr id="9" name="Text Placeholder 2">
            <a:extLst>
              <a:ext uri="{FF2B5EF4-FFF2-40B4-BE49-F238E27FC236}">
                <a16:creationId xmlns:a16="http://schemas.microsoft.com/office/drawing/2014/main" id="{4AB6443E-3DD6-0D48-94B8-D7DD1B676138}"/>
              </a:ext>
            </a:extLst>
          </p:cNvPr>
          <p:cNvSpPr>
            <a:spLocks noGrp="1"/>
          </p:cNvSpPr>
          <p:nvPr>
            <p:ph type="body" sz="quarter" idx="14"/>
          </p:nvPr>
        </p:nvSpPr>
        <p:spPr>
          <a:xfrm>
            <a:off x="500062" y="915566"/>
            <a:ext cx="8137525" cy="323850"/>
          </a:xfrm>
        </p:spPr>
        <p:txBody>
          <a:bodyPr/>
          <a:lstStyle>
            <a:lvl1pPr marL="0" indent="0">
              <a:buFont typeface="Arial" panose="020B0604020202020204" pitchFamily="34" charset="0"/>
              <a:buNone/>
              <a:defRPr sz="1800" b="1">
                <a:solidFill>
                  <a:schemeClr val="accent1"/>
                </a:solidFill>
              </a:defRPr>
            </a:lvl1pPr>
          </a:lstStyle>
          <a:p>
            <a:pPr lvl="0"/>
            <a:r>
              <a:rPr lang="en-US"/>
              <a:t>Edit Master text styles</a:t>
            </a:r>
          </a:p>
        </p:txBody>
      </p:sp>
      <p:sp>
        <p:nvSpPr>
          <p:cNvPr id="3" name="Footer Placeholder 2">
            <a:extLst>
              <a:ext uri="{FF2B5EF4-FFF2-40B4-BE49-F238E27FC236}">
                <a16:creationId xmlns:a16="http://schemas.microsoft.com/office/drawing/2014/main" id="{B57C0B51-2590-4977-8BCF-5BC1B1C0A5B2}"/>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8994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10" name="Picture Placeholder 3"/>
          <p:cNvSpPr>
            <a:spLocks noGrp="1"/>
          </p:cNvSpPr>
          <p:nvPr>
            <p:ph type="pic" sz="quarter" idx="11" hasCustomPrompt="1"/>
          </p:nvPr>
        </p:nvSpPr>
        <p:spPr>
          <a:xfrm>
            <a:off x="500063" y="1014414"/>
            <a:ext cx="5800129" cy="3213100"/>
          </a:xfrm>
          <a:prstGeom prst="rect">
            <a:avLst/>
          </a:prstGeom>
        </p:spPr>
        <p:txBody>
          <a:bodyPr vert="horz" anchor="ctr"/>
          <a:lstStyle>
            <a:lvl1pPr marL="0" indent="0" algn="ctr">
              <a:buNone/>
              <a:defRPr/>
            </a:lvl1pPr>
          </a:lstStyle>
          <a:p>
            <a:r>
              <a:rPr lang="en-GB" dirty="0"/>
              <a:t>[image/icon/logo box]</a:t>
            </a:r>
            <a:endParaRPr lang="en-US" dirty="0"/>
          </a:p>
        </p:txBody>
      </p:sp>
      <p:sp>
        <p:nvSpPr>
          <p:cNvPr id="13" name="Text Placeholder 5"/>
          <p:cNvSpPr>
            <a:spLocks noGrp="1"/>
          </p:cNvSpPr>
          <p:nvPr>
            <p:ph type="body" sz="quarter" idx="13" hasCustomPrompt="1"/>
          </p:nvPr>
        </p:nvSpPr>
        <p:spPr>
          <a:xfrm>
            <a:off x="6444208" y="1014414"/>
            <a:ext cx="2193380" cy="3213100"/>
          </a:xfrm>
          <a:prstGeom prst="rect">
            <a:avLst/>
          </a:prstGeom>
        </p:spPr>
        <p:txBody>
          <a:bodyPr vert="horz" tIns="0" rIns="0" bIns="0" anchor="t"/>
          <a:lstStyle>
            <a:lvl1pPr marL="0" indent="0" algn="l">
              <a:buNone/>
              <a:defRPr sz="1600">
                <a:solidFill>
                  <a:schemeClr val="tx1"/>
                </a:solidFill>
              </a:defRPr>
            </a:lvl1pPr>
          </a:lstStyle>
          <a:p>
            <a:pPr lvl="0"/>
            <a:r>
              <a:rPr lang="en-US" dirty="0"/>
              <a:t>[image text]</a:t>
            </a:r>
          </a:p>
        </p:txBody>
      </p:sp>
      <p:sp>
        <p:nvSpPr>
          <p:cNvPr id="9" name="Title 3">
            <a:extLst>
              <a:ext uri="{FF2B5EF4-FFF2-40B4-BE49-F238E27FC236}">
                <a16:creationId xmlns:a16="http://schemas.microsoft.com/office/drawing/2014/main" id="{67291C38-6307-7D44-9B10-00CDF2E61518}"/>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1CC3B6D4-4DC9-4D12-8D95-806CE8586CA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79415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10" name="Picture Placeholder 3"/>
          <p:cNvSpPr>
            <a:spLocks noGrp="1"/>
          </p:cNvSpPr>
          <p:nvPr>
            <p:ph type="pic" sz="quarter" idx="11" hasCustomPrompt="1"/>
          </p:nvPr>
        </p:nvSpPr>
        <p:spPr>
          <a:xfrm>
            <a:off x="500063" y="1014413"/>
            <a:ext cx="8137525" cy="2781300"/>
          </a:xfrm>
          <a:prstGeom prst="rect">
            <a:avLst/>
          </a:prstGeom>
        </p:spPr>
        <p:txBody>
          <a:bodyPr vert="horz" anchor="ctr"/>
          <a:lstStyle>
            <a:lvl1pPr marL="0" indent="0" algn="ctr">
              <a:buNone/>
              <a:defRPr/>
            </a:lvl1pPr>
          </a:lstStyle>
          <a:p>
            <a:r>
              <a:rPr lang="en-GB" dirty="0"/>
              <a:t>[image/icon/logo box]</a:t>
            </a:r>
            <a:endParaRPr lang="en-US" dirty="0"/>
          </a:p>
        </p:txBody>
      </p:sp>
      <p:sp>
        <p:nvSpPr>
          <p:cNvPr id="13" name="Text Placeholder 5"/>
          <p:cNvSpPr>
            <a:spLocks noGrp="1"/>
          </p:cNvSpPr>
          <p:nvPr>
            <p:ph type="body" sz="quarter" idx="13" hasCustomPrompt="1"/>
          </p:nvPr>
        </p:nvSpPr>
        <p:spPr>
          <a:xfrm>
            <a:off x="499233" y="3812367"/>
            <a:ext cx="8145533" cy="422628"/>
          </a:xfrm>
          <a:prstGeom prst="rect">
            <a:avLst/>
          </a:prstGeom>
        </p:spPr>
        <p:txBody>
          <a:bodyPr vert="horz" tIns="0" rIns="0" bIns="0" anchor="ctr"/>
          <a:lstStyle>
            <a:lvl1pPr marL="0" indent="0" algn="ctr">
              <a:buNone/>
              <a:defRPr sz="1600">
                <a:solidFill>
                  <a:schemeClr val="bg2"/>
                </a:solidFill>
              </a:defRPr>
            </a:lvl1pPr>
          </a:lstStyle>
          <a:p>
            <a:pPr lvl="0"/>
            <a:r>
              <a:rPr lang="en-US" dirty="0"/>
              <a:t>[image caption]</a:t>
            </a:r>
          </a:p>
        </p:txBody>
      </p:sp>
      <p:sp>
        <p:nvSpPr>
          <p:cNvPr id="9" name="Title 3">
            <a:extLst>
              <a:ext uri="{FF2B5EF4-FFF2-40B4-BE49-F238E27FC236}">
                <a16:creationId xmlns:a16="http://schemas.microsoft.com/office/drawing/2014/main" id="{67291C38-6307-7D44-9B10-00CDF2E61518}"/>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F73EF494-034D-44F8-A974-C98E1DDFD871}"/>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213186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Images with Captions">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7291C38-6307-7D44-9B10-00CDF2E61518}"/>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7" name="Picture Placeholder 3">
            <a:extLst>
              <a:ext uri="{FF2B5EF4-FFF2-40B4-BE49-F238E27FC236}">
                <a16:creationId xmlns:a16="http://schemas.microsoft.com/office/drawing/2014/main" id="{9BD2E2A0-ACED-0A47-9B9C-66FCC582C9BA}"/>
              </a:ext>
            </a:extLst>
          </p:cNvPr>
          <p:cNvSpPr>
            <a:spLocks noGrp="1"/>
          </p:cNvSpPr>
          <p:nvPr>
            <p:ph type="pic" sz="quarter" idx="14" hasCustomPrompt="1"/>
          </p:nvPr>
        </p:nvSpPr>
        <p:spPr>
          <a:xfrm>
            <a:off x="4724698" y="1015676"/>
            <a:ext cx="3907238" cy="2780038"/>
          </a:xfrm>
          <a:prstGeom prst="rect">
            <a:avLst/>
          </a:prstGeom>
        </p:spPr>
        <p:txBody>
          <a:bodyPr vert="horz" anchor="ctr"/>
          <a:lstStyle>
            <a:lvl1pPr marL="0" indent="0" algn="ctr">
              <a:buNone/>
              <a:defRPr/>
            </a:lvl1pPr>
          </a:lstStyle>
          <a:p>
            <a:r>
              <a:rPr lang="en-GB" dirty="0"/>
              <a:t>[image/icon/logo box]</a:t>
            </a:r>
            <a:endParaRPr lang="en-US" dirty="0"/>
          </a:p>
        </p:txBody>
      </p:sp>
      <p:sp>
        <p:nvSpPr>
          <p:cNvPr id="12" name="Text Placeholder 5">
            <a:extLst>
              <a:ext uri="{FF2B5EF4-FFF2-40B4-BE49-F238E27FC236}">
                <a16:creationId xmlns:a16="http://schemas.microsoft.com/office/drawing/2014/main" id="{4401D111-1A4C-BE4F-8DE5-C2A874A7036F}"/>
              </a:ext>
            </a:extLst>
          </p:cNvPr>
          <p:cNvSpPr>
            <a:spLocks noGrp="1"/>
          </p:cNvSpPr>
          <p:nvPr>
            <p:ph type="body" sz="quarter" idx="15" hasCustomPrompt="1"/>
          </p:nvPr>
        </p:nvSpPr>
        <p:spPr>
          <a:xfrm>
            <a:off x="4724698" y="3823714"/>
            <a:ext cx="3915473" cy="403603"/>
          </a:xfrm>
          <a:prstGeom prst="rect">
            <a:avLst/>
          </a:prstGeom>
        </p:spPr>
        <p:txBody>
          <a:bodyPr vert="horz" tIns="0" rIns="0" bIns="0" anchor="ctr"/>
          <a:lstStyle>
            <a:lvl1pPr marL="0" indent="0" algn="ctr">
              <a:buNone/>
              <a:defRPr sz="1400">
                <a:solidFill>
                  <a:schemeClr val="bg2"/>
                </a:solidFill>
              </a:defRPr>
            </a:lvl1pPr>
          </a:lstStyle>
          <a:p>
            <a:pPr lvl="0"/>
            <a:r>
              <a:rPr lang="en-US" dirty="0"/>
              <a:t>[image caption]</a:t>
            </a:r>
          </a:p>
        </p:txBody>
      </p:sp>
      <p:sp>
        <p:nvSpPr>
          <p:cNvPr id="15" name="Picture Placeholder 3">
            <a:extLst>
              <a:ext uri="{FF2B5EF4-FFF2-40B4-BE49-F238E27FC236}">
                <a16:creationId xmlns:a16="http://schemas.microsoft.com/office/drawing/2014/main" id="{9BD2E2A0-ACED-0A47-9B9C-66FCC582C9BA}"/>
              </a:ext>
            </a:extLst>
          </p:cNvPr>
          <p:cNvSpPr>
            <a:spLocks noGrp="1"/>
          </p:cNvSpPr>
          <p:nvPr>
            <p:ph type="pic" sz="quarter" idx="16" hasCustomPrompt="1"/>
          </p:nvPr>
        </p:nvSpPr>
        <p:spPr>
          <a:xfrm>
            <a:off x="508231" y="1015676"/>
            <a:ext cx="3927244" cy="2780038"/>
          </a:xfrm>
          <a:prstGeom prst="rect">
            <a:avLst/>
          </a:prstGeom>
        </p:spPr>
        <p:txBody>
          <a:bodyPr vert="horz" anchor="ctr"/>
          <a:lstStyle>
            <a:lvl1pPr marL="0" indent="0" algn="ctr">
              <a:buNone/>
              <a:defRPr/>
            </a:lvl1pPr>
          </a:lstStyle>
          <a:p>
            <a:r>
              <a:rPr lang="en-GB" dirty="0"/>
              <a:t>[image/icon/logo box]</a:t>
            </a:r>
            <a:endParaRPr lang="en-US" dirty="0"/>
          </a:p>
        </p:txBody>
      </p:sp>
      <p:sp>
        <p:nvSpPr>
          <p:cNvPr id="16" name="Text Placeholder 5">
            <a:extLst>
              <a:ext uri="{FF2B5EF4-FFF2-40B4-BE49-F238E27FC236}">
                <a16:creationId xmlns:a16="http://schemas.microsoft.com/office/drawing/2014/main" id="{4401D111-1A4C-BE4F-8DE5-C2A874A7036F}"/>
              </a:ext>
            </a:extLst>
          </p:cNvPr>
          <p:cNvSpPr>
            <a:spLocks noGrp="1"/>
          </p:cNvSpPr>
          <p:nvPr>
            <p:ph type="body" sz="quarter" idx="17" hasCustomPrompt="1"/>
          </p:nvPr>
        </p:nvSpPr>
        <p:spPr>
          <a:xfrm>
            <a:off x="507558" y="3821321"/>
            <a:ext cx="3915473" cy="403603"/>
          </a:xfrm>
          <a:prstGeom prst="rect">
            <a:avLst/>
          </a:prstGeom>
        </p:spPr>
        <p:txBody>
          <a:bodyPr vert="horz" tIns="0" rIns="0" bIns="0" anchor="ctr"/>
          <a:lstStyle>
            <a:lvl1pPr marL="0" indent="0" algn="ctr">
              <a:buNone/>
              <a:defRPr sz="1400">
                <a:solidFill>
                  <a:schemeClr val="bg2"/>
                </a:solidFill>
              </a:defRPr>
            </a:lvl1pPr>
          </a:lstStyle>
          <a:p>
            <a:pPr lvl="0"/>
            <a:r>
              <a:rPr lang="en-US" dirty="0"/>
              <a:t>[image caption]</a:t>
            </a:r>
          </a:p>
        </p:txBody>
      </p:sp>
      <p:sp>
        <p:nvSpPr>
          <p:cNvPr id="2" name="Footer Placeholder 1">
            <a:extLst>
              <a:ext uri="{FF2B5EF4-FFF2-40B4-BE49-F238E27FC236}">
                <a16:creationId xmlns:a16="http://schemas.microsoft.com/office/drawing/2014/main" id="{A007B79C-D28E-4C15-972E-338680BEC6F8}"/>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421255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Images with Captions and Detail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A0F972-6BC7-42BC-AFE5-97C86679B87E}"/>
              </a:ext>
            </a:extLst>
          </p:cNvPr>
          <p:cNvSpPr/>
          <p:nvPr userDrawn="1"/>
        </p:nvSpPr>
        <p:spPr>
          <a:xfrm>
            <a:off x="508231" y="2877621"/>
            <a:ext cx="3927244" cy="134652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9B259A0-C5BF-4615-9DF0-1C33FC6423D9}"/>
              </a:ext>
            </a:extLst>
          </p:cNvPr>
          <p:cNvSpPr/>
          <p:nvPr userDrawn="1"/>
        </p:nvSpPr>
        <p:spPr>
          <a:xfrm>
            <a:off x="4732548" y="2877621"/>
            <a:ext cx="3899388" cy="134652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a:extLst>
              <a:ext uri="{FF2B5EF4-FFF2-40B4-BE49-F238E27FC236}">
                <a16:creationId xmlns:a16="http://schemas.microsoft.com/office/drawing/2014/main" id="{67291C38-6307-7D44-9B10-00CDF2E61518}"/>
              </a:ext>
            </a:extLst>
          </p:cNvPr>
          <p:cNvSpPr>
            <a:spLocks noGrp="1"/>
          </p:cNvSpPr>
          <p:nvPr>
            <p:ph type="title"/>
          </p:nvPr>
        </p:nvSpPr>
        <p:spPr>
          <a:xfrm>
            <a:off x="500063" y="274639"/>
            <a:ext cx="8137525" cy="558795"/>
          </a:xfrm>
          <a:prstGeom prst="rect">
            <a:avLst/>
          </a:prstGeom>
        </p:spPr>
        <p:txBody>
          <a:bodyPr/>
          <a:lstStyle>
            <a:lvl1pPr>
              <a:defRPr>
                <a:solidFill>
                  <a:schemeClr val="accent3"/>
                </a:solidFill>
              </a:defRPr>
            </a:lvl1pPr>
          </a:lstStyle>
          <a:p>
            <a:r>
              <a:rPr lang="en-US"/>
              <a:t>Click to edit Master title style</a:t>
            </a:r>
          </a:p>
        </p:txBody>
      </p:sp>
      <p:sp>
        <p:nvSpPr>
          <p:cNvPr id="7" name="Picture Placeholder 3">
            <a:extLst>
              <a:ext uri="{FF2B5EF4-FFF2-40B4-BE49-F238E27FC236}">
                <a16:creationId xmlns:a16="http://schemas.microsoft.com/office/drawing/2014/main" id="{9BD2E2A0-ACED-0A47-9B9C-66FCC582C9BA}"/>
              </a:ext>
            </a:extLst>
          </p:cNvPr>
          <p:cNvSpPr>
            <a:spLocks noGrp="1"/>
          </p:cNvSpPr>
          <p:nvPr>
            <p:ph type="pic" sz="quarter" idx="14" hasCustomPrompt="1"/>
          </p:nvPr>
        </p:nvSpPr>
        <p:spPr>
          <a:xfrm>
            <a:off x="4724698" y="1015675"/>
            <a:ext cx="3907238" cy="1861127"/>
          </a:xfrm>
          <a:prstGeom prst="rect">
            <a:avLst/>
          </a:prstGeom>
        </p:spPr>
        <p:txBody>
          <a:bodyPr vert="horz" anchor="ctr"/>
          <a:lstStyle>
            <a:lvl1pPr marL="0" indent="0" algn="ctr">
              <a:buNone/>
              <a:defRPr/>
            </a:lvl1pPr>
          </a:lstStyle>
          <a:p>
            <a:r>
              <a:rPr lang="en-GB" dirty="0"/>
              <a:t>[image/icon/logo box]</a:t>
            </a:r>
            <a:endParaRPr lang="en-US" dirty="0"/>
          </a:p>
        </p:txBody>
      </p:sp>
      <p:sp>
        <p:nvSpPr>
          <p:cNvPr id="15" name="Picture Placeholder 3">
            <a:extLst>
              <a:ext uri="{FF2B5EF4-FFF2-40B4-BE49-F238E27FC236}">
                <a16:creationId xmlns:a16="http://schemas.microsoft.com/office/drawing/2014/main" id="{9BD2E2A0-ACED-0A47-9B9C-66FCC582C9BA}"/>
              </a:ext>
            </a:extLst>
          </p:cNvPr>
          <p:cNvSpPr>
            <a:spLocks noGrp="1"/>
          </p:cNvSpPr>
          <p:nvPr>
            <p:ph type="pic" sz="quarter" idx="16" hasCustomPrompt="1"/>
          </p:nvPr>
        </p:nvSpPr>
        <p:spPr>
          <a:xfrm>
            <a:off x="508231" y="1015675"/>
            <a:ext cx="3927244" cy="1871973"/>
          </a:xfrm>
          <a:prstGeom prst="rect">
            <a:avLst/>
          </a:prstGeom>
        </p:spPr>
        <p:txBody>
          <a:bodyPr vert="horz" anchor="ctr"/>
          <a:lstStyle>
            <a:lvl1pPr marL="0" indent="0" algn="ctr">
              <a:buNone/>
              <a:defRPr/>
            </a:lvl1pPr>
          </a:lstStyle>
          <a:p>
            <a:r>
              <a:rPr lang="en-GB" dirty="0"/>
              <a:t>[image/icon/logo box]</a:t>
            </a:r>
            <a:endParaRPr lang="en-US" dirty="0"/>
          </a:p>
        </p:txBody>
      </p:sp>
      <p:sp>
        <p:nvSpPr>
          <p:cNvPr id="2" name="Footer Placeholder 1">
            <a:extLst>
              <a:ext uri="{FF2B5EF4-FFF2-40B4-BE49-F238E27FC236}">
                <a16:creationId xmlns:a16="http://schemas.microsoft.com/office/drawing/2014/main" id="{A007B79C-D28E-4C15-972E-338680BEC6F8}"/>
              </a:ext>
            </a:extLst>
          </p:cNvPr>
          <p:cNvSpPr>
            <a:spLocks noGrp="1"/>
          </p:cNvSpPr>
          <p:nvPr>
            <p:ph type="ftr" sz="quarter" idx="18"/>
          </p:nvPr>
        </p:nvSpPr>
        <p:spPr/>
        <p:txBody>
          <a:bodyPr/>
          <a:lstStyle/>
          <a:p>
            <a:endParaRPr lang="en-US" dirty="0"/>
          </a:p>
        </p:txBody>
      </p:sp>
      <p:sp>
        <p:nvSpPr>
          <p:cNvPr id="5" name="Text Placeholder 4">
            <a:extLst>
              <a:ext uri="{FF2B5EF4-FFF2-40B4-BE49-F238E27FC236}">
                <a16:creationId xmlns:a16="http://schemas.microsoft.com/office/drawing/2014/main" id="{296C13FF-C155-4919-8919-34228E9F85C2}"/>
              </a:ext>
            </a:extLst>
          </p:cNvPr>
          <p:cNvSpPr>
            <a:spLocks noGrp="1"/>
          </p:cNvSpPr>
          <p:nvPr>
            <p:ph type="body" sz="quarter" idx="19"/>
          </p:nvPr>
        </p:nvSpPr>
        <p:spPr>
          <a:xfrm>
            <a:off x="684213" y="3021837"/>
            <a:ext cx="3600450" cy="1212856"/>
          </a:xfrm>
        </p:spPr>
        <p:txBody>
          <a:bodyPr/>
          <a:lstStyle/>
          <a:p>
            <a:pPr lvl="0"/>
            <a:r>
              <a:rPr lang="en-US" dirty="0"/>
              <a:t>Edit Master text styles</a:t>
            </a:r>
          </a:p>
          <a:p>
            <a:pPr lvl="1"/>
            <a:r>
              <a:rPr lang="en-US" dirty="0"/>
              <a:t>Second level</a:t>
            </a:r>
          </a:p>
          <a:p>
            <a:pPr lvl="2"/>
            <a:r>
              <a:rPr lang="en-US" dirty="0"/>
              <a:t>Third level</a:t>
            </a:r>
          </a:p>
        </p:txBody>
      </p:sp>
      <p:sp>
        <p:nvSpPr>
          <p:cNvPr id="13" name="Text Placeholder 4">
            <a:extLst>
              <a:ext uri="{FF2B5EF4-FFF2-40B4-BE49-F238E27FC236}">
                <a16:creationId xmlns:a16="http://schemas.microsoft.com/office/drawing/2014/main" id="{666E5765-AFF9-454D-B3E4-B95BB4B15255}"/>
              </a:ext>
            </a:extLst>
          </p:cNvPr>
          <p:cNvSpPr>
            <a:spLocks noGrp="1"/>
          </p:cNvSpPr>
          <p:nvPr>
            <p:ph type="body" sz="quarter" idx="20"/>
          </p:nvPr>
        </p:nvSpPr>
        <p:spPr>
          <a:xfrm>
            <a:off x="4879732" y="3021837"/>
            <a:ext cx="3600450" cy="1212856"/>
          </a:xfrm>
        </p:spPr>
        <p:txBody>
          <a:bodyPr/>
          <a:lstStyle/>
          <a:p>
            <a:pPr lvl="0"/>
            <a:r>
              <a:rPr lang="en-US" dirty="0"/>
              <a:t>Edit Master text styles</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E8A56BEC-90D2-435D-8367-0E3A5F826218}"/>
              </a:ext>
            </a:extLst>
          </p:cNvPr>
          <p:cNvSpPr>
            <a:spLocks noGrp="1"/>
          </p:cNvSpPr>
          <p:nvPr>
            <p:ph type="body" sz="quarter" idx="21" hasCustomPrompt="1"/>
          </p:nvPr>
        </p:nvSpPr>
        <p:spPr>
          <a:xfrm>
            <a:off x="508231" y="2373565"/>
            <a:ext cx="3927244" cy="503237"/>
          </a:xfrm>
          <a:solidFill>
            <a:schemeClr val="accent3">
              <a:alpha val="80000"/>
            </a:schemeClr>
          </a:solidFill>
        </p:spPr>
        <p:txBody>
          <a:bodyPr lIns="180000" anchor="ctr"/>
          <a:lstStyle>
            <a:lvl1pPr marL="0" indent="0">
              <a:buNone/>
              <a:defRPr b="1">
                <a:solidFill>
                  <a:srgbClr val="FFFFFF"/>
                </a:solidFill>
              </a:defRPr>
            </a:lvl1pPr>
          </a:lstStyle>
          <a:p>
            <a:pPr lvl="0"/>
            <a:r>
              <a:rPr lang="en-US" dirty="0"/>
              <a:t>Headline</a:t>
            </a:r>
          </a:p>
        </p:txBody>
      </p:sp>
      <p:sp>
        <p:nvSpPr>
          <p:cNvPr id="17" name="Text Placeholder 7">
            <a:extLst>
              <a:ext uri="{FF2B5EF4-FFF2-40B4-BE49-F238E27FC236}">
                <a16:creationId xmlns:a16="http://schemas.microsoft.com/office/drawing/2014/main" id="{94F963DD-B50B-4248-9374-A146E5314854}"/>
              </a:ext>
            </a:extLst>
          </p:cNvPr>
          <p:cNvSpPr>
            <a:spLocks noGrp="1"/>
          </p:cNvSpPr>
          <p:nvPr>
            <p:ph type="body" sz="quarter" idx="22" hasCustomPrompt="1"/>
          </p:nvPr>
        </p:nvSpPr>
        <p:spPr>
          <a:xfrm>
            <a:off x="4732548" y="2373565"/>
            <a:ext cx="3899388" cy="503237"/>
          </a:xfrm>
          <a:solidFill>
            <a:schemeClr val="accent3">
              <a:alpha val="80000"/>
            </a:schemeClr>
          </a:solidFill>
        </p:spPr>
        <p:txBody>
          <a:bodyPr lIns="180000" anchor="ctr"/>
          <a:lstStyle>
            <a:lvl1pPr marL="0" indent="0">
              <a:buNone/>
              <a:defRPr b="1">
                <a:solidFill>
                  <a:srgbClr val="FFFFFF"/>
                </a:solidFill>
              </a:defRPr>
            </a:lvl1pPr>
          </a:lstStyle>
          <a:p>
            <a:pPr lvl="0"/>
            <a:r>
              <a:rPr lang="en-US" dirty="0"/>
              <a:t>Headline</a:t>
            </a:r>
          </a:p>
        </p:txBody>
      </p:sp>
    </p:spTree>
    <p:extLst>
      <p:ext uri="{BB962C8B-B14F-4D97-AF65-F5344CB8AC3E}">
        <p14:creationId xmlns:p14="http://schemas.microsoft.com/office/powerpoint/2010/main" val="212497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B4C3202-59EE-2340-B38A-4E5E3A2DD1D8}"/>
              </a:ext>
            </a:extLst>
          </p:cNvPr>
          <p:cNvCxnSpPr>
            <a:cxnSpLocks/>
          </p:cNvCxnSpPr>
          <p:nvPr userDrawn="1"/>
        </p:nvCxnSpPr>
        <p:spPr>
          <a:xfrm>
            <a:off x="8184621" y="4728567"/>
            <a:ext cx="0" cy="26492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4974FA6C-9F76-7940-ABD6-8AE29935C522}"/>
              </a:ext>
            </a:extLst>
          </p:cNvPr>
          <p:cNvSpPr>
            <a:spLocks noGrp="1"/>
          </p:cNvSpPr>
          <p:nvPr>
            <p:ph type="body" idx="1"/>
          </p:nvPr>
        </p:nvSpPr>
        <p:spPr>
          <a:xfrm>
            <a:off x="500063" y="1014413"/>
            <a:ext cx="8137524" cy="3213100"/>
          </a:xfrm>
          <a:prstGeom prst="rect">
            <a:avLst/>
          </a:prstGeom>
        </p:spPr>
        <p:txBody>
          <a:bodyPr vert="horz" lIns="0" tIns="45720" rIns="91440" bIns="45720" rtlCol="0">
            <a:noAutofit/>
          </a:bodyPr>
          <a:lstStyle/>
          <a:p>
            <a:pPr lvl="0"/>
            <a:r>
              <a:rPr lang="en-US" dirty="0"/>
              <a:t>Edit Master text styles</a:t>
            </a:r>
          </a:p>
          <a:p>
            <a:pPr lvl="1"/>
            <a:r>
              <a:rPr lang="en-US" dirty="0"/>
              <a:t>Second level</a:t>
            </a:r>
          </a:p>
          <a:p>
            <a:pPr lvl="2"/>
            <a:r>
              <a:rPr lang="en-US" dirty="0"/>
              <a:t>Third level</a:t>
            </a:r>
          </a:p>
        </p:txBody>
      </p:sp>
      <p:pic>
        <p:nvPicPr>
          <p:cNvPr id="3" name="Picture 2">
            <a:extLst>
              <a:ext uri="{FF2B5EF4-FFF2-40B4-BE49-F238E27FC236}">
                <a16:creationId xmlns:a16="http://schemas.microsoft.com/office/drawing/2014/main" id="{CE7C86E9-FDA0-4C4D-A68F-6E3891ABEC3D}"/>
              </a:ext>
            </a:extLst>
          </p:cNvPr>
          <p:cNvPicPr>
            <a:picLocks noChangeAspect="1"/>
          </p:cNvPicPr>
          <p:nvPr userDrawn="1"/>
        </p:nvPicPr>
        <p:blipFill rotWithShape="1">
          <a:blip r:embed="rId24" cstate="screen">
            <a:extLst>
              <a:ext uri="{28A0092B-C50C-407E-A947-70E740481C1C}">
                <a14:useLocalDpi xmlns:a14="http://schemas.microsoft.com/office/drawing/2010/main"/>
              </a:ext>
            </a:extLst>
          </a:blip>
          <a:srcRect b="52800"/>
          <a:stretch/>
        </p:blipFill>
        <p:spPr>
          <a:xfrm>
            <a:off x="512661" y="4673626"/>
            <a:ext cx="1114768" cy="304593"/>
          </a:xfrm>
          <a:prstGeom prst="rect">
            <a:avLst/>
          </a:prstGeom>
        </p:spPr>
      </p:pic>
      <p:sp>
        <p:nvSpPr>
          <p:cNvPr id="7" name="Title Placeholder 6">
            <a:extLst>
              <a:ext uri="{FF2B5EF4-FFF2-40B4-BE49-F238E27FC236}">
                <a16:creationId xmlns:a16="http://schemas.microsoft.com/office/drawing/2014/main" id="{8EFF88D6-3D0D-1241-9CCB-64DB5A04A390}"/>
              </a:ext>
            </a:extLst>
          </p:cNvPr>
          <p:cNvSpPr>
            <a:spLocks noGrp="1"/>
          </p:cNvSpPr>
          <p:nvPr>
            <p:ph type="title"/>
          </p:nvPr>
        </p:nvSpPr>
        <p:spPr>
          <a:xfrm>
            <a:off x="506413" y="274639"/>
            <a:ext cx="8137524" cy="569100"/>
          </a:xfrm>
          <a:prstGeom prst="rect">
            <a:avLst/>
          </a:prstGeom>
        </p:spPr>
        <p:txBody>
          <a:bodyPr vert="horz" lIns="0" tIns="45720" rIns="91440" bIns="45720" rtlCol="0" anchor="ctr">
            <a:noAutofit/>
          </a:bodyPr>
          <a:lstStyle/>
          <a:p>
            <a:r>
              <a:rPr lang="en-US"/>
              <a:t>Click to edit Master title style</a:t>
            </a:r>
            <a:endParaRPr lang="en-US" dirty="0"/>
          </a:p>
        </p:txBody>
      </p:sp>
      <p:grpSp>
        <p:nvGrpSpPr>
          <p:cNvPr id="10" name="Group 9">
            <a:extLst>
              <a:ext uri="{FF2B5EF4-FFF2-40B4-BE49-F238E27FC236}">
                <a16:creationId xmlns:a16="http://schemas.microsoft.com/office/drawing/2014/main" id="{0FF72EFF-3818-A84D-9FE0-75D8DA6E4628}"/>
              </a:ext>
            </a:extLst>
          </p:cNvPr>
          <p:cNvGrpSpPr/>
          <p:nvPr userDrawn="1"/>
        </p:nvGrpSpPr>
        <p:grpSpPr>
          <a:xfrm>
            <a:off x="3175" y="5071254"/>
            <a:ext cx="9144000" cy="78318"/>
            <a:chOff x="0" y="5071254"/>
            <a:chExt cx="9144000" cy="78318"/>
          </a:xfrm>
        </p:grpSpPr>
        <p:sp>
          <p:nvSpPr>
            <p:cNvPr id="11" name="Rectangle 10">
              <a:extLst>
                <a:ext uri="{FF2B5EF4-FFF2-40B4-BE49-F238E27FC236}">
                  <a16:creationId xmlns:a16="http://schemas.microsoft.com/office/drawing/2014/main" id="{638F6AEB-C8E8-484E-A2FA-B4059C66469D}"/>
                </a:ext>
              </a:extLst>
            </p:cNvPr>
            <p:cNvSpPr/>
            <p:nvPr userDrawn="1"/>
          </p:nvSpPr>
          <p:spPr>
            <a:xfrm>
              <a:off x="0" y="5071254"/>
              <a:ext cx="2016000" cy="783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implon Norm" panose="020B0500030000000000" pitchFamily="34" charset="77"/>
              </a:endParaRPr>
            </a:p>
          </p:txBody>
        </p:sp>
        <p:sp>
          <p:nvSpPr>
            <p:cNvPr id="12" name="Rectangle 11">
              <a:extLst>
                <a:ext uri="{FF2B5EF4-FFF2-40B4-BE49-F238E27FC236}">
                  <a16:creationId xmlns:a16="http://schemas.microsoft.com/office/drawing/2014/main" id="{66526F9B-5CAE-264E-9860-A2CFEE02BB56}"/>
                </a:ext>
              </a:extLst>
            </p:cNvPr>
            <p:cNvSpPr/>
            <p:nvPr userDrawn="1"/>
          </p:nvSpPr>
          <p:spPr>
            <a:xfrm>
              <a:off x="2016000" y="5071254"/>
              <a:ext cx="7128000" cy="783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implon Norm" panose="020B0500030000000000" pitchFamily="34" charset="77"/>
              </a:endParaRPr>
            </a:p>
          </p:txBody>
        </p:sp>
      </p:grpSp>
      <p:sp>
        <p:nvSpPr>
          <p:cNvPr id="4" name="Footer Placeholder 3">
            <a:extLst>
              <a:ext uri="{FF2B5EF4-FFF2-40B4-BE49-F238E27FC236}">
                <a16:creationId xmlns:a16="http://schemas.microsoft.com/office/drawing/2014/main" id="{34FF4896-1C74-471F-B1D7-D03465CE2326}"/>
              </a:ext>
            </a:extLst>
          </p:cNvPr>
          <p:cNvSpPr>
            <a:spLocks noGrp="1"/>
          </p:cNvSpPr>
          <p:nvPr>
            <p:ph type="ftr" sz="quarter" idx="3"/>
          </p:nvPr>
        </p:nvSpPr>
        <p:spPr>
          <a:xfrm>
            <a:off x="506412" y="4234995"/>
            <a:ext cx="8124917" cy="386218"/>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14" name="Slide Number Placeholder 5">
            <a:extLst>
              <a:ext uri="{FF2B5EF4-FFF2-40B4-BE49-F238E27FC236}">
                <a16:creationId xmlns:a16="http://schemas.microsoft.com/office/drawing/2014/main" id="{0AADC478-0D1F-4E10-932D-F91CE6CE0C53}"/>
              </a:ext>
            </a:extLst>
          </p:cNvPr>
          <p:cNvSpPr txBox="1">
            <a:spLocks/>
          </p:cNvSpPr>
          <p:nvPr userDrawn="1"/>
        </p:nvSpPr>
        <p:spPr>
          <a:xfrm>
            <a:off x="8219956" y="4723710"/>
            <a:ext cx="411383" cy="274637"/>
          </a:xfrm>
          <a:prstGeom prst="rect">
            <a:avLst/>
          </a:prstGeom>
        </p:spPr>
        <p:txBody>
          <a:bodyPr vert="horz" lIns="91440" tIns="45720" rIns="91440" bIns="45720" rtlCol="0" anchor="ctr"/>
          <a:lstStyle>
            <a:lvl1pPr algn="r" defTabSz="363800">
              <a:lnSpc>
                <a:spcPct val="93000"/>
              </a:lnSpc>
              <a:defRPr sz="1200" b="0" i="0">
                <a:solidFill>
                  <a:schemeClr val="tx1">
                    <a:tint val="75000"/>
                  </a:schemeClr>
                </a:solidFill>
                <a:latin typeface="Arial" panose="020B0604020202020204" pitchFamily="34" charset="0"/>
                <a:ea typeface="Calibri"/>
                <a:cs typeface="Arial" panose="020B0604020202020204" pitchFamily="34" charset="0"/>
                <a:sym typeface="Calibri"/>
              </a:defRPr>
            </a:lvl1pPr>
            <a:lvl2pPr indent="370225" defTabSz="363800">
              <a:lnSpc>
                <a:spcPct val="93000"/>
              </a:lnSpc>
              <a:defRPr>
                <a:latin typeface="Calibri"/>
                <a:ea typeface="Calibri"/>
                <a:cs typeface="Calibri"/>
                <a:sym typeface="Calibri"/>
              </a:defRPr>
            </a:lvl2pPr>
            <a:lvl3pPr indent="740451" defTabSz="363800">
              <a:lnSpc>
                <a:spcPct val="93000"/>
              </a:lnSpc>
              <a:defRPr>
                <a:latin typeface="Calibri"/>
                <a:ea typeface="Calibri"/>
                <a:cs typeface="Calibri"/>
                <a:sym typeface="Calibri"/>
              </a:defRPr>
            </a:lvl3pPr>
            <a:lvl4pPr indent="1110679" defTabSz="363800">
              <a:lnSpc>
                <a:spcPct val="93000"/>
              </a:lnSpc>
              <a:defRPr>
                <a:latin typeface="Calibri"/>
                <a:ea typeface="Calibri"/>
                <a:cs typeface="Calibri"/>
                <a:sym typeface="Calibri"/>
              </a:defRPr>
            </a:lvl4pPr>
            <a:lvl5pPr indent="1480905" defTabSz="363800">
              <a:lnSpc>
                <a:spcPct val="93000"/>
              </a:lnSpc>
              <a:defRPr>
                <a:latin typeface="Calibri"/>
                <a:ea typeface="Calibri"/>
                <a:cs typeface="Calibri"/>
                <a:sym typeface="Calibri"/>
              </a:defRPr>
            </a:lvl5pPr>
            <a:lvl6pPr indent="1851132" defTabSz="363800">
              <a:lnSpc>
                <a:spcPct val="93000"/>
              </a:lnSpc>
              <a:defRPr>
                <a:latin typeface="Calibri"/>
                <a:ea typeface="Calibri"/>
                <a:cs typeface="Calibri"/>
                <a:sym typeface="Calibri"/>
              </a:defRPr>
            </a:lvl6pPr>
            <a:lvl7pPr indent="2221358" defTabSz="363800">
              <a:lnSpc>
                <a:spcPct val="93000"/>
              </a:lnSpc>
              <a:defRPr>
                <a:latin typeface="Calibri"/>
                <a:ea typeface="Calibri"/>
                <a:cs typeface="Calibri"/>
                <a:sym typeface="Calibri"/>
              </a:defRPr>
            </a:lvl7pPr>
            <a:lvl8pPr indent="2591585" defTabSz="363800">
              <a:lnSpc>
                <a:spcPct val="93000"/>
              </a:lnSpc>
              <a:defRPr>
                <a:latin typeface="Calibri"/>
                <a:ea typeface="Calibri"/>
                <a:cs typeface="Calibri"/>
                <a:sym typeface="Calibri"/>
              </a:defRPr>
            </a:lvl8pPr>
            <a:lvl9pPr indent="2961812" defTabSz="363800">
              <a:lnSpc>
                <a:spcPct val="93000"/>
              </a:lnSpc>
              <a:defRPr>
                <a:latin typeface="Calibri"/>
                <a:ea typeface="Calibri"/>
                <a:cs typeface="Calibri"/>
                <a:sym typeface="Calibri"/>
              </a:defRPr>
            </a:lvl9pPr>
          </a:lstStyle>
          <a:p>
            <a:fld id="{F3EC332E-FB62-3242-BB6A-EC0EFC19912F}" type="slidenum">
              <a:rPr lang="en-US" smtClean="0"/>
              <a:pPr/>
              <a:t>‹#›</a:t>
            </a:fld>
            <a:endParaRPr lang="en-US" dirty="0"/>
          </a:p>
        </p:txBody>
      </p:sp>
    </p:spTree>
    <p:extLst>
      <p:ext uri="{BB962C8B-B14F-4D97-AF65-F5344CB8AC3E}">
        <p14:creationId xmlns:p14="http://schemas.microsoft.com/office/powerpoint/2010/main" val="2337968018"/>
      </p:ext>
    </p:extLst>
  </p:cSld>
  <p:clrMap bg1="lt1" tx1="dk1" bg2="lt2" tx2="dk2" accent1="accent1" accent2="accent2" accent3="accent3" accent4="accent4" accent5="accent5" accent6="accent6" hlink="hlink" folHlink="folHlink"/>
  <p:sldLayoutIdLst>
    <p:sldLayoutId id="2147483749" r:id="rId1"/>
    <p:sldLayoutId id="2147483782" r:id="rId2"/>
    <p:sldLayoutId id="2147483823" r:id="rId3"/>
    <p:sldLayoutId id="2147483783" r:id="rId4"/>
    <p:sldLayoutId id="2147483825" r:id="rId5"/>
    <p:sldLayoutId id="2147483801" r:id="rId6"/>
    <p:sldLayoutId id="2147483802" r:id="rId7"/>
    <p:sldLayoutId id="2147483804" r:id="rId8"/>
    <p:sldLayoutId id="2147483827" r:id="rId9"/>
    <p:sldLayoutId id="2147483803" r:id="rId10"/>
    <p:sldLayoutId id="2147483737" r:id="rId11"/>
    <p:sldLayoutId id="2147483806" r:id="rId12"/>
    <p:sldLayoutId id="2147483832" r:id="rId13"/>
    <p:sldLayoutId id="2147483744" r:id="rId14"/>
    <p:sldLayoutId id="2147483826" r:id="rId15"/>
    <p:sldLayoutId id="2147483824" r:id="rId16"/>
    <p:sldLayoutId id="2147483793" r:id="rId17"/>
    <p:sldLayoutId id="2147483818" r:id="rId18"/>
    <p:sldLayoutId id="2147483807" r:id="rId19"/>
    <p:sldLayoutId id="2147483810" r:id="rId20"/>
    <p:sldLayoutId id="2147483809" r:id="rId21"/>
    <p:sldLayoutId id="2147483811" r:id="rId22"/>
  </p:sldLayoutIdLst>
  <p:hf sldNum="0" hdr="0" dt="0"/>
  <p:txStyles>
    <p:titleStyle>
      <a:lvl1pPr marL="0" indent="0" algn="just" defTabSz="914400" rtl="0" eaLnBrk="1" latinLnBrk="0" hangingPunct="1">
        <a:lnSpc>
          <a:spcPct val="90000"/>
        </a:lnSpc>
        <a:spcBef>
          <a:spcPct val="0"/>
        </a:spcBef>
        <a:buNone/>
        <a:defRPr sz="2400" b="0" i="0" kern="1200">
          <a:solidFill>
            <a:schemeClr val="accent3"/>
          </a:solidFill>
          <a:latin typeface="Arial" panose="020B0604020202020204" pitchFamily="34" charset="0"/>
          <a:ea typeface="+mj-ea"/>
          <a:cs typeface="+mj-cs"/>
        </a:defRPr>
      </a:lvl1pPr>
    </p:titleStyle>
    <p:bodyStyle>
      <a:lvl1pPr marL="171450" indent="-171450" algn="l" defTabSz="914400" rtl="0" eaLnBrk="1" latinLnBrk="0" hangingPunct="1">
        <a:lnSpc>
          <a:spcPct val="100000"/>
        </a:lnSpc>
        <a:spcBef>
          <a:spcPts val="300"/>
        </a:spcBef>
        <a:buClr>
          <a:schemeClr val="accent2"/>
        </a:buClr>
        <a:buSzPct val="125000"/>
        <a:buFont typeface="Arial" panose="020B0604020202020204" pitchFamily="34" charset="0"/>
        <a:buChar char="•"/>
        <a:defRPr sz="1800" b="0" i="0" kern="1200">
          <a:solidFill>
            <a:schemeClr val="accent1"/>
          </a:solidFill>
          <a:latin typeface="Arial" panose="020B0604020202020204" pitchFamily="34" charset="0"/>
          <a:ea typeface="+mn-ea"/>
          <a:cs typeface="+mn-cs"/>
        </a:defRPr>
      </a:lvl1pPr>
      <a:lvl2pPr marL="449263" indent="-171450" algn="l" defTabSz="914400" rtl="0" eaLnBrk="1" latinLnBrk="0" hangingPunct="1">
        <a:lnSpc>
          <a:spcPct val="100000"/>
        </a:lnSpc>
        <a:spcBef>
          <a:spcPts val="300"/>
        </a:spcBef>
        <a:buClr>
          <a:schemeClr val="accent2"/>
        </a:buClr>
        <a:buSzPct val="125000"/>
        <a:buFont typeface="System Font Regular"/>
        <a:buChar char="-"/>
        <a:defRPr sz="1600" b="0" i="0" kern="1200">
          <a:solidFill>
            <a:schemeClr val="accent1"/>
          </a:solidFill>
          <a:latin typeface="Arial" panose="020B0604020202020204" pitchFamily="34" charset="0"/>
          <a:ea typeface="+mn-ea"/>
          <a:cs typeface="+mn-cs"/>
        </a:defRPr>
      </a:lvl2pPr>
      <a:lvl3pPr marL="719138" indent="-171450" algn="l" defTabSz="914400" rtl="0" eaLnBrk="1" latinLnBrk="0" hangingPunct="1">
        <a:lnSpc>
          <a:spcPct val="100000"/>
        </a:lnSpc>
        <a:spcBef>
          <a:spcPts val="300"/>
        </a:spcBef>
        <a:buClr>
          <a:schemeClr val="accent2"/>
        </a:buClr>
        <a:buSzPct val="125000"/>
        <a:buFont typeface="Wingdings" panose="05000000000000000000" pitchFamily="2" charset="2"/>
        <a:buChar char="§"/>
        <a:defRPr sz="1600" b="0" i="0" kern="1200">
          <a:solidFill>
            <a:schemeClr val="accent1"/>
          </a:solidFill>
          <a:latin typeface="Arial" panose="020B0604020202020204" pitchFamily="34" charset="0"/>
          <a:ea typeface="+mn-ea"/>
          <a:cs typeface="+mn-cs"/>
        </a:defRPr>
      </a:lvl3pPr>
      <a:lvl4pPr marL="987425" indent="-171450" algn="l" defTabSz="914400" rtl="0" eaLnBrk="1" latinLnBrk="0" hangingPunct="1">
        <a:lnSpc>
          <a:spcPct val="100000"/>
        </a:lnSpc>
        <a:spcBef>
          <a:spcPts val="300"/>
        </a:spcBef>
        <a:buClr>
          <a:schemeClr val="accent2"/>
        </a:buClr>
        <a:buSzPct val="125000"/>
        <a:buFont typeface="System Font Regular"/>
        <a:buChar char="-"/>
        <a:defRPr sz="1600" b="0" i="0" kern="1200">
          <a:solidFill>
            <a:schemeClr val="accent1"/>
          </a:solidFill>
          <a:latin typeface="Arial" panose="020B0604020202020204" pitchFamily="34" charset="0"/>
          <a:ea typeface="+mn-ea"/>
          <a:cs typeface="+mn-cs"/>
        </a:defRPr>
      </a:lvl4pPr>
      <a:lvl5pPr marL="1680210" indent="-171450" algn="l" defTabSz="914400" rtl="0" eaLnBrk="1" latinLnBrk="0" hangingPunct="1">
        <a:lnSpc>
          <a:spcPct val="100000"/>
        </a:lnSpc>
        <a:spcBef>
          <a:spcPts val="300"/>
        </a:spcBef>
        <a:buClr>
          <a:schemeClr val="accent2"/>
        </a:buClr>
        <a:buSzPct val="125000"/>
        <a:buFont typeface="System Font Regular"/>
        <a:buChar char="-"/>
        <a:defRPr sz="1050" b="0" i="0" kern="1200">
          <a:solidFill>
            <a:schemeClr val="accent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5" userDrawn="1">
          <p15:clr>
            <a:srgbClr val="F26B43"/>
          </p15:clr>
        </p15:guide>
        <p15:guide id="2" pos="315" userDrawn="1">
          <p15:clr>
            <a:srgbClr val="F26B43"/>
          </p15:clr>
        </p15:guide>
        <p15:guide id="3" pos="5441" userDrawn="1">
          <p15:clr>
            <a:srgbClr val="F26B43"/>
          </p15:clr>
        </p15:guide>
        <p15:guide id="4" orient="horz" pos="639" userDrawn="1">
          <p15:clr>
            <a:srgbClr val="F26B43"/>
          </p15:clr>
        </p15:guide>
        <p15:guide id="5" orient="horz" pos="2911" userDrawn="1">
          <p15:clr>
            <a:srgbClr val="F26B43"/>
          </p15:clr>
        </p15:guide>
        <p15:guide id="6" pos="2880" userDrawn="1">
          <p15:clr>
            <a:srgbClr val="F26B43"/>
          </p15:clr>
        </p15:guide>
        <p15:guide id="7" pos="2794" userDrawn="1">
          <p15:clr>
            <a:srgbClr val="F26B43"/>
          </p15:clr>
        </p15:guide>
        <p15:guide id="8" pos="2971" userDrawn="1">
          <p15:clr>
            <a:srgbClr val="F26B43"/>
          </p15:clr>
        </p15:guide>
        <p15:guide id="9" orient="horz" pos="577" userDrawn="1">
          <p15:clr>
            <a:srgbClr val="F26B43"/>
          </p15:clr>
        </p15:guide>
        <p15:guide id="10" orient="horz" pos="2754" userDrawn="1">
          <p15:clr>
            <a:srgbClr val="F26B43"/>
          </p15:clr>
        </p15:guide>
        <p15:guide id="11" orient="horz" pos="2663" userDrawn="1">
          <p15:clr>
            <a:srgbClr val="F26B43"/>
          </p15:clr>
        </p15:guide>
        <p15:guide id="12" orient="horz" pos="239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37.png"/><Relationship Id="rId7" Type="http://schemas.openxmlformats.org/officeDocument/2006/relationships/image" Target="../media/image45.png"/><Relationship Id="rId12"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6.xml"/><Relationship Id="rId6" Type="http://schemas.openxmlformats.org/officeDocument/2006/relationships/image" Target="../media/image43.png"/><Relationship Id="rId11" Type="http://schemas.openxmlformats.org/officeDocument/2006/relationships/image" Target="../media/image50.png"/><Relationship Id="rId5" Type="http://schemas.openxmlformats.org/officeDocument/2006/relationships/image" Target="../media/image41.png"/><Relationship Id="rId10" Type="http://schemas.openxmlformats.org/officeDocument/2006/relationships/image" Target="../media/image49.png"/><Relationship Id="rId4" Type="http://schemas.openxmlformats.org/officeDocument/2006/relationships/image" Target="../media/image39.png"/><Relationship Id="rId9" Type="http://schemas.openxmlformats.org/officeDocument/2006/relationships/image" Target="../media/image48.png"/><Relationship Id="rId14" Type="http://schemas.openxmlformats.org/officeDocument/2006/relationships/image" Target="../media/image53.png"/></Relationships>
</file>

<file path=ppt/slides/_rels/slide3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37.png"/><Relationship Id="rId7" Type="http://schemas.openxmlformats.org/officeDocument/2006/relationships/image" Target="../media/image45.png"/><Relationship Id="rId12"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16.xml"/><Relationship Id="rId6" Type="http://schemas.openxmlformats.org/officeDocument/2006/relationships/image" Target="../media/image43.png"/><Relationship Id="rId11" Type="http://schemas.openxmlformats.org/officeDocument/2006/relationships/image" Target="../media/image50.png"/><Relationship Id="rId5" Type="http://schemas.openxmlformats.org/officeDocument/2006/relationships/image" Target="../media/image41.png"/><Relationship Id="rId10" Type="http://schemas.openxmlformats.org/officeDocument/2006/relationships/image" Target="../media/image49.png"/><Relationship Id="rId4" Type="http://schemas.openxmlformats.org/officeDocument/2006/relationships/image" Target="../media/image39.png"/><Relationship Id="rId9" Type="http://schemas.openxmlformats.org/officeDocument/2006/relationships/image" Target="../media/image48.png"/><Relationship Id="rId1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16.xml"/><Relationship Id="rId5"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emf"/><Relationship Id="rId7"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16.xml"/><Relationship Id="rId5" Type="http://schemas.openxmlformats.org/officeDocument/2006/relationships/image" Target="../media/image57.emf"/><Relationship Id="rId4" Type="http://schemas.openxmlformats.org/officeDocument/2006/relationships/image" Target="../media/image56.emf"/><Relationship Id="rId9" Type="http://schemas.openxmlformats.org/officeDocument/2006/relationships/image" Target="../media/image61.png"/></Relationships>
</file>

<file path=ppt/slides/_rels/slide41.xml.rels><?xml version="1.0" encoding="UTF-8" standalone="yes"?>
<Relationships xmlns="http://schemas.openxmlformats.org/package/2006/relationships"><Relationship Id="rId8" Type="http://schemas.openxmlformats.org/officeDocument/2006/relationships/image" Target="../media/image66.png"/><Relationship Id="rId7"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16.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9.xml"/><Relationship Id="rId1" Type="http://schemas.openxmlformats.org/officeDocument/2006/relationships/slideLayout" Target="../slideLayouts/slideLayout16.xml"/><Relationship Id="rId5" Type="http://schemas.openxmlformats.org/officeDocument/2006/relationships/image" Target="../media/image74.png"/><Relationship Id="rId4" Type="http://schemas.openxmlformats.org/officeDocument/2006/relationships/image" Target="../media/image72.png"/></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0.xml"/><Relationship Id="rId1" Type="http://schemas.openxmlformats.org/officeDocument/2006/relationships/slideLayout" Target="../slideLayouts/slideLayout16.xml"/><Relationship Id="rId5" Type="http://schemas.openxmlformats.org/officeDocument/2006/relationships/image" Target="../media/image74.png"/><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41.xml"/><Relationship Id="rId1" Type="http://schemas.openxmlformats.org/officeDocument/2006/relationships/slideLayout" Target="../slideLayouts/slideLayout16.xml"/><Relationship Id="rId5" Type="http://schemas.openxmlformats.org/officeDocument/2006/relationships/image" Target="../media/image76.png"/><Relationship Id="rId4" Type="http://schemas.openxmlformats.org/officeDocument/2006/relationships/image" Target="../media/image75.png"/></Relationships>
</file>

<file path=ppt/slides/_rels/slide47.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42.xml"/><Relationship Id="rId1" Type="http://schemas.openxmlformats.org/officeDocument/2006/relationships/slideLayout" Target="../slideLayouts/slideLayout16.xml"/><Relationship Id="rId5" Type="http://schemas.openxmlformats.org/officeDocument/2006/relationships/image" Target="../media/image77.png"/><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notesSlide" Target="../notesSlides/notesSlide43.xml"/><Relationship Id="rId1" Type="http://schemas.openxmlformats.org/officeDocument/2006/relationships/slideLayout" Target="../slideLayouts/slideLayout16.xml"/><Relationship Id="rId4" Type="http://schemas.openxmlformats.org/officeDocument/2006/relationships/image" Target="../media/image760.png"/></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4.xml"/><Relationship Id="rId1" Type="http://schemas.openxmlformats.org/officeDocument/2006/relationships/slideLayout" Target="../slideLayouts/slideLayout16.xml"/><Relationship Id="rId5" Type="http://schemas.openxmlformats.org/officeDocument/2006/relationships/image" Target="../media/image81.png"/><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18" Type="http://schemas.openxmlformats.org/officeDocument/2006/relationships/image" Target="../media/image96.png"/><Relationship Id="rId3" Type="http://schemas.openxmlformats.org/officeDocument/2006/relationships/image" Target="../media/image80.png"/><Relationship Id="rId7" Type="http://schemas.openxmlformats.org/officeDocument/2006/relationships/image" Target="../media/image85.png"/><Relationship Id="rId12" Type="http://schemas.openxmlformats.org/officeDocument/2006/relationships/image" Target="../media/image90.png"/><Relationship Id="rId17" Type="http://schemas.openxmlformats.org/officeDocument/2006/relationships/image" Target="../media/image95.png"/><Relationship Id="rId2" Type="http://schemas.openxmlformats.org/officeDocument/2006/relationships/notesSlide" Target="../notesSlides/notesSlide45.xml"/><Relationship Id="rId16" Type="http://schemas.openxmlformats.org/officeDocument/2006/relationships/image" Target="../media/image94.png"/><Relationship Id="rId1" Type="http://schemas.openxmlformats.org/officeDocument/2006/relationships/slideLayout" Target="../slideLayouts/slideLayout16.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5" Type="http://schemas.openxmlformats.org/officeDocument/2006/relationships/image" Target="../media/image9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 Id="rId1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89A5536-E78B-6843-983A-39516BBCD5CE}"/>
              </a:ext>
            </a:extLst>
          </p:cNvPr>
          <p:cNvSpPr>
            <a:spLocks noGrp="1"/>
          </p:cNvSpPr>
          <p:nvPr>
            <p:ph type="body" sz="quarter" idx="11"/>
          </p:nvPr>
        </p:nvSpPr>
        <p:spPr>
          <a:xfrm>
            <a:off x="2915816" y="2427734"/>
            <a:ext cx="6192688" cy="576065"/>
          </a:xfrm>
        </p:spPr>
        <p:txBody>
          <a:bodyPr/>
          <a:lstStyle/>
          <a:p>
            <a:pPr algn="l"/>
            <a:r>
              <a:rPr lang="en-US" sz="2500" b="1" dirty="0">
                <a:latin typeface="+mj-lt"/>
              </a:rPr>
              <a:t>Introduction to Model Fitting and Outbreaks</a:t>
            </a:r>
          </a:p>
        </p:txBody>
      </p:sp>
      <p:sp>
        <p:nvSpPr>
          <p:cNvPr id="9" name="Text Placeholder 8">
            <a:extLst>
              <a:ext uri="{FF2B5EF4-FFF2-40B4-BE49-F238E27FC236}">
                <a16:creationId xmlns:a16="http://schemas.microsoft.com/office/drawing/2014/main" id="{C2264576-E52A-0E4D-9378-B444609ACE55}"/>
              </a:ext>
            </a:extLst>
          </p:cNvPr>
          <p:cNvSpPr>
            <a:spLocks noGrp="1"/>
          </p:cNvSpPr>
          <p:nvPr>
            <p:ph type="body" sz="quarter" idx="10"/>
          </p:nvPr>
        </p:nvSpPr>
        <p:spPr>
          <a:xfrm>
            <a:off x="5004048" y="4083918"/>
            <a:ext cx="2701952" cy="576064"/>
          </a:xfrm>
        </p:spPr>
        <p:txBody>
          <a:bodyPr/>
          <a:lstStyle/>
          <a:p>
            <a:r>
              <a:rPr lang="en-US" b="1" dirty="0">
                <a:latin typeface="+mn-lt"/>
              </a:rPr>
              <a:t>18</a:t>
            </a:r>
            <a:r>
              <a:rPr lang="en-US" b="1" baseline="30000" dirty="0">
                <a:latin typeface="+mn-lt"/>
              </a:rPr>
              <a:t>th</a:t>
            </a:r>
            <a:r>
              <a:rPr lang="en-US" b="1" dirty="0">
                <a:latin typeface="+mn-lt"/>
              </a:rPr>
              <a:t> – 20</a:t>
            </a:r>
            <a:r>
              <a:rPr lang="en-US" b="1" baseline="30000" dirty="0">
                <a:latin typeface="+mn-lt"/>
              </a:rPr>
              <a:t>th</a:t>
            </a:r>
            <a:r>
              <a:rPr lang="en-US" b="1" dirty="0">
                <a:latin typeface="+mn-lt"/>
              </a:rPr>
              <a:t> February 2024</a:t>
            </a:r>
          </a:p>
          <a:p>
            <a:endParaRPr lang="en-US" b="1" dirty="0">
              <a:latin typeface="+mn-lt"/>
            </a:endParaRPr>
          </a:p>
          <a:p>
            <a:endParaRPr lang="en-US" b="1" dirty="0">
              <a:latin typeface="+mn-lt"/>
            </a:endParaRPr>
          </a:p>
        </p:txBody>
      </p:sp>
      <p:sp>
        <p:nvSpPr>
          <p:cNvPr id="2" name="Text Placeholder 1"/>
          <p:cNvSpPr>
            <a:spLocks noGrp="1"/>
          </p:cNvSpPr>
          <p:nvPr>
            <p:ph type="body" sz="quarter" idx="14"/>
          </p:nvPr>
        </p:nvSpPr>
        <p:spPr>
          <a:xfrm>
            <a:off x="4355976" y="3651870"/>
            <a:ext cx="2952328" cy="288032"/>
          </a:xfrm>
        </p:spPr>
        <p:txBody>
          <a:bodyPr/>
          <a:lstStyle/>
          <a:p>
            <a:pPr algn="ctr"/>
            <a:r>
              <a:rPr lang="de-CH" b="1" dirty="0">
                <a:latin typeface="+mn-lt"/>
              </a:rPr>
              <a:t>Cameline N. Orlendo</a:t>
            </a:r>
          </a:p>
        </p:txBody>
      </p:sp>
    </p:spTree>
    <p:extLst>
      <p:ext uri="{BB962C8B-B14F-4D97-AF65-F5344CB8AC3E}">
        <p14:creationId xmlns:p14="http://schemas.microsoft.com/office/powerpoint/2010/main" val="179309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500062" y="915566"/>
            <a:ext cx="8137525" cy="378565"/>
          </a:xfrm>
          <a:prstGeom prst="rect">
            <a:avLst/>
          </a:prstGeom>
          <a:noFill/>
        </p:spPr>
        <p:txBody>
          <a:bodyPr wrap="square">
            <a:spAutoFit/>
          </a:bodyPr>
          <a:lstStyle/>
          <a:p>
            <a:r>
              <a:rPr lang="en-US" sz="2000" i="1" dirty="0">
                <a:solidFill>
                  <a:srgbClr val="002060"/>
                </a:solidFill>
                <a:latin typeface="+mn-lt"/>
              </a:rPr>
              <a:t>Some key concepts</a:t>
            </a:r>
            <a:endParaRPr lang="en-GB" sz="2000" i="1" dirty="0">
              <a:solidFill>
                <a:srgbClr val="002060"/>
              </a:solidFill>
              <a:latin typeface="+mn-lt"/>
            </a:endParaRPr>
          </a:p>
        </p:txBody>
      </p:sp>
      <p:sp>
        <p:nvSpPr>
          <p:cNvPr id="20" name="TextBox 19">
            <a:extLst>
              <a:ext uri="{FF2B5EF4-FFF2-40B4-BE49-F238E27FC236}">
                <a16:creationId xmlns:a16="http://schemas.microsoft.com/office/drawing/2014/main" id="{9BA17E82-D6E0-4D75-86FE-D5CC11E28C16}"/>
              </a:ext>
            </a:extLst>
          </p:cNvPr>
          <p:cNvSpPr txBox="1"/>
          <p:nvPr/>
        </p:nvSpPr>
        <p:spPr>
          <a:xfrm>
            <a:off x="395536" y="1491630"/>
            <a:ext cx="7848872" cy="1809726"/>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mn-lt"/>
              </a:rPr>
              <a:t>The model fitting process </a:t>
            </a:r>
            <a:r>
              <a:rPr lang="en-US" sz="2000" dirty="0">
                <a:latin typeface="+mn-lt"/>
              </a:rPr>
              <a:t>involves adjusting the model's parameters to minimize the discrepancy between model predictions and observed data.</a:t>
            </a:r>
          </a:p>
          <a:p>
            <a:endParaRPr lang="en-US" sz="2000" dirty="0">
              <a:latin typeface="+mn-lt"/>
            </a:endParaRPr>
          </a:p>
          <a:p>
            <a:r>
              <a:rPr lang="en-US" sz="2000" dirty="0">
                <a:latin typeface="+mn-lt"/>
              </a:rPr>
              <a:t>	This is typically done using statistical techniques such as maximum 	likelihood estimation (Frequentist approach) or Bayesian inference</a:t>
            </a:r>
            <a:endParaRPr lang="en-GB" sz="2000" dirty="0">
              <a:latin typeface="+mn-lt"/>
            </a:endParaRPr>
          </a:p>
        </p:txBody>
      </p:sp>
      <p:sp>
        <p:nvSpPr>
          <p:cNvPr id="5" name="TextBox 4">
            <a:extLst>
              <a:ext uri="{FF2B5EF4-FFF2-40B4-BE49-F238E27FC236}">
                <a16:creationId xmlns:a16="http://schemas.microsoft.com/office/drawing/2014/main" id="{9BA17E82-D6E0-4D75-86FE-D5CC11E28C16}"/>
              </a:ext>
            </a:extLst>
          </p:cNvPr>
          <p:cNvSpPr txBox="1"/>
          <p:nvPr/>
        </p:nvSpPr>
        <p:spPr>
          <a:xfrm>
            <a:off x="395536" y="3291830"/>
            <a:ext cx="7776864" cy="123726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During model fitting, </a:t>
            </a:r>
            <a:r>
              <a:rPr lang="en-US" sz="2000" b="1" dirty="0">
                <a:latin typeface="+mn-lt"/>
              </a:rPr>
              <a:t>an objective function (loss function) </a:t>
            </a:r>
            <a:r>
              <a:rPr lang="en-US" sz="2000" dirty="0">
                <a:latin typeface="+mn-lt"/>
              </a:rPr>
              <a:t>is defined to quantify the difference between the model predictions and the observed data. Common objective (loss) functions include the sum of squared errors or the likelihood function.</a:t>
            </a:r>
            <a:endParaRPr lang="en-GB" sz="2000" dirty="0">
              <a:latin typeface="+mn-lt"/>
            </a:endParaRPr>
          </a:p>
        </p:txBody>
      </p:sp>
    </p:spTree>
    <p:extLst>
      <p:ext uri="{BB962C8B-B14F-4D97-AF65-F5344CB8AC3E}">
        <p14:creationId xmlns:p14="http://schemas.microsoft.com/office/powerpoint/2010/main" val="286168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500062" y="915566"/>
            <a:ext cx="8137525" cy="378565"/>
          </a:xfrm>
          <a:prstGeom prst="rect">
            <a:avLst/>
          </a:prstGeom>
          <a:noFill/>
        </p:spPr>
        <p:txBody>
          <a:bodyPr wrap="square">
            <a:spAutoFit/>
          </a:bodyPr>
          <a:lstStyle/>
          <a:p>
            <a:r>
              <a:rPr lang="en-US" sz="2000" i="1" dirty="0">
                <a:solidFill>
                  <a:srgbClr val="002060"/>
                </a:solidFill>
                <a:latin typeface="+mn-lt"/>
              </a:rPr>
              <a:t>Some key concepts</a:t>
            </a:r>
            <a:endParaRPr lang="en-GB" sz="2000" i="1" dirty="0">
              <a:solidFill>
                <a:srgbClr val="002060"/>
              </a:solidFill>
              <a:latin typeface="+mn-lt"/>
            </a:endParaRPr>
          </a:p>
        </p:txBody>
      </p:sp>
      <p:sp>
        <p:nvSpPr>
          <p:cNvPr id="20" name="TextBox 19">
            <a:extLst>
              <a:ext uri="{FF2B5EF4-FFF2-40B4-BE49-F238E27FC236}">
                <a16:creationId xmlns:a16="http://schemas.microsoft.com/office/drawing/2014/main" id="{9BA17E82-D6E0-4D75-86FE-D5CC11E28C16}"/>
              </a:ext>
            </a:extLst>
          </p:cNvPr>
          <p:cNvSpPr txBox="1"/>
          <p:nvPr/>
        </p:nvSpPr>
        <p:spPr>
          <a:xfrm>
            <a:off x="395536" y="1491630"/>
            <a:ext cx="7776864" cy="1809726"/>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mn-lt"/>
              </a:rPr>
              <a:t>Parameter Estimation: </a:t>
            </a:r>
            <a:r>
              <a:rPr lang="en-US" sz="2000" dirty="0">
                <a:latin typeface="+mn-lt"/>
              </a:rPr>
              <a:t>Model fitting algorithms search for the set of parameter values that optimize the objective(loss) function, resulting in the best fit between the model and the data. These algorithms may use optimization techniques such as gradient descent, genetic algorithms, or Markov chain Monte Carlo (MCMC) sampling.</a:t>
            </a:r>
            <a:endParaRPr lang="en-GB" sz="2000" dirty="0">
              <a:latin typeface="+mn-lt"/>
            </a:endParaRPr>
          </a:p>
        </p:txBody>
      </p:sp>
      <p:sp>
        <p:nvSpPr>
          <p:cNvPr id="5" name="TextBox 4">
            <a:extLst>
              <a:ext uri="{FF2B5EF4-FFF2-40B4-BE49-F238E27FC236}">
                <a16:creationId xmlns:a16="http://schemas.microsoft.com/office/drawing/2014/main" id="{9BA17E82-D6E0-4D75-86FE-D5CC11E28C16}"/>
              </a:ext>
            </a:extLst>
          </p:cNvPr>
          <p:cNvSpPr txBox="1"/>
          <p:nvPr/>
        </p:nvSpPr>
        <p:spPr>
          <a:xfrm>
            <a:off x="395536" y="3291830"/>
            <a:ext cx="7776864" cy="123726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After fitting the model to the data, it is essential to </a:t>
            </a:r>
            <a:r>
              <a:rPr lang="en-US" sz="2000" b="1" dirty="0">
                <a:latin typeface="+mn-lt"/>
              </a:rPr>
              <a:t>validate the model's performance </a:t>
            </a:r>
            <a:r>
              <a:rPr lang="en-US" sz="2000" dirty="0">
                <a:latin typeface="+mn-lt"/>
              </a:rPr>
              <a:t>using independent datasets or cross-validation techniques. This helps assess the model's ability to generalize to new data and evaluate its predictive accuracy.</a:t>
            </a:r>
            <a:endParaRPr lang="en-GB" sz="2000" dirty="0">
              <a:latin typeface="+mn-lt"/>
            </a:endParaRPr>
          </a:p>
        </p:txBody>
      </p:sp>
    </p:spTree>
    <p:extLst>
      <p:ext uri="{BB962C8B-B14F-4D97-AF65-F5344CB8AC3E}">
        <p14:creationId xmlns:p14="http://schemas.microsoft.com/office/powerpoint/2010/main" val="59020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500062" y="915566"/>
            <a:ext cx="8137525" cy="378565"/>
          </a:xfrm>
          <a:prstGeom prst="rect">
            <a:avLst/>
          </a:prstGeom>
          <a:noFill/>
        </p:spPr>
        <p:txBody>
          <a:bodyPr wrap="square">
            <a:spAutoFit/>
          </a:bodyPr>
          <a:lstStyle/>
          <a:p>
            <a:r>
              <a:rPr lang="en-US" sz="2000" i="1" dirty="0">
                <a:solidFill>
                  <a:srgbClr val="002060"/>
                </a:solidFill>
                <a:latin typeface="+mn-lt"/>
              </a:rPr>
              <a:t>Some key concepts</a:t>
            </a:r>
            <a:endParaRPr lang="en-GB" sz="2000" i="1" dirty="0">
              <a:solidFill>
                <a:srgbClr val="002060"/>
              </a:solidFill>
              <a:latin typeface="+mn-lt"/>
            </a:endParaRPr>
          </a:p>
        </p:txBody>
      </p:sp>
      <p:sp>
        <p:nvSpPr>
          <p:cNvPr id="20" name="TextBox 19">
            <a:extLst>
              <a:ext uri="{FF2B5EF4-FFF2-40B4-BE49-F238E27FC236}">
                <a16:creationId xmlns:a16="http://schemas.microsoft.com/office/drawing/2014/main" id="{9BA17E82-D6E0-4D75-86FE-D5CC11E28C16}"/>
              </a:ext>
            </a:extLst>
          </p:cNvPr>
          <p:cNvSpPr txBox="1"/>
          <p:nvPr/>
        </p:nvSpPr>
        <p:spPr>
          <a:xfrm>
            <a:off x="395536" y="1491630"/>
            <a:ext cx="7704856" cy="951030"/>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Model fitting also provides estimates of </a:t>
            </a:r>
            <a:r>
              <a:rPr lang="en-US" sz="2000" b="1" dirty="0">
                <a:latin typeface="+mn-lt"/>
              </a:rPr>
              <a:t>parameter uncertainty</a:t>
            </a:r>
            <a:r>
              <a:rPr lang="en-US" sz="2000" dirty="0">
                <a:latin typeface="+mn-lt"/>
              </a:rPr>
              <a:t>, which is essential for making reliable predictions and assessing the robustness of model projections. </a:t>
            </a:r>
            <a:endParaRPr lang="en-GB" sz="2000" dirty="0">
              <a:latin typeface="+mn-lt"/>
            </a:endParaRPr>
          </a:p>
        </p:txBody>
      </p:sp>
      <p:sp>
        <p:nvSpPr>
          <p:cNvPr id="5" name="TextBox 4">
            <a:extLst>
              <a:ext uri="{FF2B5EF4-FFF2-40B4-BE49-F238E27FC236}">
                <a16:creationId xmlns:a16="http://schemas.microsoft.com/office/drawing/2014/main" id="{9BA17E82-D6E0-4D75-86FE-D5CC11E28C16}"/>
              </a:ext>
            </a:extLst>
          </p:cNvPr>
          <p:cNvSpPr txBox="1"/>
          <p:nvPr/>
        </p:nvSpPr>
        <p:spPr>
          <a:xfrm>
            <a:off x="395536" y="2715766"/>
            <a:ext cx="7776864" cy="123726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In some cases, multiple competing models may be considered, and </a:t>
            </a:r>
            <a:r>
              <a:rPr lang="en-US" sz="2000" b="1" dirty="0">
                <a:latin typeface="+mn-lt"/>
              </a:rPr>
              <a:t>model selection techniques</a:t>
            </a:r>
            <a:r>
              <a:rPr lang="en-US" sz="2000" dirty="0">
                <a:latin typeface="+mn-lt"/>
              </a:rPr>
              <a:t> are used to identify the most appropriate model based on criteria such as goodness of fit, parsimony, and predictive performance.</a:t>
            </a:r>
            <a:endParaRPr lang="en-GB" sz="2000" dirty="0">
              <a:latin typeface="+mn-lt"/>
            </a:endParaRPr>
          </a:p>
        </p:txBody>
      </p:sp>
    </p:spTree>
    <p:extLst>
      <p:ext uri="{BB962C8B-B14F-4D97-AF65-F5344CB8AC3E}">
        <p14:creationId xmlns:p14="http://schemas.microsoft.com/office/powerpoint/2010/main" val="295318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20" name="TextBox 19">
            <a:extLst>
              <a:ext uri="{FF2B5EF4-FFF2-40B4-BE49-F238E27FC236}">
                <a16:creationId xmlns:a16="http://schemas.microsoft.com/office/drawing/2014/main" id="{9BA17E82-D6E0-4D75-86FE-D5CC11E28C16}"/>
              </a:ext>
            </a:extLst>
          </p:cNvPr>
          <p:cNvSpPr txBox="1"/>
          <p:nvPr/>
        </p:nvSpPr>
        <p:spPr>
          <a:xfrm>
            <a:off x="501125" y="843558"/>
            <a:ext cx="7704856" cy="951030"/>
          </a:xfrm>
          <a:prstGeom prst="rect">
            <a:avLst/>
          </a:prstGeom>
          <a:noFill/>
        </p:spPr>
        <p:txBody>
          <a:bodyPr wrap="square">
            <a:spAutoFit/>
          </a:bodyPr>
          <a:lstStyle/>
          <a:p>
            <a:r>
              <a:rPr lang="en-US" sz="2000" b="1" dirty="0">
                <a:latin typeface="+mn-lt"/>
              </a:rPr>
              <a:t>Mathematical Models: </a:t>
            </a:r>
            <a:r>
              <a:rPr lang="en-US" sz="2000" dirty="0">
                <a:latin typeface="+mn-lt"/>
              </a:rPr>
              <a:t>Disease models are typically formulated using mathematical equations that describe the transmission dynamics of the disease within a population. </a:t>
            </a:r>
          </a:p>
        </p:txBody>
      </p:sp>
      <p:sp>
        <p:nvSpPr>
          <p:cNvPr id="6" name="TextBox 5">
            <a:extLst>
              <a:ext uri="{FF2B5EF4-FFF2-40B4-BE49-F238E27FC236}">
                <a16:creationId xmlns:a16="http://schemas.microsoft.com/office/drawing/2014/main" id="{9BA17E82-D6E0-4D75-86FE-D5CC11E28C16}"/>
              </a:ext>
            </a:extLst>
          </p:cNvPr>
          <p:cNvSpPr txBox="1"/>
          <p:nvPr/>
        </p:nvSpPr>
        <p:spPr>
          <a:xfrm>
            <a:off x="539552" y="1995686"/>
            <a:ext cx="7704856" cy="664797"/>
          </a:xfrm>
          <a:prstGeom prst="rect">
            <a:avLst/>
          </a:prstGeom>
          <a:noFill/>
        </p:spPr>
        <p:txBody>
          <a:bodyPr wrap="square">
            <a:spAutoFit/>
          </a:bodyPr>
          <a:lstStyle/>
          <a:p>
            <a:r>
              <a:rPr lang="en-US" sz="2000" b="1" dirty="0">
                <a:latin typeface="+mn-lt"/>
              </a:rPr>
              <a:t>Statistical Models: </a:t>
            </a:r>
            <a:r>
              <a:rPr lang="en-US" sz="2000" dirty="0">
                <a:latin typeface="+mn-lt"/>
              </a:rPr>
              <a:t>Characterize data and attempts at estimating the probabilistic future behavior of a system based on its past behavior.</a:t>
            </a:r>
          </a:p>
        </p:txBody>
      </p:sp>
      <p:sp>
        <p:nvSpPr>
          <p:cNvPr id="7" name="TextBox 6">
            <a:extLst>
              <a:ext uri="{FF2B5EF4-FFF2-40B4-BE49-F238E27FC236}">
                <a16:creationId xmlns:a16="http://schemas.microsoft.com/office/drawing/2014/main" id="{9BA17E82-D6E0-4D75-86FE-D5CC11E28C16}"/>
              </a:ext>
            </a:extLst>
          </p:cNvPr>
          <p:cNvSpPr txBox="1"/>
          <p:nvPr/>
        </p:nvSpPr>
        <p:spPr>
          <a:xfrm>
            <a:off x="611560" y="2987073"/>
            <a:ext cx="7704856" cy="1523494"/>
          </a:xfrm>
          <a:prstGeom prst="rect">
            <a:avLst/>
          </a:prstGeom>
          <a:noFill/>
        </p:spPr>
        <p:txBody>
          <a:bodyPr wrap="square">
            <a:spAutoFit/>
          </a:bodyPr>
          <a:lstStyle/>
          <a:p>
            <a:r>
              <a:rPr lang="en-US" sz="2000" dirty="0">
                <a:latin typeface="+mn-lt"/>
              </a:rPr>
              <a:t>Mathematical models determine how the system changes from one state to the other and describes interdependencies of the variables  while statistical models on the other hand estimate the probabilistic future behavior of system based on data collected from its past behavior.</a:t>
            </a:r>
          </a:p>
        </p:txBody>
      </p:sp>
    </p:spTree>
    <p:extLst>
      <p:ext uri="{BB962C8B-B14F-4D97-AF65-F5344CB8AC3E}">
        <p14:creationId xmlns:p14="http://schemas.microsoft.com/office/powerpoint/2010/main" val="40012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428716" y="702854"/>
            <a:ext cx="8137525" cy="378565"/>
          </a:xfrm>
          <a:prstGeom prst="rect">
            <a:avLst/>
          </a:prstGeom>
          <a:noFill/>
        </p:spPr>
        <p:txBody>
          <a:bodyPr wrap="square">
            <a:spAutoFit/>
          </a:bodyPr>
          <a:lstStyle/>
          <a:p>
            <a:r>
              <a:rPr lang="en-GB" sz="2000" i="1" dirty="0">
                <a:solidFill>
                  <a:srgbClr val="002060"/>
                </a:solidFill>
                <a:latin typeface="+mn-lt"/>
              </a:rPr>
              <a:t>Example: Simple  model</a:t>
            </a:r>
          </a:p>
        </p:txBody>
      </p:sp>
      <p:sp>
        <p:nvSpPr>
          <p:cNvPr id="5" name="TextBox 4">
            <a:extLst>
              <a:ext uri="{FF2B5EF4-FFF2-40B4-BE49-F238E27FC236}">
                <a16:creationId xmlns:a16="http://schemas.microsoft.com/office/drawing/2014/main" id="{9BA17E82-D6E0-4D75-86FE-D5CC11E28C16}"/>
              </a:ext>
            </a:extLst>
          </p:cNvPr>
          <p:cNvSpPr txBox="1"/>
          <p:nvPr/>
        </p:nvSpPr>
        <p:spPr>
          <a:xfrm>
            <a:off x="395536" y="2712358"/>
            <a:ext cx="8424936" cy="378565"/>
          </a:xfrm>
          <a:prstGeom prst="rect">
            <a:avLst/>
          </a:prstGeom>
          <a:noFill/>
        </p:spPr>
        <p:txBody>
          <a:bodyPr wrap="square">
            <a:spAutoFit/>
          </a:bodyPr>
          <a:lstStyle/>
          <a:p>
            <a:endParaRPr lang="en-GB" sz="2000" dirty="0">
              <a:latin typeface="+mn-lt"/>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A17E82-D6E0-4D75-86FE-D5CC11E28C16}"/>
                  </a:ext>
                </a:extLst>
              </p:cNvPr>
              <p:cNvSpPr txBox="1"/>
              <p:nvPr/>
            </p:nvSpPr>
            <p:spPr>
              <a:xfrm>
                <a:off x="5256076" y="3676245"/>
                <a:ext cx="2880320" cy="1494705"/>
              </a:xfrm>
              <a:prstGeom prst="rect">
                <a:avLst/>
              </a:prstGeom>
              <a:noFill/>
            </p:spPr>
            <p:txBody>
              <a:bodyPr wrap="square">
                <a:spAutoFit/>
              </a:bodyPr>
              <a:lstStyle/>
              <a:p>
                <a14:m>
                  <m:oMath xmlns:m="http://schemas.openxmlformats.org/officeDocument/2006/math">
                    <m:r>
                      <a:rPr lang="de-CH" sz="1200" b="1" i="1" smtClean="0">
                        <a:latin typeface="Cambria Math" panose="02040503050406030204" pitchFamily="18" charset="0"/>
                      </a:rPr>
                      <m:t>𝒚</m:t>
                    </m:r>
                    <m:r>
                      <a:rPr lang="en-GB" sz="1200" b="1" i="1" smtClean="0">
                        <a:latin typeface="Cambria Math" panose="02040503050406030204" pitchFamily="18" charset="0"/>
                      </a:rPr>
                      <m:t>=</m:t>
                    </m:r>
                    <m:r>
                      <a:rPr lang="de-CH" sz="1200" b="1" i="1" smtClean="0">
                        <a:latin typeface="Cambria Math" panose="02040503050406030204" pitchFamily="18" charset="0"/>
                      </a:rPr>
                      <m:t>𝜶</m:t>
                    </m:r>
                    <m:r>
                      <a:rPr lang="de-CH" sz="1200" b="1" i="1" smtClean="0">
                        <a:latin typeface="Cambria Math" panose="02040503050406030204" pitchFamily="18" charset="0"/>
                      </a:rPr>
                      <m:t>+</m:t>
                    </m:r>
                    <m:r>
                      <a:rPr lang="de-CH" sz="1200" b="1" i="1" smtClean="0">
                        <a:latin typeface="Cambria Math" panose="02040503050406030204" pitchFamily="18" charset="0"/>
                      </a:rPr>
                      <m:t>𝜷</m:t>
                    </m:r>
                    <m:r>
                      <a:rPr lang="de-CH" sz="1200" b="1" i="1" smtClean="0">
                        <a:latin typeface="Cambria Math" panose="02040503050406030204" pitchFamily="18" charset="0"/>
                      </a:rPr>
                      <m:t>𝒙</m:t>
                    </m:r>
                    <m:r>
                      <a:rPr lang="de-CH" sz="1200" b="1" i="1" smtClean="0">
                        <a:latin typeface="Cambria Math" panose="02040503050406030204" pitchFamily="18" charset="0"/>
                      </a:rPr>
                      <m:t>+</m:t>
                    </m:r>
                    <m:r>
                      <a:rPr lang="de-CH" sz="1200" b="1" i="1" smtClean="0">
                        <a:latin typeface="Cambria Math" panose="02040503050406030204" pitchFamily="18" charset="0"/>
                      </a:rPr>
                      <m:t>𝝐</m:t>
                    </m:r>
                  </m:oMath>
                </a14:m>
                <a:r>
                  <a:rPr lang="en-GB" sz="1200" b="1" dirty="0">
                    <a:latin typeface="+mn-lt"/>
                  </a:rPr>
                  <a:t> </a:t>
                </a:r>
                <a:r>
                  <a:rPr lang="en-GB" sz="1200" dirty="0">
                    <a:latin typeface="+mn-lt"/>
                  </a:rPr>
                  <a:t>where,</a:t>
                </a:r>
              </a:p>
              <a:p>
                <a:endParaRPr lang="en-GB" sz="1200" dirty="0">
                  <a:latin typeface="+mn-lt"/>
                </a:endParaRPr>
              </a:p>
              <a:p>
                <a14:m>
                  <m:oMath xmlns:m="http://schemas.openxmlformats.org/officeDocument/2006/math">
                    <m:r>
                      <a:rPr lang="en-US" sz="1200" b="1" i="1" dirty="0" smtClean="0">
                        <a:latin typeface="Cambria Math" panose="02040503050406030204" pitchFamily="18" charset="0"/>
                      </a:rPr>
                      <m:t>𝒚</m:t>
                    </m:r>
                  </m:oMath>
                </a14:m>
                <a:r>
                  <a:rPr lang="en-US" sz="1200" dirty="0">
                    <a:latin typeface="+mn-lt"/>
                  </a:rPr>
                  <a:t> is the dependent variable</a:t>
                </a:r>
              </a:p>
              <a:p>
                <a14:m>
                  <m:oMath xmlns:m="http://schemas.openxmlformats.org/officeDocument/2006/math">
                    <m:r>
                      <a:rPr lang="en-US" sz="1200" b="1" i="1" dirty="0" smtClean="0">
                        <a:latin typeface="Cambria Math" panose="02040503050406030204" pitchFamily="18" charset="0"/>
                      </a:rPr>
                      <m:t>𝒙</m:t>
                    </m:r>
                  </m:oMath>
                </a14:m>
                <a:r>
                  <a:rPr lang="en-US" sz="1200" dirty="0">
                    <a:latin typeface="+mn-lt"/>
                  </a:rPr>
                  <a:t> is the independent variable</a:t>
                </a:r>
              </a:p>
              <a:p>
                <a14:m>
                  <m:oMath xmlns:m="http://schemas.openxmlformats.org/officeDocument/2006/math">
                    <m:r>
                      <a:rPr lang="de-CH" sz="1200" b="1" i="1" dirty="0" smtClean="0">
                        <a:solidFill>
                          <a:srgbClr val="002060"/>
                        </a:solidFill>
                        <a:latin typeface="Cambria Math" panose="02040503050406030204" pitchFamily="18" charset="0"/>
                      </a:rPr>
                      <m:t>𝜶</m:t>
                    </m:r>
                    <m:r>
                      <a:rPr lang="en-US" sz="1200" i="1" dirty="0">
                        <a:latin typeface="Cambria Math" panose="02040503050406030204" pitchFamily="18" charset="0"/>
                      </a:rPr>
                      <m:t> </m:t>
                    </m:r>
                  </m:oMath>
                </a14:m>
                <a:r>
                  <a:rPr lang="en-US" sz="1200" dirty="0">
                    <a:latin typeface="+mn-lt"/>
                  </a:rPr>
                  <a:t>is the y intercept</a:t>
                </a:r>
              </a:p>
              <a:p>
                <a14:m>
                  <m:oMath xmlns:m="http://schemas.openxmlformats.org/officeDocument/2006/math">
                    <m:r>
                      <a:rPr lang="de-CH" sz="1200" b="1" i="1" dirty="0" smtClean="0">
                        <a:solidFill>
                          <a:srgbClr val="002060"/>
                        </a:solidFill>
                        <a:latin typeface="Cambria Math" panose="02040503050406030204" pitchFamily="18" charset="0"/>
                      </a:rPr>
                      <m:t>𝜷</m:t>
                    </m:r>
                  </m:oMath>
                </a14:m>
                <a:r>
                  <a:rPr lang="en-US" sz="1200" dirty="0">
                    <a:latin typeface="+mn-lt"/>
                  </a:rPr>
                  <a:t> is the slope</a:t>
                </a:r>
              </a:p>
              <a:p>
                <a14:m>
                  <m:oMath xmlns:m="http://schemas.openxmlformats.org/officeDocument/2006/math">
                    <m:r>
                      <a:rPr lang="de-CH" sz="1200" b="1" i="1" dirty="0" smtClean="0">
                        <a:latin typeface="Cambria Math" panose="02040503050406030204" pitchFamily="18" charset="0"/>
                      </a:rPr>
                      <m:t>𝝐</m:t>
                    </m:r>
                    <m:r>
                      <a:rPr lang="de-CH" sz="1200" b="0" i="1" dirty="0" smtClean="0">
                        <a:latin typeface="Cambria Math" panose="02040503050406030204" pitchFamily="18" charset="0"/>
                      </a:rPr>
                      <m:t> </m:t>
                    </m:r>
                  </m:oMath>
                </a14:m>
                <a:r>
                  <a:rPr lang="en-US" sz="1200" dirty="0">
                    <a:latin typeface="+mn-lt"/>
                  </a:rPr>
                  <a:t>is the statistical error</a:t>
                </a:r>
                <a:endParaRPr lang="en-GB" sz="1200" dirty="0">
                  <a:latin typeface="+mn-lt"/>
                </a:endParaRPr>
              </a:p>
              <a:p>
                <a:r>
                  <a:rPr lang="en-GB" sz="1400" dirty="0">
                    <a:latin typeface="+mn-lt"/>
                  </a:rPr>
                  <a:t> </a:t>
                </a:r>
              </a:p>
            </p:txBody>
          </p:sp>
        </mc:Choice>
        <mc:Fallback xmlns="">
          <p:sp>
            <p:nvSpPr>
              <p:cNvPr id="9" name="TextBox 8">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5256076" y="3676245"/>
                <a:ext cx="2880320" cy="1494705"/>
              </a:xfrm>
              <a:prstGeom prst="rect">
                <a:avLst/>
              </a:prstGeom>
              <a:blipFill>
                <a:blip r:embed="rId3"/>
                <a:stretch>
                  <a:fillRect t="-816"/>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A17E82-D6E0-4D75-86FE-D5CC11E28C16}"/>
                  </a:ext>
                </a:extLst>
              </p:cNvPr>
              <p:cNvSpPr txBox="1"/>
              <p:nvPr/>
            </p:nvSpPr>
            <p:spPr>
              <a:xfrm>
                <a:off x="561900" y="4288431"/>
                <a:ext cx="4006925" cy="636136"/>
              </a:xfrm>
              <a:prstGeom prst="rect">
                <a:avLst/>
              </a:prstGeom>
              <a:noFill/>
            </p:spPr>
            <p:txBody>
              <a:bodyPr wrap="square">
                <a:spAutoFit/>
              </a:bodyPr>
              <a:lstStyle/>
              <a:p>
                <a:r>
                  <a:rPr lang="en-US" sz="1200" b="1" dirty="0">
                    <a:latin typeface="+mn-lt"/>
                  </a:rPr>
                  <a:t>O</a:t>
                </a:r>
                <a14:m>
                  <m:oMath xmlns:m="http://schemas.openxmlformats.org/officeDocument/2006/math">
                    <m:r>
                      <a:rPr lang="en-US" sz="1200" b="1" i="0" smtClean="0">
                        <a:latin typeface="Cambria Math" panose="02040503050406030204" pitchFamily="18" charset="0"/>
                      </a:rPr>
                      <m:t>𝐛𝐣𝐞𝐜𝐭𝐢𝐯𝐞</m:t>
                    </m:r>
                    <m:r>
                      <a:rPr lang="en-US" sz="1200" b="1" i="0" smtClean="0">
                        <a:latin typeface="Cambria Math" panose="02040503050406030204" pitchFamily="18" charset="0"/>
                      </a:rPr>
                      <m:t>:</m:t>
                    </m:r>
                    <m:r>
                      <m:rPr>
                        <m:sty m:val="p"/>
                      </m:rPr>
                      <a:rPr lang="de-CH" sz="1200" b="0" i="0" smtClean="0">
                        <a:latin typeface="Cambria Math" panose="02040503050406030204" pitchFamily="18" charset="0"/>
                      </a:rPr>
                      <m:t>Understand</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how</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to</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estimate</m:t>
                    </m:r>
                    <m:r>
                      <a:rPr lang="de-CH" sz="1200" b="1" i="1" smtClean="0">
                        <a:latin typeface="Cambria Math" panose="02040503050406030204" pitchFamily="18" charset="0"/>
                      </a:rPr>
                      <m:t> </m:t>
                    </m:r>
                    <m:r>
                      <a:rPr lang="de-CH" sz="1200" b="1" i="1" dirty="0" smtClean="0">
                        <a:solidFill>
                          <a:srgbClr val="002060"/>
                        </a:solidFill>
                        <a:latin typeface="Cambria Math" panose="02040503050406030204" pitchFamily="18" charset="0"/>
                      </a:rPr>
                      <m:t>𝜶</m:t>
                    </m:r>
                    <m:r>
                      <a:rPr lang="de-CH" sz="1200" b="0" i="0" dirty="0" smtClean="0">
                        <a:solidFill>
                          <a:schemeClr val="accent3"/>
                        </a:solidFill>
                        <a:latin typeface="Cambria Math" panose="02040503050406030204" pitchFamily="18" charset="0"/>
                      </a:rPr>
                      <m:t> </m:t>
                    </m:r>
                    <m:r>
                      <a:rPr lang="en-US" sz="1200" b="0" i="0" smtClean="0">
                        <a:latin typeface="Cambria Math" panose="02040503050406030204" pitchFamily="18" charset="0"/>
                      </a:rPr>
                      <m:t>&amp;</m:t>
                    </m:r>
                    <m:r>
                      <a:rPr lang="de-CH" sz="1200" b="1" i="1" smtClean="0">
                        <a:latin typeface="Cambria Math" panose="02040503050406030204" pitchFamily="18" charset="0"/>
                      </a:rPr>
                      <m:t> </m:t>
                    </m:r>
                    <m:r>
                      <a:rPr lang="de-CH" sz="1200" b="1" i="1" dirty="0" smtClean="0">
                        <a:solidFill>
                          <a:srgbClr val="002060"/>
                        </a:solidFill>
                        <a:latin typeface="Cambria Math" panose="02040503050406030204" pitchFamily="18" charset="0"/>
                      </a:rPr>
                      <m:t>𝜷</m:t>
                    </m:r>
                  </m:oMath>
                </a14:m>
                <a:endParaRPr lang="de-CH" sz="1200" b="1" i="1" dirty="0">
                  <a:solidFill>
                    <a:srgbClr val="002060"/>
                  </a:solidFill>
                  <a:latin typeface="+mn-lt"/>
                </a:endParaRPr>
              </a:p>
              <a:p>
                <a:pPr/>
                <a14:m>
                  <m:oMathPara xmlns:m="http://schemas.openxmlformats.org/officeDocument/2006/math">
                    <m:oMathParaPr>
                      <m:jc m:val="centerGroup"/>
                    </m:oMathParaPr>
                    <m:oMath xmlns:m="http://schemas.openxmlformats.org/officeDocument/2006/math">
                      <m:r>
                        <m:rPr>
                          <m:sty m:val="p"/>
                        </m:rPr>
                        <a:rPr lang="en-US" sz="1200" b="0" i="0">
                          <a:latin typeface="Cambria Math" panose="02040503050406030204" pitchFamily="18" charset="0"/>
                        </a:rPr>
                        <m:t>parameters</m:t>
                      </m:r>
                      <m:r>
                        <a:rPr lang="en-US" sz="1200" b="0" i="0">
                          <a:latin typeface="Cambria Math" panose="02040503050406030204" pitchFamily="18" charset="0"/>
                        </a:rPr>
                        <m:t> </m:t>
                      </m:r>
                      <m:r>
                        <m:rPr>
                          <m:sty m:val="p"/>
                        </m:rPr>
                        <a:rPr lang="en-US" sz="1200" b="0" i="0">
                          <a:latin typeface="Cambria Math" panose="02040503050406030204" pitchFamily="18" charset="0"/>
                        </a:rPr>
                        <m:t>from</m:t>
                      </m:r>
                      <m:r>
                        <a:rPr lang="en-US" sz="1200" b="0" i="0">
                          <a:latin typeface="Cambria Math" panose="02040503050406030204" pitchFamily="18" charset="0"/>
                        </a:rPr>
                        <m:t> </m:t>
                      </m:r>
                      <m:r>
                        <m:rPr>
                          <m:sty m:val="p"/>
                        </m:rPr>
                        <a:rPr lang="en-US" sz="1200" b="0" i="0">
                          <a:latin typeface="Cambria Math" panose="02040503050406030204" pitchFamily="18" charset="0"/>
                        </a:rPr>
                        <m:t>a</m:t>
                      </m:r>
                      <m:r>
                        <a:rPr lang="en-US" sz="1200" b="0" i="0">
                          <a:latin typeface="Cambria Math" panose="02040503050406030204" pitchFamily="18" charset="0"/>
                        </a:rPr>
                        <m:t> </m:t>
                      </m:r>
                      <m:r>
                        <m:rPr>
                          <m:sty m:val="p"/>
                        </m:rPr>
                        <a:rPr lang="en-US" sz="1200" b="0" i="0">
                          <a:latin typeface="Cambria Math" panose="02040503050406030204" pitchFamily="18" charset="0"/>
                        </a:rPr>
                        <m:t>sample</m:t>
                      </m:r>
                      <m:r>
                        <a:rPr lang="en-US" sz="1200" b="0" i="0">
                          <a:latin typeface="Cambria Math" panose="02040503050406030204" pitchFamily="18" charset="0"/>
                        </a:rPr>
                        <m:t> </m:t>
                      </m:r>
                      <m:r>
                        <m:rPr>
                          <m:sty m:val="p"/>
                        </m:rPr>
                        <a:rPr lang="en-US" sz="1200" b="0" i="0">
                          <a:latin typeface="Cambria Math" panose="02040503050406030204" pitchFamily="18" charset="0"/>
                        </a:rPr>
                        <m:t>of</m:t>
                      </m:r>
                      <m:r>
                        <a:rPr lang="en-US" sz="1200" b="0" i="0">
                          <a:latin typeface="Cambria Math" panose="02040503050406030204" pitchFamily="18" charset="0"/>
                        </a:rPr>
                        <m:t> </m:t>
                      </m:r>
                      <m:r>
                        <m:rPr>
                          <m:sty m:val="p"/>
                        </m:rPr>
                        <a:rPr lang="en-US" sz="1200" b="0" i="0">
                          <a:latin typeface="Cambria Math" panose="02040503050406030204" pitchFamily="18" charset="0"/>
                        </a:rPr>
                        <m:t>data</m:t>
                      </m:r>
                      <m:r>
                        <a:rPr lang="en-US" sz="1200" b="0" i="0">
                          <a:latin typeface="Cambria Math" panose="02040503050406030204" pitchFamily="18" charset="0"/>
                        </a:rPr>
                        <m:t> </m:t>
                      </m:r>
                      <m:r>
                        <m:rPr>
                          <m:sty m:val="p"/>
                        </m:rPr>
                        <a:rPr lang="en-US" sz="1200" b="0" i="0">
                          <a:latin typeface="Cambria Math" panose="02040503050406030204" pitchFamily="18" charset="0"/>
                        </a:rPr>
                        <m:t>collected</m:t>
                      </m:r>
                      <m:r>
                        <a:rPr lang="en-US" sz="1200" b="0" i="0">
                          <a:latin typeface="Cambria Math" panose="02040503050406030204" pitchFamily="18" charset="0"/>
                        </a:rPr>
                        <m:t> </m:t>
                      </m:r>
                      <m:r>
                        <m:rPr>
                          <m:sty m:val="p"/>
                        </m:rPr>
                        <a:rPr lang="en-US" sz="1200" b="0" i="0">
                          <a:latin typeface="Cambria Math" panose="02040503050406030204" pitchFamily="18" charset="0"/>
                        </a:rPr>
                        <m:t>on</m:t>
                      </m:r>
                      <m:r>
                        <a:rPr lang="en-US" sz="1200" b="0" i="0">
                          <a:latin typeface="Cambria Math" panose="02040503050406030204" pitchFamily="18" charset="0"/>
                        </a:rPr>
                        <m:t> </m:t>
                      </m:r>
                      <m:r>
                        <a:rPr lang="en-US" sz="1200" b="0" i="1" dirty="0" smtClean="0">
                          <a:latin typeface="Cambria Math" panose="02040503050406030204" pitchFamily="18" charset="0"/>
                        </a:rPr>
                        <m:t>𝑥</m:t>
                      </m:r>
                      <m:r>
                        <a:rPr lang="en-US" sz="1200" b="0" i="0">
                          <a:latin typeface="Cambria Math" panose="02040503050406030204" pitchFamily="18" charset="0"/>
                        </a:rPr>
                        <m:t> </m:t>
                      </m:r>
                      <m:r>
                        <m:rPr>
                          <m:sty m:val="p"/>
                        </m:rPr>
                        <a:rPr lang="en-US" sz="1200" b="0" i="0">
                          <a:latin typeface="Cambria Math" panose="02040503050406030204" pitchFamily="18" charset="0"/>
                        </a:rPr>
                        <m:t>and</m:t>
                      </m:r>
                      <m:r>
                        <a:rPr lang="en-US" sz="1200" b="0" i="0">
                          <a:latin typeface="Cambria Math" panose="02040503050406030204" pitchFamily="18" charset="0"/>
                        </a:rPr>
                        <m:t> </m:t>
                      </m:r>
                      <m:r>
                        <a:rPr lang="en-US" sz="1200" b="0" i="1" dirty="0" smtClean="0">
                          <a:latin typeface="Cambria Math" panose="02040503050406030204" pitchFamily="18" charset="0"/>
                        </a:rPr>
                        <m:t>𝑦</m:t>
                      </m:r>
                      <m:r>
                        <a:rPr lang="en-US" sz="1200" b="0" i="0">
                          <a:latin typeface="Cambria Math" panose="02040503050406030204" pitchFamily="18" charset="0"/>
                        </a:rPr>
                        <m:t>.</m:t>
                      </m:r>
                    </m:oMath>
                  </m:oMathPara>
                </a14:m>
                <a:endParaRPr lang="de-CH" sz="1200" b="1" i="1" dirty="0">
                  <a:solidFill>
                    <a:srgbClr val="002060"/>
                  </a:solidFill>
                  <a:latin typeface="+mn-lt"/>
                </a:endParaRPr>
              </a:p>
              <a:p>
                <a:r>
                  <a:rPr lang="en-GB" sz="1400" dirty="0">
                    <a:latin typeface="+mn-lt"/>
                  </a:rPr>
                  <a:t>  </a:t>
                </a:r>
              </a:p>
            </p:txBody>
          </p:sp>
        </mc:Choice>
        <mc:Fallback xmlns="">
          <p:sp>
            <p:nvSpPr>
              <p:cNvPr id="10" name="TextBox 9">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561900" y="4288431"/>
                <a:ext cx="4006925" cy="636136"/>
              </a:xfrm>
              <a:prstGeom prst="rect">
                <a:avLst/>
              </a:prstGeom>
              <a:blipFill>
                <a:blip r:embed="rId4"/>
                <a:stretch>
                  <a:fillRect t="-1905"/>
                </a:stretch>
              </a:blipFill>
            </p:spPr>
            <p:txBody>
              <a:bodyPr/>
              <a:lstStyle/>
              <a:p>
                <a:r>
                  <a:rPr lang="de-CH">
                    <a:noFill/>
                  </a:rPr>
                  <a:t> </a:t>
                </a:r>
              </a:p>
            </p:txBody>
          </p:sp>
        </mc:Fallback>
      </mc:AlternateContent>
      <p:pic>
        <p:nvPicPr>
          <p:cNvPr id="8" name="Picture 7"/>
          <p:cNvPicPr>
            <a:picLocks noChangeAspect="1"/>
          </p:cNvPicPr>
          <p:nvPr/>
        </p:nvPicPr>
        <p:blipFill>
          <a:blip r:embed="rId5"/>
          <a:stretch>
            <a:fillRect/>
          </a:stretch>
        </p:blipFill>
        <p:spPr>
          <a:xfrm>
            <a:off x="4797661" y="833434"/>
            <a:ext cx="3096344" cy="2802556"/>
          </a:xfrm>
          <a:prstGeom prst="rect">
            <a:avLst/>
          </a:prstGeom>
          <a:ln w="28575">
            <a:solidFill>
              <a:schemeClr val="accent3">
                <a:lumMod val="60000"/>
                <a:lumOff val="40000"/>
              </a:schemeClr>
            </a:solidFill>
          </a:ln>
        </p:spPr>
      </p:pic>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3979230402"/>
                  </p:ext>
                </p:extLst>
              </p:nvPr>
            </p:nvGraphicFramePr>
            <p:xfrm>
              <a:off x="683568" y="1100040"/>
              <a:ext cx="3187626" cy="3017520"/>
            </p:xfrm>
            <a:graphic>
              <a:graphicData uri="http://schemas.openxmlformats.org/drawingml/2006/table">
                <a:tbl>
                  <a:tblPr firstRow="1" bandRow="1">
                    <a:tableStyleId>{5940675A-B579-460E-94D1-54222C63F5DA}</a:tableStyleId>
                  </a:tblPr>
                  <a:tblGrid>
                    <a:gridCol w="1593813">
                      <a:extLst>
                        <a:ext uri="{9D8B030D-6E8A-4147-A177-3AD203B41FA5}">
                          <a16:colId xmlns:a16="http://schemas.microsoft.com/office/drawing/2014/main" val="3105219291"/>
                        </a:ext>
                      </a:extLst>
                    </a:gridCol>
                    <a:gridCol w="1593813">
                      <a:extLst>
                        <a:ext uri="{9D8B030D-6E8A-4147-A177-3AD203B41FA5}">
                          <a16:colId xmlns:a16="http://schemas.microsoft.com/office/drawing/2014/main" val="1386630371"/>
                        </a:ext>
                      </a:extLst>
                    </a:gridCol>
                  </a:tblGrid>
                  <a:tr h="157969">
                    <a:tc>
                      <a:txBody>
                        <a:bodyPr/>
                        <a:lstStyle/>
                        <a:p>
                          <a:pPr algn="ctr"/>
                          <a:r>
                            <a:rPr lang="de-CH" sz="1200" b="1" dirty="0"/>
                            <a:t>Age (</a:t>
                          </a:r>
                          <a14:m>
                            <m:oMath xmlns:m="http://schemas.openxmlformats.org/officeDocument/2006/math">
                              <m:r>
                                <a:rPr lang="en-US" sz="1200" b="1" i="1" dirty="0" smtClean="0">
                                  <a:latin typeface="Cambria Math" panose="02040503050406030204" pitchFamily="18" charset="0"/>
                                </a:rPr>
                                <m:t>𝒙</m:t>
                              </m:r>
                            </m:oMath>
                          </a14:m>
                          <a:r>
                            <a:rPr lang="de-CH" sz="1200" b="1" dirty="0"/>
                            <a:t>)</a:t>
                          </a:r>
                        </a:p>
                      </a:txBody>
                      <a:tcPr/>
                    </a:tc>
                    <a:tc>
                      <a:txBody>
                        <a:bodyPr/>
                        <a:lstStyle/>
                        <a:p>
                          <a:pPr algn="ctr"/>
                          <a:r>
                            <a:rPr lang="de-CH" sz="1200" b="1" dirty="0"/>
                            <a:t>Height (</a:t>
                          </a:r>
                          <a14:m>
                            <m:oMath xmlns:m="http://schemas.openxmlformats.org/officeDocument/2006/math">
                              <m:r>
                                <a:rPr lang="en-US" sz="1200" b="1" i="1" dirty="0" smtClean="0">
                                  <a:latin typeface="Cambria Math" panose="02040503050406030204" pitchFamily="18" charset="0"/>
                                </a:rPr>
                                <m:t>𝒚</m:t>
                              </m:r>
                            </m:oMath>
                          </a14:m>
                          <a:r>
                            <a:rPr lang="de-CH" sz="1200" b="1" dirty="0"/>
                            <a:t>)</a:t>
                          </a:r>
                        </a:p>
                      </a:txBody>
                      <a:tcPr/>
                    </a:tc>
                    <a:extLst>
                      <a:ext uri="{0D108BD9-81ED-4DB2-BD59-A6C34878D82A}">
                        <a16:rowId xmlns:a16="http://schemas.microsoft.com/office/drawing/2014/main" val="3089457875"/>
                      </a:ext>
                    </a:extLst>
                  </a:tr>
                  <a:tr h="157969">
                    <a:tc>
                      <a:txBody>
                        <a:bodyPr/>
                        <a:lstStyle/>
                        <a:p>
                          <a:pPr algn="ctr"/>
                          <a:r>
                            <a:rPr lang="de-CH" sz="900" dirty="0">
                              <a:latin typeface="+mn-lt"/>
                            </a:rPr>
                            <a:t>18</a:t>
                          </a:r>
                        </a:p>
                      </a:txBody>
                      <a:tcPr/>
                    </a:tc>
                    <a:tc>
                      <a:txBody>
                        <a:bodyPr/>
                        <a:lstStyle/>
                        <a:p>
                          <a:pPr algn="ctr" fontAlgn="b"/>
                          <a:r>
                            <a:rPr lang="de-CH" sz="900" b="0" i="0" u="none" strike="noStrike" dirty="0">
                              <a:solidFill>
                                <a:srgbClr val="000000"/>
                              </a:solidFill>
                              <a:effectLst/>
                              <a:latin typeface="+mn-lt"/>
                            </a:rPr>
                            <a:t>162.854</a:t>
                          </a:r>
                        </a:p>
                      </a:txBody>
                      <a:tcPr marL="9525" marR="9525" marT="9525" marB="0" anchor="b"/>
                    </a:tc>
                    <a:extLst>
                      <a:ext uri="{0D108BD9-81ED-4DB2-BD59-A6C34878D82A}">
                        <a16:rowId xmlns:a16="http://schemas.microsoft.com/office/drawing/2014/main" val="1731276674"/>
                      </a:ext>
                    </a:extLst>
                  </a:tr>
                  <a:tr h="157969">
                    <a:tc>
                      <a:txBody>
                        <a:bodyPr/>
                        <a:lstStyle/>
                        <a:p>
                          <a:pPr algn="ctr"/>
                          <a:r>
                            <a:rPr lang="de-CH" sz="900" dirty="0">
                              <a:latin typeface="+mn-lt"/>
                            </a:rPr>
                            <a:t>19</a:t>
                          </a:r>
                        </a:p>
                      </a:txBody>
                      <a:tcPr/>
                    </a:tc>
                    <a:tc>
                      <a:txBody>
                        <a:bodyPr/>
                        <a:lstStyle/>
                        <a:p>
                          <a:pPr algn="ctr" fontAlgn="b"/>
                          <a:r>
                            <a:rPr lang="de-CH" sz="900" b="0" i="0" u="none" strike="noStrike" dirty="0">
                              <a:solidFill>
                                <a:srgbClr val="000000"/>
                              </a:solidFill>
                              <a:effectLst/>
                              <a:latin typeface="+mn-lt"/>
                            </a:rPr>
                            <a:t>164.78</a:t>
                          </a:r>
                        </a:p>
                      </a:txBody>
                      <a:tcPr marL="9525" marR="9525" marT="9525" marB="0" anchor="b"/>
                    </a:tc>
                    <a:extLst>
                      <a:ext uri="{0D108BD9-81ED-4DB2-BD59-A6C34878D82A}">
                        <a16:rowId xmlns:a16="http://schemas.microsoft.com/office/drawing/2014/main" val="375249668"/>
                      </a:ext>
                    </a:extLst>
                  </a:tr>
                  <a:tr h="157969">
                    <a:tc>
                      <a:txBody>
                        <a:bodyPr/>
                        <a:lstStyle/>
                        <a:p>
                          <a:pPr algn="ctr"/>
                          <a:r>
                            <a:rPr lang="de-CH" sz="900" dirty="0">
                              <a:latin typeface="+mn-lt"/>
                            </a:rPr>
                            <a:t>20</a:t>
                          </a:r>
                        </a:p>
                      </a:txBody>
                      <a:tcPr/>
                    </a:tc>
                    <a:tc>
                      <a:txBody>
                        <a:bodyPr/>
                        <a:lstStyle/>
                        <a:p>
                          <a:pPr algn="ctr" fontAlgn="b"/>
                          <a:r>
                            <a:rPr lang="de-CH" sz="900" b="0" i="0" u="none" strike="noStrike" dirty="0">
                              <a:solidFill>
                                <a:srgbClr val="000000"/>
                              </a:solidFill>
                              <a:effectLst/>
                              <a:latin typeface="+mn-lt"/>
                            </a:rPr>
                            <a:t>167.134</a:t>
                          </a:r>
                        </a:p>
                      </a:txBody>
                      <a:tcPr marL="9525" marR="9525" marT="9525" marB="0" anchor="b"/>
                    </a:tc>
                    <a:extLst>
                      <a:ext uri="{0D108BD9-81ED-4DB2-BD59-A6C34878D82A}">
                        <a16:rowId xmlns:a16="http://schemas.microsoft.com/office/drawing/2014/main" val="335035924"/>
                      </a:ext>
                    </a:extLst>
                  </a:tr>
                  <a:tr h="157969">
                    <a:tc>
                      <a:txBody>
                        <a:bodyPr/>
                        <a:lstStyle/>
                        <a:p>
                          <a:pPr algn="ctr"/>
                          <a:r>
                            <a:rPr lang="de-CH" sz="900" dirty="0">
                              <a:latin typeface="+mn-lt"/>
                            </a:rPr>
                            <a:t>21</a:t>
                          </a:r>
                        </a:p>
                      </a:txBody>
                      <a:tcPr/>
                    </a:tc>
                    <a:tc>
                      <a:txBody>
                        <a:bodyPr/>
                        <a:lstStyle/>
                        <a:p>
                          <a:pPr algn="ctr" fontAlgn="b"/>
                          <a:r>
                            <a:rPr lang="de-CH" sz="900" b="0" i="0" u="none" strike="noStrike" dirty="0">
                              <a:solidFill>
                                <a:srgbClr val="000000"/>
                              </a:solidFill>
                              <a:effectLst/>
                              <a:latin typeface="+mn-lt"/>
                            </a:rPr>
                            <a:t>167.348</a:t>
                          </a:r>
                        </a:p>
                      </a:txBody>
                      <a:tcPr marL="9525" marR="9525" marT="9525" marB="0" anchor="b"/>
                    </a:tc>
                    <a:extLst>
                      <a:ext uri="{0D108BD9-81ED-4DB2-BD59-A6C34878D82A}">
                        <a16:rowId xmlns:a16="http://schemas.microsoft.com/office/drawing/2014/main" val="3834085771"/>
                      </a:ext>
                    </a:extLst>
                  </a:tr>
                  <a:tr h="157969">
                    <a:tc>
                      <a:txBody>
                        <a:bodyPr/>
                        <a:lstStyle/>
                        <a:p>
                          <a:pPr algn="ctr"/>
                          <a:r>
                            <a:rPr lang="de-CH" sz="900" dirty="0">
                              <a:latin typeface="+mn-lt"/>
                            </a:rPr>
                            <a:t>22</a:t>
                          </a:r>
                        </a:p>
                      </a:txBody>
                      <a:tcPr/>
                    </a:tc>
                    <a:tc>
                      <a:txBody>
                        <a:bodyPr/>
                        <a:lstStyle/>
                        <a:p>
                          <a:pPr algn="ctr" fontAlgn="b"/>
                          <a:r>
                            <a:rPr lang="de-CH" sz="900" b="0" i="0" u="none" strike="noStrike" dirty="0">
                              <a:solidFill>
                                <a:srgbClr val="000000"/>
                              </a:solidFill>
                              <a:effectLst/>
                              <a:latin typeface="+mn-lt"/>
                            </a:rPr>
                            <a:t>168.632</a:t>
                          </a:r>
                        </a:p>
                      </a:txBody>
                      <a:tcPr marL="9525" marR="9525" marT="9525" marB="0" anchor="b"/>
                    </a:tc>
                    <a:extLst>
                      <a:ext uri="{0D108BD9-81ED-4DB2-BD59-A6C34878D82A}">
                        <a16:rowId xmlns:a16="http://schemas.microsoft.com/office/drawing/2014/main" val="198776845"/>
                      </a:ext>
                    </a:extLst>
                  </a:tr>
                  <a:tr h="157969">
                    <a:tc>
                      <a:txBody>
                        <a:bodyPr/>
                        <a:lstStyle/>
                        <a:p>
                          <a:pPr algn="ctr"/>
                          <a:r>
                            <a:rPr lang="de-CH" sz="900" dirty="0">
                              <a:latin typeface="+mn-lt"/>
                            </a:rPr>
                            <a:t>23</a:t>
                          </a:r>
                        </a:p>
                      </a:txBody>
                      <a:tcPr/>
                    </a:tc>
                    <a:tc>
                      <a:txBody>
                        <a:bodyPr/>
                        <a:lstStyle/>
                        <a:p>
                          <a:pPr algn="ctr" fontAlgn="b"/>
                          <a:r>
                            <a:rPr lang="de-CH" sz="900" b="0" i="0" u="none" strike="noStrike" dirty="0">
                              <a:solidFill>
                                <a:srgbClr val="000000"/>
                              </a:solidFill>
                              <a:effectLst/>
                              <a:latin typeface="+mn-lt"/>
                            </a:rPr>
                            <a:t>170.558</a:t>
                          </a:r>
                        </a:p>
                      </a:txBody>
                      <a:tcPr marL="9525" marR="9525" marT="9525" marB="0" anchor="b"/>
                    </a:tc>
                    <a:extLst>
                      <a:ext uri="{0D108BD9-81ED-4DB2-BD59-A6C34878D82A}">
                        <a16:rowId xmlns:a16="http://schemas.microsoft.com/office/drawing/2014/main" val="4288031916"/>
                      </a:ext>
                    </a:extLst>
                  </a:tr>
                  <a:tr h="157969">
                    <a:tc>
                      <a:txBody>
                        <a:bodyPr/>
                        <a:lstStyle/>
                        <a:p>
                          <a:pPr algn="ctr"/>
                          <a:r>
                            <a:rPr lang="de-CH" sz="900" dirty="0">
                              <a:latin typeface="+mn-lt"/>
                            </a:rPr>
                            <a:t>24</a:t>
                          </a:r>
                        </a:p>
                      </a:txBody>
                      <a:tcPr/>
                    </a:tc>
                    <a:tc>
                      <a:txBody>
                        <a:bodyPr/>
                        <a:lstStyle/>
                        <a:p>
                          <a:pPr algn="ctr" fontAlgn="b"/>
                          <a:r>
                            <a:rPr lang="de-CH" sz="900" b="0" i="0" u="none" strike="noStrike" dirty="0">
                              <a:solidFill>
                                <a:srgbClr val="000000"/>
                              </a:solidFill>
                              <a:effectLst/>
                              <a:latin typeface="+mn-lt"/>
                            </a:rPr>
                            <a:t>170.986</a:t>
                          </a:r>
                        </a:p>
                      </a:txBody>
                      <a:tcPr marL="9525" marR="9525" marT="9525" marB="0" anchor="b"/>
                    </a:tc>
                    <a:extLst>
                      <a:ext uri="{0D108BD9-81ED-4DB2-BD59-A6C34878D82A}">
                        <a16:rowId xmlns:a16="http://schemas.microsoft.com/office/drawing/2014/main" val="2779059376"/>
                      </a:ext>
                    </a:extLst>
                  </a:tr>
                  <a:tr h="157969">
                    <a:tc>
                      <a:txBody>
                        <a:bodyPr/>
                        <a:lstStyle/>
                        <a:p>
                          <a:pPr algn="ctr"/>
                          <a:r>
                            <a:rPr lang="de-CH" sz="900" dirty="0">
                              <a:latin typeface="+mn-lt"/>
                            </a:rPr>
                            <a:t>25</a:t>
                          </a:r>
                        </a:p>
                      </a:txBody>
                      <a:tcPr/>
                    </a:tc>
                    <a:tc>
                      <a:txBody>
                        <a:bodyPr/>
                        <a:lstStyle/>
                        <a:p>
                          <a:pPr algn="ctr" fontAlgn="b"/>
                          <a:r>
                            <a:rPr lang="de-CH" sz="900" b="0" i="0" u="none" strike="noStrike" dirty="0">
                              <a:solidFill>
                                <a:srgbClr val="000000"/>
                              </a:solidFill>
                              <a:effectLst/>
                              <a:latin typeface="+mn-lt"/>
                            </a:rPr>
                            <a:t>173.554</a:t>
                          </a:r>
                        </a:p>
                      </a:txBody>
                      <a:tcPr marL="9525" marR="9525" marT="9525" marB="0" anchor="b"/>
                    </a:tc>
                    <a:extLst>
                      <a:ext uri="{0D108BD9-81ED-4DB2-BD59-A6C34878D82A}">
                        <a16:rowId xmlns:a16="http://schemas.microsoft.com/office/drawing/2014/main" val="254693695"/>
                      </a:ext>
                    </a:extLst>
                  </a:tr>
                  <a:tr h="157969">
                    <a:tc>
                      <a:txBody>
                        <a:bodyPr/>
                        <a:lstStyle/>
                        <a:p>
                          <a:pPr algn="ctr"/>
                          <a:r>
                            <a:rPr lang="de-CH" sz="900" dirty="0">
                              <a:latin typeface="+mn-lt"/>
                            </a:rPr>
                            <a:t>26</a:t>
                          </a:r>
                        </a:p>
                      </a:txBody>
                      <a:tcPr/>
                    </a:tc>
                    <a:tc>
                      <a:txBody>
                        <a:bodyPr/>
                        <a:lstStyle/>
                        <a:p>
                          <a:pPr algn="ctr" fontAlgn="b"/>
                          <a:r>
                            <a:rPr lang="de-CH" sz="900" b="0" i="0" u="none" strike="noStrike" dirty="0">
                              <a:solidFill>
                                <a:srgbClr val="000000"/>
                              </a:solidFill>
                              <a:effectLst/>
                              <a:latin typeface="+mn-lt"/>
                            </a:rPr>
                            <a:t>173.768</a:t>
                          </a:r>
                        </a:p>
                      </a:txBody>
                      <a:tcPr marL="9525" marR="9525" marT="9525" marB="0" anchor="b"/>
                    </a:tc>
                    <a:extLst>
                      <a:ext uri="{0D108BD9-81ED-4DB2-BD59-A6C34878D82A}">
                        <a16:rowId xmlns:a16="http://schemas.microsoft.com/office/drawing/2014/main" val="2682418523"/>
                      </a:ext>
                    </a:extLst>
                  </a:tr>
                  <a:tr h="157969">
                    <a:tc>
                      <a:txBody>
                        <a:bodyPr/>
                        <a:lstStyle/>
                        <a:p>
                          <a:pPr algn="ctr"/>
                          <a:r>
                            <a:rPr lang="de-CH" sz="900" dirty="0">
                              <a:latin typeface="+mn-lt"/>
                            </a:rPr>
                            <a:t>27</a:t>
                          </a:r>
                        </a:p>
                      </a:txBody>
                      <a:tcPr/>
                    </a:tc>
                    <a:tc>
                      <a:txBody>
                        <a:bodyPr/>
                        <a:lstStyle/>
                        <a:p>
                          <a:pPr algn="ctr" fontAlgn="b"/>
                          <a:r>
                            <a:rPr lang="de-CH" sz="900" b="0" i="0" u="none" strike="noStrike" dirty="0">
                              <a:solidFill>
                                <a:srgbClr val="000000"/>
                              </a:solidFill>
                              <a:effectLst/>
                              <a:latin typeface="+mn-lt"/>
                            </a:rPr>
                            <a:t>175.052</a:t>
                          </a:r>
                        </a:p>
                      </a:txBody>
                      <a:tcPr marL="9525" marR="9525" marT="9525" marB="0" anchor="b"/>
                    </a:tc>
                    <a:extLst>
                      <a:ext uri="{0D108BD9-81ED-4DB2-BD59-A6C34878D82A}">
                        <a16:rowId xmlns:a16="http://schemas.microsoft.com/office/drawing/2014/main" val="146256307"/>
                      </a:ext>
                    </a:extLst>
                  </a:tr>
                  <a:tr h="157969">
                    <a:tc>
                      <a:txBody>
                        <a:bodyPr/>
                        <a:lstStyle/>
                        <a:p>
                          <a:pPr algn="ctr"/>
                          <a:r>
                            <a:rPr lang="de-CH" sz="900" dirty="0">
                              <a:latin typeface="+mn-lt"/>
                            </a:rPr>
                            <a:t>28</a:t>
                          </a:r>
                        </a:p>
                      </a:txBody>
                      <a:tcPr/>
                    </a:tc>
                    <a:tc>
                      <a:txBody>
                        <a:bodyPr/>
                        <a:lstStyle/>
                        <a:p>
                          <a:pPr algn="ctr" fontAlgn="b"/>
                          <a:r>
                            <a:rPr lang="de-CH" sz="900" b="0" i="0" u="none" strike="noStrike" dirty="0">
                              <a:solidFill>
                                <a:srgbClr val="000000"/>
                              </a:solidFill>
                              <a:effectLst/>
                              <a:latin typeface="+mn-lt"/>
                            </a:rPr>
                            <a:t>177.192</a:t>
                          </a:r>
                        </a:p>
                      </a:txBody>
                      <a:tcPr marL="9525" marR="9525" marT="9525" marB="0" anchor="b"/>
                    </a:tc>
                    <a:extLst>
                      <a:ext uri="{0D108BD9-81ED-4DB2-BD59-A6C34878D82A}">
                        <a16:rowId xmlns:a16="http://schemas.microsoft.com/office/drawing/2014/main" val="2435295101"/>
                      </a:ext>
                    </a:extLst>
                  </a:tr>
                  <a:tr h="157969">
                    <a:tc>
                      <a:txBody>
                        <a:bodyPr/>
                        <a:lstStyle/>
                        <a:p>
                          <a:pPr algn="ctr"/>
                          <a:r>
                            <a:rPr lang="de-CH" sz="900" dirty="0">
                              <a:latin typeface="+mn-lt"/>
                            </a:rPr>
                            <a:t>28</a:t>
                          </a:r>
                        </a:p>
                      </a:txBody>
                      <a:tcPr/>
                    </a:tc>
                    <a:tc>
                      <a:txBody>
                        <a:bodyPr/>
                        <a:lstStyle/>
                        <a:p>
                          <a:pPr algn="ctr" fontAlgn="b"/>
                          <a:r>
                            <a:rPr lang="de-CH" sz="900" b="0" i="0" u="none" strike="noStrike" dirty="0">
                              <a:solidFill>
                                <a:srgbClr val="000000"/>
                              </a:solidFill>
                              <a:effectLst/>
                              <a:latin typeface="+mn-lt"/>
                            </a:rPr>
                            <a:t>178.69</a:t>
                          </a:r>
                        </a:p>
                      </a:txBody>
                      <a:tcPr marL="9525" marR="9525" marT="9525" marB="0" anchor="b"/>
                    </a:tc>
                    <a:extLst>
                      <a:ext uri="{0D108BD9-81ED-4DB2-BD59-A6C34878D82A}">
                        <a16:rowId xmlns:a16="http://schemas.microsoft.com/office/drawing/2014/main" val="3977625513"/>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3979230402"/>
                  </p:ext>
                </p:extLst>
              </p:nvPr>
            </p:nvGraphicFramePr>
            <p:xfrm>
              <a:off x="683568" y="1100040"/>
              <a:ext cx="3187626" cy="3017520"/>
            </p:xfrm>
            <a:graphic>
              <a:graphicData uri="http://schemas.openxmlformats.org/drawingml/2006/table">
                <a:tbl>
                  <a:tblPr firstRow="1" bandRow="1">
                    <a:tableStyleId>{5940675A-B579-460E-94D1-54222C63F5DA}</a:tableStyleId>
                  </a:tblPr>
                  <a:tblGrid>
                    <a:gridCol w="1593813">
                      <a:extLst>
                        <a:ext uri="{9D8B030D-6E8A-4147-A177-3AD203B41FA5}">
                          <a16:colId xmlns:a16="http://schemas.microsoft.com/office/drawing/2014/main" val="3105219291"/>
                        </a:ext>
                      </a:extLst>
                    </a:gridCol>
                    <a:gridCol w="1593813">
                      <a:extLst>
                        <a:ext uri="{9D8B030D-6E8A-4147-A177-3AD203B41FA5}">
                          <a16:colId xmlns:a16="http://schemas.microsoft.com/office/drawing/2014/main" val="1386630371"/>
                        </a:ext>
                      </a:extLst>
                    </a:gridCol>
                  </a:tblGrid>
                  <a:tr h="274320">
                    <a:tc>
                      <a:txBody>
                        <a:bodyPr/>
                        <a:lstStyle/>
                        <a:p>
                          <a:endParaRPr lang="de-DE"/>
                        </a:p>
                      </a:txBody>
                      <a:tcPr>
                        <a:blipFill>
                          <a:blip r:embed="rId6"/>
                          <a:stretch>
                            <a:fillRect l="-382" t="-2222" r="-100763" b="-1028889"/>
                          </a:stretch>
                        </a:blipFill>
                      </a:tcPr>
                    </a:tc>
                    <a:tc>
                      <a:txBody>
                        <a:bodyPr/>
                        <a:lstStyle/>
                        <a:p>
                          <a:endParaRPr lang="de-DE"/>
                        </a:p>
                      </a:txBody>
                      <a:tcPr>
                        <a:blipFill>
                          <a:blip r:embed="rId6"/>
                          <a:stretch>
                            <a:fillRect l="-100382" t="-2222" r="-763" b="-1028889"/>
                          </a:stretch>
                        </a:blipFill>
                      </a:tcPr>
                    </a:tc>
                    <a:extLst>
                      <a:ext uri="{0D108BD9-81ED-4DB2-BD59-A6C34878D82A}">
                        <a16:rowId xmlns:a16="http://schemas.microsoft.com/office/drawing/2014/main" val="3089457875"/>
                      </a:ext>
                    </a:extLst>
                  </a:tr>
                  <a:tr h="228600">
                    <a:tc>
                      <a:txBody>
                        <a:bodyPr/>
                        <a:lstStyle/>
                        <a:p>
                          <a:pPr algn="ctr"/>
                          <a:r>
                            <a:rPr lang="de-CH" sz="900" dirty="0" smtClean="0">
                              <a:latin typeface="+mn-lt"/>
                            </a:rPr>
                            <a:t>18</a:t>
                          </a:r>
                        </a:p>
                      </a:txBody>
                      <a:tcPr/>
                    </a:tc>
                    <a:tc>
                      <a:txBody>
                        <a:bodyPr/>
                        <a:lstStyle/>
                        <a:p>
                          <a:pPr algn="ctr" fontAlgn="b"/>
                          <a:r>
                            <a:rPr lang="de-CH" sz="900" b="0" i="0" u="none" strike="noStrike" dirty="0">
                              <a:solidFill>
                                <a:srgbClr val="000000"/>
                              </a:solidFill>
                              <a:effectLst/>
                              <a:latin typeface="+mn-lt"/>
                            </a:rPr>
                            <a:t>162.854</a:t>
                          </a:r>
                        </a:p>
                      </a:txBody>
                      <a:tcPr marL="9525" marR="9525" marT="9525" marB="0" anchor="b"/>
                    </a:tc>
                    <a:extLst>
                      <a:ext uri="{0D108BD9-81ED-4DB2-BD59-A6C34878D82A}">
                        <a16:rowId xmlns:a16="http://schemas.microsoft.com/office/drawing/2014/main" val="1731276674"/>
                      </a:ext>
                    </a:extLst>
                  </a:tr>
                  <a:tr h="228600">
                    <a:tc>
                      <a:txBody>
                        <a:bodyPr/>
                        <a:lstStyle/>
                        <a:p>
                          <a:pPr algn="ctr"/>
                          <a:r>
                            <a:rPr lang="de-CH" sz="900" dirty="0" smtClean="0">
                              <a:latin typeface="+mn-lt"/>
                            </a:rPr>
                            <a:t>19</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164.78</a:t>
                          </a:r>
                        </a:p>
                      </a:txBody>
                      <a:tcPr marL="9525" marR="9525" marT="9525" marB="0" anchor="b"/>
                    </a:tc>
                    <a:extLst>
                      <a:ext uri="{0D108BD9-81ED-4DB2-BD59-A6C34878D82A}">
                        <a16:rowId xmlns:a16="http://schemas.microsoft.com/office/drawing/2014/main" val="375249668"/>
                      </a:ext>
                    </a:extLst>
                  </a:tr>
                  <a:tr h="228600">
                    <a:tc>
                      <a:txBody>
                        <a:bodyPr/>
                        <a:lstStyle/>
                        <a:p>
                          <a:pPr algn="ctr"/>
                          <a:r>
                            <a:rPr lang="de-CH" sz="900" dirty="0" smtClean="0">
                              <a:latin typeface="+mn-lt"/>
                            </a:rPr>
                            <a:t>20</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167.134</a:t>
                          </a:r>
                        </a:p>
                      </a:txBody>
                      <a:tcPr marL="9525" marR="9525" marT="9525" marB="0" anchor="b"/>
                    </a:tc>
                    <a:extLst>
                      <a:ext uri="{0D108BD9-81ED-4DB2-BD59-A6C34878D82A}">
                        <a16:rowId xmlns:a16="http://schemas.microsoft.com/office/drawing/2014/main" val="335035924"/>
                      </a:ext>
                    </a:extLst>
                  </a:tr>
                  <a:tr h="228600">
                    <a:tc>
                      <a:txBody>
                        <a:bodyPr/>
                        <a:lstStyle/>
                        <a:p>
                          <a:pPr algn="ctr"/>
                          <a:r>
                            <a:rPr lang="de-CH" sz="900" dirty="0" smtClean="0">
                              <a:latin typeface="+mn-lt"/>
                            </a:rPr>
                            <a:t>21</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167.348</a:t>
                          </a:r>
                        </a:p>
                      </a:txBody>
                      <a:tcPr marL="9525" marR="9525" marT="9525" marB="0" anchor="b"/>
                    </a:tc>
                    <a:extLst>
                      <a:ext uri="{0D108BD9-81ED-4DB2-BD59-A6C34878D82A}">
                        <a16:rowId xmlns:a16="http://schemas.microsoft.com/office/drawing/2014/main" val="3834085771"/>
                      </a:ext>
                    </a:extLst>
                  </a:tr>
                  <a:tr h="228600">
                    <a:tc>
                      <a:txBody>
                        <a:bodyPr/>
                        <a:lstStyle/>
                        <a:p>
                          <a:pPr algn="ctr"/>
                          <a:r>
                            <a:rPr lang="de-CH" sz="900" dirty="0" smtClean="0">
                              <a:latin typeface="+mn-lt"/>
                            </a:rPr>
                            <a:t>22</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168.632</a:t>
                          </a:r>
                        </a:p>
                      </a:txBody>
                      <a:tcPr marL="9525" marR="9525" marT="9525" marB="0" anchor="b"/>
                    </a:tc>
                    <a:extLst>
                      <a:ext uri="{0D108BD9-81ED-4DB2-BD59-A6C34878D82A}">
                        <a16:rowId xmlns:a16="http://schemas.microsoft.com/office/drawing/2014/main" val="198776845"/>
                      </a:ext>
                    </a:extLst>
                  </a:tr>
                  <a:tr h="228600">
                    <a:tc>
                      <a:txBody>
                        <a:bodyPr/>
                        <a:lstStyle/>
                        <a:p>
                          <a:pPr algn="ctr"/>
                          <a:r>
                            <a:rPr lang="de-CH" sz="900" dirty="0" smtClean="0">
                              <a:latin typeface="+mn-lt"/>
                            </a:rPr>
                            <a:t>23</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170.558</a:t>
                          </a:r>
                        </a:p>
                      </a:txBody>
                      <a:tcPr marL="9525" marR="9525" marT="9525" marB="0" anchor="b"/>
                    </a:tc>
                    <a:extLst>
                      <a:ext uri="{0D108BD9-81ED-4DB2-BD59-A6C34878D82A}">
                        <a16:rowId xmlns:a16="http://schemas.microsoft.com/office/drawing/2014/main" val="4288031916"/>
                      </a:ext>
                    </a:extLst>
                  </a:tr>
                  <a:tr h="228600">
                    <a:tc>
                      <a:txBody>
                        <a:bodyPr/>
                        <a:lstStyle/>
                        <a:p>
                          <a:pPr algn="ctr"/>
                          <a:r>
                            <a:rPr lang="de-CH" sz="900" dirty="0" smtClean="0">
                              <a:latin typeface="+mn-lt"/>
                            </a:rPr>
                            <a:t>24</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170.986</a:t>
                          </a:r>
                        </a:p>
                      </a:txBody>
                      <a:tcPr marL="9525" marR="9525" marT="9525" marB="0" anchor="b"/>
                    </a:tc>
                    <a:extLst>
                      <a:ext uri="{0D108BD9-81ED-4DB2-BD59-A6C34878D82A}">
                        <a16:rowId xmlns:a16="http://schemas.microsoft.com/office/drawing/2014/main" val="2779059376"/>
                      </a:ext>
                    </a:extLst>
                  </a:tr>
                  <a:tr h="228600">
                    <a:tc>
                      <a:txBody>
                        <a:bodyPr/>
                        <a:lstStyle/>
                        <a:p>
                          <a:pPr algn="ctr"/>
                          <a:r>
                            <a:rPr lang="de-CH" sz="900" dirty="0" smtClean="0">
                              <a:latin typeface="+mn-lt"/>
                            </a:rPr>
                            <a:t>25</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173.554</a:t>
                          </a:r>
                        </a:p>
                      </a:txBody>
                      <a:tcPr marL="9525" marR="9525" marT="9525" marB="0" anchor="b"/>
                    </a:tc>
                    <a:extLst>
                      <a:ext uri="{0D108BD9-81ED-4DB2-BD59-A6C34878D82A}">
                        <a16:rowId xmlns:a16="http://schemas.microsoft.com/office/drawing/2014/main" val="254693695"/>
                      </a:ext>
                    </a:extLst>
                  </a:tr>
                  <a:tr h="228600">
                    <a:tc>
                      <a:txBody>
                        <a:bodyPr/>
                        <a:lstStyle/>
                        <a:p>
                          <a:pPr algn="ctr"/>
                          <a:r>
                            <a:rPr lang="de-CH" sz="900" dirty="0" smtClean="0">
                              <a:latin typeface="+mn-lt"/>
                            </a:rPr>
                            <a:t>26</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173.768</a:t>
                          </a:r>
                        </a:p>
                      </a:txBody>
                      <a:tcPr marL="9525" marR="9525" marT="9525" marB="0" anchor="b"/>
                    </a:tc>
                    <a:extLst>
                      <a:ext uri="{0D108BD9-81ED-4DB2-BD59-A6C34878D82A}">
                        <a16:rowId xmlns:a16="http://schemas.microsoft.com/office/drawing/2014/main" val="2682418523"/>
                      </a:ext>
                    </a:extLst>
                  </a:tr>
                  <a:tr h="228600">
                    <a:tc>
                      <a:txBody>
                        <a:bodyPr/>
                        <a:lstStyle/>
                        <a:p>
                          <a:pPr algn="ctr"/>
                          <a:r>
                            <a:rPr lang="de-CH" sz="900" dirty="0" smtClean="0">
                              <a:latin typeface="+mn-lt"/>
                            </a:rPr>
                            <a:t>27</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175.052</a:t>
                          </a:r>
                        </a:p>
                      </a:txBody>
                      <a:tcPr marL="9525" marR="9525" marT="9525" marB="0" anchor="b"/>
                    </a:tc>
                    <a:extLst>
                      <a:ext uri="{0D108BD9-81ED-4DB2-BD59-A6C34878D82A}">
                        <a16:rowId xmlns:a16="http://schemas.microsoft.com/office/drawing/2014/main" val="146256307"/>
                      </a:ext>
                    </a:extLst>
                  </a:tr>
                  <a:tr h="228600">
                    <a:tc>
                      <a:txBody>
                        <a:bodyPr/>
                        <a:lstStyle/>
                        <a:p>
                          <a:pPr algn="ctr"/>
                          <a:r>
                            <a:rPr lang="de-CH" sz="900" dirty="0" smtClean="0">
                              <a:latin typeface="+mn-lt"/>
                            </a:rPr>
                            <a:t>28</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177.192</a:t>
                          </a:r>
                        </a:p>
                      </a:txBody>
                      <a:tcPr marL="9525" marR="9525" marT="9525" marB="0" anchor="b"/>
                    </a:tc>
                    <a:extLst>
                      <a:ext uri="{0D108BD9-81ED-4DB2-BD59-A6C34878D82A}">
                        <a16:rowId xmlns:a16="http://schemas.microsoft.com/office/drawing/2014/main" val="2435295101"/>
                      </a:ext>
                    </a:extLst>
                  </a:tr>
                  <a:tr h="228600">
                    <a:tc>
                      <a:txBody>
                        <a:bodyPr/>
                        <a:lstStyle/>
                        <a:p>
                          <a:pPr algn="ctr"/>
                          <a:r>
                            <a:rPr lang="de-CH" sz="900" dirty="0" smtClean="0">
                              <a:latin typeface="+mn-lt"/>
                            </a:rPr>
                            <a:t>28</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178.69</a:t>
                          </a:r>
                        </a:p>
                      </a:txBody>
                      <a:tcPr marL="9525" marR="9525" marT="9525" marB="0" anchor="b"/>
                    </a:tc>
                    <a:extLst>
                      <a:ext uri="{0D108BD9-81ED-4DB2-BD59-A6C34878D82A}">
                        <a16:rowId xmlns:a16="http://schemas.microsoft.com/office/drawing/2014/main" val="3977625513"/>
                      </a:ext>
                    </a:extLst>
                  </a:tr>
                </a:tbl>
              </a:graphicData>
            </a:graphic>
          </p:graphicFrame>
        </mc:Fallback>
      </mc:AlternateContent>
    </p:spTree>
    <p:extLst>
      <p:ext uri="{BB962C8B-B14F-4D97-AF65-F5344CB8AC3E}">
        <p14:creationId xmlns:p14="http://schemas.microsoft.com/office/powerpoint/2010/main" val="243563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323528" y="833434"/>
            <a:ext cx="3528392" cy="378565"/>
          </a:xfrm>
          <a:prstGeom prst="rect">
            <a:avLst/>
          </a:prstGeom>
          <a:noFill/>
        </p:spPr>
        <p:txBody>
          <a:bodyPr wrap="square">
            <a:spAutoFit/>
          </a:bodyPr>
          <a:lstStyle/>
          <a:p>
            <a:r>
              <a:rPr lang="en-GB" sz="2000" i="1" dirty="0">
                <a:solidFill>
                  <a:srgbClr val="002060"/>
                </a:solidFill>
                <a:latin typeface="+mn-lt"/>
              </a:rPr>
              <a:t>Simple Linear model example</a:t>
            </a:r>
          </a:p>
        </p:txBody>
      </p:sp>
      <p:sp>
        <p:nvSpPr>
          <p:cNvPr id="5" name="TextBox 4">
            <a:extLst>
              <a:ext uri="{FF2B5EF4-FFF2-40B4-BE49-F238E27FC236}">
                <a16:creationId xmlns:a16="http://schemas.microsoft.com/office/drawing/2014/main" id="{9BA17E82-D6E0-4D75-86FE-D5CC11E28C16}"/>
              </a:ext>
            </a:extLst>
          </p:cNvPr>
          <p:cNvSpPr txBox="1"/>
          <p:nvPr/>
        </p:nvSpPr>
        <p:spPr>
          <a:xfrm>
            <a:off x="395536" y="2712358"/>
            <a:ext cx="8424936" cy="378565"/>
          </a:xfrm>
          <a:prstGeom prst="rect">
            <a:avLst/>
          </a:prstGeom>
          <a:noFill/>
        </p:spPr>
        <p:txBody>
          <a:bodyPr wrap="square">
            <a:spAutoFit/>
          </a:bodyPr>
          <a:lstStyle/>
          <a:p>
            <a:endParaRPr lang="en-GB" sz="2000" dirty="0">
              <a:latin typeface="+mn-l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BA17E82-D6E0-4D75-86FE-D5CC11E28C16}"/>
                  </a:ext>
                </a:extLst>
              </p:cNvPr>
              <p:cNvSpPr txBox="1"/>
              <p:nvPr/>
            </p:nvSpPr>
            <p:spPr>
              <a:xfrm>
                <a:off x="323528" y="1262679"/>
                <a:ext cx="4464496" cy="63613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 </m:t>
                      </m:r>
                      <m:r>
                        <a:rPr lang="de-CH" sz="1200" b="1" i="1" smtClean="0">
                          <a:latin typeface="Cambria Math" panose="02040503050406030204" pitchFamily="18" charset="0"/>
                        </a:rPr>
                        <m:t>𝑳</m:t>
                      </m:r>
                      <m:r>
                        <a:rPr lang="en-US" sz="1200" b="1" i="1" smtClean="0">
                          <a:latin typeface="Cambria Math" panose="02040503050406030204" pitchFamily="18" charset="0"/>
                        </a:rPr>
                        <m:t>𝒆𝒂𝒔𝒕</m:t>
                      </m:r>
                      <m:r>
                        <a:rPr lang="en-US" sz="1200" b="1" i="1" smtClean="0">
                          <a:latin typeface="Cambria Math" panose="02040503050406030204" pitchFamily="18" charset="0"/>
                        </a:rPr>
                        <m:t> </m:t>
                      </m:r>
                      <m:r>
                        <a:rPr lang="en-US" sz="1200" b="1" i="1" smtClean="0">
                          <a:latin typeface="Cambria Math" panose="02040503050406030204" pitchFamily="18" charset="0"/>
                        </a:rPr>
                        <m:t>𝒔𝒒𝒖𝒂𝒓𝒆𝒔</m:t>
                      </m:r>
                      <m:r>
                        <a:rPr lang="de-CH" sz="1200" b="1" i="1" smtClean="0">
                          <a:latin typeface="Cambria Math" panose="02040503050406030204" pitchFamily="18" charset="0"/>
                        </a:rPr>
                        <m:t> </m:t>
                      </m:r>
                      <m:r>
                        <a:rPr lang="de-CH" sz="1200" b="1" i="1" smtClean="0">
                          <a:latin typeface="Cambria Math" panose="02040503050406030204" pitchFamily="18" charset="0"/>
                        </a:rPr>
                        <m:t>𝒆𝒔𝒕𝒊𝒎𝒂𝒕𝒊𝒐𝒏</m:t>
                      </m:r>
                      <m:r>
                        <a:rPr lang="de-CH" sz="1200" b="1" i="1" smtClean="0">
                          <a:latin typeface="Cambria Math" panose="02040503050406030204" pitchFamily="18" charset="0"/>
                        </a:rPr>
                        <m:t>: </m:t>
                      </m:r>
                      <m:r>
                        <m:rPr>
                          <m:sty m:val="p"/>
                        </m:rPr>
                        <a:rPr lang="de-CH" sz="1200" b="0" i="0" smtClean="0">
                          <a:latin typeface="Cambria Math" panose="02040503050406030204" pitchFamily="18" charset="0"/>
                        </a:rPr>
                        <m:t>the</m:t>
                      </m:r>
                      <m:r>
                        <a:rPr lang="de-CH" sz="1200" b="0" i="0" smtClean="0">
                          <a:latin typeface="Cambria Math" panose="02040503050406030204" pitchFamily="18" charset="0"/>
                        </a:rPr>
                        <m:t> </m:t>
                      </m:r>
                      <m:r>
                        <m:rPr>
                          <m:sty m:val="p"/>
                        </m:rPr>
                        <a:rPr lang="en-US" sz="1200" b="0" i="0">
                          <a:latin typeface="Cambria Math" panose="02040503050406030204" pitchFamily="18" charset="0"/>
                        </a:rPr>
                        <m:t>parameters</m:t>
                      </m:r>
                      <m:r>
                        <a:rPr lang="en-US" sz="1200" b="0" i="0">
                          <a:latin typeface="Cambria Math" panose="02040503050406030204" pitchFamily="18" charset="0"/>
                        </a:rPr>
                        <m:t> </m:t>
                      </m:r>
                      <m:r>
                        <m:rPr>
                          <m:sty m:val="p"/>
                        </m:rPr>
                        <a:rPr lang="en-US" sz="1200" b="0" i="0">
                          <a:latin typeface="Cambria Math" panose="02040503050406030204" pitchFamily="18" charset="0"/>
                        </a:rPr>
                        <m:t>are</m:t>
                      </m:r>
                      <m:r>
                        <a:rPr lang="en-US" sz="1200" b="0" i="0">
                          <a:latin typeface="Cambria Math" panose="02040503050406030204" pitchFamily="18" charset="0"/>
                        </a:rPr>
                        <m:t> </m:t>
                      </m:r>
                      <m:r>
                        <m:rPr>
                          <m:sty m:val="p"/>
                        </m:rPr>
                        <a:rPr lang="en-US" sz="1200" b="0" i="0">
                          <a:latin typeface="Cambria Math" panose="02040503050406030204" pitchFamily="18" charset="0"/>
                        </a:rPr>
                        <m:t>estimated</m:t>
                      </m:r>
                      <m:r>
                        <a:rPr lang="en-US" sz="1200" b="0" i="0">
                          <a:latin typeface="Cambria Math" panose="02040503050406030204" pitchFamily="18" charset="0"/>
                        </a:rPr>
                        <m:t> </m:t>
                      </m:r>
                    </m:oMath>
                  </m:oMathPara>
                </a14:m>
                <a:endParaRPr lang="de-CH" sz="12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z="1200" b="0" i="0">
                          <a:latin typeface="Cambria Math" panose="02040503050406030204" pitchFamily="18" charset="0"/>
                        </a:rPr>
                        <m:t>by</m:t>
                      </m:r>
                      <m:r>
                        <a:rPr lang="en-US" sz="1200" b="0" i="0">
                          <a:latin typeface="Cambria Math" panose="02040503050406030204" pitchFamily="18" charset="0"/>
                        </a:rPr>
                        <m:t> </m:t>
                      </m:r>
                      <m:r>
                        <m:rPr>
                          <m:sty m:val="p"/>
                        </m:rPr>
                        <a:rPr lang="en-US" sz="1200" b="0" i="0">
                          <a:latin typeface="Cambria Math" panose="02040503050406030204" pitchFamily="18" charset="0"/>
                        </a:rPr>
                        <m:t>minimizing</m:t>
                      </m:r>
                      <m:r>
                        <a:rPr lang="en-US" sz="1200" b="0" i="0">
                          <a:latin typeface="Cambria Math" panose="02040503050406030204" pitchFamily="18" charset="0"/>
                        </a:rPr>
                        <m:t> </m:t>
                      </m:r>
                      <m:r>
                        <m:rPr>
                          <m:sty m:val="p"/>
                        </m:rPr>
                        <a:rPr lang="en-US" sz="1200" b="0" i="0">
                          <a:latin typeface="Cambria Math" panose="02040503050406030204" pitchFamily="18" charset="0"/>
                        </a:rPr>
                        <m:t>the</m:t>
                      </m:r>
                      <m:r>
                        <a:rPr lang="en-US" sz="1200" b="0" i="0">
                          <a:latin typeface="Cambria Math" panose="02040503050406030204" pitchFamily="18" charset="0"/>
                        </a:rPr>
                        <m:t> </m:t>
                      </m:r>
                      <m:r>
                        <m:rPr>
                          <m:sty m:val="p"/>
                        </m:rPr>
                        <a:rPr lang="en-US" sz="1200" b="0" i="0">
                          <a:latin typeface="Cambria Math" panose="02040503050406030204" pitchFamily="18" charset="0"/>
                        </a:rPr>
                        <m:t>sum</m:t>
                      </m:r>
                      <m:r>
                        <a:rPr lang="en-US" sz="1200" b="0" i="0">
                          <a:latin typeface="Cambria Math" panose="02040503050406030204" pitchFamily="18" charset="0"/>
                        </a:rPr>
                        <m:t> </m:t>
                      </m:r>
                      <m:r>
                        <m:rPr>
                          <m:sty m:val="p"/>
                        </m:rPr>
                        <a:rPr lang="en-US" sz="1200" b="0" i="0">
                          <a:latin typeface="Cambria Math" panose="02040503050406030204" pitchFamily="18" charset="0"/>
                        </a:rPr>
                        <m:t>of</m:t>
                      </m:r>
                      <m:r>
                        <a:rPr lang="en-US" sz="1200" b="0" i="0">
                          <a:latin typeface="Cambria Math" panose="02040503050406030204" pitchFamily="18" charset="0"/>
                        </a:rPr>
                        <m:t> </m:t>
                      </m:r>
                      <m:r>
                        <m:rPr>
                          <m:sty m:val="p"/>
                        </m:rPr>
                        <a:rPr lang="en-US" sz="1200" b="0" i="0">
                          <a:latin typeface="Cambria Math" panose="02040503050406030204" pitchFamily="18" charset="0"/>
                        </a:rPr>
                        <m:t>squared</m:t>
                      </m:r>
                      <m:r>
                        <a:rPr lang="en-US" sz="1200" b="0" i="0">
                          <a:latin typeface="Cambria Math" panose="02040503050406030204" pitchFamily="18" charset="0"/>
                        </a:rPr>
                        <m:t> </m:t>
                      </m:r>
                      <m:r>
                        <m:rPr>
                          <m:sty m:val="p"/>
                        </m:rPr>
                        <a:rPr lang="en-US" sz="1200" b="0" i="0">
                          <a:latin typeface="Cambria Math" panose="02040503050406030204" pitchFamily="18" charset="0"/>
                        </a:rPr>
                        <m:t>errors</m:t>
                      </m:r>
                      <m:r>
                        <a:rPr lang="en-US" sz="1200" b="0" i="0">
                          <a:latin typeface="Cambria Math" panose="02040503050406030204" pitchFamily="18" charset="0"/>
                        </a:rPr>
                        <m:t>, </m:t>
                      </m:r>
                      <m:r>
                        <m:rPr>
                          <m:sty m:val="p"/>
                        </m:rPr>
                        <a:rPr lang="en-US" sz="1200" b="0" i="0">
                          <a:latin typeface="Cambria Math" panose="02040503050406030204" pitchFamily="18" charset="0"/>
                        </a:rPr>
                        <m:t>the</m:t>
                      </m:r>
                      <m:r>
                        <a:rPr lang="en-US" sz="1200" b="0" i="0">
                          <a:latin typeface="Cambria Math" panose="02040503050406030204" pitchFamily="18" charset="0"/>
                        </a:rPr>
                        <m:t> </m:t>
                      </m:r>
                      <m:r>
                        <m:rPr>
                          <m:sty m:val="p"/>
                        </m:rPr>
                        <a:rPr lang="en-US" sz="1200" b="0" i="0">
                          <a:latin typeface="Cambria Math" panose="02040503050406030204" pitchFamily="18" charset="0"/>
                        </a:rPr>
                        <m:t>vertical</m:t>
                      </m:r>
                      <m:r>
                        <a:rPr lang="en-US" sz="1200" b="0" i="0">
                          <a:latin typeface="Cambria Math" panose="02040503050406030204" pitchFamily="18" charset="0"/>
                        </a:rPr>
                        <m:t> </m:t>
                      </m:r>
                    </m:oMath>
                  </m:oMathPara>
                </a14:m>
                <a:endParaRPr lang="de-CH" sz="1200" dirty="0">
                  <a:latin typeface="Cambria Math" panose="02040503050406030204" pitchFamily="18" charset="0"/>
                </a:endParaRPr>
              </a:p>
              <a:p>
                <a14:m>
                  <m:oMath xmlns:m="http://schemas.openxmlformats.org/officeDocument/2006/math">
                    <m:r>
                      <m:rPr>
                        <m:sty m:val="p"/>
                      </m:rPr>
                      <a:rPr lang="en-US" sz="1200" b="0" i="0">
                        <a:latin typeface="Cambria Math" panose="02040503050406030204" pitchFamily="18" charset="0"/>
                      </a:rPr>
                      <m:t>distance</m:t>
                    </m:r>
                    <m:r>
                      <a:rPr lang="en-US" sz="1200" b="0" i="0">
                        <a:latin typeface="Cambria Math" panose="02040503050406030204" pitchFamily="18" charset="0"/>
                      </a:rPr>
                      <m:t> </m:t>
                    </m:r>
                    <m:r>
                      <m:rPr>
                        <m:sty m:val="p"/>
                      </m:rPr>
                      <a:rPr lang="en-US" sz="1200" b="0" i="0">
                        <a:latin typeface="Cambria Math" panose="02040503050406030204" pitchFamily="18" charset="0"/>
                      </a:rPr>
                      <m:t>of</m:t>
                    </m:r>
                    <m:r>
                      <a:rPr lang="en-US" sz="1200" b="0" i="0">
                        <a:latin typeface="Cambria Math" panose="02040503050406030204" pitchFamily="18" charset="0"/>
                      </a:rPr>
                      <m:t> </m:t>
                    </m:r>
                    <m:r>
                      <m:rPr>
                        <m:sty m:val="p"/>
                      </m:rPr>
                      <a:rPr lang="en-US" sz="1200" b="0" i="0">
                        <a:latin typeface="Cambria Math" panose="02040503050406030204" pitchFamily="18" charset="0"/>
                      </a:rPr>
                      <m:t>each</m:t>
                    </m:r>
                    <m:r>
                      <a:rPr lang="en-US" sz="1200" b="0" i="0">
                        <a:latin typeface="Cambria Math" panose="02040503050406030204" pitchFamily="18" charset="0"/>
                      </a:rPr>
                      <m:t> </m:t>
                    </m:r>
                    <m:r>
                      <m:rPr>
                        <m:sty m:val="p"/>
                      </m:rPr>
                      <a:rPr lang="en-US" sz="1200" b="0" i="0">
                        <a:latin typeface="Cambria Math" panose="02040503050406030204" pitchFamily="18" charset="0"/>
                      </a:rPr>
                      <m:t>observed</m:t>
                    </m:r>
                    <m:r>
                      <a:rPr lang="en-US" sz="1200" b="0" i="0">
                        <a:latin typeface="Cambria Math" panose="02040503050406030204" pitchFamily="18" charset="0"/>
                      </a:rPr>
                      <m:t> </m:t>
                    </m:r>
                    <m:r>
                      <m:rPr>
                        <m:sty m:val="p"/>
                      </m:rPr>
                      <a:rPr lang="en-US" sz="1200" b="0" i="0">
                        <a:latin typeface="Cambria Math" panose="02040503050406030204" pitchFamily="18" charset="0"/>
                      </a:rPr>
                      <m:t>response</m:t>
                    </m:r>
                    <m:r>
                      <a:rPr lang="en-US" sz="1200" b="0" i="0">
                        <a:latin typeface="Cambria Math" panose="02040503050406030204" pitchFamily="18" charset="0"/>
                      </a:rPr>
                      <m:t> </m:t>
                    </m:r>
                    <m:r>
                      <m:rPr>
                        <m:sty m:val="p"/>
                      </m:rPr>
                      <a:rPr lang="en-US" sz="1200" b="0" i="0">
                        <a:latin typeface="Cambria Math" panose="02040503050406030204" pitchFamily="18" charset="0"/>
                      </a:rPr>
                      <m:t>from</m:t>
                    </m:r>
                    <m:r>
                      <a:rPr lang="en-US" sz="1200" b="0" i="0">
                        <a:latin typeface="Cambria Math" panose="02040503050406030204" pitchFamily="18" charset="0"/>
                      </a:rPr>
                      <m:t> </m:t>
                    </m:r>
                    <m:r>
                      <m:rPr>
                        <m:sty m:val="p"/>
                      </m:rPr>
                      <a:rPr lang="en-US" sz="1200" b="0" i="0">
                        <a:latin typeface="Cambria Math" panose="02040503050406030204" pitchFamily="18" charset="0"/>
                      </a:rPr>
                      <m:t>the</m:t>
                    </m:r>
                    <m:r>
                      <a:rPr lang="en-US" sz="1200" b="0" i="0">
                        <a:latin typeface="Cambria Math" panose="02040503050406030204" pitchFamily="18" charset="0"/>
                      </a:rPr>
                      <m:t> </m:t>
                    </m:r>
                    <m:r>
                      <m:rPr>
                        <m:sty m:val="p"/>
                      </m:rPr>
                      <a:rPr lang="de-CH" sz="1200" b="0" i="0" smtClean="0">
                        <a:latin typeface="Cambria Math" panose="02040503050406030204" pitchFamily="18" charset="0"/>
                      </a:rPr>
                      <m:t>model</m:t>
                    </m:r>
                    <m:r>
                      <a:rPr lang="de-CH" sz="1200" b="0" i="0" smtClean="0">
                        <a:latin typeface="Cambria Math" panose="02040503050406030204" pitchFamily="18" charset="0"/>
                      </a:rPr>
                      <m:t> </m:t>
                    </m:r>
                    <m:r>
                      <a:rPr lang="de-CH" sz="1200" b="0" i="1" dirty="0" smtClean="0">
                        <a:latin typeface="Cambria Math" panose="02040503050406030204" pitchFamily="18" charset="0"/>
                      </a:rPr>
                      <m:t>(</m:t>
                    </m:r>
                    <m:acc>
                      <m:accPr>
                        <m:chr m:val="̂"/>
                        <m:ctrlPr>
                          <a:rPr lang="en-GB" sz="1200" i="1" smtClean="0">
                            <a:solidFill>
                              <a:srgbClr val="002060"/>
                            </a:solidFill>
                            <a:latin typeface="Cambria Math" panose="02040503050406030204" pitchFamily="18" charset="0"/>
                          </a:rPr>
                        </m:ctrlPr>
                      </m:accPr>
                      <m:e>
                        <m:r>
                          <a:rPr lang="de-CH" sz="1200" i="1">
                            <a:solidFill>
                              <a:srgbClr val="002060"/>
                            </a:solidFill>
                            <a:latin typeface="Cambria Math" panose="02040503050406030204" pitchFamily="18" charset="0"/>
                          </a:rPr>
                          <m:t>𝑦</m:t>
                        </m:r>
                      </m:e>
                    </m:acc>
                    <m:r>
                      <a:rPr lang="de-CH" sz="1200" i="1">
                        <a:solidFill>
                          <a:srgbClr val="002060"/>
                        </a:solidFill>
                        <a:latin typeface="Cambria Math" panose="02040503050406030204" pitchFamily="18" charset="0"/>
                      </a:rPr>
                      <m:t>=</m:t>
                    </m:r>
                    <m:acc>
                      <m:accPr>
                        <m:chr m:val="̂"/>
                        <m:ctrlPr>
                          <a:rPr lang="de-CH" sz="1200" i="1">
                            <a:solidFill>
                              <a:srgbClr val="002060"/>
                            </a:solidFill>
                            <a:latin typeface="Cambria Math" panose="02040503050406030204" pitchFamily="18" charset="0"/>
                          </a:rPr>
                        </m:ctrlPr>
                      </m:accPr>
                      <m:e>
                        <m:r>
                          <a:rPr lang="de-CH" sz="1200" i="1">
                            <a:solidFill>
                              <a:srgbClr val="002060"/>
                            </a:solidFill>
                            <a:latin typeface="Cambria Math" panose="02040503050406030204" pitchFamily="18" charset="0"/>
                          </a:rPr>
                          <m:t>𝛼</m:t>
                        </m:r>
                      </m:e>
                    </m:acc>
                    <m:r>
                      <a:rPr lang="de-CH" sz="1200" i="1">
                        <a:solidFill>
                          <a:srgbClr val="002060"/>
                        </a:solidFill>
                        <a:latin typeface="Cambria Math" panose="02040503050406030204" pitchFamily="18" charset="0"/>
                      </a:rPr>
                      <m:t>+</m:t>
                    </m:r>
                    <m:acc>
                      <m:accPr>
                        <m:chr m:val="̂"/>
                        <m:ctrlPr>
                          <a:rPr lang="en-GB" sz="1200" i="1">
                            <a:solidFill>
                              <a:srgbClr val="002060"/>
                            </a:solidFill>
                            <a:latin typeface="Cambria Math" panose="02040503050406030204" pitchFamily="18" charset="0"/>
                          </a:rPr>
                        </m:ctrlPr>
                      </m:accPr>
                      <m:e>
                        <m:r>
                          <a:rPr lang="de-CH" sz="1200" i="1">
                            <a:solidFill>
                              <a:srgbClr val="002060"/>
                            </a:solidFill>
                            <a:latin typeface="Cambria Math" panose="02040503050406030204" pitchFamily="18" charset="0"/>
                          </a:rPr>
                          <m:t>𝛽</m:t>
                        </m:r>
                      </m:e>
                    </m:acc>
                    <m:r>
                      <a:rPr lang="de-CH" sz="1200" i="1">
                        <a:solidFill>
                          <a:srgbClr val="002060"/>
                        </a:solidFill>
                        <a:latin typeface="Cambria Math" panose="02040503050406030204" pitchFamily="18" charset="0"/>
                      </a:rPr>
                      <m:t>𝑥</m:t>
                    </m:r>
                    <m:r>
                      <a:rPr lang="de-CH" sz="1200" b="0" i="1" dirty="0" smtClean="0">
                        <a:latin typeface="Cambria Math" panose="02040503050406030204" pitchFamily="18" charset="0"/>
                      </a:rPr>
                      <m:t>)</m:t>
                    </m:r>
                    <m:r>
                      <a:rPr lang="en-US" sz="1200" b="0" i="0">
                        <a:latin typeface="Cambria Math" panose="02040503050406030204" pitchFamily="18" charset="0"/>
                      </a:rPr>
                      <m:t>.</m:t>
                    </m:r>
                  </m:oMath>
                </a14:m>
                <a:r>
                  <a:rPr lang="en-GB" sz="1400" dirty="0">
                    <a:latin typeface="+mn-lt"/>
                  </a:rPr>
                  <a:t> </a:t>
                </a:r>
              </a:p>
            </p:txBody>
          </p:sp>
        </mc:Choice>
        <mc:Fallback xmlns="">
          <p:sp>
            <p:nvSpPr>
              <p:cNvPr id="11" name="TextBox 10">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23528" y="1262679"/>
                <a:ext cx="4464496" cy="636136"/>
              </a:xfrm>
              <a:prstGeom prst="rect">
                <a:avLst/>
              </a:prstGeom>
              <a:blipFill>
                <a:blip r:embed="rId3"/>
                <a:stretch>
                  <a:fillRect b="-2885"/>
                </a:stretch>
              </a:blipFill>
            </p:spPr>
            <p:txBody>
              <a:bodyPr/>
              <a:lstStyle/>
              <a:p>
                <a:r>
                  <a:rPr lang="de-CH">
                    <a:noFill/>
                  </a:rPr>
                  <a:t> </a:t>
                </a:r>
              </a:p>
            </p:txBody>
          </p:sp>
        </mc:Fallback>
      </mc:AlternateContent>
      <p:pic>
        <p:nvPicPr>
          <p:cNvPr id="3" name="Picture 2"/>
          <p:cNvPicPr>
            <a:picLocks noChangeAspect="1"/>
          </p:cNvPicPr>
          <p:nvPr/>
        </p:nvPicPr>
        <p:blipFill>
          <a:blip r:embed="rId4"/>
          <a:stretch>
            <a:fillRect/>
          </a:stretch>
        </p:blipFill>
        <p:spPr>
          <a:xfrm>
            <a:off x="4782138" y="1022716"/>
            <a:ext cx="3360120" cy="3096344"/>
          </a:xfrm>
          <a:prstGeom prst="rect">
            <a:avLst/>
          </a:prstGeom>
          <a:ln w="28575">
            <a:solidFill>
              <a:schemeClr val="accent3">
                <a:lumMod val="60000"/>
                <a:lumOff val="40000"/>
              </a:schemeClr>
            </a:solidFill>
          </a:ln>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BA17E82-D6E0-4D75-86FE-D5CC11E28C16}"/>
                  </a:ext>
                </a:extLst>
              </p:cNvPr>
              <p:cNvSpPr txBox="1"/>
              <p:nvPr/>
            </p:nvSpPr>
            <p:spPr>
              <a:xfrm>
                <a:off x="323528" y="1935387"/>
                <a:ext cx="4386602" cy="2006703"/>
              </a:xfrm>
              <a:prstGeom prst="rect">
                <a:avLst/>
              </a:prstGeom>
              <a:noFill/>
            </p:spPr>
            <p:txBody>
              <a:bodyPr wrap="square">
                <a:spAutoFit/>
              </a:bodyPr>
              <a:lstStyle/>
              <a:p>
                <a14:m>
                  <m:oMath xmlns:m="http://schemas.openxmlformats.org/officeDocument/2006/math">
                    <m:r>
                      <a:rPr lang="de-CH" sz="1200" b="0" i="1" dirty="0" smtClean="0">
                        <a:latin typeface="Cambria Math" panose="02040503050406030204" pitchFamily="18" charset="0"/>
                      </a:rPr>
                      <m:t>𝛽</m:t>
                    </m:r>
                    <m:r>
                      <a:rPr lang="de-CH" sz="1200" b="0" i="1" dirty="0" smtClean="0">
                        <a:latin typeface="Cambria Math" panose="02040503050406030204" pitchFamily="18" charset="0"/>
                      </a:rPr>
                      <m:t>=</m:t>
                    </m:r>
                    <m:f>
                      <m:fPr>
                        <m:ctrlPr>
                          <a:rPr lang="de-CH" sz="1200" b="0" i="1" dirty="0" smtClean="0">
                            <a:latin typeface="Cambria Math" panose="02040503050406030204" pitchFamily="18" charset="0"/>
                          </a:rPr>
                        </m:ctrlPr>
                      </m:fPr>
                      <m:num>
                        <m:nary>
                          <m:naryPr>
                            <m:chr m:val="∑"/>
                            <m:ctrlPr>
                              <a:rPr lang="pt-BR" sz="1200" b="0" i="1" dirty="0" smtClean="0">
                                <a:latin typeface="Cambria Math" panose="02040503050406030204" pitchFamily="18" charset="0"/>
                              </a:rPr>
                            </m:ctrlPr>
                          </m:naryPr>
                          <m:sub>
                            <m:r>
                              <m:rPr>
                                <m:brk m:alnAt="23"/>
                              </m:rPr>
                              <a:rPr lang="de-CH" sz="1200" b="0" i="1" dirty="0" smtClean="0">
                                <a:latin typeface="Cambria Math" panose="02040503050406030204" pitchFamily="18" charset="0"/>
                              </a:rPr>
                              <m:t>𝑖</m:t>
                            </m:r>
                            <m:r>
                              <a:rPr lang="pt-BR" sz="1200" b="0" i="1" dirty="0" smtClean="0">
                                <a:latin typeface="Cambria Math" panose="02040503050406030204" pitchFamily="18" charset="0"/>
                              </a:rPr>
                              <m:t>=</m:t>
                            </m:r>
                            <m:r>
                              <a:rPr lang="de-CH" sz="1200" b="0" i="1" dirty="0" smtClean="0">
                                <a:latin typeface="Cambria Math" panose="02040503050406030204" pitchFamily="18" charset="0"/>
                              </a:rPr>
                              <m:t>1</m:t>
                            </m:r>
                          </m:sub>
                          <m:sup>
                            <m:r>
                              <a:rPr lang="pt-BR" sz="1200" b="0" i="1" dirty="0" smtClean="0">
                                <a:latin typeface="Cambria Math" panose="02040503050406030204" pitchFamily="18" charset="0"/>
                              </a:rPr>
                              <m:t>𝑛</m:t>
                            </m:r>
                          </m:sup>
                          <m:e>
                            <m:r>
                              <a:rPr lang="de-CH" sz="1200" b="0" i="1" dirty="0" smtClean="0">
                                <a:latin typeface="Cambria Math" panose="02040503050406030204" pitchFamily="18" charset="0"/>
                              </a:rPr>
                              <m:t>(</m:t>
                            </m:r>
                            <m:sSub>
                              <m:sSubPr>
                                <m:ctrlPr>
                                  <a:rPr lang="de-CH" sz="1200" b="0" i="1" dirty="0" smtClean="0">
                                    <a:latin typeface="Cambria Math" panose="02040503050406030204" pitchFamily="18" charset="0"/>
                                  </a:rPr>
                                </m:ctrlPr>
                              </m:sSubPr>
                              <m:e>
                                <m:r>
                                  <a:rPr lang="de-CH" sz="1200" b="0" i="1" dirty="0" smtClean="0">
                                    <a:latin typeface="Cambria Math" panose="02040503050406030204" pitchFamily="18" charset="0"/>
                                  </a:rPr>
                                  <m:t>𝑥</m:t>
                                </m:r>
                              </m:e>
                              <m:sub>
                                <m:r>
                                  <a:rPr lang="de-CH" sz="1200" b="0" i="1" dirty="0" smtClean="0">
                                    <a:latin typeface="Cambria Math" panose="02040503050406030204" pitchFamily="18" charset="0"/>
                                  </a:rPr>
                                  <m:t>𝑖</m:t>
                                </m:r>
                              </m:sub>
                            </m:sSub>
                            <m:r>
                              <a:rPr lang="de-CH" sz="1200" b="0" i="1" dirty="0" smtClean="0">
                                <a:latin typeface="Cambria Math" panose="02040503050406030204" pitchFamily="18" charset="0"/>
                              </a:rPr>
                              <m:t> −</m:t>
                            </m:r>
                            <m:acc>
                              <m:accPr>
                                <m:chr m:val="̅"/>
                                <m:ctrlPr>
                                  <a:rPr lang="de-CH" sz="1200" b="0" i="1" dirty="0" smtClean="0">
                                    <a:latin typeface="Cambria Math" panose="02040503050406030204" pitchFamily="18" charset="0"/>
                                  </a:rPr>
                                </m:ctrlPr>
                              </m:accPr>
                              <m:e>
                                <m:r>
                                  <a:rPr lang="de-CH" sz="1200" b="0" i="1" dirty="0" smtClean="0">
                                    <a:latin typeface="Cambria Math" panose="02040503050406030204" pitchFamily="18" charset="0"/>
                                  </a:rPr>
                                  <m:t>𝑥</m:t>
                                </m:r>
                              </m:e>
                            </m:acc>
                          </m:e>
                        </m:nary>
                        <m:r>
                          <a:rPr lang="de-CH" sz="1200" b="0" i="1" dirty="0" smtClean="0">
                            <a:latin typeface="Cambria Math" panose="02040503050406030204" pitchFamily="18" charset="0"/>
                          </a:rPr>
                          <m:t>)</m:t>
                        </m:r>
                        <m:r>
                          <a:rPr lang="de-CH" sz="1200" i="1" dirty="0">
                            <a:latin typeface="Cambria Math" panose="02040503050406030204" pitchFamily="18" charset="0"/>
                          </a:rPr>
                          <m:t>(</m:t>
                        </m:r>
                        <m:sSub>
                          <m:sSubPr>
                            <m:ctrlPr>
                              <a:rPr lang="de-CH" sz="1200" b="0" i="1" dirty="0" smtClean="0">
                                <a:latin typeface="Cambria Math" panose="02040503050406030204" pitchFamily="18" charset="0"/>
                              </a:rPr>
                            </m:ctrlPr>
                          </m:sSubPr>
                          <m:e>
                            <m:r>
                              <a:rPr lang="de-CH" sz="1200" b="0" i="1" dirty="0" smtClean="0">
                                <a:latin typeface="Cambria Math" panose="02040503050406030204" pitchFamily="18" charset="0"/>
                              </a:rPr>
                              <m:t>𝑦</m:t>
                            </m:r>
                          </m:e>
                          <m:sub>
                            <m:r>
                              <a:rPr lang="de-CH" sz="1200" b="0" i="1" dirty="0" smtClean="0">
                                <a:latin typeface="Cambria Math" panose="02040503050406030204" pitchFamily="18" charset="0"/>
                              </a:rPr>
                              <m:t>𝑖</m:t>
                            </m:r>
                          </m:sub>
                        </m:sSub>
                        <m:r>
                          <a:rPr lang="de-CH" sz="1200" i="1" dirty="0">
                            <a:latin typeface="Cambria Math" panose="02040503050406030204" pitchFamily="18" charset="0"/>
                          </a:rPr>
                          <m:t> −</m:t>
                        </m:r>
                        <m:acc>
                          <m:accPr>
                            <m:chr m:val="̅"/>
                            <m:ctrlPr>
                              <a:rPr lang="de-CH" sz="1200" i="1" dirty="0">
                                <a:latin typeface="Cambria Math" panose="02040503050406030204" pitchFamily="18" charset="0"/>
                              </a:rPr>
                            </m:ctrlPr>
                          </m:accPr>
                          <m:e>
                            <m:r>
                              <a:rPr lang="de-CH" sz="1200" b="0" i="1" dirty="0" smtClean="0">
                                <a:latin typeface="Cambria Math" panose="02040503050406030204" pitchFamily="18" charset="0"/>
                              </a:rPr>
                              <m:t>𝑦</m:t>
                            </m:r>
                          </m:e>
                        </m:acc>
                        <m:r>
                          <a:rPr lang="de-CH" sz="1200" b="0" i="1" dirty="0" smtClean="0">
                            <a:latin typeface="Cambria Math" panose="02040503050406030204" pitchFamily="18" charset="0"/>
                          </a:rPr>
                          <m:t>)</m:t>
                        </m:r>
                      </m:num>
                      <m:den>
                        <m:nary>
                          <m:naryPr>
                            <m:chr m:val="∑"/>
                            <m:ctrlPr>
                              <a:rPr lang="pt-BR" sz="1200" i="1" dirty="0" smtClean="0">
                                <a:latin typeface="Cambria Math" panose="02040503050406030204" pitchFamily="18" charset="0"/>
                              </a:rPr>
                            </m:ctrlPr>
                          </m:naryPr>
                          <m:sub>
                            <m:r>
                              <m:rPr>
                                <m:brk m:alnAt="23"/>
                              </m:rPr>
                              <a:rPr lang="de-CH" sz="1200" i="1" dirty="0">
                                <a:latin typeface="Cambria Math" panose="02040503050406030204" pitchFamily="18" charset="0"/>
                              </a:rPr>
                              <m:t>𝑖</m:t>
                            </m:r>
                            <m:r>
                              <a:rPr lang="pt-BR" sz="1200" i="1" dirty="0">
                                <a:latin typeface="Cambria Math" panose="02040503050406030204" pitchFamily="18" charset="0"/>
                              </a:rPr>
                              <m:t>=</m:t>
                            </m:r>
                            <m:r>
                              <a:rPr lang="de-CH" sz="1200" i="1" dirty="0">
                                <a:latin typeface="Cambria Math" panose="02040503050406030204" pitchFamily="18" charset="0"/>
                              </a:rPr>
                              <m:t>1</m:t>
                            </m:r>
                          </m:sub>
                          <m:sup>
                            <m:r>
                              <a:rPr lang="pt-BR" sz="1200" i="1" dirty="0">
                                <a:latin typeface="Cambria Math" panose="02040503050406030204" pitchFamily="18" charset="0"/>
                              </a:rPr>
                              <m:t>𝑛</m:t>
                            </m:r>
                          </m:sup>
                          <m:e>
                            <m:r>
                              <a:rPr lang="de-CH" sz="1200" i="1" dirty="0">
                                <a:latin typeface="Cambria Math" panose="02040503050406030204" pitchFamily="18" charset="0"/>
                              </a:rPr>
                              <m:t>(</m:t>
                            </m:r>
                            <m:sSub>
                              <m:sSubPr>
                                <m:ctrlPr>
                                  <a:rPr lang="de-CH" sz="1200" i="1" dirty="0">
                                    <a:latin typeface="Cambria Math" panose="02040503050406030204" pitchFamily="18" charset="0"/>
                                  </a:rPr>
                                </m:ctrlPr>
                              </m:sSubPr>
                              <m:e>
                                <m:r>
                                  <a:rPr lang="de-CH" sz="1200" i="1" dirty="0">
                                    <a:latin typeface="Cambria Math" panose="02040503050406030204" pitchFamily="18" charset="0"/>
                                  </a:rPr>
                                  <m:t>𝑥</m:t>
                                </m:r>
                              </m:e>
                              <m:sub>
                                <m:r>
                                  <a:rPr lang="de-CH" sz="1200" i="1" dirty="0">
                                    <a:latin typeface="Cambria Math" panose="02040503050406030204" pitchFamily="18" charset="0"/>
                                  </a:rPr>
                                  <m:t>𝑖</m:t>
                                </m:r>
                              </m:sub>
                            </m:sSub>
                            <m:r>
                              <a:rPr lang="de-CH" sz="1200" i="1" dirty="0">
                                <a:latin typeface="Cambria Math" panose="02040503050406030204" pitchFamily="18" charset="0"/>
                              </a:rPr>
                              <m:t> −</m:t>
                            </m:r>
                            <m:acc>
                              <m:accPr>
                                <m:chr m:val="̅"/>
                                <m:ctrlPr>
                                  <a:rPr lang="de-CH" sz="1200" i="1" dirty="0">
                                    <a:latin typeface="Cambria Math" panose="02040503050406030204" pitchFamily="18" charset="0"/>
                                  </a:rPr>
                                </m:ctrlPr>
                              </m:accPr>
                              <m:e>
                                <m:r>
                                  <a:rPr lang="de-CH" sz="1200" i="1" dirty="0">
                                    <a:latin typeface="Cambria Math" panose="02040503050406030204" pitchFamily="18" charset="0"/>
                                  </a:rPr>
                                  <m:t>𝑥</m:t>
                                </m:r>
                              </m:e>
                            </m:acc>
                          </m:e>
                        </m:nary>
                        <m:sSup>
                          <m:sSupPr>
                            <m:ctrlPr>
                              <a:rPr lang="de-CH" sz="1200" i="1" dirty="0" smtClean="0">
                                <a:latin typeface="Cambria Math" panose="02040503050406030204" pitchFamily="18" charset="0"/>
                              </a:rPr>
                            </m:ctrlPr>
                          </m:sSupPr>
                          <m:e>
                            <m:r>
                              <a:rPr lang="de-CH" sz="1200" b="0" i="1" dirty="0" smtClean="0">
                                <a:latin typeface="Cambria Math" panose="02040503050406030204" pitchFamily="18" charset="0"/>
                              </a:rPr>
                              <m:t>)</m:t>
                            </m:r>
                          </m:e>
                          <m:sup>
                            <m:r>
                              <a:rPr lang="de-CH" sz="1200" b="0" i="1" dirty="0" smtClean="0">
                                <a:latin typeface="Cambria Math" panose="02040503050406030204" pitchFamily="18" charset="0"/>
                              </a:rPr>
                              <m:t>2</m:t>
                            </m:r>
                          </m:sup>
                        </m:sSup>
                        <m:r>
                          <a:rPr lang="de-CH" sz="1200" i="1" dirty="0" smtClean="0">
                            <a:latin typeface="Cambria Math" panose="02040503050406030204" pitchFamily="18" charset="0"/>
                          </a:rPr>
                          <m:t> </m:t>
                        </m:r>
                      </m:den>
                    </m:f>
                    <m:r>
                      <a:rPr lang="de-CH" sz="1200" b="0" i="0" dirty="0" smtClean="0">
                        <a:latin typeface="Cambria Math" panose="02040503050406030204" pitchFamily="18" charset="0"/>
                      </a:rPr>
                      <m:t>, </m:t>
                    </m:r>
                  </m:oMath>
                </a14:m>
                <a:r>
                  <a:rPr lang="en-GB" sz="1400" dirty="0">
                    <a:latin typeface="+mn-lt"/>
                  </a:rPr>
                  <a:t>Where: </a:t>
                </a:r>
              </a:p>
              <a:p>
                <a:endParaRPr lang="en-GB" sz="1400" i="1" dirty="0">
                  <a:latin typeface="+mn-lt"/>
                </a:endParaRPr>
              </a:p>
              <a:p>
                <a14:m>
                  <m:oMath xmlns:m="http://schemas.openxmlformats.org/officeDocument/2006/math">
                    <m:acc>
                      <m:accPr>
                        <m:chr m:val="̅"/>
                        <m:ctrlPr>
                          <a:rPr lang="de-CH" sz="1400" i="1" dirty="0" smtClean="0">
                            <a:latin typeface="Cambria Math" panose="02040503050406030204" pitchFamily="18" charset="0"/>
                          </a:rPr>
                        </m:ctrlPr>
                      </m:accPr>
                      <m:e>
                        <m:r>
                          <a:rPr lang="de-CH" sz="1400" b="0" i="1" dirty="0" smtClean="0">
                            <a:latin typeface="Cambria Math" panose="02040503050406030204" pitchFamily="18" charset="0"/>
                          </a:rPr>
                          <m:t>𝑥</m:t>
                        </m:r>
                      </m:e>
                    </m:acc>
                  </m:oMath>
                </a14:m>
                <a:r>
                  <a:rPr lang="en-GB" sz="1400" dirty="0">
                    <a:latin typeface="+mn-lt"/>
                  </a:rPr>
                  <a:t> is the mean of </a:t>
                </a:r>
                <a14:m>
                  <m:oMath xmlns:m="http://schemas.openxmlformats.org/officeDocument/2006/math">
                    <m:r>
                      <a:rPr lang="en-GB" sz="1400" i="1" dirty="0" smtClean="0">
                        <a:latin typeface="Cambria Math" panose="02040503050406030204" pitchFamily="18" charset="0"/>
                      </a:rPr>
                      <m:t>𝑥</m:t>
                    </m:r>
                  </m:oMath>
                </a14:m>
                <a:r>
                  <a:rPr lang="en-GB" sz="1400" dirty="0">
                    <a:latin typeface="+mn-lt"/>
                  </a:rPr>
                  <a:t> and</a:t>
                </a:r>
              </a:p>
              <a:p>
                <a:endParaRPr lang="de-CH" sz="1200" dirty="0"/>
              </a:p>
              <a:p>
                <a14:m>
                  <m:oMath xmlns:m="http://schemas.openxmlformats.org/officeDocument/2006/math">
                    <m:acc>
                      <m:accPr>
                        <m:chr m:val="̅"/>
                        <m:ctrlPr>
                          <a:rPr lang="de-CH" sz="1400" i="1" dirty="0">
                            <a:latin typeface="Cambria Math" panose="02040503050406030204" pitchFamily="18" charset="0"/>
                          </a:rPr>
                        </m:ctrlPr>
                      </m:accPr>
                      <m:e>
                        <m:r>
                          <a:rPr lang="de-CH" sz="1400" b="0" i="1" dirty="0" smtClean="0">
                            <a:latin typeface="Cambria Math" panose="02040503050406030204" pitchFamily="18" charset="0"/>
                          </a:rPr>
                          <m:t>𝑦</m:t>
                        </m:r>
                      </m:e>
                    </m:acc>
                  </m:oMath>
                </a14:m>
                <a:r>
                  <a:rPr lang="en-GB" sz="1400" dirty="0"/>
                  <a:t> is the mean of </a:t>
                </a:r>
                <a14:m>
                  <m:oMath xmlns:m="http://schemas.openxmlformats.org/officeDocument/2006/math">
                    <m:r>
                      <a:rPr lang="de-CH" sz="1400" b="0" i="1" smtClean="0">
                        <a:latin typeface="Cambria Math" panose="02040503050406030204" pitchFamily="18" charset="0"/>
                      </a:rPr>
                      <m:t>𝑦</m:t>
                    </m:r>
                  </m:oMath>
                </a14:m>
                <a:r>
                  <a:rPr lang="en-GB" sz="1400" dirty="0"/>
                  <a:t>.</a:t>
                </a:r>
              </a:p>
              <a:p>
                <a:endParaRPr lang="en-GB" sz="1400" dirty="0"/>
              </a:p>
              <a:p>
                <a14:m>
                  <m:oMath xmlns:m="http://schemas.openxmlformats.org/officeDocument/2006/math">
                    <m:acc>
                      <m:accPr>
                        <m:chr m:val="̂"/>
                        <m:ctrlPr>
                          <a:rPr lang="en-GB" sz="1400" i="1" smtClean="0">
                            <a:latin typeface="Cambria Math" panose="02040503050406030204" pitchFamily="18" charset="0"/>
                          </a:rPr>
                        </m:ctrlPr>
                      </m:accPr>
                      <m:e>
                        <m:r>
                          <a:rPr lang="de-CH" sz="1400" b="0" i="1" smtClean="0">
                            <a:latin typeface="Cambria Math" panose="02040503050406030204" pitchFamily="18" charset="0"/>
                          </a:rPr>
                          <m:t>𝛼</m:t>
                        </m:r>
                      </m:e>
                    </m:acc>
                    <m:r>
                      <a:rPr lang="de-CH" sz="1400" b="0" i="1" smtClean="0">
                        <a:latin typeface="Cambria Math" panose="02040503050406030204" pitchFamily="18" charset="0"/>
                      </a:rPr>
                      <m:t>= </m:t>
                    </m:r>
                    <m:r>
                      <a:rPr lang="de-CH" sz="1400" i="1" dirty="0">
                        <a:latin typeface="Cambria Math" panose="02040503050406030204" pitchFamily="18" charset="0"/>
                      </a:rPr>
                      <m:t>𝑦</m:t>
                    </m:r>
                  </m:oMath>
                </a14:m>
                <a:r>
                  <a:rPr lang="en-GB" sz="1400" dirty="0"/>
                  <a:t> - </a:t>
                </a:r>
                <a14:m>
                  <m:oMath xmlns:m="http://schemas.openxmlformats.org/officeDocument/2006/math">
                    <m:acc>
                      <m:accPr>
                        <m:chr m:val="̂"/>
                        <m:ctrlPr>
                          <a:rPr lang="en-GB" sz="1400" i="1" smtClean="0">
                            <a:latin typeface="Cambria Math" panose="02040503050406030204" pitchFamily="18" charset="0"/>
                          </a:rPr>
                        </m:ctrlPr>
                      </m:accPr>
                      <m:e>
                        <m:r>
                          <a:rPr lang="de-CH" sz="1400" b="0" i="1" smtClean="0">
                            <a:latin typeface="Cambria Math" panose="02040503050406030204" pitchFamily="18" charset="0"/>
                          </a:rPr>
                          <m:t>𝛽</m:t>
                        </m:r>
                      </m:e>
                    </m:acc>
                    <m:acc>
                      <m:accPr>
                        <m:chr m:val="̅"/>
                        <m:ctrlPr>
                          <a:rPr lang="de-CH" sz="1400" i="1" dirty="0">
                            <a:latin typeface="Cambria Math" panose="02040503050406030204" pitchFamily="18" charset="0"/>
                          </a:rPr>
                        </m:ctrlPr>
                      </m:accPr>
                      <m:e>
                        <m:r>
                          <a:rPr lang="de-CH" sz="1400" i="1" dirty="0">
                            <a:latin typeface="Cambria Math" panose="02040503050406030204" pitchFamily="18" charset="0"/>
                          </a:rPr>
                          <m:t>𝑥</m:t>
                        </m:r>
                      </m:e>
                    </m:acc>
                  </m:oMath>
                </a14:m>
                <a:r>
                  <a:rPr lang="en-GB" sz="1400" dirty="0">
                    <a:latin typeface="+mn-lt"/>
                  </a:rPr>
                  <a:t>,</a:t>
                </a:r>
              </a:p>
              <a:p>
                <a:endParaRPr lang="en-GB" sz="1400" dirty="0">
                  <a:latin typeface="+mn-lt"/>
                </a:endParaRPr>
              </a:p>
              <a:p>
                <a:pPr/>
                <a14:m>
                  <m:oMathPara xmlns:m="http://schemas.openxmlformats.org/officeDocument/2006/math">
                    <m:oMathParaPr>
                      <m:jc m:val="left"/>
                    </m:oMathParaPr>
                    <m:oMath xmlns:m="http://schemas.openxmlformats.org/officeDocument/2006/math">
                      <m:acc>
                        <m:accPr>
                          <m:chr m:val="̂"/>
                          <m:ctrlPr>
                            <a:rPr lang="en-GB" sz="1400" i="1" smtClean="0">
                              <a:solidFill>
                                <a:srgbClr val="002060"/>
                              </a:solidFill>
                              <a:latin typeface="Cambria Math" panose="02040503050406030204" pitchFamily="18" charset="0"/>
                            </a:rPr>
                          </m:ctrlPr>
                        </m:accPr>
                        <m:e>
                          <m:r>
                            <a:rPr lang="de-CH" sz="1400" b="0" i="1" smtClean="0">
                              <a:solidFill>
                                <a:srgbClr val="002060"/>
                              </a:solidFill>
                              <a:latin typeface="Cambria Math" panose="02040503050406030204" pitchFamily="18" charset="0"/>
                            </a:rPr>
                            <m:t>𝑦</m:t>
                          </m:r>
                        </m:e>
                      </m:acc>
                      <m:r>
                        <a:rPr lang="de-CH" sz="1400" i="1">
                          <a:solidFill>
                            <a:srgbClr val="002060"/>
                          </a:solidFill>
                          <a:latin typeface="Cambria Math" panose="02040503050406030204" pitchFamily="18" charset="0"/>
                        </a:rPr>
                        <m:t>=</m:t>
                      </m:r>
                      <m:acc>
                        <m:accPr>
                          <m:chr m:val="̂"/>
                          <m:ctrlPr>
                            <a:rPr lang="de-CH" sz="1400" i="1" smtClean="0">
                              <a:solidFill>
                                <a:srgbClr val="002060"/>
                              </a:solidFill>
                              <a:latin typeface="Cambria Math" panose="02040503050406030204" pitchFamily="18" charset="0"/>
                            </a:rPr>
                          </m:ctrlPr>
                        </m:accPr>
                        <m:e>
                          <m:r>
                            <a:rPr lang="de-CH" sz="1400" b="0" i="1" smtClean="0">
                              <a:solidFill>
                                <a:srgbClr val="002060"/>
                              </a:solidFill>
                              <a:latin typeface="Cambria Math" panose="02040503050406030204" pitchFamily="18" charset="0"/>
                            </a:rPr>
                            <m:t>𝛼</m:t>
                          </m:r>
                        </m:e>
                      </m:acc>
                      <m:r>
                        <a:rPr lang="de-CH" sz="1400" b="0" i="1" smtClean="0">
                          <a:solidFill>
                            <a:srgbClr val="002060"/>
                          </a:solidFill>
                          <a:latin typeface="Cambria Math" panose="02040503050406030204" pitchFamily="18" charset="0"/>
                        </a:rPr>
                        <m:t>+</m:t>
                      </m:r>
                      <m:acc>
                        <m:accPr>
                          <m:chr m:val="̂"/>
                          <m:ctrlPr>
                            <a:rPr lang="en-GB" sz="1400" i="1">
                              <a:solidFill>
                                <a:srgbClr val="002060"/>
                              </a:solidFill>
                              <a:latin typeface="Cambria Math" panose="02040503050406030204" pitchFamily="18" charset="0"/>
                            </a:rPr>
                          </m:ctrlPr>
                        </m:accPr>
                        <m:e>
                          <m:r>
                            <a:rPr lang="de-CH" sz="1400" i="1">
                              <a:solidFill>
                                <a:srgbClr val="002060"/>
                              </a:solidFill>
                              <a:latin typeface="Cambria Math" panose="02040503050406030204" pitchFamily="18" charset="0"/>
                            </a:rPr>
                            <m:t>𝛽</m:t>
                          </m:r>
                        </m:e>
                      </m:acc>
                      <m:r>
                        <a:rPr lang="de-CH" sz="1400" b="0" i="1" smtClean="0">
                          <a:solidFill>
                            <a:srgbClr val="002060"/>
                          </a:solidFill>
                          <a:latin typeface="Cambria Math" panose="02040503050406030204" pitchFamily="18" charset="0"/>
                        </a:rPr>
                        <m:t>𝑥</m:t>
                      </m:r>
                      <m:r>
                        <a:rPr lang="de-CH" sz="1400" b="0" i="1" smtClean="0">
                          <a:latin typeface="Cambria Math" panose="02040503050406030204" pitchFamily="18" charset="0"/>
                        </a:rPr>
                        <m:t>.</m:t>
                      </m:r>
                    </m:oMath>
                  </m:oMathPara>
                </a14:m>
                <a:endParaRPr lang="en-GB" sz="1400" dirty="0">
                  <a:latin typeface="+mn-lt"/>
                </a:endParaRPr>
              </a:p>
            </p:txBody>
          </p:sp>
        </mc:Choice>
        <mc:Fallback xmlns="">
          <p:sp>
            <p:nvSpPr>
              <p:cNvPr id="12" name="TextBox 11">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23528" y="1935387"/>
                <a:ext cx="4386602" cy="2006703"/>
              </a:xfrm>
              <a:prstGeom prst="rect">
                <a:avLst/>
              </a:prstGeom>
              <a:blipFill>
                <a:blip r:embed="rId5"/>
                <a:stretch>
                  <a:fillRect t="-10000"/>
                </a:stretch>
              </a:blipFill>
            </p:spPr>
            <p:txBody>
              <a:bodyPr/>
              <a:lstStyle/>
              <a:p>
                <a:r>
                  <a:rPr lang="de-CH">
                    <a:noFill/>
                  </a:rPr>
                  <a:t> </a:t>
                </a:r>
              </a:p>
            </p:txBody>
          </p:sp>
        </mc:Fallback>
      </mc:AlternateContent>
    </p:spTree>
    <p:extLst>
      <p:ext uri="{BB962C8B-B14F-4D97-AF65-F5344CB8AC3E}">
        <p14:creationId xmlns:p14="http://schemas.microsoft.com/office/powerpoint/2010/main" val="81982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463144" y="703884"/>
            <a:ext cx="8137525" cy="378565"/>
          </a:xfrm>
          <a:prstGeom prst="rect">
            <a:avLst/>
          </a:prstGeom>
          <a:noFill/>
        </p:spPr>
        <p:txBody>
          <a:bodyPr wrap="square">
            <a:spAutoFit/>
          </a:bodyPr>
          <a:lstStyle/>
          <a:p>
            <a:r>
              <a:rPr lang="en-GB" sz="2000" i="1" dirty="0">
                <a:solidFill>
                  <a:srgbClr val="002060"/>
                </a:solidFill>
                <a:latin typeface="+mn-lt"/>
              </a:rPr>
              <a:t>Simple Linear model example</a:t>
            </a:r>
          </a:p>
        </p:txBody>
      </p:sp>
      <p:sp>
        <p:nvSpPr>
          <p:cNvPr id="5" name="TextBox 4">
            <a:extLst>
              <a:ext uri="{FF2B5EF4-FFF2-40B4-BE49-F238E27FC236}">
                <a16:creationId xmlns:a16="http://schemas.microsoft.com/office/drawing/2014/main" id="{9BA17E82-D6E0-4D75-86FE-D5CC11E28C16}"/>
              </a:ext>
            </a:extLst>
          </p:cNvPr>
          <p:cNvSpPr txBox="1"/>
          <p:nvPr/>
        </p:nvSpPr>
        <p:spPr>
          <a:xfrm>
            <a:off x="395536" y="2712358"/>
            <a:ext cx="8424936" cy="378565"/>
          </a:xfrm>
          <a:prstGeom prst="rect">
            <a:avLst/>
          </a:prstGeom>
          <a:noFill/>
        </p:spPr>
        <p:txBody>
          <a:bodyPr wrap="square">
            <a:spAutoFit/>
          </a:bodyPr>
          <a:lstStyle/>
          <a:p>
            <a:endParaRPr lang="en-GB" sz="2000" dirty="0">
              <a:latin typeface="+mn-lt"/>
            </a:endParaRPr>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3548330440"/>
                  </p:ext>
                </p:extLst>
              </p:nvPr>
            </p:nvGraphicFramePr>
            <p:xfrm>
              <a:off x="323529" y="1100040"/>
              <a:ext cx="4608512" cy="3566160"/>
            </p:xfrm>
            <a:graphic>
              <a:graphicData uri="http://schemas.openxmlformats.org/drawingml/2006/table">
                <a:tbl>
                  <a:tblPr firstRow="1" bandRow="1">
                    <a:tableStyleId>{5940675A-B579-460E-94D1-54222C63F5DA}</a:tableStyleId>
                  </a:tblPr>
                  <a:tblGrid>
                    <a:gridCol w="512057">
                      <a:extLst>
                        <a:ext uri="{9D8B030D-6E8A-4147-A177-3AD203B41FA5}">
                          <a16:colId xmlns:a16="http://schemas.microsoft.com/office/drawing/2014/main" val="240008224"/>
                        </a:ext>
                      </a:extLst>
                    </a:gridCol>
                    <a:gridCol w="512057">
                      <a:extLst>
                        <a:ext uri="{9D8B030D-6E8A-4147-A177-3AD203B41FA5}">
                          <a16:colId xmlns:a16="http://schemas.microsoft.com/office/drawing/2014/main" val="3105219291"/>
                        </a:ext>
                      </a:extLst>
                    </a:gridCol>
                    <a:gridCol w="512057">
                      <a:extLst>
                        <a:ext uri="{9D8B030D-6E8A-4147-A177-3AD203B41FA5}">
                          <a16:colId xmlns:a16="http://schemas.microsoft.com/office/drawing/2014/main" val="1386630371"/>
                        </a:ext>
                      </a:extLst>
                    </a:gridCol>
                    <a:gridCol w="512057">
                      <a:extLst>
                        <a:ext uri="{9D8B030D-6E8A-4147-A177-3AD203B41FA5}">
                          <a16:colId xmlns:a16="http://schemas.microsoft.com/office/drawing/2014/main" val="3007204452"/>
                        </a:ext>
                      </a:extLst>
                    </a:gridCol>
                    <a:gridCol w="640071">
                      <a:extLst>
                        <a:ext uri="{9D8B030D-6E8A-4147-A177-3AD203B41FA5}">
                          <a16:colId xmlns:a16="http://schemas.microsoft.com/office/drawing/2014/main" val="1024710917"/>
                        </a:ext>
                      </a:extLst>
                    </a:gridCol>
                    <a:gridCol w="1088121">
                      <a:extLst>
                        <a:ext uri="{9D8B030D-6E8A-4147-A177-3AD203B41FA5}">
                          <a16:colId xmlns:a16="http://schemas.microsoft.com/office/drawing/2014/main" val="252616062"/>
                        </a:ext>
                      </a:extLst>
                    </a:gridCol>
                    <a:gridCol w="832092">
                      <a:extLst>
                        <a:ext uri="{9D8B030D-6E8A-4147-A177-3AD203B41FA5}">
                          <a16:colId xmlns:a16="http://schemas.microsoft.com/office/drawing/2014/main" val="394598751"/>
                        </a:ext>
                      </a:extLst>
                    </a:gridCol>
                  </a:tblGrid>
                  <a:tr h="157969">
                    <a:tc>
                      <a:txBody>
                        <a:bodyPr/>
                        <a:lstStyle/>
                        <a:p>
                          <a:pPr algn="ctr"/>
                          <a:endParaRPr lang="de-CH" sz="900" b="1" dirty="0"/>
                        </a:p>
                      </a:txBody>
                      <a:tcPr/>
                    </a:tc>
                    <a:tc>
                      <a:txBody>
                        <a:bodyPr/>
                        <a:lstStyle/>
                        <a:p>
                          <a:pPr algn="ctr"/>
                          <a:r>
                            <a:rPr lang="de-CH" sz="900" b="1" dirty="0"/>
                            <a:t>Age (</a:t>
                          </a:r>
                          <a14:m>
                            <m:oMath xmlns:m="http://schemas.openxmlformats.org/officeDocument/2006/math">
                              <m:r>
                                <a:rPr lang="en-US" sz="900" b="1" i="1" dirty="0" smtClean="0">
                                  <a:latin typeface="Cambria Math" panose="02040503050406030204" pitchFamily="18" charset="0"/>
                                </a:rPr>
                                <m:t>𝒙</m:t>
                              </m:r>
                            </m:oMath>
                          </a14:m>
                          <a:r>
                            <a:rPr lang="de-CH" sz="900" b="1" dirty="0"/>
                            <a:t>)</a:t>
                          </a:r>
                        </a:p>
                      </a:txBody>
                      <a:tcPr/>
                    </a:tc>
                    <a:tc>
                      <a:txBody>
                        <a:bodyPr/>
                        <a:lstStyle/>
                        <a:p>
                          <a:pPr algn="ctr"/>
                          <a:r>
                            <a:rPr lang="de-CH" sz="900" b="1" dirty="0"/>
                            <a:t>Height (</a:t>
                          </a:r>
                          <a14:m>
                            <m:oMath xmlns:m="http://schemas.openxmlformats.org/officeDocument/2006/math">
                              <m:r>
                                <a:rPr lang="en-US" sz="900" b="1" i="1" dirty="0" smtClean="0">
                                  <a:latin typeface="Cambria Math" panose="02040503050406030204" pitchFamily="18" charset="0"/>
                                </a:rPr>
                                <m:t>𝒚</m:t>
                              </m:r>
                            </m:oMath>
                          </a14:m>
                          <a:r>
                            <a:rPr lang="de-CH" sz="900" b="1" dirty="0"/>
                            <a:t>)</a:t>
                          </a:r>
                        </a:p>
                      </a:txBody>
                      <a:tcPr/>
                    </a:tc>
                    <a:tc>
                      <a:txBody>
                        <a:bodyPr/>
                        <a:lstStyle/>
                        <a:p>
                          <a:pPr algn="ctr"/>
                          <a14:m>
                            <m:oMath xmlns:m="http://schemas.openxmlformats.org/officeDocument/2006/math">
                              <m:sSub>
                                <m:sSubPr>
                                  <m:ctrlPr>
                                    <a:rPr lang="de-CH" sz="900" b="1" i="1" dirty="0" smtClean="0">
                                      <a:latin typeface="Cambria Math" panose="02040503050406030204" pitchFamily="18" charset="0"/>
                                    </a:rPr>
                                  </m:ctrlPr>
                                </m:sSubPr>
                                <m:e>
                                  <m:r>
                                    <a:rPr lang="de-CH" sz="900" b="1" i="1" dirty="0" smtClean="0">
                                      <a:latin typeface="Cambria Math" panose="02040503050406030204" pitchFamily="18" charset="0"/>
                                    </a:rPr>
                                    <m:t>(</m:t>
                                  </m:r>
                                  <m:r>
                                    <a:rPr lang="de-CH" sz="900" b="1" i="1" dirty="0" smtClean="0">
                                      <a:latin typeface="Cambria Math" panose="02040503050406030204" pitchFamily="18" charset="0"/>
                                    </a:rPr>
                                    <m:t>𝒙</m:t>
                                  </m:r>
                                </m:e>
                                <m:sub>
                                  <m:r>
                                    <a:rPr lang="de-CH" sz="900" b="1" i="1" dirty="0" smtClean="0">
                                      <a:latin typeface="Cambria Math" panose="02040503050406030204" pitchFamily="18" charset="0"/>
                                    </a:rPr>
                                    <m:t>𝒊</m:t>
                                  </m:r>
                                </m:sub>
                              </m:sSub>
                              <m:r>
                                <a:rPr lang="de-CH" sz="900" b="1" i="1" dirty="0" smtClean="0">
                                  <a:latin typeface="Cambria Math" panose="02040503050406030204" pitchFamily="18" charset="0"/>
                                </a:rPr>
                                <m:t> −</m:t>
                              </m:r>
                              <m:acc>
                                <m:accPr>
                                  <m:chr m:val="̅"/>
                                  <m:ctrlPr>
                                    <a:rPr lang="de-CH" sz="900" b="1" i="1" dirty="0" smtClean="0">
                                      <a:latin typeface="Cambria Math" panose="02040503050406030204" pitchFamily="18" charset="0"/>
                                    </a:rPr>
                                  </m:ctrlPr>
                                </m:accPr>
                                <m:e>
                                  <m:r>
                                    <a:rPr lang="de-CH" sz="900" b="1" i="1" dirty="0" smtClean="0">
                                      <a:latin typeface="Cambria Math" panose="02040503050406030204" pitchFamily="18" charset="0"/>
                                    </a:rPr>
                                    <m:t>𝒙</m:t>
                                  </m:r>
                                </m:e>
                              </m:acc>
                            </m:oMath>
                          </a14:m>
                          <a:r>
                            <a:rPr lang="de-CH" sz="900" b="1" dirty="0"/>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de-CH" sz="900" b="1" i="1" dirty="0" smtClean="0">
                                        <a:latin typeface="Cambria Math" panose="02040503050406030204" pitchFamily="18" charset="0"/>
                                      </a:rPr>
                                    </m:ctrlPr>
                                  </m:sSubPr>
                                  <m:e>
                                    <m:r>
                                      <a:rPr lang="de-CH" sz="900" b="1" i="1" dirty="0" smtClean="0">
                                        <a:latin typeface="Cambria Math" panose="02040503050406030204" pitchFamily="18" charset="0"/>
                                      </a:rPr>
                                      <m:t>(</m:t>
                                    </m:r>
                                    <m:r>
                                      <a:rPr lang="de-CH" sz="900" b="1" i="1" dirty="0" smtClean="0">
                                        <a:latin typeface="Cambria Math" panose="02040503050406030204" pitchFamily="18" charset="0"/>
                                      </a:rPr>
                                      <m:t>𝒚</m:t>
                                    </m:r>
                                  </m:e>
                                  <m:sub>
                                    <m:r>
                                      <a:rPr lang="de-CH" sz="900" b="1" i="1" dirty="0" smtClean="0">
                                        <a:latin typeface="Cambria Math" panose="02040503050406030204" pitchFamily="18" charset="0"/>
                                      </a:rPr>
                                      <m:t>𝒊</m:t>
                                    </m:r>
                                  </m:sub>
                                </m:sSub>
                                <m:r>
                                  <a:rPr lang="de-CH" sz="900" b="1" i="1" dirty="0">
                                    <a:latin typeface="Cambria Math" panose="02040503050406030204" pitchFamily="18" charset="0"/>
                                  </a:rPr>
                                  <m:t> −</m:t>
                                </m:r>
                                <m:acc>
                                  <m:accPr>
                                    <m:chr m:val="̅"/>
                                    <m:ctrlPr>
                                      <a:rPr lang="de-CH" sz="900" b="1" i="1" dirty="0">
                                        <a:latin typeface="Cambria Math" panose="02040503050406030204" pitchFamily="18" charset="0"/>
                                      </a:rPr>
                                    </m:ctrlPr>
                                  </m:accPr>
                                  <m:e>
                                    <m:r>
                                      <a:rPr lang="de-CH" sz="900" b="1" i="1" dirty="0" smtClean="0">
                                        <a:latin typeface="Cambria Math" panose="02040503050406030204" pitchFamily="18" charset="0"/>
                                      </a:rPr>
                                      <m:t>𝒚</m:t>
                                    </m:r>
                                  </m:e>
                                </m:acc>
                                <m:r>
                                  <a:rPr lang="de-CH" sz="900" b="1" i="1" dirty="0" smtClean="0">
                                    <a:latin typeface="Cambria Math" panose="02040503050406030204" pitchFamily="18" charset="0"/>
                                  </a:rPr>
                                  <m:t>)</m:t>
                                </m:r>
                              </m:oMath>
                            </m:oMathPara>
                          </a14:m>
                          <a:endParaRPr lang="de-CH" sz="9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de-CH" sz="900" b="1" i="1" dirty="0" smtClean="0">
                                      <a:latin typeface="Cambria Math" panose="02040503050406030204" pitchFamily="18" charset="0"/>
                                    </a:rPr>
                                  </m:ctrlPr>
                                </m:sSubPr>
                                <m:e>
                                  <m:r>
                                    <a:rPr lang="de-CH" sz="900" b="1" i="1" dirty="0" smtClean="0">
                                      <a:latin typeface="Cambria Math" panose="02040503050406030204" pitchFamily="18" charset="0"/>
                                    </a:rPr>
                                    <m:t>(</m:t>
                                  </m:r>
                                  <m:r>
                                    <a:rPr lang="de-CH" sz="900" b="1" i="1" dirty="0" smtClean="0">
                                      <a:latin typeface="Cambria Math" panose="02040503050406030204" pitchFamily="18" charset="0"/>
                                    </a:rPr>
                                    <m:t>𝒙</m:t>
                                  </m:r>
                                </m:e>
                                <m:sub>
                                  <m:r>
                                    <a:rPr lang="de-CH" sz="900" b="1" i="1" dirty="0" smtClean="0">
                                      <a:latin typeface="Cambria Math" panose="02040503050406030204" pitchFamily="18" charset="0"/>
                                    </a:rPr>
                                    <m:t>𝒊</m:t>
                                  </m:r>
                                </m:sub>
                              </m:sSub>
                              <m:r>
                                <a:rPr lang="de-CH" sz="900" b="1" i="1" dirty="0" smtClean="0">
                                  <a:latin typeface="Cambria Math" panose="02040503050406030204" pitchFamily="18" charset="0"/>
                                </a:rPr>
                                <m:t> −</m:t>
                              </m:r>
                              <m:acc>
                                <m:accPr>
                                  <m:chr m:val="̅"/>
                                  <m:ctrlPr>
                                    <a:rPr lang="de-CH" sz="900" b="1" i="1" dirty="0" smtClean="0">
                                      <a:latin typeface="Cambria Math" panose="02040503050406030204" pitchFamily="18" charset="0"/>
                                    </a:rPr>
                                  </m:ctrlPr>
                                </m:accPr>
                                <m:e>
                                  <m:r>
                                    <a:rPr lang="de-CH" sz="900" b="1" i="1" dirty="0" smtClean="0">
                                      <a:latin typeface="Cambria Math" panose="02040503050406030204" pitchFamily="18" charset="0"/>
                                    </a:rPr>
                                    <m:t>𝒙</m:t>
                                  </m:r>
                                </m:e>
                              </m:acc>
                            </m:oMath>
                          </a14:m>
                          <a:r>
                            <a:rPr lang="de-CH" sz="900" b="1" dirty="0"/>
                            <a:t>) </a:t>
                          </a:r>
                          <a14:m>
                            <m:oMath xmlns:m="http://schemas.openxmlformats.org/officeDocument/2006/math">
                              <m:sSub>
                                <m:sSubPr>
                                  <m:ctrlPr>
                                    <a:rPr lang="de-CH" sz="900" b="1" i="1" dirty="0" smtClean="0">
                                      <a:latin typeface="Cambria Math" panose="02040503050406030204" pitchFamily="18" charset="0"/>
                                    </a:rPr>
                                  </m:ctrlPr>
                                </m:sSubPr>
                                <m:e>
                                  <m:r>
                                    <a:rPr lang="de-CH" sz="900" b="1" i="1" dirty="0" smtClean="0">
                                      <a:latin typeface="Cambria Math" panose="02040503050406030204" pitchFamily="18" charset="0"/>
                                    </a:rPr>
                                    <m:t>(</m:t>
                                  </m:r>
                                  <m:r>
                                    <a:rPr lang="de-CH" sz="900" b="1" i="1" dirty="0" smtClean="0">
                                      <a:latin typeface="Cambria Math" panose="02040503050406030204" pitchFamily="18" charset="0"/>
                                    </a:rPr>
                                    <m:t>𝒚</m:t>
                                  </m:r>
                                </m:e>
                                <m:sub>
                                  <m:r>
                                    <a:rPr lang="de-CH" sz="900" b="1" i="1" dirty="0" smtClean="0">
                                      <a:latin typeface="Cambria Math" panose="02040503050406030204" pitchFamily="18" charset="0"/>
                                    </a:rPr>
                                    <m:t>𝒊</m:t>
                                  </m:r>
                                </m:sub>
                              </m:sSub>
                              <m:r>
                                <a:rPr lang="de-CH" sz="900" b="1" i="1" dirty="0">
                                  <a:latin typeface="Cambria Math" panose="02040503050406030204" pitchFamily="18" charset="0"/>
                                </a:rPr>
                                <m:t> −</m:t>
                              </m:r>
                              <m:acc>
                                <m:accPr>
                                  <m:chr m:val="̅"/>
                                  <m:ctrlPr>
                                    <a:rPr lang="de-CH" sz="900" b="1" i="1" dirty="0">
                                      <a:latin typeface="Cambria Math" panose="02040503050406030204" pitchFamily="18" charset="0"/>
                                    </a:rPr>
                                  </m:ctrlPr>
                                </m:accPr>
                                <m:e>
                                  <m:r>
                                    <a:rPr lang="de-CH" sz="900" b="1" i="1" dirty="0" smtClean="0">
                                      <a:latin typeface="Cambria Math" panose="02040503050406030204" pitchFamily="18" charset="0"/>
                                    </a:rPr>
                                    <m:t>𝒚</m:t>
                                  </m:r>
                                </m:e>
                              </m:acc>
                              <m:r>
                                <a:rPr lang="de-CH" sz="900" b="1" i="1" dirty="0" smtClean="0">
                                  <a:latin typeface="Cambria Math" panose="02040503050406030204" pitchFamily="18" charset="0"/>
                                </a:rPr>
                                <m:t>)</m:t>
                              </m:r>
                            </m:oMath>
                          </a14:m>
                          <a:endParaRPr lang="de-CH" sz="900" b="1" dirty="0"/>
                        </a:p>
                        <a:p>
                          <a:pPr algn="ctr"/>
                          <a:endParaRPr lang="de-CH" sz="9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de-CH" sz="900" b="1" i="1" dirty="0" smtClean="0">
                                        <a:latin typeface="Cambria Math" panose="02040503050406030204" pitchFamily="18" charset="0"/>
                                      </a:rPr>
                                    </m:ctrlPr>
                                  </m:sSupPr>
                                  <m:e>
                                    <m:sSub>
                                      <m:sSubPr>
                                        <m:ctrlPr>
                                          <a:rPr lang="de-CH" sz="900" b="1" i="1" dirty="0" smtClean="0">
                                            <a:latin typeface="Cambria Math" panose="02040503050406030204" pitchFamily="18" charset="0"/>
                                          </a:rPr>
                                        </m:ctrlPr>
                                      </m:sSubPr>
                                      <m:e>
                                        <m:r>
                                          <a:rPr lang="de-CH" sz="900" b="1" i="1" dirty="0" smtClean="0">
                                            <a:latin typeface="Cambria Math" panose="02040503050406030204" pitchFamily="18" charset="0"/>
                                          </a:rPr>
                                          <m:t>(</m:t>
                                        </m:r>
                                        <m:r>
                                          <a:rPr lang="de-CH" sz="900" b="1" i="1" dirty="0" smtClean="0">
                                            <a:latin typeface="Cambria Math" panose="02040503050406030204" pitchFamily="18" charset="0"/>
                                          </a:rPr>
                                          <m:t>𝒙</m:t>
                                        </m:r>
                                      </m:e>
                                      <m:sub>
                                        <m:r>
                                          <a:rPr lang="de-CH" sz="900" b="1" i="1" dirty="0" smtClean="0">
                                            <a:latin typeface="Cambria Math" panose="02040503050406030204" pitchFamily="18" charset="0"/>
                                          </a:rPr>
                                          <m:t>𝒊</m:t>
                                        </m:r>
                                      </m:sub>
                                    </m:sSub>
                                    <m:r>
                                      <a:rPr lang="de-CH" sz="900" b="1" i="1" dirty="0" smtClean="0">
                                        <a:latin typeface="Cambria Math" panose="02040503050406030204" pitchFamily="18" charset="0"/>
                                      </a:rPr>
                                      <m:t> −</m:t>
                                    </m:r>
                                    <m:acc>
                                      <m:accPr>
                                        <m:chr m:val="̅"/>
                                        <m:ctrlPr>
                                          <a:rPr lang="de-CH" sz="900" b="1" i="1" dirty="0" smtClean="0">
                                            <a:latin typeface="Cambria Math" panose="02040503050406030204" pitchFamily="18" charset="0"/>
                                          </a:rPr>
                                        </m:ctrlPr>
                                      </m:accPr>
                                      <m:e>
                                        <m:r>
                                          <a:rPr lang="de-CH" sz="900" b="1" i="1" dirty="0" smtClean="0">
                                            <a:latin typeface="Cambria Math" panose="02040503050406030204" pitchFamily="18" charset="0"/>
                                          </a:rPr>
                                          <m:t>𝒙</m:t>
                                        </m:r>
                                      </m:e>
                                    </m:acc>
                                    <m:r>
                                      <m:rPr>
                                        <m:nor/>
                                      </m:rPr>
                                      <a:rPr lang="de-CH" sz="900" b="1" dirty="0" smtClean="0"/>
                                      <m:t>)</m:t>
                                    </m:r>
                                    <m:r>
                                      <m:rPr>
                                        <m:nor/>
                                      </m:rPr>
                                      <a:rPr lang="de-CH" sz="900" b="1" dirty="0"/>
                                      <m:t> </m:t>
                                    </m:r>
                                  </m:e>
                                  <m:sup>
                                    <m:r>
                                      <a:rPr lang="de-CH" sz="900" b="1" i="1" dirty="0" smtClean="0">
                                        <a:latin typeface="Cambria Math" panose="02040503050406030204" pitchFamily="18" charset="0"/>
                                      </a:rPr>
                                      <m:t>𝟐</m:t>
                                    </m:r>
                                  </m:sup>
                                </m:sSup>
                              </m:oMath>
                            </m:oMathPara>
                          </a14:m>
                          <a:endParaRPr lang="de-CH" sz="900" b="1" dirty="0"/>
                        </a:p>
                      </a:txBody>
                      <a:tcPr/>
                    </a:tc>
                    <a:extLst>
                      <a:ext uri="{0D108BD9-81ED-4DB2-BD59-A6C34878D82A}">
                        <a16:rowId xmlns:a16="http://schemas.microsoft.com/office/drawing/2014/main" val="3089457875"/>
                      </a:ext>
                    </a:extLst>
                  </a:tr>
                  <a:tr h="157969">
                    <a:tc>
                      <a:txBody>
                        <a:bodyPr/>
                        <a:lstStyle/>
                        <a:p>
                          <a:pPr algn="ctr"/>
                          <a:endParaRPr lang="de-CH" sz="900" dirty="0">
                            <a:latin typeface="+mn-lt"/>
                          </a:endParaRPr>
                        </a:p>
                      </a:txBody>
                      <a:tcPr/>
                    </a:tc>
                    <a:tc>
                      <a:txBody>
                        <a:bodyPr/>
                        <a:lstStyle/>
                        <a:p>
                          <a:pPr algn="ctr"/>
                          <a:r>
                            <a:rPr lang="de-CH" sz="900" dirty="0">
                              <a:latin typeface="+mn-lt"/>
                            </a:rPr>
                            <a:t>18</a:t>
                          </a:r>
                        </a:p>
                      </a:txBody>
                      <a:tcPr/>
                    </a:tc>
                    <a:tc>
                      <a:txBody>
                        <a:bodyPr/>
                        <a:lstStyle/>
                        <a:p>
                          <a:pPr algn="ctr" fontAlgn="b"/>
                          <a:r>
                            <a:rPr lang="de-CH" sz="900" b="0" i="0" u="none" strike="noStrike" dirty="0">
                              <a:solidFill>
                                <a:srgbClr val="000000"/>
                              </a:solidFill>
                              <a:effectLst/>
                              <a:latin typeface="+mn-lt"/>
                            </a:rPr>
                            <a:t>162.854</a:t>
                          </a:r>
                        </a:p>
                      </a:txBody>
                      <a:tcPr marL="9525" marR="9525" marT="9525" marB="0" anchor="b"/>
                    </a:tc>
                    <a:tc>
                      <a:txBody>
                        <a:bodyPr/>
                        <a:lstStyle/>
                        <a:p>
                          <a:pPr algn="ctr" fontAlgn="b"/>
                          <a:r>
                            <a:rPr lang="de-CH" sz="900" b="0" i="0" u="none" strike="noStrike" dirty="0">
                              <a:solidFill>
                                <a:srgbClr val="000000"/>
                              </a:solidFill>
                              <a:effectLst/>
                              <a:latin typeface="+mn-lt"/>
                            </a:rPr>
                            <a:t>-5.5</a:t>
                          </a:r>
                        </a:p>
                      </a:txBody>
                      <a:tcPr marL="9525" marR="9525" marT="9525" marB="0" anchor="b"/>
                    </a:tc>
                    <a:tc>
                      <a:txBody>
                        <a:bodyPr/>
                        <a:lstStyle/>
                        <a:p>
                          <a:pPr algn="ctr" fontAlgn="b"/>
                          <a:r>
                            <a:rPr lang="de-CH" sz="900" b="0" i="0" u="none" strike="noStrike" dirty="0">
                              <a:solidFill>
                                <a:srgbClr val="000000"/>
                              </a:solidFill>
                              <a:effectLst/>
                              <a:latin typeface="+mn-lt"/>
                            </a:rPr>
                            <a:t>-8.025</a:t>
                          </a:r>
                        </a:p>
                      </a:txBody>
                      <a:tcPr marL="9525" marR="9525" marT="9525" marB="0" anchor="b"/>
                    </a:tc>
                    <a:tc>
                      <a:txBody>
                        <a:bodyPr/>
                        <a:lstStyle/>
                        <a:p>
                          <a:pPr algn="ctr" fontAlgn="b"/>
                          <a:r>
                            <a:rPr lang="de-CH" sz="900" b="0" i="0" u="none" strike="noStrike" dirty="0">
                              <a:solidFill>
                                <a:srgbClr val="000000"/>
                              </a:solidFill>
                              <a:effectLst/>
                              <a:latin typeface="+mn-lt"/>
                            </a:rPr>
                            <a:t>44.1375</a:t>
                          </a:r>
                        </a:p>
                      </a:txBody>
                      <a:tcPr marL="9525" marR="9525" marT="9525" marB="0" anchor="b"/>
                    </a:tc>
                    <a:tc>
                      <a:txBody>
                        <a:bodyPr/>
                        <a:lstStyle/>
                        <a:p>
                          <a:pPr algn="ctr" fontAlgn="b"/>
                          <a:r>
                            <a:rPr lang="de-CH" sz="900" b="0" i="0" u="none" strike="noStrike" dirty="0">
                              <a:solidFill>
                                <a:srgbClr val="000000"/>
                              </a:solidFill>
                              <a:effectLst/>
                              <a:latin typeface="+mn-lt"/>
                            </a:rPr>
                            <a:t>30.25</a:t>
                          </a:r>
                        </a:p>
                      </a:txBody>
                      <a:tcPr marL="9525" marR="9525" marT="9525" marB="0" anchor="b"/>
                    </a:tc>
                    <a:extLst>
                      <a:ext uri="{0D108BD9-81ED-4DB2-BD59-A6C34878D82A}">
                        <a16:rowId xmlns:a16="http://schemas.microsoft.com/office/drawing/2014/main" val="1731276674"/>
                      </a:ext>
                    </a:extLst>
                  </a:tr>
                  <a:tr h="157969">
                    <a:tc>
                      <a:txBody>
                        <a:bodyPr/>
                        <a:lstStyle/>
                        <a:p>
                          <a:pPr algn="ctr"/>
                          <a:endParaRPr lang="de-CH" sz="900" dirty="0">
                            <a:latin typeface="+mn-lt"/>
                          </a:endParaRPr>
                        </a:p>
                      </a:txBody>
                      <a:tcPr/>
                    </a:tc>
                    <a:tc>
                      <a:txBody>
                        <a:bodyPr/>
                        <a:lstStyle/>
                        <a:p>
                          <a:pPr algn="ctr"/>
                          <a:r>
                            <a:rPr lang="de-CH" sz="900" dirty="0">
                              <a:latin typeface="+mn-lt"/>
                            </a:rPr>
                            <a:t>19</a:t>
                          </a:r>
                        </a:p>
                      </a:txBody>
                      <a:tcPr/>
                    </a:tc>
                    <a:tc>
                      <a:txBody>
                        <a:bodyPr/>
                        <a:lstStyle/>
                        <a:p>
                          <a:pPr algn="ctr" fontAlgn="b"/>
                          <a:r>
                            <a:rPr lang="de-CH" sz="900" b="0" i="0" u="none" strike="noStrike" dirty="0">
                              <a:solidFill>
                                <a:srgbClr val="000000"/>
                              </a:solidFill>
                              <a:effectLst/>
                              <a:latin typeface="+mn-lt"/>
                            </a:rPr>
                            <a:t>164.78</a:t>
                          </a:r>
                        </a:p>
                      </a:txBody>
                      <a:tcPr marL="9525" marR="9525" marT="9525" marB="0" anchor="b"/>
                    </a:tc>
                    <a:tc>
                      <a:txBody>
                        <a:bodyPr/>
                        <a:lstStyle/>
                        <a:p>
                          <a:pPr algn="ctr" fontAlgn="b"/>
                          <a:r>
                            <a:rPr lang="de-CH" sz="900" b="0" i="0" u="none" strike="noStrike">
                              <a:solidFill>
                                <a:srgbClr val="000000"/>
                              </a:solidFill>
                              <a:effectLst/>
                              <a:latin typeface="+mn-lt"/>
                            </a:rPr>
                            <a:t>-4.5</a:t>
                          </a:r>
                        </a:p>
                      </a:txBody>
                      <a:tcPr marL="9525" marR="9525" marT="9525" marB="0" anchor="b"/>
                    </a:tc>
                    <a:tc>
                      <a:txBody>
                        <a:bodyPr/>
                        <a:lstStyle/>
                        <a:p>
                          <a:pPr algn="ctr" fontAlgn="b"/>
                          <a:r>
                            <a:rPr lang="de-CH" sz="900" b="0" i="0" u="none" strike="noStrike" dirty="0">
                              <a:solidFill>
                                <a:srgbClr val="000000"/>
                              </a:solidFill>
                              <a:effectLst/>
                              <a:latin typeface="+mn-lt"/>
                            </a:rPr>
                            <a:t>-6.099</a:t>
                          </a:r>
                        </a:p>
                      </a:txBody>
                      <a:tcPr marL="9525" marR="9525" marT="9525" marB="0" anchor="b"/>
                    </a:tc>
                    <a:tc>
                      <a:txBody>
                        <a:bodyPr/>
                        <a:lstStyle/>
                        <a:p>
                          <a:pPr algn="ctr" fontAlgn="b"/>
                          <a:r>
                            <a:rPr lang="de-CH" sz="900" b="0" i="0" u="none" strike="noStrike">
                              <a:solidFill>
                                <a:srgbClr val="000000"/>
                              </a:solidFill>
                              <a:effectLst/>
                              <a:latin typeface="+mn-lt"/>
                            </a:rPr>
                            <a:t>27.4455</a:t>
                          </a:r>
                        </a:p>
                      </a:txBody>
                      <a:tcPr marL="9525" marR="9525" marT="9525" marB="0" anchor="b"/>
                    </a:tc>
                    <a:tc>
                      <a:txBody>
                        <a:bodyPr/>
                        <a:lstStyle/>
                        <a:p>
                          <a:pPr algn="ctr" fontAlgn="b"/>
                          <a:r>
                            <a:rPr lang="de-CH" sz="900" b="0" i="0" u="none" strike="noStrike">
                              <a:solidFill>
                                <a:srgbClr val="000000"/>
                              </a:solidFill>
                              <a:effectLst/>
                              <a:latin typeface="+mn-lt"/>
                            </a:rPr>
                            <a:t>20.25</a:t>
                          </a:r>
                        </a:p>
                      </a:txBody>
                      <a:tcPr marL="9525" marR="9525" marT="9525" marB="0" anchor="b"/>
                    </a:tc>
                    <a:extLst>
                      <a:ext uri="{0D108BD9-81ED-4DB2-BD59-A6C34878D82A}">
                        <a16:rowId xmlns:a16="http://schemas.microsoft.com/office/drawing/2014/main" val="375249668"/>
                      </a:ext>
                    </a:extLst>
                  </a:tr>
                  <a:tr h="157969">
                    <a:tc>
                      <a:txBody>
                        <a:bodyPr/>
                        <a:lstStyle/>
                        <a:p>
                          <a:pPr algn="ctr"/>
                          <a:endParaRPr lang="de-CH" sz="900" dirty="0">
                            <a:latin typeface="+mn-lt"/>
                          </a:endParaRPr>
                        </a:p>
                      </a:txBody>
                      <a:tcPr/>
                    </a:tc>
                    <a:tc>
                      <a:txBody>
                        <a:bodyPr/>
                        <a:lstStyle/>
                        <a:p>
                          <a:pPr algn="ctr"/>
                          <a:r>
                            <a:rPr lang="de-CH" sz="900" dirty="0">
                              <a:latin typeface="+mn-lt"/>
                            </a:rPr>
                            <a:t>20</a:t>
                          </a:r>
                        </a:p>
                      </a:txBody>
                      <a:tcPr/>
                    </a:tc>
                    <a:tc>
                      <a:txBody>
                        <a:bodyPr/>
                        <a:lstStyle/>
                        <a:p>
                          <a:pPr algn="ctr" fontAlgn="b"/>
                          <a:r>
                            <a:rPr lang="de-CH" sz="900" b="0" i="0" u="none" strike="noStrike" dirty="0">
                              <a:solidFill>
                                <a:srgbClr val="000000"/>
                              </a:solidFill>
                              <a:effectLst/>
                              <a:latin typeface="+mn-lt"/>
                            </a:rPr>
                            <a:t>167.134</a:t>
                          </a:r>
                        </a:p>
                      </a:txBody>
                      <a:tcPr marL="9525" marR="9525" marT="9525" marB="0" anchor="b"/>
                    </a:tc>
                    <a:tc>
                      <a:txBody>
                        <a:bodyPr/>
                        <a:lstStyle/>
                        <a:p>
                          <a:pPr algn="ctr" fontAlgn="b"/>
                          <a:r>
                            <a:rPr lang="de-CH" sz="900" b="0" i="0" u="none" strike="noStrike">
                              <a:solidFill>
                                <a:srgbClr val="000000"/>
                              </a:solidFill>
                              <a:effectLst/>
                              <a:latin typeface="+mn-lt"/>
                            </a:rPr>
                            <a:t>-3.5</a:t>
                          </a:r>
                        </a:p>
                      </a:txBody>
                      <a:tcPr marL="9525" marR="9525" marT="9525" marB="0" anchor="b"/>
                    </a:tc>
                    <a:tc>
                      <a:txBody>
                        <a:bodyPr/>
                        <a:lstStyle/>
                        <a:p>
                          <a:pPr algn="ctr" fontAlgn="b"/>
                          <a:r>
                            <a:rPr lang="de-CH" sz="900" b="0" i="0" u="none" strike="noStrike" dirty="0">
                              <a:solidFill>
                                <a:srgbClr val="000000"/>
                              </a:solidFill>
                              <a:effectLst/>
                              <a:latin typeface="+mn-lt"/>
                            </a:rPr>
                            <a:t>-3.745</a:t>
                          </a:r>
                        </a:p>
                      </a:txBody>
                      <a:tcPr marL="9525" marR="9525" marT="9525" marB="0" anchor="b"/>
                    </a:tc>
                    <a:tc>
                      <a:txBody>
                        <a:bodyPr/>
                        <a:lstStyle/>
                        <a:p>
                          <a:pPr algn="ctr" fontAlgn="b"/>
                          <a:r>
                            <a:rPr lang="de-CH" sz="900" b="0" i="0" u="none" strike="noStrike" dirty="0">
                              <a:solidFill>
                                <a:srgbClr val="000000"/>
                              </a:solidFill>
                              <a:effectLst/>
                              <a:latin typeface="+mn-lt"/>
                            </a:rPr>
                            <a:t>13.1075</a:t>
                          </a:r>
                        </a:p>
                      </a:txBody>
                      <a:tcPr marL="9525" marR="9525" marT="9525" marB="0" anchor="b"/>
                    </a:tc>
                    <a:tc>
                      <a:txBody>
                        <a:bodyPr/>
                        <a:lstStyle/>
                        <a:p>
                          <a:pPr algn="ctr" fontAlgn="b"/>
                          <a:r>
                            <a:rPr lang="de-CH" sz="900" b="0" i="0" u="none" strike="noStrike" dirty="0">
                              <a:solidFill>
                                <a:srgbClr val="000000"/>
                              </a:solidFill>
                              <a:effectLst/>
                              <a:latin typeface="+mn-lt"/>
                            </a:rPr>
                            <a:t>12.25</a:t>
                          </a:r>
                        </a:p>
                      </a:txBody>
                      <a:tcPr marL="9525" marR="9525" marT="9525" marB="0" anchor="b"/>
                    </a:tc>
                    <a:extLst>
                      <a:ext uri="{0D108BD9-81ED-4DB2-BD59-A6C34878D82A}">
                        <a16:rowId xmlns:a16="http://schemas.microsoft.com/office/drawing/2014/main" val="335035924"/>
                      </a:ext>
                    </a:extLst>
                  </a:tr>
                  <a:tr h="157969">
                    <a:tc>
                      <a:txBody>
                        <a:bodyPr/>
                        <a:lstStyle/>
                        <a:p>
                          <a:pPr algn="ctr"/>
                          <a:endParaRPr lang="de-CH" sz="900" dirty="0">
                            <a:latin typeface="+mn-lt"/>
                          </a:endParaRPr>
                        </a:p>
                      </a:txBody>
                      <a:tcPr/>
                    </a:tc>
                    <a:tc>
                      <a:txBody>
                        <a:bodyPr/>
                        <a:lstStyle/>
                        <a:p>
                          <a:pPr algn="ctr"/>
                          <a:r>
                            <a:rPr lang="de-CH" sz="900" dirty="0">
                              <a:latin typeface="+mn-lt"/>
                            </a:rPr>
                            <a:t>21</a:t>
                          </a:r>
                        </a:p>
                      </a:txBody>
                      <a:tcPr/>
                    </a:tc>
                    <a:tc>
                      <a:txBody>
                        <a:bodyPr/>
                        <a:lstStyle/>
                        <a:p>
                          <a:pPr algn="ctr" fontAlgn="b"/>
                          <a:r>
                            <a:rPr lang="de-CH" sz="900" b="0" i="0" u="none" strike="noStrike" dirty="0">
                              <a:solidFill>
                                <a:srgbClr val="000000"/>
                              </a:solidFill>
                              <a:effectLst/>
                              <a:latin typeface="+mn-lt"/>
                            </a:rPr>
                            <a:t>167.348</a:t>
                          </a:r>
                        </a:p>
                      </a:txBody>
                      <a:tcPr marL="9525" marR="9525" marT="9525" marB="0" anchor="b"/>
                    </a:tc>
                    <a:tc>
                      <a:txBody>
                        <a:bodyPr/>
                        <a:lstStyle/>
                        <a:p>
                          <a:pPr algn="ctr" fontAlgn="b"/>
                          <a:r>
                            <a:rPr lang="de-CH" sz="900" b="0" i="0" u="none" strike="noStrike">
                              <a:solidFill>
                                <a:srgbClr val="000000"/>
                              </a:solidFill>
                              <a:effectLst/>
                              <a:latin typeface="+mn-lt"/>
                            </a:rPr>
                            <a:t>-2.5</a:t>
                          </a:r>
                        </a:p>
                      </a:txBody>
                      <a:tcPr marL="9525" marR="9525" marT="9525" marB="0" anchor="b"/>
                    </a:tc>
                    <a:tc>
                      <a:txBody>
                        <a:bodyPr/>
                        <a:lstStyle/>
                        <a:p>
                          <a:pPr algn="ctr" fontAlgn="b"/>
                          <a:r>
                            <a:rPr lang="de-CH" sz="900" b="0" i="0" u="none" strike="noStrike" dirty="0">
                              <a:solidFill>
                                <a:srgbClr val="000000"/>
                              </a:solidFill>
                              <a:effectLst/>
                              <a:latin typeface="+mn-lt"/>
                            </a:rPr>
                            <a:t>-3.531</a:t>
                          </a:r>
                        </a:p>
                      </a:txBody>
                      <a:tcPr marL="9525" marR="9525" marT="9525" marB="0" anchor="b"/>
                    </a:tc>
                    <a:tc>
                      <a:txBody>
                        <a:bodyPr/>
                        <a:lstStyle/>
                        <a:p>
                          <a:pPr algn="ctr" fontAlgn="b"/>
                          <a:r>
                            <a:rPr lang="de-CH" sz="900" b="0" i="0" u="none" strike="noStrike" dirty="0">
                              <a:solidFill>
                                <a:srgbClr val="000000"/>
                              </a:solidFill>
                              <a:effectLst/>
                              <a:latin typeface="+mn-lt"/>
                            </a:rPr>
                            <a:t>8.8275</a:t>
                          </a:r>
                        </a:p>
                      </a:txBody>
                      <a:tcPr marL="9525" marR="9525" marT="9525" marB="0" anchor="b"/>
                    </a:tc>
                    <a:tc>
                      <a:txBody>
                        <a:bodyPr/>
                        <a:lstStyle/>
                        <a:p>
                          <a:pPr algn="ctr" fontAlgn="b"/>
                          <a:r>
                            <a:rPr lang="de-CH" sz="900" b="0" i="0" u="none" strike="noStrike">
                              <a:solidFill>
                                <a:srgbClr val="000000"/>
                              </a:solidFill>
                              <a:effectLst/>
                              <a:latin typeface="+mn-lt"/>
                            </a:rPr>
                            <a:t>6.25</a:t>
                          </a:r>
                        </a:p>
                      </a:txBody>
                      <a:tcPr marL="9525" marR="9525" marT="9525" marB="0" anchor="b"/>
                    </a:tc>
                    <a:extLst>
                      <a:ext uri="{0D108BD9-81ED-4DB2-BD59-A6C34878D82A}">
                        <a16:rowId xmlns:a16="http://schemas.microsoft.com/office/drawing/2014/main" val="3834085771"/>
                      </a:ext>
                    </a:extLst>
                  </a:tr>
                  <a:tr h="157969">
                    <a:tc>
                      <a:txBody>
                        <a:bodyPr/>
                        <a:lstStyle/>
                        <a:p>
                          <a:pPr algn="ctr"/>
                          <a:endParaRPr lang="de-CH" sz="900" dirty="0">
                            <a:latin typeface="+mn-lt"/>
                          </a:endParaRPr>
                        </a:p>
                      </a:txBody>
                      <a:tcPr/>
                    </a:tc>
                    <a:tc>
                      <a:txBody>
                        <a:bodyPr/>
                        <a:lstStyle/>
                        <a:p>
                          <a:pPr algn="ctr"/>
                          <a:r>
                            <a:rPr lang="de-CH" sz="900" dirty="0">
                              <a:latin typeface="+mn-lt"/>
                            </a:rPr>
                            <a:t>22</a:t>
                          </a:r>
                        </a:p>
                      </a:txBody>
                      <a:tcPr/>
                    </a:tc>
                    <a:tc>
                      <a:txBody>
                        <a:bodyPr/>
                        <a:lstStyle/>
                        <a:p>
                          <a:pPr algn="ctr" fontAlgn="b"/>
                          <a:r>
                            <a:rPr lang="de-CH" sz="900" b="0" i="0" u="none" strike="noStrike" dirty="0">
                              <a:solidFill>
                                <a:srgbClr val="000000"/>
                              </a:solidFill>
                              <a:effectLst/>
                              <a:latin typeface="+mn-lt"/>
                            </a:rPr>
                            <a:t>168.632</a:t>
                          </a:r>
                        </a:p>
                      </a:txBody>
                      <a:tcPr marL="9525" marR="9525" marT="9525" marB="0" anchor="b"/>
                    </a:tc>
                    <a:tc>
                      <a:txBody>
                        <a:bodyPr/>
                        <a:lstStyle/>
                        <a:p>
                          <a:pPr algn="ctr" fontAlgn="b"/>
                          <a:r>
                            <a:rPr lang="de-CH" sz="900" b="0" i="0" u="none" strike="noStrike" dirty="0">
                              <a:solidFill>
                                <a:srgbClr val="000000"/>
                              </a:solidFill>
                              <a:effectLst/>
                              <a:latin typeface="+mn-lt"/>
                            </a:rPr>
                            <a:t>-1.5</a:t>
                          </a:r>
                        </a:p>
                      </a:txBody>
                      <a:tcPr marL="9525" marR="9525" marT="9525" marB="0" anchor="b"/>
                    </a:tc>
                    <a:tc>
                      <a:txBody>
                        <a:bodyPr/>
                        <a:lstStyle/>
                        <a:p>
                          <a:pPr algn="ctr" fontAlgn="b"/>
                          <a:r>
                            <a:rPr lang="de-CH" sz="900" b="0" i="0" u="none" strike="noStrike">
                              <a:solidFill>
                                <a:srgbClr val="000000"/>
                              </a:solidFill>
                              <a:effectLst/>
                              <a:latin typeface="+mn-lt"/>
                            </a:rPr>
                            <a:t>-2.247</a:t>
                          </a:r>
                        </a:p>
                      </a:txBody>
                      <a:tcPr marL="9525" marR="9525" marT="9525" marB="0" anchor="b"/>
                    </a:tc>
                    <a:tc>
                      <a:txBody>
                        <a:bodyPr/>
                        <a:lstStyle/>
                        <a:p>
                          <a:pPr algn="ctr" fontAlgn="b"/>
                          <a:r>
                            <a:rPr lang="de-CH" sz="900" b="0" i="0" u="none" strike="noStrike" dirty="0">
                              <a:solidFill>
                                <a:srgbClr val="000000"/>
                              </a:solidFill>
                              <a:effectLst/>
                              <a:latin typeface="+mn-lt"/>
                            </a:rPr>
                            <a:t>3.3705</a:t>
                          </a:r>
                        </a:p>
                      </a:txBody>
                      <a:tcPr marL="9525" marR="9525" marT="9525" marB="0" anchor="b"/>
                    </a:tc>
                    <a:tc>
                      <a:txBody>
                        <a:bodyPr/>
                        <a:lstStyle/>
                        <a:p>
                          <a:pPr algn="ctr" fontAlgn="b"/>
                          <a:r>
                            <a:rPr lang="de-CH" sz="900" b="0" i="0" u="none" strike="noStrike" dirty="0">
                              <a:solidFill>
                                <a:srgbClr val="000000"/>
                              </a:solidFill>
                              <a:effectLst/>
                              <a:latin typeface="+mn-lt"/>
                            </a:rPr>
                            <a:t>2.25</a:t>
                          </a:r>
                        </a:p>
                      </a:txBody>
                      <a:tcPr marL="9525" marR="9525" marT="9525" marB="0" anchor="b"/>
                    </a:tc>
                    <a:extLst>
                      <a:ext uri="{0D108BD9-81ED-4DB2-BD59-A6C34878D82A}">
                        <a16:rowId xmlns:a16="http://schemas.microsoft.com/office/drawing/2014/main" val="198776845"/>
                      </a:ext>
                    </a:extLst>
                  </a:tr>
                  <a:tr h="157969">
                    <a:tc>
                      <a:txBody>
                        <a:bodyPr/>
                        <a:lstStyle/>
                        <a:p>
                          <a:pPr algn="ctr"/>
                          <a:endParaRPr lang="de-CH" sz="900" dirty="0">
                            <a:latin typeface="+mn-lt"/>
                          </a:endParaRPr>
                        </a:p>
                      </a:txBody>
                      <a:tcPr/>
                    </a:tc>
                    <a:tc>
                      <a:txBody>
                        <a:bodyPr/>
                        <a:lstStyle/>
                        <a:p>
                          <a:pPr algn="ctr"/>
                          <a:r>
                            <a:rPr lang="de-CH" sz="900" dirty="0">
                              <a:latin typeface="+mn-lt"/>
                            </a:rPr>
                            <a:t>23</a:t>
                          </a:r>
                        </a:p>
                      </a:txBody>
                      <a:tcPr/>
                    </a:tc>
                    <a:tc>
                      <a:txBody>
                        <a:bodyPr/>
                        <a:lstStyle/>
                        <a:p>
                          <a:pPr algn="ctr" fontAlgn="b"/>
                          <a:r>
                            <a:rPr lang="de-CH" sz="900" b="0" i="0" u="none" strike="noStrike" dirty="0">
                              <a:solidFill>
                                <a:srgbClr val="000000"/>
                              </a:solidFill>
                              <a:effectLst/>
                              <a:latin typeface="+mn-lt"/>
                            </a:rPr>
                            <a:t>170.558</a:t>
                          </a:r>
                        </a:p>
                      </a:txBody>
                      <a:tcPr marL="9525" marR="9525" marT="9525" marB="0" anchor="b"/>
                    </a:tc>
                    <a:tc>
                      <a:txBody>
                        <a:bodyPr/>
                        <a:lstStyle/>
                        <a:p>
                          <a:pPr algn="ctr" fontAlgn="b"/>
                          <a:r>
                            <a:rPr lang="de-CH" sz="900" b="0" i="0" u="none" strike="noStrike" dirty="0">
                              <a:solidFill>
                                <a:srgbClr val="000000"/>
                              </a:solidFill>
                              <a:effectLst/>
                              <a:latin typeface="+mn-lt"/>
                            </a:rPr>
                            <a:t>-0.5</a:t>
                          </a:r>
                        </a:p>
                      </a:txBody>
                      <a:tcPr marL="9525" marR="9525" marT="9525" marB="0" anchor="b"/>
                    </a:tc>
                    <a:tc>
                      <a:txBody>
                        <a:bodyPr/>
                        <a:lstStyle/>
                        <a:p>
                          <a:pPr algn="ctr" fontAlgn="b"/>
                          <a:r>
                            <a:rPr lang="de-CH" sz="900" b="0" i="0" u="none" strike="noStrike">
                              <a:solidFill>
                                <a:srgbClr val="000000"/>
                              </a:solidFill>
                              <a:effectLst/>
                              <a:latin typeface="+mn-lt"/>
                            </a:rPr>
                            <a:t>-0.321</a:t>
                          </a:r>
                        </a:p>
                      </a:txBody>
                      <a:tcPr marL="9525" marR="9525" marT="9525" marB="0" anchor="b"/>
                    </a:tc>
                    <a:tc>
                      <a:txBody>
                        <a:bodyPr/>
                        <a:lstStyle/>
                        <a:p>
                          <a:pPr algn="ctr" fontAlgn="b"/>
                          <a:r>
                            <a:rPr lang="de-CH" sz="900" b="0" i="0" u="none" strike="noStrike" dirty="0">
                              <a:solidFill>
                                <a:srgbClr val="000000"/>
                              </a:solidFill>
                              <a:effectLst/>
                              <a:latin typeface="+mn-lt"/>
                            </a:rPr>
                            <a:t>0.1605</a:t>
                          </a:r>
                        </a:p>
                      </a:txBody>
                      <a:tcPr marL="9525" marR="9525" marT="9525" marB="0" anchor="b"/>
                    </a:tc>
                    <a:tc>
                      <a:txBody>
                        <a:bodyPr/>
                        <a:lstStyle/>
                        <a:p>
                          <a:pPr algn="ctr" fontAlgn="b"/>
                          <a:r>
                            <a:rPr lang="de-CH" sz="900" b="0" i="0" u="none" strike="noStrike" dirty="0">
                              <a:solidFill>
                                <a:srgbClr val="000000"/>
                              </a:solidFill>
                              <a:effectLst/>
                              <a:latin typeface="+mn-lt"/>
                            </a:rPr>
                            <a:t>0.25</a:t>
                          </a:r>
                        </a:p>
                      </a:txBody>
                      <a:tcPr marL="9525" marR="9525" marT="9525" marB="0" anchor="b"/>
                    </a:tc>
                    <a:extLst>
                      <a:ext uri="{0D108BD9-81ED-4DB2-BD59-A6C34878D82A}">
                        <a16:rowId xmlns:a16="http://schemas.microsoft.com/office/drawing/2014/main" val="4288031916"/>
                      </a:ext>
                    </a:extLst>
                  </a:tr>
                  <a:tr h="157969">
                    <a:tc>
                      <a:txBody>
                        <a:bodyPr/>
                        <a:lstStyle/>
                        <a:p>
                          <a:pPr algn="ctr"/>
                          <a:endParaRPr lang="de-CH" sz="900" dirty="0">
                            <a:latin typeface="+mn-lt"/>
                          </a:endParaRPr>
                        </a:p>
                      </a:txBody>
                      <a:tcPr/>
                    </a:tc>
                    <a:tc>
                      <a:txBody>
                        <a:bodyPr/>
                        <a:lstStyle/>
                        <a:p>
                          <a:pPr algn="ctr"/>
                          <a:r>
                            <a:rPr lang="de-CH" sz="900" dirty="0">
                              <a:latin typeface="+mn-lt"/>
                            </a:rPr>
                            <a:t>24</a:t>
                          </a:r>
                        </a:p>
                      </a:txBody>
                      <a:tcPr/>
                    </a:tc>
                    <a:tc>
                      <a:txBody>
                        <a:bodyPr/>
                        <a:lstStyle/>
                        <a:p>
                          <a:pPr algn="ctr" fontAlgn="b"/>
                          <a:r>
                            <a:rPr lang="de-CH" sz="900" b="0" i="0" u="none" strike="noStrike" dirty="0">
                              <a:solidFill>
                                <a:srgbClr val="000000"/>
                              </a:solidFill>
                              <a:effectLst/>
                              <a:latin typeface="+mn-lt"/>
                            </a:rPr>
                            <a:t>170.986</a:t>
                          </a:r>
                        </a:p>
                      </a:txBody>
                      <a:tcPr marL="9525" marR="9525" marT="9525" marB="0" anchor="b"/>
                    </a:tc>
                    <a:tc>
                      <a:txBody>
                        <a:bodyPr/>
                        <a:lstStyle/>
                        <a:p>
                          <a:pPr algn="ctr" fontAlgn="b"/>
                          <a:r>
                            <a:rPr lang="de-CH" sz="900" b="0" i="0" u="none" strike="noStrike">
                              <a:solidFill>
                                <a:srgbClr val="000000"/>
                              </a:solidFill>
                              <a:effectLst/>
                              <a:latin typeface="+mn-lt"/>
                            </a:rPr>
                            <a:t>0.5</a:t>
                          </a:r>
                        </a:p>
                      </a:txBody>
                      <a:tcPr marL="9525" marR="9525" marT="9525" marB="0" anchor="b"/>
                    </a:tc>
                    <a:tc>
                      <a:txBody>
                        <a:bodyPr/>
                        <a:lstStyle/>
                        <a:p>
                          <a:pPr algn="ctr" fontAlgn="b"/>
                          <a:r>
                            <a:rPr lang="de-CH" sz="900" b="0" i="0" u="none" strike="noStrike">
                              <a:solidFill>
                                <a:srgbClr val="000000"/>
                              </a:solidFill>
                              <a:effectLst/>
                              <a:latin typeface="+mn-lt"/>
                            </a:rPr>
                            <a:t>0.107</a:t>
                          </a:r>
                        </a:p>
                      </a:txBody>
                      <a:tcPr marL="9525" marR="9525" marT="9525" marB="0" anchor="b"/>
                    </a:tc>
                    <a:tc>
                      <a:txBody>
                        <a:bodyPr/>
                        <a:lstStyle/>
                        <a:p>
                          <a:pPr algn="ctr" fontAlgn="b"/>
                          <a:r>
                            <a:rPr lang="de-CH" sz="900" b="0" i="0" u="none" strike="noStrike" dirty="0">
                              <a:solidFill>
                                <a:srgbClr val="000000"/>
                              </a:solidFill>
                              <a:effectLst/>
                              <a:latin typeface="+mn-lt"/>
                            </a:rPr>
                            <a:t>0.0535</a:t>
                          </a:r>
                        </a:p>
                      </a:txBody>
                      <a:tcPr marL="9525" marR="9525" marT="9525" marB="0" anchor="b"/>
                    </a:tc>
                    <a:tc>
                      <a:txBody>
                        <a:bodyPr/>
                        <a:lstStyle/>
                        <a:p>
                          <a:pPr algn="ctr" fontAlgn="b"/>
                          <a:r>
                            <a:rPr lang="de-CH" sz="900" b="0" i="0" u="none" strike="noStrike">
                              <a:solidFill>
                                <a:srgbClr val="000000"/>
                              </a:solidFill>
                              <a:effectLst/>
                              <a:latin typeface="+mn-lt"/>
                            </a:rPr>
                            <a:t>0.25</a:t>
                          </a:r>
                        </a:p>
                      </a:txBody>
                      <a:tcPr marL="9525" marR="9525" marT="9525" marB="0" anchor="b"/>
                    </a:tc>
                    <a:extLst>
                      <a:ext uri="{0D108BD9-81ED-4DB2-BD59-A6C34878D82A}">
                        <a16:rowId xmlns:a16="http://schemas.microsoft.com/office/drawing/2014/main" val="2779059376"/>
                      </a:ext>
                    </a:extLst>
                  </a:tr>
                  <a:tr h="157969">
                    <a:tc>
                      <a:txBody>
                        <a:bodyPr/>
                        <a:lstStyle/>
                        <a:p>
                          <a:pPr algn="ctr"/>
                          <a:endParaRPr lang="de-CH" sz="900" dirty="0">
                            <a:latin typeface="+mn-lt"/>
                          </a:endParaRPr>
                        </a:p>
                      </a:txBody>
                      <a:tcPr/>
                    </a:tc>
                    <a:tc>
                      <a:txBody>
                        <a:bodyPr/>
                        <a:lstStyle/>
                        <a:p>
                          <a:pPr algn="ctr"/>
                          <a:r>
                            <a:rPr lang="de-CH" sz="900" dirty="0">
                              <a:latin typeface="+mn-lt"/>
                            </a:rPr>
                            <a:t>25</a:t>
                          </a:r>
                        </a:p>
                      </a:txBody>
                      <a:tcPr/>
                    </a:tc>
                    <a:tc>
                      <a:txBody>
                        <a:bodyPr/>
                        <a:lstStyle/>
                        <a:p>
                          <a:pPr algn="ctr" fontAlgn="b"/>
                          <a:r>
                            <a:rPr lang="de-CH" sz="900" b="0" i="0" u="none" strike="noStrike" dirty="0">
                              <a:solidFill>
                                <a:srgbClr val="000000"/>
                              </a:solidFill>
                              <a:effectLst/>
                              <a:latin typeface="+mn-lt"/>
                            </a:rPr>
                            <a:t>173.554</a:t>
                          </a:r>
                        </a:p>
                      </a:txBody>
                      <a:tcPr marL="9525" marR="9525" marT="9525" marB="0" anchor="b"/>
                    </a:tc>
                    <a:tc>
                      <a:txBody>
                        <a:bodyPr/>
                        <a:lstStyle/>
                        <a:p>
                          <a:pPr algn="ctr" fontAlgn="b"/>
                          <a:r>
                            <a:rPr lang="de-CH" sz="900" b="0" i="0" u="none" strike="noStrike">
                              <a:solidFill>
                                <a:srgbClr val="000000"/>
                              </a:solidFill>
                              <a:effectLst/>
                              <a:latin typeface="+mn-lt"/>
                            </a:rPr>
                            <a:t>1.5</a:t>
                          </a:r>
                        </a:p>
                      </a:txBody>
                      <a:tcPr marL="9525" marR="9525" marT="9525" marB="0" anchor="b"/>
                    </a:tc>
                    <a:tc>
                      <a:txBody>
                        <a:bodyPr/>
                        <a:lstStyle/>
                        <a:p>
                          <a:pPr algn="ctr" fontAlgn="b"/>
                          <a:r>
                            <a:rPr lang="de-CH" sz="900" b="0" i="0" u="none" strike="noStrike" dirty="0">
                              <a:solidFill>
                                <a:srgbClr val="000000"/>
                              </a:solidFill>
                              <a:effectLst/>
                              <a:latin typeface="+mn-lt"/>
                            </a:rPr>
                            <a:t>2.675</a:t>
                          </a:r>
                        </a:p>
                      </a:txBody>
                      <a:tcPr marL="9525" marR="9525" marT="9525" marB="0" anchor="b"/>
                    </a:tc>
                    <a:tc>
                      <a:txBody>
                        <a:bodyPr/>
                        <a:lstStyle/>
                        <a:p>
                          <a:pPr algn="ctr" fontAlgn="b"/>
                          <a:r>
                            <a:rPr lang="de-CH" sz="900" b="0" i="0" u="none" strike="noStrike" dirty="0">
                              <a:solidFill>
                                <a:srgbClr val="000000"/>
                              </a:solidFill>
                              <a:effectLst/>
                              <a:latin typeface="+mn-lt"/>
                            </a:rPr>
                            <a:t>4.0125</a:t>
                          </a:r>
                        </a:p>
                      </a:txBody>
                      <a:tcPr marL="9525" marR="9525" marT="9525" marB="0" anchor="b"/>
                    </a:tc>
                    <a:tc>
                      <a:txBody>
                        <a:bodyPr/>
                        <a:lstStyle/>
                        <a:p>
                          <a:pPr algn="ctr" fontAlgn="b"/>
                          <a:r>
                            <a:rPr lang="de-CH" sz="900" b="0" i="0" u="none" strike="noStrike">
                              <a:solidFill>
                                <a:srgbClr val="000000"/>
                              </a:solidFill>
                              <a:effectLst/>
                              <a:latin typeface="+mn-lt"/>
                            </a:rPr>
                            <a:t>2.25</a:t>
                          </a:r>
                        </a:p>
                      </a:txBody>
                      <a:tcPr marL="9525" marR="9525" marT="9525" marB="0" anchor="b"/>
                    </a:tc>
                    <a:extLst>
                      <a:ext uri="{0D108BD9-81ED-4DB2-BD59-A6C34878D82A}">
                        <a16:rowId xmlns:a16="http://schemas.microsoft.com/office/drawing/2014/main" val="254693695"/>
                      </a:ext>
                    </a:extLst>
                  </a:tr>
                  <a:tr h="157969">
                    <a:tc>
                      <a:txBody>
                        <a:bodyPr/>
                        <a:lstStyle/>
                        <a:p>
                          <a:pPr algn="ctr"/>
                          <a:endParaRPr lang="de-CH" sz="900" dirty="0">
                            <a:latin typeface="+mn-lt"/>
                          </a:endParaRPr>
                        </a:p>
                      </a:txBody>
                      <a:tcPr/>
                    </a:tc>
                    <a:tc>
                      <a:txBody>
                        <a:bodyPr/>
                        <a:lstStyle/>
                        <a:p>
                          <a:pPr algn="ctr"/>
                          <a:r>
                            <a:rPr lang="de-CH" sz="900" dirty="0">
                              <a:latin typeface="+mn-lt"/>
                            </a:rPr>
                            <a:t>26</a:t>
                          </a:r>
                        </a:p>
                      </a:txBody>
                      <a:tcPr/>
                    </a:tc>
                    <a:tc>
                      <a:txBody>
                        <a:bodyPr/>
                        <a:lstStyle/>
                        <a:p>
                          <a:pPr algn="ctr" fontAlgn="b"/>
                          <a:r>
                            <a:rPr lang="de-CH" sz="900" b="0" i="0" u="none" strike="noStrike" dirty="0">
                              <a:solidFill>
                                <a:srgbClr val="000000"/>
                              </a:solidFill>
                              <a:effectLst/>
                              <a:latin typeface="+mn-lt"/>
                            </a:rPr>
                            <a:t>173.768</a:t>
                          </a:r>
                        </a:p>
                      </a:txBody>
                      <a:tcPr marL="9525" marR="9525" marT="9525" marB="0" anchor="b"/>
                    </a:tc>
                    <a:tc>
                      <a:txBody>
                        <a:bodyPr/>
                        <a:lstStyle/>
                        <a:p>
                          <a:pPr algn="ctr" fontAlgn="b"/>
                          <a:r>
                            <a:rPr lang="de-CH" sz="900" b="0" i="0" u="none" strike="noStrike">
                              <a:solidFill>
                                <a:srgbClr val="000000"/>
                              </a:solidFill>
                              <a:effectLst/>
                              <a:latin typeface="+mn-lt"/>
                            </a:rPr>
                            <a:t>2.5</a:t>
                          </a:r>
                        </a:p>
                      </a:txBody>
                      <a:tcPr marL="9525" marR="9525" marT="9525" marB="0" anchor="b"/>
                    </a:tc>
                    <a:tc>
                      <a:txBody>
                        <a:bodyPr/>
                        <a:lstStyle/>
                        <a:p>
                          <a:pPr algn="ctr" fontAlgn="b"/>
                          <a:r>
                            <a:rPr lang="de-CH" sz="900" b="0" i="0" u="none" strike="noStrike" dirty="0">
                              <a:solidFill>
                                <a:srgbClr val="000000"/>
                              </a:solidFill>
                              <a:effectLst/>
                              <a:latin typeface="+mn-lt"/>
                            </a:rPr>
                            <a:t>2.889</a:t>
                          </a:r>
                        </a:p>
                      </a:txBody>
                      <a:tcPr marL="9525" marR="9525" marT="9525" marB="0" anchor="b"/>
                    </a:tc>
                    <a:tc>
                      <a:txBody>
                        <a:bodyPr/>
                        <a:lstStyle/>
                        <a:p>
                          <a:pPr algn="ctr" fontAlgn="b"/>
                          <a:r>
                            <a:rPr lang="de-CH" sz="900" b="0" i="0" u="none" strike="noStrike" dirty="0">
                              <a:solidFill>
                                <a:srgbClr val="000000"/>
                              </a:solidFill>
                              <a:effectLst/>
                              <a:latin typeface="+mn-lt"/>
                            </a:rPr>
                            <a:t>7.2225</a:t>
                          </a:r>
                        </a:p>
                      </a:txBody>
                      <a:tcPr marL="9525" marR="9525" marT="9525" marB="0" anchor="b"/>
                    </a:tc>
                    <a:tc>
                      <a:txBody>
                        <a:bodyPr/>
                        <a:lstStyle/>
                        <a:p>
                          <a:pPr algn="ctr" fontAlgn="b"/>
                          <a:r>
                            <a:rPr lang="de-CH" sz="900" b="0" i="0" u="none" strike="noStrike">
                              <a:solidFill>
                                <a:srgbClr val="000000"/>
                              </a:solidFill>
                              <a:effectLst/>
                              <a:latin typeface="+mn-lt"/>
                            </a:rPr>
                            <a:t>6.25</a:t>
                          </a:r>
                        </a:p>
                      </a:txBody>
                      <a:tcPr marL="9525" marR="9525" marT="9525" marB="0" anchor="b"/>
                    </a:tc>
                    <a:extLst>
                      <a:ext uri="{0D108BD9-81ED-4DB2-BD59-A6C34878D82A}">
                        <a16:rowId xmlns:a16="http://schemas.microsoft.com/office/drawing/2014/main" val="2682418523"/>
                      </a:ext>
                    </a:extLst>
                  </a:tr>
                  <a:tr h="157969">
                    <a:tc>
                      <a:txBody>
                        <a:bodyPr/>
                        <a:lstStyle/>
                        <a:p>
                          <a:pPr algn="ctr"/>
                          <a:endParaRPr lang="de-CH" sz="900" dirty="0">
                            <a:latin typeface="+mn-lt"/>
                          </a:endParaRPr>
                        </a:p>
                      </a:txBody>
                      <a:tcPr/>
                    </a:tc>
                    <a:tc>
                      <a:txBody>
                        <a:bodyPr/>
                        <a:lstStyle/>
                        <a:p>
                          <a:pPr algn="ctr"/>
                          <a:r>
                            <a:rPr lang="de-CH" sz="900" dirty="0">
                              <a:latin typeface="+mn-lt"/>
                            </a:rPr>
                            <a:t>27</a:t>
                          </a:r>
                        </a:p>
                      </a:txBody>
                      <a:tcPr/>
                    </a:tc>
                    <a:tc>
                      <a:txBody>
                        <a:bodyPr/>
                        <a:lstStyle/>
                        <a:p>
                          <a:pPr algn="ctr" fontAlgn="b"/>
                          <a:r>
                            <a:rPr lang="de-CH" sz="900" b="0" i="0" u="none" strike="noStrike" dirty="0">
                              <a:solidFill>
                                <a:srgbClr val="000000"/>
                              </a:solidFill>
                              <a:effectLst/>
                              <a:latin typeface="+mn-lt"/>
                            </a:rPr>
                            <a:t>175.052</a:t>
                          </a:r>
                        </a:p>
                      </a:txBody>
                      <a:tcPr marL="9525" marR="9525" marT="9525" marB="0" anchor="b"/>
                    </a:tc>
                    <a:tc>
                      <a:txBody>
                        <a:bodyPr/>
                        <a:lstStyle/>
                        <a:p>
                          <a:pPr algn="ctr" fontAlgn="b"/>
                          <a:r>
                            <a:rPr lang="de-CH" sz="900" b="0" i="0" u="none" strike="noStrike">
                              <a:solidFill>
                                <a:srgbClr val="000000"/>
                              </a:solidFill>
                              <a:effectLst/>
                              <a:latin typeface="+mn-lt"/>
                            </a:rPr>
                            <a:t>3.5</a:t>
                          </a:r>
                        </a:p>
                      </a:txBody>
                      <a:tcPr marL="9525" marR="9525" marT="9525" marB="0" anchor="b"/>
                    </a:tc>
                    <a:tc>
                      <a:txBody>
                        <a:bodyPr/>
                        <a:lstStyle/>
                        <a:p>
                          <a:pPr algn="ctr" fontAlgn="b"/>
                          <a:r>
                            <a:rPr lang="de-CH" sz="900" b="0" i="0" u="none" strike="noStrike" dirty="0">
                              <a:solidFill>
                                <a:srgbClr val="000000"/>
                              </a:solidFill>
                              <a:effectLst/>
                              <a:latin typeface="+mn-lt"/>
                            </a:rPr>
                            <a:t>4.173</a:t>
                          </a:r>
                        </a:p>
                      </a:txBody>
                      <a:tcPr marL="9525" marR="9525" marT="9525" marB="0" anchor="b"/>
                    </a:tc>
                    <a:tc>
                      <a:txBody>
                        <a:bodyPr/>
                        <a:lstStyle/>
                        <a:p>
                          <a:pPr algn="ctr" fontAlgn="b"/>
                          <a:r>
                            <a:rPr lang="de-CH" sz="900" b="0" i="0" u="none" strike="noStrike" dirty="0">
                              <a:solidFill>
                                <a:srgbClr val="000000"/>
                              </a:solidFill>
                              <a:effectLst/>
                              <a:latin typeface="+mn-lt"/>
                            </a:rPr>
                            <a:t>14.6055</a:t>
                          </a:r>
                        </a:p>
                      </a:txBody>
                      <a:tcPr marL="9525" marR="9525" marT="9525" marB="0" anchor="b"/>
                    </a:tc>
                    <a:tc>
                      <a:txBody>
                        <a:bodyPr/>
                        <a:lstStyle/>
                        <a:p>
                          <a:pPr algn="ctr" fontAlgn="b"/>
                          <a:r>
                            <a:rPr lang="de-CH" sz="900" b="0" i="0" u="none" strike="noStrike">
                              <a:solidFill>
                                <a:srgbClr val="000000"/>
                              </a:solidFill>
                              <a:effectLst/>
                              <a:latin typeface="+mn-lt"/>
                            </a:rPr>
                            <a:t>12.25</a:t>
                          </a:r>
                        </a:p>
                      </a:txBody>
                      <a:tcPr marL="9525" marR="9525" marT="9525" marB="0" anchor="b"/>
                    </a:tc>
                    <a:extLst>
                      <a:ext uri="{0D108BD9-81ED-4DB2-BD59-A6C34878D82A}">
                        <a16:rowId xmlns:a16="http://schemas.microsoft.com/office/drawing/2014/main" val="146256307"/>
                      </a:ext>
                    </a:extLst>
                  </a:tr>
                  <a:tr h="157969">
                    <a:tc>
                      <a:txBody>
                        <a:bodyPr/>
                        <a:lstStyle/>
                        <a:p>
                          <a:pPr algn="ctr"/>
                          <a:endParaRPr lang="de-CH" sz="900" dirty="0">
                            <a:latin typeface="+mn-lt"/>
                          </a:endParaRPr>
                        </a:p>
                      </a:txBody>
                      <a:tcPr/>
                    </a:tc>
                    <a:tc>
                      <a:txBody>
                        <a:bodyPr/>
                        <a:lstStyle/>
                        <a:p>
                          <a:pPr algn="ctr"/>
                          <a:r>
                            <a:rPr lang="de-CH" sz="900" dirty="0">
                              <a:latin typeface="+mn-lt"/>
                            </a:rPr>
                            <a:t>28</a:t>
                          </a:r>
                        </a:p>
                      </a:txBody>
                      <a:tcPr/>
                    </a:tc>
                    <a:tc>
                      <a:txBody>
                        <a:bodyPr/>
                        <a:lstStyle/>
                        <a:p>
                          <a:pPr algn="ctr" fontAlgn="b"/>
                          <a:r>
                            <a:rPr lang="de-CH" sz="900" b="0" i="0" u="none" strike="noStrike" dirty="0">
                              <a:solidFill>
                                <a:srgbClr val="000000"/>
                              </a:solidFill>
                              <a:effectLst/>
                              <a:latin typeface="+mn-lt"/>
                            </a:rPr>
                            <a:t>177.192</a:t>
                          </a:r>
                        </a:p>
                      </a:txBody>
                      <a:tcPr marL="9525" marR="9525" marT="9525" marB="0" anchor="b"/>
                    </a:tc>
                    <a:tc>
                      <a:txBody>
                        <a:bodyPr/>
                        <a:lstStyle/>
                        <a:p>
                          <a:pPr algn="ctr" fontAlgn="b"/>
                          <a:r>
                            <a:rPr lang="de-CH" sz="900" b="0" i="0" u="none" strike="noStrike">
                              <a:solidFill>
                                <a:srgbClr val="000000"/>
                              </a:solidFill>
                              <a:effectLst/>
                              <a:latin typeface="+mn-lt"/>
                            </a:rPr>
                            <a:t>4.5</a:t>
                          </a:r>
                        </a:p>
                      </a:txBody>
                      <a:tcPr marL="9525" marR="9525" marT="9525" marB="0" anchor="b"/>
                    </a:tc>
                    <a:tc>
                      <a:txBody>
                        <a:bodyPr/>
                        <a:lstStyle/>
                        <a:p>
                          <a:pPr algn="ctr" fontAlgn="b"/>
                          <a:r>
                            <a:rPr lang="de-CH" sz="900" b="0" i="0" u="none" strike="noStrike">
                              <a:solidFill>
                                <a:srgbClr val="000000"/>
                              </a:solidFill>
                              <a:effectLst/>
                              <a:latin typeface="+mn-lt"/>
                            </a:rPr>
                            <a:t>6.313</a:t>
                          </a:r>
                        </a:p>
                      </a:txBody>
                      <a:tcPr marL="9525" marR="9525" marT="9525" marB="0" anchor="b"/>
                    </a:tc>
                    <a:tc>
                      <a:txBody>
                        <a:bodyPr/>
                        <a:lstStyle/>
                        <a:p>
                          <a:pPr algn="ctr" fontAlgn="b"/>
                          <a:r>
                            <a:rPr lang="de-CH" sz="900" b="0" i="0" u="none" strike="noStrike" dirty="0">
                              <a:solidFill>
                                <a:srgbClr val="000000"/>
                              </a:solidFill>
                              <a:effectLst/>
                              <a:latin typeface="+mn-lt"/>
                            </a:rPr>
                            <a:t>28.4085</a:t>
                          </a:r>
                        </a:p>
                      </a:txBody>
                      <a:tcPr marL="9525" marR="9525" marT="9525" marB="0" anchor="b"/>
                    </a:tc>
                    <a:tc>
                      <a:txBody>
                        <a:bodyPr/>
                        <a:lstStyle/>
                        <a:p>
                          <a:pPr algn="ctr" fontAlgn="b"/>
                          <a:r>
                            <a:rPr lang="de-CH" sz="900" b="0" i="0" u="none" strike="noStrike">
                              <a:solidFill>
                                <a:srgbClr val="000000"/>
                              </a:solidFill>
                              <a:effectLst/>
                              <a:latin typeface="+mn-lt"/>
                            </a:rPr>
                            <a:t>20.25</a:t>
                          </a:r>
                        </a:p>
                      </a:txBody>
                      <a:tcPr marL="9525" marR="9525" marT="9525" marB="0" anchor="b"/>
                    </a:tc>
                    <a:extLst>
                      <a:ext uri="{0D108BD9-81ED-4DB2-BD59-A6C34878D82A}">
                        <a16:rowId xmlns:a16="http://schemas.microsoft.com/office/drawing/2014/main" val="2435295101"/>
                      </a:ext>
                    </a:extLst>
                  </a:tr>
                  <a:tr h="157969">
                    <a:tc>
                      <a:txBody>
                        <a:bodyPr/>
                        <a:lstStyle/>
                        <a:p>
                          <a:pPr algn="ctr"/>
                          <a:endParaRPr lang="de-CH" sz="900" dirty="0">
                            <a:latin typeface="+mn-lt"/>
                          </a:endParaRPr>
                        </a:p>
                      </a:txBody>
                      <a:tcPr/>
                    </a:tc>
                    <a:tc>
                      <a:txBody>
                        <a:bodyPr/>
                        <a:lstStyle/>
                        <a:p>
                          <a:pPr algn="ctr"/>
                          <a:r>
                            <a:rPr lang="de-CH" sz="900" dirty="0">
                              <a:latin typeface="+mn-lt"/>
                            </a:rPr>
                            <a:t>28</a:t>
                          </a:r>
                        </a:p>
                      </a:txBody>
                      <a:tcPr/>
                    </a:tc>
                    <a:tc>
                      <a:txBody>
                        <a:bodyPr/>
                        <a:lstStyle/>
                        <a:p>
                          <a:pPr algn="ctr" fontAlgn="b"/>
                          <a:r>
                            <a:rPr lang="de-CH" sz="900" b="0" i="0" u="none" strike="noStrike" dirty="0">
                              <a:solidFill>
                                <a:srgbClr val="000000"/>
                              </a:solidFill>
                              <a:effectLst/>
                              <a:latin typeface="+mn-lt"/>
                            </a:rPr>
                            <a:t>178.69</a:t>
                          </a:r>
                        </a:p>
                      </a:txBody>
                      <a:tcPr marL="9525" marR="9525" marT="9525" marB="0" anchor="b"/>
                    </a:tc>
                    <a:tc>
                      <a:txBody>
                        <a:bodyPr/>
                        <a:lstStyle/>
                        <a:p>
                          <a:pPr algn="ctr" fontAlgn="b"/>
                          <a:r>
                            <a:rPr lang="de-CH" sz="900" b="0" i="0" u="none" strike="noStrike" dirty="0">
                              <a:solidFill>
                                <a:srgbClr val="000000"/>
                              </a:solidFill>
                              <a:effectLst/>
                              <a:latin typeface="+mn-lt"/>
                            </a:rPr>
                            <a:t>5.5</a:t>
                          </a:r>
                        </a:p>
                      </a:txBody>
                      <a:tcPr marL="9525" marR="9525" marT="9525" marB="0" anchor="b"/>
                    </a:tc>
                    <a:tc>
                      <a:txBody>
                        <a:bodyPr/>
                        <a:lstStyle/>
                        <a:p>
                          <a:pPr algn="ctr" fontAlgn="b"/>
                          <a:r>
                            <a:rPr lang="de-CH" sz="900" b="0" i="0" u="none" strike="noStrike" dirty="0">
                              <a:solidFill>
                                <a:srgbClr val="000000"/>
                              </a:solidFill>
                              <a:effectLst/>
                              <a:latin typeface="+mn-lt"/>
                            </a:rPr>
                            <a:t>7.811</a:t>
                          </a:r>
                        </a:p>
                      </a:txBody>
                      <a:tcPr marL="9525" marR="9525" marT="9525" marB="0" anchor="b"/>
                    </a:tc>
                    <a:tc>
                      <a:txBody>
                        <a:bodyPr/>
                        <a:lstStyle/>
                        <a:p>
                          <a:pPr algn="ctr" fontAlgn="b"/>
                          <a:r>
                            <a:rPr lang="de-CH" sz="900" b="0" i="0" u="none" strike="noStrike" dirty="0">
                              <a:solidFill>
                                <a:srgbClr val="000000"/>
                              </a:solidFill>
                              <a:effectLst/>
                              <a:latin typeface="+mn-lt"/>
                            </a:rPr>
                            <a:t>42.9605</a:t>
                          </a:r>
                        </a:p>
                      </a:txBody>
                      <a:tcPr marL="9525" marR="9525" marT="9525" marB="0" anchor="b"/>
                    </a:tc>
                    <a:tc>
                      <a:txBody>
                        <a:bodyPr/>
                        <a:lstStyle/>
                        <a:p>
                          <a:pPr algn="ctr" fontAlgn="b"/>
                          <a:r>
                            <a:rPr lang="de-CH" sz="900" b="0" i="0" u="none" strike="noStrike" dirty="0">
                              <a:solidFill>
                                <a:srgbClr val="000000"/>
                              </a:solidFill>
                              <a:effectLst/>
                              <a:latin typeface="+mn-lt"/>
                            </a:rPr>
                            <a:t>30.25</a:t>
                          </a:r>
                        </a:p>
                      </a:txBody>
                      <a:tcPr marL="9525" marR="9525" marT="9525" marB="0" anchor="b"/>
                    </a:tc>
                    <a:extLst>
                      <a:ext uri="{0D108BD9-81ED-4DB2-BD59-A6C34878D82A}">
                        <a16:rowId xmlns:a16="http://schemas.microsoft.com/office/drawing/2014/main" val="3977625513"/>
                      </a:ext>
                    </a:extLst>
                  </a:tr>
                  <a:tr h="157969">
                    <a:tc>
                      <a:txBody>
                        <a:bodyPr/>
                        <a:lstStyle/>
                        <a:p>
                          <a:pPr algn="ctr"/>
                          <a:r>
                            <a:rPr lang="de-CH" sz="900" dirty="0">
                              <a:latin typeface="+mn-lt"/>
                            </a:rPr>
                            <a:t>SUM</a:t>
                          </a:r>
                        </a:p>
                      </a:txBody>
                      <a:tcPr/>
                    </a:tc>
                    <a:tc>
                      <a:txBody>
                        <a:bodyPr/>
                        <a:lstStyle/>
                        <a:p>
                          <a:pPr algn="ctr"/>
                          <a:r>
                            <a:rPr lang="de-CH" sz="900" dirty="0">
                              <a:latin typeface="+mn-lt"/>
                            </a:rPr>
                            <a:t>282</a:t>
                          </a:r>
                        </a:p>
                      </a:txBody>
                      <a:tcPr/>
                    </a:tc>
                    <a:tc>
                      <a:txBody>
                        <a:bodyPr/>
                        <a:lstStyle/>
                        <a:p>
                          <a:pPr algn="ctr" fontAlgn="b"/>
                          <a:r>
                            <a:rPr lang="de-CH" sz="900" b="0" i="0" u="none" strike="noStrike" dirty="0">
                              <a:solidFill>
                                <a:srgbClr val="000000"/>
                              </a:solidFill>
                              <a:effectLst/>
                              <a:latin typeface="+mn-lt"/>
                            </a:rPr>
                            <a:t>2050.548</a:t>
                          </a:r>
                        </a:p>
                      </a:txBody>
                      <a:tcPr marL="9525" marR="9525" marT="9525" marB="0" anchor="b"/>
                    </a:tc>
                    <a:tc>
                      <a:txBody>
                        <a:bodyPr/>
                        <a:lstStyle/>
                        <a:p>
                          <a:pPr algn="ctr" fontAlgn="b"/>
                          <a:endParaRPr lang="de-CH" sz="900" b="0" i="0" u="none" strike="noStrike" dirty="0">
                            <a:solidFill>
                              <a:srgbClr val="000000"/>
                            </a:solidFill>
                            <a:effectLst/>
                            <a:latin typeface="+mn-lt"/>
                          </a:endParaRPr>
                        </a:p>
                      </a:txBody>
                      <a:tcPr marL="9525" marR="9525" marT="9525" marB="0" anchor="b"/>
                    </a:tc>
                    <a:tc>
                      <a:txBody>
                        <a:bodyPr/>
                        <a:lstStyle/>
                        <a:p>
                          <a:pPr algn="ctr" fontAlgn="b"/>
                          <a:endParaRPr lang="de-CH" sz="900" b="0" i="0" u="none" strike="noStrike" dirty="0">
                            <a:solidFill>
                              <a:srgbClr val="000000"/>
                            </a:solidFill>
                            <a:effectLst/>
                            <a:latin typeface="+mn-lt"/>
                          </a:endParaRPr>
                        </a:p>
                      </a:txBody>
                      <a:tcPr marL="9525" marR="9525" marT="9525" marB="0" anchor="b"/>
                    </a:tc>
                    <a:tc>
                      <a:txBody>
                        <a:bodyPr/>
                        <a:lstStyle/>
                        <a:p>
                          <a:pPr algn="ctr" fontAlgn="b"/>
                          <a:r>
                            <a:rPr lang="de-CH" sz="900" b="0" i="0" u="none" strike="noStrike" dirty="0">
                              <a:solidFill>
                                <a:srgbClr val="000000"/>
                              </a:solidFill>
                              <a:effectLst/>
                              <a:latin typeface="+mn-lt"/>
                            </a:rPr>
                            <a:t>194.312</a:t>
                          </a:r>
                        </a:p>
                      </a:txBody>
                      <a:tcPr marL="9525" marR="9525" marT="9525" marB="0" anchor="b"/>
                    </a:tc>
                    <a:tc>
                      <a:txBody>
                        <a:bodyPr/>
                        <a:lstStyle/>
                        <a:p>
                          <a:pPr algn="ctr" fontAlgn="b"/>
                          <a:r>
                            <a:rPr lang="de-CH" sz="900" b="0" i="0" u="none" strike="noStrike" dirty="0">
                              <a:solidFill>
                                <a:srgbClr val="000000"/>
                              </a:solidFill>
                              <a:effectLst/>
                              <a:latin typeface="+mn-lt"/>
                            </a:rPr>
                            <a:t>143</a:t>
                          </a:r>
                        </a:p>
                      </a:txBody>
                      <a:tcPr marL="9525" marR="9525" marT="9525" marB="0" anchor="b"/>
                    </a:tc>
                    <a:extLst>
                      <a:ext uri="{0D108BD9-81ED-4DB2-BD59-A6C34878D82A}">
                        <a16:rowId xmlns:a16="http://schemas.microsoft.com/office/drawing/2014/main" val="299176228"/>
                      </a:ext>
                    </a:extLst>
                  </a:tr>
                  <a:tr h="157969">
                    <a:tc>
                      <a:txBody>
                        <a:bodyPr/>
                        <a:lstStyle/>
                        <a:p>
                          <a:pPr algn="ctr"/>
                          <a:r>
                            <a:rPr lang="de-CH" sz="900" dirty="0">
                              <a:latin typeface="+mn-lt"/>
                            </a:rPr>
                            <a:t>MEAN</a:t>
                          </a:r>
                        </a:p>
                      </a:txBody>
                      <a:tcPr/>
                    </a:tc>
                    <a:tc>
                      <a:txBody>
                        <a:bodyPr/>
                        <a:lstStyle/>
                        <a:p>
                          <a:pPr algn="ctr"/>
                          <a:r>
                            <a:rPr lang="de-CH" sz="900" dirty="0">
                              <a:latin typeface="+mn-lt"/>
                            </a:rPr>
                            <a:t>23.5</a:t>
                          </a:r>
                        </a:p>
                      </a:txBody>
                      <a:tcPr/>
                    </a:tc>
                    <a:tc>
                      <a:txBody>
                        <a:bodyPr/>
                        <a:lstStyle/>
                        <a:p>
                          <a:pPr algn="ctr" fontAlgn="b"/>
                          <a:r>
                            <a:rPr lang="de-CH" sz="900" b="0" i="0" u="none" strike="noStrike" dirty="0">
                              <a:solidFill>
                                <a:srgbClr val="000000"/>
                              </a:solidFill>
                              <a:effectLst/>
                              <a:latin typeface="+mn-lt"/>
                            </a:rPr>
                            <a:t>170.879</a:t>
                          </a:r>
                        </a:p>
                      </a:txBody>
                      <a:tcPr marL="9525" marR="9525" marT="9525" marB="0" anchor="b"/>
                    </a:tc>
                    <a:tc>
                      <a:txBody>
                        <a:bodyPr/>
                        <a:lstStyle/>
                        <a:p>
                          <a:pPr algn="ctr" fontAlgn="b"/>
                          <a:endParaRPr lang="de-CH" sz="900" b="0" i="0" u="none" strike="noStrike" dirty="0">
                            <a:solidFill>
                              <a:srgbClr val="000000"/>
                            </a:solidFill>
                            <a:effectLst/>
                            <a:latin typeface="+mn-lt"/>
                          </a:endParaRPr>
                        </a:p>
                      </a:txBody>
                      <a:tcPr marL="9525" marR="9525" marT="9525" marB="0" anchor="b"/>
                    </a:tc>
                    <a:tc>
                      <a:txBody>
                        <a:bodyPr/>
                        <a:lstStyle/>
                        <a:p>
                          <a:pPr algn="ctr" fontAlgn="b"/>
                          <a:endParaRPr lang="de-CH" sz="900" b="0" i="0" u="none" strike="noStrike" dirty="0">
                            <a:solidFill>
                              <a:srgbClr val="000000"/>
                            </a:solidFill>
                            <a:effectLst/>
                            <a:latin typeface="+mn-lt"/>
                          </a:endParaRPr>
                        </a:p>
                      </a:txBody>
                      <a:tcPr marL="9525" marR="9525" marT="9525" marB="0" anchor="b"/>
                    </a:tc>
                    <a:tc>
                      <a:txBody>
                        <a:bodyPr/>
                        <a:lstStyle/>
                        <a:p>
                          <a:pPr algn="ctr" fontAlgn="b"/>
                          <a:endParaRPr lang="de-CH" sz="900" b="0" i="0" u="none" strike="noStrike" dirty="0">
                            <a:solidFill>
                              <a:srgbClr val="000000"/>
                            </a:solidFill>
                            <a:effectLst/>
                            <a:latin typeface="+mn-lt"/>
                          </a:endParaRPr>
                        </a:p>
                      </a:txBody>
                      <a:tcPr marL="9525" marR="9525" marT="9525" marB="0" anchor="b"/>
                    </a:tc>
                    <a:tc>
                      <a:txBody>
                        <a:bodyPr/>
                        <a:lstStyle/>
                        <a:p>
                          <a:pPr algn="ctr" fontAlgn="b"/>
                          <a:endParaRPr lang="de-CH" sz="9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983894257"/>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3548330440"/>
                  </p:ext>
                </p:extLst>
              </p:nvPr>
            </p:nvGraphicFramePr>
            <p:xfrm>
              <a:off x="323529" y="1100040"/>
              <a:ext cx="4608512" cy="3566160"/>
            </p:xfrm>
            <a:graphic>
              <a:graphicData uri="http://schemas.openxmlformats.org/drawingml/2006/table">
                <a:tbl>
                  <a:tblPr firstRow="1" bandRow="1">
                    <a:tableStyleId>{5940675A-B579-460E-94D1-54222C63F5DA}</a:tableStyleId>
                  </a:tblPr>
                  <a:tblGrid>
                    <a:gridCol w="512057">
                      <a:extLst>
                        <a:ext uri="{9D8B030D-6E8A-4147-A177-3AD203B41FA5}">
                          <a16:colId xmlns:a16="http://schemas.microsoft.com/office/drawing/2014/main" val="240008224"/>
                        </a:ext>
                      </a:extLst>
                    </a:gridCol>
                    <a:gridCol w="512057">
                      <a:extLst>
                        <a:ext uri="{9D8B030D-6E8A-4147-A177-3AD203B41FA5}">
                          <a16:colId xmlns:a16="http://schemas.microsoft.com/office/drawing/2014/main" val="3105219291"/>
                        </a:ext>
                      </a:extLst>
                    </a:gridCol>
                    <a:gridCol w="512057">
                      <a:extLst>
                        <a:ext uri="{9D8B030D-6E8A-4147-A177-3AD203B41FA5}">
                          <a16:colId xmlns:a16="http://schemas.microsoft.com/office/drawing/2014/main" val="1386630371"/>
                        </a:ext>
                      </a:extLst>
                    </a:gridCol>
                    <a:gridCol w="512057">
                      <a:extLst>
                        <a:ext uri="{9D8B030D-6E8A-4147-A177-3AD203B41FA5}">
                          <a16:colId xmlns:a16="http://schemas.microsoft.com/office/drawing/2014/main" val="3007204452"/>
                        </a:ext>
                      </a:extLst>
                    </a:gridCol>
                    <a:gridCol w="640071">
                      <a:extLst>
                        <a:ext uri="{9D8B030D-6E8A-4147-A177-3AD203B41FA5}">
                          <a16:colId xmlns:a16="http://schemas.microsoft.com/office/drawing/2014/main" val="1024710917"/>
                        </a:ext>
                      </a:extLst>
                    </a:gridCol>
                    <a:gridCol w="1088121">
                      <a:extLst>
                        <a:ext uri="{9D8B030D-6E8A-4147-A177-3AD203B41FA5}">
                          <a16:colId xmlns:a16="http://schemas.microsoft.com/office/drawing/2014/main" val="252616062"/>
                        </a:ext>
                      </a:extLst>
                    </a:gridCol>
                    <a:gridCol w="832092">
                      <a:extLst>
                        <a:ext uri="{9D8B030D-6E8A-4147-A177-3AD203B41FA5}">
                          <a16:colId xmlns:a16="http://schemas.microsoft.com/office/drawing/2014/main" val="394598751"/>
                        </a:ext>
                      </a:extLst>
                    </a:gridCol>
                  </a:tblGrid>
                  <a:tr h="365760">
                    <a:tc>
                      <a:txBody>
                        <a:bodyPr/>
                        <a:lstStyle/>
                        <a:p>
                          <a:pPr algn="ctr"/>
                          <a:endParaRPr lang="de-CH" sz="900" b="1" dirty="0"/>
                        </a:p>
                      </a:txBody>
                      <a:tcPr/>
                    </a:tc>
                    <a:tc>
                      <a:txBody>
                        <a:bodyPr/>
                        <a:lstStyle/>
                        <a:p>
                          <a:endParaRPr lang="de-DE"/>
                        </a:p>
                      </a:txBody>
                      <a:tcPr>
                        <a:blipFill>
                          <a:blip r:embed="rId3"/>
                          <a:stretch>
                            <a:fillRect l="-101190" t="-1667" r="-703571" b="-896667"/>
                          </a:stretch>
                        </a:blipFill>
                      </a:tcPr>
                    </a:tc>
                    <a:tc>
                      <a:txBody>
                        <a:bodyPr/>
                        <a:lstStyle/>
                        <a:p>
                          <a:endParaRPr lang="de-DE"/>
                        </a:p>
                      </a:txBody>
                      <a:tcPr>
                        <a:blipFill>
                          <a:blip r:embed="rId3"/>
                          <a:stretch>
                            <a:fillRect l="-201190" t="-1667" r="-603571" b="-896667"/>
                          </a:stretch>
                        </a:blipFill>
                      </a:tcPr>
                    </a:tc>
                    <a:tc>
                      <a:txBody>
                        <a:bodyPr/>
                        <a:lstStyle/>
                        <a:p>
                          <a:endParaRPr lang="de-DE"/>
                        </a:p>
                      </a:txBody>
                      <a:tcPr>
                        <a:blipFill>
                          <a:blip r:embed="rId3"/>
                          <a:stretch>
                            <a:fillRect l="-301190" t="-1667" r="-503571" b="-896667"/>
                          </a:stretch>
                        </a:blipFill>
                      </a:tcPr>
                    </a:tc>
                    <a:tc>
                      <a:txBody>
                        <a:bodyPr/>
                        <a:lstStyle/>
                        <a:p>
                          <a:endParaRPr lang="de-DE"/>
                        </a:p>
                      </a:txBody>
                      <a:tcPr>
                        <a:blipFill>
                          <a:blip r:embed="rId3"/>
                          <a:stretch>
                            <a:fillRect l="-317925" t="-1667" r="-299057" b="-896667"/>
                          </a:stretch>
                        </a:blipFill>
                      </a:tcPr>
                    </a:tc>
                    <a:tc>
                      <a:txBody>
                        <a:bodyPr/>
                        <a:lstStyle/>
                        <a:p>
                          <a:endParaRPr lang="de-DE"/>
                        </a:p>
                      </a:txBody>
                      <a:tcPr>
                        <a:blipFill>
                          <a:blip r:embed="rId3"/>
                          <a:stretch>
                            <a:fillRect l="-248876" t="-1667" r="-78090" b="-896667"/>
                          </a:stretch>
                        </a:blipFill>
                      </a:tcPr>
                    </a:tc>
                    <a:tc>
                      <a:txBody>
                        <a:bodyPr/>
                        <a:lstStyle/>
                        <a:p>
                          <a:endParaRPr lang="de-DE"/>
                        </a:p>
                      </a:txBody>
                      <a:tcPr>
                        <a:blipFill>
                          <a:blip r:embed="rId3"/>
                          <a:stretch>
                            <a:fillRect l="-453285" t="-1667" r="-1460" b="-896667"/>
                          </a:stretch>
                        </a:blipFill>
                      </a:tcPr>
                    </a:tc>
                    <a:extLst>
                      <a:ext uri="{0D108BD9-81ED-4DB2-BD59-A6C34878D82A}">
                        <a16:rowId xmlns:a16="http://schemas.microsoft.com/office/drawing/2014/main" val="3089457875"/>
                      </a:ext>
                    </a:extLst>
                  </a:tr>
                  <a:tr h="228600">
                    <a:tc>
                      <a:txBody>
                        <a:bodyPr/>
                        <a:lstStyle/>
                        <a:p>
                          <a:pPr algn="ctr"/>
                          <a:endParaRPr lang="de-CH" sz="900" dirty="0" smtClean="0">
                            <a:latin typeface="+mn-lt"/>
                          </a:endParaRPr>
                        </a:p>
                      </a:txBody>
                      <a:tcPr/>
                    </a:tc>
                    <a:tc>
                      <a:txBody>
                        <a:bodyPr/>
                        <a:lstStyle/>
                        <a:p>
                          <a:pPr algn="ctr"/>
                          <a:r>
                            <a:rPr lang="de-CH" sz="900" dirty="0" smtClean="0">
                              <a:latin typeface="+mn-lt"/>
                            </a:rPr>
                            <a:t>18</a:t>
                          </a:r>
                        </a:p>
                      </a:txBody>
                      <a:tcPr/>
                    </a:tc>
                    <a:tc>
                      <a:txBody>
                        <a:bodyPr/>
                        <a:lstStyle/>
                        <a:p>
                          <a:pPr algn="ctr" fontAlgn="b"/>
                          <a:r>
                            <a:rPr lang="de-CH" sz="900" b="0" i="0" u="none" strike="noStrike" dirty="0">
                              <a:solidFill>
                                <a:srgbClr val="000000"/>
                              </a:solidFill>
                              <a:effectLst/>
                              <a:latin typeface="+mn-lt"/>
                            </a:rPr>
                            <a:t>162.854</a:t>
                          </a:r>
                        </a:p>
                      </a:txBody>
                      <a:tcPr marL="9525" marR="9525" marT="9525" marB="0" anchor="b"/>
                    </a:tc>
                    <a:tc>
                      <a:txBody>
                        <a:bodyPr/>
                        <a:lstStyle/>
                        <a:p>
                          <a:pPr algn="ctr" fontAlgn="b"/>
                          <a:r>
                            <a:rPr lang="de-CH" sz="900" b="0" i="0" u="none" strike="noStrike" dirty="0">
                              <a:solidFill>
                                <a:srgbClr val="000000"/>
                              </a:solidFill>
                              <a:effectLst/>
                              <a:latin typeface="+mn-lt"/>
                            </a:rPr>
                            <a:t>-5.5</a:t>
                          </a:r>
                        </a:p>
                      </a:txBody>
                      <a:tcPr marL="9525" marR="9525" marT="9525" marB="0" anchor="b"/>
                    </a:tc>
                    <a:tc>
                      <a:txBody>
                        <a:bodyPr/>
                        <a:lstStyle/>
                        <a:p>
                          <a:pPr algn="ctr" fontAlgn="b"/>
                          <a:r>
                            <a:rPr lang="de-CH" sz="900" b="0" i="0" u="none" strike="noStrike" dirty="0">
                              <a:solidFill>
                                <a:srgbClr val="000000"/>
                              </a:solidFill>
                              <a:effectLst/>
                              <a:latin typeface="+mn-lt"/>
                            </a:rPr>
                            <a:t>-8.025</a:t>
                          </a:r>
                        </a:p>
                      </a:txBody>
                      <a:tcPr marL="9525" marR="9525" marT="9525" marB="0" anchor="b"/>
                    </a:tc>
                    <a:tc>
                      <a:txBody>
                        <a:bodyPr/>
                        <a:lstStyle/>
                        <a:p>
                          <a:pPr algn="ctr" fontAlgn="b"/>
                          <a:r>
                            <a:rPr lang="de-CH" sz="900" b="0" i="0" u="none" strike="noStrike" dirty="0">
                              <a:solidFill>
                                <a:srgbClr val="000000"/>
                              </a:solidFill>
                              <a:effectLst/>
                              <a:latin typeface="+mn-lt"/>
                            </a:rPr>
                            <a:t>44.1375</a:t>
                          </a:r>
                        </a:p>
                      </a:txBody>
                      <a:tcPr marL="9525" marR="9525" marT="9525" marB="0" anchor="b"/>
                    </a:tc>
                    <a:tc>
                      <a:txBody>
                        <a:bodyPr/>
                        <a:lstStyle/>
                        <a:p>
                          <a:pPr algn="ctr" fontAlgn="b"/>
                          <a:r>
                            <a:rPr lang="de-CH" sz="900" b="0" i="0" u="none" strike="noStrike" dirty="0">
                              <a:solidFill>
                                <a:srgbClr val="000000"/>
                              </a:solidFill>
                              <a:effectLst/>
                              <a:latin typeface="+mn-lt"/>
                            </a:rPr>
                            <a:t>30.25</a:t>
                          </a:r>
                        </a:p>
                      </a:txBody>
                      <a:tcPr marL="9525" marR="9525" marT="9525" marB="0" anchor="b"/>
                    </a:tc>
                    <a:extLst>
                      <a:ext uri="{0D108BD9-81ED-4DB2-BD59-A6C34878D82A}">
                        <a16:rowId xmlns:a16="http://schemas.microsoft.com/office/drawing/2014/main" val="1731276674"/>
                      </a:ext>
                    </a:extLst>
                  </a:tr>
                  <a:tr h="228600">
                    <a:tc>
                      <a:txBody>
                        <a:bodyPr/>
                        <a:lstStyle/>
                        <a:p>
                          <a:pPr algn="ctr"/>
                          <a:endParaRPr lang="de-CH" sz="900" dirty="0">
                            <a:latin typeface="+mn-lt"/>
                          </a:endParaRPr>
                        </a:p>
                      </a:txBody>
                      <a:tcPr/>
                    </a:tc>
                    <a:tc>
                      <a:txBody>
                        <a:bodyPr/>
                        <a:lstStyle/>
                        <a:p>
                          <a:pPr algn="ctr"/>
                          <a:r>
                            <a:rPr lang="de-CH" sz="900" dirty="0" smtClean="0">
                              <a:latin typeface="+mn-lt"/>
                            </a:rPr>
                            <a:t>19</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164.78</a:t>
                          </a:r>
                        </a:p>
                      </a:txBody>
                      <a:tcPr marL="9525" marR="9525" marT="9525" marB="0" anchor="b"/>
                    </a:tc>
                    <a:tc>
                      <a:txBody>
                        <a:bodyPr/>
                        <a:lstStyle/>
                        <a:p>
                          <a:pPr algn="ctr" fontAlgn="b"/>
                          <a:r>
                            <a:rPr lang="de-CH" sz="900" b="0" i="0" u="none" strike="noStrike">
                              <a:solidFill>
                                <a:srgbClr val="000000"/>
                              </a:solidFill>
                              <a:effectLst/>
                              <a:latin typeface="+mn-lt"/>
                            </a:rPr>
                            <a:t>-4.5</a:t>
                          </a:r>
                        </a:p>
                      </a:txBody>
                      <a:tcPr marL="9525" marR="9525" marT="9525" marB="0" anchor="b"/>
                    </a:tc>
                    <a:tc>
                      <a:txBody>
                        <a:bodyPr/>
                        <a:lstStyle/>
                        <a:p>
                          <a:pPr algn="ctr" fontAlgn="b"/>
                          <a:r>
                            <a:rPr lang="de-CH" sz="900" b="0" i="0" u="none" strike="noStrike" dirty="0">
                              <a:solidFill>
                                <a:srgbClr val="000000"/>
                              </a:solidFill>
                              <a:effectLst/>
                              <a:latin typeface="+mn-lt"/>
                            </a:rPr>
                            <a:t>-6.099</a:t>
                          </a:r>
                        </a:p>
                      </a:txBody>
                      <a:tcPr marL="9525" marR="9525" marT="9525" marB="0" anchor="b"/>
                    </a:tc>
                    <a:tc>
                      <a:txBody>
                        <a:bodyPr/>
                        <a:lstStyle/>
                        <a:p>
                          <a:pPr algn="ctr" fontAlgn="b"/>
                          <a:r>
                            <a:rPr lang="de-CH" sz="900" b="0" i="0" u="none" strike="noStrike">
                              <a:solidFill>
                                <a:srgbClr val="000000"/>
                              </a:solidFill>
                              <a:effectLst/>
                              <a:latin typeface="+mn-lt"/>
                            </a:rPr>
                            <a:t>27.4455</a:t>
                          </a:r>
                        </a:p>
                      </a:txBody>
                      <a:tcPr marL="9525" marR="9525" marT="9525" marB="0" anchor="b"/>
                    </a:tc>
                    <a:tc>
                      <a:txBody>
                        <a:bodyPr/>
                        <a:lstStyle/>
                        <a:p>
                          <a:pPr algn="ctr" fontAlgn="b"/>
                          <a:r>
                            <a:rPr lang="de-CH" sz="900" b="0" i="0" u="none" strike="noStrike">
                              <a:solidFill>
                                <a:srgbClr val="000000"/>
                              </a:solidFill>
                              <a:effectLst/>
                              <a:latin typeface="+mn-lt"/>
                            </a:rPr>
                            <a:t>20.25</a:t>
                          </a:r>
                        </a:p>
                      </a:txBody>
                      <a:tcPr marL="9525" marR="9525" marT="9525" marB="0" anchor="b"/>
                    </a:tc>
                    <a:extLst>
                      <a:ext uri="{0D108BD9-81ED-4DB2-BD59-A6C34878D82A}">
                        <a16:rowId xmlns:a16="http://schemas.microsoft.com/office/drawing/2014/main" val="375249668"/>
                      </a:ext>
                    </a:extLst>
                  </a:tr>
                  <a:tr h="228600">
                    <a:tc>
                      <a:txBody>
                        <a:bodyPr/>
                        <a:lstStyle/>
                        <a:p>
                          <a:pPr algn="ctr"/>
                          <a:endParaRPr lang="de-CH" sz="900" dirty="0">
                            <a:latin typeface="+mn-lt"/>
                          </a:endParaRPr>
                        </a:p>
                      </a:txBody>
                      <a:tcPr/>
                    </a:tc>
                    <a:tc>
                      <a:txBody>
                        <a:bodyPr/>
                        <a:lstStyle/>
                        <a:p>
                          <a:pPr algn="ctr"/>
                          <a:r>
                            <a:rPr lang="de-CH" sz="900" dirty="0" smtClean="0">
                              <a:latin typeface="+mn-lt"/>
                            </a:rPr>
                            <a:t>20</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167.134</a:t>
                          </a:r>
                        </a:p>
                      </a:txBody>
                      <a:tcPr marL="9525" marR="9525" marT="9525" marB="0" anchor="b"/>
                    </a:tc>
                    <a:tc>
                      <a:txBody>
                        <a:bodyPr/>
                        <a:lstStyle/>
                        <a:p>
                          <a:pPr algn="ctr" fontAlgn="b"/>
                          <a:r>
                            <a:rPr lang="de-CH" sz="900" b="0" i="0" u="none" strike="noStrike">
                              <a:solidFill>
                                <a:srgbClr val="000000"/>
                              </a:solidFill>
                              <a:effectLst/>
                              <a:latin typeface="+mn-lt"/>
                            </a:rPr>
                            <a:t>-3.5</a:t>
                          </a:r>
                        </a:p>
                      </a:txBody>
                      <a:tcPr marL="9525" marR="9525" marT="9525" marB="0" anchor="b"/>
                    </a:tc>
                    <a:tc>
                      <a:txBody>
                        <a:bodyPr/>
                        <a:lstStyle/>
                        <a:p>
                          <a:pPr algn="ctr" fontAlgn="b"/>
                          <a:r>
                            <a:rPr lang="de-CH" sz="900" b="0" i="0" u="none" strike="noStrike" dirty="0">
                              <a:solidFill>
                                <a:srgbClr val="000000"/>
                              </a:solidFill>
                              <a:effectLst/>
                              <a:latin typeface="+mn-lt"/>
                            </a:rPr>
                            <a:t>-3.745</a:t>
                          </a:r>
                        </a:p>
                      </a:txBody>
                      <a:tcPr marL="9525" marR="9525" marT="9525" marB="0" anchor="b"/>
                    </a:tc>
                    <a:tc>
                      <a:txBody>
                        <a:bodyPr/>
                        <a:lstStyle/>
                        <a:p>
                          <a:pPr algn="ctr" fontAlgn="b"/>
                          <a:r>
                            <a:rPr lang="de-CH" sz="900" b="0" i="0" u="none" strike="noStrike" dirty="0">
                              <a:solidFill>
                                <a:srgbClr val="000000"/>
                              </a:solidFill>
                              <a:effectLst/>
                              <a:latin typeface="+mn-lt"/>
                            </a:rPr>
                            <a:t>13.1075</a:t>
                          </a:r>
                        </a:p>
                      </a:txBody>
                      <a:tcPr marL="9525" marR="9525" marT="9525" marB="0" anchor="b"/>
                    </a:tc>
                    <a:tc>
                      <a:txBody>
                        <a:bodyPr/>
                        <a:lstStyle/>
                        <a:p>
                          <a:pPr algn="ctr" fontAlgn="b"/>
                          <a:r>
                            <a:rPr lang="de-CH" sz="900" b="0" i="0" u="none" strike="noStrike" dirty="0">
                              <a:solidFill>
                                <a:srgbClr val="000000"/>
                              </a:solidFill>
                              <a:effectLst/>
                              <a:latin typeface="+mn-lt"/>
                            </a:rPr>
                            <a:t>12.25</a:t>
                          </a:r>
                        </a:p>
                      </a:txBody>
                      <a:tcPr marL="9525" marR="9525" marT="9525" marB="0" anchor="b"/>
                    </a:tc>
                    <a:extLst>
                      <a:ext uri="{0D108BD9-81ED-4DB2-BD59-A6C34878D82A}">
                        <a16:rowId xmlns:a16="http://schemas.microsoft.com/office/drawing/2014/main" val="335035924"/>
                      </a:ext>
                    </a:extLst>
                  </a:tr>
                  <a:tr h="228600">
                    <a:tc>
                      <a:txBody>
                        <a:bodyPr/>
                        <a:lstStyle/>
                        <a:p>
                          <a:pPr algn="ctr"/>
                          <a:endParaRPr lang="de-CH" sz="900" dirty="0">
                            <a:latin typeface="+mn-lt"/>
                          </a:endParaRPr>
                        </a:p>
                      </a:txBody>
                      <a:tcPr/>
                    </a:tc>
                    <a:tc>
                      <a:txBody>
                        <a:bodyPr/>
                        <a:lstStyle/>
                        <a:p>
                          <a:pPr algn="ctr"/>
                          <a:r>
                            <a:rPr lang="de-CH" sz="900" dirty="0" smtClean="0">
                              <a:latin typeface="+mn-lt"/>
                            </a:rPr>
                            <a:t>21</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167.348</a:t>
                          </a:r>
                        </a:p>
                      </a:txBody>
                      <a:tcPr marL="9525" marR="9525" marT="9525" marB="0" anchor="b"/>
                    </a:tc>
                    <a:tc>
                      <a:txBody>
                        <a:bodyPr/>
                        <a:lstStyle/>
                        <a:p>
                          <a:pPr algn="ctr" fontAlgn="b"/>
                          <a:r>
                            <a:rPr lang="de-CH" sz="900" b="0" i="0" u="none" strike="noStrike">
                              <a:solidFill>
                                <a:srgbClr val="000000"/>
                              </a:solidFill>
                              <a:effectLst/>
                              <a:latin typeface="+mn-lt"/>
                            </a:rPr>
                            <a:t>-2.5</a:t>
                          </a:r>
                        </a:p>
                      </a:txBody>
                      <a:tcPr marL="9525" marR="9525" marT="9525" marB="0" anchor="b"/>
                    </a:tc>
                    <a:tc>
                      <a:txBody>
                        <a:bodyPr/>
                        <a:lstStyle/>
                        <a:p>
                          <a:pPr algn="ctr" fontAlgn="b"/>
                          <a:r>
                            <a:rPr lang="de-CH" sz="900" b="0" i="0" u="none" strike="noStrike" dirty="0">
                              <a:solidFill>
                                <a:srgbClr val="000000"/>
                              </a:solidFill>
                              <a:effectLst/>
                              <a:latin typeface="+mn-lt"/>
                            </a:rPr>
                            <a:t>-3.531</a:t>
                          </a:r>
                        </a:p>
                      </a:txBody>
                      <a:tcPr marL="9525" marR="9525" marT="9525" marB="0" anchor="b"/>
                    </a:tc>
                    <a:tc>
                      <a:txBody>
                        <a:bodyPr/>
                        <a:lstStyle/>
                        <a:p>
                          <a:pPr algn="ctr" fontAlgn="b"/>
                          <a:r>
                            <a:rPr lang="de-CH" sz="900" b="0" i="0" u="none" strike="noStrike" dirty="0">
                              <a:solidFill>
                                <a:srgbClr val="000000"/>
                              </a:solidFill>
                              <a:effectLst/>
                              <a:latin typeface="+mn-lt"/>
                            </a:rPr>
                            <a:t>8.8275</a:t>
                          </a:r>
                        </a:p>
                      </a:txBody>
                      <a:tcPr marL="9525" marR="9525" marT="9525" marB="0" anchor="b"/>
                    </a:tc>
                    <a:tc>
                      <a:txBody>
                        <a:bodyPr/>
                        <a:lstStyle/>
                        <a:p>
                          <a:pPr algn="ctr" fontAlgn="b"/>
                          <a:r>
                            <a:rPr lang="de-CH" sz="900" b="0" i="0" u="none" strike="noStrike">
                              <a:solidFill>
                                <a:srgbClr val="000000"/>
                              </a:solidFill>
                              <a:effectLst/>
                              <a:latin typeface="+mn-lt"/>
                            </a:rPr>
                            <a:t>6.25</a:t>
                          </a:r>
                        </a:p>
                      </a:txBody>
                      <a:tcPr marL="9525" marR="9525" marT="9525" marB="0" anchor="b"/>
                    </a:tc>
                    <a:extLst>
                      <a:ext uri="{0D108BD9-81ED-4DB2-BD59-A6C34878D82A}">
                        <a16:rowId xmlns:a16="http://schemas.microsoft.com/office/drawing/2014/main" val="3834085771"/>
                      </a:ext>
                    </a:extLst>
                  </a:tr>
                  <a:tr h="228600">
                    <a:tc>
                      <a:txBody>
                        <a:bodyPr/>
                        <a:lstStyle/>
                        <a:p>
                          <a:pPr algn="ctr"/>
                          <a:endParaRPr lang="de-CH" sz="900" dirty="0">
                            <a:latin typeface="+mn-lt"/>
                          </a:endParaRPr>
                        </a:p>
                      </a:txBody>
                      <a:tcPr/>
                    </a:tc>
                    <a:tc>
                      <a:txBody>
                        <a:bodyPr/>
                        <a:lstStyle/>
                        <a:p>
                          <a:pPr algn="ctr"/>
                          <a:r>
                            <a:rPr lang="de-CH" sz="900" dirty="0" smtClean="0">
                              <a:latin typeface="+mn-lt"/>
                            </a:rPr>
                            <a:t>22</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168.632</a:t>
                          </a:r>
                        </a:p>
                      </a:txBody>
                      <a:tcPr marL="9525" marR="9525" marT="9525" marB="0" anchor="b"/>
                    </a:tc>
                    <a:tc>
                      <a:txBody>
                        <a:bodyPr/>
                        <a:lstStyle/>
                        <a:p>
                          <a:pPr algn="ctr" fontAlgn="b"/>
                          <a:r>
                            <a:rPr lang="de-CH" sz="900" b="0" i="0" u="none" strike="noStrike" dirty="0">
                              <a:solidFill>
                                <a:srgbClr val="000000"/>
                              </a:solidFill>
                              <a:effectLst/>
                              <a:latin typeface="+mn-lt"/>
                            </a:rPr>
                            <a:t>-1.5</a:t>
                          </a:r>
                        </a:p>
                      </a:txBody>
                      <a:tcPr marL="9525" marR="9525" marT="9525" marB="0" anchor="b"/>
                    </a:tc>
                    <a:tc>
                      <a:txBody>
                        <a:bodyPr/>
                        <a:lstStyle/>
                        <a:p>
                          <a:pPr algn="ctr" fontAlgn="b"/>
                          <a:r>
                            <a:rPr lang="de-CH" sz="900" b="0" i="0" u="none" strike="noStrike">
                              <a:solidFill>
                                <a:srgbClr val="000000"/>
                              </a:solidFill>
                              <a:effectLst/>
                              <a:latin typeface="+mn-lt"/>
                            </a:rPr>
                            <a:t>-2.247</a:t>
                          </a:r>
                        </a:p>
                      </a:txBody>
                      <a:tcPr marL="9525" marR="9525" marT="9525" marB="0" anchor="b"/>
                    </a:tc>
                    <a:tc>
                      <a:txBody>
                        <a:bodyPr/>
                        <a:lstStyle/>
                        <a:p>
                          <a:pPr algn="ctr" fontAlgn="b"/>
                          <a:r>
                            <a:rPr lang="de-CH" sz="900" b="0" i="0" u="none" strike="noStrike" dirty="0">
                              <a:solidFill>
                                <a:srgbClr val="000000"/>
                              </a:solidFill>
                              <a:effectLst/>
                              <a:latin typeface="+mn-lt"/>
                            </a:rPr>
                            <a:t>3.3705</a:t>
                          </a:r>
                        </a:p>
                      </a:txBody>
                      <a:tcPr marL="9525" marR="9525" marT="9525" marB="0" anchor="b"/>
                    </a:tc>
                    <a:tc>
                      <a:txBody>
                        <a:bodyPr/>
                        <a:lstStyle/>
                        <a:p>
                          <a:pPr algn="ctr" fontAlgn="b"/>
                          <a:r>
                            <a:rPr lang="de-CH" sz="900" b="0" i="0" u="none" strike="noStrike" dirty="0">
                              <a:solidFill>
                                <a:srgbClr val="000000"/>
                              </a:solidFill>
                              <a:effectLst/>
                              <a:latin typeface="+mn-lt"/>
                            </a:rPr>
                            <a:t>2.25</a:t>
                          </a:r>
                        </a:p>
                      </a:txBody>
                      <a:tcPr marL="9525" marR="9525" marT="9525" marB="0" anchor="b"/>
                    </a:tc>
                    <a:extLst>
                      <a:ext uri="{0D108BD9-81ED-4DB2-BD59-A6C34878D82A}">
                        <a16:rowId xmlns:a16="http://schemas.microsoft.com/office/drawing/2014/main" val="198776845"/>
                      </a:ext>
                    </a:extLst>
                  </a:tr>
                  <a:tr h="228600">
                    <a:tc>
                      <a:txBody>
                        <a:bodyPr/>
                        <a:lstStyle/>
                        <a:p>
                          <a:pPr algn="ctr"/>
                          <a:endParaRPr lang="de-CH" sz="900" dirty="0">
                            <a:latin typeface="+mn-lt"/>
                          </a:endParaRPr>
                        </a:p>
                      </a:txBody>
                      <a:tcPr/>
                    </a:tc>
                    <a:tc>
                      <a:txBody>
                        <a:bodyPr/>
                        <a:lstStyle/>
                        <a:p>
                          <a:pPr algn="ctr"/>
                          <a:r>
                            <a:rPr lang="de-CH" sz="900" dirty="0" smtClean="0">
                              <a:latin typeface="+mn-lt"/>
                            </a:rPr>
                            <a:t>23</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170.558</a:t>
                          </a:r>
                        </a:p>
                      </a:txBody>
                      <a:tcPr marL="9525" marR="9525" marT="9525" marB="0" anchor="b"/>
                    </a:tc>
                    <a:tc>
                      <a:txBody>
                        <a:bodyPr/>
                        <a:lstStyle/>
                        <a:p>
                          <a:pPr algn="ctr" fontAlgn="b"/>
                          <a:r>
                            <a:rPr lang="de-CH" sz="900" b="0" i="0" u="none" strike="noStrike" dirty="0">
                              <a:solidFill>
                                <a:srgbClr val="000000"/>
                              </a:solidFill>
                              <a:effectLst/>
                              <a:latin typeface="+mn-lt"/>
                            </a:rPr>
                            <a:t>-0.5</a:t>
                          </a:r>
                        </a:p>
                      </a:txBody>
                      <a:tcPr marL="9525" marR="9525" marT="9525" marB="0" anchor="b"/>
                    </a:tc>
                    <a:tc>
                      <a:txBody>
                        <a:bodyPr/>
                        <a:lstStyle/>
                        <a:p>
                          <a:pPr algn="ctr" fontAlgn="b"/>
                          <a:r>
                            <a:rPr lang="de-CH" sz="900" b="0" i="0" u="none" strike="noStrike">
                              <a:solidFill>
                                <a:srgbClr val="000000"/>
                              </a:solidFill>
                              <a:effectLst/>
                              <a:latin typeface="+mn-lt"/>
                            </a:rPr>
                            <a:t>-0.321</a:t>
                          </a:r>
                        </a:p>
                      </a:txBody>
                      <a:tcPr marL="9525" marR="9525" marT="9525" marB="0" anchor="b"/>
                    </a:tc>
                    <a:tc>
                      <a:txBody>
                        <a:bodyPr/>
                        <a:lstStyle/>
                        <a:p>
                          <a:pPr algn="ctr" fontAlgn="b"/>
                          <a:r>
                            <a:rPr lang="de-CH" sz="900" b="0" i="0" u="none" strike="noStrike" dirty="0">
                              <a:solidFill>
                                <a:srgbClr val="000000"/>
                              </a:solidFill>
                              <a:effectLst/>
                              <a:latin typeface="+mn-lt"/>
                            </a:rPr>
                            <a:t>0.1605</a:t>
                          </a:r>
                        </a:p>
                      </a:txBody>
                      <a:tcPr marL="9525" marR="9525" marT="9525" marB="0" anchor="b"/>
                    </a:tc>
                    <a:tc>
                      <a:txBody>
                        <a:bodyPr/>
                        <a:lstStyle/>
                        <a:p>
                          <a:pPr algn="ctr" fontAlgn="b"/>
                          <a:r>
                            <a:rPr lang="de-CH" sz="900" b="0" i="0" u="none" strike="noStrike" dirty="0">
                              <a:solidFill>
                                <a:srgbClr val="000000"/>
                              </a:solidFill>
                              <a:effectLst/>
                              <a:latin typeface="+mn-lt"/>
                            </a:rPr>
                            <a:t>0.25</a:t>
                          </a:r>
                        </a:p>
                      </a:txBody>
                      <a:tcPr marL="9525" marR="9525" marT="9525" marB="0" anchor="b"/>
                    </a:tc>
                    <a:extLst>
                      <a:ext uri="{0D108BD9-81ED-4DB2-BD59-A6C34878D82A}">
                        <a16:rowId xmlns:a16="http://schemas.microsoft.com/office/drawing/2014/main" val="4288031916"/>
                      </a:ext>
                    </a:extLst>
                  </a:tr>
                  <a:tr h="228600">
                    <a:tc>
                      <a:txBody>
                        <a:bodyPr/>
                        <a:lstStyle/>
                        <a:p>
                          <a:pPr algn="ctr"/>
                          <a:endParaRPr lang="de-CH" sz="900" dirty="0">
                            <a:latin typeface="+mn-lt"/>
                          </a:endParaRPr>
                        </a:p>
                      </a:txBody>
                      <a:tcPr/>
                    </a:tc>
                    <a:tc>
                      <a:txBody>
                        <a:bodyPr/>
                        <a:lstStyle/>
                        <a:p>
                          <a:pPr algn="ctr"/>
                          <a:r>
                            <a:rPr lang="de-CH" sz="900" dirty="0" smtClean="0">
                              <a:latin typeface="+mn-lt"/>
                            </a:rPr>
                            <a:t>24</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170.986</a:t>
                          </a:r>
                        </a:p>
                      </a:txBody>
                      <a:tcPr marL="9525" marR="9525" marT="9525" marB="0" anchor="b"/>
                    </a:tc>
                    <a:tc>
                      <a:txBody>
                        <a:bodyPr/>
                        <a:lstStyle/>
                        <a:p>
                          <a:pPr algn="ctr" fontAlgn="b"/>
                          <a:r>
                            <a:rPr lang="de-CH" sz="900" b="0" i="0" u="none" strike="noStrike">
                              <a:solidFill>
                                <a:srgbClr val="000000"/>
                              </a:solidFill>
                              <a:effectLst/>
                              <a:latin typeface="+mn-lt"/>
                            </a:rPr>
                            <a:t>0.5</a:t>
                          </a:r>
                        </a:p>
                      </a:txBody>
                      <a:tcPr marL="9525" marR="9525" marT="9525" marB="0" anchor="b"/>
                    </a:tc>
                    <a:tc>
                      <a:txBody>
                        <a:bodyPr/>
                        <a:lstStyle/>
                        <a:p>
                          <a:pPr algn="ctr" fontAlgn="b"/>
                          <a:r>
                            <a:rPr lang="de-CH" sz="900" b="0" i="0" u="none" strike="noStrike">
                              <a:solidFill>
                                <a:srgbClr val="000000"/>
                              </a:solidFill>
                              <a:effectLst/>
                              <a:latin typeface="+mn-lt"/>
                            </a:rPr>
                            <a:t>0.107</a:t>
                          </a:r>
                        </a:p>
                      </a:txBody>
                      <a:tcPr marL="9525" marR="9525" marT="9525" marB="0" anchor="b"/>
                    </a:tc>
                    <a:tc>
                      <a:txBody>
                        <a:bodyPr/>
                        <a:lstStyle/>
                        <a:p>
                          <a:pPr algn="ctr" fontAlgn="b"/>
                          <a:r>
                            <a:rPr lang="de-CH" sz="900" b="0" i="0" u="none" strike="noStrike" dirty="0">
                              <a:solidFill>
                                <a:srgbClr val="000000"/>
                              </a:solidFill>
                              <a:effectLst/>
                              <a:latin typeface="+mn-lt"/>
                            </a:rPr>
                            <a:t>0.0535</a:t>
                          </a:r>
                        </a:p>
                      </a:txBody>
                      <a:tcPr marL="9525" marR="9525" marT="9525" marB="0" anchor="b"/>
                    </a:tc>
                    <a:tc>
                      <a:txBody>
                        <a:bodyPr/>
                        <a:lstStyle/>
                        <a:p>
                          <a:pPr algn="ctr" fontAlgn="b"/>
                          <a:r>
                            <a:rPr lang="de-CH" sz="900" b="0" i="0" u="none" strike="noStrike">
                              <a:solidFill>
                                <a:srgbClr val="000000"/>
                              </a:solidFill>
                              <a:effectLst/>
                              <a:latin typeface="+mn-lt"/>
                            </a:rPr>
                            <a:t>0.25</a:t>
                          </a:r>
                        </a:p>
                      </a:txBody>
                      <a:tcPr marL="9525" marR="9525" marT="9525" marB="0" anchor="b"/>
                    </a:tc>
                    <a:extLst>
                      <a:ext uri="{0D108BD9-81ED-4DB2-BD59-A6C34878D82A}">
                        <a16:rowId xmlns:a16="http://schemas.microsoft.com/office/drawing/2014/main" val="2779059376"/>
                      </a:ext>
                    </a:extLst>
                  </a:tr>
                  <a:tr h="228600">
                    <a:tc>
                      <a:txBody>
                        <a:bodyPr/>
                        <a:lstStyle/>
                        <a:p>
                          <a:pPr algn="ctr"/>
                          <a:endParaRPr lang="de-CH" sz="900" dirty="0">
                            <a:latin typeface="+mn-lt"/>
                          </a:endParaRPr>
                        </a:p>
                      </a:txBody>
                      <a:tcPr/>
                    </a:tc>
                    <a:tc>
                      <a:txBody>
                        <a:bodyPr/>
                        <a:lstStyle/>
                        <a:p>
                          <a:pPr algn="ctr"/>
                          <a:r>
                            <a:rPr lang="de-CH" sz="900" dirty="0" smtClean="0">
                              <a:latin typeface="+mn-lt"/>
                            </a:rPr>
                            <a:t>25</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173.554</a:t>
                          </a:r>
                        </a:p>
                      </a:txBody>
                      <a:tcPr marL="9525" marR="9525" marT="9525" marB="0" anchor="b"/>
                    </a:tc>
                    <a:tc>
                      <a:txBody>
                        <a:bodyPr/>
                        <a:lstStyle/>
                        <a:p>
                          <a:pPr algn="ctr" fontAlgn="b"/>
                          <a:r>
                            <a:rPr lang="de-CH" sz="900" b="0" i="0" u="none" strike="noStrike">
                              <a:solidFill>
                                <a:srgbClr val="000000"/>
                              </a:solidFill>
                              <a:effectLst/>
                              <a:latin typeface="+mn-lt"/>
                            </a:rPr>
                            <a:t>1.5</a:t>
                          </a:r>
                        </a:p>
                      </a:txBody>
                      <a:tcPr marL="9525" marR="9525" marT="9525" marB="0" anchor="b"/>
                    </a:tc>
                    <a:tc>
                      <a:txBody>
                        <a:bodyPr/>
                        <a:lstStyle/>
                        <a:p>
                          <a:pPr algn="ctr" fontAlgn="b"/>
                          <a:r>
                            <a:rPr lang="de-CH" sz="900" b="0" i="0" u="none" strike="noStrike" dirty="0">
                              <a:solidFill>
                                <a:srgbClr val="000000"/>
                              </a:solidFill>
                              <a:effectLst/>
                              <a:latin typeface="+mn-lt"/>
                            </a:rPr>
                            <a:t>2.675</a:t>
                          </a:r>
                        </a:p>
                      </a:txBody>
                      <a:tcPr marL="9525" marR="9525" marT="9525" marB="0" anchor="b"/>
                    </a:tc>
                    <a:tc>
                      <a:txBody>
                        <a:bodyPr/>
                        <a:lstStyle/>
                        <a:p>
                          <a:pPr algn="ctr" fontAlgn="b"/>
                          <a:r>
                            <a:rPr lang="de-CH" sz="900" b="0" i="0" u="none" strike="noStrike" dirty="0">
                              <a:solidFill>
                                <a:srgbClr val="000000"/>
                              </a:solidFill>
                              <a:effectLst/>
                              <a:latin typeface="+mn-lt"/>
                            </a:rPr>
                            <a:t>4.0125</a:t>
                          </a:r>
                        </a:p>
                      </a:txBody>
                      <a:tcPr marL="9525" marR="9525" marT="9525" marB="0" anchor="b"/>
                    </a:tc>
                    <a:tc>
                      <a:txBody>
                        <a:bodyPr/>
                        <a:lstStyle/>
                        <a:p>
                          <a:pPr algn="ctr" fontAlgn="b"/>
                          <a:r>
                            <a:rPr lang="de-CH" sz="900" b="0" i="0" u="none" strike="noStrike">
                              <a:solidFill>
                                <a:srgbClr val="000000"/>
                              </a:solidFill>
                              <a:effectLst/>
                              <a:latin typeface="+mn-lt"/>
                            </a:rPr>
                            <a:t>2.25</a:t>
                          </a:r>
                        </a:p>
                      </a:txBody>
                      <a:tcPr marL="9525" marR="9525" marT="9525" marB="0" anchor="b"/>
                    </a:tc>
                    <a:extLst>
                      <a:ext uri="{0D108BD9-81ED-4DB2-BD59-A6C34878D82A}">
                        <a16:rowId xmlns:a16="http://schemas.microsoft.com/office/drawing/2014/main" val="254693695"/>
                      </a:ext>
                    </a:extLst>
                  </a:tr>
                  <a:tr h="228600">
                    <a:tc>
                      <a:txBody>
                        <a:bodyPr/>
                        <a:lstStyle/>
                        <a:p>
                          <a:pPr algn="ctr"/>
                          <a:endParaRPr lang="de-CH" sz="900" dirty="0">
                            <a:latin typeface="+mn-lt"/>
                          </a:endParaRPr>
                        </a:p>
                      </a:txBody>
                      <a:tcPr/>
                    </a:tc>
                    <a:tc>
                      <a:txBody>
                        <a:bodyPr/>
                        <a:lstStyle/>
                        <a:p>
                          <a:pPr algn="ctr"/>
                          <a:r>
                            <a:rPr lang="de-CH" sz="900" dirty="0" smtClean="0">
                              <a:latin typeface="+mn-lt"/>
                            </a:rPr>
                            <a:t>26</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173.768</a:t>
                          </a:r>
                        </a:p>
                      </a:txBody>
                      <a:tcPr marL="9525" marR="9525" marT="9525" marB="0" anchor="b"/>
                    </a:tc>
                    <a:tc>
                      <a:txBody>
                        <a:bodyPr/>
                        <a:lstStyle/>
                        <a:p>
                          <a:pPr algn="ctr" fontAlgn="b"/>
                          <a:r>
                            <a:rPr lang="de-CH" sz="900" b="0" i="0" u="none" strike="noStrike">
                              <a:solidFill>
                                <a:srgbClr val="000000"/>
                              </a:solidFill>
                              <a:effectLst/>
                              <a:latin typeface="+mn-lt"/>
                            </a:rPr>
                            <a:t>2.5</a:t>
                          </a:r>
                        </a:p>
                      </a:txBody>
                      <a:tcPr marL="9525" marR="9525" marT="9525" marB="0" anchor="b"/>
                    </a:tc>
                    <a:tc>
                      <a:txBody>
                        <a:bodyPr/>
                        <a:lstStyle/>
                        <a:p>
                          <a:pPr algn="ctr" fontAlgn="b"/>
                          <a:r>
                            <a:rPr lang="de-CH" sz="900" b="0" i="0" u="none" strike="noStrike" dirty="0">
                              <a:solidFill>
                                <a:srgbClr val="000000"/>
                              </a:solidFill>
                              <a:effectLst/>
                              <a:latin typeface="+mn-lt"/>
                            </a:rPr>
                            <a:t>2.889</a:t>
                          </a:r>
                        </a:p>
                      </a:txBody>
                      <a:tcPr marL="9525" marR="9525" marT="9525" marB="0" anchor="b"/>
                    </a:tc>
                    <a:tc>
                      <a:txBody>
                        <a:bodyPr/>
                        <a:lstStyle/>
                        <a:p>
                          <a:pPr algn="ctr" fontAlgn="b"/>
                          <a:r>
                            <a:rPr lang="de-CH" sz="900" b="0" i="0" u="none" strike="noStrike" dirty="0">
                              <a:solidFill>
                                <a:srgbClr val="000000"/>
                              </a:solidFill>
                              <a:effectLst/>
                              <a:latin typeface="+mn-lt"/>
                            </a:rPr>
                            <a:t>7.2225</a:t>
                          </a:r>
                        </a:p>
                      </a:txBody>
                      <a:tcPr marL="9525" marR="9525" marT="9525" marB="0" anchor="b"/>
                    </a:tc>
                    <a:tc>
                      <a:txBody>
                        <a:bodyPr/>
                        <a:lstStyle/>
                        <a:p>
                          <a:pPr algn="ctr" fontAlgn="b"/>
                          <a:r>
                            <a:rPr lang="de-CH" sz="900" b="0" i="0" u="none" strike="noStrike">
                              <a:solidFill>
                                <a:srgbClr val="000000"/>
                              </a:solidFill>
                              <a:effectLst/>
                              <a:latin typeface="+mn-lt"/>
                            </a:rPr>
                            <a:t>6.25</a:t>
                          </a:r>
                        </a:p>
                      </a:txBody>
                      <a:tcPr marL="9525" marR="9525" marT="9525" marB="0" anchor="b"/>
                    </a:tc>
                    <a:extLst>
                      <a:ext uri="{0D108BD9-81ED-4DB2-BD59-A6C34878D82A}">
                        <a16:rowId xmlns:a16="http://schemas.microsoft.com/office/drawing/2014/main" val="2682418523"/>
                      </a:ext>
                    </a:extLst>
                  </a:tr>
                  <a:tr h="228600">
                    <a:tc>
                      <a:txBody>
                        <a:bodyPr/>
                        <a:lstStyle/>
                        <a:p>
                          <a:pPr algn="ctr"/>
                          <a:endParaRPr lang="de-CH" sz="900" dirty="0">
                            <a:latin typeface="+mn-lt"/>
                          </a:endParaRPr>
                        </a:p>
                      </a:txBody>
                      <a:tcPr/>
                    </a:tc>
                    <a:tc>
                      <a:txBody>
                        <a:bodyPr/>
                        <a:lstStyle/>
                        <a:p>
                          <a:pPr algn="ctr"/>
                          <a:r>
                            <a:rPr lang="de-CH" sz="900" dirty="0" smtClean="0">
                              <a:latin typeface="+mn-lt"/>
                            </a:rPr>
                            <a:t>27</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175.052</a:t>
                          </a:r>
                        </a:p>
                      </a:txBody>
                      <a:tcPr marL="9525" marR="9525" marT="9525" marB="0" anchor="b"/>
                    </a:tc>
                    <a:tc>
                      <a:txBody>
                        <a:bodyPr/>
                        <a:lstStyle/>
                        <a:p>
                          <a:pPr algn="ctr" fontAlgn="b"/>
                          <a:r>
                            <a:rPr lang="de-CH" sz="900" b="0" i="0" u="none" strike="noStrike">
                              <a:solidFill>
                                <a:srgbClr val="000000"/>
                              </a:solidFill>
                              <a:effectLst/>
                              <a:latin typeface="+mn-lt"/>
                            </a:rPr>
                            <a:t>3.5</a:t>
                          </a:r>
                        </a:p>
                      </a:txBody>
                      <a:tcPr marL="9525" marR="9525" marT="9525" marB="0" anchor="b"/>
                    </a:tc>
                    <a:tc>
                      <a:txBody>
                        <a:bodyPr/>
                        <a:lstStyle/>
                        <a:p>
                          <a:pPr algn="ctr" fontAlgn="b"/>
                          <a:r>
                            <a:rPr lang="de-CH" sz="900" b="0" i="0" u="none" strike="noStrike" dirty="0">
                              <a:solidFill>
                                <a:srgbClr val="000000"/>
                              </a:solidFill>
                              <a:effectLst/>
                              <a:latin typeface="+mn-lt"/>
                            </a:rPr>
                            <a:t>4.173</a:t>
                          </a:r>
                        </a:p>
                      </a:txBody>
                      <a:tcPr marL="9525" marR="9525" marT="9525" marB="0" anchor="b"/>
                    </a:tc>
                    <a:tc>
                      <a:txBody>
                        <a:bodyPr/>
                        <a:lstStyle/>
                        <a:p>
                          <a:pPr algn="ctr" fontAlgn="b"/>
                          <a:r>
                            <a:rPr lang="de-CH" sz="900" b="0" i="0" u="none" strike="noStrike" dirty="0">
                              <a:solidFill>
                                <a:srgbClr val="000000"/>
                              </a:solidFill>
                              <a:effectLst/>
                              <a:latin typeface="+mn-lt"/>
                            </a:rPr>
                            <a:t>14.6055</a:t>
                          </a:r>
                        </a:p>
                      </a:txBody>
                      <a:tcPr marL="9525" marR="9525" marT="9525" marB="0" anchor="b"/>
                    </a:tc>
                    <a:tc>
                      <a:txBody>
                        <a:bodyPr/>
                        <a:lstStyle/>
                        <a:p>
                          <a:pPr algn="ctr" fontAlgn="b"/>
                          <a:r>
                            <a:rPr lang="de-CH" sz="900" b="0" i="0" u="none" strike="noStrike">
                              <a:solidFill>
                                <a:srgbClr val="000000"/>
                              </a:solidFill>
                              <a:effectLst/>
                              <a:latin typeface="+mn-lt"/>
                            </a:rPr>
                            <a:t>12.25</a:t>
                          </a:r>
                        </a:p>
                      </a:txBody>
                      <a:tcPr marL="9525" marR="9525" marT="9525" marB="0" anchor="b"/>
                    </a:tc>
                    <a:extLst>
                      <a:ext uri="{0D108BD9-81ED-4DB2-BD59-A6C34878D82A}">
                        <a16:rowId xmlns:a16="http://schemas.microsoft.com/office/drawing/2014/main" val="146256307"/>
                      </a:ext>
                    </a:extLst>
                  </a:tr>
                  <a:tr h="228600">
                    <a:tc>
                      <a:txBody>
                        <a:bodyPr/>
                        <a:lstStyle/>
                        <a:p>
                          <a:pPr algn="ctr"/>
                          <a:endParaRPr lang="de-CH" sz="900" dirty="0">
                            <a:latin typeface="+mn-lt"/>
                          </a:endParaRPr>
                        </a:p>
                      </a:txBody>
                      <a:tcPr/>
                    </a:tc>
                    <a:tc>
                      <a:txBody>
                        <a:bodyPr/>
                        <a:lstStyle/>
                        <a:p>
                          <a:pPr algn="ctr"/>
                          <a:r>
                            <a:rPr lang="de-CH" sz="900" dirty="0" smtClean="0">
                              <a:latin typeface="+mn-lt"/>
                            </a:rPr>
                            <a:t>28</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177.192</a:t>
                          </a:r>
                        </a:p>
                      </a:txBody>
                      <a:tcPr marL="9525" marR="9525" marT="9525" marB="0" anchor="b"/>
                    </a:tc>
                    <a:tc>
                      <a:txBody>
                        <a:bodyPr/>
                        <a:lstStyle/>
                        <a:p>
                          <a:pPr algn="ctr" fontAlgn="b"/>
                          <a:r>
                            <a:rPr lang="de-CH" sz="900" b="0" i="0" u="none" strike="noStrike">
                              <a:solidFill>
                                <a:srgbClr val="000000"/>
                              </a:solidFill>
                              <a:effectLst/>
                              <a:latin typeface="+mn-lt"/>
                            </a:rPr>
                            <a:t>4.5</a:t>
                          </a:r>
                        </a:p>
                      </a:txBody>
                      <a:tcPr marL="9525" marR="9525" marT="9525" marB="0" anchor="b"/>
                    </a:tc>
                    <a:tc>
                      <a:txBody>
                        <a:bodyPr/>
                        <a:lstStyle/>
                        <a:p>
                          <a:pPr algn="ctr" fontAlgn="b"/>
                          <a:r>
                            <a:rPr lang="de-CH" sz="900" b="0" i="0" u="none" strike="noStrike">
                              <a:solidFill>
                                <a:srgbClr val="000000"/>
                              </a:solidFill>
                              <a:effectLst/>
                              <a:latin typeface="+mn-lt"/>
                            </a:rPr>
                            <a:t>6.313</a:t>
                          </a:r>
                        </a:p>
                      </a:txBody>
                      <a:tcPr marL="9525" marR="9525" marT="9525" marB="0" anchor="b"/>
                    </a:tc>
                    <a:tc>
                      <a:txBody>
                        <a:bodyPr/>
                        <a:lstStyle/>
                        <a:p>
                          <a:pPr algn="ctr" fontAlgn="b"/>
                          <a:r>
                            <a:rPr lang="de-CH" sz="900" b="0" i="0" u="none" strike="noStrike" dirty="0">
                              <a:solidFill>
                                <a:srgbClr val="000000"/>
                              </a:solidFill>
                              <a:effectLst/>
                              <a:latin typeface="+mn-lt"/>
                            </a:rPr>
                            <a:t>28.4085</a:t>
                          </a:r>
                        </a:p>
                      </a:txBody>
                      <a:tcPr marL="9525" marR="9525" marT="9525" marB="0" anchor="b"/>
                    </a:tc>
                    <a:tc>
                      <a:txBody>
                        <a:bodyPr/>
                        <a:lstStyle/>
                        <a:p>
                          <a:pPr algn="ctr" fontAlgn="b"/>
                          <a:r>
                            <a:rPr lang="de-CH" sz="900" b="0" i="0" u="none" strike="noStrike">
                              <a:solidFill>
                                <a:srgbClr val="000000"/>
                              </a:solidFill>
                              <a:effectLst/>
                              <a:latin typeface="+mn-lt"/>
                            </a:rPr>
                            <a:t>20.25</a:t>
                          </a:r>
                        </a:p>
                      </a:txBody>
                      <a:tcPr marL="9525" marR="9525" marT="9525" marB="0" anchor="b"/>
                    </a:tc>
                    <a:extLst>
                      <a:ext uri="{0D108BD9-81ED-4DB2-BD59-A6C34878D82A}">
                        <a16:rowId xmlns:a16="http://schemas.microsoft.com/office/drawing/2014/main" val="2435295101"/>
                      </a:ext>
                    </a:extLst>
                  </a:tr>
                  <a:tr h="228600">
                    <a:tc>
                      <a:txBody>
                        <a:bodyPr/>
                        <a:lstStyle/>
                        <a:p>
                          <a:pPr algn="ctr"/>
                          <a:endParaRPr lang="de-CH" sz="900" dirty="0">
                            <a:latin typeface="+mn-lt"/>
                          </a:endParaRPr>
                        </a:p>
                      </a:txBody>
                      <a:tcPr/>
                    </a:tc>
                    <a:tc>
                      <a:txBody>
                        <a:bodyPr/>
                        <a:lstStyle/>
                        <a:p>
                          <a:pPr algn="ctr"/>
                          <a:r>
                            <a:rPr lang="de-CH" sz="900" dirty="0" smtClean="0">
                              <a:latin typeface="+mn-lt"/>
                            </a:rPr>
                            <a:t>28</a:t>
                          </a:r>
                          <a:endParaRPr lang="de-CH" sz="900" dirty="0">
                            <a:latin typeface="+mn-lt"/>
                          </a:endParaRPr>
                        </a:p>
                      </a:txBody>
                      <a:tcPr/>
                    </a:tc>
                    <a:tc>
                      <a:txBody>
                        <a:bodyPr/>
                        <a:lstStyle/>
                        <a:p>
                          <a:pPr algn="ctr" fontAlgn="b"/>
                          <a:r>
                            <a:rPr lang="de-CH" sz="900" b="0" i="0" u="none" strike="noStrike" dirty="0">
                              <a:solidFill>
                                <a:srgbClr val="000000"/>
                              </a:solidFill>
                              <a:effectLst/>
                              <a:latin typeface="+mn-lt"/>
                            </a:rPr>
                            <a:t>178.69</a:t>
                          </a:r>
                        </a:p>
                      </a:txBody>
                      <a:tcPr marL="9525" marR="9525" marT="9525" marB="0" anchor="b"/>
                    </a:tc>
                    <a:tc>
                      <a:txBody>
                        <a:bodyPr/>
                        <a:lstStyle/>
                        <a:p>
                          <a:pPr algn="ctr" fontAlgn="b"/>
                          <a:r>
                            <a:rPr lang="de-CH" sz="900" b="0" i="0" u="none" strike="noStrike" dirty="0">
                              <a:solidFill>
                                <a:srgbClr val="000000"/>
                              </a:solidFill>
                              <a:effectLst/>
                              <a:latin typeface="+mn-lt"/>
                            </a:rPr>
                            <a:t>5.5</a:t>
                          </a:r>
                        </a:p>
                      </a:txBody>
                      <a:tcPr marL="9525" marR="9525" marT="9525" marB="0" anchor="b"/>
                    </a:tc>
                    <a:tc>
                      <a:txBody>
                        <a:bodyPr/>
                        <a:lstStyle/>
                        <a:p>
                          <a:pPr algn="ctr" fontAlgn="b"/>
                          <a:r>
                            <a:rPr lang="de-CH" sz="900" b="0" i="0" u="none" strike="noStrike" dirty="0">
                              <a:solidFill>
                                <a:srgbClr val="000000"/>
                              </a:solidFill>
                              <a:effectLst/>
                              <a:latin typeface="+mn-lt"/>
                            </a:rPr>
                            <a:t>7.811</a:t>
                          </a:r>
                        </a:p>
                      </a:txBody>
                      <a:tcPr marL="9525" marR="9525" marT="9525" marB="0" anchor="b"/>
                    </a:tc>
                    <a:tc>
                      <a:txBody>
                        <a:bodyPr/>
                        <a:lstStyle/>
                        <a:p>
                          <a:pPr algn="ctr" fontAlgn="b"/>
                          <a:r>
                            <a:rPr lang="de-CH" sz="900" b="0" i="0" u="none" strike="noStrike" dirty="0">
                              <a:solidFill>
                                <a:srgbClr val="000000"/>
                              </a:solidFill>
                              <a:effectLst/>
                              <a:latin typeface="+mn-lt"/>
                            </a:rPr>
                            <a:t>42.9605</a:t>
                          </a:r>
                        </a:p>
                      </a:txBody>
                      <a:tcPr marL="9525" marR="9525" marT="9525" marB="0" anchor="b"/>
                    </a:tc>
                    <a:tc>
                      <a:txBody>
                        <a:bodyPr/>
                        <a:lstStyle/>
                        <a:p>
                          <a:pPr algn="ctr" fontAlgn="b"/>
                          <a:r>
                            <a:rPr lang="de-CH" sz="900" b="0" i="0" u="none" strike="noStrike" dirty="0">
                              <a:solidFill>
                                <a:srgbClr val="000000"/>
                              </a:solidFill>
                              <a:effectLst/>
                              <a:latin typeface="+mn-lt"/>
                            </a:rPr>
                            <a:t>30.25</a:t>
                          </a:r>
                        </a:p>
                      </a:txBody>
                      <a:tcPr marL="9525" marR="9525" marT="9525" marB="0" anchor="b"/>
                    </a:tc>
                    <a:extLst>
                      <a:ext uri="{0D108BD9-81ED-4DB2-BD59-A6C34878D82A}">
                        <a16:rowId xmlns:a16="http://schemas.microsoft.com/office/drawing/2014/main" val="3977625513"/>
                      </a:ext>
                    </a:extLst>
                  </a:tr>
                  <a:tr h="228600">
                    <a:tc>
                      <a:txBody>
                        <a:bodyPr/>
                        <a:lstStyle/>
                        <a:p>
                          <a:pPr algn="ctr"/>
                          <a:r>
                            <a:rPr lang="de-CH" sz="900" dirty="0" smtClean="0">
                              <a:latin typeface="+mn-lt"/>
                            </a:rPr>
                            <a:t>SUM</a:t>
                          </a:r>
                        </a:p>
                      </a:txBody>
                      <a:tcPr/>
                    </a:tc>
                    <a:tc>
                      <a:txBody>
                        <a:bodyPr/>
                        <a:lstStyle/>
                        <a:p>
                          <a:pPr algn="ctr"/>
                          <a:r>
                            <a:rPr lang="de-CH" sz="900" dirty="0" smtClean="0">
                              <a:latin typeface="+mn-lt"/>
                            </a:rPr>
                            <a:t>282</a:t>
                          </a:r>
                        </a:p>
                      </a:txBody>
                      <a:tcPr/>
                    </a:tc>
                    <a:tc>
                      <a:txBody>
                        <a:bodyPr/>
                        <a:lstStyle/>
                        <a:p>
                          <a:pPr algn="ctr" fontAlgn="b"/>
                          <a:r>
                            <a:rPr lang="de-CH" sz="900" b="0" i="0" u="none" strike="noStrike" dirty="0" smtClean="0">
                              <a:solidFill>
                                <a:srgbClr val="000000"/>
                              </a:solidFill>
                              <a:effectLst/>
                              <a:latin typeface="+mn-lt"/>
                            </a:rPr>
                            <a:t>2050.548</a:t>
                          </a:r>
                        </a:p>
                      </a:txBody>
                      <a:tcPr marL="9525" marR="9525" marT="9525" marB="0" anchor="b"/>
                    </a:tc>
                    <a:tc>
                      <a:txBody>
                        <a:bodyPr/>
                        <a:lstStyle/>
                        <a:p>
                          <a:pPr algn="ctr" fontAlgn="b"/>
                          <a:endParaRPr lang="de-CH" sz="900" b="0" i="0" u="none" strike="noStrike" dirty="0" smtClean="0">
                            <a:solidFill>
                              <a:srgbClr val="000000"/>
                            </a:solidFill>
                            <a:effectLst/>
                            <a:latin typeface="+mn-lt"/>
                          </a:endParaRPr>
                        </a:p>
                      </a:txBody>
                      <a:tcPr marL="9525" marR="9525" marT="9525" marB="0" anchor="b"/>
                    </a:tc>
                    <a:tc>
                      <a:txBody>
                        <a:bodyPr/>
                        <a:lstStyle/>
                        <a:p>
                          <a:pPr algn="ctr" fontAlgn="b"/>
                          <a:endParaRPr lang="de-CH" sz="900" b="0" i="0" u="none" strike="noStrike" dirty="0" smtClean="0">
                            <a:solidFill>
                              <a:srgbClr val="000000"/>
                            </a:solidFill>
                            <a:effectLst/>
                            <a:latin typeface="+mn-lt"/>
                          </a:endParaRPr>
                        </a:p>
                      </a:txBody>
                      <a:tcPr marL="9525" marR="9525" marT="9525" marB="0" anchor="b"/>
                    </a:tc>
                    <a:tc>
                      <a:txBody>
                        <a:bodyPr/>
                        <a:lstStyle/>
                        <a:p>
                          <a:pPr algn="ctr" fontAlgn="b"/>
                          <a:r>
                            <a:rPr lang="de-CH" sz="900" b="0" i="0" u="none" strike="noStrike" dirty="0">
                              <a:solidFill>
                                <a:srgbClr val="000000"/>
                              </a:solidFill>
                              <a:effectLst/>
                              <a:latin typeface="+mn-lt"/>
                            </a:rPr>
                            <a:t>194.312</a:t>
                          </a:r>
                        </a:p>
                      </a:txBody>
                      <a:tcPr marL="9525" marR="9525" marT="9525" marB="0" anchor="b"/>
                    </a:tc>
                    <a:tc>
                      <a:txBody>
                        <a:bodyPr/>
                        <a:lstStyle/>
                        <a:p>
                          <a:pPr algn="ctr" fontAlgn="b"/>
                          <a:r>
                            <a:rPr lang="de-CH" sz="900" b="0" i="0" u="none" strike="noStrike" dirty="0">
                              <a:solidFill>
                                <a:srgbClr val="000000"/>
                              </a:solidFill>
                              <a:effectLst/>
                              <a:latin typeface="+mn-lt"/>
                            </a:rPr>
                            <a:t>143</a:t>
                          </a:r>
                        </a:p>
                      </a:txBody>
                      <a:tcPr marL="9525" marR="9525" marT="9525" marB="0" anchor="b"/>
                    </a:tc>
                    <a:extLst>
                      <a:ext uri="{0D108BD9-81ED-4DB2-BD59-A6C34878D82A}">
                        <a16:rowId xmlns:a16="http://schemas.microsoft.com/office/drawing/2014/main" val="299176228"/>
                      </a:ext>
                    </a:extLst>
                  </a:tr>
                  <a:tr h="228600">
                    <a:tc>
                      <a:txBody>
                        <a:bodyPr/>
                        <a:lstStyle/>
                        <a:p>
                          <a:pPr algn="ctr"/>
                          <a:r>
                            <a:rPr lang="de-CH" sz="900" dirty="0" smtClean="0">
                              <a:latin typeface="+mn-lt"/>
                            </a:rPr>
                            <a:t>MEAN</a:t>
                          </a:r>
                        </a:p>
                      </a:txBody>
                      <a:tcPr/>
                    </a:tc>
                    <a:tc>
                      <a:txBody>
                        <a:bodyPr/>
                        <a:lstStyle/>
                        <a:p>
                          <a:pPr algn="ctr"/>
                          <a:r>
                            <a:rPr lang="de-CH" sz="900" dirty="0" smtClean="0">
                              <a:latin typeface="+mn-lt"/>
                            </a:rPr>
                            <a:t>23.5</a:t>
                          </a:r>
                        </a:p>
                      </a:txBody>
                      <a:tcPr/>
                    </a:tc>
                    <a:tc>
                      <a:txBody>
                        <a:bodyPr/>
                        <a:lstStyle/>
                        <a:p>
                          <a:pPr algn="ctr" fontAlgn="b"/>
                          <a:r>
                            <a:rPr lang="de-CH" sz="900" b="0" i="0" u="none" strike="noStrike" dirty="0" smtClean="0">
                              <a:solidFill>
                                <a:srgbClr val="000000"/>
                              </a:solidFill>
                              <a:effectLst/>
                              <a:latin typeface="+mn-lt"/>
                            </a:rPr>
                            <a:t>170.879</a:t>
                          </a:r>
                        </a:p>
                      </a:txBody>
                      <a:tcPr marL="9525" marR="9525" marT="9525" marB="0" anchor="b"/>
                    </a:tc>
                    <a:tc>
                      <a:txBody>
                        <a:bodyPr/>
                        <a:lstStyle/>
                        <a:p>
                          <a:pPr algn="ctr" fontAlgn="b"/>
                          <a:endParaRPr lang="de-CH" sz="900" b="0" i="0" u="none" strike="noStrike" dirty="0" smtClean="0">
                            <a:solidFill>
                              <a:srgbClr val="000000"/>
                            </a:solidFill>
                            <a:effectLst/>
                            <a:latin typeface="+mn-lt"/>
                          </a:endParaRPr>
                        </a:p>
                      </a:txBody>
                      <a:tcPr marL="9525" marR="9525" marT="9525" marB="0" anchor="b"/>
                    </a:tc>
                    <a:tc>
                      <a:txBody>
                        <a:bodyPr/>
                        <a:lstStyle/>
                        <a:p>
                          <a:pPr algn="ctr" fontAlgn="b"/>
                          <a:endParaRPr lang="de-CH" sz="900" b="0" i="0" u="none" strike="noStrike" dirty="0" smtClean="0">
                            <a:solidFill>
                              <a:srgbClr val="000000"/>
                            </a:solidFill>
                            <a:effectLst/>
                            <a:latin typeface="+mn-lt"/>
                          </a:endParaRPr>
                        </a:p>
                      </a:txBody>
                      <a:tcPr marL="9525" marR="9525" marT="9525" marB="0" anchor="b"/>
                    </a:tc>
                    <a:tc>
                      <a:txBody>
                        <a:bodyPr/>
                        <a:lstStyle/>
                        <a:p>
                          <a:pPr algn="ctr" fontAlgn="b"/>
                          <a:endParaRPr lang="de-CH" sz="900" b="0" i="0" u="none" strike="noStrike" dirty="0" smtClean="0">
                            <a:solidFill>
                              <a:srgbClr val="000000"/>
                            </a:solidFill>
                            <a:effectLst/>
                            <a:latin typeface="+mn-lt"/>
                          </a:endParaRPr>
                        </a:p>
                      </a:txBody>
                      <a:tcPr marL="9525" marR="9525" marT="9525" marB="0" anchor="b"/>
                    </a:tc>
                    <a:tc>
                      <a:txBody>
                        <a:bodyPr/>
                        <a:lstStyle/>
                        <a:p>
                          <a:pPr algn="ctr" fontAlgn="b"/>
                          <a:endParaRPr lang="de-CH" sz="900" b="0" i="0" u="none" strike="noStrike" dirty="0" smtClean="0">
                            <a:solidFill>
                              <a:srgbClr val="000000"/>
                            </a:solidFill>
                            <a:effectLst/>
                            <a:latin typeface="+mn-lt"/>
                          </a:endParaRPr>
                        </a:p>
                      </a:txBody>
                      <a:tcPr marL="9525" marR="9525" marT="9525" marB="0" anchor="b"/>
                    </a:tc>
                    <a:extLst>
                      <a:ext uri="{0D108BD9-81ED-4DB2-BD59-A6C34878D82A}">
                        <a16:rowId xmlns:a16="http://schemas.microsoft.com/office/drawing/2014/main" val="1983894257"/>
                      </a:ext>
                    </a:extLst>
                  </a:tr>
                </a:tbl>
              </a:graphicData>
            </a:graphic>
          </p:graphicFrame>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BA17E82-D6E0-4D75-86FE-D5CC11E28C16}"/>
                  </a:ext>
                </a:extLst>
              </p:cNvPr>
              <p:cNvSpPr txBox="1"/>
              <p:nvPr/>
            </p:nvSpPr>
            <p:spPr>
              <a:xfrm>
                <a:off x="5777077" y="1100040"/>
                <a:ext cx="2808312" cy="2362570"/>
              </a:xfrm>
              <a:prstGeom prst="rect">
                <a:avLst/>
              </a:prstGeom>
              <a:noFill/>
            </p:spPr>
            <p:txBody>
              <a:bodyPr wrap="square">
                <a:spAutoFit/>
              </a:bodyPr>
              <a:lstStyle/>
              <a:p>
                <a:r>
                  <a:rPr lang="en-GB" sz="1400" dirty="0">
                    <a:latin typeface="+mn-lt"/>
                  </a:rPr>
                  <a:t> </a:t>
                </a:r>
              </a:p>
              <a:p>
                <a:endParaRPr lang="en-GB" sz="1200" i="1" dirty="0">
                  <a:latin typeface="+mn-lt"/>
                </a:endParaRPr>
              </a:p>
              <a:p>
                <a14:m>
                  <m:oMath xmlns:m="http://schemas.openxmlformats.org/officeDocument/2006/math">
                    <m:acc>
                      <m:accPr>
                        <m:chr m:val="̅"/>
                        <m:ctrlPr>
                          <a:rPr lang="de-CH" sz="1200" i="1" dirty="0" smtClean="0">
                            <a:latin typeface="Cambria Math" panose="02040503050406030204" pitchFamily="18" charset="0"/>
                          </a:rPr>
                        </m:ctrlPr>
                      </m:accPr>
                      <m:e>
                        <m:r>
                          <a:rPr lang="de-CH" sz="1200" b="0" i="1" dirty="0" smtClean="0">
                            <a:latin typeface="Cambria Math" panose="02040503050406030204" pitchFamily="18" charset="0"/>
                          </a:rPr>
                          <m:t>𝑥</m:t>
                        </m:r>
                      </m:e>
                    </m:acc>
                    <m:r>
                      <a:rPr lang="de-CH" sz="1200" b="0" i="1" dirty="0" smtClean="0">
                        <a:latin typeface="Cambria Math" panose="02040503050406030204" pitchFamily="18" charset="0"/>
                      </a:rPr>
                      <m:t>=23.5</m:t>
                    </m:r>
                  </m:oMath>
                </a14:m>
                <a:r>
                  <a:rPr lang="de-CH" sz="1200" dirty="0">
                    <a:latin typeface="+mn-lt"/>
                  </a:rPr>
                  <a:t>,</a:t>
                </a:r>
              </a:p>
              <a:p>
                <a:endParaRPr lang="de-CH" sz="1200" dirty="0">
                  <a:latin typeface="+mn-lt"/>
                </a:endParaRPr>
              </a:p>
              <a:p>
                <a14:m>
                  <m:oMath xmlns:m="http://schemas.openxmlformats.org/officeDocument/2006/math">
                    <m:acc>
                      <m:accPr>
                        <m:chr m:val="̅"/>
                        <m:ctrlPr>
                          <a:rPr lang="de-CH" sz="1200" i="1" dirty="0">
                            <a:latin typeface="Cambria Math" panose="02040503050406030204" pitchFamily="18" charset="0"/>
                          </a:rPr>
                        </m:ctrlPr>
                      </m:accPr>
                      <m:e>
                        <m:r>
                          <a:rPr lang="de-CH" sz="1200" b="0" i="1" dirty="0" smtClean="0">
                            <a:latin typeface="Cambria Math" panose="02040503050406030204" pitchFamily="18" charset="0"/>
                          </a:rPr>
                          <m:t>𝑦</m:t>
                        </m:r>
                      </m:e>
                    </m:acc>
                  </m:oMath>
                </a14:m>
                <a:r>
                  <a:rPr lang="en-GB" sz="1200" dirty="0">
                    <a:latin typeface="+mn-lt"/>
                  </a:rPr>
                  <a:t> = 170.879,</a:t>
                </a:r>
              </a:p>
              <a:p>
                <a:endParaRPr lang="en-GB" sz="1200" dirty="0">
                  <a:latin typeface="+mn-lt"/>
                </a:endParaRPr>
              </a:p>
              <a:p>
                <a14:m>
                  <m:oMath xmlns:m="http://schemas.openxmlformats.org/officeDocument/2006/math">
                    <m:acc>
                      <m:accPr>
                        <m:chr m:val="̂"/>
                        <m:ctrlPr>
                          <a:rPr lang="de-CH" sz="1200" b="0" i="1" smtClean="0">
                            <a:latin typeface="Cambria Math" panose="02040503050406030204" pitchFamily="18" charset="0"/>
                          </a:rPr>
                        </m:ctrlPr>
                      </m:accPr>
                      <m:e>
                        <m:r>
                          <a:rPr lang="de-CH" sz="1200" b="0" i="1" smtClean="0">
                            <a:latin typeface="Cambria Math" panose="02040503050406030204" pitchFamily="18" charset="0"/>
                          </a:rPr>
                          <m:t>𝛽</m:t>
                        </m:r>
                      </m:e>
                    </m:acc>
                    <m:r>
                      <a:rPr lang="de-CH" sz="1200" b="0" i="1" smtClean="0">
                        <a:latin typeface="Cambria Math" panose="02040503050406030204" pitchFamily="18" charset="0"/>
                      </a:rPr>
                      <m:t>= </m:t>
                    </m:r>
                  </m:oMath>
                </a14:m>
                <a:r>
                  <a:rPr lang="en-GB" sz="1200" dirty="0">
                    <a:latin typeface="+mn-lt"/>
                  </a:rPr>
                  <a:t>1.358825175,</a:t>
                </a:r>
              </a:p>
              <a:p>
                <a:endParaRPr lang="en-GB" sz="1200" dirty="0">
                  <a:latin typeface="+mn-lt"/>
                </a:endParaRPr>
              </a:p>
              <a:p>
                <a14:m>
                  <m:oMath xmlns:m="http://schemas.openxmlformats.org/officeDocument/2006/math">
                    <m:acc>
                      <m:accPr>
                        <m:chr m:val="̂"/>
                        <m:ctrlPr>
                          <a:rPr lang="en-GB" sz="1200" i="1" smtClean="0">
                            <a:latin typeface="Cambria Math" panose="02040503050406030204" pitchFamily="18" charset="0"/>
                          </a:rPr>
                        </m:ctrlPr>
                      </m:accPr>
                      <m:e>
                        <m:r>
                          <a:rPr lang="de-CH" sz="1200" b="0" i="1" smtClean="0">
                            <a:latin typeface="Cambria Math" panose="02040503050406030204" pitchFamily="18" charset="0"/>
                          </a:rPr>
                          <m:t>𝛼</m:t>
                        </m:r>
                      </m:e>
                    </m:acc>
                    <m:r>
                      <a:rPr lang="de-CH" sz="1200" b="0" i="1" smtClean="0">
                        <a:latin typeface="Cambria Math" panose="02040503050406030204" pitchFamily="18" charset="0"/>
                      </a:rPr>
                      <m:t>= </m:t>
                    </m:r>
                  </m:oMath>
                </a14:m>
                <a:r>
                  <a:rPr lang="en-GB" sz="1200" dirty="0">
                    <a:latin typeface="+mn-lt"/>
                  </a:rPr>
                  <a:t>170.879 - 1.358825175 * </a:t>
                </a:r>
                <a14:m>
                  <m:oMath xmlns:m="http://schemas.openxmlformats.org/officeDocument/2006/math">
                    <m:r>
                      <a:rPr lang="de-CH" sz="1200" i="1" dirty="0">
                        <a:latin typeface="Cambria Math" panose="02040503050406030204" pitchFamily="18" charset="0"/>
                      </a:rPr>
                      <m:t>23.5</m:t>
                    </m:r>
                  </m:oMath>
                </a14:m>
                <a:r>
                  <a:rPr lang="en-GB" sz="1200" dirty="0">
                    <a:latin typeface="+mn-lt"/>
                  </a:rPr>
                  <a:t> ,</a:t>
                </a:r>
              </a:p>
              <a:p>
                <a:endParaRPr lang="en-GB" sz="1200" dirty="0">
                  <a:latin typeface="+mn-lt"/>
                </a:endParaRPr>
              </a:p>
              <a:p>
                <a14:m>
                  <m:oMath xmlns:m="http://schemas.openxmlformats.org/officeDocument/2006/math">
                    <m:acc>
                      <m:accPr>
                        <m:chr m:val="̂"/>
                        <m:ctrlPr>
                          <a:rPr lang="en-GB" sz="1200" i="1">
                            <a:latin typeface="Cambria Math" panose="02040503050406030204" pitchFamily="18" charset="0"/>
                          </a:rPr>
                        </m:ctrlPr>
                      </m:accPr>
                      <m:e>
                        <m:r>
                          <a:rPr lang="de-CH" sz="1200" i="1">
                            <a:latin typeface="Cambria Math" panose="02040503050406030204" pitchFamily="18" charset="0"/>
                          </a:rPr>
                          <m:t>𝛼</m:t>
                        </m:r>
                      </m:e>
                    </m:acc>
                    <m:r>
                      <a:rPr lang="de-CH" sz="1200" i="1">
                        <a:latin typeface="Cambria Math" panose="02040503050406030204" pitchFamily="18" charset="0"/>
                      </a:rPr>
                      <m:t>= </m:t>
                    </m:r>
                  </m:oMath>
                </a14:m>
                <a:r>
                  <a:rPr lang="en-GB" sz="1200" dirty="0">
                    <a:latin typeface="+mn-lt"/>
                  </a:rPr>
                  <a:t>138.9466084</a:t>
                </a:r>
              </a:p>
              <a:p>
                <a:endParaRPr lang="en-GB" sz="1200" dirty="0">
                  <a:latin typeface="+mn-lt"/>
                </a:endParaRPr>
              </a:p>
              <a:p>
                <a:pPr/>
                <a14:m>
                  <m:oMathPara xmlns:m="http://schemas.openxmlformats.org/officeDocument/2006/math">
                    <m:oMathParaPr>
                      <m:jc m:val="left"/>
                    </m:oMathParaPr>
                    <m:oMath xmlns:m="http://schemas.openxmlformats.org/officeDocument/2006/math">
                      <m:acc>
                        <m:accPr>
                          <m:chr m:val="̂"/>
                          <m:ctrlPr>
                            <a:rPr lang="en-GB" sz="1200" i="1" smtClean="0">
                              <a:solidFill>
                                <a:srgbClr val="002060"/>
                              </a:solidFill>
                              <a:latin typeface="Cambria Math" panose="02040503050406030204" pitchFamily="18" charset="0"/>
                            </a:rPr>
                          </m:ctrlPr>
                        </m:accPr>
                        <m:e>
                          <m:r>
                            <a:rPr lang="de-CH" sz="1200" b="0" i="1" smtClean="0">
                              <a:solidFill>
                                <a:srgbClr val="002060"/>
                              </a:solidFill>
                              <a:latin typeface="Cambria Math" panose="02040503050406030204" pitchFamily="18" charset="0"/>
                            </a:rPr>
                            <m:t>𝑦</m:t>
                          </m:r>
                        </m:e>
                      </m:acc>
                      <m:r>
                        <a:rPr lang="de-CH" sz="1200" i="1">
                          <a:solidFill>
                            <a:srgbClr val="002060"/>
                          </a:solidFill>
                          <a:latin typeface="Cambria Math" panose="02040503050406030204" pitchFamily="18" charset="0"/>
                        </a:rPr>
                        <m:t>=</m:t>
                      </m:r>
                      <m:r>
                        <m:rPr>
                          <m:nor/>
                        </m:rPr>
                        <a:rPr lang="en-GB" sz="1200" dirty="0">
                          <a:solidFill>
                            <a:srgbClr val="002060"/>
                          </a:solidFill>
                          <a:latin typeface="+mn-lt"/>
                        </a:rPr>
                        <m:t>138.9466084</m:t>
                      </m:r>
                      <m:r>
                        <a:rPr lang="de-CH" sz="1200" b="0" i="1" smtClean="0">
                          <a:solidFill>
                            <a:srgbClr val="002060"/>
                          </a:solidFill>
                          <a:latin typeface="Cambria Math" panose="02040503050406030204" pitchFamily="18" charset="0"/>
                        </a:rPr>
                        <m:t>+</m:t>
                      </m:r>
                      <m:r>
                        <m:rPr>
                          <m:nor/>
                        </m:rPr>
                        <a:rPr lang="en-GB" sz="1200" dirty="0">
                          <a:solidFill>
                            <a:srgbClr val="002060"/>
                          </a:solidFill>
                          <a:latin typeface="+mn-lt"/>
                        </a:rPr>
                        <m:t>1.358825175</m:t>
                      </m:r>
                      <m:r>
                        <a:rPr lang="de-CH" sz="1200" b="0" i="1" dirty="0" smtClean="0">
                          <a:solidFill>
                            <a:srgbClr val="002060"/>
                          </a:solidFill>
                          <a:latin typeface="Cambria Math" panose="02040503050406030204" pitchFamily="18" charset="0"/>
                        </a:rPr>
                        <m:t> </m:t>
                      </m:r>
                      <m:r>
                        <a:rPr lang="de-CH" sz="1200" b="0" i="1" smtClean="0">
                          <a:solidFill>
                            <a:srgbClr val="002060"/>
                          </a:solidFill>
                          <a:latin typeface="Cambria Math" panose="02040503050406030204" pitchFamily="18" charset="0"/>
                        </a:rPr>
                        <m:t>𝑥</m:t>
                      </m:r>
                      <m:r>
                        <a:rPr lang="de-CH" sz="1200" b="0" i="1" smtClean="0">
                          <a:latin typeface="Cambria Math" panose="02040503050406030204" pitchFamily="18" charset="0"/>
                        </a:rPr>
                        <m:t>.</m:t>
                      </m:r>
                    </m:oMath>
                  </m:oMathPara>
                </a14:m>
                <a:endParaRPr lang="en-GB" sz="1200" dirty="0">
                  <a:latin typeface="+mn-lt"/>
                </a:endParaRPr>
              </a:p>
            </p:txBody>
          </p:sp>
        </mc:Choice>
        <mc:Fallback xmlns="">
          <p:sp>
            <p:nvSpPr>
              <p:cNvPr id="12" name="TextBox 11">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5777077" y="1100040"/>
                <a:ext cx="2808312" cy="2362570"/>
              </a:xfrm>
              <a:prstGeom prst="rect">
                <a:avLst/>
              </a:prstGeom>
              <a:blipFill>
                <a:blip r:embed="rId4"/>
                <a:stretch>
                  <a:fillRect/>
                </a:stretch>
              </a:blipFill>
            </p:spPr>
            <p:txBody>
              <a:bodyPr/>
              <a:lstStyle/>
              <a:p>
                <a:r>
                  <a:rPr lang="de-CH">
                    <a:noFill/>
                  </a:rPr>
                  <a:t> </a:t>
                </a:r>
              </a:p>
            </p:txBody>
          </p:sp>
        </mc:Fallback>
      </mc:AlternateContent>
    </p:spTree>
    <p:extLst>
      <p:ext uri="{BB962C8B-B14F-4D97-AF65-F5344CB8AC3E}">
        <p14:creationId xmlns:p14="http://schemas.microsoft.com/office/powerpoint/2010/main" val="412239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323528" y="833434"/>
            <a:ext cx="3528392" cy="378565"/>
          </a:xfrm>
          <a:prstGeom prst="rect">
            <a:avLst/>
          </a:prstGeom>
          <a:noFill/>
        </p:spPr>
        <p:txBody>
          <a:bodyPr wrap="square">
            <a:spAutoFit/>
          </a:bodyPr>
          <a:lstStyle/>
          <a:p>
            <a:r>
              <a:rPr lang="en-GB" sz="2000" i="1" dirty="0">
                <a:solidFill>
                  <a:srgbClr val="002060"/>
                </a:solidFill>
                <a:latin typeface="+mn-lt"/>
              </a:rPr>
              <a:t>Simple Linear model example</a:t>
            </a:r>
          </a:p>
        </p:txBody>
      </p:sp>
      <p:sp>
        <p:nvSpPr>
          <p:cNvPr id="5" name="TextBox 4">
            <a:extLst>
              <a:ext uri="{FF2B5EF4-FFF2-40B4-BE49-F238E27FC236}">
                <a16:creationId xmlns:a16="http://schemas.microsoft.com/office/drawing/2014/main" id="{9BA17E82-D6E0-4D75-86FE-D5CC11E28C16}"/>
              </a:ext>
            </a:extLst>
          </p:cNvPr>
          <p:cNvSpPr txBox="1"/>
          <p:nvPr/>
        </p:nvSpPr>
        <p:spPr>
          <a:xfrm>
            <a:off x="395536" y="2712358"/>
            <a:ext cx="8424936" cy="378565"/>
          </a:xfrm>
          <a:prstGeom prst="rect">
            <a:avLst/>
          </a:prstGeom>
          <a:noFill/>
        </p:spPr>
        <p:txBody>
          <a:bodyPr wrap="square">
            <a:spAutoFit/>
          </a:bodyPr>
          <a:lstStyle/>
          <a:p>
            <a:endParaRPr lang="en-GB" sz="2000" dirty="0">
              <a:latin typeface="+mn-l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BA17E82-D6E0-4D75-86FE-D5CC11E28C16}"/>
                  </a:ext>
                </a:extLst>
              </p:cNvPr>
              <p:cNvSpPr txBox="1"/>
              <p:nvPr/>
            </p:nvSpPr>
            <p:spPr>
              <a:xfrm>
                <a:off x="323528" y="1262679"/>
                <a:ext cx="4464496" cy="63613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 </m:t>
                      </m:r>
                      <m:r>
                        <a:rPr lang="de-CH" sz="1200" b="1" i="1" smtClean="0">
                          <a:latin typeface="Cambria Math" panose="02040503050406030204" pitchFamily="18" charset="0"/>
                        </a:rPr>
                        <m:t>𝑳</m:t>
                      </m:r>
                      <m:r>
                        <a:rPr lang="en-US" sz="1200" b="1" i="1" smtClean="0">
                          <a:latin typeface="Cambria Math" panose="02040503050406030204" pitchFamily="18" charset="0"/>
                        </a:rPr>
                        <m:t>𝒆𝒂𝒔𝒕</m:t>
                      </m:r>
                      <m:r>
                        <a:rPr lang="en-US" sz="1200" b="1" i="1" smtClean="0">
                          <a:latin typeface="Cambria Math" panose="02040503050406030204" pitchFamily="18" charset="0"/>
                        </a:rPr>
                        <m:t> </m:t>
                      </m:r>
                      <m:r>
                        <a:rPr lang="en-US" sz="1200" b="1" i="1" smtClean="0">
                          <a:latin typeface="Cambria Math" panose="02040503050406030204" pitchFamily="18" charset="0"/>
                        </a:rPr>
                        <m:t>𝒔𝒒𝒖𝒂𝒓𝒆𝒔</m:t>
                      </m:r>
                      <m:r>
                        <a:rPr lang="de-CH" sz="1200" b="1" i="1" smtClean="0">
                          <a:latin typeface="Cambria Math" panose="02040503050406030204" pitchFamily="18" charset="0"/>
                        </a:rPr>
                        <m:t> </m:t>
                      </m:r>
                      <m:r>
                        <a:rPr lang="de-CH" sz="1200" b="1" i="1" smtClean="0">
                          <a:latin typeface="Cambria Math" panose="02040503050406030204" pitchFamily="18" charset="0"/>
                        </a:rPr>
                        <m:t>𝒆𝒔𝒕𝒊𝒎𝒂𝒕𝒊𝒐𝒏</m:t>
                      </m:r>
                      <m:r>
                        <a:rPr lang="de-CH" sz="1200" b="1" i="1" smtClean="0">
                          <a:latin typeface="Cambria Math" panose="02040503050406030204" pitchFamily="18" charset="0"/>
                        </a:rPr>
                        <m:t>: </m:t>
                      </m:r>
                      <m:r>
                        <m:rPr>
                          <m:sty m:val="p"/>
                        </m:rPr>
                        <a:rPr lang="de-CH" sz="1200" b="0" i="0" smtClean="0">
                          <a:latin typeface="Cambria Math" panose="02040503050406030204" pitchFamily="18" charset="0"/>
                        </a:rPr>
                        <m:t>the</m:t>
                      </m:r>
                      <m:r>
                        <a:rPr lang="de-CH" sz="1200" b="0" i="0" smtClean="0">
                          <a:latin typeface="Cambria Math" panose="02040503050406030204" pitchFamily="18" charset="0"/>
                        </a:rPr>
                        <m:t> </m:t>
                      </m:r>
                      <m:r>
                        <m:rPr>
                          <m:sty m:val="p"/>
                        </m:rPr>
                        <a:rPr lang="en-US" sz="1200" b="0" i="0">
                          <a:latin typeface="Cambria Math" panose="02040503050406030204" pitchFamily="18" charset="0"/>
                        </a:rPr>
                        <m:t>parameters</m:t>
                      </m:r>
                      <m:r>
                        <a:rPr lang="en-US" sz="1200" b="0" i="0">
                          <a:latin typeface="Cambria Math" panose="02040503050406030204" pitchFamily="18" charset="0"/>
                        </a:rPr>
                        <m:t> </m:t>
                      </m:r>
                      <m:r>
                        <m:rPr>
                          <m:sty m:val="p"/>
                        </m:rPr>
                        <a:rPr lang="en-US" sz="1200" b="0" i="0">
                          <a:latin typeface="Cambria Math" panose="02040503050406030204" pitchFamily="18" charset="0"/>
                        </a:rPr>
                        <m:t>are</m:t>
                      </m:r>
                      <m:r>
                        <a:rPr lang="en-US" sz="1200" b="0" i="0">
                          <a:latin typeface="Cambria Math" panose="02040503050406030204" pitchFamily="18" charset="0"/>
                        </a:rPr>
                        <m:t> </m:t>
                      </m:r>
                      <m:r>
                        <m:rPr>
                          <m:sty m:val="p"/>
                        </m:rPr>
                        <a:rPr lang="en-US" sz="1200" b="0" i="0">
                          <a:latin typeface="Cambria Math" panose="02040503050406030204" pitchFamily="18" charset="0"/>
                        </a:rPr>
                        <m:t>estimated</m:t>
                      </m:r>
                      <m:r>
                        <a:rPr lang="en-US" sz="1200" b="0" i="0">
                          <a:latin typeface="Cambria Math" panose="02040503050406030204" pitchFamily="18" charset="0"/>
                        </a:rPr>
                        <m:t> </m:t>
                      </m:r>
                    </m:oMath>
                  </m:oMathPara>
                </a14:m>
                <a:endParaRPr lang="de-CH" sz="12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z="1200" b="0" i="0">
                          <a:latin typeface="Cambria Math" panose="02040503050406030204" pitchFamily="18" charset="0"/>
                        </a:rPr>
                        <m:t>by</m:t>
                      </m:r>
                      <m:r>
                        <a:rPr lang="en-US" sz="1200" b="0" i="0">
                          <a:latin typeface="Cambria Math" panose="02040503050406030204" pitchFamily="18" charset="0"/>
                        </a:rPr>
                        <m:t> </m:t>
                      </m:r>
                      <m:r>
                        <m:rPr>
                          <m:sty m:val="p"/>
                        </m:rPr>
                        <a:rPr lang="en-US" sz="1200" b="0" i="0">
                          <a:latin typeface="Cambria Math" panose="02040503050406030204" pitchFamily="18" charset="0"/>
                        </a:rPr>
                        <m:t>minimizing</m:t>
                      </m:r>
                      <m:r>
                        <a:rPr lang="en-US" sz="1200" b="0" i="0">
                          <a:latin typeface="Cambria Math" panose="02040503050406030204" pitchFamily="18" charset="0"/>
                        </a:rPr>
                        <m:t> </m:t>
                      </m:r>
                      <m:r>
                        <m:rPr>
                          <m:sty m:val="p"/>
                        </m:rPr>
                        <a:rPr lang="en-US" sz="1200" b="0" i="0">
                          <a:latin typeface="Cambria Math" panose="02040503050406030204" pitchFamily="18" charset="0"/>
                        </a:rPr>
                        <m:t>the</m:t>
                      </m:r>
                      <m:r>
                        <a:rPr lang="en-US" sz="1200" b="0" i="0">
                          <a:latin typeface="Cambria Math" panose="02040503050406030204" pitchFamily="18" charset="0"/>
                        </a:rPr>
                        <m:t> </m:t>
                      </m:r>
                      <m:r>
                        <m:rPr>
                          <m:sty m:val="p"/>
                        </m:rPr>
                        <a:rPr lang="en-US" sz="1200" b="0" i="0">
                          <a:latin typeface="Cambria Math" panose="02040503050406030204" pitchFamily="18" charset="0"/>
                        </a:rPr>
                        <m:t>sum</m:t>
                      </m:r>
                      <m:r>
                        <a:rPr lang="en-US" sz="1200" b="0" i="0">
                          <a:latin typeface="Cambria Math" panose="02040503050406030204" pitchFamily="18" charset="0"/>
                        </a:rPr>
                        <m:t> </m:t>
                      </m:r>
                      <m:r>
                        <m:rPr>
                          <m:sty m:val="p"/>
                        </m:rPr>
                        <a:rPr lang="en-US" sz="1200" b="0" i="0">
                          <a:latin typeface="Cambria Math" panose="02040503050406030204" pitchFamily="18" charset="0"/>
                        </a:rPr>
                        <m:t>of</m:t>
                      </m:r>
                      <m:r>
                        <a:rPr lang="en-US" sz="1200" b="0" i="0">
                          <a:latin typeface="Cambria Math" panose="02040503050406030204" pitchFamily="18" charset="0"/>
                        </a:rPr>
                        <m:t> </m:t>
                      </m:r>
                      <m:r>
                        <m:rPr>
                          <m:sty m:val="p"/>
                        </m:rPr>
                        <a:rPr lang="en-US" sz="1200" b="0" i="0">
                          <a:latin typeface="Cambria Math" panose="02040503050406030204" pitchFamily="18" charset="0"/>
                        </a:rPr>
                        <m:t>squared</m:t>
                      </m:r>
                      <m:r>
                        <a:rPr lang="en-US" sz="1200" b="0" i="0">
                          <a:latin typeface="Cambria Math" panose="02040503050406030204" pitchFamily="18" charset="0"/>
                        </a:rPr>
                        <m:t> </m:t>
                      </m:r>
                      <m:r>
                        <m:rPr>
                          <m:sty m:val="p"/>
                        </m:rPr>
                        <a:rPr lang="en-US" sz="1200" b="0" i="0">
                          <a:latin typeface="Cambria Math" panose="02040503050406030204" pitchFamily="18" charset="0"/>
                        </a:rPr>
                        <m:t>errors</m:t>
                      </m:r>
                      <m:r>
                        <a:rPr lang="en-US" sz="1200" b="0" i="0">
                          <a:latin typeface="Cambria Math" panose="02040503050406030204" pitchFamily="18" charset="0"/>
                        </a:rPr>
                        <m:t>, </m:t>
                      </m:r>
                      <m:r>
                        <m:rPr>
                          <m:sty m:val="p"/>
                        </m:rPr>
                        <a:rPr lang="en-US" sz="1200" b="0" i="0">
                          <a:latin typeface="Cambria Math" panose="02040503050406030204" pitchFamily="18" charset="0"/>
                        </a:rPr>
                        <m:t>the</m:t>
                      </m:r>
                      <m:r>
                        <a:rPr lang="en-US" sz="1200" b="0" i="0">
                          <a:latin typeface="Cambria Math" panose="02040503050406030204" pitchFamily="18" charset="0"/>
                        </a:rPr>
                        <m:t> </m:t>
                      </m:r>
                      <m:r>
                        <m:rPr>
                          <m:sty m:val="p"/>
                        </m:rPr>
                        <a:rPr lang="en-US" sz="1200" b="0" i="0">
                          <a:latin typeface="Cambria Math" panose="02040503050406030204" pitchFamily="18" charset="0"/>
                        </a:rPr>
                        <m:t>vertical</m:t>
                      </m:r>
                      <m:r>
                        <a:rPr lang="en-US" sz="1200" b="0" i="0">
                          <a:latin typeface="Cambria Math" panose="02040503050406030204" pitchFamily="18" charset="0"/>
                        </a:rPr>
                        <m:t> </m:t>
                      </m:r>
                    </m:oMath>
                  </m:oMathPara>
                </a14:m>
                <a:endParaRPr lang="de-CH" sz="1200" dirty="0">
                  <a:latin typeface="Cambria Math" panose="02040503050406030204" pitchFamily="18" charset="0"/>
                </a:endParaRPr>
              </a:p>
              <a:p>
                <a14:m>
                  <m:oMath xmlns:m="http://schemas.openxmlformats.org/officeDocument/2006/math">
                    <m:r>
                      <m:rPr>
                        <m:sty m:val="p"/>
                      </m:rPr>
                      <a:rPr lang="en-US" sz="1200" b="0" i="0">
                        <a:latin typeface="Cambria Math" panose="02040503050406030204" pitchFamily="18" charset="0"/>
                      </a:rPr>
                      <m:t>distance</m:t>
                    </m:r>
                    <m:r>
                      <a:rPr lang="en-US" sz="1200" b="0" i="0">
                        <a:latin typeface="Cambria Math" panose="02040503050406030204" pitchFamily="18" charset="0"/>
                      </a:rPr>
                      <m:t> </m:t>
                    </m:r>
                    <m:r>
                      <m:rPr>
                        <m:sty m:val="p"/>
                      </m:rPr>
                      <a:rPr lang="en-US" sz="1200" b="0" i="0">
                        <a:latin typeface="Cambria Math" panose="02040503050406030204" pitchFamily="18" charset="0"/>
                      </a:rPr>
                      <m:t>of</m:t>
                    </m:r>
                    <m:r>
                      <a:rPr lang="en-US" sz="1200" b="0" i="0">
                        <a:latin typeface="Cambria Math" panose="02040503050406030204" pitchFamily="18" charset="0"/>
                      </a:rPr>
                      <m:t> </m:t>
                    </m:r>
                    <m:r>
                      <m:rPr>
                        <m:sty m:val="p"/>
                      </m:rPr>
                      <a:rPr lang="en-US" sz="1200" b="0" i="0">
                        <a:latin typeface="Cambria Math" panose="02040503050406030204" pitchFamily="18" charset="0"/>
                      </a:rPr>
                      <m:t>each</m:t>
                    </m:r>
                    <m:r>
                      <a:rPr lang="en-US" sz="1200" b="0" i="0">
                        <a:latin typeface="Cambria Math" panose="02040503050406030204" pitchFamily="18" charset="0"/>
                      </a:rPr>
                      <m:t> </m:t>
                    </m:r>
                    <m:r>
                      <m:rPr>
                        <m:sty m:val="p"/>
                      </m:rPr>
                      <a:rPr lang="en-US" sz="1200" b="0" i="0">
                        <a:latin typeface="Cambria Math" panose="02040503050406030204" pitchFamily="18" charset="0"/>
                      </a:rPr>
                      <m:t>observed</m:t>
                    </m:r>
                    <m:r>
                      <a:rPr lang="en-US" sz="1200" b="0" i="0">
                        <a:latin typeface="Cambria Math" panose="02040503050406030204" pitchFamily="18" charset="0"/>
                      </a:rPr>
                      <m:t> </m:t>
                    </m:r>
                    <m:r>
                      <m:rPr>
                        <m:sty m:val="p"/>
                      </m:rPr>
                      <a:rPr lang="en-US" sz="1200" b="0" i="0">
                        <a:latin typeface="Cambria Math" panose="02040503050406030204" pitchFamily="18" charset="0"/>
                      </a:rPr>
                      <m:t>response</m:t>
                    </m:r>
                    <m:r>
                      <a:rPr lang="en-US" sz="1200" b="0" i="0">
                        <a:latin typeface="Cambria Math" panose="02040503050406030204" pitchFamily="18" charset="0"/>
                      </a:rPr>
                      <m:t> </m:t>
                    </m:r>
                    <m:r>
                      <m:rPr>
                        <m:sty m:val="p"/>
                      </m:rPr>
                      <a:rPr lang="en-US" sz="1200" b="0" i="0">
                        <a:latin typeface="Cambria Math" panose="02040503050406030204" pitchFamily="18" charset="0"/>
                      </a:rPr>
                      <m:t>from</m:t>
                    </m:r>
                    <m:r>
                      <a:rPr lang="en-US" sz="1200" b="0" i="0">
                        <a:latin typeface="Cambria Math" panose="02040503050406030204" pitchFamily="18" charset="0"/>
                      </a:rPr>
                      <m:t> </m:t>
                    </m:r>
                    <m:r>
                      <m:rPr>
                        <m:sty m:val="p"/>
                      </m:rPr>
                      <a:rPr lang="en-US" sz="1200" b="0" i="0">
                        <a:latin typeface="Cambria Math" panose="02040503050406030204" pitchFamily="18" charset="0"/>
                      </a:rPr>
                      <m:t>the</m:t>
                    </m:r>
                    <m:r>
                      <a:rPr lang="en-US" sz="1200" b="0" i="0">
                        <a:latin typeface="Cambria Math" panose="02040503050406030204" pitchFamily="18" charset="0"/>
                      </a:rPr>
                      <m:t> </m:t>
                    </m:r>
                    <m:r>
                      <m:rPr>
                        <m:sty m:val="p"/>
                      </m:rPr>
                      <a:rPr lang="de-CH" sz="1200" b="0" i="0" smtClean="0">
                        <a:latin typeface="Cambria Math" panose="02040503050406030204" pitchFamily="18" charset="0"/>
                      </a:rPr>
                      <m:t>model</m:t>
                    </m:r>
                    <m:r>
                      <a:rPr lang="de-CH" sz="1200" b="0" i="0" smtClean="0">
                        <a:latin typeface="Cambria Math" panose="02040503050406030204" pitchFamily="18" charset="0"/>
                      </a:rPr>
                      <m:t> </m:t>
                    </m:r>
                    <m:r>
                      <a:rPr lang="de-CH" sz="1200" b="0" i="1" dirty="0" smtClean="0">
                        <a:latin typeface="Cambria Math" panose="02040503050406030204" pitchFamily="18" charset="0"/>
                      </a:rPr>
                      <m:t>(</m:t>
                    </m:r>
                    <m:acc>
                      <m:accPr>
                        <m:chr m:val="̂"/>
                        <m:ctrlPr>
                          <a:rPr lang="en-GB" sz="1200" i="1" smtClean="0">
                            <a:solidFill>
                              <a:srgbClr val="002060"/>
                            </a:solidFill>
                            <a:latin typeface="Cambria Math" panose="02040503050406030204" pitchFamily="18" charset="0"/>
                          </a:rPr>
                        </m:ctrlPr>
                      </m:accPr>
                      <m:e>
                        <m:r>
                          <a:rPr lang="de-CH" sz="1200" i="1">
                            <a:solidFill>
                              <a:srgbClr val="002060"/>
                            </a:solidFill>
                            <a:latin typeface="Cambria Math" panose="02040503050406030204" pitchFamily="18" charset="0"/>
                          </a:rPr>
                          <m:t>𝑦</m:t>
                        </m:r>
                      </m:e>
                    </m:acc>
                    <m:r>
                      <a:rPr lang="de-CH" sz="1200" i="1">
                        <a:solidFill>
                          <a:srgbClr val="002060"/>
                        </a:solidFill>
                        <a:latin typeface="Cambria Math" panose="02040503050406030204" pitchFamily="18" charset="0"/>
                      </a:rPr>
                      <m:t>=</m:t>
                    </m:r>
                    <m:acc>
                      <m:accPr>
                        <m:chr m:val="̂"/>
                        <m:ctrlPr>
                          <a:rPr lang="de-CH" sz="1200" i="1">
                            <a:solidFill>
                              <a:srgbClr val="002060"/>
                            </a:solidFill>
                            <a:latin typeface="Cambria Math" panose="02040503050406030204" pitchFamily="18" charset="0"/>
                          </a:rPr>
                        </m:ctrlPr>
                      </m:accPr>
                      <m:e>
                        <m:r>
                          <a:rPr lang="de-CH" sz="1200" i="1">
                            <a:solidFill>
                              <a:srgbClr val="002060"/>
                            </a:solidFill>
                            <a:latin typeface="Cambria Math" panose="02040503050406030204" pitchFamily="18" charset="0"/>
                          </a:rPr>
                          <m:t>𝛼</m:t>
                        </m:r>
                      </m:e>
                    </m:acc>
                    <m:r>
                      <a:rPr lang="de-CH" sz="1200" i="1">
                        <a:solidFill>
                          <a:srgbClr val="002060"/>
                        </a:solidFill>
                        <a:latin typeface="Cambria Math" panose="02040503050406030204" pitchFamily="18" charset="0"/>
                      </a:rPr>
                      <m:t>+</m:t>
                    </m:r>
                    <m:acc>
                      <m:accPr>
                        <m:chr m:val="̂"/>
                        <m:ctrlPr>
                          <a:rPr lang="en-GB" sz="1200" i="1">
                            <a:solidFill>
                              <a:srgbClr val="002060"/>
                            </a:solidFill>
                            <a:latin typeface="Cambria Math" panose="02040503050406030204" pitchFamily="18" charset="0"/>
                          </a:rPr>
                        </m:ctrlPr>
                      </m:accPr>
                      <m:e>
                        <m:r>
                          <a:rPr lang="de-CH" sz="1200" i="1">
                            <a:solidFill>
                              <a:srgbClr val="002060"/>
                            </a:solidFill>
                            <a:latin typeface="Cambria Math" panose="02040503050406030204" pitchFamily="18" charset="0"/>
                          </a:rPr>
                          <m:t>𝛽</m:t>
                        </m:r>
                      </m:e>
                    </m:acc>
                    <m:r>
                      <a:rPr lang="de-CH" sz="1200" i="1">
                        <a:solidFill>
                          <a:srgbClr val="002060"/>
                        </a:solidFill>
                        <a:latin typeface="Cambria Math" panose="02040503050406030204" pitchFamily="18" charset="0"/>
                      </a:rPr>
                      <m:t>𝑥</m:t>
                    </m:r>
                    <m:r>
                      <a:rPr lang="de-CH" sz="1200" b="0" i="1" dirty="0" smtClean="0">
                        <a:latin typeface="Cambria Math" panose="02040503050406030204" pitchFamily="18" charset="0"/>
                      </a:rPr>
                      <m:t>)</m:t>
                    </m:r>
                    <m:r>
                      <a:rPr lang="en-US" sz="1200" b="0" i="0">
                        <a:latin typeface="Cambria Math" panose="02040503050406030204" pitchFamily="18" charset="0"/>
                      </a:rPr>
                      <m:t>.</m:t>
                    </m:r>
                  </m:oMath>
                </a14:m>
                <a:r>
                  <a:rPr lang="en-GB" sz="1400" dirty="0">
                    <a:latin typeface="+mn-lt"/>
                  </a:rPr>
                  <a:t> </a:t>
                </a:r>
              </a:p>
            </p:txBody>
          </p:sp>
        </mc:Choice>
        <mc:Fallback xmlns="">
          <p:sp>
            <p:nvSpPr>
              <p:cNvPr id="11" name="TextBox 10">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23528" y="1262679"/>
                <a:ext cx="4464496" cy="636136"/>
              </a:xfrm>
              <a:prstGeom prst="rect">
                <a:avLst/>
              </a:prstGeom>
              <a:blipFill>
                <a:blip r:embed="rId3"/>
                <a:stretch>
                  <a:fillRect b="-2885"/>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BA17E82-D6E0-4D75-86FE-D5CC11E28C16}"/>
                  </a:ext>
                </a:extLst>
              </p:cNvPr>
              <p:cNvSpPr txBox="1"/>
              <p:nvPr/>
            </p:nvSpPr>
            <p:spPr>
              <a:xfrm>
                <a:off x="323527" y="1941850"/>
                <a:ext cx="4074177" cy="98135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GB" sz="1200" i="1" smtClean="0">
                              <a:solidFill>
                                <a:srgbClr val="002060"/>
                              </a:solidFill>
                              <a:latin typeface="Cambria Math" panose="02040503050406030204" pitchFamily="18" charset="0"/>
                            </a:rPr>
                          </m:ctrlPr>
                        </m:accPr>
                        <m:e>
                          <m:r>
                            <a:rPr lang="de-CH" sz="1200" b="0" i="1" smtClean="0">
                              <a:solidFill>
                                <a:srgbClr val="002060"/>
                              </a:solidFill>
                              <a:latin typeface="Cambria Math" panose="02040503050406030204" pitchFamily="18" charset="0"/>
                            </a:rPr>
                            <m:t>𝑦</m:t>
                          </m:r>
                        </m:e>
                      </m:acc>
                      <m:r>
                        <a:rPr lang="de-CH" sz="1200" i="1">
                          <a:solidFill>
                            <a:srgbClr val="002060"/>
                          </a:solidFill>
                          <a:latin typeface="Cambria Math" panose="02040503050406030204" pitchFamily="18" charset="0"/>
                        </a:rPr>
                        <m:t>=</m:t>
                      </m:r>
                      <m:acc>
                        <m:accPr>
                          <m:chr m:val="̂"/>
                          <m:ctrlPr>
                            <a:rPr lang="de-CH" sz="1200" i="1" smtClean="0">
                              <a:solidFill>
                                <a:srgbClr val="002060"/>
                              </a:solidFill>
                              <a:latin typeface="Cambria Math" panose="02040503050406030204" pitchFamily="18" charset="0"/>
                            </a:rPr>
                          </m:ctrlPr>
                        </m:accPr>
                        <m:e>
                          <m:r>
                            <a:rPr lang="de-CH" sz="1200" b="0" i="1" smtClean="0">
                              <a:solidFill>
                                <a:srgbClr val="002060"/>
                              </a:solidFill>
                              <a:latin typeface="Cambria Math" panose="02040503050406030204" pitchFamily="18" charset="0"/>
                            </a:rPr>
                            <m:t>𝛼</m:t>
                          </m:r>
                        </m:e>
                      </m:acc>
                      <m:r>
                        <a:rPr lang="de-CH" sz="1200" b="0" i="1" smtClean="0">
                          <a:solidFill>
                            <a:srgbClr val="002060"/>
                          </a:solidFill>
                          <a:latin typeface="Cambria Math" panose="02040503050406030204" pitchFamily="18" charset="0"/>
                        </a:rPr>
                        <m:t>+</m:t>
                      </m:r>
                      <m:acc>
                        <m:accPr>
                          <m:chr m:val="̂"/>
                          <m:ctrlPr>
                            <a:rPr lang="en-GB" sz="1200" i="1">
                              <a:solidFill>
                                <a:srgbClr val="002060"/>
                              </a:solidFill>
                              <a:latin typeface="Cambria Math" panose="02040503050406030204" pitchFamily="18" charset="0"/>
                            </a:rPr>
                          </m:ctrlPr>
                        </m:accPr>
                        <m:e>
                          <m:r>
                            <a:rPr lang="de-CH" sz="1200" i="1">
                              <a:solidFill>
                                <a:srgbClr val="002060"/>
                              </a:solidFill>
                              <a:latin typeface="Cambria Math" panose="02040503050406030204" pitchFamily="18" charset="0"/>
                            </a:rPr>
                            <m:t>𝛽</m:t>
                          </m:r>
                        </m:e>
                      </m:acc>
                      <m:r>
                        <a:rPr lang="de-CH" sz="1200" b="0" i="1" smtClean="0">
                          <a:solidFill>
                            <a:srgbClr val="002060"/>
                          </a:solidFill>
                          <a:latin typeface="Cambria Math" panose="02040503050406030204" pitchFamily="18" charset="0"/>
                        </a:rPr>
                        <m:t>𝑥</m:t>
                      </m:r>
                      <m:r>
                        <a:rPr lang="de-CH" sz="1200" b="0" i="1" smtClean="0">
                          <a:solidFill>
                            <a:srgbClr val="002060"/>
                          </a:solidFill>
                          <a:latin typeface="Cambria Math" panose="02040503050406030204" pitchFamily="18" charset="0"/>
                        </a:rPr>
                        <m:t>,</m:t>
                      </m:r>
                    </m:oMath>
                  </m:oMathPara>
                </a14:m>
                <a:endParaRPr lang="de-CH" sz="1200" b="0" dirty="0">
                  <a:solidFill>
                    <a:srgbClr val="002060"/>
                  </a:solidFill>
                  <a:latin typeface="+mn-lt"/>
                </a:endParaRPr>
              </a:p>
              <a:p>
                <a:endParaRPr lang="de-CH" sz="1200" dirty="0">
                  <a:solidFill>
                    <a:srgbClr val="002060"/>
                  </a:solidFill>
                  <a:latin typeface="+mn-lt"/>
                </a:endParaRPr>
              </a:p>
              <a:p>
                <a:pPr algn="l"/>
                <a:r>
                  <a:rPr lang="de-CH" sz="1200" dirty="0">
                    <a:latin typeface="+mn-lt"/>
                  </a:rPr>
                  <a:t>LF = </a:t>
                </a:r>
                <a14:m>
                  <m:oMath xmlns:m="http://schemas.openxmlformats.org/officeDocument/2006/math">
                    <m:nary>
                      <m:naryPr>
                        <m:chr m:val="∑"/>
                        <m:ctrlPr>
                          <a:rPr lang="pt-BR" sz="1200" i="1" dirty="0">
                            <a:latin typeface="Cambria Math" panose="02040503050406030204" pitchFamily="18" charset="0"/>
                          </a:rPr>
                        </m:ctrlPr>
                      </m:naryPr>
                      <m:sub>
                        <m:r>
                          <m:rPr>
                            <m:brk m:alnAt="23"/>
                          </m:rPr>
                          <a:rPr lang="de-CH" sz="1200" i="1" dirty="0">
                            <a:latin typeface="Cambria Math" panose="02040503050406030204" pitchFamily="18" charset="0"/>
                          </a:rPr>
                          <m:t>𝑖</m:t>
                        </m:r>
                        <m:r>
                          <a:rPr lang="pt-BR" sz="1200" i="1" dirty="0">
                            <a:latin typeface="Cambria Math" panose="02040503050406030204" pitchFamily="18" charset="0"/>
                          </a:rPr>
                          <m:t>=</m:t>
                        </m:r>
                        <m:r>
                          <a:rPr lang="de-CH" sz="1200" i="1" dirty="0">
                            <a:latin typeface="Cambria Math" panose="02040503050406030204" pitchFamily="18" charset="0"/>
                          </a:rPr>
                          <m:t>1</m:t>
                        </m:r>
                      </m:sub>
                      <m:sup>
                        <m:r>
                          <a:rPr lang="pt-BR" sz="1200" i="1" dirty="0">
                            <a:latin typeface="Cambria Math" panose="02040503050406030204" pitchFamily="18" charset="0"/>
                          </a:rPr>
                          <m:t>𝑛</m:t>
                        </m:r>
                      </m:sup>
                      <m:e>
                        <m:r>
                          <a:rPr lang="de-CH" sz="1200" i="1" dirty="0">
                            <a:latin typeface="Cambria Math" panose="02040503050406030204" pitchFamily="18" charset="0"/>
                          </a:rPr>
                          <m:t>(</m:t>
                        </m:r>
                        <m:sSub>
                          <m:sSubPr>
                            <m:ctrlPr>
                              <a:rPr lang="de-CH" sz="1200" b="0" i="1" dirty="0" smtClean="0">
                                <a:latin typeface="Cambria Math" panose="02040503050406030204" pitchFamily="18" charset="0"/>
                              </a:rPr>
                            </m:ctrlPr>
                          </m:sSubPr>
                          <m:e>
                            <m:r>
                              <a:rPr lang="de-CH" sz="1200" b="0" i="1" dirty="0" smtClean="0">
                                <a:latin typeface="Cambria Math" panose="02040503050406030204" pitchFamily="18" charset="0"/>
                              </a:rPr>
                              <m:t>𝑦</m:t>
                            </m:r>
                          </m:e>
                          <m:sub>
                            <m:r>
                              <a:rPr lang="de-CH" sz="1200" b="0" i="1" dirty="0" smtClean="0">
                                <a:latin typeface="Cambria Math" panose="02040503050406030204" pitchFamily="18" charset="0"/>
                              </a:rPr>
                              <m:t>𝑖</m:t>
                            </m:r>
                          </m:sub>
                        </m:sSub>
                        <m:r>
                          <a:rPr lang="de-CH" sz="1200" i="1" dirty="0">
                            <a:latin typeface="Cambria Math" panose="02040503050406030204" pitchFamily="18" charset="0"/>
                          </a:rPr>
                          <m:t>−</m:t>
                        </m:r>
                        <m:acc>
                          <m:accPr>
                            <m:chr m:val="̂"/>
                            <m:ctrlPr>
                              <a:rPr lang="de-CH" sz="1200" b="0" i="1" dirty="0" smtClean="0">
                                <a:latin typeface="Cambria Math" panose="02040503050406030204" pitchFamily="18" charset="0"/>
                              </a:rPr>
                            </m:ctrlPr>
                          </m:accPr>
                          <m:e>
                            <m:sSub>
                              <m:sSubPr>
                                <m:ctrlPr>
                                  <a:rPr lang="de-CH" sz="1200" b="0" i="1" dirty="0" smtClean="0">
                                    <a:latin typeface="Cambria Math" panose="02040503050406030204" pitchFamily="18" charset="0"/>
                                  </a:rPr>
                                </m:ctrlPr>
                              </m:sSubPr>
                              <m:e>
                                <m:r>
                                  <a:rPr lang="de-CH" sz="1200" b="0" i="1" dirty="0" smtClean="0">
                                    <a:latin typeface="Cambria Math" panose="02040503050406030204" pitchFamily="18" charset="0"/>
                                  </a:rPr>
                                  <m:t>𝑦</m:t>
                                </m:r>
                              </m:e>
                              <m:sub>
                                <m:r>
                                  <a:rPr lang="de-CH" sz="1200" b="0" i="1" dirty="0" smtClean="0">
                                    <a:latin typeface="Cambria Math" panose="02040503050406030204" pitchFamily="18" charset="0"/>
                                  </a:rPr>
                                  <m:t>𝑖</m:t>
                                </m:r>
                              </m:sub>
                            </m:sSub>
                          </m:e>
                        </m:acc>
                      </m:e>
                    </m:nary>
                    <m:sSup>
                      <m:sSupPr>
                        <m:ctrlPr>
                          <a:rPr lang="de-CH" sz="1200" i="1" dirty="0" smtClean="0">
                            <a:latin typeface="Cambria Math" panose="02040503050406030204" pitchFamily="18" charset="0"/>
                          </a:rPr>
                        </m:ctrlPr>
                      </m:sSupPr>
                      <m:e>
                        <m:r>
                          <a:rPr lang="de-CH" sz="1200" i="1" dirty="0">
                            <a:latin typeface="Cambria Math" panose="02040503050406030204" pitchFamily="18" charset="0"/>
                          </a:rPr>
                          <m:t>)</m:t>
                        </m:r>
                      </m:e>
                      <m:sup>
                        <m:r>
                          <a:rPr lang="de-CH" sz="1200" i="1" dirty="0">
                            <a:latin typeface="Cambria Math" panose="02040503050406030204" pitchFamily="18" charset="0"/>
                          </a:rPr>
                          <m:t>2</m:t>
                        </m:r>
                      </m:sup>
                    </m:sSup>
                    <m:r>
                      <a:rPr lang="de-CH" sz="1200" i="1" dirty="0">
                        <a:latin typeface="Cambria Math" panose="02040503050406030204" pitchFamily="18" charset="0"/>
                      </a:rPr>
                      <m:t>,</m:t>
                    </m:r>
                  </m:oMath>
                </a14:m>
                <a:endParaRPr lang="de-CH" sz="1200" dirty="0">
                  <a:latin typeface="+mn-lt"/>
                </a:endParaRPr>
              </a:p>
              <a:p>
                <a:pPr algn="l"/>
                <a:endParaRPr lang="de-CH" sz="1200" dirty="0">
                  <a:latin typeface="+mn-lt"/>
                </a:endParaRPr>
              </a:p>
              <a:p>
                <a:pPr algn="l"/>
                <a:r>
                  <a:rPr lang="de-CH" sz="1200" dirty="0">
                    <a:latin typeface="+mn-lt"/>
                  </a:rPr>
                  <a:t>LF = </a:t>
                </a:r>
                <a14:m>
                  <m:oMath xmlns:m="http://schemas.openxmlformats.org/officeDocument/2006/math">
                    <m:nary>
                      <m:naryPr>
                        <m:chr m:val="∑"/>
                        <m:ctrlPr>
                          <a:rPr lang="pt-BR" sz="1200" i="1" dirty="0">
                            <a:latin typeface="Cambria Math" panose="02040503050406030204" pitchFamily="18" charset="0"/>
                          </a:rPr>
                        </m:ctrlPr>
                      </m:naryPr>
                      <m:sub>
                        <m:r>
                          <m:rPr>
                            <m:brk m:alnAt="23"/>
                          </m:rPr>
                          <a:rPr lang="de-CH" sz="1200" i="1" dirty="0">
                            <a:latin typeface="Cambria Math" panose="02040503050406030204" pitchFamily="18" charset="0"/>
                          </a:rPr>
                          <m:t>𝑖</m:t>
                        </m:r>
                        <m:r>
                          <a:rPr lang="pt-BR" sz="1200" i="1" dirty="0">
                            <a:latin typeface="Cambria Math" panose="02040503050406030204" pitchFamily="18" charset="0"/>
                          </a:rPr>
                          <m:t>=</m:t>
                        </m:r>
                        <m:r>
                          <a:rPr lang="de-CH" sz="1200" i="1" dirty="0">
                            <a:latin typeface="Cambria Math" panose="02040503050406030204" pitchFamily="18" charset="0"/>
                          </a:rPr>
                          <m:t>1</m:t>
                        </m:r>
                      </m:sub>
                      <m:sup>
                        <m:r>
                          <a:rPr lang="pt-BR" sz="1200" i="1" dirty="0">
                            <a:latin typeface="Cambria Math" panose="02040503050406030204" pitchFamily="18" charset="0"/>
                          </a:rPr>
                          <m:t>𝑛</m:t>
                        </m:r>
                      </m:sup>
                      <m:e>
                        <m:r>
                          <a:rPr lang="de-CH" sz="1200" i="1" dirty="0">
                            <a:latin typeface="Cambria Math" panose="02040503050406030204" pitchFamily="18" charset="0"/>
                          </a:rPr>
                          <m:t>(</m:t>
                        </m:r>
                        <m:sSub>
                          <m:sSubPr>
                            <m:ctrlPr>
                              <a:rPr lang="de-CH" sz="1200" i="1" dirty="0">
                                <a:latin typeface="Cambria Math" panose="02040503050406030204" pitchFamily="18" charset="0"/>
                              </a:rPr>
                            </m:ctrlPr>
                          </m:sSubPr>
                          <m:e>
                            <m:r>
                              <a:rPr lang="de-CH" sz="1200" i="1" dirty="0">
                                <a:latin typeface="Cambria Math" panose="02040503050406030204" pitchFamily="18" charset="0"/>
                              </a:rPr>
                              <m:t>𝑦</m:t>
                            </m:r>
                          </m:e>
                          <m:sub>
                            <m:r>
                              <a:rPr lang="de-CH" sz="1200" i="1" dirty="0">
                                <a:latin typeface="Cambria Math" panose="02040503050406030204" pitchFamily="18" charset="0"/>
                              </a:rPr>
                              <m:t>𝑖</m:t>
                            </m:r>
                          </m:sub>
                        </m:sSub>
                        <m:r>
                          <a:rPr lang="de-CH" sz="1200" i="1" dirty="0">
                            <a:latin typeface="Cambria Math" panose="02040503050406030204" pitchFamily="18" charset="0"/>
                          </a:rPr>
                          <m:t>−</m:t>
                        </m:r>
                        <m:acc>
                          <m:accPr>
                            <m:chr m:val="̂"/>
                            <m:ctrlPr>
                              <a:rPr lang="de-CH" sz="1200" i="1" smtClean="0">
                                <a:solidFill>
                                  <a:schemeClr val="tx1"/>
                                </a:solidFill>
                                <a:latin typeface="Cambria Math" panose="02040503050406030204" pitchFamily="18" charset="0"/>
                              </a:rPr>
                            </m:ctrlPr>
                          </m:accPr>
                          <m:e>
                            <m:r>
                              <a:rPr lang="de-CH" sz="1200" b="0" i="1" smtClean="0">
                                <a:solidFill>
                                  <a:schemeClr val="tx1"/>
                                </a:solidFill>
                                <a:latin typeface="Cambria Math" panose="02040503050406030204" pitchFamily="18" charset="0"/>
                              </a:rPr>
                              <m:t>(</m:t>
                            </m:r>
                            <m:r>
                              <a:rPr lang="de-CH" sz="1200" i="1">
                                <a:solidFill>
                                  <a:schemeClr val="tx1"/>
                                </a:solidFill>
                                <a:latin typeface="Cambria Math" panose="02040503050406030204" pitchFamily="18" charset="0"/>
                              </a:rPr>
                              <m:t>𝛼</m:t>
                            </m:r>
                          </m:e>
                        </m:acc>
                        <m:r>
                          <a:rPr lang="de-CH" sz="1200" i="1">
                            <a:solidFill>
                              <a:schemeClr val="tx1"/>
                            </a:solidFill>
                            <a:latin typeface="Cambria Math" panose="02040503050406030204" pitchFamily="18" charset="0"/>
                          </a:rPr>
                          <m:t>+</m:t>
                        </m:r>
                        <m:acc>
                          <m:accPr>
                            <m:chr m:val="̂"/>
                            <m:ctrlPr>
                              <a:rPr lang="en-GB" sz="1200" i="1">
                                <a:solidFill>
                                  <a:schemeClr val="tx1"/>
                                </a:solidFill>
                                <a:latin typeface="Cambria Math" panose="02040503050406030204" pitchFamily="18" charset="0"/>
                              </a:rPr>
                            </m:ctrlPr>
                          </m:accPr>
                          <m:e>
                            <m:r>
                              <a:rPr lang="de-CH" sz="1200" i="1">
                                <a:solidFill>
                                  <a:schemeClr val="tx1"/>
                                </a:solidFill>
                                <a:latin typeface="Cambria Math" panose="02040503050406030204" pitchFamily="18" charset="0"/>
                              </a:rPr>
                              <m:t>𝛽</m:t>
                            </m:r>
                          </m:e>
                        </m:acc>
                        <m:r>
                          <a:rPr lang="de-CH" sz="1200" i="1">
                            <a:solidFill>
                              <a:schemeClr val="tx1"/>
                            </a:solidFill>
                            <a:latin typeface="Cambria Math" panose="02040503050406030204" pitchFamily="18" charset="0"/>
                          </a:rPr>
                          <m:t>𝑥</m:t>
                        </m:r>
                        <m:r>
                          <a:rPr lang="de-CH" sz="1200" b="0" i="1" smtClean="0">
                            <a:solidFill>
                              <a:schemeClr val="tx1"/>
                            </a:solidFill>
                            <a:latin typeface="Cambria Math" panose="02040503050406030204" pitchFamily="18" charset="0"/>
                          </a:rPr>
                          <m:t>)</m:t>
                        </m:r>
                      </m:e>
                    </m:nary>
                    <m:sSup>
                      <m:sSupPr>
                        <m:ctrlPr>
                          <a:rPr lang="de-CH" sz="1200" i="1" dirty="0">
                            <a:latin typeface="Cambria Math" panose="02040503050406030204" pitchFamily="18" charset="0"/>
                          </a:rPr>
                        </m:ctrlPr>
                      </m:sSupPr>
                      <m:e>
                        <m:r>
                          <a:rPr lang="de-CH" sz="1200" i="1" dirty="0">
                            <a:latin typeface="Cambria Math" panose="02040503050406030204" pitchFamily="18" charset="0"/>
                          </a:rPr>
                          <m:t>)</m:t>
                        </m:r>
                      </m:e>
                      <m:sup>
                        <m:r>
                          <a:rPr lang="de-CH" sz="1200" i="1" dirty="0">
                            <a:latin typeface="Cambria Math" panose="02040503050406030204" pitchFamily="18" charset="0"/>
                          </a:rPr>
                          <m:t>2</m:t>
                        </m:r>
                      </m:sup>
                    </m:sSup>
                    <m:r>
                      <a:rPr lang="de-CH" sz="1200" i="1" dirty="0">
                        <a:latin typeface="Cambria Math" panose="02040503050406030204" pitchFamily="18" charset="0"/>
                      </a:rPr>
                      <m:t>,</m:t>
                    </m:r>
                  </m:oMath>
                </a14:m>
                <a:endParaRPr lang="de-CH" sz="1200" dirty="0">
                  <a:latin typeface="+mn-lt"/>
                </a:endParaRPr>
              </a:p>
            </p:txBody>
          </p:sp>
        </mc:Choice>
        <mc:Fallback xmlns="">
          <p:sp>
            <p:nvSpPr>
              <p:cNvPr id="12" name="TextBox 11">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23527" y="1941850"/>
                <a:ext cx="4074177" cy="981359"/>
              </a:xfrm>
              <a:prstGeom prst="rect">
                <a:avLst/>
              </a:prstGeom>
              <a:blipFill>
                <a:blip r:embed="rId4"/>
                <a:stretch>
                  <a:fillRect t="-1863" b="-44099"/>
                </a:stretch>
              </a:blipFill>
            </p:spPr>
            <p:txBody>
              <a:bodyPr/>
              <a:lstStyle/>
              <a:p>
                <a:r>
                  <a:rPr lang="de-CH">
                    <a:noFill/>
                  </a:rPr>
                  <a:t> </a:t>
                </a:r>
              </a:p>
            </p:txBody>
          </p:sp>
        </mc:Fallback>
      </mc:AlternateContent>
      <p:pic>
        <p:nvPicPr>
          <p:cNvPr id="4" name="Picture 3"/>
          <p:cNvPicPr>
            <a:picLocks noChangeAspect="1"/>
          </p:cNvPicPr>
          <p:nvPr/>
        </p:nvPicPr>
        <p:blipFill>
          <a:blip r:embed="rId5"/>
          <a:stretch>
            <a:fillRect/>
          </a:stretch>
        </p:blipFill>
        <p:spPr>
          <a:xfrm>
            <a:off x="4716016" y="833434"/>
            <a:ext cx="3489394" cy="3322492"/>
          </a:xfrm>
          <a:prstGeom prst="rect">
            <a:avLst/>
          </a:prstGeom>
          <a:ln w="28575">
            <a:solidFill>
              <a:schemeClr val="accent3">
                <a:lumMod val="60000"/>
                <a:lumOff val="40000"/>
              </a:schemeClr>
            </a:solidFill>
          </a:ln>
        </p:spPr>
      </p:pic>
      <p:sp>
        <p:nvSpPr>
          <p:cNvPr id="9" name="TextBox 8">
            <a:extLst>
              <a:ext uri="{FF2B5EF4-FFF2-40B4-BE49-F238E27FC236}">
                <a16:creationId xmlns:a16="http://schemas.microsoft.com/office/drawing/2014/main" id="{9BA17E82-D6E0-4D75-86FE-D5CC11E28C16}"/>
              </a:ext>
            </a:extLst>
          </p:cNvPr>
          <p:cNvSpPr txBox="1"/>
          <p:nvPr/>
        </p:nvSpPr>
        <p:spPr>
          <a:xfrm>
            <a:off x="4823440" y="4391602"/>
            <a:ext cx="2808312" cy="292709"/>
          </a:xfrm>
          <a:prstGeom prst="rect">
            <a:avLst/>
          </a:prstGeom>
          <a:noFill/>
        </p:spPr>
        <p:txBody>
          <a:bodyPr wrap="square">
            <a:spAutoFit/>
          </a:bodyPr>
          <a:lstStyle/>
          <a:p>
            <a:r>
              <a:rPr lang="en-GB" sz="1400" dirty="0">
                <a:latin typeface="+mn-lt"/>
              </a:rPr>
              <a:t> Tutorial 1-R script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A17E82-D6E0-4D75-86FE-D5CC11E28C16}"/>
                  </a:ext>
                </a:extLst>
              </p:cNvPr>
              <p:cNvSpPr txBox="1"/>
              <p:nvPr/>
            </p:nvSpPr>
            <p:spPr>
              <a:xfrm>
                <a:off x="323527" y="3080486"/>
                <a:ext cx="4074177" cy="616772"/>
              </a:xfrm>
              <a:prstGeom prst="rect">
                <a:avLst/>
              </a:prstGeom>
              <a:noFill/>
            </p:spPr>
            <p:txBody>
              <a:bodyPr wrap="square">
                <a:spAutoFit/>
              </a:bodyPr>
              <a:lstStyle/>
              <a:p>
                <a14:m>
                  <m:oMath xmlns:m="http://schemas.openxmlformats.org/officeDocument/2006/math">
                    <m:acc>
                      <m:accPr>
                        <m:chr m:val="̂"/>
                        <m:ctrlPr>
                          <a:rPr lang="en-GB" sz="1200" i="1" smtClean="0">
                            <a:latin typeface="Cambria Math" panose="02040503050406030204" pitchFamily="18" charset="0"/>
                          </a:rPr>
                        </m:ctrlPr>
                      </m:accPr>
                      <m:e>
                        <m:r>
                          <a:rPr lang="de-CH" sz="1200" i="1">
                            <a:latin typeface="Cambria Math" panose="02040503050406030204" pitchFamily="18" charset="0"/>
                          </a:rPr>
                          <m:t>𝛼</m:t>
                        </m:r>
                      </m:e>
                    </m:acc>
                    <m:r>
                      <a:rPr lang="de-CH" sz="1200" i="1">
                        <a:latin typeface="Cambria Math" panose="02040503050406030204" pitchFamily="18" charset="0"/>
                      </a:rPr>
                      <m:t>= </m:t>
                    </m:r>
                  </m:oMath>
                </a14:m>
                <a:r>
                  <a:rPr lang="en-GB" sz="1200" dirty="0">
                    <a:latin typeface="+mn-lt"/>
                  </a:rPr>
                  <a:t>138.8982</a:t>
                </a:r>
              </a:p>
              <a:p>
                <a:endParaRPr lang="en-GB" sz="1200" dirty="0">
                  <a:latin typeface="+mn-lt"/>
                </a:endParaRPr>
              </a:p>
              <a:p>
                <a14:m>
                  <m:oMath xmlns:m="http://schemas.openxmlformats.org/officeDocument/2006/math">
                    <m:acc>
                      <m:accPr>
                        <m:chr m:val="̂"/>
                        <m:ctrlPr>
                          <a:rPr lang="de-CH" sz="1200" i="1">
                            <a:latin typeface="Cambria Math" panose="02040503050406030204" pitchFamily="18" charset="0"/>
                          </a:rPr>
                        </m:ctrlPr>
                      </m:accPr>
                      <m:e>
                        <m:r>
                          <a:rPr lang="de-CH" sz="1200" i="1">
                            <a:latin typeface="Cambria Math" panose="02040503050406030204" pitchFamily="18" charset="0"/>
                          </a:rPr>
                          <m:t>𝛽</m:t>
                        </m:r>
                      </m:e>
                    </m:acc>
                    <m:r>
                      <a:rPr lang="de-CH" sz="1200" i="1">
                        <a:latin typeface="Cambria Math" panose="02040503050406030204" pitchFamily="18" charset="0"/>
                      </a:rPr>
                      <m:t>= </m:t>
                    </m:r>
                  </m:oMath>
                </a14:m>
                <a:r>
                  <a:rPr lang="en-GB" sz="1200" dirty="0">
                    <a:latin typeface="+mn-lt"/>
                  </a:rPr>
                  <a:t>1.361251</a:t>
                </a:r>
              </a:p>
            </p:txBody>
          </p:sp>
        </mc:Choice>
        <mc:Fallback xmlns="">
          <p:sp>
            <p:nvSpPr>
              <p:cNvPr id="13" name="TextBox 12">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23527" y="3080486"/>
                <a:ext cx="4074177" cy="616772"/>
              </a:xfrm>
              <a:prstGeom prst="rect">
                <a:avLst/>
              </a:prstGeom>
              <a:blipFill>
                <a:blip r:embed="rId6"/>
                <a:stretch>
                  <a:fillRect t="-1961" b="-6863"/>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23527" y="3760382"/>
                <a:ext cx="4572000" cy="616772"/>
              </a:xfrm>
              <a:prstGeom prst="rect">
                <a:avLst/>
              </a:prstGeom>
            </p:spPr>
            <p:txBody>
              <a:bodyPr>
                <a:spAutoFit/>
              </a:bodyPr>
              <a:lstStyle/>
              <a:p>
                <a:pPr algn="l"/>
                <a:r>
                  <a:rPr lang="de-CH" sz="1200" dirty="0">
                    <a:latin typeface="+mj-lt"/>
                  </a:rPr>
                  <a:t>Using lm </a:t>
                </a:r>
                <a:r>
                  <a:rPr lang="de-CH" sz="1200" dirty="0" err="1">
                    <a:latin typeface="+mj-lt"/>
                  </a:rPr>
                  <a:t>function</a:t>
                </a:r>
                <a:r>
                  <a:rPr lang="de-CH" sz="1200" dirty="0">
                    <a:latin typeface="+mj-lt"/>
                  </a:rPr>
                  <a:t> in R</a:t>
                </a:r>
              </a:p>
              <a:p>
                <a14:m>
                  <m:oMath xmlns:m="http://schemas.openxmlformats.org/officeDocument/2006/math">
                    <m:acc>
                      <m:accPr>
                        <m:chr m:val="̂"/>
                        <m:ctrlPr>
                          <a:rPr lang="en-GB" sz="1200" i="1">
                            <a:latin typeface="Cambria Math" panose="02040503050406030204" pitchFamily="18" charset="0"/>
                          </a:rPr>
                        </m:ctrlPr>
                      </m:accPr>
                      <m:e>
                        <m:r>
                          <a:rPr lang="de-CH" sz="1200" i="1">
                            <a:latin typeface="Cambria Math" panose="02040503050406030204" pitchFamily="18" charset="0"/>
                          </a:rPr>
                          <m:t>𝛼</m:t>
                        </m:r>
                      </m:e>
                    </m:acc>
                    <m:r>
                      <a:rPr lang="de-CH" sz="1200" i="1">
                        <a:latin typeface="Cambria Math" panose="02040503050406030204" pitchFamily="18" charset="0"/>
                      </a:rPr>
                      <m:t>= </m:t>
                    </m:r>
                  </m:oMath>
                </a14:m>
                <a:r>
                  <a:rPr lang="en-GB" sz="1200" dirty="0">
                    <a:latin typeface="+mj-lt"/>
                  </a:rPr>
                  <a:t>138.94661</a:t>
                </a:r>
              </a:p>
              <a:p>
                <a14:m>
                  <m:oMath xmlns:m="http://schemas.openxmlformats.org/officeDocument/2006/math">
                    <m:acc>
                      <m:accPr>
                        <m:chr m:val="̂"/>
                        <m:ctrlPr>
                          <a:rPr lang="de-CH" sz="1200" i="1">
                            <a:latin typeface="Cambria Math" panose="02040503050406030204" pitchFamily="18" charset="0"/>
                          </a:rPr>
                        </m:ctrlPr>
                      </m:accPr>
                      <m:e>
                        <m:r>
                          <a:rPr lang="de-CH" sz="1200" i="1">
                            <a:latin typeface="Cambria Math" panose="02040503050406030204" pitchFamily="18" charset="0"/>
                          </a:rPr>
                          <m:t>𝛽</m:t>
                        </m:r>
                      </m:e>
                    </m:acc>
                    <m:r>
                      <a:rPr lang="de-CH" sz="1200" i="1">
                        <a:latin typeface="Cambria Math" panose="02040503050406030204" pitchFamily="18" charset="0"/>
                      </a:rPr>
                      <m:t>= </m:t>
                    </m:r>
                  </m:oMath>
                </a14:m>
                <a:r>
                  <a:rPr lang="en-GB" sz="1200" dirty="0">
                    <a:latin typeface="+mj-lt"/>
                  </a:rPr>
                  <a:t>1.35883</a:t>
                </a:r>
                <a:endParaRPr lang="de-CH" sz="1200" dirty="0">
                  <a:latin typeface="+mj-lt"/>
                </a:endParaRPr>
              </a:p>
            </p:txBody>
          </p:sp>
        </mc:Choice>
        <mc:Fallback xmlns="">
          <p:sp>
            <p:nvSpPr>
              <p:cNvPr id="10" name="Rectangle 9"/>
              <p:cNvSpPr>
                <a:spLocks noRot="1" noChangeAspect="1" noMove="1" noResize="1" noEditPoints="1" noAdjustHandles="1" noChangeArrowheads="1" noChangeShapeType="1" noTextEdit="1"/>
              </p:cNvSpPr>
              <p:nvPr/>
            </p:nvSpPr>
            <p:spPr>
              <a:xfrm>
                <a:off x="323527" y="3760382"/>
                <a:ext cx="4572000" cy="616772"/>
              </a:xfrm>
              <a:prstGeom prst="rect">
                <a:avLst/>
              </a:prstGeom>
              <a:blipFill>
                <a:blip r:embed="rId7"/>
                <a:stretch>
                  <a:fillRect t="-2970" b="-7921"/>
                </a:stretch>
              </a:blipFill>
            </p:spPr>
            <p:txBody>
              <a:bodyPr/>
              <a:lstStyle/>
              <a:p>
                <a:r>
                  <a:rPr lang="de-CH">
                    <a:noFill/>
                  </a:rPr>
                  <a:t> </a:t>
                </a:r>
              </a:p>
            </p:txBody>
          </p:sp>
        </mc:Fallback>
      </mc:AlternateContent>
    </p:spTree>
    <p:extLst>
      <p:ext uri="{BB962C8B-B14F-4D97-AF65-F5344CB8AC3E}">
        <p14:creationId xmlns:p14="http://schemas.microsoft.com/office/powerpoint/2010/main" val="363372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9" grpId="0"/>
      <p:bldP spid="13"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20" name="TextBox 19">
            <a:extLst>
              <a:ext uri="{FF2B5EF4-FFF2-40B4-BE49-F238E27FC236}">
                <a16:creationId xmlns:a16="http://schemas.microsoft.com/office/drawing/2014/main" id="{9BA17E82-D6E0-4D75-86FE-D5CC11E28C16}"/>
              </a:ext>
            </a:extLst>
          </p:cNvPr>
          <p:cNvSpPr txBox="1"/>
          <p:nvPr/>
        </p:nvSpPr>
        <p:spPr>
          <a:xfrm>
            <a:off x="467544" y="987574"/>
            <a:ext cx="7704856" cy="2954655"/>
          </a:xfrm>
          <a:prstGeom prst="rect">
            <a:avLst/>
          </a:prstGeom>
          <a:noFill/>
        </p:spPr>
        <p:txBody>
          <a:bodyPr wrap="square">
            <a:spAutoFit/>
          </a:bodyPr>
          <a:lstStyle/>
          <a:p>
            <a:r>
              <a:rPr lang="en-US" sz="2000" dirty="0">
                <a:latin typeface="+mn-lt"/>
              </a:rPr>
              <a:t>Estimation methods like maximum likelihood, method of moments, or least squares (which is the same as minimum mean squared error </a:t>
            </a:r>
            <a:r>
              <a:rPr lang="en-US" sz="2000">
                <a:latin typeface="+mn-lt"/>
              </a:rPr>
              <a:t>- minimizing </a:t>
            </a:r>
            <a:r>
              <a:rPr lang="en-US" sz="2000" dirty="0">
                <a:latin typeface="+mn-lt"/>
              </a:rPr>
              <a:t>the total of squared residuals is the same as </a:t>
            </a:r>
            <a:r>
              <a:rPr lang="en-US" sz="2000" dirty="0" err="1">
                <a:latin typeface="+mn-lt"/>
              </a:rPr>
              <a:t>minimising</a:t>
            </a:r>
            <a:r>
              <a:rPr lang="en-US" sz="2000" dirty="0">
                <a:latin typeface="+mn-lt"/>
              </a:rPr>
              <a:t> the mean of them) are ways of estimating the values of parameters of a model, given the data available to us.</a:t>
            </a:r>
          </a:p>
          <a:p>
            <a:endParaRPr lang="en-US" sz="2000" dirty="0">
              <a:latin typeface="+mn-lt"/>
            </a:endParaRPr>
          </a:p>
          <a:p>
            <a:r>
              <a:rPr lang="en-US" sz="2000" dirty="0">
                <a:latin typeface="+mn-lt"/>
              </a:rPr>
              <a:t>Regression analysis is a form of statistical model. Hence there are no differences or similarities as such. An estimation method is needed to fit your regression model. Hence you cannot have a regression model without an "estimation theory" of some sort.</a:t>
            </a:r>
          </a:p>
        </p:txBody>
      </p:sp>
    </p:spTree>
    <p:extLst>
      <p:ext uri="{BB962C8B-B14F-4D97-AF65-F5344CB8AC3E}">
        <p14:creationId xmlns:p14="http://schemas.microsoft.com/office/powerpoint/2010/main" val="175866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395536" y="699542"/>
            <a:ext cx="8429335" cy="664797"/>
          </a:xfrm>
          <a:prstGeom prst="rect">
            <a:avLst/>
          </a:prstGeom>
          <a:noFill/>
        </p:spPr>
        <p:txBody>
          <a:bodyPr wrap="square">
            <a:spAutoFit/>
          </a:bodyPr>
          <a:lstStyle/>
          <a:p>
            <a:r>
              <a:rPr lang="en-US" sz="2000" i="1" dirty="0">
                <a:solidFill>
                  <a:srgbClr val="002060"/>
                </a:solidFill>
                <a:latin typeface="+mn-lt"/>
              </a:rPr>
              <a:t>Example 2: Least squares estimation to fit a simple SIR disease model to observed data. </a:t>
            </a:r>
            <a:endParaRPr lang="en-GB" sz="2000" i="1" dirty="0">
              <a:solidFill>
                <a:srgbClr val="002060"/>
              </a:solidFill>
              <a:latin typeface="+mn-lt"/>
            </a:endParaRPr>
          </a:p>
        </p:txBody>
      </p:sp>
      <p:sp>
        <p:nvSpPr>
          <p:cNvPr id="5" name="TextBox 4">
            <a:extLst>
              <a:ext uri="{FF2B5EF4-FFF2-40B4-BE49-F238E27FC236}">
                <a16:creationId xmlns:a16="http://schemas.microsoft.com/office/drawing/2014/main" id="{9BA17E82-D6E0-4D75-86FE-D5CC11E28C16}"/>
              </a:ext>
            </a:extLst>
          </p:cNvPr>
          <p:cNvSpPr txBox="1"/>
          <p:nvPr/>
        </p:nvSpPr>
        <p:spPr>
          <a:xfrm>
            <a:off x="395536" y="2712358"/>
            <a:ext cx="8424936" cy="378565"/>
          </a:xfrm>
          <a:prstGeom prst="rect">
            <a:avLst/>
          </a:prstGeom>
          <a:noFill/>
        </p:spPr>
        <p:txBody>
          <a:bodyPr wrap="square">
            <a:spAutoFit/>
          </a:bodyPr>
          <a:lstStyle/>
          <a:p>
            <a:endParaRPr lang="en-GB" sz="2000" dirty="0">
              <a:latin typeface="+mn-lt"/>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A17E82-D6E0-4D75-86FE-D5CC11E28C16}"/>
                  </a:ext>
                </a:extLst>
              </p:cNvPr>
              <p:cNvSpPr txBox="1"/>
              <p:nvPr/>
            </p:nvSpPr>
            <p:spPr>
              <a:xfrm>
                <a:off x="395536" y="1520973"/>
                <a:ext cx="4968552" cy="2761333"/>
              </a:xfrm>
              <a:prstGeom prst="rect">
                <a:avLst/>
              </a:prstGeom>
              <a:noFill/>
            </p:spPr>
            <p:txBody>
              <a:bodyPr wrap="square">
                <a:spAutoFit/>
              </a:bodyPr>
              <a:lstStyle/>
              <a:p>
                <a14:m>
                  <m:oMath xmlns:m="http://schemas.openxmlformats.org/officeDocument/2006/math">
                    <m:f>
                      <m:fPr>
                        <m:ctrlPr>
                          <a:rPr lang="de-CH" sz="1400" b="0" i="1" dirty="0" smtClean="0">
                            <a:latin typeface="Cambria Math" panose="02040503050406030204" pitchFamily="18" charset="0"/>
                          </a:rPr>
                        </m:ctrlPr>
                      </m:fPr>
                      <m:num>
                        <m:r>
                          <a:rPr lang="de-CH" sz="1400" b="0" i="1" dirty="0" smtClean="0">
                            <a:latin typeface="Cambria Math" panose="02040503050406030204" pitchFamily="18" charset="0"/>
                          </a:rPr>
                          <m:t>𝑑𝑆</m:t>
                        </m:r>
                      </m:num>
                      <m:den>
                        <m:r>
                          <a:rPr lang="de-CH" sz="1400" b="0" i="1" dirty="0" smtClean="0">
                            <a:latin typeface="Cambria Math" panose="02040503050406030204" pitchFamily="18" charset="0"/>
                          </a:rPr>
                          <m:t>𝑑𝑡</m:t>
                        </m:r>
                      </m:den>
                    </m:f>
                    <m:r>
                      <a:rPr lang="de-CH" sz="1400" b="0" i="1" dirty="0" smtClean="0">
                        <a:latin typeface="Cambria Math" panose="02040503050406030204" pitchFamily="18" charset="0"/>
                      </a:rPr>
                      <m:t>=− </m:t>
                    </m:r>
                    <m:r>
                      <a:rPr lang="de-CH" sz="1400" b="0" i="1" dirty="0" smtClean="0">
                        <a:latin typeface="Cambria Math" panose="02040503050406030204" pitchFamily="18" charset="0"/>
                      </a:rPr>
                      <m:t>𝛽</m:t>
                    </m:r>
                    <m:f>
                      <m:fPr>
                        <m:ctrlPr>
                          <a:rPr lang="de-CH" sz="1400" b="0" i="1" dirty="0" smtClean="0">
                            <a:latin typeface="Cambria Math" panose="02040503050406030204" pitchFamily="18" charset="0"/>
                          </a:rPr>
                        </m:ctrlPr>
                      </m:fPr>
                      <m:num>
                        <m:r>
                          <a:rPr lang="de-CH" sz="1400" b="0" i="1" dirty="0" smtClean="0">
                            <a:latin typeface="Cambria Math" panose="02040503050406030204" pitchFamily="18" charset="0"/>
                          </a:rPr>
                          <m:t>𝑆𝐼</m:t>
                        </m:r>
                      </m:num>
                      <m:den>
                        <m:r>
                          <a:rPr lang="de-CH" sz="1400" b="0" i="1" dirty="0" smtClean="0">
                            <a:latin typeface="Cambria Math" panose="02040503050406030204" pitchFamily="18" charset="0"/>
                          </a:rPr>
                          <m:t>𝑁</m:t>
                        </m:r>
                      </m:den>
                    </m:f>
                  </m:oMath>
                </a14:m>
                <a:r>
                  <a:rPr lang="en-GB" sz="1400" dirty="0">
                    <a:latin typeface="+mn-lt"/>
                  </a:rPr>
                  <a:t>,</a:t>
                </a:r>
              </a:p>
              <a:p>
                <a:endParaRPr lang="en-GB" sz="1400" dirty="0">
                  <a:latin typeface="+mn-lt"/>
                </a:endParaRPr>
              </a:p>
              <a:p>
                <a14:m>
                  <m:oMath xmlns:m="http://schemas.openxmlformats.org/officeDocument/2006/math">
                    <m:f>
                      <m:fPr>
                        <m:ctrlPr>
                          <a:rPr lang="de-CH" sz="1400" i="1" dirty="0">
                            <a:latin typeface="Cambria Math" panose="02040503050406030204" pitchFamily="18" charset="0"/>
                          </a:rPr>
                        </m:ctrlPr>
                      </m:fPr>
                      <m:num>
                        <m:r>
                          <a:rPr lang="de-CH" sz="1400" i="1" dirty="0">
                            <a:latin typeface="Cambria Math" panose="02040503050406030204" pitchFamily="18" charset="0"/>
                          </a:rPr>
                          <m:t>𝑑</m:t>
                        </m:r>
                        <m:r>
                          <a:rPr lang="de-CH" sz="1400" b="0" i="1" dirty="0" smtClean="0">
                            <a:latin typeface="Cambria Math" panose="02040503050406030204" pitchFamily="18" charset="0"/>
                          </a:rPr>
                          <m:t>𝐼</m:t>
                        </m:r>
                      </m:num>
                      <m:den>
                        <m:r>
                          <a:rPr lang="de-CH" sz="1400" i="1" dirty="0">
                            <a:latin typeface="Cambria Math" panose="02040503050406030204" pitchFamily="18" charset="0"/>
                          </a:rPr>
                          <m:t>𝑑𝑡</m:t>
                        </m:r>
                      </m:den>
                    </m:f>
                    <m:r>
                      <a:rPr lang="de-CH" sz="1400" i="1" dirty="0">
                        <a:latin typeface="Cambria Math" panose="02040503050406030204" pitchFamily="18" charset="0"/>
                      </a:rPr>
                      <m:t>= </m:t>
                    </m:r>
                    <m:r>
                      <a:rPr lang="de-CH" sz="1400" i="1" dirty="0">
                        <a:latin typeface="Cambria Math" panose="02040503050406030204" pitchFamily="18" charset="0"/>
                      </a:rPr>
                      <m:t>𝛽</m:t>
                    </m:r>
                    <m:f>
                      <m:fPr>
                        <m:ctrlPr>
                          <a:rPr lang="de-CH" sz="1400" i="1" dirty="0">
                            <a:latin typeface="Cambria Math" panose="02040503050406030204" pitchFamily="18" charset="0"/>
                          </a:rPr>
                        </m:ctrlPr>
                      </m:fPr>
                      <m:num>
                        <m:r>
                          <a:rPr lang="de-CH" sz="1400" i="1" dirty="0">
                            <a:latin typeface="Cambria Math" panose="02040503050406030204" pitchFamily="18" charset="0"/>
                          </a:rPr>
                          <m:t>𝑆𝐼</m:t>
                        </m:r>
                      </m:num>
                      <m:den>
                        <m:r>
                          <a:rPr lang="de-CH" sz="1400" i="1" dirty="0">
                            <a:latin typeface="Cambria Math" panose="02040503050406030204" pitchFamily="18" charset="0"/>
                          </a:rPr>
                          <m:t>𝑁</m:t>
                        </m:r>
                      </m:den>
                    </m:f>
                    <m:r>
                      <a:rPr lang="de-CH" sz="1400" b="0" i="1" dirty="0">
                        <a:latin typeface="Cambria Math" panose="02040503050406030204" pitchFamily="18" charset="0"/>
                      </a:rPr>
                      <m:t> </m:t>
                    </m:r>
                    <m:r>
                      <a:rPr lang="de-CH" sz="1400" b="0" i="1" dirty="0" smtClean="0">
                        <a:latin typeface="Cambria Math" panose="02040503050406030204" pitchFamily="18" charset="0"/>
                      </a:rPr>
                      <m:t>−</m:t>
                    </m:r>
                    <m:r>
                      <a:rPr lang="de-CH" sz="1400" b="0" i="1" dirty="0" smtClean="0">
                        <a:latin typeface="Cambria Math" panose="02040503050406030204" pitchFamily="18" charset="0"/>
                      </a:rPr>
                      <m:t>𝛾</m:t>
                    </m:r>
                    <m:r>
                      <a:rPr lang="de-CH" sz="1400" b="0" i="1" dirty="0" smtClean="0">
                        <a:latin typeface="Cambria Math" panose="02040503050406030204" pitchFamily="18" charset="0"/>
                      </a:rPr>
                      <m:t>𝐼</m:t>
                    </m:r>
                  </m:oMath>
                </a14:m>
                <a:r>
                  <a:rPr lang="en-GB" sz="1400" dirty="0"/>
                  <a:t> ,</a:t>
                </a:r>
              </a:p>
              <a:p>
                <a:endParaRPr lang="en-GB" sz="1400" dirty="0">
                  <a:latin typeface="+mn-lt"/>
                </a:endParaRPr>
              </a:p>
              <a:p>
                <a14:m>
                  <m:oMath xmlns:m="http://schemas.openxmlformats.org/officeDocument/2006/math">
                    <m:f>
                      <m:fPr>
                        <m:ctrlPr>
                          <a:rPr lang="de-CH" sz="1400" i="1" dirty="0">
                            <a:latin typeface="Cambria Math" panose="02040503050406030204" pitchFamily="18" charset="0"/>
                          </a:rPr>
                        </m:ctrlPr>
                      </m:fPr>
                      <m:num>
                        <m:r>
                          <a:rPr lang="de-CH" sz="1400" i="1" dirty="0">
                            <a:latin typeface="Cambria Math" panose="02040503050406030204" pitchFamily="18" charset="0"/>
                          </a:rPr>
                          <m:t>𝑑</m:t>
                        </m:r>
                        <m:r>
                          <a:rPr lang="de-CH" sz="1400" b="0" i="1" dirty="0" smtClean="0">
                            <a:latin typeface="Cambria Math" panose="02040503050406030204" pitchFamily="18" charset="0"/>
                          </a:rPr>
                          <m:t>𝑅</m:t>
                        </m:r>
                      </m:num>
                      <m:den>
                        <m:r>
                          <a:rPr lang="de-CH" sz="1400" i="1" dirty="0">
                            <a:latin typeface="Cambria Math" panose="02040503050406030204" pitchFamily="18" charset="0"/>
                          </a:rPr>
                          <m:t>𝑑𝑡</m:t>
                        </m:r>
                      </m:den>
                    </m:f>
                    <m:r>
                      <a:rPr lang="de-CH" sz="1400" i="1" dirty="0">
                        <a:latin typeface="Cambria Math" panose="02040503050406030204" pitchFamily="18" charset="0"/>
                      </a:rPr>
                      <m:t>=</m:t>
                    </m:r>
                    <m:r>
                      <a:rPr lang="de-CH" sz="1400" b="0" i="1" dirty="0" smtClean="0">
                        <a:latin typeface="Cambria Math" panose="02040503050406030204" pitchFamily="18" charset="0"/>
                      </a:rPr>
                      <m:t>𝛾</m:t>
                    </m:r>
                    <m:r>
                      <a:rPr lang="de-CH" sz="1400" b="0" i="1" dirty="0" smtClean="0">
                        <a:latin typeface="Cambria Math" panose="02040503050406030204" pitchFamily="18" charset="0"/>
                      </a:rPr>
                      <m:t>𝐼</m:t>
                    </m:r>
                    <m:r>
                      <a:rPr lang="de-CH" sz="1400" b="0" i="1" dirty="0" smtClean="0">
                        <a:latin typeface="Cambria Math" panose="02040503050406030204" pitchFamily="18" charset="0"/>
                      </a:rPr>
                      <m:t>,</m:t>
                    </m:r>
                  </m:oMath>
                </a14:m>
                <a:r>
                  <a:rPr lang="en-GB" sz="1400" dirty="0"/>
                  <a:t> where:</a:t>
                </a:r>
              </a:p>
              <a:p>
                <a:endParaRPr lang="en-GB" sz="1400" dirty="0"/>
              </a:p>
              <a:p>
                <a14:m>
                  <m:oMath xmlns:m="http://schemas.openxmlformats.org/officeDocument/2006/math">
                    <m:r>
                      <a:rPr lang="en-US" sz="1400" i="1" dirty="0" smtClean="0">
                        <a:latin typeface="Cambria Math" panose="02040503050406030204" pitchFamily="18" charset="0"/>
                      </a:rPr>
                      <m:t>𝑆</m:t>
                    </m:r>
                    <m:r>
                      <a:rPr lang="en-US" sz="1400" i="1" dirty="0" smtClean="0">
                        <a:latin typeface="Cambria Math" panose="02040503050406030204" pitchFamily="18" charset="0"/>
                      </a:rPr>
                      <m:t>, </m:t>
                    </m:r>
                    <m:r>
                      <a:rPr lang="en-US" sz="1400" i="1" dirty="0" smtClean="0">
                        <a:latin typeface="Cambria Math" panose="02040503050406030204" pitchFamily="18" charset="0"/>
                      </a:rPr>
                      <m:t>𝐼</m:t>
                    </m:r>
                    <m:r>
                      <a:rPr lang="en-US" sz="1400" i="1" dirty="0">
                        <a:latin typeface="Cambria Math" panose="02040503050406030204" pitchFamily="18" charset="0"/>
                      </a:rPr>
                      <m:t>, </m:t>
                    </m:r>
                  </m:oMath>
                </a14:m>
                <a:r>
                  <a:rPr lang="en-US" sz="1400" dirty="0">
                    <a:latin typeface="+mn-lt"/>
                  </a:rPr>
                  <a:t>and </a:t>
                </a:r>
                <a14:m>
                  <m:oMath xmlns:m="http://schemas.openxmlformats.org/officeDocument/2006/math">
                    <m:r>
                      <a:rPr lang="en-US" sz="1400" i="1" dirty="0" smtClean="0">
                        <a:latin typeface="Cambria Math" panose="02040503050406030204" pitchFamily="18" charset="0"/>
                      </a:rPr>
                      <m:t> </m:t>
                    </m:r>
                    <m:r>
                      <a:rPr lang="en-US" sz="1400" i="1" dirty="0" smtClean="0">
                        <a:latin typeface="Cambria Math" panose="02040503050406030204" pitchFamily="18" charset="0"/>
                      </a:rPr>
                      <m:t>𝑅</m:t>
                    </m:r>
                    <m:r>
                      <a:rPr lang="en-US" sz="1400" i="1" dirty="0" smtClean="0">
                        <a:latin typeface="Cambria Math" panose="02040503050406030204" pitchFamily="18" charset="0"/>
                      </a:rPr>
                      <m:t> </m:t>
                    </m:r>
                  </m:oMath>
                </a14:m>
                <a:r>
                  <a:rPr lang="en-US" sz="1400" dirty="0">
                    <a:latin typeface="+mn-lt"/>
                  </a:rPr>
                  <a:t>are the numbers of individuals in the susceptible, infectious, and recovered compartments, respectively.</a:t>
                </a:r>
              </a:p>
              <a:p>
                <a14:m>
                  <m:oMath xmlns:m="http://schemas.openxmlformats.org/officeDocument/2006/math">
                    <m:r>
                      <a:rPr lang="en-US" sz="1400" i="1" dirty="0" smtClean="0">
                        <a:latin typeface="Cambria Math" panose="02040503050406030204" pitchFamily="18" charset="0"/>
                      </a:rPr>
                      <m:t>𝑁</m:t>
                    </m:r>
                  </m:oMath>
                </a14:m>
                <a:r>
                  <a:rPr lang="en-US" sz="1400" dirty="0">
                    <a:latin typeface="+mn-lt"/>
                  </a:rPr>
                  <a:t> is the total population size (</a:t>
                </a:r>
                <a14:m>
                  <m:oMath xmlns:m="http://schemas.openxmlformats.org/officeDocument/2006/math">
                    <m:r>
                      <a:rPr lang="en-US" sz="1400" i="1" dirty="0" smtClean="0">
                        <a:latin typeface="Cambria Math" panose="02040503050406030204" pitchFamily="18" charset="0"/>
                      </a:rPr>
                      <m:t>𝑆</m:t>
                    </m:r>
                    <m:r>
                      <a:rPr lang="en-US" sz="1400" i="1" dirty="0" smtClean="0">
                        <a:latin typeface="Cambria Math" panose="02040503050406030204" pitchFamily="18" charset="0"/>
                      </a:rPr>
                      <m:t>+</m:t>
                    </m:r>
                    <m:r>
                      <a:rPr lang="en-US" sz="1400" i="1" dirty="0" smtClean="0">
                        <a:latin typeface="Cambria Math" panose="02040503050406030204" pitchFamily="18" charset="0"/>
                      </a:rPr>
                      <m:t>𝐼</m:t>
                    </m:r>
                    <m:r>
                      <a:rPr lang="en-US" sz="1400" i="1" dirty="0" smtClean="0">
                        <a:latin typeface="Cambria Math" panose="02040503050406030204" pitchFamily="18" charset="0"/>
                      </a:rPr>
                      <m:t>+</m:t>
                    </m:r>
                    <m:r>
                      <a:rPr lang="en-US" sz="1400" i="1" dirty="0" smtClean="0">
                        <a:latin typeface="Cambria Math" panose="02040503050406030204" pitchFamily="18" charset="0"/>
                      </a:rPr>
                      <m:t>𝑅</m:t>
                    </m:r>
                  </m:oMath>
                </a14:m>
                <a:r>
                  <a:rPr lang="en-US" sz="1400" dirty="0">
                    <a:latin typeface="+mn-lt"/>
                  </a:rPr>
                  <a:t>).</a:t>
                </a:r>
              </a:p>
              <a:p>
                <a14:m>
                  <m:oMath xmlns:m="http://schemas.openxmlformats.org/officeDocument/2006/math">
                    <m:r>
                      <a:rPr lang="en-US" sz="1400" i="1" dirty="0" smtClean="0">
                        <a:latin typeface="Cambria Math" panose="02040503050406030204" pitchFamily="18" charset="0"/>
                      </a:rPr>
                      <m:t>𝛽</m:t>
                    </m:r>
                  </m:oMath>
                </a14:m>
                <a:r>
                  <a:rPr lang="en-US" sz="1400" dirty="0">
                    <a:latin typeface="+mn-lt"/>
                  </a:rPr>
                  <a:t> is the transmission rate (rate of new infections).</a:t>
                </a:r>
              </a:p>
              <a:p>
                <a14:m>
                  <m:oMath xmlns:m="http://schemas.openxmlformats.org/officeDocument/2006/math">
                    <m:r>
                      <a:rPr lang="en-US" sz="1400" i="1" dirty="0" smtClean="0">
                        <a:latin typeface="Cambria Math" panose="02040503050406030204" pitchFamily="18" charset="0"/>
                      </a:rPr>
                      <m:t>𝛾</m:t>
                    </m:r>
                  </m:oMath>
                </a14:m>
                <a:r>
                  <a:rPr lang="en-US" sz="1400" dirty="0">
                    <a:latin typeface="+mn-lt"/>
                  </a:rPr>
                  <a:t> is the recovery rate (rate of recovery or removal from the infectious compartment).</a:t>
                </a:r>
                <a:endParaRPr lang="en-GB" sz="1400" dirty="0">
                  <a:latin typeface="+mn-lt"/>
                </a:endParaRPr>
              </a:p>
            </p:txBody>
          </p:sp>
        </mc:Choice>
        <mc:Fallback xmlns="">
          <p:sp>
            <p:nvSpPr>
              <p:cNvPr id="14" name="TextBox 13">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95536" y="1520973"/>
                <a:ext cx="4968552" cy="2761333"/>
              </a:xfrm>
              <a:prstGeom prst="rect">
                <a:avLst/>
              </a:prstGeom>
              <a:blipFill>
                <a:blip r:embed="rId3"/>
                <a:stretch>
                  <a:fillRect l="-368" b="-1549"/>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BA17E82-D6E0-4D75-86FE-D5CC11E28C16}"/>
                  </a:ext>
                </a:extLst>
              </p:cNvPr>
              <p:cNvSpPr txBox="1"/>
              <p:nvPr/>
            </p:nvSpPr>
            <p:spPr>
              <a:xfrm>
                <a:off x="5220072" y="1419622"/>
                <a:ext cx="3024336" cy="2363339"/>
              </a:xfrm>
              <a:prstGeom prst="rect">
                <a:avLst/>
              </a:prstGeom>
              <a:noFill/>
            </p:spPr>
            <p:txBody>
              <a:bodyPr wrap="square">
                <a:spAutoFit/>
              </a:bodyPr>
              <a:lstStyle/>
              <a:p>
                <a:pPr algn="l"/>
                <a:r>
                  <a:rPr lang="de-CH" sz="1200" dirty="0">
                    <a:latin typeface="+mn-lt"/>
                  </a:rPr>
                  <a:t>LF = </a:t>
                </a:r>
                <a14:m>
                  <m:oMath xmlns:m="http://schemas.openxmlformats.org/officeDocument/2006/math">
                    <m:nary>
                      <m:naryPr>
                        <m:chr m:val="∑"/>
                        <m:ctrlPr>
                          <a:rPr lang="pt-BR" sz="1200" i="1" dirty="0">
                            <a:latin typeface="Cambria Math" panose="02040503050406030204" pitchFamily="18" charset="0"/>
                          </a:rPr>
                        </m:ctrlPr>
                      </m:naryPr>
                      <m:sub>
                        <m:r>
                          <m:rPr>
                            <m:brk m:alnAt="23"/>
                          </m:rPr>
                          <a:rPr lang="de-CH" sz="1200" i="1" dirty="0">
                            <a:latin typeface="Cambria Math" panose="02040503050406030204" pitchFamily="18" charset="0"/>
                          </a:rPr>
                          <m:t>𝑖</m:t>
                        </m:r>
                        <m:r>
                          <a:rPr lang="pt-BR" sz="1200" i="1" dirty="0">
                            <a:latin typeface="Cambria Math" panose="02040503050406030204" pitchFamily="18" charset="0"/>
                          </a:rPr>
                          <m:t>=</m:t>
                        </m:r>
                        <m:r>
                          <a:rPr lang="de-CH" sz="1200" i="1" dirty="0">
                            <a:latin typeface="Cambria Math" panose="02040503050406030204" pitchFamily="18" charset="0"/>
                          </a:rPr>
                          <m:t>1</m:t>
                        </m:r>
                      </m:sub>
                      <m:sup>
                        <m:r>
                          <a:rPr lang="pt-BR" sz="1200" i="1" dirty="0">
                            <a:latin typeface="Cambria Math" panose="02040503050406030204" pitchFamily="18" charset="0"/>
                          </a:rPr>
                          <m:t>𝑛</m:t>
                        </m:r>
                      </m:sup>
                      <m:e>
                        <m:r>
                          <a:rPr lang="de-CH" sz="1200" i="1" dirty="0">
                            <a:latin typeface="Cambria Math" panose="02040503050406030204" pitchFamily="18" charset="0"/>
                          </a:rPr>
                          <m:t>(</m:t>
                        </m:r>
                        <m:sSub>
                          <m:sSubPr>
                            <m:ctrlPr>
                              <a:rPr lang="de-CH" sz="1200" i="1" dirty="0">
                                <a:latin typeface="Cambria Math" panose="02040503050406030204" pitchFamily="18" charset="0"/>
                              </a:rPr>
                            </m:ctrlPr>
                          </m:sSubPr>
                          <m:e>
                            <m:r>
                              <a:rPr lang="de-CH" sz="1200" b="0" i="1" dirty="0" smtClean="0">
                                <a:latin typeface="Cambria Math" panose="02040503050406030204" pitchFamily="18" charset="0"/>
                              </a:rPr>
                              <m:t>𝐼</m:t>
                            </m:r>
                          </m:e>
                          <m:sub>
                            <m:r>
                              <a:rPr lang="de-CH" sz="1200" b="0" i="1" dirty="0" smtClean="0">
                                <a:latin typeface="Cambria Math" panose="02040503050406030204" pitchFamily="18" charset="0"/>
                              </a:rPr>
                              <m:t>𝑜𝑏𝑠𝑒𝑟𝑣𝑒𝑑</m:t>
                            </m:r>
                          </m:sub>
                        </m:sSub>
                        <m:r>
                          <a:rPr lang="de-CH" sz="1200" b="0" i="1" dirty="0" smtClean="0">
                            <a:latin typeface="Cambria Math" panose="02040503050406030204" pitchFamily="18" charset="0"/>
                          </a:rPr>
                          <m:t>(</m:t>
                        </m:r>
                        <m:sSub>
                          <m:sSubPr>
                            <m:ctrlPr>
                              <a:rPr lang="de-CH" sz="1200" b="0" i="1" dirty="0" smtClean="0">
                                <a:latin typeface="Cambria Math" panose="02040503050406030204" pitchFamily="18" charset="0"/>
                              </a:rPr>
                            </m:ctrlPr>
                          </m:sSubPr>
                          <m:e>
                            <m:r>
                              <a:rPr lang="de-CH" sz="1200" b="0" i="1" dirty="0" smtClean="0">
                                <a:latin typeface="Cambria Math" panose="02040503050406030204" pitchFamily="18" charset="0"/>
                              </a:rPr>
                              <m:t>𝑡</m:t>
                            </m:r>
                          </m:e>
                          <m:sub>
                            <m:r>
                              <a:rPr lang="de-CH" sz="1200" b="0" i="1" dirty="0" smtClean="0">
                                <a:latin typeface="Cambria Math" panose="02040503050406030204" pitchFamily="18" charset="0"/>
                              </a:rPr>
                              <m:t>𝑖</m:t>
                            </m:r>
                          </m:sub>
                        </m:sSub>
                        <m:r>
                          <a:rPr lang="de-CH" sz="1200" b="0" i="1" dirty="0" smtClean="0">
                            <a:latin typeface="Cambria Math" panose="02040503050406030204" pitchFamily="18" charset="0"/>
                          </a:rPr>
                          <m:t>)</m:t>
                        </m:r>
                        <m:r>
                          <a:rPr lang="de-CH" sz="1200" i="1" dirty="0">
                            <a:latin typeface="Cambria Math" panose="02040503050406030204" pitchFamily="18" charset="0"/>
                          </a:rPr>
                          <m:t> −</m:t>
                        </m:r>
                        <m:sSub>
                          <m:sSubPr>
                            <m:ctrlPr>
                              <a:rPr lang="de-CH" sz="1200" i="1" dirty="0">
                                <a:latin typeface="Cambria Math" panose="02040503050406030204" pitchFamily="18" charset="0"/>
                              </a:rPr>
                            </m:ctrlPr>
                          </m:sSubPr>
                          <m:e>
                            <m:r>
                              <a:rPr lang="de-CH" sz="1200" i="1" dirty="0">
                                <a:latin typeface="Cambria Math" panose="02040503050406030204" pitchFamily="18" charset="0"/>
                              </a:rPr>
                              <m:t>𝐼</m:t>
                            </m:r>
                          </m:e>
                          <m:sub>
                            <m:r>
                              <a:rPr lang="de-CH" sz="1200" b="0" i="1" dirty="0" smtClean="0">
                                <a:latin typeface="Cambria Math" panose="02040503050406030204" pitchFamily="18" charset="0"/>
                              </a:rPr>
                              <m:t>𝑝𝑟𝑒𝑑𝑖𝑐𝑡𝑒𝑑</m:t>
                            </m:r>
                          </m:sub>
                        </m:sSub>
                        <m:r>
                          <a:rPr lang="de-CH" sz="1200" i="1" dirty="0">
                            <a:latin typeface="Cambria Math" panose="02040503050406030204" pitchFamily="18" charset="0"/>
                          </a:rPr>
                          <m:t>(</m:t>
                        </m:r>
                        <m:sSub>
                          <m:sSubPr>
                            <m:ctrlPr>
                              <a:rPr lang="de-CH" sz="1200" i="1" dirty="0">
                                <a:latin typeface="Cambria Math" panose="02040503050406030204" pitchFamily="18" charset="0"/>
                              </a:rPr>
                            </m:ctrlPr>
                          </m:sSubPr>
                          <m:e>
                            <m:r>
                              <a:rPr lang="de-CH" sz="1200" i="1" dirty="0">
                                <a:latin typeface="Cambria Math" panose="02040503050406030204" pitchFamily="18" charset="0"/>
                              </a:rPr>
                              <m:t>𝑡</m:t>
                            </m:r>
                          </m:e>
                          <m:sub>
                            <m:r>
                              <a:rPr lang="de-CH" sz="1200" i="1" dirty="0">
                                <a:latin typeface="Cambria Math" panose="02040503050406030204" pitchFamily="18" charset="0"/>
                              </a:rPr>
                              <m:t>𝑖</m:t>
                            </m:r>
                          </m:sub>
                        </m:sSub>
                        <m:r>
                          <a:rPr lang="de-CH" sz="1200" i="1" dirty="0">
                            <a:latin typeface="Cambria Math" panose="02040503050406030204" pitchFamily="18" charset="0"/>
                          </a:rPr>
                          <m:t>)</m:t>
                        </m:r>
                        <m:r>
                          <a:rPr lang="de-CH" sz="1200" i="1" dirty="0" smtClean="0">
                            <a:latin typeface="Cambria Math" panose="02040503050406030204" pitchFamily="18" charset="0"/>
                          </a:rPr>
                          <m:t> </m:t>
                        </m:r>
                      </m:e>
                    </m:nary>
                    <m:sSup>
                      <m:sSupPr>
                        <m:ctrlPr>
                          <a:rPr lang="de-CH" sz="1200" i="1" dirty="0" smtClean="0">
                            <a:latin typeface="Cambria Math" panose="02040503050406030204" pitchFamily="18" charset="0"/>
                          </a:rPr>
                        </m:ctrlPr>
                      </m:sSupPr>
                      <m:e>
                        <m:r>
                          <a:rPr lang="de-CH" sz="1200" b="0" i="1" dirty="0" smtClean="0">
                            <a:latin typeface="Cambria Math" panose="02040503050406030204" pitchFamily="18" charset="0"/>
                          </a:rPr>
                          <m:t>)</m:t>
                        </m:r>
                      </m:e>
                      <m:sup>
                        <m:r>
                          <a:rPr lang="de-CH" sz="1200" b="0" i="1" dirty="0" smtClean="0">
                            <a:latin typeface="Cambria Math" panose="02040503050406030204" pitchFamily="18" charset="0"/>
                          </a:rPr>
                          <m:t>2</m:t>
                        </m:r>
                      </m:sup>
                    </m:sSup>
                    <m:r>
                      <a:rPr lang="de-CH" sz="1200" b="0" i="1" dirty="0" smtClean="0">
                        <a:latin typeface="Cambria Math" panose="02040503050406030204" pitchFamily="18" charset="0"/>
                      </a:rPr>
                      <m:t>,</m:t>
                    </m:r>
                  </m:oMath>
                </a14:m>
                <a:endParaRPr lang="de-CH" sz="1200" b="0" dirty="0">
                  <a:latin typeface="+mn-lt"/>
                </a:endParaRPr>
              </a:p>
              <a:p>
                <a:pPr algn="l"/>
                <a:endParaRPr lang="de-CH" sz="1200" b="0" dirty="0">
                  <a:latin typeface="+mn-lt"/>
                </a:endParaRPr>
              </a:p>
              <a:p>
                <a:pPr algn="l"/>
                <a:r>
                  <a:rPr lang="en-US" sz="1200" dirty="0">
                    <a:latin typeface="+mn-lt"/>
                  </a:rPr>
                  <a:t>Here,</a:t>
                </a:r>
              </a:p>
              <a:p>
                <a:pPr algn="l"/>
                <a:r>
                  <a:rPr lang="en-US" sz="1200" dirty="0">
                    <a:latin typeface="+mn-lt"/>
                  </a:rPr>
                  <a:t> </a:t>
                </a:r>
                <a14:m>
                  <m:oMath xmlns:m="http://schemas.openxmlformats.org/officeDocument/2006/math">
                    <m:sSub>
                      <m:sSubPr>
                        <m:ctrlPr>
                          <a:rPr lang="de-CH" sz="1200" i="1" dirty="0">
                            <a:latin typeface="Cambria Math" panose="02040503050406030204" pitchFamily="18" charset="0"/>
                          </a:rPr>
                        </m:ctrlPr>
                      </m:sSubPr>
                      <m:e>
                        <m:r>
                          <a:rPr lang="de-CH" sz="1200" i="1" dirty="0">
                            <a:latin typeface="Cambria Math" panose="02040503050406030204" pitchFamily="18" charset="0"/>
                          </a:rPr>
                          <m:t>𝐼</m:t>
                        </m:r>
                      </m:e>
                      <m:sub>
                        <m:r>
                          <a:rPr lang="de-CH" sz="1200" i="1" dirty="0">
                            <a:latin typeface="Cambria Math" panose="02040503050406030204" pitchFamily="18" charset="0"/>
                          </a:rPr>
                          <m:t>𝑜𝑏𝑠𝑒𝑟𝑣𝑒𝑑</m:t>
                        </m:r>
                      </m:sub>
                    </m:sSub>
                  </m:oMath>
                </a14:m>
                <a:r>
                  <a:rPr lang="en-US" sz="1200" dirty="0">
                    <a:latin typeface="+mn-lt"/>
                  </a:rPr>
                  <a:t> represents the observed number of infectious individuals at time </a:t>
                </a:r>
                <a14:m>
                  <m:oMath xmlns:m="http://schemas.openxmlformats.org/officeDocument/2006/math">
                    <m:sSub>
                      <m:sSubPr>
                        <m:ctrlPr>
                          <a:rPr lang="de-CH" sz="1200" i="1" dirty="0">
                            <a:latin typeface="Cambria Math" panose="02040503050406030204" pitchFamily="18" charset="0"/>
                          </a:rPr>
                        </m:ctrlPr>
                      </m:sSubPr>
                      <m:e>
                        <m:r>
                          <a:rPr lang="de-CH" sz="1200" i="1" dirty="0">
                            <a:latin typeface="Cambria Math" panose="02040503050406030204" pitchFamily="18" charset="0"/>
                          </a:rPr>
                          <m:t>𝑡</m:t>
                        </m:r>
                      </m:e>
                      <m:sub>
                        <m:r>
                          <a:rPr lang="de-CH" sz="1200" i="1" dirty="0">
                            <a:latin typeface="Cambria Math" panose="02040503050406030204" pitchFamily="18" charset="0"/>
                          </a:rPr>
                          <m:t>𝑖</m:t>
                        </m:r>
                      </m:sub>
                    </m:sSub>
                  </m:oMath>
                </a14:m>
                <a:r>
                  <a:rPr lang="en-US" sz="1200" dirty="0">
                    <a:latin typeface="+mn-lt"/>
                  </a:rPr>
                  <a:t> ​, and </a:t>
                </a:r>
                <a14:m>
                  <m:oMath xmlns:m="http://schemas.openxmlformats.org/officeDocument/2006/math">
                    <m:sSub>
                      <m:sSubPr>
                        <m:ctrlPr>
                          <a:rPr lang="de-CH" sz="1200" i="1" dirty="0">
                            <a:latin typeface="Cambria Math" panose="02040503050406030204" pitchFamily="18" charset="0"/>
                          </a:rPr>
                        </m:ctrlPr>
                      </m:sSubPr>
                      <m:e>
                        <m:r>
                          <a:rPr lang="de-CH" sz="1200" i="1" dirty="0">
                            <a:latin typeface="Cambria Math" panose="02040503050406030204" pitchFamily="18" charset="0"/>
                          </a:rPr>
                          <m:t>𝐼</m:t>
                        </m:r>
                      </m:e>
                      <m:sub>
                        <m:r>
                          <a:rPr lang="de-CH" sz="1200" i="1" dirty="0">
                            <a:latin typeface="Cambria Math" panose="02040503050406030204" pitchFamily="18" charset="0"/>
                          </a:rPr>
                          <m:t>𝑝𝑟𝑒𝑑𝑖𝑐𝑡𝑒𝑑</m:t>
                        </m:r>
                      </m:sub>
                    </m:sSub>
                    <m:r>
                      <a:rPr lang="de-CH" sz="1200" b="0" i="1" dirty="0" smtClean="0">
                        <a:latin typeface="Cambria Math" panose="02040503050406030204" pitchFamily="18" charset="0"/>
                      </a:rPr>
                      <m:t> </m:t>
                    </m:r>
                  </m:oMath>
                </a14:m>
                <a:r>
                  <a:rPr lang="en-US" sz="1200" dirty="0">
                    <a:latin typeface="+mn-lt"/>
                  </a:rPr>
                  <a:t>represents the predicted number of infectious individuals according to the SIR model.</a:t>
                </a:r>
                <a:r>
                  <a:rPr lang="de-CH" sz="1200" dirty="0">
                    <a:latin typeface="+mn-lt"/>
                  </a:rPr>
                  <a:t> </a:t>
                </a:r>
              </a:p>
              <a:p>
                <a:pPr algn="l"/>
                <a:endParaRPr lang="de-CH" sz="1200" dirty="0">
                  <a:latin typeface="+mn-lt"/>
                </a:endParaRPr>
              </a:p>
              <a:p>
                <a:pPr algn="l"/>
                <a:r>
                  <a:rPr lang="en-US" sz="1200" dirty="0">
                    <a:latin typeface="+mn-lt"/>
                  </a:rPr>
                  <a:t>We'll use optimization techniques to minimize the LF and find the values of </a:t>
                </a:r>
              </a:p>
              <a:p>
                <a:pPr algn="l"/>
                <a14:m>
                  <m:oMath xmlns:m="http://schemas.openxmlformats.org/officeDocument/2006/math">
                    <m:r>
                      <a:rPr lang="en-US" sz="1200" i="1" dirty="0" smtClean="0">
                        <a:latin typeface="Cambria Math" panose="02040503050406030204" pitchFamily="18" charset="0"/>
                      </a:rPr>
                      <m:t>𝛽</m:t>
                    </m:r>
                  </m:oMath>
                </a14:m>
                <a:r>
                  <a:rPr lang="en-US" sz="1200" dirty="0">
                    <a:latin typeface="+mn-lt"/>
                  </a:rPr>
                  <a:t> and  </a:t>
                </a:r>
                <a14:m>
                  <m:oMath xmlns:m="http://schemas.openxmlformats.org/officeDocument/2006/math">
                    <m:r>
                      <a:rPr lang="en-US" sz="1200" i="1" dirty="0" smtClean="0">
                        <a:latin typeface="Cambria Math" panose="02040503050406030204" pitchFamily="18" charset="0"/>
                      </a:rPr>
                      <m:t>𝛾</m:t>
                    </m:r>
                  </m:oMath>
                </a14:m>
                <a:r>
                  <a:rPr lang="en-US" sz="1200" dirty="0">
                    <a:latin typeface="+mn-lt"/>
                  </a:rPr>
                  <a:t> that result in the best fit between the model and the observed data</a:t>
                </a:r>
                <a:endParaRPr lang="de-CH" sz="1200" dirty="0">
                  <a:latin typeface="+mn-lt"/>
                </a:endParaRPr>
              </a:p>
            </p:txBody>
          </p:sp>
        </mc:Choice>
        <mc:Fallback xmlns="">
          <p:sp>
            <p:nvSpPr>
              <p:cNvPr id="15" name="TextBox 14">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5220072" y="1419622"/>
                <a:ext cx="3024336" cy="2363339"/>
              </a:xfrm>
              <a:prstGeom prst="rect">
                <a:avLst/>
              </a:prstGeom>
              <a:blipFill>
                <a:blip r:embed="rId4"/>
                <a:stretch>
                  <a:fillRect t="-11598" b="-773"/>
                </a:stretch>
              </a:blipFill>
            </p:spPr>
            <p:txBody>
              <a:bodyPr/>
              <a:lstStyle/>
              <a:p>
                <a:r>
                  <a:rPr lang="de-CH">
                    <a:noFill/>
                  </a:rPr>
                  <a:t> </a:t>
                </a:r>
              </a:p>
            </p:txBody>
          </p:sp>
        </mc:Fallback>
      </mc:AlternateContent>
    </p:spTree>
    <p:extLst>
      <p:ext uri="{BB962C8B-B14F-4D97-AF65-F5344CB8AC3E}">
        <p14:creationId xmlns:p14="http://schemas.microsoft.com/office/powerpoint/2010/main" val="68268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Objectives of the module</a:t>
            </a:r>
          </a:p>
        </p:txBody>
      </p:sp>
      <p:sp>
        <p:nvSpPr>
          <p:cNvPr id="3" name="TextBox 2"/>
          <p:cNvSpPr txBox="1"/>
          <p:nvPr/>
        </p:nvSpPr>
        <p:spPr>
          <a:xfrm>
            <a:off x="500063" y="1131590"/>
            <a:ext cx="7384305" cy="720080"/>
          </a:xfrm>
          <a:prstGeom prst="rect">
            <a:avLst/>
          </a:prstGeom>
        </p:spPr>
        <p:txBody>
          <a:bodyPr vert="horz" wrap="square" lIns="91440" tIns="45720" rIns="91440" bIns="45720" rtlCol="0">
            <a:normAutofit/>
          </a:bodyPr>
          <a:lstStyle/>
          <a:p>
            <a:pPr marL="342900" indent="-342900" algn="l">
              <a:buFont typeface="+mj-lt"/>
              <a:buAutoNum type="arabicPeriod"/>
            </a:pPr>
            <a:r>
              <a:rPr lang="en-US" dirty="0">
                <a:solidFill>
                  <a:schemeClr val="accent1"/>
                </a:solidFill>
                <a:latin typeface="+mn-lt"/>
              </a:rPr>
              <a:t>Explore the basic principle behind model fitting and parameter estimation. </a:t>
            </a:r>
          </a:p>
        </p:txBody>
      </p:sp>
      <p:sp>
        <p:nvSpPr>
          <p:cNvPr id="4" name="TextBox 3"/>
          <p:cNvSpPr txBox="1"/>
          <p:nvPr/>
        </p:nvSpPr>
        <p:spPr>
          <a:xfrm>
            <a:off x="500062" y="2026580"/>
            <a:ext cx="7384305" cy="720080"/>
          </a:xfrm>
          <a:prstGeom prst="rect">
            <a:avLst/>
          </a:prstGeom>
        </p:spPr>
        <p:txBody>
          <a:bodyPr vert="horz" wrap="square" lIns="91440" tIns="45720" rIns="91440" bIns="45720" rtlCol="0">
            <a:normAutofit/>
          </a:bodyPr>
          <a:lstStyle/>
          <a:p>
            <a:pPr algn="l"/>
            <a:r>
              <a:rPr lang="en-US" dirty="0">
                <a:solidFill>
                  <a:schemeClr val="accent1"/>
                </a:solidFill>
                <a:latin typeface="+mn-lt"/>
              </a:rPr>
              <a:t>2. 	Introduction to parameter estimation techniques (</a:t>
            </a:r>
            <a:r>
              <a:rPr lang="en-US" b="1" i="1" dirty="0">
                <a:solidFill>
                  <a:schemeClr val="accent1"/>
                </a:solidFill>
                <a:latin typeface="+mn-lt"/>
              </a:rPr>
              <a:t>Frequentist and 	Bayesian approaches</a:t>
            </a:r>
            <a:r>
              <a:rPr lang="en-US" dirty="0">
                <a:solidFill>
                  <a:schemeClr val="accent1"/>
                </a:solidFill>
                <a:latin typeface="+mn-lt"/>
              </a:rPr>
              <a:t>) &amp; other methods. </a:t>
            </a:r>
          </a:p>
          <a:p>
            <a:pPr marL="342900" indent="-342900" algn="l">
              <a:buFont typeface="+mj-lt"/>
              <a:buAutoNum type="arabicPeriod"/>
            </a:pPr>
            <a:endParaRPr lang="en-US" dirty="0">
              <a:solidFill>
                <a:schemeClr val="accent1"/>
              </a:solidFill>
              <a:latin typeface="+mn-lt"/>
            </a:endParaRPr>
          </a:p>
        </p:txBody>
      </p:sp>
      <p:sp>
        <p:nvSpPr>
          <p:cNvPr id="5" name="TextBox 4"/>
          <p:cNvSpPr txBox="1"/>
          <p:nvPr/>
        </p:nvSpPr>
        <p:spPr>
          <a:xfrm>
            <a:off x="500062" y="2875830"/>
            <a:ext cx="7384305" cy="792088"/>
          </a:xfrm>
          <a:prstGeom prst="rect">
            <a:avLst/>
          </a:prstGeom>
        </p:spPr>
        <p:txBody>
          <a:bodyPr vert="horz" wrap="square" lIns="91440" tIns="45720" rIns="91440" bIns="45720" rtlCol="0">
            <a:normAutofit/>
          </a:bodyPr>
          <a:lstStyle/>
          <a:p>
            <a:pPr algn="l"/>
            <a:r>
              <a:rPr lang="en-US" dirty="0">
                <a:solidFill>
                  <a:schemeClr val="accent1"/>
                </a:solidFill>
                <a:latin typeface="+mn-lt"/>
              </a:rPr>
              <a:t>3. 	Use simple model fitting methods to estimate epidemiological 	quantities of mathematical models taught in 2. </a:t>
            </a:r>
          </a:p>
        </p:txBody>
      </p:sp>
    </p:spTree>
    <p:extLst>
      <p:ext uri="{BB962C8B-B14F-4D97-AF65-F5344CB8AC3E}">
        <p14:creationId xmlns:p14="http://schemas.microsoft.com/office/powerpoint/2010/main" val="239761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395536" y="699542"/>
            <a:ext cx="8429335" cy="664797"/>
          </a:xfrm>
          <a:prstGeom prst="rect">
            <a:avLst/>
          </a:prstGeom>
          <a:noFill/>
        </p:spPr>
        <p:txBody>
          <a:bodyPr wrap="square">
            <a:spAutoFit/>
          </a:bodyPr>
          <a:lstStyle/>
          <a:p>
            <a:r>
              <a:rPr lang="en-US" sz="2000" i="1" dirty="0">
                <a:solidFill>
                  <a:srgbClr val="002060"/>
                </a:solidFill>
                <a:latin typeface="+mn-lt"/>
              </a:rPr>
              <a:t>Example2: Least squares estimation to fit a simple SIR disease model to observed data. </a:t>
            </a:r>
            <a:endParaRPr lang="en-GB" sz="2000" i="1" dirty="0">
              <a:solidFill>
                <a:srgbClr val="002060"/>
              </a:solidFill>
              <a:latin typeface="+mn-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BA17E82-D6E0-4D75-86FE-D5CC11E28C16}"/>
                  </a:ext>
                </a:extLst>
              </p:cNvPr>
              <p:cNvSpPr txBox="1"/>
              <p:nvPr/>
            </p:nvSpPr>
            <p:spPr>
              <a:xfrm>
                <a:off x="3746772" y="4026731"/>
                <a:ext cx="4425628" cy="893834"/>
              </a:xfrm>
              <a:prstGeom prst="rect">
                <a:avLst/>
              </a:prstGeom>
              <a:noFill/>
            </p:spPr>
            <p:txBody>
              <a:bodyPr wrap="square">
                <a:spAutoFit/>
              </a:bodyPr>
              <a:lstStyle/>
              <a:p>
                <a:r>
                  <a:rPr lang="de-CH" sz="1400" b="0" dirty="0" err="1">
                    <a:latin typeface="+mj-lt"/>
                  </a:rPr>
                  <a:t>Observed</a:t>
                </a:r>
                <a:r>
                  <a:rPr lang="de-CH" sz="1400" b="0" dirty="0">
                    <a:latin typeface="+mj-lt"/>
                  </a:rPr>
                  <a:t> </a:t>
                </a:r>
                <a:r>
                  <a:rPr lang="de-CH" sz="1400" b="0" dirty="0" err="1">
                    <a:latin typeface="+mj-lt"/>
                  </a:rPr>
                  <a:t>data</a:t>
                </a:r>
                <a:r>
                  <a:rPr lang="de-CH" sz="1400" b="0" dirty="0">
                    <a:latin typeface="+mj-lt"/>
                  </a:rPr>
                  <a:t> </a:t>
                </a:r>
                <a:r>
                  <a:rPr lang="de-CH" sz="1400" dirty="0" err="1">
                    <a:latin typeface="+mj-lt"/>
                  </a:rPr>
                  <a:t>g</a:t>
                </a:r>
                <a:r>
                  <a:rPr lang="de-CH" sz="1400" b="0" dirty="0" err="1">
                    <a:latin typeface="+mj-lt"/>
                  </a:rPr>
                  <a:t>enerated</a:t>
                </a:r>
                <a:r>
                  <a:rPr lang="de-CH" sz="1400" b="0" dirty="0">
                    <a:latin typeface="+mj-lt"/>
                  </a:rPr>
                  <a:t> </a:t>
                </a:r>
                <a:r>
                  <a:rPr lang="de-CH" sz="1400" b="0" dirty="0" err="1">
                    <a:latin typeface="+mj-lt"/>
                  </a:rPr>
                  <a:t>by</a:t>
                </a:r>
                <a:r>
                  <a:rPr lang="de-CH" sz="1400" b="0" dirty="0">
                    <a:latin typeface="+mj-lt"/>
                  </a:rPr>
                  <a:t> </a:t>
                </a:r>
                <a:r>
                  <a:rPr lang="de-CH" sz="1400" b="0" dirty="0" err="1">
                    <a:latin typeface="+mj-lt"/>
                  </a:rPr>
                  <a:t>simulating</a:t>
                </a:r>
                <a:r>
                  <a:rPr lang="de-CH" sz="1400" b="0" dirty="0">
                    <a:latin typeface="+mj-lt"/>
                  </a:rPr>
                  <a:t> </a:t>
                </a:r>
                <a:r>
                  <a:rPr lang="de-CH" sz="1400" b="0" dirty="0" err="1">
                    <a:latin typeface="+mj-lt"/>
                  </a:rPr>
                  <a:t>the</a:t>
                </a:r>
                <a:r>
                  <a:rPr lang="de-CH" sz="1400" b="0" dirty="0">
                    <a:latin typeface="+mj-lt"/>
                  </a:rPr>
                  <a:t> </a:t>
                </a:r>
                <a:r>
                  <a:rPr lang="de-CH" sz="1400" b="0" dirty="0" err="1">
                    <a:latin typeface="+mj-lt"/>
                  </a:rPr>
                  <a:t>model</a:t>
                </a:r>
                <a:r>
                  <a:rPr lang="de-CH" sz="1400" b="0" dirty="0">
                    <a:latin typeface="+mj-lt"/>
                  </a:rPr>
                  <a:t> </a:t>
                </a:r>
                <a:r>
                  <a:rPr lang="de-CH" sz="1400" b="0" dirty="0" err="1">
                    <a:latin typeface="+mj-lt"/>
                  </a:rPr>
                  <a:t>using</a:t>
                </a:r>
                <a:r>
                  <a:rPr lang="de-CH" sz="1400" b="0" dirty="0">
                    <a:latin typeface="+mj-lt"/>
                  </a:rPr>
                  <a:t> the </a:t>
                </a:r>
                <a:r>
                  <a:rPr lang="de-CH" sz="1400" b="0" dirty="0" err="1">
                    <a:latin typeface="+mj-lt"/>
                  </a:rPr>
                  <a:t>following</a:t>
                </a:r>
                <a:r>
                  <a:rPr lang="de-CH" sz="1400" dirty="0">
                    <a:latin typeface="+mj-lt"/>
                  </a:rPr>
                  <a:t> "</a:t>
                </a:r>
                <a:r>
                  <a:rPr lang="de-CH" sz="1400" dirty="0"/>
                  <a:t> </a:t>
                </a:r>
                <a:r>
                  <a:rPr lang="de-CH" sz="1400" dirty="0" err="1"/>
                  <a:t>true</a:t>
                </a:r>
                <a:r>
                  <a:rPr lang="de-CH" sz="1400" dirty="0"/>
                  <a:t> </a:t>
                </a:r>
                <a:r>
                  <a:rPr lang="de-CH" sz="1400" dirty="0">
                    <a:latin typeface="+mj-lt"/>
                  </a:rPr>
                  <a:t>" </a:t>
                </a:r>
                <a:r>
                  <a:rPr lang="de-CH" sz="1400" b="0" dirty="0" err="1">
                    <a:latin typeface="+mj-lt"/>
                  </a:rPr>
                  <a:t>parameters</a:t>
                </a:r>
                <a:r>
                  <a:rPr lang="de-CH" sz="1400" b="0" dirty="0">
                    <a:latin typeface="+mj-lt"/>
                  </a:rPr>
                  <a:t>  </a:t>
                </a:r>
                <a:endParaRPr lang="de-CH" sz="1400" b="0" i="1" dirty="0">
                  <a:latin typeface="+mj-lt"/>
                </a:endParaRPr>
              </a:p>
              <a:p>
                <a14:m>
                  <m:oMath xmlns:m="http://schemas.openxmlformats.org/officeDocument/2006/math">
                    <m:r>
                      <a:rPr lang="de-CH" sz="1400" b="0" i="1" dirty="0">
                        <a:latin typeface="Cambria Math" panose="02040503050406030204" pitchFamily="18" charset="0"/>
                      </a:rPr>
                      <m:t>𝛽</m:t>
                    </m:r>
                    <m:r>
                      <a:rPr lang="de-CH" sz="1400" b="0" i="1" dirty="0">
                        <a:latin typeface="Cambria Math" panose="02040503050406030204" pitchFamily="18" charset="0"/>
                      </a:rPr>
                      <m:t>=0.3, </m:t>
                    </m:r>
                  </m:oMath>
                </a14:m>
                <a:r>
                  <a:rPr lang="de-CH" sz="1400" dirty="0"/>
                  <a:t>" true " </a:t>
                </a:r>
                <a:r>
                  <a:rPr lang="en-US" sz="1400" dirty="0">
                    <a:latin typeface="+mj-lt"/>
                  </a:rPr>
                  <a:t>transmission ra</a:t>
                </a:r>
                <a:r>
                  <a:rPr lang="de-CH" sz="1400" dirty="0">
                    <a:latin typeface="+mj-lt"/>
                  </a:rPr>
                  <a:t>te</a:t>
                </a:r>
                <a:r>
                  <a:rPr lang="en-US" sz="1400" dirty="0">
                    <a:latin typeface="+mj-lt"/>
                  </a:rPr>
                  <a:t> </a:t>
                </a:r>
                <a:endParaRPr lang="de-CH" sz="1400" i="1" dirty="0">
                  <a:latin typeface="+mj-lt"/>
                </a:endParaRPr>
              </a:p>
              <a:p>
                <a14:m>
                  <m:oMath xmlns:m="http://schemas.openxmlformats.org/officeDocument/2006/math">
                    <m:r>
                      <a:rPr lang="de-CH" sz="1400" b="0" i="1" dirty="0">
                        <a:latin typeface="Cambria Math" panose="02040503050406030204" pitchFamily="18" charset="0"/>
                      </a:rPr>
                      <m:t>𝛾</m:t>
                    </m:r>
                    <m:r>
                      <a:rPr lang="de-CH" sz="1400" b="0" i="1" dirty="0">
                        <a:latin typeface="Cambria Math" panose="02040503050406030204" pitchFamily="18" charset="0"/>
                      </a:rPr>
                      <m:t>=0.1,</m:t>
                    </m:r>
                    <m:r>
                      <m:rPr>
                        <m:nor/>
                      </m:rPr>
                      <a:rPr lang="de-CH" sz="1400" dirty="0"/>
                      <m:t>" </m:t>
                    </m:r>
                    <m:r>
                      <m:rPr>
                        <m:nor/>
                      </m:rPr>
                      <a:rPr lang="de-CH" sz="1400" dirty="0"/>
                      <m:t>true</m:t>
                    </m:r>
                    <m:r>
                      <m:rPr>
                        <m:nor/>
                      </m:rPr>
                      <a:rPr lang="de-CH" sz="1400" dirty="0"/>
                      <m:t> "</m:t>
                    </m:r>
                  </m:oMath>
                </a14:m>
                <a:r>
                  <a:rPr lang="en-US" sz="1400" dirty="0">
                    <a:latin typeface="+mj-lt"/>
                  </a:rPr>
                  <a:t> recovery rate</a:t>
                </a:r>
                <a:endParaRPr lang="de-CH" sz="1400" i="1" dirty="0">
                  <a:latin typeface="+mj-lt"/>
                </a:endParaRPr>
              </a:p>
            </p:txBody>
          </p:sp>
        </mc:Choice>
        <mc:Fallback xmlns="">
          <p:sp>
            <p:nvSpPr>
              <p:cNvPr id="5" name="TextBox 4">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746772" y="4026731"/>
                <a:ext cx="4425628" cy="893834"/>
              </a:xfrm>
              <a:prstGeom prst="rect">
                <a:avLst/>
              </a:prstGeom>
              <a:blipFill>
                <a:blip r:embed="rId3"/>
                <a:stretch>
                  <a:fillRect l="-413" t="-2740" b="-6849"/>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A17E82-D6E0-4D75-86FE-D5CC11E28C16}"/>
                  </a:ext>
                </a:extLst>
              </p:cNvPr>
              <p:cNvSpPr txBox="1"/>
              <p:nvPr/>
            </p:nvSpPr>
            <p:spPr>
              <a:xfrm>
                <a:off x="395536" y="1520973"/>
                <a:ext cx="3816424" cy="2560957"/>
              </a:xfrm>
              <a:prstGeom prst="rect">
                <a:avLst/>
              </a:prstGeom>
              <a:noFill/>
            </p:spPr>
            <p:txBody>
              <a:bodyPr wrap="square">
                <a:spAutoFit/>
              </a:bodyPr>
              <a:lstStyle/>
              <a:p>
                <a14:m>
                  <m:oMath xmlns:m="http://schemas.openxmlformats.org/officeDocument/2006/math">
                    <m:f>
                      <m:fPr>
                        <m:ctrlPr>
                          <a:rPr lang="de-CH" sz="1400" b="0" i="1" dirty="0" smtClean="0">
                            <a:latin typeface="Cambria Math" panose="02040503050406030204" pitchFamily="18" charset="0"/>
                          </a:rPr>
                        </m:ctrlPr>
                      </m:fPr>
                      <m:num>
                        <m:r>
                          <a:rPr lang="de-CH" sz="1400" b="0" i="1" dirty="0" smtClean="0">
                            <a:latin typeface="Cambria Math" panose="02040503050406030204" pitchFamily="18" charset="0"/>
                          </a:rPr>
                          <m:t>𝑑𝑆</m:t>
                        </m:r>
                      </m:num>
                      <m:den>
                        <m:r>
                          <a:rPr lang="de-CH" sz="1400" b="0" i="1" dirty="0" smtClean="0">
                            <a:latin typeface="Cambria Math" panose="02040503050406030204" pitchFamily="18" charset="0"/>
                          </a:rPr>
                          <m:t>𝑑𝑡</m:t>
                        </m:r>
                      </m:den>
                    </m:f>
                    <m:r>
                      <a:rPr lang="de-CH" sz="1400" b="0" i="1" dirty="0" smtClean="0">
                        <a:latin typeface="Cambria Math" panose="02040503050406030204" pitchFamily="18" charset="0"/>
                      </a:rPr>
                      <m:t>=− </m:t>
                    </m:r>
                    <m:r>
                      <a:rPr lang="de-CH" sz="1400" b="0" i="1" dirty="0" smtClean="0">
                        <a:latin typeface="Cambria Math" panose="02040503050406030204" pitchFamily="18" charset="0"/>
                      </a:rPr>
                      <m:t>𝛽</m:t>
                    </m:r>
                    <m:f>
                      <m:fPr>
                        <m:ctrlPr>
                          <a:rPr lang="de-CH" sz="1400" b="0" i="1" dirty="0" smtClean="0">
                            <a:latin typeface="Cambria Math" panose="02040503050406030204" pitchFamily="18" charset="0"/>
                          </a:rPr>
                        </m:ctrlPr>
                      </m:fPr>
                      <m:num>
                        <m:r>
                          <a:rPr lang="de-CH" sz="1400" b="0" i="1" dirty="0" smtClean="0">
                            <a:latin typeface="Cambria Math" panose="02040503050406030204" pitchFamily="18" charset="0"/>
                          </a:rPr>
                          <m:t>𝑆𝐼</m:t>
                        </m:r>
                      </m:num>
                      <m:den>
                        <m:r>
                          <a:rPr lang="de-CH" sz="1400" b="0" i="1" dirty="0" smtClean="0">
                            <a:latin typeface="Cambria Math" panose="02040503050406030204" pitchFamily="18" charset="0"/>
                          </a:rPr>
                          <m:t>𝑁</m:t>
                        </m:r>
                      </m:den>
                    </m:f>
                  </m:oMath>
                </a14:m>
                <a:r>
                  <a:rPr lang="en-GB" sz="1400" dirty="0">
                    <a:latin typeface="+mn-lt"/>
                  </a:rPr>
                  <a:t>,</a:t>
                </a:r>
              </a:p>
              <a:p>
                <a:endParaRPr lang="en-GB" sz="1400" dirty="0">
                  <a:latin typeface="+mn-lt"/>
                </a:endParaRPr>
              </a:p>
              <a:p>
                <a14:m>
                  <m:oMath xmlns:m="http://schemas.openxmlformats.org/officeDocument/2006/math">
                    <m:f>
                      <m:fPr>
                        <m:ctrlPr>
                          <a:rPr lang="de-CH" sz="1400" i="1" dirty="0">
                            <a:latin typeface="Cambria Math" panose="02040503050406030204" pitchFamily="18" charset="0"/>
                          </a:rPr>
                        </m:ctrlPr>
                      </m:fPr>
                      <m:num>
                        <m:r>
                          <a:rPr lang="de-CH" sz="1400" i="1" dirty="0">
                            <a:latin typeface="Cambria Math" panose="02040503050406030204" pitchFamily="18" charset="0"/>
                          </a:rPr>
                          <m:t>𝑑</m:t>
                        </m:r>
                        <m:r>
                          <a:rPr lang="de-CH" sz="1400" b="0" i="1" dirty="0" smtClean="0">
                            <a:latin typeface="Cambria Math" panose="02040503050406030204" pitchFamily="18" charset="0"/>
                          </a:rPr>
                          <m:t>𝐼</m:t>
                        </m:r>
                      </m:num>
                      <m:den>
                        <m:r>
                          <a:rPr lang="de-CH" sz="1400" i="1" dirty="0">
                            <a:latin typeface="Cambria Math" panose="02040503050406030204" pitchFamily="18" charset="0"/>
                          </a:rPr>
                          <m:t>𝑑𝑡</m:t>
                        </m:r>
                      </m:den>
                    </m:f>
                    <m:r>
                      <a:rPr lang="de-CH" sz="1400" i="1" dirty="0">
                        <a:latin typeface="Cambria Math" panose="02040503050406030204" pitchFamily="18" charset="0"/>
                      </a:rPr>
                      <m:t>= </m:t>
                    </m:r>
                    <m:r>
                      <a:rPr lang="de-CH" sz="1400" i="1" dirty="0">
                        <a:latin typeface="Cambria Math" panose="02040503050406030204" pitchFamily="18" charset="0"/>
                      </a:rPr>
                      <m:t>𝛽</m:t>
                    </m:r>
                    <m:f>
                      <m:fPr>
                        <m:ctrlPr>
                          <a:rPr lang="de-CH" sz="1400" i="1" dirty="0">
                            <a:latin typeface="Cambria Math" panose="02040503050406030204" pitchFamily="18" charset="0"/>
                          </a:rPr>
                        </m:ctrlPr>
                      </m:fPr>
                      <m:num>
                        <m:r>
                          <a:rPr lang="de-CH" sz="1400" i="1" dirty="0">
                            <a:latin typeface="Cambria Math" panose="02040503050406030204" pitchFamily="18" charset="0"/>
                          </a:rPr>
                          <m:t>𝑆𝐼</m:t>
                        </m:r>
                      </m:num>
                      <m:den>
                        <m:r>
                          <a:rPr lang="de-CH" sz="1400" i="1" dirty="0">
                            <a:latin typeface="Cambria Math" panose="02040503050406030204" pitchFamily="18" charset="0"/>
                          </a:rPr>
                          <m:t>𝑁</m:t>
                        </m:r>
                      </m:den>
                    </m:f>
                    <m:r>
                      <a:rPr lang="de-CH" sz="1400" b="0" i="1" dirty="0">
                        <a:latin typeface="Cambria Math" panose="02040503050406030204" pitchFamily="18" charset="0"/>
                      </a:rPr>
                      <m:t> </m:t>
                    </m:r>
                    <m:r>
                      <a:rPr lang="de-CH" sz="1400" b="0" i="1" dirty="0" smtClean="0">
                        <a:latin typeface="Cambria Math" panose="02040503050406030204" pitchFamily="18" charset="0"/>
                      </a:rPr>
                      <m:t>−</m:t>
                    </m:r>
                    <m:r>
                      <a:rPr lang="de-CH" sz="1400" b="0" i="1" dirty="0" smtClean="0">
                        <a:latin typeface="Cambria Math" panose="02040503050406030204" pitchFamily="18" charset="0"/>
                      </a:rPr>
                      <m:t>𝛾</m:t>
                    </m:r>
                    <m:r>
                      <a:rPr lang="de-CH" sz="1400" b="0" i="1" dirty="0" smtClean="0">
                        <a:latin typeface="Cambria Math" panose="02040503050406030204" pitchFamily="18" charset="0"/>
                      </a:rPr>
                      <m:t>𝐼</m:t>
                    </m:r>
                  </m:oMath>
                </a14:m>
                <a:r>
                  <a:rPr lang="en-GB" sz="1400" dirty="0"/>
                  <a:t> ,</a:t>
                </a:r>
              </a:p>
              <a:p>
                <a:endParaRPr lang="en-GB" sz="1400" dirty="0">
                  <a:latin typeface="+mn-lt"/>
                </a:endParaRPr>
              </a:p>
              <a:p>
                <a14:m>
                  <m:oMath xmlns:m="http://schemas.openxmlformats.org/officeDocument/2006/math">
                    <m:f>
                      <m:fPr>
                        <m:ctrlPr>
                          <a:rPr lang="de-CH" sz="1400" i="1" dirty="0">
                            <a:latin typeface="Cambria Math" panose="02040503050406030204" pitchFamily="18" charset="0"/>
                          </a:rPr>
                        </m:ctrlPr>
                      </m:fPr>
                      <m:num>
                        <m:r>
                          <a:rPr lang="de-CH" sz="1400" i="1" dirty="0">
                            <a:latin typeface="Cambria Math" panose="02040503050406030204" pitchFamily="18" charset="0"/>
                          </a:rPr>
                          <m:t>𝑑</m:t>
                        </m:r>
                        <m:r>
                          <a:rPr lang="de-CH" sz="1400" b="0" i="1" dirty="0" smtClean="0">
                            <a:latin typeface="Cambria Math" panose="02040503050406030204" pitchFamily="18" charset="0"/>
                          </a:rPr>
                          <m:t>𝑅</m:t>
                        </m:r>
                      </m:num>
                      <m:den>
                        <m:r>
                          <a:rPr lang="de-CH" sz="1400" i="1" dirty="0">
                            <a:latin typeface="Cambria Math" panose="02040503050406030204" pitchFamily="18" charset="0"/>
                          </a:rPr>
                          <m:t>𝑑𝑡</m:t>
                        </m:r>
                      </m:den>
                    </m:f>
                    <m:r>
                      <a:rPr lang="de-CH" sz="1400" i="1" dirty="0">
                        <a:latin typeface="Cambria Math" panose="02040503050406030204" pitchFamily="18" charset="0"/>
                      </a:rPr>
                      <m:t>=</m:t>
                    </m:r>
                    <m:r>
                      <a:rPr lang="de-CH" sz="1400" b="0" i="1" dirty="0" smtClean="0">
                        <a:latin typeface="Cambria Math" panose="02040503050406030204" pitchFamily="18" charset="0"/>
                      </a:rPr>
                      <m:t>𝛾</m:t>
                    </m:r>
                    <m:r>
                      <a:rPr lang="de-CH" sz="1400" b="0" i="1" dirty="0" smtClean="0">
                        <a:latin typeface="Cambria Math" panose="02040503050406030204" pitchFamily="18" charset="0"/>
                      </a:rPr>
                      <m:t>𝐼</m:t>
                    </m:r>
                    <m:r>
                      <a:rPr lang="de-CH" sz="1400" b="0" i="1" dirty="0" smtClean="0">
                        <a:latin typeface="Cambria Math" panose="02040503050406030204" pitchFamily="18" charset="0"/>
                      </a:rPr>
                      <m:t>,</m:t>
                    </m:r>
                  </m:oMath>
                </a14:m>
                <a:r>
                  <a:rPr lang="en-GB" sz="1400" dirty="0"/>
                  <a:t> where:</a:t>
                </a:r>
              </a:p>
              <a:p>
                <a:endParaRPr lang="en-GB" sz="1400" dirty="0"/>
              </a:p>
              <a:p>
                <a14:m>
                  <m:oMath xmlns:m="http://schemas.openxmlformats.org/officeDocument/2006/math">
                    <m:r>
                      <a:rPr lang="en-US" sz="1400" i="1" dirty="0">
                        <a:latin typeface="Cambria Math" panose="02040503050406030204" pitchFamily="18" charset="0"/>
                      </a:rPr>
                      <m:t>𝑁</m:t>
                    </m:r>
                    <m:r>
                      <a:rPr lang="de-CH" sz="1400" b="0" i="1" dirty="0" smtClean="0">
                        <a:latin typeface="Cambria Math" panose="02040503050406030204" pitchFamily="18" charset="0"/>
                      </a:rPr>
                      <m:t>=</m:t>
                    </m:r>
                    <m:r>
                      <a:rPr lang="en-US" sz="1400" i="1" dirty="0">
                        <a:latin typeface="Cambria Math" panose="02040503050406030204" pitchFamily="18" charset="0"/>
                      </a:rPr>
                      <m:t> 1000</m:t>
                    </m:r>
                    <m:r>
                      <a:rPr lang="de-CH" sz="1400" b="0" i="1" dirty="0" smtClean="0">
                        <a:latin typeface="Cambria Math" panose="02040503050406030204" pitchFamily="18" charset="0"/>
                      </a:rPr>
                      <m:t>,</m:t>
                    </m:r>
                    <m:r>
                      <a:rPr lang="en-US" sz="1400" i="1" dirty="0">
                        <a:latin typeface="Cambria Math" panose="02040503050406030204" pitchFamily="18" charset="0"/>
                      </a:rPr>
                      <m:t> </m:t>
                    </m:r>
                  </m:oMath>
                </a14:m>
                <a:r>
                  <a:rPr lang="en-US" sz="1400" i="0" dirty="0">
                    <a:latin typeface="+mj-lt"/>
                  </a:rPr>
                  <a:t>Total population</a:t>
                </a:r>
                <a:endParaRPr lang="de-CH" sz="1400" i="1" dirty="0">
                  <a:latin typeface="+mj-lt"/>
                </a:endParaRPr>
              </a:p>
              <a:p>
                <a:pPr/>
                <a14:m>
                  <m:oMathPara xmlns:m="http://schemas.openxmlformats.org/officeDocument/2006/math">
                    <m:oMathParaPr>
                      <m:jc m:val="left"/>
                    </m:oMathParaPr>
                    <m:oMath xmlns:m="http://schemas.openxmlformats.org/officeDocument/2006/math">
                      <m:r>
                        <a:rPr lang="en-US" sz="1400" i="1" dirty="0">
                          <a:latin typeface="Cambria Math" panose="02040503050406030204" pitchFamily="18" charset="0"/>
                        </a:rPr>
                        <m:t>𝑆</m:t>
                      </m:r>
                      <m:r>
                        <a:rPr lang="de-CH" sz="1400" b="0" i="1" dirty="0" smtClean="0">
                          <a:latin typeface="Cambria Math" panose="02040503050406030204" pitchFamily="18" charset="0"/>
                        </a:rPr>
                        <m:t>=</m:t>
                      </m:r>
                      <m:r>
                        <a:rPr lang="de-CH" sz="1400" b="0" i="1" dirty="0" smtClean="0">
                          <a:latin typeface="Cambria Math" panose="02040503050406030204" pitchFamily="18" charset="0"/>
                        </a:rPr>
                        <m:t>𝑁</m:t>
                      </m:r>
                      <m:r>
                        <a:rPr lang="de-CH" sz="1400" b="0" i="1" dirty="0" smtClean="0">
                          <a:latin typeface="Cambria Math" panose="02040503050406030204" pitchFamily="18" charset="0"/>
                        </a:rPr>
                        <m:t>−1, </m:t>
                      </m:r>
                    </m:oMath>
                  </m:oMathPara>
                </a14:m>
                <a:endParaRPr lang="de-CH" sz="1400" b="0" i="1" dirty="0">
                  <a:latin typeface="+mj-lt"/>
                </a:endParaRPr>
              </a:p>
              <a:p>
                <a:pPr/>
                <a14:m>
                  <m:oMathPara xmlns:m="http://schemas.openxmlformats.org/officeDocument/2006/math">
                    <m:oMathParaPr>
                      <m:jc m:val="left"/>
                    </m:oMathParaPr>
                    <m:oMath xmlns:m="http://schemas.openxmlformats.org/officeDocument/2006/math">
                      <m:r>
                        <a:rPr lang="de-CH" sz="1400" b="0" i="1" dirty="0" smtClean="0">
                          <a:latin typeface="Cambria Math" panose="02040503050406030204" pitchFamily="18" charset="0"/>
                        </a:rPr>
                        <m:t>𝐼</m:t>
                      </m:r>
                      <m:d>
                        <m:dPr>
                          <m:ctrlPr>
                            <a:rPr lang="de-CH" sz="1400" b="0" i="1" dirty="0" smtClean="0">
                              <a:latin typeface="Cambria Math" panose="02040503050406030204" pitchFamily="18" charset="0"/>
                            </a:rPr>
                          </m:ctrlPr>
                        </m:dPr>
                        <m:e>
                          <m:r>
                            <a:rPr lang="de-CH" sz="1400" b="0" i="1" dirty="0" smtClean="0">
                              <a:latin typeface="Cambria Math" panose="02040503050406030204" pitchFamily="18" charset="0"/>
                            </a:rPr>
                            <m:t>0</m:t>
                          </m:r>
                        </m:e>
                      </m:d>
                      <m:r>
                        <a:rPr lang="de-CH" sz="1400" b="0" i="1" dirty="0" smtClean="0">
                          <a:latin typeface="Cambria Math" panose="02040503050406030204" pitchFamily="18" charset="0"/>
                        </a:rPr>
                        <m:t>=1</m:t>
                      </m:r>
                    </m:oMath>
                  </m:oMathPara>
                </a14:m>
                <a:endParaRPr lang="de-CH" sz="1400" b="0" i="1" dirty="0">
                  <a:latin typeface="+mj-lt"/>
                </a:endParaRPr>
              </a:p>
              <a:p>
                <a:r>
                  <a:rPr lang="de-CH" sz="1400" dirty="0">
                    <a:latin typeface="+mj-lt"/>
                  </a:rPr>
                  <a:t>R</a:t>
                </a:r>
                <a14:m>
                  <m:oMath xmlns:m="http://schemas.openxmlformats.org/officeDocument/2006/math">
                    <m:d>
                      <m:dPr>
                        <m:ctrlPr>
                          <a:rPr lang="de-CH" sz="1400" i="1" dirty="0">
                            <a:latin typeface="Cambria Math" panose="02040503050406030204" pitchFamily="18" charset="0"/>
                          </a:rPr>
                        </m:ctrlPr>
                      </m:dPr>
                      <m:e>
                        <m:r>
                          <a:rPr lang="de-CH" sz="1400" i="1" dirty="0">
                            <a:latin typeface="Cambria Math" panose="02040503050406030204" pitchFamily="18" charset="0"/>
                          </a:rPr>
                          <m:t>0</m:t>
                        </m:r>
                      </m:e>
                    </m:d>
                    <m:r>
                      <a:rPr lang="de-CH" sz="1400" i="1" dirty="0">
                        <a:latin typeface="Cambria Math" panose="02040503050406030204" pitchFamily="18" charset="0"/>
                      </a:rPr>
                      <m:t>=</m:t>
                    </m:r>
                    <m:r>
                      <a:rPr lang="de-CH" sz="1400" b="0" i="1" dirty="0" smtClean="0">
                        <a:latin typeface="Cambria Math" panose="02040503050406030204" pitchFamily="18" charset="0"/>
                      </a:rPr>
                      <m:t>0</m:t>
                    </m:r>
                  </m:oMath>
                </a14:m>
                <a:endParaRPr lang="de-CH" sz="1400" b="0" dirty="0">
                  <a:latin typeface="+mj-lt"/>
                </a:endParaRPr>
              </a:p>
              <a:p>
                <a:endParaRPr lang="de-CH" sz="1400" i="1" dirty="0">
                  <a:latin typeface="+mj-lt"/>
                </a:endParaRPr>
              </a:p>
            </p:txBody>
          </p:sp>
        </mc:Choice>
        <mc:Fallback xmlns="">
          <p:sp>
            <p:nvSpPr>
              <p:cNvPr id="14" name="TextBox 13">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95536" y="1520973"/>
                <a:ext cx="3816424" cy="2560957"/>
              </a:xfrm>
              <a:prstGeom prst="rect">
                <a:avLst/>
              </a:prstGeom>
              <a:blipFill>
                <a:blip r:embed="rId4"/>
                <a:stretch>
                  <a:fillRect l="-479"/>
                </a:stretch>
              </a:blipFill>
            </p:spPr>
            <p:txBody>
              <a:bodyPr/>
              <a:lstStyle/>
              <a:p>
                <a:r>
                  <a:rPr lang="de-CH">
                    <a:noFill/>
                  </a:rPr>
                  <a:t> </a:t>
                </a:r>
              </a:p>
            </p:txBody>
          </p:sp>
        </mc:Fallback>
      </mc:AlternateContent>
      <p:pic>
        <p:nvPicPr>
          <p:cNvPr id="4" name="Picture 3"/>
          <p:cNvPicPr>
            <a:picLocks noChangeAspect="1"/>
          </p:cNvPicPr>
          <p:nvPr/>
        </p:nvPicPr>
        <p:blipFill>
          <a:blip r:embed="rId5"/>
          <a:stretch>
            <a:fillRect/>
          </a:stretch>
        </p:blipFill>
        <p:spPr>
          <a:xfrm>
            <a:off x="4211960" y="1080798"/>
            <a:ext cx="3384376" cy="2945933"/>
          </a:xfrm>
          <a:prstGeom prst="rect">
            <a:avLst/>
          </a:prstGeom>
          <a:ln w="28575">
            <a:solidFill>
              <a:schemeClr val="accent3">
                <a:lumMod val="60000"/>
                <a:lumOff val="40000"/>
              </a:schemeClr>
            </a:solidFill>
          </a:ln>
        </p:spPr>
      </p:pic>
      <p:sp>
        <p:nvSpPr>
          <p:cNvPr id="7" name="TextBox 6">
            <a:extLst>
              <a:ext uri="{FF2B5EF4-FFF2-40B4-BE49-F238E27FC236}">
                <a16:creationId xmlns:a16="http://schemas.microsoft.com/office/drawing/2014/main" id="{9BA17E82-D6E0-4D75-86FE-D5CC11E28C16}"/>
              </a:ext>
            </a:extLst>
          </p:cNvPr>
          <p:cNvSpPr txBox="1"/>
          <p:nvPr/>
        </p:nvSpPr>
        <p:spPr>
          <a:xfrm>
            <a:off x="395536" y="4273200"/>
            <a:ext cx="2808312" cy="292709"/>
          </a:xfrm>
          <a:prstGeom prst="rect">
            <a:avLst/>
          </a:prstGeom>
          <a:noFill/>
        </p:spPr>
        <p:txBody>
          <a:bodyPr wrap="square">
            <a:spAutoFit/>
          </a:bodyPr>
          <a:lstStyle/>
          <a:p>
            <a:r>
              <a:rPr lang="en-GB" sz="1400" dirty="0">
                <a:latin typeface="+mn-lt"/>
              </a:rPr>
              <a:t> Tutorial 2-R script</a:t>
            </a:r>
          </a:p>
        </p:txBody>
      </p:sp>
    </p:spTree>
    <p:extLst>
      <p:ext uri="{BB962C8B-B14F-4D97-AF65-F5344CB8AC3E}">
        <p14:creationId xmlns:p14="http://schemas.microsoft.com/office/powerpoint/2010/main" val="183204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395536" y="699542"/>
            <a:ext cx="8429335" cy="664797"/>
          </a:xfrm>
          <a:prstGeom prst="rect">
            <a:avLst/>
          </a:prstGeom>
          <a:noFill/>
        </p:spPr>
        <p:txBody>
          <a:bodyPr wrap="square">
            <a:spAutoFit/>
          </a:bodyPr>
          <a:lstStyle/>
          <a:p>
            <a:r>
              <a:rPr lang="en-US" sz="2000" i="1" dirty="0">
                <a:solidFill>
                  <a:srgbClr val="002060"/>
                </a:solidFill>
                <a:latin typeface="+mn-lt"/>
              </a:rPr>
              <a:t>Example2: Least squares estimation to fit a simple SIR disease model to observed data. </a:t>
            </a:r>
            <a:endParaRPr lang="en-GB" sz="2000" i="1" dirty="0">
              <a:solidFill>
                <a:srgbClr val="002060"/>
              </a:solidFill>
              <a:latin typeface="+mn-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BA17E82-D6E0-4D75-86FE-D5CC11E28C16}"/>
                  </a:ext>
                </a:extLst>
              </p:cNvPr>
              <p:cNvSpPr txBox="1"/>
              <p:nvPr/>
            </p:nvSpPr>
            <p:spPr>
              <a:xfrm>
                <a:off x="4211960" y="4081930"/>
                <a:ext cx="4209604" cy="503921"/>
              </a:xfrm>
              <a:prstGeom prst="rect">
                <a:avLst/>
              </a:prstGeom>
              <a:noFill/>
            </p:spPr>
            <p:txBody>
              <a:bodyPr wrap="square">
                <a:spAutoFit/>
              </a:bodyPr>
              <a:lstStyle/>
              <a:p>
                <a14:m>
                  <m:oMath xmlns:m="http://schemas.openxmlformats.org/officeDocument/2006/math">
                    <m:acc>
                      <m:accPr>
                        <m:chr m:val="̂"/>
                        <m:ctrlPr>
                          <a:rPr lang="de-CH" sz="1400" b="0" i="1" dirty="0" smtClean="0">
                            <a:latin typeface="Cambria Math" panose="02040503050406030204" pitchFamily="18" charset="0"/>
                          </a:rPr>
                        </m:ctrlPr>
                      </m:accPr>
                      <m:e>
                        <m:r>
                          <a:rPr lang="de-CH" sz="1400" i="1" dirty="0">
                            <a:latin typeface="Cambria Math" panose="02040503050406030204" pitchFamily="18" charset="0"/>
                          </a:rPr>
                          <m:t>𝛽</m:t>
                        </m:r>
                      </m:e>
                    </m:acc>
                    <m:r>
                      <a:rPr lang="de-CH" sz="1400" b="0" i="1" dirty="0">
                        <a:latin typeface="Cambria Math" panose="02040503050406030204" pitchFamily="18" charset="0"/>
                      </a:rPr>
                      <m:t>=</m:t>
                    </m:r>
                    <m:r>
                      <a:rPr lang="de-CH" sz="1400" i="1" dirty="0">
                        <a:latin typeface="Cambria Math" panose="02040503050406030204" pitchFamily="18" charset="0"/>
                      </a:rPr>
                      <m:t>0.29963103</m:t>
                    </m:r>
                    <m:r>
                      <a:rPr lang="de-CH" sz="1400" b="0" i="1" dirty="0">
                        <a:latin typeface="Cambria Math" panose="02040503050406030204" pitchFamily="18" charset="0"/>
                      </a:rPr>
                      <m:t>,</m:t>
                    </m:r>
                    <m:r>
                      <a:rPr lang="en-US" sz="1400" b="0" i="1" dirty="0">
                        <a:latin typeface="Cambria Math" panose="02040503050406030204" pitchFamily="18" charset="0"/>
                      </a:rPr>
                      <m:t> </m:t>
                    </m:r>
                  </m:oMath>
                </a14:m>
                <a:r>
                  <a:rPr lang="en-US" sz="1400" dirty="0">
                    <a:solidFill>
                      <a:srgbClr val="002060"/>
                    </a:solidFill>
                    <a:latin typeface="+mj-lt"/>
                  </a:rPr>
                  <a:t>(estimated) </a:t>
                </a:r>
                <a:r>
                  <a:rPr lang="en-US" sz="1400" dirty="0">
                    <a:latin typeface="+mj-lt"/>
                  </a:rPr>
                  <a:t>transmission ra</a:t>
                </a:r>
                <a:r>
                  <a:rPr lang="de-CH" sz="1400" dirty="0">
                    <a:latin typeface="+mj-lt"/>
                  </a:rPr>
                  <a:t>te</a:t>
                </a:r>
                <a:r>
                  <a:rPr lang="en-US" sz="1400" dirty="0">
                    <a:latin typeface="+mj-lt"/>
                  </a:rPr>
                  <a:t> </a:t>
                </a:r>
                <a:endParaRPr lang="de-CH" sz="1400" i="1" dirty="0">
                  <a:latin typeface="+mj-lt"/>
                </a:endParaRPr>
              </a:p>
              <a:p>
                <a14:m>
                  <m:oMath xmlns:m="http://schemas.openxmlformats.org/officeDocument/2006/math">
                    <m:acc>
                      <m:accPr>
                        <m:chr m:val="̂"/>
                        <m:ctrlPr>
                          <a:rPr lang="de-CH" sz="1400" b="0" i="1" dirty="0" smtClean="0">
                            <a:latin typeface="Cambria Math" panose="02040503050406030204" pitchFamily="18" charset="0"/>
                          </a:rPr>
                        </m:ctrlPr>
                      </m:accPr>
                      <m:e>
                        <m:r>
                          <a:rPr lang="de-CH" sz="1400" i="1" dirty="0">
                            <a:latin typeface="Cambria Math" panose="02040503050406030204" pitchFamily="18" charset="0"/>
                          </a:rPr>
                          <m:t>𝛾</m:t>
                        </m:r>
                      </m:e>
                    </m:acc>
                    <m:r>
                      <a:rPr lang="de-CH" sz="1400" b="0" i="1" dirty="0">
                        <a:latin typeface="Cambria Math" panose="02040503050406030204" pitchFamily="18" charset="0"/>
                      </a:rPr>
                      <m:t>=</m:t>
                    </m:r>
                    <m:r>
                      <a:rPr lang="de-CH" sz="1400" i="1" dirty="0">
                        <a:latin typeface="Cambria Math" panose="02040503050406030204" pitchFamily="18" charset="0"/>
                      </a:rPr>
                      <m:t>0.09934246</m:t>
                    </m:r>
                    <m:r>
                      <a:rPr lang="de-CH" sz="1400" b="0" i="1" dirty="0">
                        <a:latin typeface="Cambria Math" panose="02040503050406030204" pitchFamily="18" charset="0"/>
                      </a:rPr>
                      <m:t>, </m:t>
                    </m:r>
                  </m:oMath>
                </a14:m>
                <a:r>
                  <a:rPr lang="de-CH" sz="1400" b="0" i="0" dirty="0">
                    <a:solidFill>
                      <a:srgbClr val="002060"/>
                    </a:solidFill>
                    <a:latin typeface="+mj-lt"/>
                  </a:rPr>
                  <a:t>(estimated</a:t>
                </a:r>
                <a:r>
                  <a:rPr lang="en-US" sz="1400" dirty="0">
                    <a:solidFill>
                      <a:srgbClr val="002060"/>
                    </a:solidFill>
                    <a:latin typeface="+mj-lt"/>
                  </a:rPr>
                  <a:t>) </a:t>
                </a:r>
                <a:r>
                  <a:rPr lang="en-US" sz="1400" dirty="0">
                    <a:latin typeface="+mj-lt"/>
                  </a:rPr>
                  <a:t>recovery rate</a:t>
                </a:r>
                <a:endParaRPr lang="de-CH" sz="1400" i="1" dirty="0">
                  <a:latin typeface="+mj-lt"/>
                </a:endParaRPr>
              </a:p>
            </p:txBody>
          </p:sp>
        </mc:Choice>
        <mc:Fallback xmlns="">
          <p:sp>
            <p:nvSpPr>
              <p:cNvPr id="5" name="TextBox 4">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4211960" y="4081930"/>
                <a:ext cx="4209604" cy="503921"/>
              </a:xfrm>
              <a:prstGeom prst="rect">
                <a:avLst/>
              </a:prstGeom>
              <a:blipFill>
                <a:blip r:embed="rId3"/>
                <a:stretch>
                  <a:fillRect t="-2439" b="-12195"/>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A17E82-D6E0-4D75-86FE-D5CC11E28C16}"/>
                  </a:ext>
                </a:extLst>
              </p:cNvPr>
              <p:cNvSpPr txBox="1"/>
              <p:nvPr/>
            </p:nvSpPr>
            <p:spPr>
              <a:xfrm>
                <a:off x="395536" y="1520973"/>
                <a:ext cx="3816424" cy="2560957"/>
              </a:xfrm>
              <a:prstGeom prst="rect">
                <a:avLst/>
              </a:prstGeom>
              <a:noFill/>
            </p:spPr>
            <p:txBody>
              <a:bodyPr wrap="square">
                <a:spAutoFit/>
              </a:bodyPr>
              <a:lstStyle/>
              <a:p>
                <a14:m>
                  <m:oMath xmlns:m="http://schemas.openxmlformats.org/officeDocument/2006/math">
                    <m:f>
                      <m:fPr>
                        <m:ctrlPr>
                          <a:rPr lang="de-CH" sz="1400" b="0" i="1" dirty="0" smtClean="0">
                            <a:latin typeface="Cambria Math" panose="02040503050406030204" pitchFamily="18" charset="0"/>
                          </a:rPr>
                        </m:ctrlPr>
                      </m:fPr>
                      <m:num>
                        <m:r>
                          <a:rPr lang="de-CH" sz="1400" b="0" i="1" dirty="0" smtClean="0">
                            <a:latin typeface="Cambria Math" panose="02040503050406030204" pitchFamily="18" charset="0"/>
                          </a:rPr>
                          <m:t>𝑑𝑆</m:t>
                        </m:r>
                      </m:num>
                      <m:den>
                        <m:r>
                          <a:rPr lang="de-CH" sz="1400" b="0" i="1" dirty="0" smtClean="0">
                            <a:latin typeface="Cambria Math" panose="02040503050406030204" pitchFamily="18" charset="0"/>
                          </a:rPr>
                          <m:t>𝑑𝑡</m:t>
                        </m:r>
                      </m:den>
                    </m:f>
                    <m:r>
                      <a:rPr lang="de-CH" sz="1400" b="0" i="1" dirty="0" smtClean="0">
                        <a:latin typeface="Cambria Math" panose="02040503050406030204" pitchFamily="18" charset="0"/>
                      </a:rPr>
                      <m:t>=− </m:t>
                    </m:r>
                    <m:r>
                      <a:rPr lang="de-CH" sz="1400" b="0" i="1" dirty="0" smtClean="0">
                        <a:latin typeface="Cambria Math" panose="02040503050406030204" pitchFamily="18" charset="0"/>
                      </a:rPr>
                      <m:t>𝛽</m:t>
                    </m:r>
                    <m:f>
                      <m:fPr>
                        <m:ctrlPr>
                          <a:rPr lang="de-CH" sz="1400" b="0" i="1" dirty="0" smtClean="0">
                            <a:latin typeface="Cambria Math" panose="02040503050406030204" pitchFamily="18" charset="0"/>
                          </a:rPr>
                        </m:ctrlPr>
                      </m:fPr>
                      <m:num>
                        <m:r>
                          <a:rPr lang="de-CH" sz="1400" b="0" i="1" dirty="0" smtClean="0">
                            <a:latin typeface="Cambria Math" panose="02040503050406030204" pitchFamily="18" charset="0"/>
                          </a:rPr>
                          <m:t>𝑆𝐼</m:t>
                        </m:r>
                      </m:num>
                      <m:den>
                        <m:r>
                          <a:rPr lang="de-CH" sz="1400" b="0" i="1" dirty="0" smtClean="0">
                            <a:latin typeface="Cambria Math" panose="02040503050406030204" pitchFamily="18" charset="0"/>
                          </a:rPr>
                          <m:t>𝑁</m:t>
                        </m:r>
                      </m:den>
                    </m:f>
                  </m:oMath>
                </a14:m>
                <a:r>
                  <a:rPr lang="en-GB" sz="1400" dirty="0">
                    <a:latin typeface="+mn-lt"/>
                  </a:rPr>
                  <a:t>,</a:t>
                </a:r>
              </a:p>
              <a:p>
                <a:endParaRPr lang="en-GB" sz="1400" dirty="0">
                  <a:latin typeface="+mn-lt"/>
                </a:endParaRPr>
              </a:p>
              <a:p>
                <a14:m>
                  <m:oMath xmlns:m="http://schemas.openxmlformats.org/officeDocument/2006/math">
                    <m:f>
                      <m:fPr>
                        <m:ctrlPr>
                          <a:rPr lang="de-CH" sz="1400" i="1" dirty="0">
                            <a:latin typeface="Cambria Math" panose="02040503050406030204" pitchFamily="18" charset="0"/>
                          </a:rPr>
                        </m:ctrlPr>
                      </m:fPr>
                      <m:num>
                        <m:r>
                          <a:rPr lang="de-CH" sz="1400" i="1" dirty="0">
                            <a:latin typeface="Cambria Math" panose="02040503050406030204" pitchFamily="18" charset="0"/>
                          </a:rPr>
                          <m:t>𝑑</m:t>
                        </m:r>
                        <m:r>
                          <a:rPr lang="de-CH" sz="1400" b="0" i="1" dirty="0" smtClean="0">
                            <a:latin typeface="Cambria Math" panose="02040503050406030204" pitchFamily="18" charset="0"/>
                          </a:rPr>
                          <m:t>𝐼</m:t>
                        </m:r>
                      </m:num>
                      <m:den>
                        <m:r>
                          <a:rPr lang="de-CH" sz="1400" i="1" dirty="0">
                            <a:latin typeface="Cambria Math" panose="02040503050406030204" pitchFamily="18" charset="0"/>
                          </a:rPr>
                          <m:t>𝑑𝑡</m:t>
                        </m:r>
                      </m:den>
                    </m:f>
                    <m:r>
                      <a:rPr lang="de-CH" sz="1400" i="1" dirty="0">
                        <a:latin typeface="Cambria Math" panose="02040503050406030204" pitchFamily="18" charset="0"/>
                      </a:rPr>
                      <m:t>= </m:t>
                    </m:r>
                    <m:r>
                      <a:rPr lang="de-CH" sz="1400" i="1" dirty="0">
                        <a:latin typeface="Cambria Math" panose="02040503050406030204" pitchFamily="18" charset="0"/>
                      </a:rPr>
                      <m:t>𝛽</m:t>
                    </m:r>
                    <m:f>
                      <m:fPr>
                        <m:ctrlPr>
                          <a:rPr lang="de-CH" sz="1400" i="1" dirty="0">
                            <a:latin typeface="Cambria Math" panose="02040503050406030204" pitchFamily="18" charset="0"/>
                          </a:rPr>
                        </m:ctrlPr>
                      </m:fPr>
                      <m:num>
                        <m:r>
                          <a:rPr lang="de-CH" sz="1400" i="1" dirty="0">
                            <a:latin typeface="Cambria Math" panose="02040503050406030204" pitchFamily="18" charset="0"/>
                          </a:rPr>
                          <m:t>𝑆𝐼</m:t>
                        </m:r>
                      </m:num>
                      <m:den>
                        <m:r>
                          <a:rPr lang="de-CH" sz="1400" i="1" dirty="0">
                            <a:latin typeface="Cambria Math" panose="02040503050406030204" pitchFamily="18" charset="0"/>
                          </a:rPr>
                          <m:t>𝑁</m:t>
                        </m:r>
                      </m:den>
                    </m:f>
                    <m:r>
                      <a:rPr lang="de-CH" sz="1400" b="0" i="1" dirty="0">
                        <a:latin typeface="Cambria Math" panose="02040503050406030204" pitchFamily="18" charset="0"/>
                      </a:rPr>
                      <m:t> </m:t>
                    </m:r>
                    <m:r>
                      <a:rPr lang="de-CH" sz="1400" b="0" i="1" dirty="0" smtClean="0">
                        <a:latin typeface="Cambria Math" panose="02040503050406030204" pitchFamily="18" charset="0"/>
                      </a:rPr>
                      <m:t>−</m:t>
                    </m:r>
                    <m:r>
                      <a:rPr lang="de-CH" sz="1400" b="0" i="1" dirty="0" smtClean="0">
                        <a:latin typeface="Cambria Math" panose="02040503050406030204" pitchFamily="18" charset="0"/>
                      </a:rPr>
                      <m:t>𝛾</m:t>
                    </m:r>
                    <m:r>
                      <a:rPr lang="de-CH" sz="1400" b="0" i="1" dirty="0" smtClean="0">
                        <a:latin typeface="Cambria Math" panose="02040503050406030204" pitchFamily="18" charset="0"/>
                      </a:rPr>
                      <m:t>𝐼</m:t>
                    </m:r>
                  </m:oMath>
                </a14:m>
                <a:r>
                  <a:rPr lang="en-GB" sz="1400" dirty="0"/>
                  <a:t> ,</a:t>
                </a:r>
              </a:p>
              <a:p>
                <a:endParaRPr lang="en-GB" sz="1400" dirty="0">
                  <a:latin typeface="+mn-lt"/>
                </a:endParaRPr>
              </a:p>
              <a:p>
                <a14:m>
                  <m:oMath xmlns:m="http://schemas.openxmlformats.org/officeDocument/2006/math">
                    <m:f>
                      <m:fPr>
                        <m:ctrlPr>
                          <a:rPr lang="de-CH" sz="1400" i="1" dirty="0">
                            <a:latin typeface="Cambria Math" panose="02040503050406030204" pitchFamily="18" charset="0"/>
                          </a:rPr>
                        </m:ctrlPr>
                      </m:fPr>
                      <m:num>
                        <m:r>
                          <a:rPr lang="de-CH" sz="1400" i="1" dirty="0">
                            <a:latin typeface="Cambria Math" panose="02040503050406030204" pitchFamily="18" charset="0"/>
                          </a:rPr>
                          <m:t>𝑑</m:t>
                        </m:r>
                        <m:r>
                          <a:rPr lang="de-CH" sz="1400" b="0" i="1" dirty="0" smtClean="0">
                            <a:latin typeface="Cambria Math" panose="02040503050406030204" pitchFamily="18" charset="0"/>
                          </a:rPr>
                          <m:t>𝑅</m:t>
                        </m:r>
                      </m:num>
                      <m:den>
                        <m:r>
                          <a:rPr lang="de-CH" sz="1400" i="1" dirty="0">
                            <a:latin typeface="Cambria Math" panose="02040503050406030204" pitchFamily="18" charset="0"/>
                          </a:rPr>
                          <m:t>𝑑𝑡</m:t>
                        </m:r>
                      </m:den>
                    </m:f>
                    <m:r>
                      <a:rPr lang="de-CH" sz="1400" i="1" dirty="0">
                        <a:latin typeface="Cambria Math" panose="02040503050406030204" pitchFamily="18" charset="0"/>
                      </a:rPr>
                      <m:t>=</m:t>
                    </m:r>
                    <m:r>
                      <a:rPr lang="de-CH" sz="1400" b="0" i="1" dirty="0" smtClean="0">
                        <a:latin typeface="Cambria Math" panose="02040503050406030204" pitchFamily="18" charset="0"/>
                      </a:rPr>
                      <m:t>𝛾</m:t>
                    </m:r>
                    <m:r>
                      <a:rPr lang="de-CH" sz="1400" b="0" i="1" dirty="0" smtClean="0">
                        <a:latin typeface="Cambria Math" panose="02040503050406030204" pitchFamily="18" charset="0"/>
                      </a:rPr>
                      <m:t>𝐼</m:t>
                    </m:r>
                    <m:r>
                      <a:rPr lang="de-CH" sz="1400" b="0" i="1" dirty="0" smtClean="0">
                        <a:latin typeface="Cambria Math" panose="02040503050406030204" pitchFamily="18" charset="0"/>
                      </a:rPr>
                      <m:t>,</m:t>
                    </m:r>
                  </m:oMath>
                </a14:m>
                <a:r>
                  <a:rPr lang="en-GB" sz="1400" dirty="0"/>
                  <a:t> where:</a:t>
                </a:r>
              </a:p>
              <a:p>
                <a:endParaRPr lang="en-GB" sz="1400" dirty="0"/>
              </a:p>
              <a:p>
                <a14:m>
                  <m:oMath xmlns:m="http://schemas.openxmlformats.org/officeDocument/2006/math">
                    <m:r>
                      <a:rPr lang="en-US" sz="1400" i="1" dirty="0">
                        <a:latin typeface="Cambria Math" panose="02040503050406030204" pitchFamily="18" charset="0"/>
                      </a:rPr>
                      <m:t>𝑁</m:t>
                    </m:r>
                    <m:r>
                      <a:rPr lang="de-CH" sz="1400" b="0" i="1" dirty="0" smtClean="0">
                        <a:latin typeface="Cambria Math" panose="02040503050406030204" pitchFamily="18" charset="0"/>
                      </a:rPr>
                      <m:t>=</m:t>
                    </m:r>
                    <m:r>
                      <a:rPr lang="en-US" sz="1400" i="1" dirty="0">
                        <a:latin typeface="Cambria Math" panose="02040503050406030204" pitchFamily="18" charset="0"/>
                      </a:rPr>
                      <m:t> 1000</m:t>
                    </m:r>
                    <m:r>
                      <a:rPr lang="de-CH" sz="1400" b="0" i="1" dirty="0" smtClean="0">
                        <a:latin typeface="Cambria Math" panose="02040503050406030204" pitchFamily="18" charset="0"/>
                      </a:rPr>
                      <m:t>,</m:t>
                    </m:r>
                    <m:r>
                      <a:rPr lang="en-US" sz="1400" i="1" dirty="0">
                        <a:latin typeface="Cambria Math" panose="02040503050406030204" pitchFamily="18" charset="0"/>
                      </a:rPr>
                      <m:t> </m:t>
                    </m:r>
                  </m:oMath>
                </a14:m>
                <a:r>
                  <a:rPr lang="en-US" sz="1400" i="0" dirty="0">
                    <a:latin typeface="+mj-lt"/>
                  </a:rPr>
                  <a:t>Total population</a:t>
                </a:r>
                <a:endParaRPr lang="de-CH" sz="1400" i="1" dirty="0">
                  <a:latin typeface="+mj-lt"/>
                </a:endParaRPr>
              </a:p>
              <a:p>
                <a:pPr/>
                <a14:m>
                  <m:oMathPara xmlns:m="http://schemas.openxmlformats.org/officeDocument/2006/math">
                    <m:oMathParaPr>
                      <m:jc m:val="left"/>
                    </m:oMathParaPr>
                    <m:oMath xmlns:m="http://schemas.openxmlformats.org/officeDocument/2006/math">
                      <m:r>
                        <a:rPr lang="en-US" sz="1400" i="1" dirty="0">
                          <a:latin typeface="Cambria Math" panose="02040503050406030204" pitchFamily="18" charset="0"/>
                        </a:rPr>
                        <m:t>𝑆</m:t>
                      </m:r>
                      <m:r>
                        <a:rPr lang="de-CH" sz="1400" b="0" i="1" dirty="0" smtClean="0">
                          <a:latin typeface="Cambria Math" panose="02040503050406030204" pitchFamily="18" charset="0"/>
                        </a:rPr>
                        <m:t>=</m:t>
                      </m:r>
                      <m:r>
                        <a:rPr lang="de-CH" sz="1400" b="0" i="1" dirty="0" smtClean="0">
                          <a:latin typeface="Cambria Math" panose="02040503050406030204" pitchFamily="18" charset="0"/>
                        </a:rPr>
                        <m:t>𝑁</m:t>
                      </m:r>
                      <m:r>
                        <a:rPr lang="de-CH" sz="1400" b="0" i="1" dirty="0" smtClean="0">
                          <a:latin typeface="Cambria Math" panose="02040503050406030204" pitchFamily="18" charset="0"/>
                        </a:rPr>
                        <m:t>−1, </m:t>
                      </m:r>
                    </m:oMath>
                  </m:oMathPara>
                </a14:m>
                <a:endParaRPr lang="de-CH" sz="1400" b="0" i="1" dirty="0">
                  <a:latin typeface="+mj-lt"/>
                </a:endParaRPr>
              </a:p>
              <a:p>
                <a:pPr/>
                <a14:m>
                  <m:oMathPara xmlns:m="http://schemas.openxmlformats.org/officeDocument/2006/math">
                    <m:oMathParaPr>
                      <m:jc m:val="left"/>
                    </m:oMathParaPr>
                    <m:oMath xmlns:m="http://schemas.openxmlformats.org/officeDocument/2006/math">
                      <m:r>
                        <a:rPr lang="de-CH" sz="1400" b="0" i="1" dirty="0" smtClean="0">
                          <a:latin typeface="Cambria Math" panose="02040503050406030204" pitchFamily="18" charset="0"/>
                        </a:rPr>
                        <m:t>𝐼</m:t>
                      </m:r>
                      <m:d>
                        <m:dPr>
                          <m:ctrlPr>
                            <a:rPr lang="de-CH" sz="1400" b="0" i="1" dirty="0" smtClean="0">
                              <a:latin typeface="Cambria Math" panose="02040503050406030204" pitchFamily="18" charset="0"/>
                            </a:rPr>
                          </m:ctrlPr>
                        </m:dPr>
                        <m:e>
                          <m:r>
                            <a:rPr lang="de-CH" sz="1400" b="0" i="1" dirty="0" smtClean="0">
                              <a:latin typeface="Cambria Math" panose="02040503050406030204" pitchFamily="18" charset="0"/>
                            </a:rPr>
                            <m:t>0</m:t>
                          </m:r>
                        </m:e>
                      </m:d>
                      <m:r>
                        <a:rPr lang="de-CH" sz="1400" b="0" i="1" dirty="0" smtClean="0">
                          <a:latin typeface="Cambria Math" panose="02040503050406030204" pitchFamily="18" charset="0"/>
                        </a:rPr>
                        <m:t>=1</m:t>
                      </m:r>
                    </m:oMath>
                  </m:oMathPara>
                </a14:m>
                <a:endParaRPr lang="de-CH" sz="1400" b="0" i="1" dirty="0">
                  <a:latin typeface="+mj-lt"/>
                </a:endParaRPr>
              </a:p>
              <a:p>
                <a:r>
                  <a:rPr lang="de-CH" sz="1400" dirty="0">
                    <a:latin typeface="+mj-lt"/>
                  </a:rPr>
                  <a:t>R</a:t>
                </a:r>
                <a14:m>
                  <m:oMath xmlns:m="http://schemas.openxmlformats.org/officeDocument/2006/math">
                    <m:d>
                      <m:dPr>
                        <m:ctrlPr>
                          <a:rPr lang="de-CH" sz="1400" i="1" dirty="0">
                            <a:latin typeface="Cambria Math" panose="02040503050406030204" pitchFamily="18" charset="0"/>
                          </a:rPr>
                        </m:ctrlPr>
                      </m:dPr>
                      <m:e>
                        <m:r>
                          <a:rPr lang="de-CH" sz="1400" i="1" dirty="0">
                            <a:latin typeface="Cambria Math" panose="02040503050406030204" pitchFamily="18" charset="0"/>
                          </a:rPr>
                          <m:t>0</m:t>
                        </m:r>
                      </m:e>
                    </m:d>
                    <m:r>
                      <a:rPr lang="de-CH" sz="1400" i="1" dirty="0">
                        <a:latin typeface="Cambria Math" panose="02040503050406030204" pitchFamily="18" charset="0"/>
                      </a:rPr>
                      <m:t>=</m:t>
                    </m:r>
                    <m:r>
                      <a:rPr lang="de-CH" sz="1400" b="0" i="1" dirty="0" smtClean="0">
                        <a:latin typeface="Cambria Math" panose="02040503050406030204" pitchFamily="18" charset="0"/>
                      </a:rPr>
                      <m:t>0</m:t>
                    </m:r>
                  </m:oMath>
                </a14:m>
                <a:endParaRPr lang="de-CH" sz="1400" b="0" dirty="0">
                  <a:latin typeface="+mj-lt"/>
                </a:endParaRPr>
              </a:p>
              <a:p>
                <a:endParaRPr lang="de-CH" sz="1400" i="1" dirty="0">
                  <a:latin typeface="+mj-lt"/>
                </a:endParaRPr>
              </a:p>
            </p:txBody>
          </p:sp>
        </mc:Choice>
        <mc:Fallback xmlns="">
          <p:sp>
            <p:nvSpPr>
              <p:cNvPr id="14" name="TextBox 13">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95536" y="1520973"/>
                <a:ext cx="3816424" cy="2560957"/>
              </a:xfrm>
              <a:prstGeom prst="rect">
                <a:avLst/>
              </a:prstGeom>
              <a:blipFill>
                <a:blip r:embed="rId4"/>
                <a:stretch>
                  <a:fillRect l="-479"/>
                </a:stretch>
              </a:blipFill>
            </p:spPr>
            <p:txBody>
              <a:bodyPr/>
              <a:lstStyle/>
              <a:p>
                <a:r>
                  <a:rPr lang="de-CH">
                    <a:noFill/>
                  </a:rPr>
                  <a:t> </a:t>
                </a:r>
              </a:p>
            </p:txBody>
          </p:sp>
        </mc:Fallback>
      </mc:AlternateContent>
      <p:pic>
        <p:nvPicPr>
          <p:cNvPr id="6" name="Picture 5"/>
          <p:cNvPicPr>
            <a:picLocks noChangeAspect="1"/>
          </p:cNvPicPr>
          <p:nvPr/>
        </p:nvPicPr>
        <p:blipFill>
          <a:blip r:embed="rId5"/>
          <a:stretch>
            <a:fillRect/>
          </a:stretch>
        </p:blipFill>
        <p:spPr>
          <a:xfrm>
            <a:off x="2771800" y="1419623"/>
            <a:ext cx="2520280" cy="2545652"/>
          </a:xfrm>
          <a:prstGeom prst="rect">
            <a:avLst/>
          </a:prstGeom>
          <a:ln w="28575">
            <a:solidFill>
              <a:schemeClr val="accent3">
                <a:lumMod val="60000"/>
                <a:lumOff val="40000"/>
              </a:schemeClr>
            </a:solidFill>
          </a:ln>
        </p:spPr>
      </p:pic>
      <p:pic>
        <p:nvPicPr>
          <p:cNvPr id="8" name="Picture 7"/>
          <p:cNvPicPr>
            <a:picLocks noChangeAspect="1"/>
          </p:cNvPicPr>
          <p:nvPr/>
        </p:nvPicPr>
        <p:blipFill>
          <a:blip r:embed="rId6"/>
          <a:stretch>
            <a:fillRect/>
          </a:stretch>
        </p:blipFill>
        <p:spPr>
          <a:xfrm>
            <a:off x="5436096" y="1419622"/>
            <a:ext cx="2652544" cy="2545653"/>
          </a:xfrm>
          <a:prstGeom prst="rect">
            <a:avLst/>
          </a:prstGeom>
          <a:ln w="28575">
            <a:solidFill>
              <a:schemeClr val="accent3">
                <a:lumMod val="60000"/>
                <a:lumOff val="40000"/>
              </a:schemeClr>
            </a:solidFill>
          </a:ln>
        </p:spPr>
      </p:pic>
      <p:sp>
        <p:nvSpPr>
          <p:cNvPr id="11" name="TextBox 10">
            <a:extLst>
              <a:ext uri="{FF2B5EF4-FFF2-40B4-BE49-F238E27FC236}">
                <a16:creationId xmlns:a16="http://schemas.microsoft.com/office/drawing/2014/main" id="{9BA17E82-D6E0-4D75-86FE-D5CC11E28C16}"/>
              </a:ext>
            </a:extLst>
          </p:cNvPr>
          <p:cNvSpPr txBox="1"/>
          <p:nvPr/>
        </p:nvSpPr>
        <p:spPr>
          <a:xfrm>
            <a:off x="395536" y="4273200"/>
            <a:ext cx="2808312" cy="292709"/>
          </a:xfrm>
          <a:prstGeom prst="rect">
            <a:avLst/>
          </a:prstGeom>
          <a:noFill/>
        </p:spPr>
        <p:txBody>
          <a:bodyPr wrap="square">
            <a:spAutoFit/>
          </a:bodyPr>
          <a:lstStyle/>
          <a:p>
            <a:r>
              <a:rPr lang="en-GB" sz="1400" dirty="0">
                <a:latin typeface="+mn-lt"/>
              </a:rPr>
              <a:t> Tutorial 2-R script</a:t>
            </a:r>
          </a:p>
        </p:txBody>
      </p:sp>
    </p:spTree>
    <p:extLst>
      <p:ext uri="{BB962C8B-B14F-4D97-AF65-F5344CB8AC3E}">
        <p14:creationId xmlns:p14="http://schemas.microsoft.com/office/powerpoint/2010/main" val="296354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131840" y="2139702"/>
            <a:ext cx="5724128" cy="1080120"/>
          </a:xfrm>
        </p:spPr>
        <p:txBody>
          <a:bodyPr/>
          <a:lstStyle/>
          <a:p>
            <a:pPr algn="l"/>
            <a:r>
              <a:rPr lang="en-US" b="1" dirty="0">
                <a:latin typeface="+mn-lt"/>
              </a:rPr>
              <a:t>Statistical Inference </a:t>
            </a:r>
          </a:p>
          <a:p>
            <a:pPr algn="l"/>
            <a:r>
              <a:rPr lang="en-US" b="1" dirty="0">
                <a:latin typeface="+mn-lt"/>
              </a:rPr>
              <a:t>(</a:t>
            </a:r>
            <a:r>
              <a:rPr lang="de-CH" b="1" dirty="0" err="1">
                <a:latin typeface="+mn-lt"/>
              </a:rPr>
              <a:t>Frequentist</a:t>
            </a:r>
            <a:r>
              <a:rPr lang="de-CH" b="1" dirty="0">
                <a:latin typeface="+mn-lt"/>
              </a:rPr>
              <a:t> </a:t>
            </a:r>
            <a:r>
              <a:rPr lang="de-CH" b="1" dirty="0" err="1">
                <a:latin typeface="+mn-lt"/>
              </a:rPr>
              <a:t>parameter</a:t>
            </a:r>
            <a:r>
              <a:rPr lang="de-CH" b="1" dirty="0">
                <a:latin typeface="+mn-lt"/>
              </a:rPr>
              <a:t> </a:t>
            </a:r>
            <a:r>
              <a:rPr lang="de-CH" b="1" dirty="0" err="1">
                <a:latin typeface="+mn-lt"/>
              </a:rPr>
              <a:t>estimation</a:t>
            </a:r>
            <a:r>
              <a:rPr lang="en-US" b="1" dirty="0">
                <a:latin typeface="+mn-lt"/>
              </a:rPr>
              <a:t>)</a:t>
            </a:r>
          </a:p>
        </p:txBody>
      </p:sp>
    </p:spTree>
    <p:extLst>
      <p:ext uri="{BB962C8B-B14F-4D97-AF65-F5344CB8AC3E}">
        <p14:creationId xmlns:p14="http://schemas.microsoft.com/office/powerpoint/2010/main" val="2884251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395536" y="819571"/>
            <a:ext cx="8137525" cy="951030"/>
          </a:xfrm>
          <a:prstGeom prst="rect">
            <a:avLst/>
          </a:prstGeom>
          <a:noFill/>
        </p:spPr>
        <p:txBody>
          <a:bodyPr wrap="square">
            <a:spAutoFit/>
          </a:bodyPr>
          <a:lstStyle/>
          <a:p>
            <a:r>
              <a:rPr lang="en-US" sz="2000" b="1" dirty="0">
                <a:latin typeface="+mn-lt"/>
              </a:rPr>
              <a:t>Statistical inference:</a:t>
            </a:r>
            <a:r>
              <a:rPr lang="en-US" sz="2000" dirty="0">
                <a:latin typeface="+mn-lt"/>
              </a:rPr>
              <a:t> the process of using data analysis techniques to infer properties of an underlying probability distribution based on sample data.</a:t>
            </a:r>
          </a:p>
          <a:p>
            <a:endParaRPr lang="en-US" sz="2000" dirty="0">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491631"/>
            <a:ext cx="5141514" cy="2664296"/>
          </a:xfrm>
          <a:prstGeom prst="rect">
            <a:avLst/>
          </a:prstGeom>
        </p:spPr>
      </p:pic>
    </p:spTree>
    <p:extLst>
      <p:ext uri="{BB962C8B-B14F-4D97-AF65-F5344CB8AC3E}">
        <p14:creationId xmlns:p14="http://schemas.microsoft.com/office/powerpoint/2010/main" val="794313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40747"/>
            <a:ext cx="8137525" cy="558795"/>
          </a:xfrm>
        </p:spPr>
        <p:txBody>
          <a:bodyPr/>
          <a:lstStyle/>
          <a:p>
            <a:r>
              <a:rPr lang="en-US" b="1" dirty="0">
                <a:solidFill>
                  <a:schemeClr val="bg1">
                    <a:lumMod val="10000"/>
                  </a:schemeClr>
                </a:solidFill>
                <a:latin typeface="+mj-lt"/>
              </a:rPr>
              <a:t>  Statistical Inference (Frequentist 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395535" y="773449"/>
            <a:ext cx="7704858" cy="1180067"/>
          </a:xfrm>
          <a:prstGeom prst="rect">
            <a:avLst/>
          </a:prstGeom>
          <a:noFill/>
        </p:spPr>
        <p:txBody>
          <a:bodyPr wrap="square">
            <a:spAutoFit/>
          </a:bodyPr>
          <a:lstStyle/>
          <a:p>
            <a:r>
              <a:rPr lang="en-US" sz="1900" b="1" dirty="0">
                <a:latin typeface="+mn-lt"/>
              </a:rPr>
              <a:t>Parametric inference:</a:t>
            </a:r>
            <a:r>
              <a:rPr lang="en-US" sz="1900" dirty="0">
                <a:latin typeface="+mn-lt"/>
              </a:rPr>
              <a:t> assumes that the data follow a specific parametric distribution, characterized by a finite number of parameters.</a:t>
            </a:r>
          </a:p>
          <a:p>
            <a:r>
              <a:rPr lang="en-US" sz="1900" dirty="0">
                <a:latin typeface="+mn-lt"/>
              </a:rPr>
              <a:t>Example: estimate prevalence of disease by binomial distribution with unknown</a:t>
            </a:r>
          </a:p>
        </p:txBody>
      </p:sp>
      <p:sp>
        <p:nvSpPr>
          <p:cNvPr id="5" name="TextBox 4">
            <a:extLst>
              <a:ext uri="{FF2B5EF4-FFF2-40B4-BE49-F238E27FC236}">
                <a16:creationId xmlns:a16="http://schemas.microsoft.com/office/drawing/2014/main" id="{9BA17E82-D6E0-4D75-86FE-D5CC11E28C16}"/>
              </a:ext>
            </a:extLst>
          </p:cNvPr>
          <p:cNvSpPr txBox="1"/>
          <p:nvPr/>
        </p:nvSpPr>
        <p:spPr>
          <a:xfrm>
            <a:off x="395536" y="1895739"/>
            <a:ext cx="7704858" cy="1180067"/>
          </a:xfrm>
          <a:prstGeom prst="rect">
            <a:avLst/>
          </a:prstGeom>
          <a:noFill/>
        </p:spPr>
        <p:txBody>
          <a:bodyPr wrap="square">
            <a:spAutoFit/>
          </a:bodyPr>
          <a:lstStyle/>
          <a:p>
            <a:r>
              <a:rPr lang="en-US" sz="1900" b="1" dirty="0">
                <a:latin typeface="+mn-lt"/>
              </a:rPr>
              <a:t>Non-parametric inference:</a:t>
            </a:r>
            <a:r>
              <a:rPr lang="en-US" sz="1900" dirty="0">
                <a:latin typeface="+mn-lt"/>
              </a:rPr>
              <a:t> makes minimal assumptions about the underlying distribution of the data, allowing for greater flexibility and robustness.</a:t>
            </a:r>
          </a:p>
          <a:p>
            <a:r>
              <a:rPr lang="en-US" sz="1900" dirty="0">
                <a:latin typeface="+mn-lt"/>
              </a:rPr>
              <a:t>Example: estimate median parasite density from experimental data</a:t>
            </a:r>
          </a:p>
        </p:txBody>
      </p:sp>
      <p:sp>
        <p:nvSpPr>
          <p:cNvPr id="6" name="TextBox 5">
            <a:extLst>
              <a:ext uri="{FF2B5EF4-FFF2-40B4-BE49-F238E27FC236}">
                <a16:creationId xmlns:a16="http://schemas.microsoft.com/office/drawing/2014/main" id="{9BA17E82-D6E0-4D75-86FE-D5CC11E28C16}"/>
              </a:ext>
            </a:extLst>
          </p:cNvPr>
          <p:cNvSpPr txBox="1"/>
          <p:nvPr/>
        </p:nvSpPr>
        <p:spPr>
          <a:xfrm>
            <a:off x="395536" y="3031737"/>
            <a:ext cx="7704858" cy="1723933"/>
          </a:xfrm>
          <a:prstGeom prst="rect">
            <a:avLst/>
          </a:prstGeom>
          <a:noFill/>
        </p:spPr>
        <p:txBody>
          <a:bodyPr wrap="square">
            <a:spAutoFit/>
          </a:bodyPr>
          <a:lstStyle/>
          <a:p>
            <a:r>
              <a:rPr lang="en-US" sz="1900" b="1" dirty="0">
                <a:latin typeface="+mn-lt"/>
              </a:rPr>
              <a:t>Semi-parametric inference:</a:t>
            </a:r>
            <a:r>
              <a:rPr lang="en-US" sz="1900" dirty="0">
                <a:latin typeface="+mn-lt"/>
              </a:rPr>
              <a:t> combines elements of both parametric and nonparametric approaches, allowing for more flexible modeling while still utilizing some parametric assumptions.</a:t>
            </a:r>
          </a:p>
          <a:p>
            <a:r>
              <a:rPr lang="en-US" sz="1900" dirty="0">
                <a:latin typeface="+mn-lt"/>
              </a:rPr>
              <a:t>Example: estimate time to death with regression parameter for covariates and</a:t>
            </a:r>
          </a:p>
          <a:p>
            <a:r>
              <a:rPr lang="en-US" sz="1900" dirty="0">
                <a:latin typeface="+mn-lt"/>
              </a:rPr>
              <a:t>unspecified baseline hazard functions (Cox proportional hazard)</a:t>
            </a:r>
          </a:p>
        </p:txBody>
      </p:sp>
    </p:spTree>
    <p:extLst>
      <p:ext uri="{BB962C8B-B14F-4D97-AF65-F5344CB8AC3E}">
        <p14:creationId xmlns:p14="http://schemas.microsoft.com/office/powerpoint/2010/main" val="125103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40747"/>
            <a:ext cx="8137525" cy="558795"/>
          </a:xfrm>
        </p:spPr>
        <p:txBody>
          <a:bodyPr/>
          <a:lstStyle/>
          <a:p>
            <a:r>
              <a:rPr lang="en-US" b="1" dirty="0">
                <a:solidFill>
                  <a:schemeClr val="bg1">
                    <a:lumMod val="10000"/>
                  </a:schemeClr>
                </a:solidFill>
                <a:latin typeface="+mj-lt"/>
              </a:rPr>
              <a:t>Parameter estimation : paradigms of statistical inference</a:t>
            </a:r>
          </a:p>
        </p:txBody>
      </p:sp>
      <p:graphicFrame>
        <p:nvGraphicFramePr>
          <p:cNvPr id="8" name="Table 4">
            <a:extLst>
              <a:ext uri="{FF2B5EF4-FFF2-40B4-BE49-F238E27FC236}">
                <a16:creationId xmlns:a16="http://schemas.microsoft.com/office/drawing/2014/main" id="{7CAF3E77-9809-4DC8-830E-0AC45716278C}"/>
              </a:ext>
            </a:extLst>
          </p:cNvPr>
          <p:cNvGraphicFramePr>
            <a:graphicFrameLocks noGrp="1"/>
          </p:cNvGraphicFramePr>
          <p:nvPr>
            <p:extLst>
              <p:ext uri="{D42A27DB-BD31-4B8C-83A1-F6EECF244321}">
                <p14:modId xmlns:p14="http://schemas.microsoft.com/office/powerpoint/2010/main" val="2057809012"/>
              </p:ext>
            </p:extLst>
          </p:nvPr>
        </p:nvGraphicFramePr>
        <p:xfrm>
          <a:off x="827584" y="679962"/>
          <a:ext cx="7344816" cy="4064494"/>
        </p:xfrm>
        <a:graphic>
          <a:graphicData uri="http://schemas.openxmlformats.org/drawingml/2006/table">
            <a:tbl>
              <a:tblPr firstRow="1" bandRow="1">
                <a:tableStyleId>{C7B018BB-80A7-4F77-B60F-C8B233D01FF8}</a:tableStyleId>
              </a:tblPr>
              <a:tblGrid>
                <a:gridCol w="1216380">
                  <a:extLst>
                    <a:ext uri="{9D8B030D-6E8A-4147-A177-3AD203B41FA5}">
                      <a16:colId xmlns:a16="http://schemas.microsoft.com/office/drawing/2014/main" val="866828554"/>
                    </a:ext>
                  </a:extLst>
                </a:gridCol>
                <a:gridCol w="3147778">
                  <a:extLst>
                    <a:ext uri="{9D8B030D-6E8A-4147-A177-3AD203B41FA5}">
                      <a16:colId xmlns:a16="http://schemas.microsoft.com/office/drawing/2014/main" val="121547686"/>
                    </a:ext>
                  </a:extLst>
                </a:gridCol>
                <a:gridCol w="2980658">
                  <a:extLst>
                    <a:ext uri="{9D8B030D-6E8A-4147-A177-3AD203B41FA5}">
                      <a16:colId xmlns:a16="http://schemas.microsoft.com/office/drawing/2014/main" val="2953078256"/>
                    </a:ext>
                  </a:extLst>
                </a:gridCol>
              </a:tblGrid>
              <a:tr h="528814">
                <a:tc>
                  <a:txBody>
                    <a:bodyPr/>
                    <a:lstStyle/>
                    <a:p>
                      <a:pPr algn="ctr"/>
                      <a:endParaRPr lang="en-KE" sz="1300" i="0" dirty="0">
                        <a:latin typeface="+mn-lt"/>
                      </a:endParaRPr>
                    </a:p>
                  </a:txBody>
                  <a:tcPr/>
                </a:tc>
                <a:tc>
                  <a:txBody>
                    <a:bodyPr/>
                    <a:lstStyle/>
                    <a:p>
                      <a:pPr algn="ctr"/>
                      <a:r>
                        <a:rPr lang="de-CH" sz="1300" i="0" dirty="0" err="1">
                          <a:latin typeface="+mn-lt"/>
                        </a:rPr>
                        <a:t>Frequentist</a:t>
                      </a:r>
                      <a:r>
                        <a:rPr lang="de-CH" sz="1300" i="0" dirty="0">
                          <a:latin typeface="+mn-lt"/>
                        </a:rPr>
                        <a:t> Paradigm:</a:t>
                      </a:r>
                      <a:endParaRPr lang="en-KE" sz="1300" i="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CH" sz="1300" b="1" i="0" kern="1200" dirty="0">
                          <a:solidFill>
                            <a:srgbClr val="FFFFFF"/>
                          </a:solidFill>
                          <a:latin typeface="+mn-lt"/>
                          <a:ea typeface="Calibri"/>
                          <a:cs typeface="Calibri"/>
                        </a:rPr>
                        <a:t>Bayesian Paradigm:</a:t>
                      </a:r>
                      <a:endParaRPr lang="en-KE" sz="1300" b="1" i="0" kern="1200" dirty="0">
                        <a:solidFill>
                          <a:srgbClr val="FFFFFF"/>
                        </a:solidFill>
                        <a:latin typeface="+mn-lt"/>
                        <a:ea typeface="Calibri"/>
                        <a:cs typeface="Calibri"/>
                      </a:endParaRPr>
                    </a:p>
                    <a:p>
                      <a:pPr algn="ctr"/>
                      <a:endParaRPr lang="en-KE" sz="1300" i="0" dirty="0">
                        <a:latin typeface="+mn-lt"/>
                      </a:endParaRPr>
                    </a:p>
                  </a:txBody>
                  <a:tcPr/>
                </a:tc>
                <a:extLst>
                  <a:ext uri="{0D108BD9-81ED-4DB2-BD59-A6C34878D82A}">
                    <a16:rowId xmlns:a16="http://schemas.microsoft.com/office/drawing/2014/main" val="4198245650"/>
                  </a:ext>
                </a:extLst>
              </a:tr>
              <a:tr h="667975">
                <a:tc>
                  <a:txBody>
                    <a:bodyPr/>
                    <a:lstStyle/>
                    <a:p>
                      <a:r>
                        <a:rPr lang="de-CH" sz="1300" b="0" i="0" dirty="0">
                          <a:latin typeface="+mn-lt"/>
                        </a:rPr>
                        <a:t>Focus</a:t>
                      </a:r>
                      <a:endParaRPr lang="en-KE" sz="1300" b="0" i="0" dirty="0">
                        <a:latin typeface="+mn-lt"/>
                      </a:endParaRPr>
                    </a:p>
                  </a:txBody>
                  <a:tcPr/>
                </a:tc>
                <a:tc>
                  <a:txBody>
                    <a:bodyPr/>
                    <a:lstStyle/>
                    <a:p>
                      <a:r>
                        <a:rPr lang="en-US" sz="1300" b="0" i="0" dirty="0">
                          <a:latin typeface="+mn-lt"/>
                        </a:rPr>
                        <a:t>Emphasizes the long-run properties of estimators and tests based on repeated sampling from a fixed population</a:t>
                      </a:r>
                      <a:endParaRPr lang="en-KE" sz="1300" b="0" i="0" dirty="0">
                        <a:latin typeface="+mn-lt"/>
                      </a:endParaRPr>
                    </a:p>
                  </a:txBody>
                  <a:tcPr/>
                </a:tc>
                <a:tc>
                  <a:txBody>
                    <a:bodyPr/>
                    <a:lstStyle/>
                    <a:p>
                      <a:r>
                        <a:rPr lang="en-US" sz="1300" b="0" i="0" dirty="0">
                          <a:latin typeface="+mn-lt"/>
                        </a:rPr>
                        <a:t>Incorporates prior beliefs and updates them with observed data to obtain posterior distributions.</a:t>
                      </a:r>
                      <a:endParaRPr lang="en-KE" sz="1300" b="0" i="0" dirty="0">
                        <a:latin typeface="+mn-lt"/>
                      </a:endParaRPr>
                    </a:p>
                  </a:txBody>
                  <a:tcPr/>
                </a:tc>
                <a:extLst>
                  <a:ext uri="{0D108BD9-81ED-4DB2-BD59-A6C34878D82A}">
                    <a16:rowId xmlns:a16="http://schemas.microsoft.com/office/drawing/2014/main" val="3353667212"/>
                  </a:ext>
                </a:extLst>
              </a:tr>
              <a:tr h="862802">
                <a:tc>
                  <a:txBody>
                    <a:bodyPr/>
                    <a:lstStyle/>
                    <a:p>
                      <a:r>
                        <a:rPr lang="de-CH" sz="1300" b="0" i="0" dirty="0">
                          <a:latin typeface="+mn-lt"/>
                        </a:rPr>
                        <a:t>Parameter </a:t>
                      </a:r>
                      <a:r>
                        <a:rPr lang="de-CH" sz="1300" b="0" i="0" dirty="0" err="1">
                          <a:latin typeface="+mn-lt"/>
                        </a:rPr>
                        <a:t>estimation</a:t>
                      </a:r>
                      <a:endParaRPr lang="en-KE" sz="1300" b="0" i="0" dirty="0">
                        <a:latin typeface="+mn-lt"/>
                      </a:endParaRPr>
                    </a:p>
                  </a:txBody>
                  <a:tcPr/>
                </a:tc>
                <a:tc>
                  <a:txBody>
                    <a:bodyPr/>
                    <a:lstStyle/>
                    <a:p>
                      <a:r>
                        <a:rPr lang="en-US" sz="1300" b="0" i="0" dirty="0">
                          <a:latin typeface="+mn-lt"/>
                        </a:rPr>
                        <a:t>parameters are considered fixed but unknown. Estimation involves finding a single point estimate of the parameter that maximizes the likelihood function.</a:t>
                      </a:r>
                      <a:endParaRPr lang="en-KE" sz="1300" b="0" i="0" dirty="0">
                        <a:latin typeface="+mn-lt"/>
                      </a:endParaRPr>
                    </a:p>
                  </a:txBody>
                  <a:tcPr/>
                </a:tc>
                <a:tc>
                  <a:txBody>
                    <a:bodyPr/>
                    <a:lstStyle/>
                    <a:p>
                      <a:r>
                        <a:rPr lang="en-US" sz="1300" b="0" i="0" dirty="0">
                          <a:latin typeface="+mn-lt"/>
                        </a:rPr>
                        <a:t>Parameters are treated as random variables with probability distributions representing uncertainty. </a:t>
                      </a:r>
                      <a:endParaRPr lang="en-KE" sz="1300" b="0" i="0" dirty="0">
                        <a:latin typeface="+mn-lt"/>
                      </a:endParaRPr>
                    </a:p>
                  </a:txBody>
                  <a:tcPr/>
                </a:tc>
                <a:extLst>
                  <a:ext uri="{0D108BD9-81ED-4DB2-BD59-A6C34878D82A}">
                    <a16:rowId xmlns:a16="http://schemas.microsoft.com/office/drawing/2014/main" val="3912198610"/>
                  </a:ext>
                </a:extLst>
              </a:tr>
              <a:tr h="1252454">
                <a:tc>
                  <a:txBody>
                    <a:bodyPr/>
                    <a:lstStyle/>
                    <a:p>
                      <a:r>
                        <a:rPr lang="de-CH" sz="1300" b="0" i="0" dirty="0">
                          <a:latin typeface="+mn-lt"/>
                        </a:rPr>
                        <a:t>Interpretation</a:t>
                      </a:r>
                      <a:endParaRPr lang="en-KE" sz="1300" b="0" i="0" dirty="0">
                        <a:latin typeface="+mn-lt"/>
                      </a:endParaRPr>
                    </a:p>
                  </a:txBody>
                  <a:tcPr/>
                </a:tc>
                <a:tc>
                  <a:txBody>
                    <a:bodyPr/>
                    <a:lstStyle/>
                    <a:p>
                      <a:r>
                        <a:rPr lang="en-US" sz="1300" b="0" i="0" dirty="0">
                          <a:latin typeface="+mn-lt"/>
                        </a:rPr>
                        <a:t> Point estimates obtained from frequentist methods represent a single value believed to be close to the true parameter value, with uncertainty typically quantified through confidence intervals.</a:t>
                      </a:r>
                      <a:endParaRPr lang="en-KE" sz="1300" b="0" i="0" dirty="0">
                        <a:latin typeface="+mn-lt"/>
                      </a:endParaRPr>
                    </a:p>
                  </a:txBody>
                  <a:tcPr/>
                </a:tc>
                <a:tc>
                  <a:txBody>
                    <a:bodyPr/>
                    <a:lstStyle/>
                    <a:p>
                      <a:r>
                        <a:rPr lang="en-US" sz="1300" b="0" i="0" dirty="0">
                          <a:latin typeface="+mn-lt"/>
                        </a:rPr>
                        <a:t>Provides full probability distributions for parameters, allowing for a comprehensive assessment of uncertainty.</a:t>
                      </a:r>
                      <a:endParaRPr lang="en-KE" sz="1300" b="0" i="0" dirty="0">
                        <a:latin typeface="+mn-lt"/>
                      </a:endParaRPr>
                    </a:p>
                  </a:txBody>
                  <a:tcPr/>
                </a:tc>
                <a:extLst>
                  <a:ext uri="{0D108BD9-81ED-4DB2-BD59-A6C34878D82A}">
                    <a16:rowId xmlns:a16="http://schemas.microsoft.com/office/drawing/2014/main" val="992514997"/>
                  </a:ext>
                </a:extLst>
              </a:tr>
              <a:tr h="667975">
                <a:tc>
                  <a:txBody>
                    <a:bodyPr/>
                    <a:lstStyle/>
                    <a:p>
                      <a:r>
                        <a:rPr lang="de-CH" sz="1300" b="0" i="0" dirty="0" err="1">
                          <a:latin typeface="+mn-lt"/>
                        </a:rPr>
                        <a:t>Assumption</a:t>
                      </a:r>
                      <a:endParaRPr lang="en-KE" sz="1300" b="0" i="0" dirty="0">
                        <a:latin typeface="+mn-lt"/>
                      </a:endParaRPr>
                    </a:p>
                  </a:txBody>
                  <a:tcPr/>
                </a:tc>
                <a:tc>
                  <a:txBody>
                    <a:bodyPr/>
                    <a:lstStyle/>
                    <a:p>
                      <a:r>
                        <a:rPr lang="en-US" sz="1300" b="0" i="0" dirty="0">
                          <a:latin typeface="+mn-lt"/>
                        </a:rPr>
                        <a:t>Rely on assumptions such as random sampling, large sample sizes, and the asymptotic behavior of estimators.</a:t>
                      </a:r>
                      <a:endParaRPr lang="en-KE" sz="1300" b="0" i="0" dirty="0">
                        <a:latin typeface="+mn-lt"/>
                      </a:endParaRPr>
                    </a:p>
                  </a:txBody>
                  <a:tcPr/>
                </a:tc>
                <a:tc>
                  <a:txBody>
                    <a:bodyPr/>
                    <a:lstStyle/>
                    <a:p>
                      <a:r>
                        <a:rPr lang="en-US" sz="1300" b="0" i="0" dirty="0">
                          <a:latin typeface="+mn-lt"/>
                        </a:rPr>
                        <a:t>Require specification of prior distributions</a:t>
                      </a:r>
                      <a:endParaRPr lang="en-KE" sz="1300" b="0" i="0" dirty="0">
                        <a:latin typeface="+mn-lt"/>
                      </a:endParaRPr>
                    </a:p>
                  </a:txBody>
                  <a:tcPr/>
                </a:tc>
                <a:extLst>
                  <a:ext uri="{0D108BD9-81ED-4DB2-BD59-A6C34878D82A}">
                    <a16:rowId xmlns:a16="http://schemas.microsoft.com/office/drawing/2014/main" val="2488741267"/>
                  </a:ext>
                </a:extLst>
              </a:tr>
            </a:tbl>
          </a:graphicData>
        </a:graphic>
      </p:graphicFrame>
    </p:spTree>
    <p:extLst>
      <p:ext uri="{BB962C8B-B14F-4D97-AF65-F5344CB8AC3E}">
        <p14:creationId xmlns:p14="http://schemas.microsoft.com/office/powerpoint/2010/main" val="478630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1523494"/>
              </a:xfrm>
              <a:prstGeom prst="rect">
                <a:avLst/>
              </a:prstGeom>
              <a:noFill/>
            </p:spPr>
            <p:txBody>
              <a:bodyPr wrap="square">
                <a:spAutoFit/>
              </a:bodyPr>
              <a:lstStyle/>
              <a:p>
                <a:r>
                  <a:rPr lang="en-US" sz="2000" b="1" dirty="0">
                    <a:latin typeface="+mj-lt"/>
                  </a:rPr>
                  <a:t>Probability distribution: </a:t>
                </a:r>
                <a:r>
                  <a:rPr lang="en-US" sz="2000" dirty="0">
                    <a:solidFill>
                      <a:srgbClr val="0D0D0D"/>
                    </a:solidFill>
                    <a:latin typeface="+mj-lt"/>
                  </a:rPr>
                  <a:t>a mathematical function that describes the probabilities associated with each possible outcome of a random variable. </a:t>
                </a:r>
              </a:p>
              <a:p>
                <a:endParaRPr lang="en-US" sz="2000" dirty="0">
                  <a:solidFill>
                    <a:srgbClr val="0D0D0D"/>
                  </a:solidFill>
                  <a:latin typeface="+mj-lt"/>
                </a:endParaRPr>
              </a:p>
              <a:p>
                <a:r>
                  <a:rPr lang="en-US" sz="2000" dirty="0">
                    <a:solidFill>
                      <a:srgbClr val="0D0D0D"/>
                    </a:solidFill>
                    <a:latin typeface="+mj-lt"/>
                  </a:rPr>
                  <a:t>It is denoted as, </a:t>
                </a:r>
                <a14:m>
                  <m:oMath xmlns:m="http://schemas.openxmlformats.org/officeDocument/2006/math">
                    <m:r>
                      <a:rPr lang="de-CH" sz="2000" i="1">
                        <a:latin typeface="Cambria Math" panose="02040503050406030204" pitchFamily="18" charset="0"/>
                      </a:rPr>
                      <m:t>𝑓</m:t>
                    </m:r>
                    <m:d>
                      <m:dPr>
                        <m:ctrlPr>
                          <a:rPr lang="de-CH" sz="2000" i="1">
                            <a:latin typeface="Cambria Math" panose="02040503050406030204" pitchFamily="18" charset="0"/>
                          </a:rPr>
                        </m:ctrlPr>
                      </m:dPr>
                      <m:e>
                        <m:r>
                          <a:rPr lang="de-CH" sz="2000" b="0" i="1" smtClean="0">
                            <a:latin typeface="Cambria Math" panose="02040503050406030204" pitchFamily="18" charset="0"/>
                          </a:rPr>
                          <m:t>𝑥</m:t>
                        </m:r>
                      </m:e>
                      <m:e>
                        <m:r>
                          <a:rPr lang="de-CH" sz="2000" b="0" i="1" smtClean="0">
                            <a:latin typeface="Cambria Math" panose="02040503050406030204" pitchFamily="18" charset="0"/>
                          </a:rPr>
                          <m:t>𝜃</m:t>
                        </m:r>
                      </m:e>
                    </m:d>
                  </m:oMath>
                </a14:m>
                <a:r>
                  <a:rPr lang="en-GB" sz="2000" dirty="0">
                    <a:latin typeface="+mj-lt"/>
                  </a:rPr>
                  <a:t>, </a:t>
                </a:r>
                <a:r>
                  <a:rPr lang="en-US" sz="2000" dirty="0">
                    <a:latin typeface="+mj-lt"/>
                  </a:rPr>
                  <a:t>where </a:t>
                </a:r>
                <a14:m>
                  <m:oMath xmlns:m="http://schemas.openxmlformats.org/officeDocument/2006/math">
                    <m:r>
                      <a:rPr lang="en-US" sz="2000" i="1" dirty="0" smtClean="0">
                        <a:latin typeface="Cambria Math" panose="02040503050406030204" pitchFamily="18" charset="0"/>
                      </a:rPr>
                      <m:t>𝑥</m:t>
                    </m:r>
                  </m:oMath>
                </a14:m>
                <a:r>
                  <a:rPr lang="en-US" sz="2000" dirty="0">
                    <a:latin typeface="+mj-lt"/>
                  </a:rPr>
                  <a:t> is the data and </a:t>
                </a:r>
                <a14:m>
                  <m:oMath xmlns:m="http://schemas.openxmlformats.org/officeDocument/2006/math">
                    <m:r>
                      <a:rPr lang="de-CH" sz="2000" b="0" i="1" dirty="0" smtClean="0">
                        <a:latin typeface="Cambria Math" panose="02040503050406030204" pitchFamily="18" charset="0"/>
                      </a:rPr>
                      <m:t>𝜃</m:t>
                    </m:r>
                    <m:r>
                      <a:rPr lang="en-US" sz="2000" i="1" dirty="0" smtClean="0">
                        <a:latin typeface="Cambria Math" panose="02040503050406030204" pitchFamily="18" charset="0"/>
                      </a:rPr>
                      <m:t> </m:t>
                    </m:r>
                  </m:oMath>
                </a14:m>
                <a:r>
                  <a:rPr lang="en-US" sz="2000" dirty="0">
                    <a:latin typeface="+mj-lt"/>
                  </a:rPr>
                  <a:t>are the parameters of a distribution or a model.</a:t>
                </a:r>
                <a:endParaRPr lang="en-GB" sz="2000" dirty="0">
                  <a:latin typeface="+mj-lt"/>
                </a:endParaRPr>
              </a:p>
            </p:txBody>
          </p:sp>
        </mc:Choice>
        <mc:Fallback xmlns="">
          <p:sp>
            <p:nvSpPr>
              <p:cNvPr id="8" name="TextBox 7">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500062" y="833434"/>
                <a:ext cx="8137525" cy="1523494"/>
              </a:xfrm>
              <a:prstGeom prst="rect">
                <a:avLst/>
              </a:prstGeom>
              <a:blipFill>
                <a:blip r:embed="rId3"/>
                <a:stretch>
                  <a:fillRect l="-749" t="-3600" r="-899" b="-6400"/>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nvSpPr>
            <p:spPr>
              <a:xfrm>
                <a:off x="899592" y="2915723"/>
                <a:ext cx="4377446" cy="1576132"/>
              </a:xfrm>
              <a:prstGeom prst="rect">
                <a:avLst/>
              </a:prstGeom>
            </p:spPr>
            <p:txBody>
              <a:bodyPr>
                <a:normAutofit lnSpcReduction="10000"/>
              </a:bodyPr>
              <a:lstStyle>
                <a:lvl1pPr marL="171450" indent="-171450" algn="l" defTabSz="914400" rtl="0" eaLnBrk="1" latinLnBrk="0" hangingPunct="1">
                  <a:lnSpc>
                    <a:spcPct val="100000"/>
                  </a:lnSpc>
                  <a:spcBef>
                    <a:spcPts val="300"/>
                  </a:spcBef>
                  <a:buClr>
                    <a:schemeClr val="accent2"/>
                  </a:buClr>
                  <a:buSzPct val="125000"/>
                  <a:buFont typeface="Arial" panose="020B0604020202020204" pitchFamily="34" charset="0"/>
                  <a:buChar char="•"/>
                  <a:defRPr sz="1800" b="0" i="0" kern="1200">
                    <a:solidFill>
                      <a:schemeClr val="accent1"/>
                    </a:solidFill>
                    <a:latin typeface="Arial" panose="020B0604020202020204" pitchFamily="34" charset="0"/>
                    <a:ea typeface="+mn-ea"/>
                    <a:cs typeface="+mn-cs"/>
                  </a:defRPr>
                </a:lvl1pPr>
                <a:lvl2pPr marL="449263" indent="-171450" algn="l" defTabSz="914400" rtl="0" eaLnBrk="1" latinLnBrk="0" hangingPunct="1">
                  <a:lnSpc>
                    <a:spcPct val="100000"/>
                  </a:lnSpc>
                  <a:spcBef>
                    <a:spcPts val="300"/>
                  </a:spcBef>
                  <a:buClr>
                    <a:schemeClr val="accent2"/>
                  </a:buClr>
                  <a:buSzPct val="125000"/>
                  <a:buFont typeface="System Font Regular"/>
                  <a:buChar char="-"/>
                  <a:defRPr sz="1600" b="0" i="0" kern="1200">
                    <a:solidFill>
                      <a:schemeClr val="accent1"/>
                    </a:solidFill>
                    <a:latin typeface="Arial" panose="020B0604020202020204" pitchFamily="34" charset="0"/>
                    <a:ea typeface="+mn-ea"/>
                    <a:cs typeface="+mn-cs"/>
                  </a:defRPr>
                </a:lvl2pPr>
                <a:lvl3pPr marL="719138" indent="-171450" algn="l" defTabSz="914400" rtl="0" eaLnBrk="1" latinLnBrk="0" hangingPunct="1">
                  <a:lnSpc>
                    <a:spcPct val="100000"/>
                  </a:lnSpc>
                  <a:spcBef>
                    <a:spcPts val="300"/>
                  </a:spcBef>
                  <a:buClr>
                    <a:schemeClr val="accent2"/>
                  </a:buClr>
                  <a:buSzPct val="125000"/>
                  <a:buFont typeface="Wingdings" panose="05000000000000000000" pitchFamily="2" charset="2"/>
                  <a:buChar char="§"/>
                  <a:defRPr sz="1600" b="0" i="0" kern="1200">
                    <a:solidFill>
                      <a:schemeClr val="accent1"/>
                    </a:solidFill>
                    <a:latin typeface="Arial" panose="020B0604020202020204" pitchFamily="34" charset="0"/>
                    <a:ea typeface="+mn-ea"/>
                    <a:cs typeface="+mn-cs"/>
                  </a:defRPr>
                </a:lvl3pPr>
                <a:lvl4pPr marL="987425" indent="-171450" algn="l" defTabSz="914400" rtl="0" eaLnBrk="1" latinLnBrk="0" hangingPunct="1">
                  <a:lnSpc>
                    <a:spcPct val="100000"/>
                  </a:lnSpc>
                  <a:spcBef>
                    <a:spcPts val="300"/>
                  </a:spcBef>
                  <a:buClr>
                    <a:schemeClr val="accent2"/>
                  </a:buClr>
                  <a:buSzPct val="125000"/>
                  <a:buFont typeface="System Font Regular"/>
                  <a:buChar char="-"/>
                  <a:defRPr sz="1600" b="0" i="0" kern="1200">
                    <a:solidFill>
                      <a:schemeClr val="accent1"/>
                    </a:solidFill>
                    <a:latin typeface="Arial" panose="020B0604020202020204" pitchFamily="34" charset="0"/>
                    <a:ea typeface="+mn-ea"/>
                    <a:cs typeface="+mn-cs"/>
                  </a:defRPr>
                </a:lvl4pPr>
                <a:lvl5pPr marL="1680210" indent="-171450" algn="l" defTabSz="914400" rtl="0" eaLnBrk="1" latinLnBrk="0" hangingPunct="1">
                  <a:lnSpc>
                    <a:spcPct val="100000"/>
                  </a:lnSpc>
                  <a:spcBef>
                    <a:spcPts val="300"/>
                  </a:spcBef>
                  <a:buClr>
                    <a:schemeClr val="accent2"/>
                  </a:buClr>
                  <a:buSzPct val="125000"/>
                  <a:buFont typeface="System Font Regular"/>
                  <a:buChar char="-"/>
                  <a:defRPr sz="1050" b="0" i="0" kern="1200">
                    <a:solidFill>
                      <a:schemeClr val="accent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a:buClrTx/>
                </a:pPr>
                <a:r>
                  <a:rPr lang="en-US" dirty="0">
                    <a:latin typeface="+mn-lt"/>
                  </a:rPr>
                  <a:t>Function of  </a:t>
                </a:r>
                <a14:m>
                  <m:oMath xmlns:m="http://schemas.openxmlformats.org/officeDocument/2006/math">
                    <m:r>
                      <a:rPr lang="en-US" i="1" smtClean="0">
                        <a:latin typeface="Cambria Math" panose="02040503050406030204" pitchFamily="18" charset="0"/>
                      </a:rPr>
                      <m:t>𝑥</m:t>
                    </m:r>
                  </m:oMath>
                </a14:m>
                <a:endParaRPr lang="de-CH" dirty="0">
                  <a:latin typeface="+mn-lt"/>
                </a:endParaRPr>
              </a:p>
              <a:p>
                <a:pPr>
                  <a:buClrTx/>
                </a:pPr>
                <a:r>
                  <a:rPr lang="en-US" dirty="0">
                    <a:latin typeface="+mn-lt"/>
                  </a:rPr>
                  <a:t>Toss a fair coin 10 times</a:t>
                </a:r>
              </a:p>
              <a:p>
                <a:pPr>
                  <a:buClrTx/>
                </a:pPr>
                <a:r>
                  <a:rPr lang="en-US" dirty="0">
                    <a:latin typeface="+mn-lt"/>
                  </a:rPr>
                  <a:t>What is the probability of each outcome given your parameter?</a:t>
                </a:r>
              </a:p>
              <a:p>
                <a:endParaRPr lang="en-US"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899592" y="2915723"/>
                <a:ext cx="4377446" cy="1576132"/>
              </a:xfrm>
              <a:prstGeom prst="rect">
                <a:avLst/>
              </a:prstGeom>
              <a:blipFill>
                <a:blip r:embed="rId4"/>
                <a:stretch>
                  <a:fillRect l="-1671"/>
                </a:stretch>
              </a:blipFill>
            </p:spPr>
            <p:txBody>
              <a:bodyPr/>
              <a:lstStyle/>
              <a:p>
                <a:r>
                  <a:rPr lang="de-CH">
                    <a:noFill/>
                  </a:rPr>
                  <a:t> </a:t>
                </a:r>
              </a:p>
            </p:txBody>
          </p:sp>
        </mc:Fallback>
      </mc:AlternateContent>
      <p:pic>
        <p:nvPicPr>
          <p:cNvPr id="18" name="Picture 17"/>
          <p:cNvPicPr>
            <a:picLocks noChangeAspect="1"/>
          </p:cNvPicPr>
          <p:nvPr/>
        </p:nvPicPr>
        <p:blipFill>
          <a:blip r:embed="rId5"/>
          <a:stretch>
            <a:fillRect/>
          </a:stretch>
        </p:blipFill>
        <p:spPr>
          <a:xfrm>
            <a:off x="5796136" y="2859782"/>
            <a:ext cx="2255244" cy="1825338"/>
          </a:xfrm>
          <a:prstGeom prst="rect">
            <a:avLst/>
          </a:prstGeom>
          <a:solidFill>
            <a:schemeClr val="accent3">
              <a:lumMod val="60000"/>
              <a:lumOff val="40000"/>
            </a:schemeClr>
          </a:solidFill>
          <a:ln w="28575">
            <a:solidFill>
              <a:schemeClr val="accent3">
                <a:lumMod val="60000"/>
                <a:lumOff val="40000"/>
              </a:schemeClr>
            </a:solidFill>
          </a:ln>
        </p:spPr>
      </p:pic>
      <mc:AlternateContent xmlns:mc="http://schemas.openxmlformats.org/markup-compatibility/2006" xmlns:a14="http://schemas.microsoft.com/office/drawing/2010/main">
        <mc:Choice Requires="a14">
          <p:sp>
            <p:nvSpPr>
              <p:cNvPr id="19" name="TextBox 18"/>
              <p:cNvSpPr txBox="1"/>
              <p:nvPr/>
            </p:nvSpPr>
            <p:spPr>
              <a:xfrm>
                <a:off x="1835696" y="2392932"/>
                <a:ext cx="6387382" cy="437107"/>
              </a:xfrm>
              <a:prstGeom prst="rect">
                <a:avLst/>
              </a:prstGeom>
              <a:noFill/>
            </p:spPr>
            <p:txBody>
              <a:bodyPr wrap="square" rtlCol="0">
                <a:spAutoFit/>
              </a:bodyPr>
              <a:lstStyle/>
              <a:p>
                <a:r>
                  <a:rPr lang="de-CH" sz="2000" b="0" dirty="0">
                    <a:latin typeface="Candara" panose="020E0502030303020204" pitchFamily="34" charset="0"/>
                  </a:rPr>
                  <a:t>Example:  		PDF,	 </a:t>
                </a:r>
                <a14:m>
                  <m:oMath xmlns:m="http://schemas.openxmlformats.org/officeDocument/2006/math">
                    <m:r>
                      <a:rPr lang="de-CH" sz="2000" b="0" i="1" smtClean="0">
                        <a:latin typeface="Cambria Math" panose="02040503050406030204" pitchFamily="18" charset="0"/>
                      </a:rPr>
                      <m:t>𝑓</m:t>
                    </m:r>
                    <m:r>
                      <a:rPr lang="de-CH" sz="2000" b="0" i="1" smtClean="0">
                        <a:latin typeface="Cambria Math" panose="02040503050406030204" pitchFamily="18" charset="0"/>
                      </a:rPr>
                      <m:t>(</m:t>
                    </m:r>
                    <m:r>
                      <a:rPr lang="de-CH" sz="2000" b="0" i="1" smtClean="0">
                        <a:latin typeface="Cambria Math" panose="02040503050406030204" pitchFamily="18" charset="0"/>
                      </a:rPr>
                      <m:t>𝑥</m:t>
                    </m:r>
                    <m:r>
                      <a:rPr lang="de-CH" sz="2000" b="0" i="1" smtClean="0">
                        <a:latin typeface="Cambria Math" panose="02040503050406030204" pitchFamily="18" charset="0"/>
                      </a:rPr>
                      <m:t>|</m:t>
                    </m:r>
                    <m:r>
                      <a:rPr lang="de-CH" sz="2000" i="1" dirty="0">
                        <a:latin typeface="Cambria Math" panose="02040503050406030204" pitchFamily="18" charset="0"/>
                      </a:rPr>
                      <m:t>𝜃</m:t>
                    </m:r>
                    <m:r>
                      <a:rPr lang="de-CH" sz="2000" b="0" i="1" smtClean="0">
                        <a:latin typeface="Cambria Math" panose="02040503050406030204" pitchFamily="18" charset="0"/>
                      </a:rPr>
                      <m:t>)</m:t>
                    </m:r>
                    <m:r>
                      <a:rPr lang="de-CH" sz="2000" i="1" smtClean="0">
                        <a:latin typeface="Cambria Math" panose="02040503050406030204" pitchFamily="18" charset="0"/>
                      </a:rPr>
                      <m:t>=</m:t>
                    </m:r>
                    <m:d>
                      <m:dPr>
                        <m:ctrlPr>
                          <a:rPr lang="pt-BR" sz="2000" b="0" i="1" smtClean="0">
                            <a:latin typeface="Cambria Math" panose="02040503050406030204" pitchFamily="18" charset="0"/>
                          </a:rPr>
                        </m:ctrlPr>
                      </m:dPr>
                      <m:e>
                        <m:f>
                          <m:fPr>
                            <m:type m:val="noBar"/>
                            <m:ctrlPr>
                              <a:rPr lang="pt-BR" sz="2000" b="0" i="1" smtClean="0">
                                <a:latin typeface="Cambria Math" panose="02040503050406030204" pitchFamily="18" charset="0"/>
                              </a:rPr>
                            </m:ctrlPr>
                          </m:fPr>
                          <m:num>
                            <m:r>
                              <a:rPr lang="pt-BR" sz="2000" b="0" i="1" smtClean="0">
                                <a:latin typeface="Cambria Math" panose="02040503050406030204" pitchFamily="18" charset="0"/>
                              </a:rPr>
                              <m:t>𝑛</m:t>
                            </m:r>
                          </m:num>
                          <m:den>
                            <m:r>
                              <a:rPr lang="de-CH" sz="2000" b="0" i="1" smtClean="0">
                                <a:latin typeface="Cambria Math" panose="02040503050406030204" pitchFamily="18" charset="0"/>
                              </a:rPr>
                              <m:t>𝑥</m:t>
                            </m:r>
                          </m:den>
                        </m:f>
                      </m:e>
                    </m:d>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i="1" dirty="0">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𝑥</m:t>
                        </m:r>
                      </m:sup>
                    </m:sSup>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b="0" i="1" smtClean="0">
                            <a:latin typeface="Cambria Math" panose="02040503050406030204" pitchFamily="18" charset="0"/>
                          </a:rPr>
                          <m:t>1−</m:t>
                        </m:r>
                        <m:r>
                          <a:rPr lang="de-CH" sz="2000" i="1" dirty="0">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𝑛</m:t>
                        </m:r>
                        <m:r>
                          <a:rPr lang="de-CH" sz="2000" b="0" i="1" smtClean="0">
                            <a:latin typeface="Cambria Math" panose="02040503050406030204" pitchFamily="18" charset="0"/>
                          </a:rPr>
                          <m:t>−</m:t>
                        </m:r>
                        <m:r>
                          <a:rPr lang="de-CH" sz="2000" b="0" i="1" smtClean="0">
                            <a:latin typeface="Cambria Math" panose="02040503050406030204" pitchFamily="18" charset="0"/>
                          </a:rPr>
                          <m:t>𝑥</m:t>
                        </m:r>
                      </m:sup>
                    </m:sSup>
                  </m:oMath>
                </a14:m>
                <a:endParaRPr lang="de-CH"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835696" y="2392932"/>
                <a:ext cx="6387382" cy="437107"/>
              </a:xfrm>
              <a:prstGeom prst="rect">
                <a:avLst/>
              </a:prstGeom>
              <a:blipFill>
                <a:blip r:embed="rId6"/>
                <a:stretch>
                  <a:fillRect l="-954" t="-7042" b="-18310"/>
                </a:stretch>
              </a:blipFill>
            </p:spPr>
            <p:txBody>
              <a:bodyPr/>
              <a:lstStyle/>
              <a:p>
                <a:r>
                  <a:rPr lang="de-CH">
                    <a:noFill/>
                  </a:rPr>
                  <a:t> </a:t>
                </a:r>
              </a:p>
            </p:txBody>
          </p:sp>
        </mc:Fallback>
      </mc:AlternateContent>
    </p:spTree>
    <p:extLst>
      <p:ext uri="{BB962C8B-B14F-4D97-AF65-F5344CB8AC3E}">
        <p14:creationId xmlns:p14="http://schemas.microsoft.com/office/powerpoint/2010/main" val="35201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1523494"/>
              </a:xfrm>
              <a:prstGeom prst="rect">
                <a:avLst/>
              </a:prstGeom>
              <a:noFill/>
            </p:spPr>
            <p:txBody>
              <a:bodyPr wrap="square">
                <a:spAutoFit/>
              </a:bodyPr>
              <a:lstStyle/>
              <a:p>
                <a:r>
                  <a:rPr lang="en-US" sz="2000" b="1" dirty="0">
                    <a:latin typeface="+mj-lt"/>
                  </a:rPr>
                  <a:t>Likelihood: </a:t>
                </a:r>
                <a:r>
                  <a:rPr lang="en-US" sz="2000" dirty="0">
                    <a:solidFill>
                      <a:srgbClr val="0D0D0D"/>
                    </a:solidFill>
                    <a:latin typeface="+mj-lt"/>
                  </a:rPr>
                  <a:t>is the probability of observing the data given a specific statistical model and its parameters. </a:t>
                </a:r>
              </a:p>
              <a:p>
                <a:endParaRPr lang="en-US" sz="2000" dirty="0">
                  <a:solidFill>
                    <a:srgbClr val="0D0D0D"/>
                  </a:solidFill>
                  <a:latin typeface="+mj-lt"/>
                </a:endParaRPr>
              </a:p>
              <a:p>
                <a:r>
                  <a:rPr lang="en-US" sz="2000" dirty="0">
                    <a:solidFill>
                      <a:srgbClr val="0D0D0D"/>
                    </a:solidFill>
                    <a:latin typeface="+mj-lt"/>
                  </a:rPr>
                  <a:t>It's denoted as,  </a:t>
                </a:r>
                <a14:m>
                  <m:oMath xmlns:m="http://schemas.openxmlformats.org/officeDocument/2006/math">
                    <m:r>
                      <a:rPr lang="de-CH" sz="2000" i="1">
                        <a:latin typeface="Cambria Math" panose="02040503050406030204" pitchFamily="18" charset="0"/>
                      </a:rPr>
                      <m:t>𝐿</m:t>
                    </m:r>
                    <m:d>
                      <m:dPr>
                        <m:ctrlPr>
                          <a:rPr lang="de-CH" sz="2000" i="1">
                            <a:latin typeface="Cambria Math" panose="02040503050406030204" pitchFamily="18" charset="0"/>
                          </a:rPr>
                        </m:ctrlPr>
                      </m:dPr>
                      <m:e>
                        <m:r>
                          <a:rPr lang="de-CH" sz="2000" i="1">
                            <a:latin typeface="Cambria Math" panose="02040503050406030204" pitchFamily="18" charset="0"/>
                          </a:rPr>
                          <m:t>𝜃</m:t>
                        </m:r>
                      </m:e>
                      <m:e>
                        <m:r>
                          <a:rPr lang="de-CH" sz="2000" i="1">
                            <a:latin typeface="Cambria Math" panose="02040503050406030204" pitchFamily="18" charset="0"/>
                          </a:rPr>
                          <m:t>𝑥</m:t>
                        </m:r>
                      </m:e>
                    </m:d>
                  </m:oMath>
                </a14:m>
                <a:r>
                  <a:rPr lang="en-US" sz="2000" dirty="0">
                    <a:latin typeface="+mj-lt"/>
                  </a:rPr>
                  <a:t>and quantifies how likely </a:t>
                </a:r>
                <a:r>
                  <a:rPr lang="de-CH" sz="2000" dirty="0" err="1">
                    <a:latin typeface="+mj-lt"/>
                  </a:rPr>
                  <a:t>the</a:t>
                </a:r>
                <a:r>
                  <a:rPr lang="de-CH" sz="2000" dirty="0">
                    <a:latin typeface="+mj-lt"/>
                  </a:rPr>
                  <a:t> </a:t>
                </a:r>
                <a:r>
                  <a:rPr lang="de-CH" sz="2000" dirty="0" err="1">
                    <a:latin typeface="+mj-lt"/>
                  </a:rPr>
                  <a:t>parameters</a:t>
                </a:r>
                <a:r>
                  <a:rPr lang="de-CH" sz="2000" dirty="0">
                    <a:latin typeface="+mj-lt"/>
                  </a:rPr>
                  <a:t> </a:t>
                </a:r>
                <a14:m>
                  <m:oMath xmlns:m="http://schemas.openxmlformats.org/officeDocument/2006/math">
                    <m:r>
                      <a:rPr lang="de-CH" sz="2000" i="1">
                        <a:latin typeface="Cambria Math" panose="02040503050406030204" pitchFamily="18" charset="0"/>
                      </a:rPr>
                      <m:t>𝜃</m:t>
                    </m:r>
                    <m:r>
                      <a:rPr lang="de-CH" sz="2000" b="0" i="1" smtClean="0">
                        <a:latin typeface="Cambria Math" panose="02040503050406030204" pitchFamily="18" charset="0"/>
                      </a:rPr>
                      <m:t>,</m:t>
                    </m:r>
                  </m:oMath>
                </a14:m>
                <a:r>
                  <a:rPr lang="de-CH" sz="2000" dirty="0">
                    <a:latin typeface="+mj-lt"/>
                  </a:rPr>
                  <a:t> </a:t>
                </a:r>
                <a:r>
                  <a:rPr lang="de-CH" sz="2000" dirty="0" err="1">
                    <a:latin typeface="+mj-lt"/>
                  </a:rPr>
                  <a:t>are</a:t>
                </a:r>
                <a:r>
                  <a:rPr lang="de-CH" sz="2000" dirty="0">
                    <a:latin typeface="+mj-lt"/>
                  </a:rPr>
                  <a:t> </a:t>
                </a:r>
                <a:r>
                  <a:rPr lang="de-CH" sz="2000" dirty="0" err="1">
                    <a:latin typeface="+mj-lt"/>
                  </a:rPr>
                  <a:t>given</a:t>
                </a:r>
                <a:r>
                  <a:rPr lang="de-CH" sz="2000" dirty="0">
                    <a:latin typeface="+mj-lt"/>
                  </a:rPr>
                  <a:t> </a:t>
                </a:r>
                <a:r>
                  <a:rPr lang="de-CH" sz="2000" dirty="0" err="1">
                    <a:latin typeface="+mj-lt"/>
                  </a:rPr>
                  <a:t>the</a:t>
                </a:r>
                <a:r>
                  <a:rPr lang="de-CH" sz="2000" dirty="0">
                    <a:latin typeface="+mj-lt"/>
                  </a:rPr>
                  <a:t> </a:t>
                </a:r>
                <a:r>
                  <a:rPr lang="de-CH" sz="2000" dirty="0" err="1">
                    <a:latin typeface="+mj-lt"/>
                  </a:rPr>
                  <a:t>observed</a:t>
                </a:r>
                <a:r>
                  <a:rPr lang="de-CH" sz="2000" dirty="0">
                    <a:latin typeface="+mj-lt"/>
                  </a:rPr>
                  <a:t> </a:t>
                </a:r>
                <a:r>
                  <a:rPr lang="de-CH" sz="2000" dirty="0" err="1">
                    <a:latin typeface="+mj-lt"/>
                  </a:rPr>
                  <a:t>data</a:t>
                </a:r>
                <a:r>
                  <a:rPr lang="de-CH" sz="2000" dirty="0">
                    <a:latin typeface="+mj-lt"/>
                  </a:rPr>
                  <a:t>, </a:t>
                </a:r>
                <a14:m>
                  <m:oMath xmlns:m="http://schemas.openxmlformats.org/officeDocument/2006/math">
                    <m:r>
                      <a:rPr lang="de-CH" sz="2000" i="1">
                        <a:latin typeface="Cambria Math" panose="02040503050406030204" pitchFamily="18" charset="0"/>
                      </a:rPr>
                      <m:t>𝑥</m:t>
                    </m:r>
                  </m:oMath>
                </a14:m>
                <a:r>
                  <a:rPr lang="de-CH" sz="2000" dirty="0">
                    <a:latin typeface="+mj-lt"/>
                  </a:rPr>
                  <a:t>.   </a:t>
                </a:r>
                <a:endParaRPr lang="en-GB" sz="2000" dirty="0">
                  <a:latin typeface="+mj-lt"/>
                </a:endParaRPr>
              </a:p>
            </p:txBody>
          </p:sp>
        </mc:Choice>
        <mc:Fallback xmlns="">
          <p:sp>
            <p:nvSpPr>
              <p:cNvPr id="8" name="TextBox 7">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500062" y="833434"/>
                <a:ext cx="8137525" cy="1523494"/>
              </a:xfrm>
              <a:prstGeom prst="rect">
                <a:avLst/>
              </a:prstGeom>
              <a:blipFill>
                <a:blip r:embed="rId3"/>
                <a:stretch>
                  <a:fillRect l="-749" t="-3600" b="-6400"/>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nvSpPr>
            <p:spPr>
              <a:xfrm>
                <a:off x="849120" y="2932768"/>
                <a:ext cx="4377446" cy="1576132"/>
              </a:xfrm>
              <a:prstGeom prst="rect">
                <a:avLst/>
              </a:prstGeom>
            </p:spPr>
            <p:txBody>
              <a:bodyPr>
                <a:normAutofit lnSpcReduction="10000"/>
              </a:bodyPr>
              <a:lstStyle>
                <a:lvl1pPr marL="171450" indent="-171450" algn="l" defTabSz="914400" rtl="0" eaLnBrk="1" latinLnBrk="0" hangingPunct="1">
                  <a:lnSpc>
                    <a:spcPct val="100000"/>
                  </a:lnSpc>
                  <a:spcBef>
                    <a:spcPts val="300"/>
                  </a:spcBef>
                  <a:buClr>
                    <a:schemeClr val="accent2"/>
                  </a:buClr>
                  <a:buSzPct val="125000"/>
                  <a:buFont typeface="Arial" panose="020B0604020202020204" pitchFamily="34" charset="0"/>
                  <a:buChar char="•"/>
                  <a:defRPr sz="1800" b="0" i="0" kern="1200">
                    <a:solidFill>
                      <a:schemeClr val="accent1"/>
                    </a:solidFill>
                    <a:latin typeface="Arial" panose="020B0604020202020204" pitchFamily="34" charset="0"/>
                    <a:ea typeface="+mn-ea"/>
                    <a:cs typeface="+mn-cs"/>
                  </a:defRPr>
                </a:lvl1pPr>
                <a:lvl2pPr marL="449263" indent="-171450" algn="l" defTabSz="914400" rtl="0" eaLnBrk="1" latinLnBrk="0" hangingPunct="1">
                  <a:lnSpc>
                    <a:spcPct val="100000"/>
                  </a:lnSpc>
                  <a:spcBef>
                    <a:spcPts val="300"/>
                  </a:spcBef>
                  <a:buClr>
                    <a:schemeClr val="accent2"/>
                  </a:buClr>
                  <a:buSzPct val="125000"/>
                  <a:buFont typeface="System Font Regular"/>
                  <a:buChar char="-"/>
                  <a:defRPr sz="1600" b="0" i="0" kern="1200">
                    <a:solidFill>
                      <a:schemeClr val="accent1"/>
                    </a:solidFill>
                    <a:latin typeface="Arial" panose="020B0604020202020204" pitchFamily="34" charset="0"/>
                    <a:ea typeface="+mn-ea"/>
                    <a:cs typeface="+mn-cs"/>
                  </a:defRPr>
                </a:lvl2pPr>
                <a:lvl3pPr marL="719138" indent="-171450" algn="l" defTabSz="914400" rtl="0" eaLnBrk="1" latinLnBrk="0" hangingPunct="1">
                  <a:lnSpc>
                    <a:spcPct val="100000"/>
                  </a:lnSpc>
                  <a:spcBef>
                    <a:spcPts val="300"/>
                  </a:spcBef>
                  <a:buClr>
                    <a:schemeClr val="accent2"/>
                  </a:buClr>
                  <a:buSzPct val="125000"/>
                  <a:buFont typeface="Wingdings" panose="05000000000000000000" pitchFamily="2" charset="2"/>
                  <a:buChar char="§"/>
                  <a:defRPr sz="1600" b="0" i="0" kern="1200">
                    <a:solidFill>
                      <a:schemeClr val="accent1"/>
                    </a:solidFill>
                    <a:latin typeface="Arial" panose="020B0604020202020204" pitchFamily="34" charset="0"/>
                    <a:ea typeface="+mn-ea"/>
                    <a:cs typeface="+mn-cs"/>
                  </a:defRPr>
                </a:lvl3pPr>
                <a:lvl4pPr marL="987425" indent="-171450" algn="l" defTabSz="914400" rtl="0" eaLnBrk="1" latinLnBrk="0" hangingPunct="1">
                  <a:lnSpc>
                    <a:spcPct val="100000"/>
                  </a:lnSpc>
                  <a:spcBef>
                    <a:spcPts val="300"/>
                  </a:spcBef>
                  <a:buClr>
                    <a:schemeClr val="accent2"/>
                  </a:buClr>
                  <a:buSzPct val="125000"/>
                  <a:buFont typeface="System Font Regular"/>
                  <a:buChar char="-"/>
                  <a:defRPr sz="1600" b="0" i="0" kern="1200">
                    <a:solidFill>
                      <a:schemeClr val="accent1"/>
                    </a:solidFill>
                    <a:latin typeface="Arial" panose="020B0604020202020204" pitchFamily="34" charset="0"/>
                    <a:ea typeface="+mn-ea"/>
                    <a:cs typeface="+mn-cs"/>
                  </a:defRPr>
                </a:lvl4pPr>
                <a:lvl5pPr marL="1680210" indent="-171450" algn="l" defTabSz="914400" rtl="0" eaLnBrk="1" latinLnBrk="0" hangingPunct="1">
                  <a:lnSpc>
                    <a:spcPct val="100000"/>
                  </a:lnSpc>
                  <a:spcBef>
                    <a:spcPts val="300"/>
                  </a:spcBef>
                  <a:buClr>
                    <a:schemeClr val="accent2"/>
                  </a:buClr>
                  <a:buSzPct val="125000"/>
                  <a:buFont typeface="System Font Regular"/>
                  <a:buChar char="-"/>
                  <a:defRPr sz="1050" b="0" i="0" kern="1200">
                    <a:solidFill>
                      <a:schemeClr val="accent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a:buClrTx/>
                </a:pPr>
                <a:r>
                  <a:rPr lang="en-US" dirty="0">
                    <a:latin typeface="+mn-lt"/>
                  </a:rPr>
                  <a:t>Function of </a:t>
                </a:r>
                <a14:m>
                  <m:oMath xmlns:m="http://schemas.openxmlformats.org/officeDocument/2006/math">
                    <m:r>
                      <a:rPr lang="de-CH" i="1">
                        <a:latin typeface="Cambria Math" panose="02040503050406030204" pitchFamily="18" charset="0"/>
                      </a:rPr>
                      <m:t>𝜃</m:t>
                    </m:r>
                  </m:oMath>
                </a14:m>
                <a:endParaRPr lang="en-US" dirty="0">
                  <a:latin typeface="+mn-lt"/>
                </a:endParaRPr>
              </a:p>
              <a:p>
                <a:pPr>
                  <a:buClrTx/>
                </a:pPr>
                <a:r>
                  <a:rPr lang="en-US" dirty="0">
                    <a:latin typeface="+mn-lt"/>
                  </a:rPr>
                  <a:t>Your experiment produced 5 heads out of 10 tosses. </a:t>
                </a:r>
              </a:p>
              <a:p>
                <a:pPr>
                  <a:buClrTx/>
                </a:pPr>
                <a:r>
                  <a:rPr lang="en-US" dirty="0">
                    <a:latin typeface="+mn-lt"/>
                  </a:rPr>
                  <a:t>What is the most likely value of </a:t>
                </a:r>
                <a14:m>
                  <m:oMath xmlns:m="http://schemas.openxmlformats.org/officeDocument/2006/math">
                    <m:r>
                      <a:rPr lang="de-CH" i="1">
                        <a:latin typeface="Cambria Math" panose="02040503050406030204" pitchFamily="18" charset="0"/>
                      </a:rPr>
                      <m:t>𝜃</m:t>
                    </m:r>
                  </m:oMath>
                </a14:m>
                <a:r>
                  <a:rPr lang="en-US" dirty="0">
                    <a:latin typeface="+mn-lt"/>
                  </a:rPr>
                  <a:t>?</a:t>
                </a:r>
              </a:p>
              <a:p>
                <a:endParaRPr lang="en-US"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849120" y="2932768"/>
                <a:ext cx="4377446" cy="1576132"/>
              </a:xfrm>
              <a:prstGeom prst="rect">
                <a:avLst/>
              </a:prstGeom>
              <a:blipFill>
                <a:blip r:embed="rId4"/>
                <a:stretch>
                  <a:fillRect l="-1671" r="-2228"/>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27584" y="2454807"/>
                <a:ext cx="6914434" cy="437043"/>
              </a:xfrm>
              <a:prstGeom prst="rect">
                <a:avLst/>
              </a:prstGeom>
              <a:noFill/>
            </p:spPr>
            <p:txBody>
              <a:bodyPr wrap="square" rtlCol="0">
                <a:spAutoFit/>
              </a:bodyPr>
              <a:lstStyle/>
              <a:p>
                <a:r>
                  <a:rPr lang="de-CH" sz="2000" b="0" dirty="0">
                    <a:latin typeface="Candara" panose="020E0502030303020204" pitchFamily="34" charset="0"/>
                  </a:rPr>
                  <a:t>Example:  		</a:t>
                </a:r>
                <a:r>
                  <a:rPr lang="de-CH" sz="2000" b="0" dirty="0" err="1">
                    <a:latin typeface="Candara" panose="020E0502030303020204" pitchFamily="34" charset="0"/>
                  </a:rPr>
                  <a:t>Likelihood</a:t>
                </a:r>
                <a:r>
                  <a:rPr lang="de-CH" sz="2000" b="0" dirty="0">
                    <a:latin typeface="Candara" panose="020E0502030303020204" pitchFamily="34" charset="0"/>
                  </a:rPr>
                  <a:t>,	</a:t>
                </a:r>
                <a14:m>
                  <m:oMath xmlns:m="http://schemas.openxmlformats.org/officeDocument/2006/math">
                    <m:r>
                      <a:rPr lang="de-CH" sz="2000" i="1">
                        <a:latin typeface="Cambria Math" panose="02040503050406030204" pitchFamily="18" charset="0"/>
                      </a:rPr>
                      <m:t>𝐿</m:t>
                    </m:r>
                    <m:d>
                      <m:dPr>
                        <m:ctrlPr>
                          <a:rPr lang="de-CH" sz="2000" i="1">
                            <a:latin typeface="Cambria Math" panose="02040503050406030204" pitchFamily="18" charset="0"/>
                          </a:rPr>
                        </m:ctrlPr>
                      </m:dPr>
                      <m:e>
                        <m:r>
                          <a:rPr lang="de-CH" sz="2000" i="1">
                            <a:latin typeface="Cambria Math" panose="02040503050406030204" pitchFamily="18" charset="0"/>
                          </a:rPr>
                          <m:t>𝜃</m:t>
                        </m:r>
                      </m:e>
                      <m:e>
                        <m:r>
                          <a:rPr lang="de-CH" sz="2000" i="1">
                            <a:latin typeface="Cambria Math" panose="02040503050406030204" pitchFamily="18" charset="0"/>
                          </a:rPr>
                          <m:t>𝑥</m:t>
                        </m:r>
                      </m:e>
                    </m:d>
                    <m:r>
                      <a:rPr lang="de-CH" sz="2000" b="0" i="1" smtClean="0">
                        <a:latin typeface="Cambria Math" panose="02040503050406030204" pitchFamily="18" charset="0"/>
                      </a:rPr>
                      <m:t>= </m:t>
                    </m:r>
                    <m:d>
                      <m:dPr>
                        <m:ctrlPr>
                          <a:rPr lang="pt-BR" sz="2000" b="0" i="1" smtClean="0">
                            <a:latin typeface="Cambria Math" panose="02040503050406030204" pitchFamily="18" charset="0"/>
                          </a:rPr>
                        </m:ctrlPr>
                      </m:dPr>
                      <m:e>
                        <m:f>
                          <m:fPr>
                            <m:type m:val="noBar"/>
                            <m:ctrlPr>
                              <a:rPr lang="pt-BR" sz="2000" b="0" i="1" smtClean="0">
                                <a:latin typeface="Cambria Math" panose="02040503050406030204" pitchFamily="18" charset="0"/>
                              </a:rPr>
                            </m:ctrlPr>
                          </m:fPr>
                          <m:num>
                            <m:r>
                              <a:rPr lang="pt-BR" sz="2000" b="0" i="1" smtClean="0">
                                <a:latin typeface="Cambria Math" panose="02040503050406030204" pitchFamily="18" charset="0"/>
                              </a:rPr>
                              <m:t>𝑛</m:t>
                            </m:r>
                          </m:num>
                          <m:den>
                            <m:r>
                              <a:rPr lang="de-CH" sz="2000" b="0" i="1" smtClean="0">
                                <a:latin typeface="Cambria Math" panose="02040503050406030204" pitchFamily="18" charset="0"/>
                              </a:rPr>
                              <m:t>𝑥</m:t>
                            </m:r>
                          </m:den>
                        </m:f>
                      </m:e>
                    </m:d>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𝑥</m:t>
                        </m:r>
                      </m:sup>
                    </m:sSup>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b="0" i="1" smtClean="0">
                            <a:latin typeface="Cambria Math" panose="02040503050406030204" pitchFamily="18" charset="0"/>
                          </a:rPr>
                          <m:t>1−</m:t>
                        </m:r>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𝑛</m:t>
                        </m:r>
                        <m:r>
                          <a:rPr lang="de-CH" sz="2000" b="0" i="1" smtClean="0">
                            <a:latin typeface="Cambria Math" panose="02040503050406030204" pitchFamily="18" charset="0"/>
                          </a:rPr>
                          <m:t>−</m:t>
                        </m:r>
                        <m:r>
                          <a:rPr lang="de-CH" sz="2000" b="0" i="1" smtClean="0">
                            <a:latin typeface="Cambria Math" panose="02040503050406030204" pitchFamily="18" charset="0"/>
                          </a:rPr>
                          <m:t>𝑥</m:t>
                        </m:r>
                      </m:sup>
                    </m:sSup>
                  </m:oMath>
                </a14:m>
                <a:endParaRPr lang="de-CH"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27584" y="2454807"/>
                <a:ext cx="6914434" cy="437043"/>
              </a:xfrm>
              <a:prstGeom prst="rect">
                <a:avLst/>
              </a:prstGeom>
              <a:blipFill>
                <a:blip r:embed="rId5"/>
                <a:stretch>
                  <a:fillRect l="-970" t="-7042" b="-18310"/>
                </a:stretch>
              </a:blipFill>
            </p:spPr>
            <p:txBody>
              <a:bodyPr/>
              <a:lstStyle/>
              <a:p>
                <a:r>
                  <a:rPr lang="de-CH">
                    <a:noFill/>
                  </a:rPr>
                  <a:t> </a:t>
                </a:r>
              </a:p>
            </p:txBody>
          </p:sp>
        </mc:Fallback>
      </mc:AlternateContent>
      <p:pic>
        <p:nvPicPr>
          <p:cNvPr id="4" name="Picture 3"/>
          <p:cNvPicPr>
            <a:picLocks noChangeAspect="1"/>
          </p:cNvPicPr>
          <p:nvPr/>
        </p:nvPicPr>
        <p:blipFill>
          <a:blip r:embed="rId6"/>
          <a:stretch>
            <a:fillRect/>
          </a:stretch>
        </p:blipFill>
        <p:spPr>
          <a:xfrm>
            <a:off x="5724128" y="2941414"/>
            <a:ext cx="2425228" cy="1962919"/>
          </a:xfrm>
          <a:prstGeom prst="rect">
            <a:avLst/>
          </a:prstGeom>
          <a:solidFill>
            <a:schemeClr val="tx1">
              <a:lumMod val="85000"/>
              <a:lumOff val="15000"/>
            </a:schemeClr>
          </a:solidFill>
          <a:ln w="28575">
            <a:solidFill>
              <a:schemeClr val="accent3">
                <a:lumMod val="60000"/>
                <a:lumOff val="40000"/>
              </a:schemeClr>
            </a:solidFill>
          </a:ln>
        </p:spPr>
      </p:pic>
    </p:spTree>
    <p:extLst>
      <p:ext uri="{BB962C8B-B14F-4D97-AF65-F5344CB8AC3E}">
        <p14:creationId xmlns:p14="http://schemas.microsoft.com/office/powerpoint/2010/main" val="27227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1809726"/>
          </a:xfrm>
          <a:prstGeom prst="rect">
            <a:avLst/>
          </a:prstGeom>
          <a:noFill/>
        </p:spPr>
        <p:txBody>
          <a:bodyPr wrap="square">
            <a:spAutoFit/>
          </a:bodyPr>
          <a:lstStyle/>
          <a:p>
            <a:r>
              <a:rPr lang="en-US" sz="2000" b="1" dirty="0">
                <a:latin typeface="+mj-lt"/>
              </a:rPr>
              <a:t>Likelihood: </a:t>
            </a:r>
          </a:p>
          <a:p>
            <a:endParaRPr lang="en-US" sz="2000" b="1" dirty="0">
              <a:solidFill>
                <a:srgbClr val="0D0D0D"/>
              </a:solidFill>
              <a:latin typeface="+mj-lt"/>
            </a:endParaRPr>
          </a:p>
          <a:p>
            <a:r>
              <a:rPr lang="en-US" sz="2000" dirty="0">
                <a:solidFill>
                  <a:srgbClr val="0D0D0D"/>
                </a:solidFill>
                <a:latin typeface="+mj-lt"/>
              </a:rPr>
              <a:t>L(parameter | data) = p(data | parameter)</a:t>
            </a:r>
          </a:p>
          <a:p>
            <a:endParaRPr lang="en-US" sz="2000" dirty="0">
              <a:solidFill>
                <a:srgbClr val="0D0D0D"/>
              </a:solidFill>
              <a:latin typeface="+mj-lt"/>
            </a:endParaRPr>
          </a:p>
          <a:p>
            <a:r>
              <a:rPr lang="en-US" sz="2000" dirty="0">
                <a:latin typeface="+mj-lt"/>
              </a:rPr>
              <a:t>Not a probability distribution function of x</a:t>
            </a:r>
          </a:p>
          <a:p>
            <a:r>
              <a:rPr lang="de-CH" sz="2000" dirty="0">
                <a:latin typeface="+mj-lt"/>
              </a:rPr>
              <a:t> </a:t>
            </a:r>
            <a:endParaRPr lang="en-GB" sz="2000" dirty="0">
              <a:latin typeface="+mj-lt"/>
            </a:endParaRPr>
          </a:p>
        </p:txBody>
      </p:sp>
      <mc:AlternateContent xmlns:mc="http://schemas.openxmlformats.org/markup-compatibility/2006" xmlns:a14="http://schemas.microsoft.com/office/drawing/2010/main">
        <mc:Choice Requires="a14">
          <p:sp>
            <p:nvSpPr>
              <p:cNvPr id="19" name="TextBox 18"/>
              <p:cNvSpPr txBox="1"/>
              <p:nvPr/>
            </p:nvSpPr>
            <p:spPr>
              <a:xfrm>
                <a:off x="611560" y="2638763"/>
                <a:ext cx="6914434" cy="716928"/>
              </a:xfrm>
              <a:prstGeom prst="rect">
                <a:avLst/>
              </a:prstGeom>
              <a:noFill/>
            </p:spPr>
            <p:txBody>
              <a:bodyPr wrap="square" rtlCol="0">
                <a:spAutoFit/>
              </a:bodyPr>
              <a:lstStyle/>
              <a:p>
                <a:r>
                  <a:rPr lang="de-CH" sz="2000" b="0" dirty="0">
                    <a:latin typeface="Candara" panose="020E0502030303020204" pitchFamily="34" charset="0"/>
                  </a:rPr>
                  <a:t>Likelihood</a:t>
                </a:r>
                <a:r>
                  <a:rPr lang="de-CH" sz="2000" dirty="0">
                    <a:latin typeface="Candara" panose="020E0502030303020204" pitchFamily="34" charset="0"/>
                  </a:rPr>
                  <a:t>: </a:t>
                </a:r>
                <a:r>
                  <a:rPr lang="de-CH" sz="2000" b="0" dirty="0">
                    <a:latin typeface="Candara" panose="020E0502030303020204" pitchFamily="34" charset="0"/>
                  </a:rPr>
                  <a:t>	  			</a:t>
                </a:r>
                <a14:m>
                  <m:oMath xmlns:m="http://schemas.openxmlformats.org/officeDocument/2006/math">
                    <m:r>
                      <a:rPr lang="de-CH" sz="2000" i="1">
                        <a:latin typeface="Cambria Math" panose="02040503050406030204" pitchFamily="18" charset="0"/>
                      </a:rPr>
                      <m:t>𝐿</m:t>
                    </m:r>
                    <m:d>
                      <m:dPr>
                        <m:ctrlPr>
                          <a:rPr lang="de-CH" sz="2000" i="1">
                            <a:latin typeface="Cambria Math" panose="02040503050406030204" pitchFamily="18" charset="0"/>
                          </a:rPr>
                        </m:ctrlPr>
                      </m:dPr>
                      <m:e>
                        <m:r>
                          <a:rPr lang="de-CH" sz="2000" i="1">
                            <a:latin typeface="Cambria Math" panose="02040503050406030204" pitchFamily="18" charset="0"/>
                          </a:rPr>
                          <m:t>𝜃</m:t>
                        </m:r>
                      </m:e>
                      <m:e>
                        <m:r>
                          <a:rPr lang="de-CH" sz="2000" i="1">
                            <a:latin typeface="Cambria Math" panose="02040503050406030204" pitchFamily="18" charset="0"/>
                          </a:rPr>
                          <m:t>𝑥</m:t>
                        </m:r>
                      </m:e>
                    </m:d>
                    <m:r>
                      <a:rPr lang="de-CH" sz="2000" b="0" i="1" smtClean="0">
                        <a:latin typeface="Cambria Math" panose="02040503050406030204" pitchFamily="18" charset="0"/>
                      </a:rPr>
                      <m:t>= </m:t>
                    </m:r>
                    <m:d>
                      <m:dPr>
                        <m:ctrlPr>
                          <a:rPr lang="pt-BR" sz="2000" b="0" i="1" smtClean="0">
                            <a:latin typeface="Cambria Math" panose="02040503050406030204" pitchFamily="18" charset="0"/>
                          </a:rPr>
                        </m:ctrlPr>
                      </m:dPr>
                      <m:e>
                        <m:f>
                          <m:fPr>
                            <m:type m:val="noBar"/>
                            <m:ctrlPr>
                              <a:rPr lang="pt-BR" sz="2000" b="0" i="1" smtClean="0">
                                <a:latin typeface="Cambria Math" panose="02040503050406030204" pitchFamily="18" charset="0"/>
                              </a:rPr>
                            </m:ctrlPr>
                          </m:fPr>
                          <m:num>
                            <m:r>
                              <a:rPr lang="pt-BR" sz="2000" b="0" i="1" smtClean="0">
                                <a:latin typeface="Cambria Math" panose="02040503050406030204" pitchFamily="18" charset="0"/>
                              </a:rPr>
                              <m:t>𝑛</m:t>
                            </m:r>
                          </m:num>
                          <m:den>
                            <m:r>
                              <a:rPr lang="de-CH" sz="2000" b="0" i="1" smtClean="0">
                                <a:latin typeface="Cambria Math" panose="02040503050406030204" pitchFamily="18" charset="0"/>
                              </a:rPr>
                              <m:t>𝑥</m:t>
                            </m:r>
                          </m:den>
                        </m:f>
                      </m:e>
                    </m:d>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𝑥</m:t>
                        </m:r>
                      </m:sup>
                    </m:sSup>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b="0" i="1" smtClean="0">
                            <a:latin typeface="Cambria Math" panose="02040503050406030204" pitchFamily="18" charset="0"/>
                          </a:rPr>
                          <m:t>1−</m:t>
                        </m:r>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𝑛</m:t>
                        </m:r>
                        <m:r>
                          <a:rPr lang="de-CH" sz="2000" b="0" i="1" smtClean="0">
                            <a:latin typeface="Cambria Math" panose="02040503050406030204" pitchFamily="18" charset="0"/>
                          </a:rPr>
                          <m:t>−</m:t>
                        </m:r>
                        <m:r>
                          <a:rPr lang="de-CH" sz="2000" b="0" i="1" smtClean="0">
                            <a:latin typeface="Cambria Math" panose="02040503050406030204" pitchFamily="18" charset="0"/>
                          </a:rPr>
                          <m:t>𝑥</m:t>
                        </m:r>
                      </m:sup>
                    </m:sSup>
                    <m:r>
                      <a:rPr lang="de-CH" sz="2000" b="0" i="1" smtClean="0">
                        <a:latin typeface="Cambria Math" panose="02040503050406030204" pitchFamily="18" charset="0"/>
                      </a:rPr>
                      <m:t> </m:t>
                    </m:r>
                  </m:oMath>
                </a14:m>
                <a:endParaRPr lang="de-CH"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CH" sz="2000" b="0" i="1" smtClean="0">
                          <a:latin typeface="Cambria Math" panose="02040503050406030204" pitchFamily="18" charset="0"/>
                        </a:rPr>
                        <m:t>−</m:t>
                      </m:r>
                      <m:r>
                        <a:rPr lang="de-CH" sz="2000" b="0" i="1" smtClean="0">
                          <a:latin typeface="Cambria Math" panose="02040503050406030204" pitchFamily="18" charset="0"/>
                        </a:rPr>
                        <m:t>𝑓𝑢𝑛𝑐𝑡𝑖𝑜𝑛</m:t>
                      </m:r>
                      <m:r>
                        <a:rPr lang="de-CH" sz="2000" b="0" i="1" smtClean="0">
                          <a:latin typeface="Cambria Math" panose="02040503050406030204" pitchFamily="18" charset="0"/>
                        </a:rPr>
                        <m:t> </m:t>
                      </m:r>
                      <m:r>
                        <a:rPr lang="de-CH" sz="2000" b="0" i="1" smtClean="0">
                          <a:latin typeface="Cambria Math" panose="02040503050406030204" pitchFamily="18" charset="0"/>
                        </a:rPr>
                        <m:t>𝑜𝑓</m:t>
                      </m:r>
                      <m:r>
                        <a:rPr lang="de-CH" sz="2000" b="0" i="1" smtClean="0">
                          <a:latin typeface="Cambria Math" panose="02040503050406030204" pitchFamily="18" charset="0"/>
                        </a:rPr>
                        <m:t> </m:t>
                      </m:r>
                      <m:r>
                        <a:rPr lang="de-CH" sz="2000" b="0" i="1" smtClean="0">
                          <a:latin typeface="Cambria Math" panose="02040503050406030204" pitchFamily="18" charset="0"/>
                        </a:rPr>
                        <m:t>𝜃</m:t>
                      </m:r>
                    </m:oMath>
                  </m:oMathPara>
                </a14:m>
                <a:endParaRPr lang="de-CH"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11560" y="2638763"/>
                <a:ext cx="6914434" cy="716928"/>
              </a:xfrm>
              <a:prstGeom prst="rect">
                <a:avLst/>
              </a:prstGeom>
              <a:blipFill>
                <a:blip r:embed="rId3"/>
                <a:stretch>
                  <a:fillRect l="-881" t="-4274" b="-8547"/>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00062" y="3511006"/>
                <a:ext cx="7744346" cy="1003160"/>
              </a:xfrm>
              <a:prstGeom prst="rect">
                <a:avLst/>
              </a:prstGeom>
              <a:noFill/>
            </p:spPr>
            <p:txBody>
              <a:bodyPr wrap="square" rtlCol="0">
                <a:spAutoFit/>
              </a:bodyPr>
              <a:lstStyle/>
              <a:p>
                <a:r>
                  <a:rPr lang="de-CH" sz="2000" dirty="0">
                    <a:latin typeface="Candara" panose="020E0502030303020204" pitchFamily="34" charset="0"/>
                  </a:rPr>
                  <a:t>Probability </a:t>
                </a:r>
                <a:r>
                  <a:rPr lang="de-CH" sz="2000" dirty="0" err="1">
                    <a:latin typeface="Candara" panose="020E0502030303020204" pitchFamily="34" charset="0"/>
                  </a:rPr>
                  <a:t>function</a:t>
                </a:r>
                <a:r>
                  <a:rPr lang="de-CH" sz="2000" dirty="0">
                    <a:latin typeface="Candara" panose="020E0502030303020204" pitchFamily="34" charset="0"/>
                  </a:rPr>
                  <a:t>: 	</a:t>
                </a:r>
                <a14:m>
                  <m:oMath xmlns:m="http://schemas.openxmlformats.org/officeDocument/2006/math">
                    <m:r>
                      <m:rPr>
                        <m:sty m:val="p"/>
                      </m:rPr>
                      <a:rPr lang="de-CH" sz="2000" b="0" i="0" smtClean="0">
                        <a:latin typeface="Cambria Math" panose="02040503050406030204" pitchFamily="18" charset="0"/>
                      </a:rPr>
                      <m:t>f</m:t>
                    </m:r>
                    <m:d>
                      <m:dPr>
                        <m:ctrlPr>
                          <a:rPr lang="de-CH" sz="2000" i="1">
                            <a:latin typeface="Cambria Math" panose="02040503050406030204" pitchFamily="18" charset="0"/>
                          </a:rPr>
                        </m:ctrlPr>
                      </m:dPr>
                      <m:e>
                        <m:r>
                          <a:rPr lang="de-CH" sz="2000" b="0" i="1" smtClean="0">
                            <a:latin typeface="Cambria Math" panose="02040503050406030204" pitchFamily="18" charset="0"/>
                          </a:rPr>
                          <m:t>𝑥</m:t>
                        </m:r>
                      </m:e>
                      <m:e>
                        <m:r>
                          <a:rPr lang="de-CH" sz="2000" i="1">
                            <a:latin typeface="Cambria Math" panose="02040503050406030204" pitchFamily="18" charset="0"/>
                          </a:rPr>
                          <m:t>𝜃</m:t>
                        </m:r>
                      </m:e>
                    </m:d>
                    <m:r>
                      <a:rPr lang="de-CH" sz="2000" b="0" i="1" smtClean="0">
                        <a:latin typeface="Cambria Math" panose="02040503050406030204" pitchFamily="18" charset="0"/>
                      </a:rPr>
                      <m:t>= </m:t>
                    </m:r>
                    <m:d>
                      <m:dPr>
                        <m:ctrlPr>
                          <a:rPr lang="pt-BR" sz="2000" b="0" i="1" smtClean="0">
                            <a:latin typeface="Cambria Math" panose="02040503050406030204" pitchFamily="18" charset="0"/>
                          </a:rPr>
                        </m:ctrlPr>
                      </m:dPr>
                      <m:e>
                        <m:f>
                          <m:fPr>
                            <m:type m:val="noBar"/>
                            <m:ctrlPr>
                              <a:rPr lang="pt-BR" sz="2000" b="0" i="1" smtClean="0">
                                <a:latin typeface="Cambria Math" panose="02040503050406030204" pitchFamily="18" charset="0"/>
                              </a:rPr>
                            </m:ctrlPr>
                          </m:fPr>
                          <m:num>
                            <m:r>
                              <a:rPr lang="pt-BR" sz="2000" b="0" i="1" smtClean="0">
                                <a:latin typeface="Cambria Math" panose="02040503050406030204" pitchFamily="18" charset="0"/>
                              </a:rPr>
                              <m:t>𝑛</m:t>
                            </m:r>
                          </m:num>
                          <m:den>
                            <m:r>
                              <a:rPr lang="de-CH" sz="2000" b="0" i="1" smtClean="0">
                                <a:latin typeface="Cambria Math" panose="02040503050406030204" pitchFamily="18" charset="0"/>
                              </a:rPr>
                              <m:t>𝑥</m:t>
                            </m:r>
                          </m:den>
                        </m:f>
                      </m:e>
                    </m:d>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𝑥</m:t>
                        </m:r>
                      </m:sup>
                    </m:sSup>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b="0" i="1" smtClean="0">
                            <a:latin typeface="Cambria Math" panose="02040503050406030204" pitchFamily="18" charset="0"/>
                          </a:rPr>
                          <m:t>1−</m:t>
                        </m:r>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𝑛</m:t>
                        </m:r>
                        <m:r>
                          <a:rPr lang="de-CH" sz="2000" b="0" i="1" smtClean="0">
                            <a:latin typeface="Cambria Math" panose="02040503050406030204" pitchFamily="18" charset="0"/>
                          </a:rPr>
                          <m:t>−</m:t>
                        </m:r>
                        <m:r>
                          <a:rPr lang="de-CH" sz="2000" b="0" i="1" smtClean="0">
                            <a:latin typeface="Cambria Math" panose="02040503050406030204" pitchFamily="18" charset="0"/>
                          </a:rPr>
                          <m:t>𝑥</m:t>
                        </m:r>
                      </m:sup>
                    </m:sSup>
                  </m:oMath>
                </a14:m>
                <a:r>
                  <a:rPr lang="de-CH" sz="2000" dirty="0"/>
                  <a:t>  </a:t>
                </a:r>
              </a:p>
              <a:p>
                <a:r>
                  <a:rPr lang="de-CH" sz="2000" dirty="0"/>
                  <a:t>							</a:t>
                </a:r>
                <a14:m>
                  <m:oMath xmlns:m="http://schemas.openxmlformats.org/officeDocument/2006/math">
                    <m:r>
                      <a:rPr lang="de-CH" sz="2000" i="1" smtClean="0">
                        <a:latin typeface="Cambria Math" panose="02040503050406030204" pitchFamily="18" charset="0"/>
                      </a:rPr>
                      <m:t>−</m:t>
                    </m:r>
                    <m:r>
                      <a:rPr lang="de-CH" sz="2000" i="1" smtClean="0">
                        <a:latin typeface="Cambria Math" panose="02040503050406030204" pitchFamily="18" charset="0"/>
                      </a:rPr>
                      <m:t>𝑓𝑢𝑛𝑐𝑡𝑖𝑜𝑛</m:t>
                    </m:r>
                    <m:r>
                      <a:rPr lang="de-CH" sz="2000" i="1" smtClean="0">
                        <a:latin typeface="Cambria Math" panose="02040503050406030204" pitchFamily="18" charset="0"/>
                      </a:rPr>
                      <m:t> </m:t>
                    </m:r>
                    <m:r>
                      <a:rPr lang="de-CH" sz="2000" i="1" smtClean="0">
                        <a:latin typeface="Cambria Math" panose="02040503050406030204" pitchFamily="18" charset="0"/>
                      </a:rPr>
                      <m:t>𝑜𝑓𝑥</m:t>
                    </m:r>
                  </m:oMath>
                </a14:m>
                <a:endParaRPr lang="de-CH" sz="2000" dirty="0">
                  <a:latin typeface="+mn-lt"/>
                </a:endParaRPr>
              </a:p>
              <a:p>
                <a:endParaRPr lang="de-CH"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00062" y="3511006"/>
                <a:ext cx="7744346" cy="1003160"/>
              </a:xfrm>
              <a:prstGeom prst="rect">
                <a:avLst/>
              </a:prstGeom>
              <a:blipFill>
                <a:blip r:embed="rId4"/>
                <a:stretch>
                  <a:fillRect l="-787" t="-3030"/>
                </a:stretch>
              </a:blipFill>
            </p:spPr>
            <p:txBody>
              <a:bodyPr/>
              <a:lstStyle/>
              <a:p>
                <a:r>
                  <a:rPr lang="de-CH">
                    <a:noFill/>
                  </a:rPr>
                  <a:t> </a:t>
                </a:r>
              </a:p>
            </p:txBody>
          </p:sp>
        </mc:Fallback>
      </mc:AlternateContent>
    </p:spTree>
    <p:extLst>
      <p:ext uri="{BB962C8B-B14F-4D97-AF65-F5344CB8AC3E}">
        <p14:creationId xmlns:p14="http://schemas.microsoft.com/office/powerpoint/2010/main" val="14814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40747"/>
            <a:ext cx="8137525" cy="558795"/>
          </a:xfrm>
        </p:spPr>
        <p:txBody>
          <a:bodyPr/>
          <a:lstStyle/>
          <a:p>
            <a:r>
              <a:rPr lang="en-US" b="1" dirty="0">
                <a:solidFill>
                  <a:schemeClr val="bg1">
                    <a:lumMod val="10000"/>
                  </a:schemeClr>
                </a:solidFill>
                <a:latin typeface="+mj-lt"/>
              </a:rPr>
              <a:t>  Statistical Inference (Frequentist 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395534" y="773449"/>
            <a:ext cx="8137525" cy="3355534"/>
          </a:xfrm>
          <a:prstGeom prst="rect">
            <a:avLst/>
          </a:prstGeom>
          <a:noFill/>
        </p:spPr>
        <p:txBody>
          <a:bodyPr wrap="square">
            <a:spAutoFit/>
          </a:bodyPr>
          <a:lstStyle/>
          <a:p>
            <a:r>
              <a:rPr lang="en-US" sz="1900" b="1" dirty="0">
                <a:latin typeface="+mn-lt"/>
              </a:rPr>
              <a:t>Likelihood:</a:t>
            </a:r>
          </a:p>
          <a:p>
            <a:endParaRPr lang="en-US" sz="1900" dirty="0">
              <a:latin typeface="+mn-lt"/>
            </a:endParaRPr>
          </a:p>
          <a:p>
            <a:r>
              <a:rPr lang="en-US" sz="1900" dirty="0">
                <a:latin typeface="+mn-lt"/>
              </a:rPr>
              <a:t>We don’t know true prevalence</a:t>
            </a:r>
          </a:p>
          <a:p>
            <a:endParaRPr lang="en-US" sz="1900" dirty="0">
              <a:latin typeface="+mn-lt"/>
            </a:endParaRPr>
          </a:p>
          <a:p>
            <a:r>
              <a:rPr lang="en-US" sz="1900" dirty="0">
                <a:latin typeface="+mn-lt"/>
              </a:rPr>
              <a:t>Different stakeholders may have different opinions about what the HIV prevalence is</a:t>
            </a:r>
          </a:p>
          <a:p>
            <a:endParaRPr lang="en-US" sz="1900" dirty="0">
              <a:latin typeface="+mn-lt"/>
            </a:endParaRPr>
          </a:p>
          <a:p>
            <a:r>
              <a:rPr lang="en-US" sz="1900" dirty="0">
                <a:latin typeface="+mn-lt"/>
              </a:rPr>
              <a:t>What do we do?</a:t>
            </a:r>
          </a:p>
          <a:p>
            <a:endParaRPr lang="en-US" sz="1900" dirty="0">
              <a:latin typeface="+mn-lt"/>
            </a:endParaRPr>
          </a:p>
          <a:p>
            <a:r>
              <a:rPr lang="en-US" sz="1900" dirty="0">
                <a:latin typeface="+mn-lt"/>
              </a:rPr>
              <a:t>A prevalence study!</a:t>
            </a:r>
          </a:p>
          <a:p>
            <a:endParaRPr lang="en-US" sz="1900" dirty="0">
              <a:latin typeface="+mn-lt"/>
            </a:endParaRPr>
          </a:p>
          <a:p>
            <a:r>
              <a:rPr lang="en-US" sz="1900" dirty="0">
                <a:solidFill>
                  <a:srgbClr val="0070C0"/>
                </a:solidFill>
                <a:latin typeface="+mn-lt"/>
              </a:rPr>
              <a:t>28 out of 100 are infected</a:t>
            </a:r>
          </a:p>
        </p:txBody>
      </p:sp>
    </p:spTree>
    <p:extLst>
      <p:ext uri="{BB962C8B-B14F-4D97-AF65-F5344CB8AC3E}">
        <p14:creationId xmlns:p14="http://schemas.microsoft.com/office/powerpoint/2010/main" val="179963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131840" y="2139702"/>
            <a:ext cx="5724128" cy="1080120"/>
          </a:xfrm>
        </p:spPr>
        <p:txBody>
          <a:bodyPr/>
          <a:lstStyle/>
          <a:p>
            <a:pPr algn="l"/>
            <a:r>
              <a:rPr lang="en-US" b="1" dirty="0">
                <a:latin typeface="+mj-lt"/>
              </a:rPr>
              <a:t>Introduction to the concept of model fitting in disease modeling</a:t>
            </a:r>
          </a:p>
        </p:txBody>
      </p:sp>
    </p:spTree>
    <p:extLst>
      <p:ext uri="{BB962C8B-B14F-4D97-AF65-F5344CB8AC3E}">
        <p14:creationId xmlns:p14="http://schemas.microsoft.com/office/powerpoint/2010/main" val="3409347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951030"/>
          </a:xfrm>
          <a:prstGeom prst="rect">
            <a:avLst/>
          </a:prstGeom>
          <a:noFill/>
        </p:spPr>
        <p:txBody>
          <a:bodyPr wrap="square">
            <a:spAutoFit/>
          </a:bodyPr>
          <a:lstStyle/>
          <a:p>
            <a:r>
              <a:rPr lang="en-US" sz="2000" dirty="0">
                <a:latin typeface="+mj-lt"/>
              </a:rPr>
              <a:t>In a population of 1,000,000 people with a true HIV prevalence of 28%, the probability distribution of number of positive individuals if 100 are sampled:</a:t>
            </a:r>
          </a:p>
        </p:txBody>
      </p:sp>
      <mc:AlternateContent xmlns:mc="http://schemas.openxmlformats.org/markup-compatibility/2006" xmlns:a14="http://schemas.microsoft.com/office/drawing/2010/main">
        <mc:Choice Requires="a14">
          <p:sp>
            <p:nvSpPr>
              <p:cNvPr id="19" name="TextBox 18"/>
              <p:cNvSpPr txBox="1"/>
              <p:nvPr/>
            </p:nvSpPr>
            <p:spPr>
              <a:xfrm>
                <a:off x="500062" y="1932179"/>
                <a:ext cx="6914434" cy="443968"/>
              </a:xfrm>
              <a:prstGeom prst="rect">
                <a:avLst/>
              </a:prstGeom>
              <a:noFill/>
            </p:spPr>
            <p:txBody>
              <a:bodyPr wrap="square" rtlCol="0">
                <a:spAutoFit/>
              </a:bodyPr>
              <a:lstStyle/>
              <a:p>
                <a:r>
                  <a:rPr lang="de-CH" sz="2000" b="0" dirty="0">
                    <a:latin typeface="Candara" panose="020E0502030303020204" pitchFamily="34" charset="0"/>
                  </a:rPr>
                  <a:t>				</a:t>
                </a:r>
                <a14:m>
                  <m:oMath xmlns:m="http://schemas.openxmlformats.org/officeDocument/2006/math">
                    <m:r>
                      <a:rPr lang="de-CH" sz="2000" i="1">
                        <a:latin typeface="Cambria Math" panose="02040503050406030204" pitchFamily="18" charset="0"/>
                      </a:rPr>
                      <m:t>𝑓</m:t>
                    </m:r>
                    <m:r>
                      <a:rPr lang="de-CH" sz="2000" i="1">
                        <a:latin typeface="Cambria Math" panose="02040503050406030204" pitchFamily="18" charset="0"/>
                      </a:rPr>
                      <m:t>(</m:t>
                    </m:r>
                    <m:r>
                      <a:rPr lang="de-CH" sz="2000" b="0" i="1" smtClean="0">
                        <a:latin typeface="Cambria Math" panose="02040503050406030204" pitchFamily="18" charset="0"/>
                      </a:rPr>
                      <m:t>𝑥</m:t>
                    </m:r>
                    <m:r>
                      <a:rPr lang="de-CH" sz="2000" i="1">
                        <a:latin typeface="Cambria Math" panose="02040503050406030204" pitchFamily="18" charset="0"/>
                      </a:rPr>
                      <m:t>)=</m:t>
                    </m:r>
                    <m:d>
                      <m:dPr>
                        <m:ctrlPr>
                          <a:rPr lang="pt-BR" sz="2000" i="1">
                            <a:latin typeface="Cambria Math" panose="02040503050406030204" pitchFamily="18" charset="0"/>
                          </a:rPr>
                        </m:ctrlPr>
                      </m:dPr>
                      <m:e>
                        <m:f>
                          <m:fPr>
                            <m:type m:val="noBar"/>
                            <m:ctrlPr>
                              <a:rPr lang="pt-BR" sz="2000" i="1">
                                <a:latin typeface="Cambria Math" panose="02040503050406030204" pitchFamily="18" charset="0"/>
                              </a:rPr>
                            </m:ctrlPr>
                          </m:fPr>
                          <m:num>
                            <m:r>
                              <a:rPr lang="de-CH" sz="2000" b="0" i="1" smtClean="0">
                                <a:latin typeface="Cambria Math" panose="02040503050406030204" pitchFamily="18" charset="0"/>
                              </a:rPr>
                              <m:t>100</m:t>
                            </m:r>
                          </m:num>
                          <m:den>
                            <m:r>
                              <a:rPr lang="de-CH" sz="2000" b="0" i="1" smtClean="0">
                                <a:latin typeface="Cambria Math" panose="02040503050406030204" pitchFamily="18" charset="0"/>
                              </a:rPr>
                              <m:t>𝑥</m:t>
                            </m:r>
                          </m:den>
                        </m:f>
                      </m:e>
                    </m:d>
                    <m:r>
                      <a:rPr lang="de-CH" sz="2000" i="1">
                        <a:latin typeface="Cambria Math" panose="02040503050406030204" pitchFamily="18" charset="0"/>
                      </a:rPr>
                      <m:t>(</m:t>
                    </m:r>
                    <m:sSup>
                      <m:sSupPr>
                        <m:ctrlPr>
                          <a:rPr lang="de-CH" sz="2000" i="1">
                            <a:latin typeface="Cambria Math" panose="02040503050406030204" pitchFamily="18" charset="0"/>
                          </a:rPr>
                        </m:ctrlPr>
                      </m:sSupPr>
                      <m:e>
                        <m:r>
                          <a:rPr lang="de-CH" sz="2000" b="0" i="1" smtClean="0">
                            <a:latin typeface="Cambria Math" panose="02040503050406030204" pitchFamily="18" charset="0"/>
                          </a:rPr>
                          <m:t>0.28</m:t>
                        </m:r>
                        <m:r>
                          <a:rPr lang="de-CH" sz="2000" i="1">
                            <a:latin typeface="Cambria Math" panose="02040503050406030204" pitchFamily="18" charset="0"/>
                          </a:rPr>
                          <m:t>)</m:t>
                        </m:r>
                      </m:e>
                      <m:sup>
                        <m:r>
                          <a:rPr lang="de-CH" sz="2000" i="1">
                            <a:latin typeface="Cambria Math" panose="02040503050406030204" pitchFamily="18" charset="0"/>
                          </a:rPr>
                          <m:t>𝑥</m:t>
                        </m:r>
                      </m:sup>
                    </m:sSup>
                    <m:r>
                      <a:rPr lang="de-CH" sz="2000" i="1">
                        <a:latin typeface="Cambria Math" panose="02040503050406030204" pitchFamily="18" charset="0"/>
                      </a:rPr>
                      <m:t>(</m:t>
                    </m:r>
                    <m:sSup>
                      <m:sSupPr>
                        <m:ctrlPr>
                          <a:rPr lang="de-CH" sz="2000" i="1">
                            <a:latin typeface="Cambria Math" panose="02040503050406030204" pitchFamily="18" charset="0"/>
                          </a:rPr>
                        </m:ctrlPr>
                      </m:sSupPr>
                      <m:e>
                        <m:r>
                          <a:rPr lang="de-CH" sz="2000" i="1">
                            <a:latin typeface="Cambria Math" panose="02040503050406030204" pitchFamily="18" charset="0"/>
                          </a:rPr>
                          <m:t>1−</m:t>
                        </m:r>
                        <m:r>
                          <a:rPr lang="de-CH" sz="2000" b="0" i="1" smtClean="0">
                            <a:latin typeface="Cambria Math" panose="02040503050406030204" pitchFamily="18" charset="0"/>
                          </a:rPr>
                          <m:t>0.28</m:t>
                        </m:r>
                        <m:r>
                          <a:rPr lang="de-CH" sz="2000" i="1">
                            <a:latin typeface="Cambria Math" panose="02040503050406030204" pitchFamily="18" charset="0"/>
                          </a:rPr>
                          <m:t>)</m:t>
                        </m:r>
                      </m:e>
                      <m:sup>
                        <m:r>
                          <a:rPr lang="de-CH" sz="2000" b="0" i="1" smtClean="0">
                            <a:latin typeface="Cambria Math" panose="02040503050406030204" pitchFamily="18" charset="0"/>
                          </a:rPr>
                          <m:t>100</m:t>
                        </m:r>
                        <m:r>
                          <a:rPr lang="de-CH" sz="2000" i="1">
                            <a:latin typeface="Cambria Math" panose="02040503050406030204" pitchFamily="18" charset="0"/>
                          </a:rPr>
                          <m:t>−</m:t>
                        </m:r>
                        <m:r>
                          <a:rPr lang="de-CH" sz="2000" i="1">
                            <a:latin typeface="Cambria Math" panose="02040503050406030204" pitchFamily="18" charset="0"/>
                          </a:rPr>
                          <m:t>𝑥</m:t>
                        </m:r>
                      </m:sup>
                    </m:sSup>
                  </m:oMath>
                </a14:m>
                <a:endParaRPr lang="de-CH"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00062" y="1932179"/>
                <a:ext cx="6914434" cy="443968"/>
              </a:xfrm>
              <a:prstGeom prst="rect">
                <a:avLst/>
              </a:prstGeom>
              <a:blipFill>
                <a:blip r:embed="rId3"/>
                <a:stretch>
                  <a:fillRect b="-5479"/>
                </a:stretch>
              </a:blipFill>
            </p:spPr>
            <p:txBody>
              <a:bodyPr/>
              <a:lstStyle/>
              <a:p>
                <a:r>
                  <a:rPr lang="de-CH">
                    <a:noFill/>
                  </a:rPr>
                  <a:t> </a:t>
                </a:r>
              </a:p>
            </p:txBody>
          </p:sp>
        </mc:Fallback>
      </mc:AlternateContent>
      <p:pic>
        <p:nvPicPr>
          <p:cNvPr id="11" name="Picture 10"/>
          <p:cNvPicPr>
            <a:picLocks noChangeAspect="1"/>
          </p:cNvPicPr>
          <p:nvPr/>
        </p:nvPicPr>
        <p:blipFill>
          <a:blip r:embed="rId4"/>
          <a:stretch>
            <a:fillRect/>
          </a:stretch>
        </p:blipFill>
        <p:spPr>
          <a:xfrm>
            <a:off x="3347864" y="2376147"/>
            <a:ext cx="2736304" cy="2456624"/>
          </a:xfrm>
          <a:prstGeom prst="rect">
            <a:avLst/>
          </a:prstGeom>
          <a:solidFill>
            <a:schemeClr val="bg1"/>
          </a:solidFill>
          <a:ln w="28575">
            <a:solidFill>
              <a:schemeClr val="accent3">
                <a:lumMod val="60000"/>
                <a:lumOff val="40000"/>
              </a:schemeClr>
            </a:solidFill>
          </a:ln>
        </p:spPr>
      </p:pic>
    </p:spTree>
    <p:extLst>
      <p:ext uri="{BB962C8B-B14F-4D97-AF65-F5344CB8AC3E}">
        <p14:creationId xmlns:p14="http://schemas.microsoft.com/office/powerpoint/2010/main" val="35759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951030"/>
          </a:xfrm>
          <a:prstGeom prst="rect">
            <a:avLst/>
          </a:prstGeom>
          <a:noFill/>
        </p:spPr>
        <p:txBody>
          <a:bodyPr wrap="square">
            <a:spAutoFit/>
          </a:bodyPr>
          <a:lstStyle/>
          <a:p>
            <a:r>
              <a:rPr lang="en-US" sz="2000" dirty="0">
                <a:latin typeface="+mj-lt"/>
              </a:rPr>
              <a:t>In a population of 1,000,000 people with a true HIV prevalence of 28%, the probability distribution of number of positive individuals if 100 are sampled:</a:t>
            </a:r>
          </a:p>
        </p:txBody>
      </p:sp>
      <mc:AlternateContent xmlns:mc="http://schemas.openxmlformats.org/markup-compatibility/2006" xmlns:a14="http://schemas.microsoft.com/office/drawing/2010/main">
        <mc:Choice Requires="a14">
          <p:sp>
            <p:nvSpPr>
              <p:cNvPr id="19" name="TextBox 18"/>
              <p:cNvSpPr txBox="1"/>
              <p:nvPr/>
            </p:nvSpPr>
            <p:spPr>
              <a:xfrm>
                <a:off x="500062" y="1932179"/>
                <a:ext cx="7744346" cy="382990"/>
              </a:xfrm>
              <a:prstGeom prst="rect">
                <a:avLst/>
              </a:prstGeom>
              <a:noFill/>
            </p:spPr>
            <p:txBody>
              <a:bodyPr wrap="square" rtlCol="0">
                <a:spAutoFit/>
              </a:bodyPr>
              <a:lstStyle/>
              <a:p>
                <a:r>
                  <a:rPr lang="de-CH" sz="2000" b="0" dirty="0">
                    <a:latin typeface="Candara" panose="020E0502030303020204" pitchFamily="34" charset="0"/>
                  </a:rPr>
                  <a:t>			</a:t>
                </a:r>
                <a:r>
                  <a:rPr lang="de-CH" sz="1600" b="0" dirty="0">
                    <a:latin typeface="Candara" panose="020E0502030303020204" pitchFamily="34" charset="0"/>
                  </a:rPr>
                  <a:t>	</a:t>
                </a:r>
                <a14:m>
                  <m:oMath xmlns:m="http://schemas.openxmlformats.org/officeDocument/2006/math">
                    <m:r>
                      <a:rPr lang="de-CH" sz="1600" i="1">
                        <a:latin typeface="Cambria Math" panose="02040503050406030204" pitchFamily="18" charset="0"/>
                      </a:rPr>
                      <m:t>𝑓</m:t>
                    </m:r>
                    <m:r>
                      <a:rPr lang="de-CH" sz="1600" i="1">
                        <a:latin typeface="Cambria Math" panose="02040503050406030204" pitchFamily="18" charset="0"/>
                      </a:rPr>
                      <m:t>(15)=</m:t>
                    </m:r>
                    <m:d>
                      <m:dPr>
                        <m:ctrlPr>
                          <a:rPr lang="pt-BR" sz="1600" i="1">
                            <a:latin typeface="Cambria Math" panose="02040503050406030204" pitchFamily="18" charset="0"/>
                          </a:rPr>
                        </m:ctrlPr>
                      </m:dPr>
                      <m:e>
                        <m:f>
                          <m:fPr>
                            <m:type m:val="noBar"/>
                            <m:ctrlPr>
                              <a:rPr lang="pt-BR" sz="1600" i="1">
                                <a:latin typeface="Cambria Math" panose="02040503050406030204" pitchFamily="18" charset="0"/>
                              </a:rPr>
                            </m:ctrlPr>
                          </m:fPr>
                          <m:num>
                            <m:r>
                              <a:rPr lang="de-CH" sz="1600" b="0" i="1" smtClean="0">
                                <a:latin typeface="Cambria Math" panose="02040503050406030204" pitchFamily="18" charset="0"/>
                              </a:rPr>
                              <m:t>100</m:t>
                            </m:r>
                          </m:num>
                          <m:den>
                            <m:r>
                              <a:rPr lang="de-CH" sz="1600" b="0" i="1" smtClean="0">
                                <a:latin typeface="Cambria Math" panose="02040503050406030204" pitchFamily="18" charset="0"/>
                              </a:rPr>
                              <m:t>15</m:t>
                            </m:r>
                          </m:den>
                        </m:f>
                      </m:e>
                    </m:d>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15</m:t>
                        </m:r>
                      </m:sup>
                    </m:sSup>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i="1">
                            <a:latin typeface="Cambria Math" panose="02040503050406030204" pitchFamily="18" charset="0"/>
                          </a:rPr>
                          <m:t>1−</m:t>
                        </m:r>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100</m:t>
                        </m:r>
                        <m:r>
                          <a:rPr lang="de-CH" sz="1600" i="1">
                            <a:latin typeface="Cambria Math" panose="02040503050406030204" pitchFamily="18" charset="0"/>
                          </a:rPr>
                          <m:t>−</m:t>
                        </m:r>
                        <m:r>
                          <a:rPr lang="de-CH" sz="1600" b="0" i="1" smtClean="0">
                            <a:latin typeface="Cambria Math" panose="02040503050406030204" pitchFamily="18" charset="0"/>
                          </a:rPr>
                          <m:t>15</m:t>
                        </m:r>
                      </m:sup>
                    </m:sSup>
                    <m:r>
                      <a:rPr lang="de-CH" sz="1600" i="1">
                        <a:latin typeface="Cambria Math" panose="02040503050406030204" pitchFamily="18" charset="0"/>
                      </a:rPr>
                      <m:t>=0.0003528457</m:t>
                    </m:r>
                  </m:oMath>
                </a14:m>
                <a:endParaRPr lang="de-CH"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00062" y="1932179"/>
                <a:ext cx="7744346" cy="382990"/>
              </a:xfrm>
              <a:prstGeom prst="rect">
                <a:avLst/>
              </a:prstGeom>
              <a:blipFill>
                <a:blip r:embed="rId3"/>
                <a:stretch>
                  <a:fillRect b="-3175"/>
                </a:stretch>
              </a:blipFill>
            </p:spPr>
            <p:txBody>
              <a:bodyPr/>
              <a:lstStyle/>
              <a:p>
                <a:r>
                  <a:rPr lang="de-CH">
                    <a:noFill/>
                  </a:rPr>
                  <a:t> </a:t>
                </a:r>
              </a:p>
            </p:txBody>
          </p:sp>
        </mc:Fallback>
      </mc:AlternateContent>
      <p:pic>
        <p:nvPicPr>
          <p:cNvPr id="4" name="Picture 3"/>
          <p:cNvPicPr>
            <a:picLocks noChangeAspect="1"/>
          </p:cNvPicPr>
          <p:nvPr/>
        </p:nvPicPr>
        <p:blipFill>
          <a:blip r:embed="rId4"/>
          <a:stretch>
            <a:fillRect/>
          </a:stretch>
        </p:blipFill>
        <p:spPr>
          <a:xfrm>
            <a:off x="3275856" y="2376147"/>
            <a:ext cx="3192016" cy="2583538"/>
          </a:xfrm>
          <a:prstGeom prst="rect">
            <a:avLst/>
          </a:prstGeom>
          <a:ln w="28575">
            <a:solidFill>
              <a:schemeClr val="accent3">
                <a:lumMod val="60000"/>
                <a:lumOff val="40000"/>
              </a:schemeClr>
            </a:solidFill>
          </a:ln>
        </p:spPr>
      </p:pic>
    </p:spTree>
    <p:extLst>
      <p:ext uri="{BB962C8B-B14F-4D97-AF65-F5344CB8AC3E}">
        <p14:creationId xmlns:p14="http://schemas.microsoft.com/office/powerpoint/2010/main" val="26856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951030"/>
          </a:xfrm>
          <a:prstGeom prst="rect">
            <a:avLst/>
          </a:prstGeom>
          <a:noFill/>
        </p:spPr>
        <p:txBody>
          <a:bodyPr wrap="square">
            <a:spAutoFit/>
          </a:bodyPr>
          <a:lstStyle/>
          <a:p>
            <a:r>
              <a:rPr lang="en-US" sz="2000" dirty="0">
                <a:latin typeface="+mj-lt"/>
              </a:rPr>
              <a:t>In a population of 1,000,000 people with a true HIV prevalence of 28%, the probability distribution of number of positive individuals if 100 are sampled:</a:t>
            </a:r>
          </a:p>
        </p:txBody>
      </p:sp>
      <mc:AlternateContent xmlns:mc="http://schemas.openxmlformats.org/markup-compatibility/2006" xmlns:a14="http://schemas.microsoft.com/office/drawing/2010/main">
        <mc:Choice Requires="a14">
          <p:sp>
            <p:nvSpPr>
              <p:cNvPr id="19" name="TextBox 18"/>
              <p:cNvSpPr txBox="1"/>
              <p:nvPr/>
            </p:nvSpPr>
            <p:spPr>
              <a:xfrm>
                <a:off x="500062" y="1932179"/>
                <a:ext cx="7744346" cy="382990"/>
              </a:xfrm>
              <a:prstGeom prst="rect">
                <a:avLst/>
              </a:prstGeom>
              <a:noFill/>
            </p:spPr>
            <p:txBody>
              <a:bodyPr wrap="square" rtlCol="0">
                <a:spAutoFit/>
              </a:bodyPr>
              <a:lstStyle/>
              <a:p>
                <a:r>
                  <a:rPr lang="de-CH" sz="2000" b="0" dirty="0">
                    <a:latin typeface="Candara" panose="020E0502030303020204" pitchFamily="34" charset="0"/>
                  </a:rPr>
                  <a:t>			</a:t>
                </a:r>
                <a:r>
                  <a:rPr lang="de-CH" sz="1600" b="0" dirty="0">
                    <a:latin typeface="Candara" panose="020E0502030303020204" pitchFamily="34" charset="0"/>
                  </a:rPr>
                  <a:t>	</a:t>
                </a:r>
                <a14:m>
                  <m:oMath xmlns:m="http://schemas.openxmlformats.org/officeDocument/2006/math">
                    <m:r>
                      <a:rPr lang="de-CH" sz="1600" i="1">
                        <a:latin typeface="Cambria Math" panose="02040503050406030204" pitchFamily="18" charset="0"/>
                      </a:rPr>
                      <m:t>𝑓</m:t>
                    </m:r>
                    <m:r>
                      <a:rPr lang="de-CH" sz="1600" i="1">
                        <a:latin typeface="Cambria Math" panose="02040503050406030204" pitchFamily="18" charset="0"/>
                      </a:rPr>
                      <m:t>(20)=</m:t>
                    </m:r>
                    <m:d>
                      <m:dPr>
                        <m:ctrlPr>
                          <a:rPr lang="pt-BR" sz="1600" i="1">
                            <a:latin typeface="Cambria Math" panose="02040503050406030204" pitchFamily="18" charset="0"/>
                          </a:rPr>
                        </m:ctrlPr>
                      </m:dPr>
                      <m:e>
                        <m:f>
                          <m:fPr>
                            <m:type m:val="noBar"/>
                            <m:ctrlPr>
                              <a:rPr lang="pt-BR" sz="1600" i="1">
                                <a:latin typeface="Cambria Math" panose="02040503050406030204" pitchFamily="18" charset="0"/>
                              </a:rPr>
                            </m:ctrlPr>
                          </m:fPr>
                          <m:num>
                            <m:r>
                              <a:rPr lang="de-CH" sz="1600" b="0" i="1" smtClean="0">
                                <a:latin typeface="Cambria Math" panose="02040503050406030204" pitchFamily="18" charset="0"/>
                              </a:rPr>
                              <m:t>100</m:t>
                            </m:r>
                          </m:num>
                          <m:den>
                            <m:r>
                              <a:rPr lang="de-CH" sz="1600" b="0" i="1" smtClean="0">
                                <a:latin typeface="Cambria Math" panose="02040503050406030204" pitchFamily="18" charset="0"/>
                              </a:rPr>
                              <m:t>20</m:t>
                            </m:r>
                          </m:den>
                        </m:f>
                      </m:e>
                    </m:d>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20</m:t>
                        </m:r>
                      </m:sup>
                    </m:sSup>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i="1">
                            <a:latin typeface="Cambria Math" panose="02040503050406030204" pitchFamily="18" charset="0"/>
                          </a:rPr>
                          <m:t>1−</m:t>
                        </m:r>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100</m:t>
                        </m:r>
                        <m:r>
                          <a:rPr lang="de-CH" sz="1600" i="1">
                            <a:latin typeface="Cambria Math" panose="02040503050406030204" pitchFamily="18" charset="0"/>
                          </a:rPr>
                          <m:t>−</m:t>
                        </m:r>
                        <m:r>
                          <a:rPr lang="de-CH" sz="1600" b="0" i="1" smtClean="0">
                            <a:latin typeface="Cambria Math" panose="02040503050406030204" pitchFamily="18" charset="0"/>
                          </a:rPr>
                          <m:t>20</m:t>
                        </m:r>
                      </m:sup>
                    </m:sSup>
                    <m:r>
                      <a:rPr lang="de-CH" sz="1600" i="1">
                        <a:latin typeface="Cambria Math" panose="02040503050406030204" pitchFamily="18" charset="0"/>
                      </a:rPr>
                      <m:t>=0.01413142</m:t>
                    </m:r>
                  </m:oMath>
                </a14:m>
                <a:endParaRPr lang="de-CH"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00062" y="1932179"/>
                <a:ext cx="7744346" cy="382990"/>
              </a:xfrm>
              <a:prstGeom prst="rect">
                <a:avLst/>
              </a:prstGeom>
              <a:blipFill>
                <a:blip r:embed="rId3"/>
                <a:stretch>
                  <a:fillRect b="-3175"/>
                </a:stretch>
              </a:blipFill>
            </p:spPr>
            <p:txBody>
              <a:bodyPr/>
              <a:lstStyle/>
              <a:p>
                <a:r>
                  <a:rPr lang="de-CH">
                    <a:noFill/>
                  </a:rPr>
                  <a:t> </a:t>
                </a:r>
              </a:p>
            </p:txBody>
          </p:sp>
        </mc:Fallback>
      </mc:AlternateContent>
      <p:pic>
        <p:nvPicPr>
          <p:cNvPr id="2" name="Picture 1"/>
          <p:cNvPicPr>
            <a:picLocks noChangeAspect="1"/>
          </p:cNvPicPr>
          <p:nvPr/>
        </p:nvPicPr>
        <p:blipFill>
          <a:blip r:embed="rId4"/>
          <a:stretch>
            <a:fillRect/>
          </a:stretch>
        </p:blipFill>
        <p:spPr>
          <a:xfrm>
            <a:off x="3275856" y="2343259"/>
            <a:ext cx="3048000" cy="2466975"/>
          </a:xfrm>
          <a:prstGeom prst="rect">
            <a:avLst/>
          </a:prstGeom>
          <a:ln w="28575">
            <a:solidFill>
              <a:schemeClr val="accent3">
                <a:lumMod val="60000"/>
                <a:lumOff val="40000"/>
              </a:schemeClr>
            </a:solidFill>
          </a:ln>
        </p:spPr>
      </p:pic>
    </p:spTree>
    <p:extLst>
      <p:ext uri="{BB962C8B-B14F-4D97-AF65-F5344CB8AC3E}">
        <p14:creationId xmlns:p14="http://schemas.microsoft.com/office/powerpoint/2010/main" val="329713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951030"/>
          </a:xfrm>
          <a:prstGeom prst="rect">
            <a:avLst/>
          </a:prstGeom>
          <a:noFill/>
        </p:spPr>
        <p:txBody>
          <a:bodyPr wrap="square">
            <a:spAutoFit/>
          </a:bodyPr>
          <a:lstStyle/>
          <a:p>
            <a:r>
              <a:rPr lang="en-US" sz="2000" dirty="0">
                <a:latin typeface="+mj-lt"/>
              </a:rPr>
              <a:t>In a population of 1,000,000 people with a true HIV prevalence of 28%, the probability distribution of number of positive individuals if 100 are sampled:</a:t>
            </a:r>
          </a:p>
        </p:txBody>
      </p:sp>
      <mc:AlternateContent xmlns:mc="http://schemas.openxmlformats.org/markup-compatibility/2006" xmlns:a14="http://schemas.microsoft.com/office/drawing/2010/main">
        <mc:Choice Requires="a14">
          <p:sp>
            <p:nvSpPr>
              <p:cNvPr id="19" name="TextBox 18"/>
              <p:cNvSpPr txBox="1"/>
              <p:nvPr/>
            </p:nvSpPr>
            <p:spPr>
              <a:xfrm>
                <a:off x="500062" y="1932179"/>
                <a:ext cx="7744346" cy="382990"/>
              </a:xfrm>
              <a:prstGeom prst="rect">
                <a:avLst/>
              </a:prstGeom>
              <a:noFill/>
            </p:spPr>
            <p:txBody>
              <a:bodyPr wrap="square" rtlCol="0">
                <a:spAutoFit/>
              </a:bodyPr>
              <a:lstStyle/>
              <a:p>
                <a:r>
                  <a:rPr lang="de-CH" sz="2000" b="0" dirty="0">
                    <a:latin typeface="Candara" panose="020E0502030303020204" pitchFamily="34" charset="0"/>
                  </a:rPr>
                  <a:t>			</a:t>
                </a:r>
                <a:r>
                  <a:rPr lang="de-CH" sz="1600" b="0" dirty="0">
                    <a:latin typeface="Candara" panose="020E0502030303020204" pitchFamily="34" charset="0"/>
                  </a:rPr>
                  <a:t>	</a:t>
                </a:r>
                <a14:m>
                  <m:oMath xmlns:m="http://schemas.openxmlformats.org/officeDocument/2006/math">
                    <m:r>
                      <a:rPr lang="de-CH" sz="1600" i="1">
                        <a:latin typeface="Cambria Math" panose="02040503050406030204" pitchFamily="18" charset="0"/>
                      </a:rPr>
                      <m:t>𝑓</m:t>
                    </m:r>
                    <m:r>
                      <a:rPr lang="de-CH" sz="1600" i="1">
                        <a:latin typeface="Cambria Math" panose="02040503050406030204" pitchFamily="18" charset="0"/>
                      </a:rPr>
                      <m:t>(25)=</m:t>
                    </m:r>
                    <m:d>
                      <m:dPr>
                        <m:ctrlPr>
                          <a:rPr lang="pt-BR" sz="1600" i="1">
                            <a:latin typeface="Cambria Math" panose="02040503050406030204" pitchFamily="18" charset="0"/>
                          </a:rPr>
                        </m:ctrlPr>
                      </m:dPr>
                      <m:e>
                        <m:f>
                          <m:fPr>
                            <m:type m:val="noBar"/>
                            <m:ctrlPr>
                              <a:rPr lang="pt-BR" sz="1600" i="1">
                                <a:latin typeface="Cambria Math" panose="02040503050406030204" pitchFamily="18" charset="0"/>
                              </a:rPr>
                            </m:ctrlPr>
                          </m:fPr>
                          <m:num>
                            <m:r>
                              <a:rPr lang="de-CH" sz="1600" b="0" i="1" smtClean="0">
                                <a:latin typeface="Cambria Math" panose="02040503050406030204" pitchFamily="18" charset="0"/>
                              </a:rPr>
                              <m:t>100</m:t>
                            </m:r>
                          </m:num>
                          <m:den>
                            <m:r>
                              <a:rPr lang="de-CH" sz="1600" b="0" i="1" smtClean="0">
                                <a:latin typeface="Cambria Math" panose="02040503050406030204" pitchFamily="18" charset="0"/>
                              </a:rPr>
                              <m:t>25</m:t>
                            </m:r>
                          </m:den>
                        </m:f>
                      </m:e>
                    </m:d>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25</m:t>
                        </m:r>
                      </m:sup>
                    </m:sSup>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i="1">
                            <a:latin typeface="Cambria Math" panose="02040503050406030204" pitchFamily="18" charset="0"/>
                          </a:rPr>
                          <m:t>1−</m:t>
                        </m:r>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100</m:t>
                        </m:r>
                        <m:r>
                          <a:rPr lang="de-CH" sz="1600" i="1">
                            <a:latin typeface="Cambria Math" panose="02040503050406030204" pitchFamily="18" charset="0"/>
                          </a:rPr>
                          <m:t>−</m:t>
                        </m:r>
                        <m:r>
                          <a:rPr lang="de-CH" sz="1600" b="0" i="1" smtClean="0">
                            <a:latin typeface="Cambria Math" panose="02040503050406030204" pitchFamily="18" charset="0"/>
                          </a:rPr>
                          <m:t>25</m:t>
                        </m:r>
                      </m:sup>
                    </m:sSup>
                    <m:r>
                      <a:rPr lang="de-CH" sz="1600" i="1">
                        <a:latin typeface="Cambria Math" panose="02040503050406030204" pitchFamily="18" charset="0"/>
                      </a:rPr>
                      <m:t>=0.07008066</m:t>
                    </m:r>
                  </m:oMath>
                </a14:m>
                <a:endParaRPr lang="de-CH"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00062" y="1932179"/>
                <a:ext cx="7744346" cy="382990"/>
              </a:xfrm>
              <a:prstGeom prst="rect">
                <a:avLst/>
              </a:prstGeom>
              <a:blipFill>
                <a:blip r:embed="rId3"/>
                <a:stretch>
                  <a:fillRect b="-3175"/>
                </a:stretch>
              </a:blipFill>
            </p:spPr>
            <p:txBody>
              <a:bodyPr/>
              <a:lstStyle/>
              <a:p>
                <a:r>
                  <a:rPr lang="de-CH">
                    <a:noFill/>
                  </a:rPr>
                  <a:t> </a:t>
                </a:r>
              </a:p>
            </p:txBody>
          </p:sp>
        </mc:Fallback>
      </mc:AlternateContent>
      <p:pic>
        <p:nvPicPr>
          <p:cNvPr id="4" name="Picture 3"/>
          <p:cNvPicPr>
            <a:picLocks noChangeAspect="1"/>
          </p:cNvPicPr>
          <p:nvPr/>
        </p:nvPicPr>
        <p:blipFill>
          <a:blip r:embed="rId4"/>
          <a:stretch>
            <a:fillRect/>
          </a:stretch>
        </p:blipFill>
        <p:spPr>
          <a:xfrm>
            <a:off x="3203848" y="2428330"/>
            <a:ext cx="3209421" cy="2597625"/>
          </a:xfrm>
          <a:prstGeom prst="rect">
            <a:avLst/>
          </a:prstGeom>
          <a:ln w="28575">
            <a:solidFill>
              <a:schemeClr val="accent3">
                <a:lumMod val="60000"/>
                <a:lumOff val="40000"/>
              </a:schemeClr>
            </a:solidFill>
          </a:ln>
        </p:spPr>
      </p:pic>
    </p:spTree>
    <p:extLst>
      <p:ext uri="{BB962C8B-B14F-4D97-AF65-F5344CB8AC3E}">
        <p14:creationId xmlns:p14="http://schemas.microsoft.com/office/powerpoint/2010/main" val="81425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951030"/>
          </a:xfrm>
          <a:prstGeom prst="rect">
            <a:avLst/>
          </a:prstGeom>
          <a:noFill/>
        </p:spPr>
        <p:txBody>
          <a:bodyPr wrap="square">
            <a:spAutoFit/>
          </a:bodyPr>
          <a:lstStyle/>
          <a:p>
            <a:r>
              <a:rPr lang="en-US" sz="2000" dirty="0">
                <a:latin typeface="+mj-lt"/>
              </a:rPr>
              <a:t>In a population of 1,000,000 people with a true HIV prevalence of 28%, the probability distribution of number of positive individuals if 100 are sampled:</a:t>
            </a:r>
          </a:p>
        </p:txBody>
      </p:sp>
      <mc:AlternateContent xmlns:mc="http://schemas.openxmlformats.org/markup-compatibility/2006" xmlns:a14="http://schemas.microsoft.com/office/drawing/2010/main">
        <mc:Choice Requires="a14">
          <p:sp>
            <p:nvSpPr>
              <p:cNvPr id="19" name="TextBox 18"/>
              <p:cNvSpPr txBox="1"/>
              <p:nvPr/>
            </p:nvSpPr>
            <p:spPr>
              <a:xfrm>
                <a:off x="500062" y="1932179"/>
                <a:ext cx="7744346" cy="382990"/>
              </a:xfrm>
              <a:prstGeom prst="rect">
                <a:avLst/>
              </a:prstGeom>
              <a:noFill/>
            </p:spPr>
            <p:txBody>
              <a:bodyPr wrap="square" rtlCol="0">
                <a:spAutoFit/>
              </a:bodyPr>
              <a:lstStyle/>
              <a:p>
                <a:r>
                  <a:rPr lang="de-CH" sz="2000" b="0" dirty="0">
                    <a:latin typeface="Candara" panose="020E0502030303020204" pitchFamily="34" charset="0"/>
                  </a:rPr>
                  <a:t>			</a:t>
                </a:r>
                <a:r>
                  <a:rPr lang="de-CH" sz="1600" b="0" dirty="0">
                    <a:latin typeface="Candara" panose="020E0502030303020204" pitchFamily="34" charset="0"/>
                  </a:rPr>
                  <a:t>	</a:t>
                </a:r>
                <a14:m>
                  <m:oMath xmlns:m="http://schemas.openxmlformats.org/officeDocument/2006/math">
                    <m:r>
                      <a:rPr lang="de-CH" sz="1600" i="1">
                        <a:latin typeface="Cambria Math" panose="02040503050406030204" pitchFamily="18" charset="0"/>
                      </a:rPr>
                      <m:t>𝑓</m:t>
                    </m:r>
                    <m:r>
                      <a:rPr lang="de-CH" sz="1600" i="1">
                        <a:latin typeface="Cambria Math" panose="02040503050406030204" pitchFamily="18" charset="0"/>
                      </a:rPr>
                      <m:t>(30)=</m:t>
                    </m:r>
                    <m:d>
                      <m:dPr>
                        <m:ctrlPr>
                          <a:rPr lang="pt-BR" sz="1600" i="1">
                            <a:latin typeface="Cambria Math" panose="02040503050406030204" pitchFamily="18" charset="0"/>
                          </a:rPr>
                        </m:ctrlPr>
                      </m:dPr>
                      <m:e>
                        <m:f>
                          <m:fPr>
                            <m:type m:val="noBar"/>
                            <m:ctrlPr>
                              <a:rPr lang="pt-BR" sz="1600" i="1">
                                <a:latin typeface="Cambria Math" panose="02040503050406030204" pitchFamily="18" charset="0"/>
                              </a:rPr>
                            </m:ctrlPr>
                          </m:fPr>
                          <m:num>
                            <m:r>
                              <a:rPr lang="de-CH" sz="1600" b="0" i="1" smtClean="0">
                                <a:latin typeface="Cambria Math" panose="02040503050406030204" pitchFamily="18" charset="0"/>
                              </a:rPr>
                              <m:t>100</m:t>
                            </m:r>
                          </m:num>
                          <m:den>
                            <m:r>
                              <a:rPr lang="de-CH" sz="1600" b="0" i="1" smtClean="0">
                                <a:latin typeface="Cambria Math" panose="02040503050406030204" pitchFamily="18" charset="0"/>
                              </a:rPr>
                              <m:t>30</m:t>
                            </m:r>
                          </m:den>
                        </m:f>
                      </m:e>
                    </m:d>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30</m:t>
                        </m:r>
                      </m:sup>
                    </m:sSup>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i="1">
                            <a:latin typeface="Cambria Math" panose="02040503050406030204" pitchFamily="18" charset="0"/>
                          </a:rPr>
                          <m:t>1−</m:t>
                        </m:r>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100</m:t>
                        </m:r>
                        <m:r>
                          <a:rPr lang="de-CH" sz="1600" i="1">
                            <a:latin typeface="Cambria Math" panose="02040503050406030204" pitchFamily="18" charset="0"/>
                          </a:rPr>
                          <m:t>−</m:t>
                        </m:r>
                        <m:r>
                          <a:rPr lang="de-CH" sz="1600" b="0" i="1" smtClean="0">
                            <a:latin typeface="Cambria Math" panose="02040503050406030204" pitchFamily="18" charset="0"/>
                          </a:rPr>
                          <m:t>30</m:t>
                        </m:r>
                      </m:sup>
                    </m:sSup>
                    <m:r>
                      <a:rPr lang="de-CH" sz="1600" i="1">
                        <a:latin typeface="Cambria Math" panose="02040503050406030204" pitchFamily="18" charset="0"/>
                      </a:rPr>
                      <m:t>=0.08041202</m:t>
                    </m:r>
                  </m:oMath>
                </a14:m>
                <a:endParaRPr lang="de-CH"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00062" y="1932179"/>
                <a:ext cx="7744346" cy="382990"/>
              </a:xfrm>
              <a:prstGeom prst="rect">
                <a:avLst/>
              </a:prstGeom>
              <a:blipFill>
                <a:blip r:embed="rId3"/>
                <a:stretch>
                  <a:fillRect b="-3175"/>
                </a:stretch>
              </a:blipFill>
            </p:spPr>
            <p:txBody>
              <a:bodyPr/>
              <a:lstStyle/>
              <a:p>
                <a:r>
                  <a:rPr lang="de-CH">
                    <a:noFill/>
                  </a:rPr>
                  <a:t> </a:t>
                </a:r>
              </a:p>
            </p:txBody>
          </p:sp>
        </mc:Fallback>
      </mc:AlternateContent>
      <p:pic>
        <p:nvPicPr>
          <p:cNvPr id="5" name="Picture 4"/>
          <p:cNvPicPr>
            <a:picLocks noChangeAspect="1"/>
          </p:cNvPicPr>
          <p:nvPr/>
        </p:nvPicPr>
        <p:blipFill>
          <a:blip r:embed="rId4"/>
          <a:stretch>
            <a:fillRect/>
          </a:stretch>
        </p:blipFill>
        <p:spPr>
          <a:xfrm>
            <a:off x="3203848" y="2315169"/>
            <a:ext cx="3192016" cy="2583538"/>
          </a:xfrm>
          <a:prstGeom prst="rect">
            <a:avLst/>
          </a:prstGeom>
          <a:ln w="28575">
            <a:solidFill>
              <a:schemeClr val="accent3">
                <a:lumMod val="60000"/>
                <a:lumOff val="40000"/>
              </a:schemeClr>
            </a:solidFill>
          </a:ln>
        </p:spPr>
      </p:pic>
    </p:spTree>
    <p:extLst>
      <p:ext uri="{BB962C8B-B14F-4D97-AF65-F5344CB8AC3E}">
        <p14:creationId xmlns:p14="http://schemas.microsoft.com/office/powerpoint/2010/main" val="30692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951030"/>
          </a:xfrm>
          <a:prstGeom prst="rect">
            <a:avLst/>
          </a:prstGeom>
          <a:noFill/>
        </p:spPr>
        <p:txBody>
          <a:bodyPr wrap="square">
            <a:spAutoFit/>
          </a:bodyPr>
          <a:lstStyle/>
          <a:p>
            <a:r>
              <a:rPr lang="en-US" sz="2000" dirty="0">
                <a:latin typeface="+mj-lt"/>
              </a:rPr>
              <a:t>In a population of 1,000,000 people with a true HIV prevalence of 28%, the probability distribution of number of positive individuals if 100 are sampled:</a:t>
            </a:r>
          </a:p>
        </p:txBody>
      </p:sp>
      <mc:AlternateContent xmlns:mc="http://schemas.openxmlformats.org/markup-compatibility/2006" xmlns:a14="http://schemas.microsoft.com/office/drawing/2010/main">
        <mc:Choice Requires="a14">
          <p:sp>
            <p:nvSpPr>
              <p:cNvPr id="19" name="TextBox 18"/>
              <p:cNvSpPr txBox="1"/>
              <p:nvPr/>
            </p:nvSpPr>
            <p:spPr>
              <a:xfrm>
                <a:off x="500062" y="1756712"/>
                <a:ext cx="7744346" cy="382990"/>
              </a:xfrm>
              <a:prstGeom prst="rect">
                <a:avLst/>
              </a:prstGeom>
              <a:noFill/>
            </p:spPr>
            <p:txBody>
              <a:bodyPr wrap="square" rtlCol="0">
                <a:spAutoFit/>
              </a:bodyPr>
              <a:lstStyle/>
              <a:p>
                <a:r>
                  <a:rPr lang="de-CH" sz="2000" b="0" dirty="0">
                    <a:latin typeface="Candara" panose="020E0502030303020204" pitchFamily="34" charset="0"/>
                  </a:rPr>
                  <a:t>			</a:t>
                </a:r>
                <a:r>
                  <a:rPr lang="de-CH" sz="1600" b="0" dirty="0">
                    <a:latin typeface="Candara" panose="020E0502030303020204" pitchFamily="34" charset="0"/>
                  </a:rPr>
                  <a:t>	</a:t>
                </a:r>
                <a14:m>
                  <m:oMath xmlns:m="http://schemas.openxmlformats.org/officeDocument/2006/math">
                    <m:r>
                      <a:rPr lang="de-CH" sz="1600" i="1">
                        <a:latin typeface="Cambria Math" panose="02040503050406030204" pitchFamily="18" charset="0"/>
                      </a:rPr>
                      <m:t>𝑓</m:t>
                    </m:r>
                    <m:r>
                      <a:rPr lang="de-CH" sz="1600" i="1">
                        <a:latin typeface="Cambria Math" panose="02040503050406030204" pitchFamily="18" charset="0"/>
                      </a:rPr>
                      <m:t>(35)=</m:t>
                    </m:r>
                    <m:d>
                      <m:dPr>
                        <m:ctrlPr>
                          <a:rPr lang="pt-BR" sz="1600" i="1">
                            <a:latin typeface="Cambria Math" panose="02040503050406030204" pitchFamily="18" charset="0"/>
                          </a:rPr>
                        </m:ctrlPr>
                      </m:dPr>
                      <m:e>
                        <m:f>
                          <m:fPr>
                            <m:type m:val="noBar"/>
                            <m:ctrlPr>
                              <a:rPr lang="pt-BR" sz="1600" i="1">
                                <a:latin typeface="Cambria Math" panose="02040503050406030204" pitchFamily="18" charset="0"/>
                              </a:rPr>
                            </m:ctrlPr>
                          </m:fPr>
                          <m:num>
                            <m:r>
                              <a:rPr lang="de-CH" sz="1600" b="0" i="1" smtClean="0">
                                <a:latin typeface="Cambria Math" panose="02040503050406030204" pitchFamily="18" charset="0"/>
                              </a:rPr>
                              <m:t>100</m:t>
                            </m:r>
                          </m:num>
                          <m:den>
                            <m:r>
                              <a:rPr lang="de-CH" sz="1600" b="0" i="1" smtClean="0">
                                <a:latin typeface="Cambria Math" panose="02040503050406030204" pitchFamily="18" charset="0"/>
                              </a:rPr>
                              <m:t>35</m:t>
                            </m:r>
                          </m:den>
                        </m:f>
                      </m:e>
                    </m:d>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35</m:t>
                        </m:r>
                      </m:sup>
                    </m:sSup>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i="1">
                            <a:latin typeface="Cambria Math" panose="02040503050406030204" pitchFamily="18" charset="0"/>
                          </a:rPr>
                          <m:t>1−</m:t>
                        </m:r>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100</m:t>
                        </m:r>
                        <m:r>
                          <a:rPr lang="de-CH" sz="1600" i="1">
                            <a:latin typeface="Cambria Math" panose="02040503050406030204" pitchFamily="18" charset="0"/>
                          </a:rPr>
                          <m:t>−</m:t>
                        </m:r>
                        <m:r>
                          <a:rPr lang="de-CH" sz="1600" b="0" i="1" smtClean="0">
                            <a:latin typeface="Cambria Math" panose="02040503050406030204" pitchFamily="18" charset="0"/>
                          </a:rPr>
                          <m:t>35</m:t>
                        </m:r>
                      </m:sup>
                    </m:sSup>
                    <m:r>
                      <a:rPr lang="de-CH" sz="1600" i="1">
                        <a:latin typeface="Cambria Math" panose="02040503050406030204" pitchFamily="18" charset="0"/>
                      </a:rPr>
                      <m:t>=0.02900907</m:t>
                    </m:r>
                  </m:oMath>
                </a14:m>
                <a:endParaRPr lang="de-CH"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00062" y="1756712"/>
                <a:ext cx="7744346" cy="382990"/>
              </a:xfrm>
              <a:prstGeom prst="rect">
                <a:avLst/>
              </a:prstGeom>
              <a:blipFill>
                <a:blip r:embed="rId3"/>
                <a:stretch>
                  <a:fillRect b="-3175"/>
                </a:stretch>
              </a:blipFill>
            </p:spPr>
            <p:txBody>
              <a:bodyPr/>
              <a:lstStyle/>
              <a:p>
                <a:r>
                  <a:rPr lang="de-CH">
                    <a:noFill/>
                  </a:rPr>
                  <a:t> </a:t>
                </a:r>
              </a:p>
            </p:txBody>
          </p:sp>
        </mc:Fallback>
      </mc:AlternateContent>
      <p:pic>
        <p:nvPicPr>
          <p:cNvPr id="2" name="Picture 1"/>
          <p:cNvPicPr>
            <a:picLocks noChangeAspect="1"/>
          </p:cNvPicPr>
          <p:nvPr/>
        </p:nvPicPr>
        <p:blipFill>
          <a:blip r:embed="rId4"/>
          <a:stretch>
            <a:fillRect/>
          </a:stretch>
        </p:blipFill>
        <p:spPr>
          <a:xfrm>
            <a:off x="3249578" y="2343259"/>
            <a:ext cx="3050614" cy="2469091"/>
          </a:xfrm>
          <a:prstGeom prst="rect">
            <a:avLst/>
          </a:prstGeom>
          <a:ln w="28575">
            <a:solidFill>
              <a:schemeClr val="accent3">
                <a:lumMod val="60000"/>
                <a:lumOff val="40000"/>
              </a:schemeClr>
            </a:solidFill>
          </a:ln>
        </p:spPr>
      </p:pic>
    </p:spTree>
    <p:extLst>
      <p:ext uri="{BB962C8B-B14F-4D97-AF65-F5344CB8AC3E}">
        <p14:creationId xmlns:p14="http://schemas.microsoft.com/office/powerpoint/2010/main" val="53441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951030"/>
          </a:xfrm>
          <a:prstGeom prst="rect">
            <a:avLst/>
          </a:prstGeom>
          <a:noFill/>
        </p:spPr>
        <p:txBody>
          <a:bodyPr wrap="square">
            <a:spAutoFit/>
          </a:bodyPr>
          <a:lstStyle/>
          <a:p>
            <a:r>
              <a:rPr lang="en-US" sz="2000" dirty="0">
                <a:latin typeface="+mj-lt"/>
              </a:rPr>
              <a:t>In a population of 1,000,000 people with a true HIV prevalence of 28%, the probability distribution of number of positive individuals if 100 are sampled:</a:t>
            </a:r>
          </a:p>
        </p:txBody>
      </p:sp>
      <mc:AlternateContent xmlns:mc="http://schemas.openxmlformats.org/markup-compatibility/2006" xmlns:a14="http://schemas.microsoft.com/office/drawing/2010/main">
        <mc:Choice Requires="a14">
          <p:sp>
            <p:nvSpPr>
              <p:cNvPr id="19" name="TextBox 18"/>
              <p:cNvSpPr txBox="1"/>
              <p:nvPr/>
            </p:nvSpPr>
            <p:spPr>
              <a:xfrm>
                <a:off x="500062" y="1932179"/>
                <a:ext cx="7744346" cy="382990"/>
              </a:xfrm>
              <a:prstGeom prst="rect">
                <a:avLst/>
              </a:prstGeom>
              <a:noFill/>
            </p:spPr>
            <p:txBody>
              <a:bodyPr wrap="square" rtlCol="0">
                <a:spAutoFit/>
              </a:bodyPr>
              <a:lstStyle/>
              <a:p>
                <a:r>
                  <a:rPr lang="de-CH" sz="2000" b="0" dirty="0">
                    <a:latin typeface="Candara" panose="020E0502030303020204" pitchFamily="34" charset="0"/>
                  </a:rPr>
                  <a:t>			</a:t>
                </a:r>
                <a:r>
                  <a:rPr lang="de-CH" sz="1600" b="0" dirty="0">
                    <a:latin typeface="Candara" panose="020E0502030303020204" pitchFamily="34" charset="0"/>
                  </a:rPr>
                  <a:t>	</a:t>
                </a:r>
                <a14:m>
                  <m:oMath xmlns:m="http://schemas.openxmlformats.org/officeDocument/2006/math">
                    <m:r>
                      <a:rPr lang="de-CH" sz="1600" i="1">
                        <a:latin typeface="Cambria Math" panose="02040503050406030204" pitchFamily="18" charset="0"/>
                      </a:rPr>
                      <m:t>𝑓</m:t>
                    </m:r>
                    <m:r>
                      <a:rPr lang="de-CH" sz="1600" i="1">
                        <a:latin typeface="Cambria Math" panose="02040503050406030204" pitchFamily="18" charset="0"/>
                      </a:rPr>
                      <m:t>(40)=</m:t>
                    </m:r>
                    <m:d>
                      <m:dPr>
                        <m:ctrlPr>
                          <a:rPr lang="pt-BR" sz="1600" i="1">
                            <a:latin typeface="Cambria Math" panose="02040503050406030204" pitchFamily="18" charset="0"/>
                          </a:rPr>
                        </m:ctrlPr>
                      </m:dPr>
                      <m:e>
                        <m:f>
                          <m:fPr>
                            <m:type m:val="noBar"/>
                            <m:ctrlPr>
                              <a:rPr lang="pt-BR" sz="1600" i="1">
                                <a:latin typeface="Cambria Math" panose="02040503050406030204" pitchFamily="18" charset="0"/>
                              </a:rPr>
                            </m:ctrlPr>
                          </m:fPr>
                          <m:num>
                            <m:r>
                              <a:rPr lang="de-CH" sz="1600" b="0" i="1" smtClean="0">
                                <a:latin typeface="Cambria Math" panose="02040503050406030204" pitchFamily="18" charset="0"/>
                              </a:rPr>
                              <m:t>100</m:t>
                            </m:r>
                          </m:num>
                          <m:den>
                            <m:r>
                              <a:rPr lang="de-CH" sz="1600" b="0" i="1" smtClean="0">
                                <a:latin typeface="Cambria Math" panose="02040503050406030204" pitchFamily="18" charset="0"/>
                              </a:rPr>
                              <m:t>40</m:t>
                            </m:r>
                          </m:den>
                        </m:f>
                      </m:e>
                    </m:d>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40</m:t>
                        </m:r>
                      </m:sup>
                    </m:sSup>
                    <m:r>
                      <a:rPr lang="de-CH" sz="1600" i="1">
                        <a:latin typeface="Cambria Math" panose="02040503050406030204" pitchFamily="18" charset="0"/>
                      </a:rPr>
                      <m:t>(</m:t>
                    </m:r>
                    <m:sSup>
                      <m:sSupPr>
                        <m:ctrlPr>
                          <a:rPr lang="de-CH" sz="1600" i="1">
                            <a:latin typeface="Cambria Math" panose="02040503050406030204" pitchFamily="18" charset="0"/>
                          </a:rPr>
                        </m:ctrlPr>
                      </m:sSupPr>
                      <m:e>
                        <m:r>
                          <a:rPr lang="de-CH" sz="1600" i="1">
                            <a:latin typeface="Cambria Math" panose="02040503050406030204" pitchFamily="18" charset="0"/>
                          </a:rPr>
                          <m:t>1−</m:t>
                        </m:r>
                        <m:r>
                          <a:rPr lang="de-CH" sz="1600" b="0" i="1" smtClean="0">
                            <a:latin typeface="Cambria Math" panose="02040503050406030204" pitchFamily="18" charset="0"/>
                          </a:rPr>
                          <m:t>0.28</m:t>
                        </m:r>
                        <m:r>
                          <a:rPr lang="de-CH" sz="1600" i="1">
                            <a:latin typeface="Cambria Math" panose="02040503050406030204" pitchFamily="18" charset="0"/>
                          </a:rPr>
                          <m:t>)</m:t>
                        </m:r>
                      </m:e>
                      <m:sup>
                        <m:r>
                          <a:rPr lang="de-CH" sz="1600" b="0" i="1" smtClean="0">
                            <a:latin typeface="Cambria Math" panose="02040503050406030204" pitchFamily="18" charset="0"/>
                          </a:rPr>
                          <m:t>100</m:t>
                        </m:r>
                        <m:r>
                          <a:rPr lang="de-CH" sz="1600" i="1">
                            <a:latin typeface="Cambria Math" panose="02040503050406030204" pitchFamily="18" charset="0"/>
                          </a:rPr>
                          <m:t>−</m:t>
                        </m:r>
                        <m:r>
                          <a:rPr lang="de-CH" sz="1600" b="0" i="1" smtClean="0">
                            <a:latin typeface="Cambria Math" panose="02040503050406030204" pitchFamily="18" charset="0"/>
                          </a:rPr>
                          <m:t>40</m:t>
                        </m:r>
                      </m:sup>
                    </m:sSup>
                    <m:r>
                      <a:rPr lang="de-CH" sz="1600" i="1">
                        <a:latin typeface="Cambria Math" panose="02040503050406030204" pitchFamily="18" charset="0"/>
                      </a:rPr>
                      <m:t>=0.003832099</m:t>
                    </m:r>
                  </m:oMath>
                </a14:m>
                <a:endParaRPr lang="de-CH"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00062" y="1932179"/>
                <a:ext cx="7744346" cy="382990"/>
              </a:xfrm>
              <a:prstGeom prst="rect">
                <a:avLst/>
              </a:prstGeom>
              <a:blipFill>
                <a:blip r:embed="rId3"/>
                <a:stretch>
                  <a:fillRect b="-3175"/>
                </a:stretch>
              </a:blipFill>
            </p:spPr>
            <p:txBody>
              <a:bodyPr/>
              <a:lstStyle/>
              <a:p>
                <a:r>
                  <a:rPr lang="de-CH">
                    <a:noFill/>
                  </a:rPr>
                  <a:t> </a:t>
                </a:r>
              </a:p>
            </p:txBody>
          </p:sp>
        </mc:Fallback>
      </mc:AlternateContent>
      <p:pic>
        <p:nvPicPr>
          <p:cNvPr id="4" name="Picture 3"/>
          <p:cNvPicPr>
            <a:picLocks noChangeAspect="1"/>
          </p:cNvPicPr>
          <p:nvPr/>
        </p:nvPicPr>
        <p:blipFill>
          <a:blip r:embed="rId4"/>
          <a:stretch>
            <a:fillRect/>
          </a:stretch>
        </p:blipFill>
        <p:spPr>
          <a:xfrm>
            <a:off x="3087180" y="2345359"/>
            <a:ext cx="2996988" cy="2425687"/>
          </a:xfrm>
          <a:prstGeom prst="rect">
            <a:avLst/>
          </a:prstGeom>
          <a:ln w="28575">
            <a:solidFill>
              <a:schemeClr val="accent3">
                <a:lumMod val="60000"/>
                <a:lumOff val="40000"/>
              </a:schemeClr>
            </a:solidFill>
          </a:ln>
        </p:spPr>
      </p:pic>
    </p:spTree>
    <p:extLst>
      <p:ext uri="{BB962C8B-B14F-4D97-AF65-F5344CB8AC3E}">
        <p14:creationId xmlns:p14="http://schemas.microsoft.com/office/powerpoint/2010/main" val="240708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664797"/>
          </a:xfrm>
          <a:prstGeom prst="rect">
            <a:avLst/>
          </a:prstGeom>
          <a:noFill/>
        </p:spPr>
        <p:txBody>
          <a:bodyPr wrap="square">
            <a:spAutoFit/>
          </a:bodyPr>
          <a:lstStyle/>
          <a:p>
            <a:r>
              <a:rPr lang="en-US" sz="2000" dirty="0">
                <a:latin typeface="+mj-lt"/>
              </a:rPr>
              <a:t>Which prevalence gives the greatest probability of observing exactly 28/100?</a:t>
            </a:r>
          </a:p>
        </p:txBody>
      </p:sp>
      <p:pic>
        <p:nvPicPr>
          <p:cNvPr id="9" name="Picture 8"/>
          <p:cNvPicPr>
            <a:picLocks noChangeAspect="1"/>
          </p:cNvPicPr>
          <p:nvPr/>
        </p:nvPicPr>
        <p:blipFill>
          <a:blip r:embed="rId3"/>
          <a:stretch>
            <a:fillRect/>
          </a:stretch>
        </p:blipFill>
        <p:spPr>
          <a:xfrm>
            <a:off x="1331640" y="1347614"/>
            <a:ext cx="2127107" cy="1721627"/>
          </a:xfrm>
          <a:prstGeom prst="rect">
            <a:avLst/>
          </a:prstGeom>
          <a:ln w="19050">
            <a:noFill/>
          </a:ln>
        </p:spPr>
      </p:pic>
      <p:pic>
        <p:nvPicPr>
          <p:cNvPr id="10" name="Picture 9"/>
          <p:cNvPicPr>
            <a:picLocks noChangeAspect="1"/>
          </p:cNvPicPr>
          <p:nvPr/>
        </p:nvPicPr>
        <p:blipFill>
          <a:blip r:embed="rId4"/>
          <a:stretch>
            <a:fillRect/>
          </a:stretch>
        </p:blipFill>
        <p:spPr>
          <a:xfrm>
            <a:off x="3458746" y="1341378"/>
            <a:ext cx="2337032" cy="1722708"/>
          </a:xfrm>
          <a:prstGeom prst="rect">
            <a:avLst/>
          </a:prstGeom>
          <a:ln w="28575">
            <a:noFill/>
          </a:ln>
        </p:spPr>
      </p:pic>
      <p:pic>
        <p:nvPicPr>
          <p:cNvPr id="11" name="Picture 10"/>
          <p:cNvPicPr>
            <a:picLocks noChangeAspect="1"/>
          </p:cNvPicPr>
          <p:nvPr/>
        </p:nvPicPr>
        <p:blipFill>
          <a:blip r:embed="rId5"/>
          <a:stretch>
            <a:fillRect/>
          </a:stretch>
        </p:blipFill>
        <p:spPr>
          <a:xfrm>
            <a:off x="5795778" y="1347614"/>
            <a:ext cx="2053581" cy="1662117"/>
          </a:xfrm>
          <a:prstGeom prst="rect">
            <a:avLst/>
          </a:prstGeom>
        </p:spPr>
      </p:pic>
      <p:pic>
        <p:nvPicPr>
          <p:cNvPr id="12" name="Picture 11"/>
          <p:cNvPicPr>
            <a:picLocks noChangeAspect="1"/>
          </p:cNvPicPr>
          <p:nvPr/>
        </p:nvPicPr>
        <p:blipFill>
          <a:blip r:embed="rId6"/>
          <a:stretch>
            <a:fillRect/>
          </a:stretch>
        </p:blipFill>
        <p:spPr>
          <a:xfrm>
            <a:off x="1331639" y="3096199"/>
            <a:ext cx="1872209" cy="1678885"/>
          </a:xfrm>
          <a:prstGeom prst="rect">
            <a:avLst/>
          </a:prstGeom>
          <a:ln w="28575">
            <a:noFill/>
          </a:ln>
        </p:spPr>
      </p:pic>
      <p:pic>
        <p:nvPicPr>
          <p:cNvPr id="13" name="Picture 12"/>
          <p:cNvPicPr>
            <a:picLocks noChangeAspect="1"/>
          </p:cNvPicPr>
          <p:nvPr/>
        </p:nvPicPr>
        <p:blipFill>
          <a:blip r:embed="rId7"/>
          <a:stretch>
            <a:fillRect/>
          </a:stretch>
        </p:blipFill>
        <p:spPr>
          <a:xfrm>
            <a:off x="3423711" y="3064086"/>
            <a:ext cx="2293825" cy="1743109"/>
          </a:xfrm>
          <a:prstGeom prst="rect">
            <a:avLst/>
          </a:prstGeom>
          <a:ln w="28575">
            <a:noFill/>
          </a:ln>
        </p:spPr>
      </p:pic>
      <p:pic>
        <p:nvPicPr>
          <p:cNvPr id="14" name="Picture 13"/>
          <p:cNvPicPr>
            <a:picLocks noChangeAspect="1"/>
          </p:cNvPicPr>
          <p:nvPr/>
        </p:nvPicPr>
        <p:blipFill>
          <a:blip r:embed="rId8"/>
          <a:stretch>
            <a:fillRect/>
          </a:stretch>
        </p:blipFill>
        <p:spPr>
          <a:xfrm>
            <a:off x="5791191" y="3064086"/>
            <a:ext cx="2005538" cy="1623232"/>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2212456" y="1923677"/>
                <a:ext cx="84510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0.0003528457</m:t>
                      </m:r>
                    </m:oMath>
                  </m:oMathPara>
                </a14:m>
                <a:endParaRPr lang="de-CH" sz="800" dirty="0"/>
              </a:p>
            </p:txBody>
          </p:sp>
        </mc:Choice>
        <mc:Fallback xmlns="">
          <p:sp>
            <p:nvSpPr>
              <p:cNvPr id="5" name="Rectangle 4"/>
              <p:cNvSpPr>
                <a:spLocks noRot="1" noChangeAspect="1" noMove="1" noResize="1" noEditPoints="1" noAdjustHandles="1" noChangeArrowheads="1" noChangeShapeType="1" noTextEdit="1"/>
              </p:cNvSpPr>
              <p:nvPr/>
            </p:nvSpPr>
            <p:spPr>
              <a:xfrm>
                <a:off x="2212456" y="1923677"/>
                <a:ext cx="845103" cy="206851"/>
              </a:xfrm>
              <a:prstGeom prst="rect">
                <a:avLst/>
              </a:prstGeom>
              <a:blipFill>
                <a:blip r:embed="rId9"/>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415171" y="1923678"/>
                <a:ext cx="73289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0.01413142</m:t>
                      </m:r>
                    </m:oMath>
                  </m:oMathPara>
                </a14:m>
                <a:endParaRPr lang="de-CH" sz="800" dirty="0"/>
              </a:p>
            </p:txBody>
          </p:sp>
        </mc:Choice>
        <mc:Fallback xmlns="">
          <p:sp>
            <p:nvSpPr>
              <p:cNvPr id="6" name="Rectangle 5"/>
              <p:cNvSpPr>
                <a:spLocks noRot="1" noChangeAspect="1" noMove="1" noResize="1" noEditPoints="1" noAdjustHandles="1" noChangeArrowheads="1" noChangeShapeType="1" noTextEdit="1"/>
              </p:cNvSpPr>
              <p:nvPr/>
            </p:nvSpPr>
            <p:spPr>
              <a:xfrm>
                <a:off x="4415171" y="1923678"/>
                <a:ext cx="732893" cy="206851"/>
              </a:xfrm>
              <a:prstGeom prst="rect">
                <a:avLst/>
              </a:prstGeom>
              <a:blipFill>
                <a:blip r:embed="rId10"/>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522573" y="1923677"/>
                <a:ext cx="73289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0.07008066</m:t>
                      </m:r>
                    </m:oMath>
                  </m:oMathPara>
                </a14:m>
                <a:endParaRPr lang="de-CH" sz="800" dirty="0"/>
              </a:p>
            </p:txBody>
          </p:sp>
        </mc:Choice>
        <mc:Fallback xmlns="">
          <p:sp>
            <p:nvSpPr>
              <p:cNvPr id="15" name="Rectangle 14"/>
              <p:cNvSpPr>
                <a:spLocks noRot="1" noChangeAspect="1" noMove="1" noResize="1" noEditPoints="1" noAdjustHandles="1" noChangeArrowheads="1" noChangeShapeType="1" noTextEdit="1"/>
              </p:cNvSpPr>
              <p:nvPr/>
            </p:nvSpPr>
            <p:spPr>
              <a:xfrm>
                <a:off x="6522573" y="1923677"/>
                <a:ext cx="732893" cy="206851"/>
              </a:xfrm>
              <a:prstGeom prst="rect">
                <a:avLst/>
              </a:prstGeom>
              <a:blipFill>
                <a:blip r:embed="rId11"/>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579936" y="3583420"/>
                <a:ext cx="73289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0.02900907</m:t>
                      </m:r>
                    </m:oMath>
                  </m:oMathPara>
                </a14:m>
                <a:endParaRPr lang="de-CH" sz="800" dirty="0"/>
              </a:p>
            </p:txBody>
          </p:sp>
        </mc:Choice>
        <mc:Fallback xmlns="">
          <p:sp>
            <p:nvSpPr>
              <p:cNvPr id="16" name="Rectangle 15"/>
              <p:cNvSpPr>
                <a:spLocks noRot="1" noChangeAspect="1" noMove="1" noResize="1" noEditPoints="1" noAdjustHandles="1" noChangeArrowheads="1" noChangeShapeType="1" noTextEdit="1"/>
              </p:cNvSpPr>
              <p:nvPr/>
            </p:nvSpPr>
            <p:spPr>
              <a:xfrm>
                <a:off x="4579936" y="3583420"/>
                <a:ext cx="732893" cy="206851"/>
              </a:xfrm>
              <a:prstGeom prst="rect">
                <a:avLst/>
              </a:prstGeom>
              <a:blipFill>
                <a:blip r:embed="rId12"/>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212456" y="3583421"/>
                <a:ext cx="73289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0.08041202</m:t>
                      </m:r>
                    </m:oMath>
                  </m:oMathPara>
                </a14:m>
                <a:endParaRPr lang="de-CH" sz="800" dirty="0"/>
              </a:p>
            </p:txBody>
          </p:sp>
        </mc:Choice>
        <mc:Fallback xmlns="">
          <p:sp>
            <p:nvSpPr>
              <p:cNvPr id="17" name="Rectangle 16"/>
              <p:cNvSpPr>
                <a:spLocks noRot="1" noChangeAspect="1" noMove="1" noResize="1" noEditPoints="1" noAdjustHandles="1" noChangeArrowheads="1" noChangeShapeType="1" noTextEdit="1"/>
              </p:cNvSpPr>
              <p:nvPr/>
            </p:nvSpPr>
            <p:spPr>
              <a:xfrm>
                <a:off x="2212456" y="3583421"/>
                <a:ext cx="732893" cy="206851"/>
              </a:xfrm>
              <a:prstGeom prst="rect">
                <a:avLst/>
              </a:prstGeom>
              <a:blipFill>
                <a:blip r:embed="rId13"/>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588224" y="3583420"/>
                <a:ext cx="788999"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0.003832099</m:t>
                      </m:r>
                    </m:oMath>
                  </m:oMathPara>
                </a14:m>
                <a:endParaRPr lang="de-CH" sz="800" dirty="0"/>
              </a:p>
            </p:txBody>
          </p:sp>
        </mc:Choice>
        <mc:Fallback xmlns="">
          <p:sp>
            <p:nvSpPr>
              <p:cNvPr id="20" name="Rectangle 19"/>
              <p:cNvSpPr>
                <a:spLocks noRot="1" noChangeAspect="1" noMove="1" noResize="1" noEditPoints="1" noAdjustHandles="1" noChangeArrowheads="1" noChangeShapeType="1" noTextEdit="1"/>
              </p:cNvSpPr>
              <p:nvPr/>
            </p:nvSpPr>
            <p:spPr>
              <a:xfrm>
                <a:off x="6588224" y="3583420"/>
                <a:ext cx="788999" cy="206851"/>
              </a:xfrm>
              <a:prstGeom prst="rect">
                <a:avLst/>
              </a:prstGeom>
              <a:blipFill>
                <a:blip r:embed="rId14"/>
                <a:stretch>
                  <a:fillRect/>
                </a:stretch>
              </a:blipFill>
            </p:spPr>
            <p:txBody>
              <a:bodyPr/>
              <a:lstStyle/>
              <a:p>
                <a:r>
                  <a:rPr lang="de-CH">
                    <a:noFill/>
                  </a:rPr>
                  <a:t> </a:t>
                </a:r>
              </a:p>
            </p:txBody>
          </p:sp>
        </mc:Fallback>
      </mc:AlternateContent>
    </p:spTree>
    <p:extLst>
      <p:ext uri="{BB962C8B-B14F-4D97-AF65-F5344CB8AC3E}">
        <p14:creationId xmlns:p14="http://schemas.microsoft.com/office/powerpoint/2010/main" val="176029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664797"/>
          </a:xfrm>
          <a:prstGeom prst="rect">
            <a:avLst/>
          </a:prstGeom>
          <a:noFill/>
        </p:spPr>
        <p:txBody>
          <a:bodyPr wrap="square">
            <a:spAutoFit/>
          </a:bodyPr>
          <a:lstStyle/>
          <a:p>
            <a:r>
              <a:rPr lang="en-US" sz="2000" dirty="0">
                <a:latin typeface="+mj-lt"/>
              </a:rPr>
              <a:t>Which prevalence gives the greatest probability of observing exactly 28/100?</a:t>
            </a:r>
          </a:p>
        </p:txBody>
      </p:sp>
      <p:pic>
        <p:nvPicPr>
          <p:cNvPr id="9" name="Picture 8"/>
          <p:cNvPicPr>
            <a:picLocks noChangeAspect="1"/>
          </p:cNvPicPr>
          <p:nvPr/>
        </p:nvPicPr>
        <p:blipFill>
          <a:blip r:embed="rId3"/>
          <a:stretch>
            <a:fillRect/>
          </a:stretch>
        </p:blipFill>
        <p:spPr>
          <a:xfrm>
            <a:off x="1331640" y="1347614"/>
            <a:ext cx="2127107" cy="1721627"/>
          </a:xfrm>
          <a:prstGeom prst="rect">
            <a:avLst/>
          </a:prstGeom>
        </p:spPr>
      </p:pic>
      <p:pic>
        <p:nvPicPr>
          <p:cNvPr id="10" name="Picture 9"/>
          <p:cNvPicPr>
            <a:picLocks noChangeAspect="1"/>
          </p:cNvPicPr>
          <p:nvPr/>
        </p:nvPicPr>
        <p:blipFill>
          <a:blip r:embed="rId4"/>
          <a:stretch>
            <a:fillRect/>
          </a:stretch>
        </p:blipFill>
        <p:spPr>
          <a:xfrm>
            <a:off x="3563888" y="1341378"/>
            <a:ext cx="2231890" cy="1806436"/>
          </a:xfrm>
          <a:prstGeom prst="rect">
            <a:avLst/>
          </a:prstGeom>
        </p:spPr>
      </p:pic>
      <p:pic>
        <p:nvPicPr>
          <p:cNvPr id="11" name="Picture 10"/>
          <p:cNvPicPr>
            <a:picLocks noChangeAspect="1"/>
          </p:cNvPicPr>
          <p:nvPr/>
        </p:nvPicPr>
        <p:blipFill>
          <a:blip r:embed="rId5"/>
          <a:stretch>
            <a:fillRect/>
          </a:stretch>
        </p:blipFill>
        <p:spPr>
          <a:xfrm>
            <a:off x="5795778" y="1347614"/>
            <a:ext cx="2053581" cy="1662117"/>
          </a:xfrm>
          <a:prstGeom prst="rect">
            <a:avLst/>
          </a:prstGeom>
        </p:spPr>
      </p:pic>
      <p:pic>
        <p:nvPicPr>
          <p:cNvPr id="12" name="Picture 11"/>
          <p:cNvPicPr>
            <a:picLocks noChangeAspect="1"/>
          </p:cNvPicPr>
          <p:nvPr/>
        </p:nvPicPr>
        <p:blipFill>
          <a:blip r:embed="rId6"/>
          <a:stretch>
            <a:fillRect/>
          </a:stretch>
        </p:blipFill>
        <p:spPr>
          <a:xfrm>
            <a:off x="1358044" y="3096199"/>
            <a:ext cx="2074298" cy="1678885"/>
          </a:xfrm>
          <a:prstGeom prst="rect">
            <a:avLst/>
          </a:prstGeom>
          <a:ln w="38100">
            <a:solidFill>
              <a:schemeClr val="accent3">
                <a:lumMod val="60000"/>
                <a:lumOff val="40000"/>
              </a:schemeClr>
            </a:solidFill>
          </a:ln>
        </p:spPr>
      </p:pic>
      <p:pic>
        <p:nvPicPr>
          <p:cNvPr id="13" name="Picture 12"/>
          <p:cNvPicPr>
            <a:picLocks noChangeAspect="1"/>
          </p:cNvPicPr>
          <p:nvPr/>
        </p:nvPicPr>
        <p:blipFill>
          <a:blip r:embed="rId7"/>
          <a:stretch>
            <a:fillRect/>
          </a:stretch>
        </p:blipFill>
        <p:spPr>
          <a:xfrm>
            <a:off x="3563888" y="3064086"/>
            <a:ext cx="2153648" cy="1743109"/>
          </a:xfrm>
          <a:prstGeom prst="rect">
            <a:avLst/>
          </a:prstGeom>
        </p:spPr>
      </p:pic>
      <p:pic>
        <p:nvPicPr>
          <p:cNvPr id="14" name="Picture 13"/>
          <p:cNvPicPr>
            <a:picLocks noChangeAspect="1"/>
          </p:cNvPicPr>
          <p:nvPr/>
        </p:nvPicPr>
        <p:blipFill>
          <a:blip r:embed="rId8"/>
          <a:stretch>
            <a:fillRect/>
          </a:stretch>
        </p:blipFill>
        <p:spPr>
          <a:xfrm>
            <a:off x="5791191" y="3064086"/>
            <a:ext cx="2005538" cy="1623232"/>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2212456" y="1923677"/>
                <a:ext cx="84510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0.0003528457</m:t>
                      </m:r>
                    </m:oMath>
                  </m:oMathPara>
                </a14:m>
                <a:endParaRPr lang="de-CH" sz="800" dirty="0"/>
              </a:p>
            </p:txBody>
          </p:sp>
        </mc:Choice>
        <mc:Fallback xmlns="">
          <p:sp>
            <p:nvSpPr>
              <p:cNvPr id="5" name="Rectangle 4"/>
              <p:cNvSpPr>
                <a:spLocks noRot="1" noChangeAspect="1" noMove="1" noResize="1" noEditPoints="1" noAdjustHandles="1" noChangeArrowheads="1" noChangeShapeType="1" noTextEdit="1"/>
              </p:cNvSpPr>
              <p:nvPr/>
            </p:nvSpPr>
            <p:spPr>
              <a:xfrm>
                <a:off x="2212456" y="1923677"/>
                <a:ext cx="845103" cy="206851"/>
              </a:xfrm>
              <a:prstGeom prst="rect">
                <a:avLst/>
              </a:prstGeom>
              <a:blipFill>
                <a:blip r:embed="rId9"/>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415171" y="1923678"/>
                <a:ext cx="73289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0.01413142</m:t>
                      </m:r>
                    </m:oMath>
                  </m:oMathPara>
                </a14:m>
                <a:endParaRPr lang="de-CH" sz="800" dirty="0"/>
              </a:p>
            </p:txBody>
          </p:sp>
        </mc:Choice>
        <mc:Fallback xmlns="">
          <p:sp>
            <p:nvSpPr>
              <p:cNvPr id="6" name="Rectangle 5"/>
              <p:cNvSpPr>
                <a:spLocks noRot="1" noChangeAspect="1" noMove="1" noResize="1" noEditPoints="1" noAdjustHandles="1" noChangeArrowheads="1" noChangeShapeType="1" noTextEdit="1"/>
              </p:cNvSpPr>
              <p:nvPr/>
            </p:nvSpPr>
            <p:spPr>
              <a:xfrm>
                <a:off x="4415171" y="1923678"/>
                <a:ext cx="732893" cy="206851"/>
              </a:xfrm>
              <a:prstGeom prst="rect">
                <a:avLst/>
              </a:prstGeom>
              <a:blipFill>
                <a:blip r:embed="rId10"/>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522573" y="1923677"/>
                <a:ext cx="73289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0.07008066</m:t>
                      </m:r>
                    </m:oMath>
                  </m:oMathPara>
                </a14:m>
                <a:endParaRPr lang="de-CH" sz="800" dirty="0"/>
              </a:p>
            </p:txBody>
          </p:sp>
        </mc:Choice>
        <mc:Fallback xmlns="">
          <p:sp>
            <p:nvSpPr>
              <p:cNvPr id="15" name="Rectangle 14"/>
              <p:cNvSpPr>
                <a:spLocks noRot="1" noChangeAspect="1" noMove="1" noResize="1" noEditPoints="1" noAdjustHandles="1" noChangeArrowheads="1" noChangeShapeType="1" noTextEdit="1"/>
              </p:cNvSpPr>
              <p:nvPr/>
            </p:nvSpPr>
            <p:spPr>
              <a:xfrm>
                <a:off x="6522573" y="1923677"/>
                <a:ext cx="732893" cy="206851"/>
              </a:xfrm>
              <a:prstGeom prst="rect">
                <a:avLst/>
              </a:prstGeom>
              <a:blipFill>
                <a:blip r:embed="rId11"/>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579936" y="3583420"/>
                <a:ext cx="73289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0.02900907</m:t>
                      </m:r>
                    </m:oMath>
                  </m:oMathPara>
                </a14:m>
                <a:endParaRPr lang="de-CH" sz="800" dirty="0"/>
              </a:p>
            </p:txBody>
          </p:sp>
        </mc:Choice>
        <mc:Fallback xmlns="">
          <p:sp>
            <p:nvSpPr>
              <p:cNvPr id="16" name="Rectangle 15"/>
              <p:cNvSpPr>
                <a:spLocks noRot="1" noChangeAspect="1" noMove="1" noResize="1" noEditPoints="1" noAdjustHandles="1" noChangeArrowheads="1" noChangeShapeType="1" noTextEdit="1"/>
              </p:cNvSpPr>
              <p:nvPr/>
            </p:nvSpPr>
            <p:spPr>
              <a:xfrm>
                <a:off x="4579936" y="3583420"/>
                <a:ext cx="732893" cy="206851"/>
              </a:xfrm>
              <a:prstGeom prst="rect">
                <a:avLst/>
              </a:prstGeom>
              <a:blipFill>
                <a:blip r:embed="rId12"/>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212456" y="3583421"/>
                <a:ext cx="732893"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0.08041202</m:t>
                      </m:r>
                    </m:oMath>
                  </m:oMathPara>
                </a14:m>
                <a:endParaRPr lang="de-CH" sz="800" dirty="0"/>
              </a:p>
            </p:txBody>
          </p:sp>
        </mc:Choice>
        <mc:Fallback xmlns="">
          <p:sp>
            <p:nvSpPr>
              <p:cNvPr id="17" name="Rectangle 16"/>
              <p:cNvSpPr>
                <a:spLocks noRot="1" noChangeAspect="1" noMove="1" noResize="1" noEditPoints="1" noAdjustHandles="1" noChangeArrowheads="1" noChangeShapeType="1" noTextEdit="1"/>
              </p:cNvSpPr>
              <p:nvPr/>
            </p:nvSpPr>
            <p:spPr>
              <a:xfrm>
                <a:off x="2212456" y="3583421"/>
                <a:ext cx="732893" cy="206851"/>
              </a:xfrm>
              <a:prstGeom prst="rect">
                <a:avLst/>
              </a:prstGeom>
              <a:blipFill>
                <a:blip r:embed="rId13"/>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588224" y="3583420"/>
                <a:ext cx="788999" cy="2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CH" sz="800" i="1">
                          <a:latin typeface="Cambria Math" panose="02040503050406030204" pitchFamily="18" charset="0"/>
                        </a:rPr>
                        <m:t>0.003832099</m:t>
                      </m:r>
                    </m:oMath>
                  </m:oMathPara>
                </a14:m>
                <a:endParaRPr lang="de-CH" sz="800" dirty="0"/>
              </a:p>
            </p:txBody>
          </p:sp>
        </mc:Choice>
        <mc:Fallback xmlns="">
          <p:sp>
            <p:nvSpPr>
              <p:cNvPr id="20" name="Rectangle 19"/>
              <p:cNvSpPr>
                <a:spLocks noRot="1" noChangeAspect="1" noMove="1" noResize="1" noEditPoints="1" noAdjustHandles="1" noChangeArrowheads="1" noChangeShapeType="1" noTextEdit="1"/>
              </p:cNvSpPr>
              <p:nvPr/>
            </p:nvSpPr>
            <p:spPr>
              <a:xfrm>
                <a:off x="6588224" y="3583420"/>
                <a:ext cx="788999" cy="206851"/>
              </a:xfrm>
              <a:prstGeom prst="rect">
                <a:avLst/>
              </a:prstGeom>
              <a:blipFill>
                <a:blip r:embed="rId14"/>
                <a:stretch>
                  <a:fillRect/>
                </a:stretch>
              </a:blipFill>
            </p:spPr>
            <p:txBody>
              <a:bodyPr/>
              <a:lstStyle/>
              <a:p>
                <a:r>
                  <a:rPr lang="de-CH">
                    <a:noFill/>
                  </a:rPr>
                  <a:t> </a:t>
                </a:r>
              </a:p>
            </p:txBody>
          </p:sp>
        </mc:Fallback>
      </mc:AlternateContent>
    </p:spTree>
    <p:extLst>
      <p:ext uri="{BB962C8B-B14F-4D97-AF65-F5344CB8AC3E}">
        <p14:creationId xmlns:p14="http://schemas.microsoft.com/office/powerpoint/2010/main" val="70905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pic>
        <p:nvPicPr>
          <p:cNvPr id="8" name="Picture 7"/>
          <p:cNvPicPr>
            <a:picLocks noChangeAspect="1"/>
          </p:cNvPicPr>
          <p:nvPr/>
        </p:nvPicPr>
        <p:blipFill>
          <a:blip r:embed="rId3"/>
          <a:stretch>
            <a:fillRect/>
          </a:stretch>
        </p:blipFill>
        <p:spPr>
          <a:xfrm>
            <a:off x="1547664" y="872830"/>
            <a:ext cx="5832648" cy="3924012"/>
          </a:xfrm>
          <a:prstGeom prst="rect">
            <a:avLst/>
          </a:prstGeom>
          <a:ln w="28575">
            <a:solidFill>
              <a:schemeClr val="accent3">
                <a:lumMod val="40000"/>
                <a:lumOff val="60000"/>
              </a:schemeClr>
            </a:solidFill>
          </a:ln>
        </p:spPr>
      </p:pic>
      <p:grpSp>
        <p:nvGrpSpPr>
          <p:cNvPr id="12" name="Group 11"/>
          <p:cNvGrpSpPr>
            <a:grpSpLocks/>
          </p:cNvGrpSpPr>
          <p:nvPr/>
        </p:nvGrpSpPr>
        <p:grpSpPr bwMode="auto">
          <a:xfrm>
            <a:off x="3707904" y="1544993"/>
            <a:ext cx="3888432" cy="1066016"/>
            <a:chOff x="3352802" y="1699491"/>
            <a:chExt cx="5469123" cy="1024106"/>
          </a:xfrm>
        </p:grpSpPr>
        <p:sp>
          <p:nvSpPr>
            <p:cNvPr id="14" name="TextBox 15"/>
            <p:cNvSpPr txBox="1">
              <a:spLocks noChangeArrowheads="1"/>
            </p:cNvSpPr>
            <p:nvPr/>
          </p:nvSpPr>
          <p:spPr bwMode="auto">
            <a:xfrm>
              <a:off x="4114801" y="2057400"/>
              <a:ext cx="4707124" cy="666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latin typeface="+mn-lt"/>
                </a:rPr>
                <a:t>Maximum Likelihood Estimate</a:t>
              </a:r>
            </a:p>
            <a:p>
              <a:pPr eaLnBrk="1" hangingPunct="1"/>
              <a:r>
                <a:rPr lang="en-US" sz="1400" dirty="0">
                  <a:latin typeface="+mn-lt"/>
                </a:rPr>
                <a:t>Parameter giving the greatest probability of the data having occurred. </a:t>
              </a:r>
            </a:p>
          </p:txBody>
        </p:sp>
        <p:cxnSp>
          <p:nvCxnSpPr>
            <p:cNvPr id="15" name="Straight Arrow Connector 14"/>
            <p:cNvCxnSpPr/>
            <p:nvPr/>
          </p:nvCxnSpPr>
          <p:spPr>
            <a:xfrm rot="10800000">
              <a:off x="3352802" y="1699491"/>
              <a:ext cx="762026" cy="5178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7" name="TextBox 26"/>
          <p:cNvSpPr txBox="1">
            <a:spLocks noChangeArrowheads="1"/>
          </p:cNvSpPr>
          <p:nvPr/>
        </p:nvSpPr>
        <p:spPr bwMode="auto">
          <a:xfrm>
            <a:off x="4139952" y="2671959"/>
            <a:ext cx="2840842" cy="493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latin typeface="+mj-lt"/>
              </a:rPr>
              <a:t>What do you think is the MLE here?</a:t>
            </a:r>
          </a:p>
          <a:p>
            <a:pPr eaLnBrk="1" hangingPunct="1"/>
            <a:endParaRPr lang="en-US" sz="1400" dirty="0">
              <a:latin typeface="+mj-lt"/>
            </a:endParaRPr>
          </a:p>
        </p:txBody>
      </p:sp>
      <mc:AlternateContent xmlns:mc="http://schemas.openxmlformats.org/markup-compatibility/2006" xmlns:a14="http://schemas.microsoft.com/office/drawing/2010/main">
        <mc:Choice Requires="a14">
          <p:sp>
            <p:nvSpPr>
              <p:cNvPr id="2" name="Rectangle 1"/>
              <p:cNvSpPr/>
              <p:nvPr/>
            </p:nvSpPr>
            <p:spPr>
              <a:xfrm>
                <a:off x="4340034" y="3023210"/>
                <a:ext cx="1864613" cy="465064"/>
              </a:xfrm>
              <a:prstGeom prst="rect">
                <a:avLst/>
              </a:prstGeom>
            </p:spPr>
            <p:txBody>
              <a:bodyPr wrap="none">
                <a:spAutoFit/>
              </a:bodyPr>
              <a:lstStyle/>
              <a:p>
                <a:pPr eaLnBrk="1" hangingPunct="1"/>
                <a:r>
                  <a:rPr lang="en-US" dirty="0">
                    <a:solidFill>
                      <a:schemeClr val="tx1"/>
                    </a:solidFill>
                    <a:latin typeface="+mj-lt"/>
                  </a:rPr>
                  <a:t>MLE</a:t>
                </a:r>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a:rPr lang="de-CH" i="1">
                            <a:solidFill>
                              <a:schemeClr val="tx1"/>
                            </a:solidFill>
                            <a:latin typeface="Cambria Math" panose="02040503050406030204" pitchFamily="18" charset="0"/>
                          </a:rPr>
                          <m:t>28</m:t>
                        </m:r>
                      </m:num>
                      <m:den>
                        <m:r>
                          <a:rPr lang="de-CH" i="1">
                            <a:solidFill>
                              <a:schemeClr val="tx1"/>
                            </a:solidFill>
                            <a:latin typeface="Cambria Math" panose="02040503050406030204" pitchFamily="18" charset="0"/>
                          </a:rPr>
                          <m:t>100</m:t>
                        </m:r>
                      </m:den>
                    </m:f>
                    <m:r>
                      <a:rPr lang="de-CH" i="1">
                        <a:solidFill>
                          <a:schemeClr val="tx1"/>
                        </a:solidFill>
                        <a:latin typeface="Cambria Math" panose="02040503050406030204" pitchFamily="18" charset="0"/>
                      </a:rPr>
                      <m:t>=0.28</m:t>
                    </m:r>
                  </m:oMath>
                </a14:m>
                <a:endParaRPr lang="en-US"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340034" y="3023210"/>
                <a:ext cx="1864613" cy="465064"/>
              </a:xfrm>
              <a:prstGeom prst="rect">
                <a:avLst/>
              </a:prstGeom>
              <a:blipFill>
                <a:blip r:embed="rId5"/>
                <a:stretch>
                  <a:fillRect l="-2941" b="-7895"/>
                </a:stretch>
              </a:blipFill>
            </p:spPr>
            <p:txBody>
              <a:bodyPr/>
              <a:lstStyle/>
              <a:p>
                <a:r>
                  <a:rPr lang="de-CH">
                    <a:noFill/>
                  </a:rPr>
                  <a:t> </a:t>
                </a:r>
              </a:p>
            </p:txBody>
          </p:sp>
        </mc:Fallback>
      </mc:AlternateContent>
    </p:spTree>
    <p:extLst>
      <p:ext uri="{BB962C8B-B14F-4D97-AF65-F5344CB8AC3E}">
        <p14:creationId xmlns:p14="http://schemas.microsoft.com/office/powerpoint/2010/main" val="21046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7" name="TextBox 6">
            <a:extLst>
              <a:ext uri="{FF2B5EF4-FFF2-40B4-BE49-F238E27FC236}">
                <a16:creationId xmlns:a16="http://schemas.microsoft.com/office/drawing/2014/main" id="{9BA17E82-D6E0-4D75-86FE-D5CC11E28C16}"/>
              </a:ext>
            </a:extLst>
          </p:cNvPr>
          <p:cNvSpPr txBox="1"/>
          <p:nvPr/>
        </p:nvSpPr>
        <p:spPr>
          <a:xfrm>
            <a:off x="395536" y="1779662"/>
            <a:ext cx="8137525" cy="951030"/>
          </a:xfrm>
          <a:prstGeom prst="rect">
            <a:avLst/>
          </a:prstGeom>
          <a:noFill/>
        </p:spPr>
        <p:txBody>
          <a:bodyPr wrap="square">
            <a:spAutoFit/>
          </a:bodyPr>
          <a:lstStyle/>
          <a:p>
            <a:r>
              <a:rPr lang="en-US" sz="2000" dirty="0">
                <a:latin typeface="+mn-lt"/>
              </a:rPr>
              <a:t>Model fitting in disease modeling is </a:t>
            </a:r>
            <a:r>
              <a:rPr lang="en-US" sz="2000" b="1" dirty="0">
                <a:latin typeface="+mn-lt"/>
              </a:rPr>
              <a:t>a critical step </a:t>
            </a:r>
            <a:r>
              <a:rPr lang="en-US" sz="2000" dirty="0">
                <a:latin typeface="+mn-lt"/>
              </a:rPr>
              <a:t>in the </a:t>
            </a:r>
            <a:r>
              <a:rPr lang="en-US" sz="2000" b="1" dirty="0">
                <a:latin typeface="+mn-lt"/>
              </a:rPr>
              <a:t>development and validation of mathematical models</a:t>
            </a:r>
            <a:r>
              <a:rPr lang="en-US" sz="2000" dirty="0">
                <a:latin typeface="+mn-lt"/>
              </a:rPr>
              <a:t> used to understand the dynamics of infectious diseases. </a:t>
            </a:r>
            <a:r>
              <a:rPr lang="en-GB" sz="2000" dirty="0">
                <a:latin typeface="+mn-lt"/>
              </a:rPr>
              <a:t> </a:t>
            </a:r>
          </a:p>
        </p:txBody>
      </p:sp>
    </p:spTree>
    <p:extLst>
      <p:ext uri="{BB962C8B-B14F-4D97-AF65-F5344CB8AC3E}">
        <p14:creationId xmlns:p14="http://schemas.microsoft.com/office/powerpoint/2010/main" val="238760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dirty="0">
                <a:solidFill>
                  <a:schemeClr val="bg1">
                    <a:lumMod val="10000"/>
                  </a:schemeClr>
                </a:solidFill>
                <a:latin typeface="+mj-lt"/>
              </a:rPr>
              <a:t>  Statistical Inference (Frequentist parameter estimation)</a:t>
            </a:r>
          </a:p>
        </p:txBody>
      </p:sp>
      <p:sp>
        <p:nvSpPr>
          <p:cNvPr id="9" name="TextBox 8">
            <a:extLst>
              <a:ext uri="{FF2B5EF4-FFF2-40B4-BE49-F238E27FC236}">
                <a16:creationId xmlns:a16="http://schemas.microsoft.com/office/drawing/2014/main" id="{9BA17E82-D6E0-4D75-86FE-D5CC11E28C16}"/>
              </a:ext>
            </a:extLst>
          </p:cNvPr>
          <p:cNvSpPr txBox="1"/>
          <p:nvPr/>
        </p:nvSpPr>
        <p:spPr>
          <a:xfrm>
            <a:off x="500062" y="833434"/>
            <a:ext cx="8137525" cy="378565"/>
          </a:xfrm>
          <a:prstGeom prst="rect">
            <a:avLst/>
          </a:prstGeom>
          <a:noFill/>
        </p:spPr>
        <p:txBody>
          <a:bodyPr wrap="square">
            <a:spAutoFit/>
          </a:bodyPr>
          <a:lstStyle/>
          <a:p>
            <a:r>
              <a:rPr lang="en-US" sz="2000" dirty="0">
                <a:latin typeface="+mj-lt"/>
              </a:rPr>
              <a:t>Deriving the Maximum Likelihood Estimate</a:t>
            </a:r>
          </a:p>
        </p:txBody>
      </p:sp>
      <p:pic>
        <p:nvPicPr>
          <p:cNvPr id="11"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156176" y="1305623"/>
            <a:ext cx="1772140" cy="1063283"/>
          </a:xfrm>
          <a:prstGeom prst="rect">
            <a:avLst/>
          </a:prstGeom>
          <a:solidFill>
            <a:schemeClr val="accent3">
              <a:lumMod val="60000"/>
              <a:lumOff val="4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56176" y="2462530"/>
            <a:ext cx="1748996" cy="1049397"/>
          </a:xfrm>
          <a:prstGeom prst="rect">
            <a:avLst/>
          </a:prstGeom>
          <a:solidFill>
            <a:schemeClr val="accent3">
              <a:lumMod val="60000"/>
              <a:lumOff val="4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6156176" y="3605551"/>
            <a:ext cx="1760568" cy="1056340"/>
          </a:xfrm>
          <a:prstGeom prst="rect">
            <a:avLst/>
          </a:prstGeom>
          <a:solidFill>
            <a:schemeClr val="accent3">
              <a:lumMod val="60000"/>
              <a:lumOff val="4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4"/>
          <p:cNvGrpSpPr/>
          <p:nvPr/>
        </p:nvGrpSpPr>
        <p:grpSpPr>
          <a:xfrm>
            <a:off x="1331640" y="1347614"/>
            <a:ext cx="3889481" cy="890713"/>
            <a:chOff x="1331640" y="1110442"/>
            <a:chExt cx="3889481" cy="890713"/>
          </a:xfrm>
        </p:grpSpPr>
        <mc:AlternateContent xmlns:mc="http://schemas.openxmlformats.org/markup-compatibility/2006" xmlns:a14="http://schemas.microsoft.com/office/drawing/2010/main">
          <mc:Choice Requires="a14">
            <p:sp>
              <p:nvSpPr>
                <p:cNvPr id="17" name="TextBox 16"/>
                <p:cNvSpPr txBox="1"/>
                <p:nvPr/>
              </p:nvSpPr>
              <p:spPr>
                <a:xfrm>
                  <a:off x="1331640" y="1402658"/>
                  <a:ext cx="3889481" cy="598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2000" i="1" smtClean="0">
                            <a:latin typeface="Cambria Math" panose="02040503050406030204" pitchFamily="18" charset="0"/>
                          </a:rPr>
                          <m:t>𝐿</m:t>
                        </m:r>
                        <m:r>
                          <a:rPr lang="de-CH" sz="2000" b="0" i="1" smtClean="0">
                            <a:latin typeface="Cambria Math" panose="02040503050406030204" pitchFamily="18" charset="0"/>
                          </a:rPr>
                          <m:t>(</m:t>
                        </m:r>
                        <m:r>
                          <a:rPr lang="de-CH" sz="2000" b="0" i="1" smtClean="0">
                            <a:latin typeface="Cambria Math" panose="02040503050406030204" pitchFamily="18" charset="0"/>
                          </a:rPr>
                          <m:t>𝜃</m:t>
                        </m:r>
                        <m:r>
                          <a:rPr lang="de-CH" sz="2000" b="0" i="1" smtClean="0">
                            <a:latin typeface="Cambria Math" panose="02040503050406030204" pitchFamily="18" charset="0"/>
                          </a:rPr>
                          <m:t>)= </m:t>
                        </m:r>
                        <m:d>
                          <m:dPr>
                            <m:ctrlPr>
                              <a:rPr lang="pt-BR" sz="2000" b="0" i="1" smtClean="0">
                                <a:latin typeface="Cambria Math" panose="02040503050406030204" pitchFamily="18" charset="0"/>
                              </a:rPr>
                            </m:ctrlPr>
                          </m:dPr>
                          <m:e>
                            <m:f>
                              <m:fPr>
                                <m:type m:val="noBar"/>
                                <m:ctrlPr>
                                  <a:rPr lang="pt-BR" sz="2000" b="0" i="1" smtClean="0">
                                    <a:latin typeface="Cambria Math" panose="02040503050406030204" pitchFamily="18" charset="0"/>
                                  </a:rPr>
                                </m:ctrlPr>
                              </m:fPr>
                              <m:num>
                                <m:r>
                                  <a:rPr lang="pt-BR" sz="2000" b="0" i="1" smtClean="0">
                                    <a:latin typeface="Cambria Math" panose="02040503050406030204" pitchFamily="18" charset="0"/>
                                  </a:rPr>
                                  <m:t>𝑛</m:t>
                                </m:r>
                              </m:num>
                              <m:den>
                                <m:r>
                                  <a:rPr lang="de-CH" sz="2000" b="0" i="1" smtClean="0">
                                    <a:latin typeface="Cambria Math" panose="02040503050406030204" pitchFamily="18" charset="0"/>
                                  </a:rPr>
                                  <m:t>𝑥</m:t>
                                </m:r>
                              </m:den>
                            </m:f>
                          </m:e>
                        </m:d>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𝑥</m:t>
                            </m:r>
                          </m:sup>
                        </m:sSup>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b="0" i="1" smtClean="0">
                                <a:latin typeface="Cambria Math" panose="02040503050406030204" pitchFamily="18" charset="0"/>
                              </a:rPr>
                              <m:t>1−</m:t>
                            </m:r>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𝑛</m:t>
                            </m:r>
                            <m:r>
                              <a:rPr lang="de-CH" sz="2000" b="0" i="1" smtClean="0">
                                <a:latin typeface="Cambria Math" panose="02040503050406030204" pitchFamily="18" charset="0"/>
                              </a:rPr>
                              <m:t>−</m:t>
                            </m:r>
                            <m:r>
                              <a:rPr lang="de-CH" sz="2000" b="0" i="1" smtClean="0">
                                <a:latin typeface="Cambria Math" panose="02040503050406030204" pitchFamily="18" charset="0"/>
                              </a:rPr>
                              <m:t>𝑥</m:t>
                            </m:r>
                          </m:sup>
                        </m:sSup>
                      </m:oMath>
                    </m:oMathPara>
                  </a14:m>
                  <a:endParaRPr lang="de-CH"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331640" y="1402658"/>
                  <a:ext cx="3889481" cy="598497"/>
                </a:xfrm>
                <a:prstGeom prst="rect">
                  <a:avLst/>
                </a:prstGeom>
                <a:blipFill>
                  <a:blip r:embed="rId7"/>
                  <a:stretch>
                    <a:fillRect/>
                  </a:stretch>
                </a:blipFill>
              </p:spPr>
              <p:txBody>
                <a:bodyPr/>
                <a:lstStyle/>
                <a:p>
                  <a:r>
                    <a:rPr lang="de-CH">
                      <a:noFill/>
                    </a:rPr>
                    <a:t> </a:t>
                  </a:r>
                </a:p>
              </p:txBody>
            </p:sp>
          </mc:Fallback>
        </mc:AlternateContent>
        <p:sp>
          <p:nvSpPr>
            <p:cNvPr id="2" name="Right Brace 1"/>
            <p:cNvSpPr/>
            <p:nvPr/>
          </p:nvSpPr>
          <p:spPr>
            <a:xfrm rot="16200000">
              <a:off x="1575187" y="1246126"/>
              <a:ext cx="175989" cy="4890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8" name="TextBox 17">
              <a:extLst>
                <a:ext uri="{FF2B5EF4-FFF2-40B4-BE49-F238E27FC236}">
                  <a16:creationId xmlns:a16="http://schemas.microsoft.com/office/drawing/2014/main" id="{9BA17E82-D6E0-4D75-86FE-D5CC11E28C16}"/>
                </a:ext>
              </a:extLst>
            </p:cNvPr>
            <p:cNvSpPr txBox="1"/>
            <p:nvPr/>
          </p:nvSpPr>
          <p:spPr>
            <a:xfrm>
              <a:off x="1375892" y="1110442"/>
              <a:ext cx="803559" cy="235449"/>
            </a:xfrm>
            <a:prstGeom prst="rect">
              <a:avLst/>
            </a:prstGeom>
            <a:noFill/>
          </p:spPr>
          <p:txBody>
            <a:bodyPr wrap="square">
              <a:spAutoFit/>
            </a:bodyPr>
            <a:lstStyle/>
            <a:p>
              <a:r>
                <a:rPr lang="en-US" sz="1000" dirty="0">
                  <a:latin typeface="+mj-lt"/>
                </a:rPr>
                <a:t>maximize</a:t>
              </a:r>
            </a:p>
          </p:txBody>
        </p:sp>
      </p:grpSp>
      <p:grpSp>
        <p:nvGrpSpPr>
          <p:cNvPr id="22" name="Group 21"/>
          <p:cNvGrpSpPr/>
          <p:nvPr/>
        </p:nvGrpSpPr>
        <p:grpSpPr>
          <a:xfrm>
            <a:off x="1115616" y="2400788"/>
            <a:ext cx="4208434" cy="890713"/>
            <a:chOff x="1012688" y="1110442"/>
            <a:chExt cx="4208434" cy="890713"/>
          </a:xfrm>
        </p:grpSpPr>
        <mc:AlternateContent xmlns:mc="http://schemas.openxmlformats.org/markup-compatibility/2006" xmlns:a14="http://schemas.microsoft.com/office/drawing/2010/main">
          <mc:Choice Requires="a14">
            <p:sp>
              <p:nvSpPr>
                <p:cNvPr id="23" name="TextBox 22"/>
                <p:cNvSpPr txBox="1"/>
                <p:nvPr/>
              </p:nvSpPr>
              <p:spPr>
                <a:xfrm>
                  <a:off x="1012688" y="1402658"/>
                  <a:ext cx="4208434" cy="598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de-CH" sz="2000" b="0" i="0" smtClean="0">
                            <a:latin typeface="Cambria Math" panose="02040503050406030204" pitchFamily="18" charset="0"/>
                          </a:rPr>
                          <m:t>log</m:t>
                        </m:r>
                        <m:r>
                          <a:rPr lang="de-CH" sz="2000" b="0" i="1" smtClean="0">
                            <a:latin typeface="Cambria Math" panose="02040503050406030204" pitchFamily="18" charset="0"/>
                          </a:rPr>
                          <m:t>⁡(</m:t>
                        </m:r>
                        <m:r>
                          <a:rPr lang="de-CH" sz="2000" i="1" smtClean="0">
                            <a:latin typeface="Cambria Math" panose="02040503050406030204" pitchFamily="18" charset="0"/>
                          </a:rPr>
                          <m:t>𝐿</m:t>
                        </m:r>
                        <m:d>
                          <m:dPr>
                            <m:ctrlPr>
                              <a:rPr lang="de-CH" sz="2000" b="0" i="1" smtClean="0">
                                <a:latin typeface="Cambria Math" panose="02040503050406030204" pitchFamily="18" charset="0"/>
                              </a:rPr>
                            </m:ctrlPr>
                          </m:dPr>
                          <m:e>
                            <m:r>
                              <a:rPr lang="de-CH" sz="2000" b="0" i="1" smtClean="0">
                                <a:latin typeface="Cambria Math" panose="02040503050406030204" pitchFamily="18" charset="0"/>
                              </a:rPr>
                              <m:t>𝜃</m:t>
                            </m:r>
                          </m:e>
                        </m:d>
                        <m:r>
                          <a:rPr lang="de-CH" sz="2000" b="0" i="1" smtClean="0">
                            <a:latin typeface="Cambria Math" panose="02040503050406030204" pitchFamily="18" charset="0"/>
                          </a:rPr>
                          <m:t>)=</m:t>
                        </m:r>
                        <m:r>
                          <m:rPr>
                            <m:sty m:val="p"/>
                          </m:rPr>
                          <a:rPr lang="de-CH" sz="2000" b="0" i="0" smtClean="0">
                            <a:latin typeface="Cambria Math" panose="02040503050406030204" pitchFamily="18" charset="0"/>
                          </a:rPr>
                          <m:t>log</m:t>
                        </m:r>
                        <m:r>
                          <a:rPr lang="de-CH" sz="2000" b="0" i="1" smtClean="0">
                            <a:latin typeface="Cambria Math" panose="02040503050406030204" pitchFamily="18" charset="0"/>
                          </a:rPr>
                          <m:t>⁡[</m:t>
                        </m:r>
                        <m:d>
                          <m:dPr>
                            <m:ctrlPr>
                              <a:rPr lang="pt-BR" sz="2000" b="0" i="1" smtClean="0">
                                <a:latin typeface="Cambria Math" panose="02040503050406030204" pitchFamily="18" charset="0"/>
                              </a:rPr>
                            </m:ctrlPr>
                          </m:dPr>
                          <m:e>
                            <m:f>
                              <m:fPr>
                                <m:type m:val="noBar"/>
                                <m:ctrlPr>
                                  <a:rPr lang="pt-BR" sz="2000" b="0" i="1" smtClean="0">
                                    <a:latin typeface="Cambria Math" panose="02040503050406030204" pitchFamily="18" charset="0"/>
                                  </a:rPr>
                                </m:ctrlPr>
                              </m:fPr>
                              <m:num>
                                <m:r>
                                  <a:rPr lang="pt-BR" sz="2000" b="0" i="1" smtClean="0">
                                    <a:latin typeface="Cambria Math" panose="02040503050406030204" pitchFamily="18" charset="0"/>
                                  </a:rPr>
                                  <m:t>𝑛</m:t>
                                </m:r>
                              </m:num>
                              <m:den>
                                <m:r>
                                  <a:rPr lang="de-CH" sz="2000" b="0" i="1" smtClean="0">
                                    <a:latin typeface="Cambria Math" panose="02040503050406030204" pitchFamily="18" charset="0"/>
                                  </a:rPr>
                                  <m:t>𝑥</m:t>
                                </m:r>
                              </m:den>
                            </m:f>
                          </m:e>
                        </m:d>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𝑥</m:t>
                            </m:r>
                          </m:sup>
                        </m:sSup>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b="0" i="1" smtClean="0">
                                <a:latin typeface="Cambria Math" panose="02040503050406030204" pitchFamily="18" charset="0"/>
                              </a:rPr>
                              <m:t>1−</m:t>
                            </m:r>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𝑛</m:t>
                            </m:r>
                            <m:r>
                              <a:rPr lang="de-CH" sz="2000" b="0" i="1" smtClean="0">
                                <a:latin typeface="Cambria Math" panose="02040503050406030204" pitchFamily="18" charset="0"/>
                              </a:rPr>
                              <m:t>−</m:t>
                            </m:r>
                            <m:r>
                              <a:rPr lang="de-CH" sz="2000" b="0" i="1" smtClean="0">
                                <a:latin typeface="Cambria Math" panose="02040503050406030204" pitchFamily="18" charset="0"/>
                              </a:rPr>
                              <m:t>𝑥</m:t>
                            </m:r>
                          </m:sup>
                        </m:sSup>
                        <m:r>
                          <a:rPr lang="de-CH" sz="2000" b="0" i="0" smtClean="0">
                            <a:latin typeface="Cambria Math" panose="02040503050406030204" pitchFamily="18" charset="0"/>
                          </a:rPr>
                          <m:t>]</m:t>
                        </m:r>
                      </m:oMath>
                    </m:oMathPara>
                  </a14:m>
                  <a:endParaRPr lang="de-CH"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012688" y="1402658"/>
                  <a:ext cx="4208434" cy="598497"/>
                </a:xfrm>
                <a:prstGeom prst="rect">
                  <a:avLst/>
                </a:prstGeom>
                <a:blipFill>
                  <a:blip r:embed="rId8"/>
                  <a:stretch>
                    <a:fillRect/>
                  </a:stretch>
                </a:blipFill>
              </p:spPr>
              <p:txBody>
                <a:bodyPr/>
                <a:lstStyle/>
                <a:p>
                  <a:r>
                    <a:rPr lang="de-CH">
                      <a:noFill/>
                    </a:rPr>
                    <a:t> </a:t>
                  </a:r>
                </a:p>
              </p:txBody>
            </p:sp>
          </mc:Fallback>
        </mc:AlternateContent>
        <p:sp>
          <p:nvSpPr>
            <p:cNvPr id="24" name="Right Brace 23"/>
            <p:cNvSpPr/>
            <p:nvPr/>
          </p:nvSpPr>
          <p:spPr>
            <a:xfrm rot="16200000">
              <a:off x="1429486" y="1100424"/>
              <a:ext cx="243654" cy="7127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 name="TextBox 24">
              <a:extLst>
                <a:ext uri="{FF2B5EF4-FFF2-40B4-BE49-F238E27FC236}">
                  <a16:creationId xmlns:a16="http://schemas.microsoft.com/office/drawing/2014/main" id="{9BA17E82-D6E0-4D75-86FE-D5CC11E28C16}"/>
                </a:ext>
              </a:extLst>
            </p:cNvPr>
            <p:cNvSpPr txBox="1"/>
            <p:nvPr/>
          </p:nvSpPr>
          <p:spPr>
            <a:xfrm>
              <a:off x="1375892" y="1110442"/>
              <a:ext cx="803559" cy="235449"/>
            </a:xfrm>
            <a:prstGeom prst="rect">
              <a:avLst/>
            </a:prstGeom>
            <a:noFill/>
          </p:spPr>
          <p:txBody>
            <a:bodyPr wrap="square">
              <a:spAutoFit/>
            </a:bodyPr>
            <a:lstStyle/>
            <a:p>
              <a:r>
                <a:rPr lang="en-US" sz="1000" dirty="0">
                  <a:latin typeface="+mj-lt"/>
                </a:rPr>
                <a:t>maximize</a:t>
              </a:r>
            </a:p>
          </p:txBody>
        </p:sp>
      </p:grpSp>
      <p:grpSp>
        <p:nvGrpSpPr>
          <p:cNvPr id="26" name="Group 25"/>
          <p:cNvGrpSpPr/>
          <p:nvPr/>
        </p:nvGrpSpPr>
        <p:grpSpPr>
          <a:xfrm>
            <a:off x="1115616" y="3467326"/>
            <a:ext cx="4574982" cy="890713"/>
            <a:chOff x="1012688" y="1110442"/>
            <a:chExt cx="4208434" cy="890713"/>
          </a:xfrm>
        </p:grpSpPr>
        <mc:AlternateContent xmlns:mc="http://schemas.openxmlformats.org/markup-compatibility/2006" xmlns:a14="http://schemas.microsoft.com/office/drawing/2010/main">
          <mc:Choice Requires="a14">
            <p:sp>
              <p:nvSpPr>
                <p:cNvPr id="28" name="TextBox 27"/>
                <p:cNvSpPr txBox="1"/>
                <p:nvPr/>
              </p:nvSpPr>
              <p:spPr>
                <a:xfrm>
                  <a:off x="1012688" y="1402658"/>
                  <a:ext cx="4208434" cy="598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2000" b="0" i="1" smtClean="0">
                            <a:latin typeface="Cambria Math" panose="02040503050406030204" pitchFamily="18" charset="0"/>
                          </a:rPr>
                          <m:t>𝑙</m:t>
                        </m:r>
                        <m:r>
                          <a:rPr lang="de-CH" sz="2000" b="0" i="1" smtClean="0">
                            <a:latin typeface="Cambria Math" panose="02040503050406030204" pitchFamily="18" charset="0"/>
                          </a:rPr>
                          <m:t>(</m:t>
                        </m:r>
                        <m:r>
                          <a:rPr lang="de-CH" sz="2000" b="0" i="1" smtClean="0">
                            <a:latin typeface="Cambria Math" panose="02040503050406030204" pitchFamily="18" charset="0"/>
                          </a:rPr>
                          <m:t>𝜃</m:t>
                        </m:r>
                        <m:r>
                          <a:rPr lang="de-CH" sz="2000" b="0" i="1" smtClean="0">
                            <a:latin typeface="Cambria Math" panose="02040503050406030204" pitchFamily="18" charset="0"/>
                          </a:rPr>
                          <m:t>)=</m:t>
                        </m:r>
                        <m:r>
                          <a:rPr lang="de-CH" sz="2000" b="0" i="0" smtClean="0">
                            <a:latin typeface="Cambria Math" panose="02040503050406030204" pitchFamily="18" charset="0"/>
                          </a:rPr>
                          <m:t>−</m:t>
                        </m:r>
                        <m:r>
                          <m:rPr>
                            <m:sty m:val="p"/>
                          </m:rPr>
                          <a:rPr lang="de-CH" sz="2000" b="0" i="0" smtClean="0">
                            <a:latin typeface="Cambria Math" panose="02040503050406030204" pitchFamily="18" charset="0"/>
                          </a:rPr>
                          <m:t>log</m:t>
                        </m:r>
                        <m:r>
                          <a:rPr lang="de-CH" sz="2000" b="0" i="1" smtClean="0">
                            <a:latin typeface="Cambria Math" panose="02040503050406030204" pitchFamily="18" charset="0"/>
                          </a:rPr>
                          <m:t>⁡[</m:t>
                        </m:r>
                        <m:d>
                          <m:dPr>
                            <m:ctrlPr>
                              <a:rPr lang="pt-BR" sz="2000" b="0" i="1" smtClean="0">
                                <a:latin typeface="Cambria Math" panose="02040503050406030204" pitchFamily="18" charset="0"/>
                              </a:rPr>
                            </m:ctrlPr>
                          </m:dPr>
                          <m:e>
                            <m:f>
                              <m:fPr>
                                <m:type m:val="noBar"/>
                                <m:ctrlPr>
                                  <a:rPr lang="pt-BR" sz="2000" b="0" i="1" smtClean="0">
                                    <a:latin typeface="Cambria Math" panose="02040503050406030204" pitchFamily="18" charset="0"/>
                                  </a:rPr>
                                </m:ctrlPr>
                              </m:fPr>
                              <m:num>
                                <m:r>
                                  <a:rPr lang="pt-BR" sz="2000" b="0" i="1" smtClean="0">
                                    <a:latin typeface="Cambria Math" panose="02040503050406030204" pitchFamily="18" charset="0"/>
                                  </a:rPr>
                                  <m:t>𝑛</m:t>
                                </m:r>
                              </m:num>
                              <m:den>
                                <m:r>
                                  <a:rPr lang="de-CH" sz="2000" b="0" i="1" smtClean="0">
                                    <a:latin typeface="Cambria Math" panose="02040503050406030204" pitchFamily="18" charset="0"/>
                                  </a:rPr>
                                  <m:t>𝑥</m:t>
                                </m:r>
                              </m:den>
                            </m:f>
                          </m:e>
                        </m:d>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𝑥</m:t>
                            </m:r>
                          </m:sup>
                        </m:sSup>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b="0" i="1" smtClean="0">
                                <a:latin typeface="Cambria Math" panose="02040503050406030204" pitchFamily="18" charset="0"/>
                              </a:rPr>
                              <m:t>1−</m:t>
                            </m:r>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𝑛</m:t>
                            </m:r>
                            <m:r>
                              <a:rPr lang="de-CH" sz="2000" b="0" i="1" smtClean="0">
                                <a:latin typeface="Cambria Math" panose="02040503050406030204" pitchFamily="18" charset="0"/>
                              </a:rPr>
                              <m:t>−</m:t>
                            </m:r>
                            <m:r>
                              <a:rPr lang="de-CH" sz="2000" b="0" i="1" smtClean="0">
                                <a:latin typeface="Cambria Math" panose="02040503050406030204" pitchFamily="18" charset="0"/>
                              </a:rPr>
                              <m:t>𝑥</m:t>
                            </m:r>
                          </m:sup>
                        </m:sSup>
                        <m:r>
                          <a:rPr lang="de-CH" sz="2000" b="0" i="1" smtClean="0">
                            <a:latin typeface="Cambria Math" panose="02040503050406030204" pitchFamily="18" charset="0"/>
                          </a:rPr>
                          <m:t>]</m:t>
                        </m:r>
                      </m:oMath>
                    </m:oMathPara>
                  </a14:m>
                  <a:endParaRPr lang="de-CH"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1012688" y="1402658"/>
                  <a:ext cx="4208434" cy="598497"/>
                </a:xfrm>
                <a:prstGeom prst="rect">
                  <a:avLst/>
                </a:prstGeom>
                <a:blipFill>
                  <a:blip r:embed="rId9"/>
                  <a:stretch>
                    <a:fillRect/>
                  </a:stretch>
                </a:blipFill>
              </p:spPr>
              <p:txBody>
                <a:bodyPr/>
                <a:lstStyle/>
                <a:p>
                  <a:r>
                    <a:rPr lang="de-CH">
                      <a:noFill/>
                    </a:rPr>
                    <a:t> </a:t>
                  </a:r>
                </a:p>
              </p:txBody>
            </p:sp>
          </mc:Fallback>
        </mc:AlternateContent>
        <p:sp>
          <p:nvSpPr>
            <p:cNvPr id="29" name="Right Brace 28"/>
            <p:cNvSpPr/>
            <p:nvPr/>
          </p:nvSpPr>
          <p:spPr>
            <a:xfrm rot="16200000">
              <a:off x="1429486" y="1100424"/>
              <a:ext cx="243654" cy="7127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0" name="TextBox 29">
              <a:extLst>
                <a:ext uri="{FF2B5EF4-FFF2-40B4-BE49-F238E27FC236}">
                  <a16:creationId xmlns:a16="http://schemas.microsoft.com/office/drawing/2014/main" id="{9BA17E82-D6E0-4D75-86FE-D5CC11E28C16}"/>
                </a:ext>
              </a:extLst>
            </p:cNvPr>
            <p:cNvSpPr txBox="1"/>
            <p:nvPr/>
          </p:nvSpPr>
          <p:spPr>
            <a:xfrm>
              <a:off x="1375892" y="1110442"/>
              <a:ext cx="803559" cy="235449"/>
            </a:xfrm>
            <a:prstGeom prst="rect">
              <a:avLst/>
            </a:prstGeom>
            <a:noFill/>
          </p:spPr>
          <p:txBody>
            <a:bodyPr wrap="square">
              <a:spAutoFit/>
            </a:bodyPr>
            <a:lstStyle/>
            <a:p>
              <a:r>
                <a:rPr lang="en-US" sz="1000" dirty="0" err="1">
                  <a:latin typeface="+mj-lt"/>
                </a:rPr>
                <a:t>mimimize</a:t>
              </a:r>
              <a:endParaRPr lang="en-US" sz="1000" dirty="0">
                <a:latin typeface="+mj-lt"/>
              </a:endParaRPr>
            </a:p>
          </p:txBody>
        </p:sp>
      </p:grpSp>
    </p:spTree>
    <p:extLst>
      <p:ext uri="{BB962C8B-B14F-4D97-AF65-F5344CB8AC3E}">
        <p14:creationId xmlns:p14="http://schemas.microsoft.com/office/powerpoint/2010/main" val="39312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dirty="0">
                <a:solidFill>
                  <a:schemeClr val="bg1">
                    <a:lumMod val="10000"/>
                  </a:schemeClr>
                </a:solidFill>
                <a:latin typeface="+mj-lt"/>
              </a:rPr>
              <a:t>  Statistical Inference (Frequentist parameter estimation)</a:t>
            </a:r>
          </a:p>
        </p:txBody>
      </p:sp>
      <p:sp>
        <p:nvSpPr>
          <p:cNvPr id="9" name="TextBox 8">
            <a:extLst>
              <a:ext uri="{FF2B5EF4-FFF2-40B4-BE49-F238E27FC236}">
                <a16:creationId xmlns:a16="http://schemas.microsoft.com/office/drawing/2014/main" id="{9BA17E82-D6E0-4D75-86FE-D5CC11E28C16}"/>
              </a:ext>
            </a:extLst>
          </p:cNvPr>
          <p:cNvSpPr txBox="1"/>
          <p:nvPr/>
        </p:nvSpPr>
        <p:spPr>
          <a:xfrm>
            <a:off x="500062" y="833434"/>
            <a:ext cx="8137525" cy="378565"/>
          </a:xfrm>
          <a:prstGeom prst="rect">
            <a:avLst/>
          </a:prstGeom>
          <a:noFill/>
        </p:spPr>
        <p:txBody>
          <a:bodyPr wrap="square">
            <a:spAutoFit/>
          </a:bodyPr>
          <a:lstStyle/>
          <a:p>
            <a:r>
              <a:rPr lang="en-US" sz="2000" dirty="0">
                <a:latin typeface="+mj-lt"/>
              </a:rPr>
              <a:t>Deriving the Maximum Likelihood Estimate</a:t>
            </a:r>
          </a:p>
        </p:txBody>
      </p:sp>
      <p:grpSp>
        <p:nvGrpSpPr>
          <p:cNvPr id="26" name="Group 25"/>
          <p:cNvGrpSpPr/>
          <p:nvPr/>
        </p:nvGrpSpPr>
        <p:grpSpPr>
          <a:xfrm>
            <a:off x="971600" y="1192804"/>
            <a:ext cx="4824536" cy="853325"/>
            <a:chOff x="1012688" y="1046649"/>
            <a:chExt cx="4208434" cy="853325"/>
          </a:xfrm>
        </p:grpSpPr>
        <mc:AlternateContent xmlns:mc="http://schemas.openxmlformats.org/markup-compatibility/2006" xmlns:a14="http://schemas.microsoft.com/office/drawing/2010/main">
          <mc:Choice Requires="a14">
            <p:sp>
              <p:nvSpPr>
                <p:cNvPr id="28" name="TextBox 27"/>
                <p:cNvSpPr txBox="1"/>
                <p:nvPr/>
              </p:nvSpPr>
              <p:spPr>
                <a:xfrm>
                  <a:off x="1012688" y="1402658"/>
                  <a:ext cx="4208434" cy="4973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1600" b="0" i="1" smtClean="0">
                            <a:latin typeface="Cambria Math" panose="02040503050406030204" pitchFamily="18" charset="0"/>
                          </a:rPr>
                          <m:t>𝑙</m:t>
                        </m:r>
                        <m:r>
                          <a:rPr lang="de-CH" sz="1600" b="0" i="1" smtClean="0">
                            <a:latin typeface="Cambria Math" panose="02040503050406030204" pitchFamily="18" charset="0"/>
                          </a:rPr>
                          <m:t>(</m:t>
                        </m:r>
                        <m:r>
                          <a:rPr lang="de-CH" sz="1600" b="0" i="1" smtClean="0">
                            <a:latin typeface="Cambria Math" panose="02040503050406030204" pitchFamily="18" charset="0"/>
                          </a:rPr>
                          <m:t>𝜃</m:t>
                        </m:r>
                        <m:r>
                          <a:rPr lang="de-CH" sz="1600" b="0" i="1" smtClean="0">
                            <a:latin typeface="Cambria Math" panose="02040503050406030204" pitchFamily="18" charset="0"/>
                          </a:rPr>
                          <m:t>)=</m:t>
                        </m:r>
                        <m:r>
                          <a:rPr lang="de-CH" sz="1600" b="0" i="0" smtClean="0">
                            <a:latin typeface="Cambria Math" panose="02040503050406030204" pitchFamily="18" charset="0"/>
                          </a:rPr>
                          <m:t>−</m:t>
                        </m:r>
                        <m:r>
                          <a:rPr lang="de-CH" sz="1600" i="1">
                            <a:latin typeface="Cambria Math" panose="02040503050406030204" pitchFamily="18" charset="0"/>
                          </a:rPr>
                          <m:t>𝑙𝑜𝑔</m:t>
                        </m:r>
                        <m:r>
                          <a:rPr lang="de-CH" sz="1600" b="0" i="1" smtClean="0">
                            <a:latin typeface="Cambria Math" panose="02040503050406030204" pitchFamily="18" charset="0"/>
                          </a:rPr>
                          <m:t>[</m:t>
                        </m:r>
                        <m:d>
                          <m:dPr>
                            <m:ctrlPr>
                              <a:rPr lang="pt-BR" sz="1600" b="0" i="1" smtClean="0">
                                <a:latin typeface="Cambria Math" panose="02040503050406030204" pitchFamily="18" charset="0"/>
                              </a:rPr>
                            </m:ctrlPr>
                          </m:dPr>
                          <m:e>
                            <m:f>
                              <m:fPr>
                                <m:type m:val="noBar"/>
                                <m:ctrlPr>
                                  <a:rPr lang="pt-BR" sz="1600" b="0" i="1" smtClean="0">
                                    <a:latin typeface="Cambria Math" panose="02040503050406030204" pitchFamily="18" charset="0"/>
                                  </a:rPr>
                                </m:ctrlPr>
                              </m:fPr>
                              <m:num>
                                <m:r>
                                  <a:rPr lang="pt-BR" sz="1600" b="0" i="1" smtClean="0">
                                    <a:latin typeface="Cambria Math" panose="02040503050406030204" pitchFamily="18" charset="0"/>
                                  </a:rPr>
                                  <m:t>𝑛</m:t>
                                </m:r>
                              </m:num>
                              <m:den>
                                <m:r>
                                  <a:rPr lang="de-CH" sz="1600" b="0" i="1" smtClean="0">
                                    <a:latin typeface="Cambria Math" panose="02040503050406030204" pitchFamily="18" charset="0"/>
                                  </a:rPr>
                                  <m:t>𝑥</m:t>
                                </m:r>
                              </m:den>
                            </m:f>
                          </m:e>
                        </m:d>
                        <m:r>
                          <a:rPr lang="de-CH" sz="1600" b="0" i="1" smtClean="0">
                            <a:latin typeface="Cambria Math" panose="02040503050406030204" pitchFamily="18" charset="0"/>
                          </a:rPr>
                          <m:t>(</m:t>
                        </m:r>
                        <m:sSup>
                          <m:sSupPr>
                            <m:ctrlPr>
                              <a:rPr lang="de-CH" sz="1600" i="1" smtClean="0">
                                <a:latin typeface="Cambria Math" panose="02040503050406030204" pitchFamily="18" charset="0"/>
                              </a:rPr>
                            </m:ctrlPr>
                          </m:sSupPr>
                          <m:e>
                            <m:r>
                              <a:rPr lang="de-CH" sz="1600" i="1">
                                <a:latin typeface="Cambria Math" panose="02040503050406030204" pitchFamily="18" charset="0"/>
                              </a:rPr>
                              <m:t>𝜃</m:t>
                            </m:r>
                            <m:r>
                              <a:rPr lang="de-CH" sz="1600" b="0" i="1" smtClean="0">
                                <a:latin typeface="Cambria Math" panose="02040503050406030204" pitchFamily="18" charset="0"/>
                              </a:rPr>
                              <m:t>)</m:t>
                            </m:r>
                          </m:e>
                          <m:sup>
                            <m:r>
                              <a:rPr lang="de-CH" sz="1600" b="0" i="1" smtClean="0">
                                <a:latin typeface="Cambria Math" panose="02040503050406030204" pitchFamily="18" charset="0"/>
                              </a:rPr>
                              <m:t>𝑥</m:t>
                            </m:r>
                          </m:sup>
                        </m:sSup>
                        <m:r>
                          <a:rPr lang="de-CH" sz="1600" b="0" i="1" smtClean="0">
                            <a:latin typeface="Cambria Math" panose="02040503050406030204" pitchFamily="18" charset="0"/>
                          </a:rPr>
                          <m:t>(</m:t>
                        </m:r>
                        <m:sSup>
                          <m:sSupPr>
                            <m:ctrlPr>
                              <a:rPr lang="de-CH" sz="1600" i="1" smtClean="0">
                                <a:latin typeface="Cambria Math" panose="02040503050406030204" pitchFamily="18" charset="0"/>
                              </a:rPr>
                            </m:ctrlPr>
                          </m:sSupPr>
                          <m:e>
                            <m:r>
                              <a:rPr lang="de-CH" sz="1600" b="0" i="1" smtClean="0">
                                <a:latin typeface="Cambria Math" panose="02040503050406030204" pitchFamily="18" charset="0"/>
                              </a:rPr>
                              <m:t>1−</m:t>
                            </m:r>
                            <m:r>
                              <a:rPr lang="de-CH" sz="1600" i="1">
                                <a:latin typeface="Cambria Math" panose="02040503050406030204" pitchFamily="18" charset="0"/>
                              </a:rPr>
                              <m:t>𝜃</m:t>
                            </m:r>
                            <m:r>
                              <a:rPr lang="de-CH" sz="1600" b="0" i="1" smtClean="0">
                                <a:latin typeface="Cambria Math" panose="02040503050406030204" pitchFamily="18" charset="0"/>
                              </a:rPr>
                              <m:t>)</m:t>
                            </m:r>
                          </m:e>
                          <m:sup>
                            <m:r>
                              <a:rPr lang="de-CH" sz="1600" b="0" i="1" smtClean="0">
                                <a:latin typeface="Cambria Math" panose="02040503050406030204" pitchFamily="18" charset="0"/>
                              </a:rPr>
                              <m:t>𝑛</m:t>
                            </m:r>
                            <m:r>
                              <a:rPr lang="de-CH" sz="1600" b="0" i="1" smtClean="0">
                                <a:latin typeface="Cambria Math" panose="02040503050406030204" pitchFamily="18" charset="0"/>
                              </a:rPr>
                              <m:t>−</m:t>
                            </m:r>
                            <m:r>
                              <a:rPr lang="de-CH" sz="1600" b="0" i="1" smtClean="0">
                                <a:latin typeface="Cambria Math" panose="02040503050406030204" pitchFamily="18" charset="0"/>
                              </a:rPr>
                              <m:t>𝑥</m:t>
                            </m:r>
                          </m:sup>
                        </m:sSup>
                        <m:r>
                          <a:rPr lang="de-CH" sz="1600" b="0" i="1" smtClean="0">
                            <a:latin typeface="Cambria Math" panose="02040503050406030204" pitchFamily="18" charset="0"/>
                          </a:rPr>
                          <m:t>]</m:t>
                        </m:r>
                      </m:oMath>
                    </m:oMathPara>
                  </a14:m>
                  <a:endParaRPr lang="de-CH"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1012688" y="1402658"/>
                  <a:ext cx="4208434" cy="497316"/>
                </a:xfrm>
                <a:prstGeom prst="rect">
                  <a:avLst/>
                </a:prstGeom>
                <a:blipFill>
                  <a:blip r:embed="rId4"/>
                  <a:stretch>
                    <a:fillRect/>
                  </a:stretch>
                </a:blipFill>
              </p:spPr>
              <p:txBody>
                <a:bodyPr/>
                <a:lstStyle/>
                <a:p>
                  <a:r>
                    <a:rPr lang="de-CH">
                      <a:noFill/>
                    </a:rPr>
                    <a:t> </a:t>
                  </a:r>
                </a:p>
              </p:txBody>
            </p:sp>
          </mc:Fallback>
        </mc:AlternateContent>
        <p:sp>
          <p:nvSpPr>
            <p:cNvPr id="29" name="Right Brace 28"/>
            <p:cNvSpPr/>
            <p:nvPr/>
          </p:nvSpPr>
          <p:spPr>
            <a:xfrm rot="16200000">
              <a:off x="1429486" y="1100424"/>
              <a:ext cx="243654" cy="7127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sz="1600"/>
            </a:p>
          </p:txBody>
        </p:sp>
        <p:sp>
          <p:nvSpPr>
            <p:cNvPr id="30" name="TextBox 29">
              <a:extLst>
                <a:ext uri="{FF2B5EF4-FFF2-40B4-BE49-F238E27FC236}">
                  <a16:creationId xmlns:a16="http://schemas.microsoft.com/office/drawing/2014/main" id="{9BA17E82-D6E0-4D75-86FE-D5CC11E28C16}"/>
                </a:ext>
              </a:extLst>
            </p:cNvPr>
            <p:cNvSpPr txBox="1"/>
            <p:nvPr/>
          </p:nvSpPr>
          <p:spPr>
            <a:xfrm>
              <a:off x="1194918" y="1046649"/>
              <a:ext cx="963585" cy="292709"/>
            </a:xfrm>
            <a:prstGeom prst="rect">
              <a:avLst/>
            </a:prstGeom>
            <a:noFill/>
          </p:spPr>
          <p:txBody>
            <a:bodyPr wrap="square">
              <a:spAutoFit/>
            </a:bodyPr>
            <a:lstStyle/>
            <a:p>
              <a:r>
                <a:rPr lang="en-US" sz="1400" dirty="0" err="1">
                  <a:latin typeface="+mj-lt"/>
                </a:rPr>
                <a:t>mimimize</a:t>
              </a:r>
              <a:endParaRPr lang="en-US" sz="1400" dirty="0">
                <a:latin typeface="+mj-lt"/>
              </a:endParaRPr>
            </a:p>
          </p:txBody>
        </p:sp>
      </p:grpSp>
      <mc:AlternateContent xmlns:mc="http://schemas.openxmlformats.org/markup-compatibility/2006" xmlns:a14="http://schemas.microsoft.com/office/drawing/2010/main">
        <mc:Choice Requires="a14">
          <p:sp>
            <p:nvSpPr>
              <p:cNvPr id="32" name="TextBox 31"/>
              <p:cNvSpPr txBox="1"/>
              <p:nvPr/>
            </p:nvSpPr>
            <p:spPr>
              <a:xfrm>
                <a:off x="1043608" y="2074434"/>
                <a:ext cx="4611042" cy="49731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1600" b="0" i="1" smtClean="0">
                          <a:latin typeface="Cambria Math" panose="02040503050406030204" pitchFamily="18" charset="0"/>
                        </a:rPr>
                        <m:t>𝑙</m:t>
                      </m:r>
                      <m:r>
                        <a:rPr lang="de-CH" sz="1600" b="0" i="1" smtClean="0">
                          <a:latin typeface="Cambria Math" panose="02040503050406030204" pitchFamily="18" charset="0"/>
                        </a:rPr>
                        <m:t>(</m:t>
                      </m:r>
                      <m:r>
                        <a:rPr lang="de-CH" sz="1600" b="0" i="1" smtClean="0">
                          <a:latin typeface="Cambria Math" panose="02040503050406030204" pitchFamily="18" charset="0"/>
                        </a:rPr>
                        <m:t>𝜃</m:t>
                      </m:r>
                      <m:r>
                        <a:rPr lang="de-CH" sz="1600" b="0" i="1" smtClean="0">
                          <a:latin typeface="Cambria Math" panose="02040503050406030204" pitchFamily="18" charset="0"/>
                        </a:rPr>
                        <m:t>)=</m:t>
                      </m:r>
                      <m:r>
                        <a:rPr lang="de-CH" sz="1600" b="0" i="0" smtClean="0">
                          <a:latin typeface="Cambria Math" panose="02040503050406030204" pitchFamily="18" charset="0"/>
                        </a:rPr>
                        <m:t>−</m:t>
                      </m:r>
                      <m:r>
                        <a:rPr lang="de-CH" sz="1600" i="1">
                          <a:latin typeface="Cambria Math" panose="02040503050406030204" pitchFamily="18" charset="0"/>
                        </a:rPr>
                        <m:t>𝑙𝑜𝑔</m:t>
                      </m:r>
                      <m:r>
                        <a:rPr lang="de-CH" sz="1600" b="0" i="1" smtClean="0">
                          <a:latin typeface="Cambria Math" panose="02040503050406030204" pitchFamily="18" charset="0"/>
                        </a:rPr>
                        <m:t>[</m:t>
                      </m:r>
                      <m:d>
                        <m:dPr>
                          <m:ctrlPr>
                            <a:rPr lang="pt-BR" sz="1600" b="0" i="1" smtClean="0">
                              <a:latin typeface="Cambria Math" panose="02040503050406030204" pitchFamily="18" charset="0"/>
                            </a:rPr>
                          </m:ctrlPr>
                        </m:dPr>
                        <m:e>
                          <m:f>
                            <m:fPr>
                              <m:type m:val="noBar"/>
                              <m:ctrlPr>
                                <a:rPr lang="pt-BR" sz="1600" b="0" i="1" smtClean="0">
                                  <a:latin typeface="Cambria Math" panose="02040503050406030204" pitchFamily="18" charset="0"/>
                                </a:rPr>
                              </m:ctrlPr>
                            </m:fPr>
                            <m:num>
                              <m:r>
                                <a:rPr lang="pt-BR" sz="1600" b="0" i="1" smtClean="0">
                                  <a:latin typeface="Cambria Math" panose="02040503050406030204" pitchFamily="18" charset="0"/>
                                </a:rPr>
                                <m:t>𝑛</m:t>
                              </m:r>
                            </m:num>
                            <m:den>
                              <m:r>
                                <a:rPr lang="de-CH" sz="1600" b="0" i="1" smtClean="0">
                                  <a:latin typeface="Cambria Math" panose="02040503050406030204" pitchFamily="18" charset="0"/>
                                </a:rPr>
                                <m:t>𝑥</m:t>
                              </m:r>
                            </m:den>
                          </m:f>
                        </m:e>
                      </m:d>
                      <m:r>
                        <a:rPr lang="de-CH" sz="1600" b="0" i="1" smtClean="0">
                          <a:latin typeface="Cambria Math" panose="02040503050406030204" pitchFamily="18" charset="0"/>
                        </a:rPr>
                        <m:t>−</m:t>
                      </m:r>
                      <m:r>
                        <a:rPr lang="de-CH" sz="1600" b="0" i="1" smtClean="0">
                          <a:latin typeface="Cambria Math" panose="02040503050406030204" pitchFamily="18" charset="0"/>
                        </a:rPr>
                        <m:t>𝑥</m:t>
                      </m:r>
                      <m:r>
                        <a:rPr lang="de-CH" sz="1600" b="0" i="1" smtClean="0">
                          <a:latin typeface="Cambria Math" panose="02040503050406030204" pitchFamily="18" charset="0"/>
                        </a:rPr>
                        <m:t> </m:t>
                      </m:r>
                      <m:r>
                        <a:rPr lang="de-CH" sz="1600" b="0" i="1" smtClean="0">
                          <a:latin typeface="Cambria Math" panose="02040503050406030204" pitchFamily="18" charset="0"/>
                        </a:rPr>
                        <m:t>𝑙𝑜𝑔</m:t>
                      </m:r>
                      <m:r>
                        <a:rPr lang="de-CH" sz="1600" b="0" i="1" smtClean="0">
                          <a:latin typeface="Cambria Math" panose="02040503050406030204" pitchFamily="18" charset="0"/>
                        </a:rPr>
                        <m:t>𝜃</m:t>
                      </m:r>
                      <m:r>
                        <a:rPr lang="de-CH" sz="1600" b="0" i="1" smtClean="0">
                          <a:latin typeface="Cambria Math" panose="02040503050406030204" pitchFamily="18" charset="0"/>
                        </a:rPr>
                        <m:t> −</m:t>
                      </m:r>
                      <m:d>
                        <m:dPr>
                          <m:ctrlPr>
                            <a:rPr lang="de-CH" sz="1600" b="0" i="1" smtClean="0">
                              <a:latin typeface="Cambria Math" panose="02040503050406030204" pitchFamily="18" charset="0"/>
                            </a:rPr>
                          </m:ctrlPr>
                        </m:dPr>
                        <m:e>
                          <m:r>
                            <a:rPr lang="de-CH" sz="1600" b="0" i="1" smtClean="0">
                              <a:latin typeface="Cambria Math" panose="02040503050406030204" pitchFamily="18" charset="0"/>
                            </a:rPr>
                            <m:t>𝑛</m:t>
                          </m:r>
                          <m:r>
                            <a:rPr lang="de-CH" sz="1600" b="0" i="1" smtClean="0">
                              <a:latin typeface="Cambria Math" panose="02040503050406030204" pitchFamily="18" charset="0"/>
                            </a:rPr>
                            <m:t>−</m:t>
                          </m:r>
                          <m:r>
                            <a:rPr lang="de-CH" sz="1600" b="0" i="1" smtClean="0">
                              <a:latin typeface="Cambria Math" panose="02040503050406030204" pitchFamily="18" charset="0"/>
                            </a:rPr>
                            <m:t>𝑥</m:t>
                          </m:r>
                        </m:e>
                      </m:d>
                      <m:r>
                        <a:rPr lang="de-CH" sz="1600" b="0" i="1" smtClean="0">
                          <a:latin typeface="Cambria Math" panose="02040503050406030204" pitchFamily="18" charset="0"/>
                        </a:rPr>
                        <m:t>𝑙𝑜𝑔</m:t>
                      </m:r>
                      <m:r>
                        <a:rPr lang="de-CH" sz="1600" i="1" smtClean="0">
                          <a:latin typeface="Cambria Math" panose="02040503050406030204" pitchFamily="18" charset="0"/>
                        </a:rPr>
                        <m:t> </m:t>
                      </m:r>
                      <m:d>
                        <m:dPr>
                          <m:ctrlPr>
                            <a:rPr lang="de-CH" sz="1600" b="0" i="1" smtClean="0">
                              <a:latin typeface="Cambria Math" panose="02040503050406030204" pitchFamily="18" charset="0"/>
                            </a:rPr>
                          </m:ctrlPr>
                        </m:dPr>
                        <m:e>
                          <m:r>
                            <a:rPr lang="de-CH" sz="1600" b="0" i="1" smtClean="0">
                              <a:latin typeface="Cambria Math" panose="02040503050406030204" pitchFamily="18" charset="0"/>
                            </a:rPr>
                            <m:t>1−</m:t>
                          </m:r>
                          <m:r>
                            <a:rPr lang="de-CH" sz="1600" b="0" i="1" smtClean="0">
                              <a:latin typeface="Cambria Math" panose="02040503050406030204" pitchFamily="18" charset="0"/>
                            </a:rPr>
                            <m:t>𝜃</m:t>
                          </m:r>
                        </m:e>
                      </m:d>
                      <m:r>
                        <a:rPr lang="de-CH" sz="1600" b="0" i="0" smtClean="0">
                          <a:latin typeface="Cambria Math" panose="02040503050406030204" pitchFamily="18" charset="0"/>
                        </a:rPr>
                        <m:t>]</m:t>
                      </m:r>
                    </m:oMath>
                  </m:oMathPara>
                </a14:m>
                <a:endParaRPr lang="de-CH"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043608" y="2074434"/>
                <a:ext cx="4611042" cy="497316"/>
              </a:xfrm>
              <a:prstGeom prst="rect">
                <a:avLst/>
              </a:prstGeom>
              <a:blipFill>
                <a:blip r:embed="rId5"/>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71600" y="2547263"/>
                <a:ext cx="4392488" cy="5285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de-CH" sz="1600" b="0" i="1" dirty="0" smtClean="0">
                              <a:latin typeface="Cambria Math" panose="02040503050406030204" pitchFamily="18" charset="0"/>
                            </a:rPr>
                          </m:ctrlPr>
                        </m:fPr>
                        <m:num>
                          <m:r>
                            <a:rPr lang="de-CH" sz="1600" b="0" i="1" dirty="0" smtClean="0">
                              <a:latin typeface="Cambria Math" panose="02040503050406030204" pitchFamily="18" charset="0"/>
                            </a:rPr>
                            <m:t>𝑑</m:t>
                          </m:r>
                          <m:r>
                            <a:rPr lang="de-CH" sz="1600" i="1">
                              <a:latin typeface="Cambria Math" panose="02040503050406030204" pitchFamily="18" charset="0"/>
                            </a:rPr>
                            <m:t>𝑙</m:t>
                          </m:r>
                          <m:r>
                            <a:rPr lang="de-CH" sz="1600" i="1">
                              <a:latin typeface="Cambria Math" panose="02040503050406030204" pitchFamily="18" charset="0"/>
                            </a:rPr>
                            <m:t>(</m:t>
                          </m:r>
                          <m:r>
                            <a:rPr lang="de-CH" sz="1600" i="1">
                              <a:latin typeface="Cambria Math" panose="02040503050406030204" pitchFamily="18" charset="0"/>
                            </a:rPr>
                            <m:t>𝜃</m:t>
                          </m:r>
                          <m:r>
                            <a:rPr lang="de-CH" sz="1600" i="1">
                              <a:latin typeface="Cambria Math" panose="02040503050406030204" pitchFamily="18" charset="0"/>
                            </a:rPr>
                            <m:t>) </m:t>
                          </m:r>
                        </m:num>
                        <m:den>
                          <m:r>
                            <a:rPr lang="de-CH" sz="1600" b="0" i="1" dirty="0" smtClean="0">
                              <a:latin typeface="Cambria Math" panose="02040503050406030204" pitchFamily="18" charset="0"/>
                            </a:rPr>
                            <m:t>𝑑</m:t>
                          </m:r>
                          <m:r>
                            <a:rPr lang="de-CH" sz="1600" b="0" i="1" dirty="0" smtClean="0">
                              <a:latin typeface="Cambria Math" panose="02040503050406030204" pitchFamily="18" charset="0"/>
                            </a:rPr>
                            <m:t>𝜃</m:t>
                          </m:r>
                        </m:den>
                      </m:f>
                      <m:r>
                        <a:rPr lang="de-CH" sz="1600" b="0" i="1" dirty="0" smtClean="0">
                          <a:latin typeface="Cambria Math" panose="02040503050406030204" pitchFamily="18" charset="0"/>
                        </a:rPr>
                        <m:t>=</m:t>
                      </m:r>
                      <m:r>
                        <a:rPr lang="de-CH" sz="1600" b="0" i="1" smtClean="0">
                          <a:latin typeface="Cambria Math" panose="02040503050406030204" pitchFamily="18" charset="0"/>
                        </a:rPr>
                        <m:t>0−</m:t>
                      </m:r>
                      <m:f>
                        <m:fPr>
                          <m:ctrlPr>
                            <a:rPr lang="de-CH" sz="1600" b="0" i="1" smtClean="0">
                              <a:latin typeface="Cambria Math" panose="02040503050406030204" pitchFamily="18" charset="0"/>
                            </a:rPr>
                          </m:ctrlPr>
                        </m:fPr>
                        <m:num>
                          <m:r>
                            <a:rPr lang="de-CH" sz="1600" b="0" i="1" smtClean="0">
                              <a:latin typeface="Cambria Math" panose="02040503050406030204" pitchFamily="18" charset="0"/>
                            </a:rPr>
                            <m:t>𝑥</m:t>
                          </m:r>
                        </m:num>
                        <m:den>
                          <m:r>
                            <a:rPr lang="de-CH" sz="1600" b="0" i="1" smtClean="0">
                              <a:latin typeface="Cambria Math" panose="02040503050406030204" pitchFamily="18" charset="0"/>
                            </a:rPr>
                            <m:t>𝜃</m:t>
                          </m:r>
                        </m:den>
                      </m:f>
                      <m:r>
                        <a:rPr lang="de-CH" sz="1600" b="0" i="1" smtClean="0">
                          <a:latin typeface="Cambria Math" panose="02040503050406030204" pitchFamily="18" charset="0"/>
                        </a:rPr>
                        <m:t> −</m:t>
                      </m:r>
                      <m:f>
                        <m:fPr>
                          <m:ctrlPr>
                            <a:rPr lang="de-CH" sz="1600" i="1">
                              <a:latin typeface="Cambria Math" panose="02040503050406030204" pitchFamily="18" charset="0"/>
                            </a:rPr>
                          </m:ctrlPr>
                        </m:fPr>
                        <m:num>
                          <m:r>
                            <a:rPr lang="de-CH" sz="1600" i="1">
                              <a:latin typeface="Cambria Math" panose="02040503050406030204" pitchFamily="18" charset="0"/>
                            </a:rPr>
                            <m:t>𝑛</m:t>
                          </m:r>
                          <m:r>
                            <a:rPr lang="de-CH" sz="1600" i="1">
                              <a:latin typeface="Cambria Math" panose="02040503050406030204" pitchFamily="18" charset="0"/>
                            </a:rPr>
                            <m:t>−</m:t>
                          </m:r>
                          <m:r>
                            <a:rPr lang="de-CH" sz="1600" i="1">
                              <a:latin typeface="Cambria Math" panose="02040503050406030204" pitchFamily="18" charset="0"/>
                            </a:rPr>
                            <m:t>𝑥</m:t>
                          </m:r>
                        </m:num>
                        <m:den>
                          <m:r>
                            <a:rPr lang="de-CH" sz="1600" b="0" i="1" smtClean="0">
                              <a:latin typeface="Cambria Math" panose="02040503050406030204" pitchFamily="18" charset="0"/>
                            </a:rPr>
                            <m:t>1−</m:t>
                          </m:r>
                          <m:r>
                            <a:rPr lang="de-CH" sz="1600" i="1">
                              <a:latin typeface="Cambria Math" panose="02040503050406030204" pitchFamily="18" charset="0"/>
                            </a:rPr>
                            <m:t>𝜃</m:t>
                          </m:r>
                        </m:den>
                      </m:f>
                    </m:oMath>
                  </m:oMathPara>
                </a14:m>
                <a:endParaRPr lang="de-CH"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971600" y="2547263"/>
                <a:ext cx="4392488" cy="528543"/>
              </a:xfrm>
              <a:prstGeom prst="rect">
                <a:avLst/>
              </a:prstGeom>
              <a:blipFill>
                <a:blip r:embed="rId6"/>
                <a:stretch>
                  <a:fillRect b="-4598"/>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971600" y="3075806"/>
                <a:ext cx="4683050" cy="50103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1600" b="0" i="1" dirty="0" smtClean="0">
                          <a:latin typeface="Cambria Math" panose="02040503050406030204" pitchFamily="18" charset="0"/>
                        </a:rPr>
                        <m:t>0=</m:t>
                      </m:r>
                      <m:r>
                        <a:rPr lang="de-CH" sz="1600" b="0" i="1" smtClean="0">
                          <a:latin typeface="Cambria Math" panose="02040503050406030204" pitchFamily="18" charset="0"/>
                        </a:rPr>
                        <m:t>−</m:t>
                      </m:r>
                      <m:f>
                        <m:fPr>
                          <m:ctrlPr>
                            <a:rPr lang="de-CH" sz="1600" b="0" i="1" smtClean="0">
                              <a:latin typeface="Cambria Math" panose="02040503050406030204" pitchFamily="18" charset="0"/>
                            </a:rPr>
                          </m:ctrlPr>
                        </m:fPr>
                        <m:num>
                          <m:r>
                            <a:rPr lang="de-CH" sz="1600" b="0" i="1" smtClean="0">
                              <a:latin typeface="Cambria Math" panose="02040503050406030204" pitchFamily="18" charset="0"/>
                            </a:rPr>
                            <m:t>𝑥</m:t>
                          </m:r>
                        </m:num>
                        <m:den>
                          <m:acc>
                            <m:accPr>
                              <m:chr m:val="̂"/>
                              <m:ctrlPr>
                                <a:rPr lang="de-CH" sz="1600" b="0" i="1" smtClean="0">
                                  <a:latin typeface="Cambria Math" panose="02040503050406030204" pitchFamily="18" charset="0"/>
                                </a:rPr>
                              </m:ctrlPr>
                            </m:accPr>
                            <m:e>
                              <m:r>
                                <a:rPr lang="de-CH" sz="1600" b="0" i="1" smtClean="0">
                                  <a:latin typeface="Cambria Math" panose="02040503050406030204" pitchFamily="18" charset="0"/>
                                </a:rPr>
                                <m:t>𝜃</m:t>
                              </m:r>
                            </m:e>
                          </m:acc>
                        </m:den>
                      </m:f>
                      <m:r>
                        <a:rPr lang="de-CH" sz="1600" i="1">
                          <a:latin typeface="Cambria Math" panose="02040503050406030204" pitchFamily="18" charset="0"/>
                        </a:rPr>
                        <m:t>−</m:t>
                      </m:r>
                      <m:f>
                        <m:fPr>
                          <m:ctrlPr>
                            <a:rPr lang="de-CH" sz="1600" i="1">
                              <a:latin typeface="Cambria Math" panose="02040503050406030204" pitchFamily="18" charset="0"/>
                            </a:rPr>
                          </m:ctrlPr>
                        </m:fPr>
                        <m:num>
                          <m:r>
                            <a:rPr lang="de-CH" sz="1600" i="1">
                              <a:latin typeface="Cambria Math" panose="02040503050406030204" pitchFamily="18" charset="0"/>
                            </a:rPr>
                            <m:t>𝑛</m:t>
                          </m:r>
                          <m:r>
                            <a:rPr lang="de-CH" sz="1600" i="1">
                              <a:latin typeface="Cambria Math" panose="02040503050406030204" pitchFamily="18" charset="0"/>
                            </a:rPr>
                            <m:t>−</m:t>
                          </m:r>
                          <m:r>
                            <a:rPr lang="de-CH" sz="1600" i="1">
                              <a:latin typeface="Cambria Math" panose="02040503050406030204" pitchFamily="18" charset="0"/>
                            </a:rPr>
                            <m:t>𝑥</m:t>
                          </m:r>
                        </m:num>
                        <m:den>
                          <m:r>
                            <a:rPr lang="de-CH" sz="1600" b="0" i="1" smtClean="0">
                              <a:latin typeface="Cambria Math" panose="02040503050406030204" pitchFamily="18" charset="0"/>
                            </a:rPr>
                            <m:t>1−</m:t>
                          </m:r>
                          <m:acc>
                            <m:accPr>
                              <m:chr m:val="̂"/>
                              <m:ctrlPr>
                                <a:rPr lang="de-CH" sz="1600" b="0" i="1" dirty="0" smtClean="0">
                                  <a:latin typeface="Cambria Math" panose="02040503050406030204" pitchFamily="18" charset="0"/>
                                </a:rPr>
                              </m:ctrlPr>
                            </m:accPr>
                            <m:e>
                              <m:r>
                                <a:rPr lang="de-CH" sz="1600" b="0" i="1" dirty="0" smtClean="0">
                                  <a:latin typeface="Cambria Math" panose="02040503050406030204" pitchFamily="18" charset="0"/>
                                </a:rPr>
                                <m:t>𝜃</m:t>
                              </m:r>
                            </m:e>
                          </m:acc>
                        </m:den>
                      </m:f>
                    </m:oMath>
                  </m:oMathPara>
                </a14:m>
                <a:endParaRPr lang="de-CH"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971600" y="3075806"/>
                <a:ext cx="4683050" cy="501035"/>
              </a:xfrm>
              <a:prstGeom prst="rect">
                <a:avLst/>
              </a:prstGeom>
              <a:blipFill>
                <a:blip r:embed="rId7"/>
                <a:stretch>
                  <a:fillRect b="-4878"/>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71600" y="3566884"/>
                <a:ext cx="4683050" cy="63979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1600" b="0" i="1" dirty="0" smtClean="0">
                          <a:latin typeface="Cambria Math" panose="02040503050406030204" pitchFamily="18" charset="0"/>
                        </a:rPr>
                        <m:t>0</m:t>
                      </m:r>
                      <m:r>
                        <a:rPr lang="de-CH" sz="1600" b="0" i="1" smtClean="0">
                          <a:latin typeface="Cambria Math" panose="02040503050406030204" pitchFamily="18" charset="0"/>
                        </a:rPr>
                        <m:t>−</m:t>
                      </m:r>
                      <m:f>
                        <m:fPr>
                          <m:ctrlPr>
                            <a:rPr lang="de-CH" sz="1600" b="0" i="1" smtClean="0">
                              <a:latin typeface="Cambria Math" panose="02040503050406030204" pitchFamily="18" charset="0"/>
                            </a:rPr>
                          </m:ctrlPr>
                        </m:fPr>
                        <m:num>
                          <m:r>
                            <a:rPr lang="de-CH" sz="1600" b="0" i="1" smtClean="0">
                              <a:latin typeface="Cambria Math" panose="02040503050406030204" pitchFamily="18" charset="0"/>
                            </a:rPr>
                            <m:t>𝑥</m:t>
                          </m:r>
                          <m:d>
                            <m:dPr>
                              <m:ctrlPr>
                                <a:rPr lang="de-CH" sz="1600" b="0" i="1" smtClean="0">
                                  <a:latin typeface="Cambria Math" panose="02040503050406030204" pitchFamily="18" charset="0"/>
                                </a:rPr>
                              </m:ctrlPr>
                            </m:dPr>
                            <m:e>
                              <m:r>
                                <a:rPr lang="de-CH" sz="1600" b="0" i="1" smtClean="0">
                                  <a:latin typeface="Cambria Math" panose="02040503050406030204" pitchFamily="18" charset="0"/>
                                </a:rPr>
                                <m:t>1−</m:t>
                              </m:r>
                              <m:acc>
                                <m:accPr>
                                  <m:chr m:val="̂"/>
                                  <m:ctrlPr>
                                    <a:rPr lang="de-CH" sz="1600" b="0" i="1" smtClean="0">
                                      <a:latin typeface="Cambria Math" panose="02040503050406030204" pitchFamily="18" charset="0"/>
                                    </a:rPr>
                                  </m:ctrlPr>
                                </m:accPr>
                                <m:e>
                                  <m:r>
                                    <a:rPr lang="de-CH" sz="1600" b="0" i="1" smtClean="0">
                                      <a:latin typeface="Cambria Math" panose="02040503050406030204" pitchFamily="18" charset="0"/>
                                    </a:rPr>
                                    <m:t>𝜃</m:t>
                                  </m:r>
                                </m:e>
                              </m:acc>
                            </m:e>
                          </m:d>
                          <m:r>
                            <a:rPr lang="de-CH" sz="1600" i="1">
                              <a:latin typeface="Cambria Math" panose="02040503050406030204" pitchFamily="18" charset="0"/>
                            </a:rPr>
                            <m:t>+</m:t>
                          </m:r>
                          <m:acc>
                            <m:accPr>
                              <m:chr m:val="̂"/>
                              <m:ctrlPr>
                                <a:rPr lang="de-CH" sz="1600" b="0" i="1" dirty="0" smtClean="0">
                                  <a:latin typeface="Cambria Math" panose="02040503050406030204" pitchFamily="18" charset="0"/>
                                </a:rPr>
                              </m:ctrlPr>
                            </m:accPr>
                            <m:e>
                              <m:r>
                                <a:rPr lang="de-CH" sz="1600" b="0" i="1" dirty="0" smtClean="0">
                                  <a:latin typeface="Cambria Math" panose="02040503050406030204" pitchFamily="18" charset="0"/>
                                </a:rPr>
                                <m:t>𝜃</m:t>
                              </m:r>
                            </m:e>
                          </m:acc>
                          <m:r>
                            <a:rPr lang="de-CH" sz="1600" i="1">
                              <a:latin typeface="Cambria Math" panose="02040503050406030204" pitchFamily="18" charset="0"/>
                            </a:rPr>
                            <m:t>(</m:t>
                          </m:r>
                          <m:r>
                            <a:rPr lang="de-CH" sz="1600" i="1">
                              <a:latin typeface="Cambria Math" panose="02040503050406030204" pitchFamily="18" charset="0"/>
                            </a:rPr>
                            <m:t>𝑛</m:t>
                          </m:r>
                          <m:r>
                            <a:rPr lang="de-CH" sz="1600" i="1">
                              <a:latin typeface="Cambria Math" panose="02040503050406030204" pitchFamily="18" charset="0"/>
                            </a:rPr>
                            <m:t>−</m:t>
                          </m:r>
                          <m:r>
                            <a:rPr lang="de-CH" sz="1600" i="1">
                              <a:latin typeface="Cambria Math" panose="02040503050406030204" pitchFamily="18" charset="0"/>
                            </a:rPr>
                            <m:t>𝑥</m:t>
                          </m:r>
                          <m:r>
                            <a:rPr lang="de-CH" sz="1600" i="1">
                              <a:latin typeface="Cambria Math" panose="02040503050406030204" pitchFamily="18" charset="0"/>
                            </a:rPr>
                            <m:t>)</m:t>
                          </m:r>
                        </m:num>
                        <m:den>
                          <m:acc>
                            <m:accPr>
                              <m:chr m:val="̂"/>
                              <m:ctrlPr>
                                <a:rPr lang="de-CH" sz="1600" b="0" i="1" dirty="0" smtClean="0">
                                  <a:latin typeface="Cambria Math" panose="02040503050406030204" pitchFamily="18" charset="0"/>
                                </a:rPr>
                              </m:ctrlPr>
                            </m:accPr>
                            <m:e>
                              <m:r>
                                <a:rPr lang="de-CH" sz="1600" b="0" i="1" dirty="0" smtClean="0">
                                  <a:latin typeface="Cambria Math" panose="02040503050406030204" pitchFamily="18" charset="0"/>
                                </a:rPr>
                                <m:t>𝜃</m:t>
                              </m:r>
                            </m:e>
                          </m:acc>
                          <m:r>
                            <a:rPr lang="de-CH" sz="1600" b="0" i="1" smtClean="0">
                              <a:latin typeface="Cambria Math" panose="02040503050406030204" pitchFamily="18" charset="0"/>
                            </a:rPr>
                            <m:t>(1−</m:t>
                          </m:r>
                          <m:acc>
                            <m:accPr>
                              <m:chr m:val="̂"/>
                              <m:ctrlPr>
                                <a:rPr lang="de-CH" sz="1600" b="0" i="1" smtClean="0">
                                  <a:latin typeface="Cambria Math" panose="02040503050406030204" pitchFamily="18" charset="0"/>
                                </a:rPr>
                              </m:ctrlPr>
                            </m:accPr>
                            <m:e>
                              <m:r>
                                <a:rPr lang="de-CH" sz="1600" b="0" i="1" smtClean="0">
                                  <a:latin typeface="Cambria Math" panose="02040503050406030204" pitchFamily="18" charset="0"/>
                                </a:rPr>
                                <m:t>𝜃</m:t>
                              </m:r>
                            </m:e>
                          </m:acc>
                          <m:r>
                            <a:rPr lang="de-CH" sz="1600" b="0" i="1" smtClean="0">
                              <a:latin typeface="Cambria Math" panose="02040503050406030204" pitchFamily="18" charset="0"/>
                            </a:rPr>
                            <m:t>)</m:t>
                          </m:r>
                        </m:den>
                      </m:f>
                    </m:oMath>
                  </m:oMathPara>
                </a14:m>
                <a:endParaRPr lang="de-CH"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971600" y="3566884"/>
                <a:ext cx="4683050" cy="639791"/>
              </a:xfrm>
              <a:prstGeom prst="rect">
                <a:avLst/>
              </a:prstGeom>
              <a:blipFill>
                <a:blip r:embed="rId8"/>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971600" y="4184978"/>
                <a:ext cx="2909200" cy="3309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1600" b="0" i="1" dirty="0" smtClean="0">
                          <a:latin typeface="Cambria Math" panose="02040503050406030204" pitchFamily="18" charset="0"/>
                        </a:rPr>
                        <m:t>0=</m:t>
                      </m:r>
                      <m:r>
                        <a:rPr lang="de-CH" sz="1600" b="0" i="1" smtClean="0">
                          <a:latin typeface="Cambria Math" panose="02040503050406030204" pitchFamily="18" charset="0"/>
                        </a:rPr>
                        <m:t>−</m:t>
                      </m:r>
                      <m:r>
                        <a:rPr lang="de-CH" sz="1600" b="0" i="1" smtClean="0">
                          <a:latin typeface="Cambria Math" panose="02040503050406030204" pitchFamily="18" charset="0"/>
                        </a:rPr>
                        <m:t>𝑥</m:t>
                      </m:r>
                      <m:r>
                        <a:rPr lang="de-CH" sz="1600" b="0" i="1" smtClean="0">
                          <a:latin typeface="Cambria Math" panose="02040503050406030204" pitchFamily="18" charset="0"/>
                        </a:rPr>
                        <m:t>+ </m:t>
                      </m:r>
                      <m:acc>
                        <m:accPr>
                          <m:chr m:val="̂"/>
                          <m:ctrlPr>
                            <a:rPr lang="de-CH" sz="1600" b="0" i="1" smtClean="0">
                              <a:latin typeface="Cambria Math" panose="02040503050406030204" pitchFamily="18" charset="0"/>
                            </a:rPr>
                          </m:ctrlPr>
                        </m:accPr>
                        <m:e>
                          <m:r>
                            <a:rPr lang="de-CH" sz="1600" b="0" i="1" smtClean="0">
                              <a:latin typeface="Cambria Math" panose="02040503050406030204" pitchFamily="18" charset="0"/>
                            </a:rPr>
                            <m:t>𝜃</m:t>
                          </m:r>
                        </m:e>
                      </m:acc>
                      <m:r>
                        <a:rPr lang="de-CH" sz="1600" b="0" i="1" dirty="0" smtClean="0">
                          <a:latin typeface="Cambria Math" panose="02040503050406030204" pitchFamily="18" charset="0"/>
                        </a:rPr>
                        <m:t>𝑥</m:t>
                      </m:r>
                      <m:r>
                        <a:rPr lang="de-CH" sz="1600" b="0" i="1" dirty="0" smtClean="0">
                          <a:latin typeface="Cambria Math" panose="02040503050406030204" pitchFamily="18" charset="0"/>
                        </a:rPr>
                        <m:t>+</m:t>
                      </m:r>
                      <m:acc>
                        <m:accPr>
                          <m:chr m:val="̂"/>
                          <m:ctrlPr>
                            <a:rPr lang="de-CH" sz="1600" i="1">
                              <a:latin typeface="Cambria Math" panose="02040503050406030204" pitchFamily="18" charset="0"/>
                            </a:rPr>
                          </m:ctrlPr>
                        </m:accPr>
                        <m:e>
                          <m:r>
                            <a:rPr lang="de-CH" sz="1600" i="1">
                              <a:latin typeface="Cambria Math" panose="02040503050406030204" pitchFamily="18" charset="0"/>
                            </a:rPr>
                            <m:t>𝜃</m:t>
                          </m:r>
                        </m:e>
                      </m:acc>
                      <m:r>
                        <a:rPr lang="de-CH" sz="1600" b="0" i="1" smtClean="0">
                          <a:latin typeface="Cambria Math" panose="02040503050406030204" pitchFamily="18" charset="0"/>
                        </a:rPr>
                        <m:t>𝑛</m:t>
                      </m:r>
                      <m:r>
                        <a:rPr lang="de-CH" sz="1600" b="0" i="1" smtClean="0">
                          <a:latin typeface="Cambria Math" panose="02040503050406030204" pitchFamily="18" charset="0"/>
                        </a:rPr>
                        <m:t> −</m:t>
                      </m:r>
                      <m:acc>
                        <m:accPr>
                          <m:chr m:val="̂"/>
                          <m:ctrlPr>
                            <a:rPr lang="de-CH" sz="1600" i="1">
                              <a:latin typeface="Cambria Math" panose="02040503050406030204" pitchFamily="18" charset="0"/>
                            </a:rPr>
                          </m:ctrlPr>
                        </m:accPr>
                        <m:e>
                          <m:r>
                            <a:rPr lang="de-CH" sz="1600" i="1">
                              <a:latin typeface="Cambria Math" panose="02040503050406030204" pitchFamily="18" charset="0"/>
                            </a:rPr>
                            <m:t>𝜃</m:t>
                          </m:r>
                        </m:e>
                      </m:acc>
                      <m:r>
                        <a:rPr lang="de-CH" sz="1600" i="1" dirty="0">
                          <a:latin typeface="Cambria Math" panose="02040503050406030204" pitchFamily="18" charset="0"/>
                        </a:rPr>
                        <m:t>𝑥</m:t>
                      </m:r>
                    </m:oMath>
                  </m:oMathPara>
                </a14:m>
                <a:endParaRPr lang="de-CH" sz="1600" dirty="0"/>
              </a:p>
            </p:txBody>
          </p:sp>
        </mc:Choice>
        <mc:Fallback xmlns="">
          <p:sp>
            <p:nvSpPr>
              <p:cNvPr id="36" name="TextBox 35"/>
              <p:cNvSpPr txBox="1">
                <a:spLocks noRot="1" noChangeAspect="1" noMove="1" noResize="1" noEditPoints="1" noAdjustHandles="1" noChangeArrowheads="1" noChangeShapeType="1" noTextEdit="1"/>
              </p:cNvSpPr>
              <p:nvPr/>
            </p:nvSpPr>
            <p:spPr>
              <a:xfrm>
                <a:off x="971600" y="4184978"/>
                <a:ext cx="2909200" cy="330988"/>
              </a:xfrm>
              <a:prstGeom prst="rect">
                <a:avLst/>
              </a:prstGeom>
              <a:blipFill>
                <a:blip r:embed="rId9"/>
                <a:stretch>
                  <a:fillRect t="-7407"/>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37900" y="1689549"/>
                <a:ext cx="2909200" cy="3309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1600" b="0" i="1" dirty="0" smtClean="0">
                          <a:latin typeface="Cambria Math" panose="02040503050406030204" pitchFamily="18" charset="0"/>
                        </a:rPr>
                        <m:t>0=</m:t>
                      </m:r>
                      <m:r>
                        <a:rPr lang="de-CH" sz="1600" b="0" i="1" smtClean="0">
                          <a:latin typeface="Cambria Math" panose="02040503050406030204" pitchFamily="18" charset="0"/>
                        </a:rPr>
                        <m:t>−</m:t>
                      </m:r>
                      <m:r>
                        <a:rPr lang="de-CH" sz="1600" b="0" i="1" smtClean="0">
                          <a:latin typeface="Cambria Math" panose="02040503050406030204" pitchFamily="18" charset="0"/>
                        </a:rPr>
                        <m:t>𝑥</m:t>
                      </m:r>
                      <m:r>
                        <a:rPr lang="de-CH" sz="1600" b="0" i="1" dirty="0" smtClean="0">
                          <a:latin typeface="Cambria Math" panose="02040503050406030204" pitchFamily="18" charset="0"/>
                        </a:rPr>
                        <m:t>+</m:t>
                      </m:r>
                      <m:acc>
                        <m:accPr>
                          <m:chr m:val="̂"/>
                          <m:ctrlPr>
                            <a:rPr lang="de-CH" sz="1600" i="1">
                              <a:latin typeface="Cambria Math" panose="02040503050406030204" pitchFamily="18" charset="0"/>
                            </a:rPr>
                          </m:ctrlPr>
                        </m:accPr>
                        <m:e>
                          <m:r>
                            <a:rPr lang="de-CH" sz="1600" i="1">
                              <a:latin typeface="Cambria Math" panose="02040503050406030204" pitchFamily="18" charset="0"/>
                            </a:rPr>
                            <m:t>𝜃</m:t>
                          </m:r>
                        </m:e>
                      </m:acc>
                      <m:r>
                        <a:rPr lang="de-CH" sz="1600" b="0" i="1" smtClean="0">
                          <a:latin typeface="Cambria Math" panose="02040503050406030204" pitchFamily="18" charset="0"/>
                        </a:rPr>
                        <m:t>𝑛</m:t>
                      </m:r>
                      <m:r>
                        <a:rPr lang="de-CH" sz="1600" b="0" i="1" smtClean="0">
                          <a:latin typeface="Cambria Math" panose="02040503050406030204" pitchFamily="18" charset="0"/>
                        </a:rPr>
                        <m:t> </m:t>
                      </m:r>
                    </m:oMath>
                  </m:oMathPara>
                </a14:m>
                <a:endParaRPr lang="de-CH" sz="16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637900" y="1689549"/>
                <a:ext cx="2909200" cy="330988"/>
              </a:xfrm>
              <a:prstGeom prst="rect">
                <a:avLst/>
              </a:prstGeom>
              <a:blipFill>
                <a:blip r:embed="rId10"/>
                <a:stretch>
                  <a:fillRect t="-7407"/>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654650" y="2245405"/>
                <a:ext cx="2909200" cy="4845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de-CH" sz="1600" i="1" smtClean="0">
                              <a:latin typeface="Cambria Math" panose="02040503050406030204" pitchFamily="18" charset="0"/>
                            </a:rPr>
                          </m:ctrlPr>
                        </m:accPr>
                        <m:e>
                          <m:r>
                            <a:rPr lang="de-CH" sz="1600" i="1">
                              <a:latin typeface="Cambria Math" panose="02040503050406030204" pitchFamily="18" charset="0"/>
                            </a:rPr>
                            <m:t>𝜃</m:t>
                          </m:r>
                        </m:e>
                      </m:acc>
                      <m:r>
                        <a:rPr lang="de-CH" sz="1600" b="0" i="1" dirty="0" smtClean="0">
                          <a:latin typeface="Cambria Math" panose="02040503050406030204" pitchFamily="18" charset="0"/>
                        </a:rPr>
                        <m:t>=</m:t>
                      </m:r>
                      <m:f>
                        <m:fPr>
                          <m:ctrlPr>
                            <a:rPr lang="de-CH" sz="1600" b="0" i="1" dirty="0" smtClean="0">
                              <a:latin typeface="Cambria Math" panose="02040503050406030204" pitchFamily="18" charset="0"/>
                            </a:rPr>
                          </m:ctrlPr>
                        </m:fPr>
                        <m:num>
                          <m:r>
                            <a:rPr lang="de-CH" sz="1600" b="0" i="1" dirty="0" smtClean="0">
                              <a:latin typeface="Cambria Math" panose="02040503050406030204" pitchFamily="18" charset="0"/>
                            </a:rPr>
                            <m:t>𝑥</m:t>
                          </m:r>
                        </m:num>
                        <m:den>
                          <m:r>
                            <a:rPr lang="de-CH" sz="1600" b="0" i="1" dirty="0" smtClean="0">
                              <a:latin typeface="Cambria Math" panose="02040503050406030204" pitchFamily="18" charset="0"/>
                            </a:rPr>
                            <m:t>𝑛</m:t>
                          </m:r>
                        </m:den>
                      </m:f>
                    </m:oMath>
                  </m:oMathPara>
                </a14:m>
                <a:endParaRPr lang="de-CH"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5654650" y="2245405"/>
                <a:ext cx="2909200" cy="484556"/>
              </a:xfrm>
              <a:prstGeom prst="rect">
                <a:avLst/>
              </a:prstGeom>
              <a:blipFill>
                <a:blip r:embed="rId11"/>
                <a:stretch>
                  <a:fillRect/>
                </a:stretch>
              </a:blipFill>
            </p:spPr>
            <p:txBody>
              <a:bodyPr/>
              <a:lstStyle/>
              <a:p>
                <a:r>
                  <a:rPr lang="de-CH">
                    <a:noFill/>
                  </a:rPr>
                  <a:t> </a:t>
                </a:r>
              </a:p>
            </p:txBody>
          </p:sp>
        </mc:Fallback>
      </mc:AlternateContent>
      <p:sp>
        <p:nvSpPr>
          <p:cNvPr id="39" name="TextBox 38"/>
          <p:cNvSpPr txBox="1"/>
          <p:nvPr/>
        </p:nvSpPr>
        <p:spPr>
          <a:xfrm>
            <a:off x="5654650" y="2776860"/>
            <a:ext cx="2517750" cy="550279"/>
          </a:xfrm>
          <a:prstGeom prst="rect">
            <a:avLst/>
          </a:prstGeom>
          <a:noFill/>
        </p:spPr>
        <p:txBody>
          <a:bodyPr wrap="square" rtlCol="0">
            <a:spAutoFit/>
          </a:bodyPr>
          <a:lstStyle/>
          <a:p>
            <a:r>
              <a:rPr lang="de-CH" sz="1600" i="0" dirty="0">
                <a:latin typeface="+mj-lt"/>
              </a:rPr>
              <a:t>T</a:t>
            </a:r>
            <a:r>
              <a:rPr lang="de-CH" sz="1600" b="0" i="0" dirty="0">
                <a:latin typeface="+mj-lt"/>
              </a:rPr>
              <a:t>he </a:t>
            </a:r>
            <a:r>
              <a:rPr lang="de-CH" sz="1600" b="0" i="0" dirty="0" err="1">
                <a:latin typeface="+mj-lt"/>
              </a:rPr>
              <a:t>proportion</a:t>
            </a:r>
            <a:r>
              <a:rPr lang="de-CH" sz="1600" b="0" i="0" dirty="0">
                <a:latin typeface="+mj-lt"/>
              </a:rPr>
              <a:t> </a:t>
            </a:r>
            <a:r>
              <a:rPr lang="de-CH" sz="1600" b="0" i="0" dirty="0" err="1">
                <a:latin typeface="+mj-lt"/>
              </a:rPr>
              <a:t>of</a:t>
            </a:r>
            <a:r>
              <a:rPr lang="de-CH" sz="1600" b="0" i="0" dirty="0">
                <a:latin typeface="+mj-lt"/>
              </a:rPr>
              <a:t> positives</a:t>
            </a:r>
            <a:endParaRPr lang="de-CH" sz="1600" dirty="0"/>
          </a:p>
        </p:txBody>
      </p:sp>
    </p:spTree>
    <p:extLst>
      <p:ext uri="{BB962C8B-B14F-4D97-AF65-F5344CB8AC3E}">
        <p14:creationId xmlns:p14="http://schemas.microsoft.com/office/powerpoint/2010/main" val="132630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38" grpId="0"/>
      <p:bldP spid="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500062" y="833434"/>
            <a:ext cx="8137525" cy="1523494"/>
          </a:xfrm>
          <a:prstGeom prst="rect">
            <a:avLst/>
          </a:prstGeom>
          <a:noFill/>
        </p:spPr>
        <p:txBody>
          <a:bodyPr wrap="square">
            <a:spAutoFit/>
          </a:bodyPr>
          <a:lstStyle/>
          <a:p>
            <a:r>
              <a:rPr lang="en-US" sz="2000" b="1" dirty="0">
                <a:solidFill>
                  <a:srgbClr val="002060"/>
                </a:solidFill>
                <a:latin typeface="+mj-lt"/>
              </a:rPr>
              <a:t>RECAP: </a:t>
            </a:r>
          </a:p>
          <a:p>
            <a:endParaRPr lang="en-US" sz="2000" b="1" dirty="0">
              <a:latin typeface="+mj-lt"/>
            </a:endParaRPr>
          </a:p>
          <a:p>
            <a:r>
              <a:rPr lang="en-US" sz="2000" dirty="0">
                <a:latin typeface="+mj-lt"/>
              </a:rPr>
              <a:t>L(parameter | data) = p(data | parameter)</a:t>
            </a:r>
          </a:p>
          <a:p>
            <a:endParaRPr lang="en-US" sz="2000" dirty="0">
              <a:latin typeface="+mj-lt"/>
            </a:endParaRPr>
          </a:p>
          <a:p>
            <a:r>
              <a:rPr lang="en-US" sz="2000" dirty="0">
                <a:latin typeface="+mj-lt"/>
              </a:rPr>
              <a:t>Likelihood function  ≠ probability distribution function</a:t>
            </a:r>
          </a:p>
        </p:txBody>
      </p:sp>
      <p:sp>
        <p:nvSpPr>
          <p:cNvPr id="9" name="TextBox 8">
            <a:extLst>
              <a:ext uri="{FF2B5EF4-FFF2-40B4-BE49-F238E27FC236}">
                <a16:creationId xmlns:a16="http://schemas.microsoft.com/office/drawing/2014/main" id="{9BA17E82-D6E0-4D75-86FE-D5CC11E28C16}"/>
              </a:ext>
            </a:extLst>
          </p:cNvPr>
          <p:cNvSpPr txBox="1"/>
          <p:nvPr/>
        </p:nvSpPr>
        <p:spPr>
          <a:xfrm>
            <a:off x="500062" y="2490820"/>
            <a:ext cx="8137525" cy="1237262"/>
          </a:xfrm>
          <a:prstGeom prst="rect">
            <a:avLst/>
          </a:prstGeom>
          <a:noFill/>
        </p:spPr>
        <p:txBody>
          <a:bodyPr wrap="square">
            <a:spAutoFit/>
          </a:bodyPr>
          <a:lstStyle/>
          <a:p>
            <a:endParaRPr lang="en-US" sz="2000" b="1" dirty="0">
              <a:latin typeface="+mj-lt"/>
            </a:endParaRPr>
          </a:p>
          <a:p>
            <a:r>
              <a:rPr lang="en-US" sz="2000" dirty="0">
                <a:latin typeface="+mj-lt"/>
              </a:rPr>
              <a:t>PDFs are functions of potential random outcomes</a:t>
            </a:r>
          </a:p>
          <a:p>
            <a:endParaRPr lang="en-US" sz="2000" dirty="0">
              <a:latin typeface="+mj-lt"/>
            </a:endParaRPr>
          </a:p>
          <a:p>
            <a:r>
              <a:rPr lang="en-US" sz="2000" dirty="0">
                <a:latin typeface="+mj-lt"/>
              </a:rPr>
              <a:t>LFs are functions of potential true parameter values</a:t>
            </a:r>
          </a:p>
        </p:txBody>
      </p:sp>
    </p:spTree>
    <p:extLst>
      <p:ext uri="{BB962C8B-B14F-4D97-AF65-F5344CB8AC3E}">
        <p14:creationId xmlns:p14="http://schemas.microsoft.com/office/powerpoint/2010/main" val="402754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47664" y="1131590"/>
            <a:ext cx="6264696" cy="3756939"/>
          </a:xfrm>
          <a:prstGeom prst="rect">
            <a:avLst/>
          </a:prstGeom>
          <a:ln w="28575">
            <a:solidFill>
              <a:schemeClr val="accent3">
                <a:lumMod val="60000"/>
                <a:lumOff val="40000"/>
              </a:schemeClr>
            </a:solidFill>
          </a:ln>
        </p:spPr>
      </p:pic>
      <p:sp>
        <p:nvSpPr>
          <p:cNvPr id="3" name="Title 2"/>
          <p:cNvSpPr>
            <a:spLocks noGrp="1"/>
          </p:cNvSpPr>
          <p:nvPr>
            <p:ph type="title"/>
          </p:nvPr>
        </p:nvSpPr>
        <p:spPr/>
        <p:txBody>
          <a:bodyPr/>
          <a:lstStyle/>
          <a:p>
            <a:endParaRPr lang="de-CH"/>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grpSp>
        <p:nvGrpSpPr>
          <p:cNvPr id="21" name="Group 20"/>
          <p:cNvGrpSpPr>
            <a:grpSpLocks/>
          </p:cNvGrpSpPr>
          <p:nvPr/>
        </p:nvGrpSpPr>
        <p:grpSpPr bwMode="auto">
          <a:xfrm>
            <a:off x="3851920" y="1777932"/>
            <a:ext cx="3763508" cy="607236"/>
            <a:chOff x="3538702" y="1624539"/>
            <a:chExt cx="5293416" cy="583363"/>
          </a:xfrm>
        </p:grpSpPr>
        <p:sp>
          <p:nvSpPr>
            <p:cNvPr id="23" name="TextBox 15"/>
            <p:cNvSpPr txBox="1">
              <a:spLocks noChangeArrowheads="1"/>
            </p:cNvSpPr>
            <p:nvPr/>
          </p:nvSpPr>
          <p:spPr bwMode="auto">
            <a:xfrm>
              <a:off x="4124995" y="1926701"/>
              <a:ext cx="4707123" cy="281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latin typeface="+mn-lt"/>
                </a:rPr>
                <a:t>Maximum Likelihood Estimate</a:t>
              </a:r>
            </a:p>
          </p:txBody>
        </p:sp>
        <p:cxnSp>
          <p:nvCxnSpPr>
            <p:cNvPr id="24" name="Straight Arrow Connector 23"/>
            <p:cNvCxnSpPr/>
            <p:nvPr/>
          </p:nvCxnSpPr>
          <p:spPr>
            <a:xfrm flipH="1" flipV="1">
              <a:off x="3538702" y="1624539"/>
              <a:ext cx="911522" cy="35400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9BA17E82-D6E0-4D75-86FE-D5CC11E28C16}"/>
              </a:ext>
            </a:extLst>
          </p:cNvPr>
          <p:cNvSpPr txBox="1"/>
          <p:nvPr/>
        </p:nvSpPr>
        <p:spPr>
          <a:xfrm>
            <a:off x="500062" y="833434"/>
            <a:ext cx="8137525" cy="378565"/>
          </a:xfrm>
          <a:prstGeom prst="rect">
            <a:avLst/>
          </a:prstGeom>
          <a:noFill/>
        </p:spPr>
        <p:txBody>
          <a:bodyPr wrap="square">
            <a:spAutoFit/>
          </a:bodyPr>
          <a:lstStyle/>
          <a:p>
            <a:r>
              <a:rPr lang="en-US" sz="2000" dirty="0">
                <a:latin typeface="+mj-lt"/>
              </a:rPr>
              <a:t>Likelihood example</a:t>
            </a:r>
          </a:p>
        </p:txBody>
      </p:sp>
      <mc:AlternateContent xmlns:mc="http://schemas.openxmlformats.org/markup-compatibility/2006" xmlns:a14="http://schemas.microsoft.com/office/drawing/2010/main">
        <mc:Choice Requires="a14">
          <p:sp>
            <p:nvSpPr>
              <p:cNvPr id="13" name="TextBox 12"/>
              <p:cNvSpPr txBox="1"/>
              <p:nvPr/>
            </p:nvSpPr>
            <p:spPr>
              <a:xfrm>
                <a:off x="4311974" y="2614234"/>
                <a:ext cx="2909200" cy="5225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de-CH" sz="1600" i="1" smtClean="0">
                              <a:latin typeface="Cambria Math" panose="02040503050406030204" pitchFamily="18" charset="0"/>
                            </a:rPr>
                          </m:ctrlPr>
                        </m:accPr>
                        <m:e>
                          <m:r>
                            <a:rPr lang="de-CH" sz="1600" i="1">
                              <a:latin typeface="Cambria Math" panose="02040503050406030204" pitchFamily="18" charset="0"/>
                            </a:rPr>
                            <m:t>𝜃</m:t>
                          </m:r>
                        </m:e>
                      </m:acc>
                      <m:r>
                        <a:rPr lang="de-CH" sz="1600" b="0" i="1" dirty="0" smtClean="0">
                          <a:latin typeface="Cambria Math" panose="02040503050406030204" pitchFamily="18" charset="0"/>
                        </a:rPr>
                        <m:t>=</m:t>
                      </m:r>
                      <m:f>
                        <m:fPr>
                          <m:ctrlPr>
                            <a:rPr lang="de-CH" sz="1600" b="0" i="1" dirty="0" smtClean="0">
                              <a:latin typeface="Cambria Math" panose="02040503050406030204" pitchFamily="18" charset="0"/>
                            </a:rPr>
                          </m:ctrlPr>
                        </m:fPr>
                        <m:num>
                          <m:r>
                            <a:rPr lang="de-CH" sz="1600" b="0" i="1" dirty="0" smtClean="0">
                              <a:latin typeface="Cambria Math" panose="02040503050406030204" pitchFamily="18" charset="0"/>
                            </a:rPr>
                            <m:t>𝑥</m:t>
                          </m:r>
                        </m:num>
                        <m:den>
                          <m:r>
                            <a:rPr lang="de-CH" sz="1600" b="0" i="1" dirty="0" smtClean="0">
                              <a:latin typeface="Cambria Math" panose="02040503050406030204" pitchFamily="18" charset="0"/>
                            </a:rPr>
                            <m:t>𝑛</m:t>
                          </m:r>
                        </m:den>
                      </m:f>
                      <m:r>
                        <a:rPr lang="de-CH" sz="1600" b="0" i="1" dirty="0" smtClean="0">
                          <a:latin typeface="Cambria Math" panose="02040503050406030204" pitchFamily="18" charset="0"/>
                        </a:rPr>
                        <m:t>=</m:t>
                      </m:r>
                      <m:f>
                        <m:fPr>
                          <m:ctrlPr>
                            <a:rPr lang="de-CH" sz="1600" b="0" i="1" dirty="0" smtClean="0">
                              <a:latin typeface="Cambria Math" panose="02040503050406030204" pitchFamily="18" charset="0"/>
                            </a:rPr>
                          </m:ctrlPr>
                        </m:fPr>
                        <m:num>
                          <m:r>
                            <a:rPr lang="de-CH" sz="1600" b="0" i="1" dirty="0" smtClean="0">
                              <a:latin typeface="Cambria Math" panose="02040503050406030204" pitchFamily="18" charset="0"/>
                            </a:rPr>
                            <m:t>28</m:t>
                          </m:r>
                        </m:num>
                        <m:den>
                          <m:r>
                            <a:rPr lang="de-CH" sz="1600" b="0" i="1" dirty="0" smtClean="0">
                              <a:latin typeface="Cambria Math" panose="02040503050406030204" pitchFamily="18" charset="0"/>
                            </a:rPr>
                            <m:t>100</m:t>
                          </m:r>
                        </m:den>
                      </m:f>
                      <m:r>
                        <a:rPr lang="de-CH" sz="1600" b="0" i="1" dirty="0" smtClean="0">
                          <a:latin typeface="Cambria Math" panose="02040503050406030204" pitchFamily="18" charset="0"/>
                        </a:rPr>
                        <m:t>=0.28</m:t>
                      </m:r>
                    </m:oMath>
                  </m:oMathPara>
                </a14:m>
                <a:endParaRPr lang="de-CH"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1974" y="2614234"/>
                <a:ext cx="2909200" cy="522579"/>
              </a:xfrm>
              <a:prstGeom prst="rect">
                <a:avLst/>
              </a:prstGeom>
              <a:blipFill>
                <a:blip r:embed="rId4"/>
                <a:stretch>
                  <a:fillRect b="-4651"/>
                </a:stretch>
              </a:blipFill>
            </p:spPr>
            <p:txBody>
              <a:bodyPr/>
              <a:lstStyle/>
              <a:p>
                <a:r>
                  <a:rPr lang="de-CH">
                    <a:noFill/>
                  </a:rPr>
                  <a:t> </a:t>
                </a:r>
              </a:p>
            </p:txBody>
          </p:sp>
        </mc:Fallback>
      </mc:AlternateContent>
    </p:spTree>
    <p:extLst>
      <p:ext uri="{BB962C8B-B14F-4D97-AF65-F5344CB8AC3E}">
        <p14:creationId xmlns:p14="http://schemas.microsoft.com/office/powerpoint/2010/main" val="10085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dirty="0"/>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pic>
        <p:nvPicPr>
          <p:cNvPr id="4" name="Picture 3"/>
          <p:cNvPicPr>
            <a:picLocks noChangeAspect="1"/>
          </p:cNvPicPr>
          <p:nvPr/>
        </p:nvPicPr>
        <p:blipFill>
          <a:blip r:embed="rId3"/>
          <a:stretch>
            <a:fillRect/>
          </a:stretch>
        </p:blipFill>
        <p:spPr>
          <a:xfrm>
            <a:off x="427913" y="1942881"/>
            <a:ext cx="1551807" cy="928973"/>
          </a:xfrm>
          <a:prstGeom prst="rect">
            <a:avLst/>
          </a:prstGeom>
          <a:solidFill>
            <a:schemeClr val="accent3">
              <a:lumMod val="60000"/>
              <a:lumOff val="40000"/>
            </a:schemeClr>
          </a:solidFill>
        </p:spPr>
      </p:pic>
      <p:sp>
        <p:nvSpPr>
          <p:cNvPr id="25" name="TextBox 24">
            <a:extLst>
              <a:ext uri="{FF2B5EF4-FFF2-40B4-BE49-F238E27FC236}">
                <a16:creationId xmlns:a16="http://schemas.microsoft.com/office/drawing/2014/main" id="{9BA17E82-D6E0-4D75-86FE-D5CC11E28C16}"/>
              </a:ext>
            </a:extLst>
          </p:cNvPr>
          <p:cNvSpPr txBox="1"/>
          <p:nvPr/>
        </p:nvSpPr>
        <p:spPr>
          <a:xfrm>
            <a:off x="500062" y="833434"/>
            <a:ext cx="8137525" cy="378565"/>
          </a:xfrm>
          <a:prstGeom prst="rect">
            <a:avLst/>
          </a:prstGeom>
          <a:noFill/>
        </p:spPr>
        <p:txBody>
          <a:bodyPr wrap="square">
            <a:spAutoFit/>
          </a:bodyPr>
          <a:lstStyle/>
          <a:p>
            <a:r>
              <a:rPr lang="en-US" sz="2000" dirty="0">
                <a:latin typeface="+mj-lt"/>
              </a:rPr>
              <a:t>Likelihood example</a:t>
            </a:r>
          </a:p>
        </p:txBody>
      </p:sp>
      <p:pic>
        <p:nvPicPr>
          <p:cNvPr id="12" name="Picture 11"/>
          <p:cNvPicPr>
            <a:picLocks noChangeAspect="1"/>
          </p:cNvPicPr>
          <p:nvPr/>
        </p:nvPicPr>
        <p:blipFill>
          <a:blip r:embed="rId4"/>
          <a:stretch>
            <a:fillRect/>
          </a:stretch>
        </p:blipFill>
        <p:spPr>
          <a:xfrm>
            <a:off x="2339752" y="1211998"/>
            <a:ext cx="5472608" cy="3519991"/>
          </a:xfrm>
          <a:prstGeom prst="rect">
            <a:avLst/>
          </a:prstGeom>
          <a:ln w="28575">
            <a:solidFill>
              <a:schemeClr val="accent3">
                <a:lumMod val="60000"/>
                <a:lumOff val="40000"/>
              </a:schemeClr>
            </a:solidFill>
          </a:ln>
        </p:spPr>
      </p:pic>
      <mc:AlternateContent xmlns:mc="http://schemas.openxmlformats.org/markup-compatibility/2006" xmlns:a14="http://schemas.microsoft.com/office/drawing/2010/main">
        <mc:Choice Requires="a14">
          <p:sp>
            <p:nvSpPr>
              <p:cNvPr id="26" name="TextBox 25"/>
              <p:cNvSpPr txBox="1"/>
              <p:nvPr/>
            </p:nvSpPr>
            <p:spPr>
              <a:xfrm>
                <a:off x="3789166" y="2610564"/>
                <a:ext cx="2909200" cy="5225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de-CH" sz="1600" i="1" smtClean="0">
                              <a:latin typeface="Cambria Math" panose="02040503050406030204" pitchFamily="18" charset="0"/>
                            </a:rPr>
                          </m:ctrlPr>
                        </m:accPr>
                        <m:e>
                          <m:r>
                            <a:rPr lang="de-CH" sz="1600" i="1">
                              <a:latin typeface="Cambria Math" panose="02040503050406030204" pitchFamily="18" charset="0"/>
                            </a:rPr>
                            <m:t>𝜃</m:t>
                          </m:r>
                        </m:e>
                      </m:acc>
                      <m:r>
                        <a:rPr lang="de-CH" sz="1600" b="0" i="1" dirty="0" smtClean="0">
                          <a:latin typeface="Cambria Math" panose="02040503050406030204" pitchFamily="18" charset="0"/>
                        </a:rPr>
                        <m:t>=</m:t>
                      </m:r>
                      <m:f>
                        <m:fPr>
                          <m:ctrlPr>
                            <a:rPr lang="de-CH" sz="1600" b="0" i="1" dirty="0" smtClean="0">
                              <a:latin typeface="Cambria Math" panose="02040503050406030204" pitchFamily="18" charset="0"/>
                            </a:rPr>
                          </m:ctrlPr>
                        </m:fPr>
                        <m:num>
                          <m:r>
                            <a:rPr lang="de-CH" sz="1600" b="0" i="1" dirty="0" smtClean="0">
                              <a:latin typeface="Cambria Math" panose="02040503050406030204" pitchFamily="18" charset="0"/>
                            </a:rPr>
                            <m:t>𝑥</m:t>
                          </m:r>
                        </m:num>
                        <m:den>
                          <m:r>
                            <a:rPr lang="de-CH" sz="1600" b="0" i="1" dirty="0" smtClean="0">
                              <a:latin typeface="Cambria Math" panose="02040503050406030204" pitchFamily="18" charset="0"/>
                            </a:rPr>
                            <m:t>𝑛</m:t>
                          </m:r>
                        </m:den>
                      </m:f>
                      <m:r>
                        <a:rPr lang="de-CH" sz="1600" b="0" i="1" dirty="0" smtClean="0">
                          <a:latin typeface="Cambria Math" panose="02040503050406030204" pitchFamily="18" charset="0"/>
                        </a:rPr>
                        <m:t>=</m:t>
                      </m:r>
                      <m:f>
                        <m:fPr>
                          <m:ctrlPr>
                            <a:rPr lang="de-CH" sz="1600" b="0" i="1" dirty="0" smtClean="0">
                              <a:latin typeface="Cambria Math" panose="02040503050406030204" pitchFamily="18" charset="0"/>
                            </a:rPr>
                          </m:ctrlPr>
                        </m:fPr>
                        <m:num>
                          <m:r>
                            <a:rPr lang="de-CH" sz="1600" b="0" i="1" dirty="0" smtClean="0">
                              <a:latin typeface="Cambria Math" panose="02040503050406030204" pitchFamily="18" charset="0"/>
                            </a:rPr>
                            <m:t>28</m:t>
                          </m:r>
                        </m:num>
                        <m:den>
                          <m:r>
                            <a:rPr lang="de-CH" sz="1600" b="0" i="1" dirty="0" smtClean="0">
                              <a:latin typeface="Cambria Math" panose="02040503050406030204" pitchFamily="18" charset="0"/>
                            </a:rPr>
                            <m:t>100</m:t>
                          </m:r>
                        </m:den>
                      </m:f>
                      <m:r>
                        <a:rPr lang="de-CH" sz="1600" b="0" i="1" dirty="0" smtClean="0">
                          <a:latin typeface="Cambria Math" panose="02040503050406030204" pitchFamily="18" charset="0"/>
                        </a:rPr>
                        <m:t>=0.28</m:t>
                      </m:r>
                    </m:oMath>
                  </m:oMathPara>
                </a14:m>
                <a:endParaRPr lang="de-CH"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3789166" y="2610564"/>
                <a:ext cx="2909200" cy="522579"/>
              </a:xfrm>
              <a:prstGeom prst="rect">
                <a:avLst/>
              </a:prstGeom>
              <a:blipFill>
                <a:blip r:embed="rId5"/>
                <a:stretch>
                  <a:fillRect b="-4651"/>
                </a:stretch>
              </a:blipFill>
            </p:spPr>
            <p:txBody>
              <a:bodyPr/>
              <a:lstStyle/>
              <a:p>
                <a:r>
                  <a:rPr lang="de-CH">
                    <a:noFill/>
                  </a:rPr>
                  <a:t> </a:t>
                </a:r>
              </a:p>
            </p:txBody>
          </p:sp>
        </mc:Fallback>
      </mc:AlternateContent>
      <p:sp>
        <p:nvSpPr>
          <p:cNvPr id="14" name="Rectangle 13"/>
          <p:cNvSpPr/>
          <p:nvPr/>
        </p:nvSpPr>
        <p:spPr>
          <a:xfrm>
            <a:off x="3575387" y="2173917"/>
            <a:ext cx="3122971" cy="349968"/>
          </a:xfrm>
          <a:prstGeom prst="rect">
            <a:avLst/>
          </a:prstGeom>
        </p:spPr>
        <p:txBody>
          <a:bodyPr wrap="none">
            <a:spAutoFit/>
          </a:bodyPr>
          <a:lstStyle/>
          <a:p>
            <a:pPr eaLnBrk="1" hangingPunct="1"/>
            <a:r>
              <a:rPr lang="en-US" dirty="0">
                <a:latin typeface="+mj-lt"/>
              </a:rPr>
              <a:t>Maximum Likelihood Estimate</a:t>
            </a:r>
          </a:p>
        </p:txBody>
      </p:sp>
      <p:cxnSp>
        <p:nvCxnSpPr>
          <p:cNvPr id="27" name="Straight Arrow Connector 26"/>
          <p:cNvCxnSpPr/>
          <p:nvPr/>
        </p:nvCxnSpPr>
        <p:spPr bwMode="auto">
          <a:xfrm flipH="1">
            <a:off x="4283968" y="3219822"/>
            <a:ext cx="144016" cy="6467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192563" y="1321492"/>
            <a:ext cx="4102405" cy="349968"/>
          </a:xfrm>
          <a:prstGeom prst="rect">
            <a:avLst/>
          </a:prstGeom>
        </p:spPr>
        <p:txBody>
          <a:bodyPr wrap="none">
            <a:spAutoFit/>
          </a:bodyPr>
          <a:lstStyle/>
          <a:p>
            <a:pPr eaLnBrk="1" hangingPunct="1"/>
            <a:r>
              <a:rPr lang="en-US" dirty="0">
                <a:latin typeface="+mj-lt"/>
              </a:rPr>
              <a:t>We usually minimize the -log (likelihood)</a:t>
            </a:r>
          </a:p>
        </p:txBody>
      </p:sp>
    </p:spTree>
    <p:extLst>
      <p:ext uri="{BB962C8B-B14F-4D97-AF65-F5344CB8AC3E}">
        <p14:creationId xmlns:p14="http://schemas.microsoft.com/office/powerpoint/2010/main" val="319118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dirty="0"/>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a:solidFill>
                  <a:schemeClr val="bg1">
                    <a:lumMod val="10000"/>
                  </a:schemeClr>
                </a:solidFill>
                <a:latin typeface="+mj-lt"/>
              </a:rPr>
              <a:t>  Statistical Inference (Frequentist parameter estimation)</a:t>
            </a:r>
            <a:endParaRPr lang="en-US" b="1" dirty="0">
              <a:solidFill>
                <a:schemeClr val="bg1">
                  <a:lumMod val="10000"/>
                </a:schemeClr>
              </a:solidFill>
              <a:latin typeface="+mj-lt"/>
            </a:endParaRPr>
          </a:p>
        </p:txBody>
      </p:sp>
      <p:pic>
        <p:nvPicPr>
          <p:cNvPr id="4" name="Picture 3"/>
          <p:cNvPicPr>
            <a:picLocks noChangeAspect="1"/>
          </p:cNvPicPr>
          <p:nvPr/>
        </p:nvPicPr>
        <p:blipFill>
          <a:blip r:embed="rId3"/>
          <a:stretch>
            <a:fillRect/>
          </a:stretch>
        </p:blipFill>
        <p:spPr>
          <a:xfrm>
            <a:off x="427913" y="1942881"/>
            <a:ext cx="1551807" cy="928973"/>
          </a:xfrm>
          <a:prstGeom prst="rect">
            <a:avLst/>
          </a:prstGeom>
          <a:solidFill>
            <a:schemeClr val="accent3">
              <a:lumMod val="60000"/>
              <a:lumOff val="40000"/>
            </a:schemeClr>
          </a:solidFill>
        </p:spPr>
      </p:pic>
      <p:sp>
        <p:nvSpPr>
          <p:cNvPr id="25" name="TextBox 24">
            <a:extLst>
              <a:ext uri="{FF2B5EF4-FFF2-40B4-BE49-F238E27FC236}">
                <a16:creationId xmlns:a16="http://schemas.microsoft.com/office/drawing/2014/main" id="{9BA17E82-D6E0-4D75-86FE-D5CC11E28C16}"/>
              </a:ext>
            </a:extLst>
          </p:cNvPr>
          <p:cNvSpPr txBox="1"/>
          <p:nvPr/>
        </p:nvSpPr>
        <p:spPr>
          <a:xfrm>
            <a:off x="500062" y="833434"/>
            <a:ext cx="8137525" cy="378565"/>
          </a:xfrm>
          <a:prstGeom prst="rect">
            <a:avLst/>
          </a:prstGeom>
          <a:noFill/>
        </p:spPr>
        <p:txBody>
          <a:bodyPr wrap="square">
            <a:spAutoFit/>
          </a:bodyPr>
          <a:lstStyle/>
          <a:p>
            <a:r>
              <a:rPr lang="en-US" sz="2000" dirty="0">
                <a:latin typeface="+mj-lt"/>
              </a:rPr>
              <a:t>Likelihood example</a:t>
            </a:r>
          </a:p>
        </p:txBody>
      </p:sp>
      <p:pic>
        <p:nvPicPr>
          <p:cNvPr id="12" name="Picture 11"/>
          <p:cNvPicPr>
            <a:picLocks noChangeAspect="1"/>
          </p:cNvPicPr>
          <p:nvPr/>
        </p:nvPicPr>
        <p:blipFill>
          <a:blip r:embed="rId4"/>
          <a:stretch>
            <a:fillRect/>
          </a:stretch>
        </p:blipFill>
        <p:spPr>
          <a:xfrm>
            <a:off x="2339752" y="1211998"/>
            <a:ext cx="5472608" cy="3519991"/>
          </a:xfrm>
          <a:prstGeom prst="rect">
            <a:avLst/>
          </a:prstGeom>
          <a:ln w="28575">
            <a:solidFill>
              <a:schemeClr val="accent3">
                <a:lumMod val="60000"/>
                <a:lumOff val="40000"/>
              </a:schemeClr>
            </a:solidFill>
          </a:ln>
        </p:spPr>
      </p:pic>
      <mc:AlternateContent xmlns:mc="http://schemas.openxmlformats.org/markup-compatibility/2006" xmlns:a14="http://schemas.microsoft.com/office/drawing/2010/main">
        <mc:Choice Requires="a14">
          <p:sp>
            <p:nvSpPr>
              <p:cNvPr id="26" name="TextBox 25"/>
              <p:cNvSpPr txBox="1"/>
              <p:nvPr/>
            </p:nvSpPr>
            <p:spPr>
              <a:xfrm>
                <a:off x="3789166" y="2610564"/>
                <a:ext cx="2909200" cy="5225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de-CH" sz="1600" i="1" smtClean="0">
                              <a:latin typeface="Cambria Math" panose="02040503050406030204" pitchFamily="18" charset="0"/>
                            </a:rPr>
                          </m:ctrlPr>
                        </m:accPr>
                        <m:e>
                          <m:r>
                            <a:rPr lang="de-CH" sz="1600" i="1">
                              <a:latin typeface="Cambria Math" panose="02040503050406030204" pitchFamily="18" charset="0"/>
                            </a:rPr>
                            <m:t>𝜃</m:t>
                          </m:r>
                        </m:e>
                      </m:acc>
                      <m:r>
                        <a:rPr lang="de-CH" sz="1600" b="0" i="1" dirty="0" smtClean="0">
                          <a:latin typeface="Cambria Math" panose="02040503050406030204" pitchFamily="18" charset="0"/>
                        </a:rPr>
                        <m:t>=</m:t>
                      </m:r>
                      <m:f>
                        <m:fPr>
                          <m:ctrlPr>
                            <a:rPr lang="de-CH" sz="1600" b="0" i="1" dirty="0" smtClean="0">
                              <a:latin typeface="Cambria Math" panose="02040503050406030204" pitchFamily="18" charset="0"/>
                            </a:rPr>
                          </m:ctrlPr>
                        </m:fPr>
                        <m:num>
                          <m:r>
                            <a:rPr lang="de-CH" sz="1600" b="0" i="1" dirty="0" smtClean="0">
                              <a:latin typeface="Cambria Math" panose="02040503050406030204" pitchFamily="18" charset="0"/>
                            </a:rPr>
                            <m:t>𝑥</m:t>
                          </m:r>
                        </m:num>
                        <m:den>
                          <m:r>
                            <a:rPr lang="de-CH" sz="1600" b="0" i="1" dirty="0" smtClean="0">
                              <a:latin typeface="Cambria Math" panose="02040503050406030204" pitchFamily="18" charset="0"/>
                            </a:rPr>
                            <m:t>𝑛</m:t>
                          </m:r>
                        </m:den>
                      </m:f>
                      <m:r>
                        <a:rPr lang="de-CH" sz="1600" b="0" i="1" dirty="0" smtClean="0">
                          <a:latin typeface="Cambria Math" panose="02040503050406030204" pitchFamily="18" charset="0"/>
                        </a:rPr>
                        <m:t>=</m:t>
                      </m:r>
                      <m:f>
                        <m:fPr>
                          <m:ctrlPr>
                            <a:rPr lang="de-CH" sz="1600" b="0" i="1" dirty="0" smtClean="0">
                              <a:latin typeface="Cambria Math" panose="02040503050406030204" pitchFamily="18" charset="0"/>
                            </a:rPr>
                          </m:ctrlPr>
                        </m:fPr>
                        <m:num>
                          <m:r>
                            <a:rPr lang="de-CH" sz="1600" b="0" i="1" dirty="0" smtClean="0">
                              <a:latin typeface="Cambria Math" panose="02040503050406030204" pitchFamily="18" charset="0"/>
                            </a:rPr>
                            <m:t>28</m:t>
                          </m:r>
                        </m:num>
                        <m:den>
                          <m:r>
                            <a:rPr lang="de-CH" sz="1600" b="0" i="1" dirty="0" smtClean="0">
                              <a:latin typeface="Cambria Math" panose="02040503050406030204" pitchFamily="18" charset="0"/>
                            </a:rPr>
                            <m:t>100</m:t>
                          </m:r>
                        </m:den>
                      </m:f>
                      <m:r>
                        <a:rPr lang="de-CH" sz="1600" b="0" i="1" dirty="0" smtClean="0">
                          <a:latin typeface="Cambria Math" panose="02040503050406030204" pitchFamily="18" charset="0"/>
                        </a:rPr>
                        <m:t>=0.28</m:t>
                      </m:r>
                    </m:oMath>
                  </m:oMathPara>
                </a14:m>
                <a:endParaRPr lang="de-CH"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3789166" y="2610564"/>
                <a:ext cx="2909200" cy="522579"/>
              </a:xfrm>
              <a:prstGeom prst="rect">
                <a:avLst/>
              </a:prstGeom>
              <a:blipFill>
                <a:blip r:embed="rId5"/>
                <a:stretch>
                  <a:fillRect b="-4651"/>
                </a:stretch>
              </a:blipFill>
            </p:spPr>
            <p:txBody>
              <a:bodyPr/>
              <a:lstStyle/>
              <a:p>
                <a:r>
                  <a:rPr lang="de-CH">
                    <a:noFill/>
                  </a:rPr>
                  <a:t> </a:t>
                </a:r>
              </a:p>
            </p:txBody>
          </p:sp>
        </mc:Fallback>
      </mc:AlternateContent>
      <p:sp>
        <p:nvSpPr>
          <p:cNvPr id="14" name="Rectangle 13"/>
          <p:cNvSpPr/>
          <p:nvPr/>
        </p:nvSpPr>
        <p:spPr>
          <a:xfrm>
            <a:off x="3575387" y="2173917"/>
            <a:ext cx="3122971" cy="349968"/>
          </a:xfrm>
          <a:prstGeom prst="rect">
            <a:avLst/>
          </a:prstGeom>
        </p:spPr>
        <p:txBody>
          <a:bodyPr wrap="none">
            <a:spAutoFit/>
          </a:bodyPr>
          <a:lstStyle/>
          <a:p>
            <a:pPr eaLnBrk="1" hangingPunct="1"/>
            <a:r>
              <a:rPr lang="en-US" dirty="0">
                <a:latin typeface="+mj-lt"/>
              </a:rPr>
              <a:t>Maximum Likelihood Estimate</a:t>
            </a:r>
          </a:p>
        </p:txBody>
      </p:sp>
      <p:cxnSp>
        <p:nvCxnSpPr>
          <p:cNvPr id="27" name="Straight Arrow Connector 26"/>
          <p:cNvCxnSpPr/>
          <p:nvPr/>
        </p:nvCxnSpPr>
        <p:spPr bwMode="auto">
          <a:xfrm flipH="1">
            <a:off x="4283968" y="3219822"/>
            <a:ext cx="144016" cy="6467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192563" y="1321492"/>
            <a:ext cx="4102405" cy="349968"/>
          </a:xfrm>
          <a:prstGeom prst="rect">
            <a:avLst/>
          </a:prstGeom>
        </p:spPr>
        <p:txBody>
          <a:bodyPr wrap="none">
            <a:spAutoFit/>
          </a:bodyPr>
          <a:lstStyle/>
          <a:p>
            <a:pPr eaLnBrk="1" hangingPunct="1"/>
            <a:r>
              <a:rPr lang="en-US" dirty="0">
                <a:latin typeface="+mj-lt"/>
              </a:rPr>
              <a:t>We usually minimize the -log (likelihood)</a:t>
            </a:r>
          </a:p>
        </p:txBody>
      </p:sp>
      <p:grpSp>
        <p:nvGrpSpPr>
          <p:cNvPr id="11" name="Group 5"/>
          <p:cNvGrpSpPr>
            <a:grpSpLocks/>
          </p:cNvGrpSpPr>
          <p:nvPr/>
        </p:nvGrpSpPr>
        <p:grpSpPr bwMode="auto">
          <a:xfrm>
            <a:off x="3059832" y="3363838"/>
            <a:ext cx="4320480" cy="740277"/>
            <a:chOff x="1100666" y="4350104"/>
            <a:chExt cx="7670798" cy="533574"/>
          </a:xfrm>
        </p:grpSpPr>
        <p:sp>
          <p:nvSpPr>
            <p:cNvPr id="13" name="Rectangle 12"/>
            <p:cNvSpPr/>
            <p:nvPr/>
          </p:nvSpPr>
          <p:spPr>
            <a:xfrm>
              <a:off x="1100666" y="4618754"/>
              <a:ext cx="7670798" cy="264924"/>
            </a:xfrm>
            <a:prstGeom prst="rect">
              <a:avLst/>
            </a:prstGeom>
            <a:noFill/>
            <a:ln w="50800" cap="flat" cmpd="sng" algn="ctr">
              <a:solidFill>
                <a:srgbClr val="FFFF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Body)" charset="0"/>
                <a:ea typeface="ＭＳ Ｐゴシック" charset="0"/>
                <a:cs typeface="Calibri (Body)" charset="0"/>
              </a:endParaRPr>
            </a:p>
          </p:txBody>
        </p:sp>
        <p:sp>
          <p:nvSpPr>
            <p:cNvPr id="15" name="TextBox 4"/>
            <p:cNvSpPr txBox="1">
              <a:spLocks noChangeArrowheads="1"/>
            </p:cNvSpPr>
            <p:nvPr/>
          </p:nvSpPr>
          <p:spPr bwMode="auto">
            <a:xfrm>
              <a:off x="1336323" y="4350104"/>
              <a:ext cx="1937735" cy="1697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latin typeface="+mj-lt"/>
                </a:rPr>
                <a:t>Let</a:t>
              </a:r>
              <a:r>
                <a:rPr lang="ja-JP" altLang="en-US" sz="1000" dirty="0">
                  <a:latin typeface="+mj-lt"/>
                </a:rPr>
                <a:t>’</a:t>
              </a:r>
              <a:r>
                <a:rPr lang="en-US" altLang="ja-JP" sz="1000" dirty="0">
                  <a:latin typeface="+mj-lt"/>
                </a:rPr>
                <a:t>s zoom in…</a:t>
              </a:r>
              <a:endParaRPr lang="en-US" sz="1000" dirty="0">
                <a:latin typeface="+mj-lt"/>
              </a:endParaRPr>
            </a:p>
          </p:txBody>
        </p:sp>
      </p:grpSp>
    </p:spTree>
    <p:extLst>
      <p:ext uri="{BB962C8B-B14F-4D97-AF65-F5344CB8AC3E}">
        <p14:creationId xmlns:p14="http://schemas.microsoft.com/office/powerpoint/2010/main" val="316094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dirty="0"/>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dirty="0">
                <a:solidFill>
                  <a:schemeClr val="bg1">
                    <a:lumMod val="10000"/>
                  </a:schemeClr>
                </a:solidFill>
                <a:latin typeface="+mj-lt"/>
              </a:rPr>
              <a:t>  Statistical Inference (Frequentist parameter estimation)</a:t>
            </a:r>
          </a:p>
        </p:txBody>
      </p:sp>
      <p:pic>
        <p:nvPicPr>
          <p:cNvPr id="17" name="Picture 16"/>
          <p:cNvPicPr>
            <a:picLocks noChangeAspect="1"/>
          </p:cNvPicPr>
          <p:nvPr/>
        </p:nvPicPr>
        <p:blipFill>
          <a:blip r:embed="rId3"/>
          <a:stretch>
            <a:fillRect/>
          </a:stretch>
        </p:blipFill>
        <p:spPr>
          <a:xfrm>
            <a:off x="5076040" y="2335117"/>
            <a:ext cx="2359435" cy="596797"/>
          </a:xfrm>
          <a:prstGeom prst="rect">
            <a:avLst/>
          </a:prstGeom>
        </p:spPr>
      </p:pic>
      <p:sp>
        <p:nvSpPr>
          <p:cNvPr id="16" name="TextBox 15">
            <a:extLst>
              <a:ext uri="{FF2B5EF4-FFF2-40B4-BE49-F238E27FC236}">
                <a16:creationId xmlns:a16="http://schemas.microsoft.com/office/drawing/2014/main" id="{9BA17E82-D6E0-4D75-86FE-D5CC11E28C16}"/>
              </a:ext>
            </a:extLst>
          </p:cNvPr>
          <p:cNvSpPr txBox="1"/>
          <p:nvPr/>
        </p:nvSpPr>
        <p:spPr>
          <a:xfrm>
            <a:off x="500062" y="833434"/>
            <a:ext cx="8137525" cy="378565"/>
          </a:xfrm>
          <a:prstGeom prst="rect">
            <a:avLst/>
          </a:prstGeom>
          <a:noFill/>
        </p:spPr>
        <p:txBody>
          <a:bodyPr wrap="square">
            <a:spAutoFit/>
          </a:bodyPr>
          <a:lstStyle/>
          <a:p>
            <a:r>
              <a:rPr lang="en-US" sz="2000" dirty="0">
                <a:latin typeface="+mj-lt"/>
              </a:rPr>
              <a:t>Likelihood ratio test</a:t>
            </a:r>
          </a:p>
        </p:txBody>
      </p:sp>
      <p:pic>
        <p:nvPicPr>
          <p:cNvPr id="2" name="Picture 1"/>
          <p:cNvPicPr>
            <a:picLocks noChangeAspect="1"/>
          </p:cNvPicPr>
          <p:nvPr/>
        </p:nvPicPr>
        <p:blipFill>
          <a:blip r:embed="rId4"/>
          <a:stretch>
            <a:fillRect/>
          </a:stretch>
        </p:blipFill>
        <p:spPr>
          <a:xfrm>
            <a:off x="5436096" y="1059582"/>
            <a:ext cx="3168352" cy="3632073"/>
          </a:xfrm>
          <a:prstGeom prst="rect">
            <a:avLst/>
          </a:prstGeom>
          <a:ln w="28575">
            <a:solidFill>
              <a:schemeClr val="accent3">
                <a:lumMod val="60000"/>
                <a:lumOff val="40000"/>
              </a:schemeClr>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A17E82-D6E0-4D75-86FE-D5CC11E28C16}"/>
                  </a:ext>
                </a:extLst>
              </p:cNvPr>
              <p:cNvSpPr txBox="1"/>
              <p:nvPr/>
            </p:nvSpPr>
            <p:spPr>
              <a:xfrm>
                <a:off x="500062" y="1231684"/>
                <a:ext cx="4359970" cy="3363421"/>
              </a:xfrm>
              <a:prstGeom prst="rect">
                <a:avLst/>
              </a:prstGeom>
              <a:noFill/>
            </p:spPr>
            <p:txBody>
              <a:bodyPr wrap="square">
                <a:spAutoFit/>
              </a:bodyPr>
              <a:lstStyle/>
              <a:p>
                <a:r>
                  <a:rPr lang="en-US" sz="1400" dirty="0">
                    <a:latin typeface="+mn-lt"/>
                  </a:rPr>
                  <a:t>If the null hypothesis were true then</a:t>
                </a:r>
              </a:p>
              <a:p>
                <a:endParaRPr lang="en-US" sz="1400" dirty="0">
                  <a:latin typeface="+mn-lt"/>
                </a:endParaRPr>
              </a:p>
              <a:p>
                <a:pPr/>
                <a14:m>
                  <m:oMathPara xmlns:m="http://schemas.openxmlformats.org/officeDocument/2006/math">
                    <m:oMathParaPr>
                      <m:jc m:val="left"/>
                    </m:oMathParaPr>
                    <m:oMath xmlns:m="http://schemas.openxmlformats.org/officeDocument/2006/math">
                      <m:r>
                        <a:rPr lang="de-CH" sz="1400" i="1" dirty="0">
                          <a:latin typeface="Cambria Math" panose="02040503050406030204" pitchFamily="18" charset="0"/>
                        </a:rPr>
                        <m:t>2</m:t>
                      </m:r>
                      <m:r>
                        <a:rPr lang="de-CH" sz="1400" b="0" i="1" dirty="0" smtClean="0">
                          <a:latin typeface="Cambria Math" panose="02040503050406030204" pitchFamily="18" charset="0"/>
                        </a:rPr>
                        <m:t>𝑙𝑜𝑔</m:t>
                      </m:r>
                      <m:r>
                        <a:rPr lang="de-CH" sz="1400" b="0" i="1" dirty="0" smtClean="0">
                          <a:latin typeface="Cambria Math" panose="02040503050406030204" pitchFamily="18" charset="0"/>
                        </a:rPr>
                        <m:t>⁡(</m:t>
                      </m:r>
                      <m:f>
                        <m:fPr>
                          <m:ctrlPr>
                            <a:rPr lang="de-CH" sz="1400" i="1" dirty="0" smtClean="0">
                              <a:latin typeface="Cambria Math" panose="02040503050406030204" pitchFamily="18" charset="0"/>
                            </a:rPr>
                          </m:ctrlPr>
                        </m:fPr>
                        <m:num>
                          <m:r>
                            <a:rPr lang="de-CH" sz="1400" b="0" i="1" dirty="0" smtClean="0">
                              <a:latin typeface="Cambria Math" panose="02040503050406030204" pitchFamily="18" charset="0"/>
                            </a:rPr>
                            <m:t>𝐿</m:t>
                          </m:r>
                          <m:d>
                            <m:dPr>
                              <m:ctrlPr>
                                <a:rPr lang="de-CH" sz="1400" b="0" i="1" dirty="0" smtClean="0">
                                  <a:latin typeface="Cambria Math" panose="02040503050406030204" pitchFamily="18" charset="0"/>
                                </a:rPr>
                              </m:ctrlPr>
                            </m:dPr>
                            <m:e>
                              <m:r>
                                <a:rPr lang="de-CH" sz="1400" b="0" i="1" dirty="0" smtClean="0">
                                  <a:latin typeface="Cambria Math" panose="02040503050406030204" pitchFamily="18" charset="0"/>
                                </a:rPr>
                                <m:t>𝑎𝑙𝑡𝑒𝑟𝑛𝑎𝑡𝑖𝑣𝑒</m:t>
                              </m:r>
                              <m:r>
                                <a:rPr lang="de-CH" sz="1400" b="0" i="1" dirty="0" smtClean="0">
                                  <a:latin typeface="Cambria Math" panose="02040503050406030204" pitchFamily="18" charset="0"/>
                                </a:rPr>
                                <m:t> </m:t>
                              </m:r>
                              <m:r>
                                <a:rPr lang="de-CH" sz="1400" b="0" i="1" dirty="0" smtClean="0">
                                  <a:latin typeface="Cambria Math" panose="02040503050406030204" pitchFamily="18" charset="0"/>
                                </a:rPr>
                                <m:t>h𝑦𝑝𝑜𝑡h𝑒𝑠𝑖𝑠</m:t>
                              </m:r>
                            </m:e>
                          </m:d>
                        </m:num>
                        <m:den>
                          <m:r>
                            <a:rPr lang="de-CH" sz="1400" b="0" i="1" dirty="0" smtClean="0">
                              <a:latin typeface="Cambria Math" panose="02040503050406030204" pitchFamily="18" charset="0"/>
                            </a:rPr>
                            <m:t>𝐿</m:t>
                          </m:r>
                          <m:d>
                            <m:dPr>
                              <m:ctrlPr>
                                <a:rPr lang="de-CH" sz="1400" b="0" i="1" dirty="0" smtClean="0">
                                  <a:latin typeface="Cambria Math" panose="02040503050406030204" pitchFamily="18" charset="0"/>
                                </a:rPr>
                              </m:ctrlPr>
                            </m:dPr>
                            <m:e>
                              <m:r>
                                <a:rPr lang="de-CH" sz="1400" b="0" i="1" dirty="0" smtClean="0">
                                  <a:latin typeface="Cambria Math" panose="02040503050406030204" pitchFamily="18" charset="0"/>
                                </a:rPr>
                                <m:t>𝑛𝑢𝑙𝑙</m:t>
                              </m:r>
                              <m:r>
                                <a:rPr lang="de-CH" sz="1400" b="0" i="1" dirty="0" smtClean="0">
                                  <a:latin typeface="Cambria Math" panose="02040503050406030204" pitchFamily="18" charset="0"/>
                                </a:rPr>
                                <m:t> </m:t>
                              </m:r>
                              <m:r>
                                <a:rPr lang="de-CH" sz="1400" b="0" i="1" dirty="0" smtClean="0">
                                  <a:latin typeface="Cambria Math" panose="02040503050406030204" pitchFamily="18" charset="0"/>
                                </a:rPr>
                                <m:t>h𝑦𝑝𝑜𝑡h𝑒𝑠𝑖𝑠</m:t>
                              </m:r>
                            </m:e>
                          </m:d>
                        </m:den>
                      </m:f>
                      <m:r>
                        <a:rPr lang="de-CH" sz="1400" b="0" i="1" dirty="0" smtClean="0">
                          <a:latin typeface="Cambria Math" panose="02040503050406030204" pitchFamily="18" charset="0"/>
                        </a:rPr>
                        <m:t>)</m:t>
                      </m:r>
                      <m:r>
                        <a:rPr lang="de-CH" sz="1400" i="1" dirty="0">
                          <a:latin typeface="Cambria Math" panose="02040503050406030204" pitchFamily="18" charset="0"/>
                        </a:rPr>
                        <m:t>=</m:t>
                      </m:r>
                      <m:r>
                        <a:rPr lang="de-CH" sz="1400" b="0" i="1" dirty="0" smtClean="0">
                          <a:latin typeface="Cambria Math" panose="02040503050406030204" pitchFamily="18" charset="0"/>
                        </a:rPr>
                        <m:t>~</m:t>
                      </m:r>
                      <m:sSubSup>
                        <m:sSubSupPr>
                          <m:ctrlPr>
                            <a:rPr lang="de-CH" sz="1400" b="0" i="1" dirty="0" smtClean="0">
                              <a:latin typeface="Cambria Math" panose="02040503050406030204" pitchFamily="18" charset="0"/>
                            </a:rPr>
                          </m:ctrlPr>
                        </m:sSubSupPr>
                        <m:e>
                          <m:r>
                            <a:rPr lang="de-CH" sz="1400" b="0" i="1" dirty="0" smtClean="0">
                              <a:latin typeface="Cambria Math" panose="02040503050406030204" pitchFamily="18" charset="0"/>
                            </a:rPr>
                            <m:t>𝑋</m:t>
                          </m:r>
                        </m:e>
                        <m:sub>
                          <m:r>
                            <a:rPr lang="de-CH" sz="1400" b="0" i="1" dirty="0" smtClean="0">
                              <a:latin typeface="Cambria Math" panose="02040503050406030204" pitchFamily="18" charset="0"/>
                            </a:rPr>
                            <m:t>𝑑𝑓</m:t>
                          </m:r>
                        </m:sub>
                        <m:sup>
                          <m:r>
                            <a:rPr lang="de-CH" sz="1400" b="0" i="1" dirty="0" smtClean="0">
                              <a:latin typeface="Cambria Math" panose="02040503050406030204" pitchFamily="18" charset="0"/>
                            </a:rPr>
                            <m:t>2</m:t>
                          </m:r>
                        </m:sup>
                      </m:sSubSup>
                      <m:r>
                        <a:rPr lang="de-CH" sz="1400" b="0" i="1" dirty="0" smtClean="0">
                          <a:latin typeface="Cambria Math" panose="02040503050406030204" pitchFamily="18" charset="0"/>
                        </a:rPr>
                        <m:t>=1</m:t>
                      </m:r>
                    </m:oMath>
                  </m:oMathPara>
                </a14:m>
                <a:endParaRPr lang="de-CH" sz="1400" dirty="0"/>
              </a:p>
              <a:p>
                <a:endParaRPr lang="de-CH" sz="1400" i="1" dirty="0">
                  <a:latin typeface="+mn-lt"/>
                </a:endParaRPr>
              </a:p>
              <a:p>
                <a:pPr/>
                <a14:m>
                  <m:oMathPara xmlns:m="http://schemas.openxmlformats.org/officeDocument/2006/math">
                    <m:oMathParaPr>
                      <m:jc m:val="left"/>
                    </m:oMathParaPr>
                    <m:oMath xmlns:m="http://schemas.openxmlformats.org/officeDocument/2006/math">
                      <m:r>
                        <a:rPr lang="en-US" sz="1400" i="0" dirty="0">
                          <a:latin typeface="Cambria Math" panose="02040503050406030204" pitchFamily="18" charset="0"/>
                        </a:rPr>
                        <m:t>• </m:t>
                      </m:r>
                      <m:r>
                        <m:rPr>
                          <m:sty m:val="p"/>
                        </m:rPr>
                        <a:rPr lang="en-US" sz="1400" i="0" dirty="0">
                          <a:latin typeface="Cambria Math" panose="02040503050406030204" pitchFamily="18" charset="0"/>
                        </a:rPr>
                        <m:t>Adding</m:t>
                      </m:r>
                      <m:r>
                        <a:rPr lang="en-US" sz="1400" i="0" dirty="0">
                          <a:latin typeface="Cambria Math" panose="02040503050406030204" pitchFamily="18" charset="0"/>
                        </a:rPr>
                        <m:t> </m:t>
                      </m:r>
                      <m:r>
                        <m:rPr>
                          <m:sty m:val="p"/>
                        </m:rPr>
                        <a:rPr lang="en-US" sz="1400" i="0" dirty="0">
                          <a:latin typeface="Cambria Math" panose="02040503050406030204" pitchFamily="18" charset="0"/>
                        </a:rPr>
                        <m:t>irrelevant</m:t>
                      </m:r>
                      <m:r>
                        <a:rPr lang="en-US" sz="1400" i="0" dirty="0">
                          <a:latin typeface="Cambria Math" panose="02040503050406030204" pitchFamily="18" charset="0"/>
                        </a:rPr>
                        <m:t> </m:t>
                      </m:r>
                      <m:r>
                        <m:rPr>
                          <m:sty m:val="p"/>
                        </m:rPr>
                        <a:rPr lang="en-US" sz="1400" i="0" dirty="0">
                          <a:latin typeface="Cambria Math" panose="02040503050406030204" pitchFamily="18" charset="0"/>
                        </a:rPr>
                        <m:t>parameters</m:t>
                      </m:r>
                      <m:r>
                        <a:rPr lang="de-CH" sz="1400" b="0" i="0" dirty="0" smtClean="0">
                          <a:latin typeface="Cambria Math" panose="02040503050406030204" pitchFamily="18" charset="0"/>
                        </a:rPr>
                        <m:t> </m:t>
                      </m:r>
                      <m:r>
                        <m:rPr>
                          <m:sty m:val="p"/>
                        </m:rPr>
                        <a:rPr lang="en-US" sz="1400" i="0" dirty="0">
                          <a:latin typeface="Cambria Math" panose="02040503050406030204" pitchFamily="18" charset="0"/>
                        </a:rPr>
                        <m:t>always</m:t>
                      </m:r>
                      <m:r>
                        <a:rPr lang="en-US" sz="1400" i="0" dirty="0">
                          <a:latin typeface="Cambria Math" panose="02040503050406030204" pitchFamily="18" charset="0"/>
                        </a:rPr>
                        <m:t> </m:t>
                      </m:r>
                      <m:r>
                        <m:rPr>
                          <m:sty m:val="p"/>
                        </m:rPr>
                        <a:rPr lang="en-US" sz="1400" i="0" dirty="0">
                          <a:latin typeface="Cambria Math" panose="02040503050406030204" pitchFamily="18" charset="0"/>
                        </a:rPr>
                        <m:t>improves</m:t>
                      </m:r>
                      <m:r>
                        <a:rPr lang="en-US" sz="1400" i="0" dirty="0">
                          <a:latin typeface="Cambria Math" panose="02040503050406030204" pitchFamily="18" charset="0"/>
                        </a:rPr>
                        <m:t> </m:t>
                      </m:r>
                      <m:r>
                        <a:rPr lang="en-US" sz="1400" b="1" i="0" dirty="0">
                          <a:latin typeface="Cambria Math" panose="02040503050406030204" pitchFamily="18" charset="0"/>
                        </a:rPr>
                        <m:t>𝐖𝐡𝐲</m:t>
                      </m:r>
                      <m:r>
                        <a:rPr lang="en-US" sz="1400" b="1" i="0" dirty="0">
                          <a:latin typeface="Cambria Math" panose="02040503050406030204" pitchFamily="18" charset="0"/>
                        </a:rPr>
                        <m:t> </m:t>
                      </m:r>
                      <m:r>
                        <a:rPr lang="en-US" sz="1400" b="1" i="0" dirty="0">
                          <a:latin typeface="Cambria Math" panose="02040503050406030204" pitchFamily="18" charset="0"/>
                        </a:rPr>
                        <m:t>𝐝𝐨𝐞𝐬</m:t>
                      </m:r>
                      <m:r>
                        <a:rPr lang="en-US" sz="1400" b="1" i="0" dirty="0">
                          <a:latin typeface="Cambria Math" panose="02040503050406030204" pitchFamily="18" charset="0"/>
                        </a:rPr>
                        <m:t> </m:t>
                      </m:r>
                      <m:r>
                        <a:rPr lang="en-US" sz="1400" b="1" i="0" dirty="0">
                          <a:latin typeface="Cambria Math" panose="02040503050406030204" pitchFamily="18" charset="0"/>
                        </a:rPr>
                        <m:t>𝐭𝐡𝐢𝐬</m:t>
                      </m:r>
                      <m:r>
                        <a:rPr lang="en-US" sz="1400" b="1" i="0" dirty="0">
                          <a:latin typeface="Cambria Math" panose="02040503050406030204" pitchFamily="18" charset="0"/>
                        </a:rPr>
                        <m:t> </m:t>
                      </m:r>
                      <m:r>
                        <a:rPr lang="en-US" sz="1400" b="1" i="0" dirty="0">
                          <a:latin typeface="Cambria Math" panose="02040503050406030204" pitchFamily="18" charset="0"/>
                        </a:rPr>
                        <m:t>𝐰𝐨𝐫𝐤</m:t>
                      </m:r>
                      <m:r>
                        <a:rPr lang="en-US" sz="1400" b="1" i="0" dirty="0">
                          <a:latin typeface="Cambria Math" panose="02040503050406030204" pitchFamily="18" charset="0"/>
                        </a:rPr>
                        <m:t>?</m:t>
                      </m:r>
                    </m:oMath>
                  </m:oMathPara>
                </a14:m>
                <a:endParaRPr lang="de-CH" sz="1400" i="1" dirty="0">
                  <a:latin typeface="+mn-lt"/>
                </a:endParaRPr>
              </a:p>
              <a:p>
                <a:endParaRPr lang="de-CH" sz="1400" i="1" dirty="0">
                  <a:latin typeface="+mn-lt"/>
                </a:endParaRPr>
              </a:p>
              <a:p>
                <a:endParaRPr lang="de-CH" sz="1400" dirty="0">
                  <a:latin typeface="+mn-lt"/>
                </a:endParaRPr>
              </a:p>
              <a:p>
                <a:pPr/>
                <a14:m>
                  <m:oMathPara xmlns:m="http://schemas.openxmlformats.org/officeDocument/2006/math">
                    <m:oMathParaPr>
                      <m:jc m:val="left"/>
                    </m:oMathParaPr>
                    <m:oMath xmlns:m="http://schemas.openxmlformats.org/officeDocument/2006/math">
                      <m:r>
                        <a:rPr lang="en-US" sz="1400" i="0" dirty="0">
                          <a:latin typeface="Cambria Math" panose="02040503050406030204" pitchFamily="18" charset="0"/>
                        </a:rPr>
                        <m:t>• </m:t>
                      </m:r>
                      <m:r>
                        <m:rPr>
                          <m:sty m:val="p"/>
                        </m:rPr>
                        <a:rPr lang="en-US" sz="1400" i="0" dirty="0">
                          <a:latin typeface="Cambria Math" panose="02040503050406030204" pitchFamily="18" charset="0"/>
                        </a:rPr>
                        <m:t>How</m:t>
                      </m:r>
                      <m:r>
                        <a:rPr lang="en-US" sz="1400" i="0" dirty="0">
                          <a:latin typeface="Cambria Math" panose="02040503050406030204" pitchFamily="18" charset="0"/>
                        </a:rPr>
                        <m:t> </m:t>
                      </m:r>
                      <m:r>
                        <m:rPr>
                          <m:sty m:val="p"/>
                        </m:rPr>
                        <a:rPr lang="en-US" sz="1400" i="0" dirty="0">
                          <a:latin typeface="Cambria Math" panose="02040503050406030204" pitchFamily="18" charset="0"/>
                        </a:rPr>
                        <m:t>much</m:t>
                      </m:r>
                      <m:r>
                        <a:rPr lang="en-US" sz="1400" i="0" dirty="0">
                          <a:latin typeface="Cambria Math" panose="02040503050406030204" pitchFamily="18" charset="0"/>
                        </a:rPr>
                        <m:t> </m:t>
                      </m:r>
                      <m:r>
                        <m:rPr>
                          <m:sty m:val="p"/>
                        </m:rPr>
                        <a:rPr lang="en-US" sz="1400" i="0" dirty="0">
                          <a:latin typeface="Cambria Math" panose="02040503050406030204" pitchFamily="18" charset="0"/>
                        </a:rPr>
                        <m:t>should</m:t>
                      </m:r>
                      <m:r>
                        <a:rPr lang="en-US" sz="1400" i="0" dirty="0">
                          <a:latin typeface="Cambria Math" panose="02040503050406030204" pitchFamily="18" charset="0"/>
                        </a:rPr>
                        <m:t> </m:t>
                      </m:r>
                      <m:r>
                        <m:rPr>
                          <m:sty m:val="p"/>
                        </m:rPr>
                        <a:rPr lang="en-US" sz="1400" i="0" dirty="0">
                          <a:latin typeface="Cambria Math" panose="02040503050406030204" pitchFamily="18" charset="0"/>
                        </a:rPr>
                        <m:t>fit</m:t>
                      </m:r>
                      <m:r>
                        <a:rPr lang="en-US" sz="1400" i="0" dirty="0">
                          <a:latin typeface="Cambria Math" panose="02040503050406030204" pitchFamily="18" charset="0"/>
                        </a:rPr>
                        <m:t> </m:t>
                      </m:r>
                      <m:r>
                        <m:rPr>
                          <m:sty m:val="p"/>
                        </m:rPr>
                        <a:rPr lang="en-US" sz="1400" i="0" dirty="0">
                          <a:latin typeface="Cambria Math" panose="02040503050406030204" pitchFamily="18" charset="0"/>
                        </a:rPr>
                        <m:t>improve</m:t>
                      </m:r>
                      <m:r>
                        <a:rPr lang="en-US" sz="1400" i="0" dirty="0">
                          <a:latin typeface="Cambria Math" panose="02040503050406030204" pitchFamily="18" charset="0"/>
                        </a:rPr>
                        <m:t> </m:t>
                      </m:r>
                      <m:r>
                        <m:rPr>
                          <m:sty m:val="p"/>
                        </m:rPr>
                        <a:rPr lang="en-US" sz="1400" i="0" dirty="0">
                          <a:latin typeface="Cambria Math" panose="02040503050406030204" pitchFamily="18" charset="0"/>
                        </a:rPr>
                        <m:t>due</m:t>
                      </m:r>
                      <m:r>
                        <a:rPr lang="en-US" sz="1400" i="0" dirty="0">
                          <a:latin typeface="Cambria Math" panose="02040503050406030204" pitchFamily="18" charset="0"/>
                        </a:rPr>
                        <m:t> </m:t>
                      </m:r>
                      <m:r>
                        <m:rPr>
                          <m:sty m:val="p"/>
                        </m:rPr>
                        <a:rPr lang="en-US" sz="1400" i="0" dirty="0">
                          <a:latin typeface="Cambria Math" panose="02040503050406030204" pitchFamily="18" charset="0"/>
                        </a:rPr>
                        <m:t>to</m:t>
                      </m:r>
                      <m:r>
                        <a:rPr lang="en-US" sz="1400" i="0" dirty="0">
                          <a:latin typeface="Cambria Math" panose="02040503050406030204" pitchFamily="18" charset="0"/>
                        </a:rPr>
                        <m:t> </m:t>
                      </m:r>
                      <m:r>
                        <m:rPr>
                          <m:sty m:val="p"/>
                        </m:rPr>
                        <a:rPr lang="en-US" sz="1400" i="0" dirty="0">
                          <a:latin typeface="Cambria Math" panose="02040503050406030204" pitchFamily="18" charset="0"/>
                        </a:rPr>
                        <m:t>chance</m:t>
                      </m:r>
                      <m:r>
                        <a:rPr lang="en-US" sz="1400" i="0" dirty="0">
                          <a:latin typeface="Cambria Math" panose="02040503050406030204" pitchFamily="18" charset="0"/>
                        </a:rPr>
                        <m:t> </m:t>
                      </m:r>
                      <m:r>
                        <m:rPr>
                          <m:sty m:val="p"/>
                        </m:rPr>
                        <a:rPr lang="en-US" sz="1400" i="0" dirty="0">
                          <a:latin typeface="Cambria Math" panose="02040503050406030204" pitchFamily="18" charset="0"/>
                        </a:rPr>
                        <m:t>alonethe</m:t>
                      </m:r>
                      <m:r>
                        <a:rPr lang="en-US" sz="1400" i="0" dirty="0">
                          <a:latin typeface="Cambria Math" panose="02040503050406030204" pitchFamily="18" charset="0"/>
                        </a:rPr>
                        <m:t> </m:t>
                      </m:r>
                      <m:r>
                        <m:rPr>
                          <m:sty m:val="p"/>
                        </m:rPr>
                        <a:rPr lang="en-US" sz="1400" i="0" dirty="0">
                          <a:latin typeface="Cambria Math" panose="02040503050406030204" pitchFamily="18" charset="0"/>
                        </a:rPr>
                        <m:t>fit</m:t>
                      </m:r>
                      <m:r>
                        <a:rPr lang="en-US" sz="1400" i="0" dirty="0">
                          <a:latin typeface="Cambria Math" panose="02040503050406030204" pitchFamily="18" charset="0"/>
                        </a:rPr>
                        <m:t>.</m:t>
                      </m:r>
                    </m:oMath>
                  </m:oMathPara>
                </a14:m>
                <a:endParaRPr lang="de-CH" sz="1400" dirty="0">
                  <a:latin typeface="+mn-lt"/>
                </a:endParaRPr>
              </a:p>
              <a:p>
                <a:endParaRPr lang="de-CH" sz="1400" dirty="0">
                  <a:latin typeface="+mn-lt"/>
                </a:endParaRPr>
              </a:p>
              <a:p>
                <a:endParaRPr lang="de-CH" sz="1400" dirty="0">
                  <a:latin typeface="+mn-lt"/>
                </a:endParaRPr>
              </a:p>
              <a:p>
                <a:pPr/>
                <a14:m>
                  <m:oMathPara xmlns:m="http://schemas.openxmlformats.org/officeDocument/2006/math">
                    <m:oMathParaPr>
                      <m:jc m:val="left"/>
                    </m:oMathParaPr>
                    <m:oMath xmlns:m="http://schemas.openxmlformats.org/officeDocument/2006/math">
                      <m:r>
                        <a:rPr lang="en-US" sz="1400" i="0" dirty="0">
                          <a:latin typeface="Cambria Math" panose="02040503050406030204" pitchFamily="18" charset="0"/>
                        </a:rPr>
                        <m:t>• </m:t>
                      </m:r>
                      <m:r>
                        <m:rPr>
                          <m:sty m:val="p"/>
                        </m:rPr>
                        <a:rPr lang="en-US" sz="1400" i="0" dirty="0">
                          <a:latin typeface="Cambria Math" panose="02040503050406030204" pitchFamily="18" charset="0"/>
                        </a:rPr>
                        <m:t>Fit</m:t>
                      </m:r>
                      <m:r>
                        <a:rPr lang="en-US" sz="1400" i="0" dirty="0">
                          <a:latin typeface="Cambria Math" panose="02040503050406030204" pitchFamily="18" charset="0"/>
                        </a:rPr>
                        <m:t> </m:t>
                      </m:r>
                      <m:r>
                        <m:rPr>
                          <m:sty m:val="p"/>
                        </m:rPr>
                        <a:rPr lang="en-US" sz="1400" i="0" dirty="0">
                          <a:latin typeface="Cambria Math" panose="02040503050406030204" pitchFamily="18" charset="0"/>
                        </a:rPr>
                        <m:t>improvement</m:t>
                      </m:r>
                      <m:r>
                        <a:rPr lang="en-US" sz="1400" i="0" dirty="0">
                          <a:latin typeface="Cambria Math" panose="02040503050406030204" pitchFamily="18" charset="0"/>
                        </a:rPr>
                        <m:t>, </m:t>
                      </m:r>
                      <m:r>
                        <m:rPr>
                          <m:sty m:val="p"/>
                        </m:rPr>
                        <a:rPr lang="en-US" sz="1400" i="0" dirty="0">
                          <a:latin typeface="Cambria Math" panose="02040503050406030204" pitchFamily="18" charset="0"/>
                        </a:rPr>
                        <m:t>as</m:t>
                      </m:r>
                      <m:r>
                        <a:rPr lang="en-US" sz="1400" i="0" dirty="0">
                          <a:latin typeface="Cambria Math" panose="02040503050406030204" pitchFamily="18" charset="0"/>
                        </a:rPr>
                        <m:t> </m:t>
                      </m:r>
                      <m:r>
                        <m:rPr>
                          <m:sty m:val="p"/>
                        </m:rPr>
                        <a:rPr lang="en-US" sz="1400" i="0" dirty="0">
                          <a:latin typeface="Cambria Math" panose="02040503050406030204" pitchFamily="18" charset="0"/>
                        </a:rPr>
                        <m:t>measured</m:t>
                      </m:r>
                      <m:r>
                        <a:rPr lang="en-US" sz="1400" i="0" dirty="0">
                          <a:latin typeface="Cambria Math" panose="02040503050406030204" pitchFamily="18" charset="0"/>
                        </a:rPr>
                        <m:t> </m:t>
                      </m:r>
                      <m:r>
                        <m:rPr>
                          <m:sty m:val="p"/>
                        </m:rPr>
                        <a:rPr lang="en-US" sz="1400" i="0" dirty="0">
                          <a:latin typeface="Cambria Math" panose="02040503050406030204" pitchFamily="18" charset="0"/>
                        </a:rPr>
                        <m:t>above</m:t>
                      </m:r>
                      <m:r>
                        <a:rPr lang="en-US" sz="1400" i="0" dirty="0">
                          <a:latin typeface="Cambria Math" panose="02040503050406030204" pitchFamily="18" charset="0"/>
                        </a:rPr>
                        <m:t>, </m:t>
                      </m:r>
                      <m:r>
                        <m:rPr>
                          <m:sty m:val="p"/>
                        </m:rPr>
                        <a:rPr lang="en-US" sz="1400" i="0" dirty="0">
                          <a:latin typeface="Cambria Math" panose="02040503050406030204" pitchFamily="18" charset="0"/>
                        </a:rPr>
                        <m:t>is</m:t>
                      </m:r>
                      <m:r>
                        <a:rPr lang="en-US" sz="1400" i="0" dirty="0">
                          <a:latin typeface="Cambria Math" panose="02040503050406030204" pitchFamily="18" charset="0"/>
                        </a:rPr>
                        <m:t>  </m:t>
                      </m:r>
                      <m:r>
                        <m:rPr>
                          <m:sty m:val="p"/>
                        </m:rPr>
                        <a:rPr lang="en-US" sz="1400" i="0" dirty="0">
                          <a:latin typeface="Cambria Math" panose="02040503050406030204" pitchFamily="18" charset="0"/>
                        </a:rPr>
                        <m:t>by</m:t>
                      </m:r>
                      <m:r>
                        <a:rPr lang="en-US" sz="1400" i="0" dirty="0">
                          <a:latin typeface="Cambria Math" panose="02040503050406030204" pitchFamily="18" charset="0"/>
                        </a:rPr>
                        <m:t> </m:t>
                      </m:r>
                      <m:r>
                        <m:rPr>
                          <m:sty m:val="p"/>
                        </m:rPr>
                        <a:rPr lang="en-US" sz="1400" i="0" dirty="0">
                          <a:latin typeface="Cambria Math" panose="02040503050406030204" pitchFamily="18" charset="0"/>
                        </a:rPr>
                        <m:t>adding</m:t>
                      </m:r>
                      <m:r>
                        <a:rPr lang="en-US" sz="1400" i="0" dirty="0">
                          <a:latin typeface="Cambria Math" panose="02040503050406030204" pitchFamily="18" charset="0"/>
                        </a:rPr>
                        <m:t> </m:t>
                      </m:r>
                      <m:r>
                        <m:rPr>
                          <m:sty m:val="p"/>
                        </m:rPr>
                        <a:rPr lang="en-US" sz="1400" i="0" dirty="0">
                          <a:latin typeface="Cambria Math" panose="02040503050406030204" pitchFamily="18" charset="0"/>
                        </a:rPr>
                        <m:t>an</m:t>
                      </m:r>
                      <m:r>
                        <a:rPr lang="en-US" sz="1400" i="0" dirty="0">
                          <a:latin typeface="Cambria Math" panose="02040503050406030204" pitchFamily="18" charset="0"/>
                        </a:rPr>
                        <m:t> </m:t>
                      </m:r>
                      <m:r>
                        <m:rPr>
                          <m:sty m:val="p"/>
                        </m:rPr>
                        <a:rPr lang="en-US" sz="1400" i="0" dirty="0">
                          <a:latin typeface="Cambria Math" panose="02040503050406030204" pitchFamily="18" charset="0"/>
                        </a:rPr>
                        <m:t>irrelevant</m:t>
                      </m:r>
                      <m:r>
                        <a:rPr lang="en-US" sz="1400" i="0" dirty="0">
                          <a:latin typeface="Cambria Math" panose="02040503050406030204" pitchFamily="18" charset="0"/>
                        </a:rPr>
                        <m:t> </m:t>
                      </m:r>
                      <m:r>
                        <m:rPr>
                          <m:sty m:val="p"/>
                        </m:rPr>
                        <a:rPr lang="en-US" sz="1400" i="0" dirty="0">
                          <a:latin typeface="Cambria Math" panose="02040503050406030204" pitchFamily="18" charset="0"/>
                        </a:rPr>
                        <m:t>parameter</m:t>
                      </m:r>
                      <m:r>
                        <a:rPr lang="en-US" sz="1400" i="0" dirty="0">
                          <a:latin typeface="Cambria Math" panose="02040503050406030204" pitchFamily="18" charset="0"/>
                        </a:rPr>
                        <m:t>?</m:t>
                      </m:r>
                    </m:oMath>
                  </m:oMathPara>
                </a14:m>
                <a:endParaRPr lang="de-CH" sz="1400" dirty="0">
                  <a:latin typeface="+mn-lt"/>
                </a:endParaRPr>
              </a:p>
              <a:p>
                <a:endParaRPr lang="de-CH" sz="1400" dirty="0">
                  <a:latin typeface="+mn-lt"/>
                </a:endParaRPr>
              </a:p>
              <a:p>
                <a:endParaRPr lang="de-CH" sz="1400" dirty="0">
                  <a:latin typeface="+mn-lt"/>
                </a:endParaRPr>
              </a:p>
              <a:p>
                <a:pPr/>
                <a14:m>
                  <m:oMathPara xmlns:m="http://schemas.openxmlformats.org/officeDocument/2006/math">
                    <m:oMathParaPr>
                      <m:jc m:val="left"/>
                    </m:oMathParaPr>
                    <m:oMath xmlns:m="http://schemas.openxmlformats.org/officeDocument/2006/math">
                      <m:r>
                        <m:rPr>
                          <m:sty m:val="p"/>
                        </m:rPr>
                        <a:rPr lang="en-US" sz="1400" i="0" dirty="0">
                          <a:latin typeface="Cambria Math" panose="02040503050406030204" pitchFamily="18" charset="0"/>
                        </a:rPr>
                        <m:t>approximately</m:t>
                      </m:r>
                      <m:r>
                        <a:rPr lang="de-CH" sz="1400" b="0" i="0" dirty="0" smtClean="0">
                          <a:latin typeface="Cambria Math" panose="02040503050406030204" pitchFamily="18" charset="0"/>
                        </a:rPr>
                        <m:t> </m:t>
                      </m:r>
                      <m:sSubSup>
                        <m:sSubSupPr>
                          <m:ctrlPr>
                            <a:rPr lang="de-CH" sz="1400" i="1" dirty="0">
                              <a:latin typeface="Cambria Math" panose="02040503050406030204" pitchFamily="18" charset="0"/>
                            </a:rPr>
                          </m:ctrlPr>
                        </m:sSubSupPr>
                        <m:e>
                          <m:r>
                            <a:rPr lang="de-CH" sz="1400" i="1" dirty="0">
                              <a:latin typeface="Cambria Math" panose="02040503050406030204" pitchFamily="18" charset="0"/>
                            </a:rPr>
                            <m:t>𝑋</m:t>
                          </m:r>
                        </m:e>
                        <m:sub>
                          <m:r>
                            <a:rPr lang="de-CH" sz="1400" i="1" dirty="0">
                              <a:latin typeface="Cambria Math" panose="02040503050406030204" pitchFamily="18" charset="0"/>
                            </a:rPr>
                            <m:t>𝑑𝑓</m:t>
                          </m:r>
                        </m:sub>
                        <m:sup>
                          <m:r>
                            <a:rPr lang="de-CH" sz="1400" i="1" dirty="0">
                              <a:latin typeface="Cambria Math" panose="02040503050406030204" pitchFamily="18" charset="0"/>
                            </a:rPr>
                            <m:t>2</m:t>
                          </m:r>
                        </m:sup>
                      </m:sSubSup>
                      <m:r>
                        <a:rPr lang="de-CH" sz="1400" b="0" i="0" dirty="0" smtClean="0">
                          <a:latin typeface="Cambria Math" panose="02040503050406030204" pitchFamily="18" charset="0"/>
                        </a:rPr>
                        <m:t> </m:t>
                      </m:r>
                      <m:r>
                        <m:rPr>
                          <m:sty m:val="p"/>
                        </m:rPr>
                        <a:rPr lang="en-US" sz="1400" i="0" dirty="0">
                          <a:latin typeface="Cambria Math" panose="02040503050406030204" pitchFamily="18" charset="0"/>
                        </a:rPr>
                        <m:t>distributed</m:t>
                      </m:r>
                      <m:r>
                        <a:rPr lang="en-US" sz="1400" i="0" dirty="0">
                          <a:latin typeface="Cambria Math" panose="02040503050406030204" pitchFamily="18" charset="0"/>
                        </a:rPr>
                        <m:t> </m:t>
                      </m:r>
                      <m:r>
                        <m:rPr>
                          <m:sty m:val="p"/>
                        </m:rPr>
                        <a:rPr lang="en-US" sz="1400" i="0" dirty="0">
                          <a:latin typeface="Cambria Math" panose="02040503050406030204" pitchFamily="18" charset="0"/>
                        </a:rPr>
                        <m:t>with</m:t>
                      </m:r>
                      <m:r>
                        <a:rPr lang="en-US" sz="1400" i="0" dirty="0">
                          <a:latin typeface="Cambria Math" panose="02040503050406030204" pitchFamily="18" charset="0"/>
                        </a:rPr>
                        <m:t> </m:t>
                      </m:r>
                      <m:r>
                        <m:rPr>
                          <m:sty m:val="p"/>
                        </m:rPr>
                        <a:rPr lang="en-US" sz="1400" i="0" dirty="0">
                          <a:latin typeface="Cambria Math" panose="02040503050406030204" pitchFamily="18" charset="0"/>
                        </a:rPr>
                        <m:t>df</m:t>
                      </m:r>
                      <m:r>
                        <a:rPr lang="en-US" sz="1400" i="0" dirty="0">
                          <a:latin typeface="Cambria Math" panose="02040503050406030204" pitchFamily="18" charset="0"/>
                        </a:rPr>
                        <m:t> = </m:t>
                      </m:r>
                      <m:r>
                        <m:rPr>
                          <m:sty m:val="p"/>
                        </m:rPr>
                        <a:rPr lang="en-US" sz="1400" i="0" dirty="0">
                          <a:latin typeface="Cambria Math" panose="02040503050406030204" pitchFamily="18" charset="0"/>
                        </a:rPr>
                        <m:t>to</m:t>
                      </m:r>
                      <m:r>
                        <a:rPr lang="en-US" sz="1400" i="0" dirty="0">
                          <a:latin typeface="Cambria Math" panose="02040503050406030204" pitchFamily="18" charset="0"/>
                        </a:rPr>
                        <m:t> </m:t>
                      </m:r>
                      <m:r>
                        <m:rPr>
                          <m:sty m:val="p"/>
                        </m:rPr>
                        <a:rPr lang="en-US" sz="1400" i="0" dirty="0">
                          <a:latin typeface="Cambria Math" panose="02040503050406030204" pitchFamily="18" charset="0"/>
                        </a:rPr>
                        <m:t>the</m:t>
                      </m:r>
                      <m:r>
                        <a:rPr lang="en-US" sz="1400" i="0" dirty="0">
                          <a:latin typeface="Cambria Math" panose="02040503050406030204" pitchFamily="18" charset="0"/>
                        </a:rPr>
                        <m:t> </m:t>
                      </m:r>
                      <m:r>
                        <m:rPr>
                          <m:sty m:val="p"/>
                        </m:rPr>
                        <a:rPr lang="en-US" sz="1400" i="0" dirty="0">
                          <a:latin typeface="Cambria Math" panose="02040503050406030204" pitchFamily="18" charset="0"/>
                        </a:rPr>
                        <m:t>difference</m:t>
                      </m:r>
                      <m:r>
                        <a:rPr lang="en-US" sz="1400" i="0" dirty="0">
                          <a:latin typeface="Cambria Math" panose="02040503050406030204" pitchFamily="18" charset="0"/>
                        </a:rPr>
                        <m:t> </m:t>
                      </m:r>
                      <m:r>
                        <m:rPr>
                          <m:sty m:val="p"/>
                        </m:rPr>
                        <a:rPr lang="en-US" sz="1400" i="0" dirty="0">
                          <a:latin typeface="Cambria Math" panose="02040503050406030204" pitchFamily="18" charset="0"/>
                        </a:rPr>
                        <m:t>in</m:t>
                      </m:r>
                      <m:r>
                        <a:rPr lang="en-US" sz="1400" i="0" dirty="0">
                          <a:latin typeface="Cambria Math" panose="02040503050406030204" pitchFamily="18" charset="0"/>
                        </a:rPr>
                        <m:t> </m:t>
                      </m:r>
                      <m:r>
                        <m:rPr>
                          <m:sty m:val="p"/>
                        </m:rPr>
                        <a:rPr lang="en-US" sz="1400" i="0" dirty="0">
                          <a:latin typeface="Cambria Math" panose="02040503050406030204" pitchFamily="18" charset="0"/>
                        </a:rPr>
                        <m:t>parameters</m:t>
                      </m:r>
                      <m:r>
                        <a:rPr lang="en-US" sz="1400" i="0" dirty="0">
                          <a:latin typeface="Cambria Math" panose="02040503050406030204" pitchFamily="18" charset="0"/>
                        </a:rPr>
                        <m:t> </m:t>
                      </m:r>
                      <m:r>
                        <m:rPr>
                          <m:sty m:val="p"/>
                        </m:rPr>
                        <a:rPr lang="en-US" sz="1400" i="0" dirty="0">
                          <a:latin typeface="Cambria Math" panose="02040503050406030204" pitchFamily="18" charset="0"/>
                        </a:rPr>
                        <m:t>used</m:t>
                      </m:r>
                      <m:r>
                        <a:rPr lang="en-US" sz="1400" i="0" dirty="0">
                          <a:latin typeface="Cambria Math" panose="02040503050406030204" pitchFamily="18" charset="0"/>
                        </a:rPr>
                        <m:t> </m:t>
                      </m:r>
                      <m:r>
                        <m:rPr>
                          <m:sty m:val="p"/>
                        </m:rPr>
                        <a:rPr lang="en-US" sz="1400" i="0" dirty="0">
                          <a:latin typeface="Cambria Math" panose="02040503050406030204" pitchFamily="18" charset="0"/>
                        </a:rPr>
                        <m:t>to</m:t>
                      </m:r>
                      <m:r>
                        <a:rPr lang="en-US" sz="1400" i="0" dirty="0">
                          <a:latin typeface="Cambria Math" panose="02040503050406030204" pitchFamily="18" charset="0"/>
                        </a:rPr>
                        <m:t> </m:t>
                      </m:r>
                      <m:r>
                        <m:rPr>
                          <m:sty m:val="p"/>
                        </m:rPr>
                        <a:rPr lang="en-US" sz="1400" i="0" dirty="0">
                          <a:latin typeface="Cambria Math" panose="02040503050406030204" pitchFamily="18" charset="0"/>
                        </a:rPr>
                        <m:t>fit</m:t>
                      </m:r>
                    </m:oMath>
                  </m:oMathPara>
                </a14:m>
                <a:endParaRPr lang="de-CH" sz="1400" dirty="0">
                  <a:latin typeface="+mn-lt"/>
                </a:endParaRPr>
              </a:p>
            </p:txBody>
          </p:sp>
        </mc:Choice>
        <mc:Fallback xmlns="">
          <p:sp>
            <p:nvSpPr>
              <p:cNvPr id="8" name="TextBox 7">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500062" y="1231684"/>
                <a:ext cx="4359970" cy="3363421"/>
              </a:xfrm>
              <a:prstGeom prst="rect">
                <a:avLst/>
              </a:prstGeom>
              <a:blipFill>
                <a:blip r:embed="rId5"/>
                <a:stretch>
                  <a:fillRect l="-420" t="-725"/>
                </a:stretch>
              </a:blipFill>
            </p:spPr>
            <p:txBody>
              <a:bodyPr/>
              <a:lstStyle/>
              <a:p>
                <a:r>
                  <a:rPr lang="de-CH">
                    <a:noFill/>
                  </a:rPr>
                  <a:t> </a:t>
                </a:r>
              </a:p>
            </p:txBody>
          </p:sp>
        </mc:Fallback>
      </mc:AlternateContent>
    </p:spTree>
    <p:extLst>
      <p:ext uri="{BB962C8B-B14F-4D97-AF65-F5344CB8AC3E}">
        <p14:creationId xmlns:p14="http://schemas.microsoft.com/office/powerpoint/2010/main" val="370247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e-CH" dirty="0"/>
          </a:p>
        </p:txBody>
      </p:sp>
      <p:sp>
        <p:nvSpPr>
          <p:cNvPr id="7" name="Title 1"/>
          <p:cNvSpPr txBox="1">
            <a:spLocks/>
          </p:cNvSpPr>
          <p:nvPr/>
        </p:nvSpPr>
        <p:spPr>
          <a:xfrm>
            <a:off x="500063" y="140747"/>
            <a:ext cx="8137525" cy="558795"/>
          </a:xfrm>
          <a:prstGeom prst="rect">
            <a:avLst/>
          </a:prstGeom>
        </p:spPr>
        <p:txBody>
          <a:bodyPr vert="horz" lIns="0" tIns="45720" rIns="91440" bIns="45720" rtlCol="0" anchor="ctr">
            <a:noAutofit/>
          </a:bodyPr>
          <a:lstStyle>
            <a:lvl1pPr marL="0" indent="0" algn="just" defTabSz="914400" rtl="0" eaLnBrk="1" latinLnBrk="0" hangingPunct="1">
              <a:lnSpc>
                <a:spcPct val="90000"/>
              </a:lnSpc>
              <a:spcBef>
                <a:spcPct val="0"/>
              </a:spcBef>
              <a:buNone/>
              <a:defRPr sz="2400" b="0" i="0" kern="1200">
                <a:solidFill>
                  <a:srgbClr val="FFFFFF"/>
                </a:solidFill>
                <a:latin typeface="Arial" panose="020B0604020202020204" pitchFamily="34" charset="0"/>
                <a:ea typeface="+mj-ea"/>
                <a:cs typeface="+mj-cs"/>
              </a:defRPr>
            </a:lvl1pPr>
          </a:lstStyle>
          <a:p>
            <a:r>
              <a:rPr lang="en-US" b="1" dirty="0">
                <a:solidFill>
                  <a:schemeClr val="bg1">
                    <a:lumMod val="10000"/>
                  </a:schemeClr>
                </a:solidFill>
                <a:latin typeface="+mj-lt"/>
              </a:rPr>
              <a:t>  Statistical Inference (Frequentist parameter estimation)</a:t>
            </a:r>
          </a:p>
        </p:txBody>
      </p:sp>
      <p:pic>
        <p:nvPicPr>
          <p:cNvPr id="17" name="Picture 16"/>
          <p:cNvPicPr>
            <a:picLocks noChangeAspect="1"/>
          </p:cNvPicPr>
          <p:nvPr/>
        </p:nvPicPr>
        <p:blipFill>
          <a:blip r:embed="rId3"/>
          <a:stretch>
            <a:fillRect/>
          </a:stretch>
        </p:blipFill>
        <p:spPr>
          <a:xfrm>
            <a:off x="5076040" y="2335117"/>
            <a:ext cx="2359435" cy="596797"/>
          </a:xfrm>
          <a:prstGeom prst="rect">
            <a:avLst/>
          </a:prstGeom>
        </p:spPr>
      </p:pic>
      <p:sp>
        <p:nvSpPr>
          <p:cNvPr id="16" name="TextBox 15">
            <a:extLst>
              <a:ext uri="{FF2B5EF4-FFF2-40B4-BE49-F238E27FC236}">
                <a16:creationId xmlns:a16="http://schemas.microsoft.com/office/drawing/2014/main" id="{9BA17E82-D6E0-4D75-86FE-D5CC11E28C16}"/>
              </a:ext>
            </a:extLst>
          </p:cNvPr>
          <p:cNvSpPr txBox="1"/>
          <p:nvPr/>
        </p:nvSpPr>
        <p:spPr>
          <a:xfrm>
            <a:off x="500062" y="833434"/>
            <a:ext cx="8137525" cy="378565"/>
          </a:xfrm>
          <a:prstGeom prst="rect">
            <a:avLst/>
          </a:prstGeom>
          <a:noFill/>
        </p:spPr>
        <p:txBody>
          <a:bodyPr wrap="square">
            <a:spAutoFit/>
          </a:bodyPr>
          <a:lstStyle/>
          <a:p>
            <a:r>
              <a:rPr lang="en-US" sz="2000" dirty="0">
                <a:latin typeface="+mj-lt"/>
              </a:rPr>
              <a:t>Likelihood ratio test</a:t>
            </a:r>
          </a:p>
        </p:txBody>
      </p:sp>
      <p:pic>
        <p:nvPicPr>
          <p:cNvPr id="2" name="Picture 1"/>
          <p:cNvPicPr>
            <a:picLocks noChangeAspect="1"/>
          </p:cNvPicPr>
          <p:nvPr/>
        </p:nvPicPr>
        <p:blipFill>
          <a:blip r:embed="rId4"/>
          <a:stretch>
            <a:fillRect/>
          </a:stretch>
        </p:blipFill>
        <p:spPr>
          <a:xfrm>
            <a:off x="5580111" y="1063632"/>
            <a:ext cx="3024311" cy="3380326"/>
          </a:xfrm>
          <a:prstGeom prst="rect">
            <a:avLst/>
          </a:prstGeom>
          <a:ln w="28575">
            <a:solidFill>
              <a:schemeClr val="accent3">
                <a:lumMod val="60000"/>
                <a:lumOff val="40000"/>
              </a:schemeClr>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A17E82-D6E0-4D75-86FE-D5CC11E28C16}"/>
                  </a:ext>
                </a:extLst>
              </p:cNvPr>
              <p:cNvSpPr txBox="1"/>
              <p:nvPr/>
            </p:nvSpPr>
            <p:spPr>
              <a:xfrm>
                <a:off x="500062" y="1166808"/>
                <a:ext cx="4864026" cy="3417987"/>
              </a:xfrm>
              <a:prstGeom prst="rect">
                <a:avLst/>
              </a:prstGeom>
              <a:noFill/>
            </p:spPr>
            <p:txBody>
              <a:bodyPr wrap="square">
                <a:spAutoFit/>
              </a:bodyPr>
              <a:lstStyle/>
              <a:p>
                <a:r>
                  <a:rPr lang="en-US" sz="1400" dirty="0">
                    <a:latin typeface="+mn-lt"/>
                  </a:rPr>
                  <a:t>If the null hypothesis were true then</a:t>
                </a:r>
              </a:p>
              <a:p>
                <a:endParaRPr lang="en-US" sz="1400" dirty="0">
                  <a:latin typeface="+mn-lt"/>
                </a:endParaRPr>
              </a:p>
              <a:p>
                <a:pPr/>
                <a14:m>
                  <m:oMathPara xmlns:m="http://schemas.openxmlformats.org/officeDocument/2006/math">
                    <m:oMathParaPr>
                      <m:jc m:val="left"/>
                    </m:oMathParaPr>
                    <m:oMath xmlns:m="http://schemas.openxmlformats.org/officeDocument/2006/math">
                      <m:r>
                        <a:rPr lang="de-CH" sz="1400" i="1" dirty="0">
                          <a:latin typeface="Cambria Math" panose="02040503050406030204" pitchFamily="18" charset="0"/>
                        </a:rPr>
                        <m:t>2</m:t>
                      </m:r>
                      <m:r>
                        <a:rPr lang="de-CH" sz="1400" b="0" i="1" dirty="0" smtClean="0">
                          <a:latin typeface="Cambria Math" panose="02040503050406030204" pitchFamily="18" charset="0"/>
                        </a:rPr>
                        <m:t>𝑙𝑜𝑔</m:t>
                      </m:r>
                      <m:r>
                        <a:rPr lang="de-CH" sz="1400" b="0" i="1" dirty="0" smtClean="0">
                          <a:latin typeface="Cambria Math" panose="02040503050406030204" pitchFamily="18" charset="0"/>
                        </a:rPr>
                        <m:t>⁡(</m:t>
                      </m:r>
                      <m:f>
                        <m:fPr>
                          <m:ctrlPr>
                            <a:rPr lang="de-CH" sz="1400" i="1" dirty="0" smtClean="0">
                              <a:latin typeface="Cambria Math" panose="02040503050406030204" pitchFamily="18" charset="0"/>
                            </a:rPr>
                          </m:ctrlPr>
                        </m:fPr>
                        <m:num>
                          <m:r>
                            <a:rPr lang="de-CH" sz="1400" b="0" i="1" dirty="0" smtClean="0">
                              <a:latin typeface="Cambria Math" panose="02040503050406030204" pitchFamily="18" charset="0"/>
                            </a:rPr>
                            <m:t>𝐿</m:t>
                          </m:r>
                          <m:d>
                            <m:dPr>
                              <m:ctrlPr>
                                <a:rPr lang="de-CH" sz="1400" b="0" i="1" dirty="0" smtClean="0">
                                  <a:latin typeface="Cambria Math" panose="02040503050406030204" pitchFamily="18" charset="0"/>
                                </a:rPr>
                              </m:ctrlPr>
                            </m:dPr>
                            <m:e>
                              <m:r>
                                <a:rPr lang="de-CH" sz="1400" b="0" i="1" dirty="0" smtClean="0">
                                  <a:latin typeface="Cambria Math" panose="02040503050406030204" pitchFamily="18" charset="0"/>
                                </a:rPr>
                                <m:t>𝑎𝑙𝑡𝑒𝑟𝑛𝑎𝑡𝑖𝑣𝑒</m:t>
                              </m:r>
                              <m:r>
                                <a:rPr lang="de-CH" sz="1400" b="0" i="1" dirty="0" smtClean="0">
                                  <a:latin typeface="Cambria Math" panose="02040503050406030204" pitchFamily="18" charset="0"/>
                                </a:rPr>
                                <m:t> </m:t>
                              </m:r>
                              <m:r>
                                <a:rPr lang="de-CH" sz="1400" b="0" i="1" dirty="0" smtClean="0">
                                  <a:latin typeface="Cambria Math" panose="02040503050406030204" pitchFamily="18" charset="0"/>
                                </a:rPr>
                                <m:t>h𝑦𝑝𝑜𝑡h𝑒𝑠𝑖𝑠</m:t>
                              </m:r>
                            </m:e>
                          </m:d>
                        </m:num>
                        <m:den>
                          <m:r>
                            <a:rPr lang="de-CH" sz="1400" b="0" i="1" dirty="0" smtClean="0">
                              <a:latin typeface="Cambria Math" panose="02040503050406030204" pitchFamily="18" charset="0"/>
                            </a:rPr>
                            <m:t>𝐿</m:t>
                          </m:r>
                          <m:d>
                            <m:dPr>
                              <m:ctrlPr>
                                <a:rPr lang="de-CH" sz="1400" b="0" i="1" dirty="0" smtClean="0">
                                  <a:latin typeface="Cambria Math" panose="02040503050406030204" pitchFamily="18" charset="0"/>
                                </a:rPr>
                              </m:ctrlPr>
                            </m:dPr>
                            <m:e>
                              <m:r>
                                <a:rPr lang="de-CH" sz="1400" b="0" i="1" dirty="0" smtClean="0">
                                  <a:latin typeface="Cambria Math" panose="02040503050406030204" pitchFamily="18" charset="0"/>
                                </a:rPr>
                                <m:t>𝑛𝑢𝑙𝑙</m:t>
                              </m:r>
                              <m:r>
                                <a:rPr lang="de-CH" sz="1400" b="0" i="1" dirty="0" smtClean="0">
                                  <a:latin typeface="Cambria Math" panose="02040503050406030204" pitchFamily="18" charset="0"/>
                                </a:rPr>
                                <m:t> </m:t>
                              </m:r>
                              <m:r>
                                <a:rPr lang="de-CH" sz="1400" b="0" i="1" dirty="0" smtClean="0">
                                  <a:latin typeface="Cambria Math" panose="02040503050406030204" pitchFamily="18" charset="0"/>
                                </a:rPr>
                                <m:t>h𝑦𝑝𝑜𝑡h𝑒𝑠𝑖𝑠</m:t>
                              </m:r>
                            </m:e>
                          </m:d>
                        </m:den>
                      </m:f>
                      <m:r>
                        <a:rPr lang="de-CH" sz="1400" b="0" i="1" dirty="0" smtClean="0">
                          <a:latin typeface="Cambria Math" panose="02040503050406030204" pitchFamily="18" charset="0"/>
                        </a:rPr>
                        <m:t>)</m:t>
                      </m:r>
                      <m:r>
                        <a:rPr lang="de-CH" sz="1400" i="1" dirty="0">
                          <a:latin typeface="Cambria Math" panose="02040503050406030204" pitchFamily="18" charset="0"/>
                        </a:rPr>
                        <m:t>=</m:t>
                      </m:r>
                      <m:r>
                        <a:rPr lang="de-CH" sz="1400" b="0" i="1" dirty="0" smtClean="0">
                          <a:latin typeface="Cambria Math" panose="02040503050406030204" pitchFamily="18" charset="0"/>
                        </a:rPr>
                        <m:t>~</m:t>
                      </m:r>
                      <m:sSubSup>
                        <m:sSubSupPr>
                          <m:ctrlPr>
                            <a:rPr lang="de-CH" sz="1400" b="0" i="1" dirty="0" smtClean="0">
                              <a:latin typeface="Cambria Math" panose="02040503050406030204" pitchFamily="18" charset="0"/>
                            </a:rPr>
                          </m:ctrlPr>
                        </m:sSubSupPr>
                        <m:e>
                          <m:r>
                            <a:rPr lang="de-CH" sz="1400" b="0" i="1" dirty="0" smtClean="0">
                              <a:latin typeface="Cambria Math" panose="02040503050406030204" pitchFamily="18" charset="0"/>
                            </a:rPr>
                            <m:t>𝑋</m:t>
                          </m:r>
                        </m:e>
                        <m:sub>
                          <m:r>
                            <a:rPr lang="de-CH" sz="1400" b="0" i="1" dirty="0" smtClean="0">
                              <a:latin typeface="Cambria Math" panose="02040503050406030204" pitchFamily="18" charset="0"/>
                            </a:rPr>
                            <m:t>𝑑𝑓</m:t>
                          </m:r>
                        </m:sub>
                        <m:sup>
                          <m:r>
                            <a:rPr lang="de-CH" sz="1400" b="0" i="1" dirty="0" smtClean="0">
                              <a:latin typeface="Cambria Math" panose="02040503050406030204" pitchFamily="18" charset="0"/>
                            </a:rPr>
                            <m:t>2</m:t>
                          </m:r>
                        </m:sup>
                      </m:sSubSup>
                      <m:r>
                        <a:rPr lang="de-CH" sz="1400" b="0" i="1" dirty="0" smtClean="0">
                          <a:latin typeface="Cambria Math" panose="02040503050406030204" pitchFamily="18" charset="0"/>
                        </a:rPr>
                        <m:t>=1</m:t>
                      </m:r>
                    </m:oMath>
                  </m:oMathPara>
                </a14:m>
                <a:endParaRPr lang="de-CH" sz="1400" dirty="0"/>
              </a:p>
              <a:p>
                <a:endParaRPr lang="de-CH" sz="1400" dirty="0"/>
              </a:p>
              <a:p>
                <a:pPr/>
                <a14:m>
                  <m:oMathPara xmlns:m="http://schemas.openxmlformats.org/officeDocument/2006/math">
                    <m:oMathParaPr>
                      <m:jc m:val="left"/>
                    </m:oMathParaPr>
                    <m:oMath xmlns:m="http://schemas.openxmlformats.org/officeDocument/2006/math">
                      <m:r>
                        <a:rPr lang="de-CH" sz="1400" i="1" dirty="0">
                          <a:latin typeface="Cambria Math" panose="02040503050406030204" pitchFamily="18" charset="0"/>
                        </a:rPr>
                        <m:t>2</m:t>
                      </m:r>
                      <m:r>
                        <a:rPr lang="de-CH" sz="1400" b="0" i="1" dirty="0" smtClean="0">
                          <a:latin typeface="Cambria Math" panose="02040503050406030204" pitchFamily="18" charset="0"/>
                        </a:rPr>
                        <m:t>𝑙𝑜𝑔</m:t>
                      </m:r>
                      <m:d>
                        <m:dPr>
                          <m:ctrlPr>
                            <a:rPr lang="de-CH" sz="1400" b="0" i="1" dirty="0" smtClean="0">
                              <a:latin typeface="Cambria Math" panose="02040503050406030204" pitchFamily="18" charset="0"/>
                            </a:rPr>
                          </m:ctrlPr>
                        </m:dPr>
                        <m:e>
                          <m:sSub>
                            <m:sSubPr>
                              <m:ctrlPr>
                                <a:rPr lang="de-CH" sz="1400" b="0" i="1" dirty="0" smtClean="0">
                                  <a:latin typeface="Cambria Math" panose="02040503050406030204" pitchFamily="18" charset="0"/>
                                </a:rPr>
                              </m:ctrlPr>
                            </m:sSubPr>
                            <m:e>
                              <m:r>
                                <a:rPr lang="de-CH" sz="1400" b="0" i="1" dirty="0" smtClean="0">
                                  <a:latin typeface="Cambria Math" panose="02040503050406030204" pitchFamily="18" charset="0"/>
                                </a:rPr>
                                <m:t>𝐿</m:t>
                              </m:r>
                            </m:e>
                            <m:sub>
                              <m:r>
                                <a:rPr lang="de-CH" sz="1400" b="0" i="1" dirty="0" smtClean="0">
                                  <a:latin typeface="Cambria Math" panose="02040503050406030204" pitchFamily="18" charset="0"/>
                                </a:rPr>
                                <m:t>𝑀𝐿𝐸</m:t>
                              </m:r>
                            </m:sub>
                          </m:sSub>
                        </m:e>
                      </m:d>
                      <m:r>
                        <a:rPr lang="de-CH" sz="1400" b="0" i="1" dirty="0" smtClean="0">
                          <a:latin typeface="Cambria Math" panose="02040503050406030204" pitchFamily="18" charset="0"/>
                        </a:rPr>
                        <m:t>−</m:t>
                      </m:r>
                      <m:r>
                        <a:rPr lang="de-CH" sz="1400" i="1" dirty="0">
                          <a:latin typeface="Cambria Math" panose="02040503050406030204" pitchFamily="18" charset="0"/>
                        </a:rPr>
                        <m:t>2</m:t>
                      </m:r>
                      <m:r>
                        <a:rPr lang="de-CH" sz="1400" i="1" dirty="0">
                          <a:latin typeface="Cambria Math" panose="02040503050406030204" pitchFamily="18" charset="0"/>
                        </a:rPr>
                        <m:t>𝑙𝑜𝑔</m:t>
                      </m:r>
                      <m:d>
                        <m:dPr>
                          <m:ctrlPr>
                            <a:rPr lang="de-CH" sz="1400" i="1" dirty="0">
                              <a:latin typeface="Cambria Math" panose="02040503050406030204" pitchFamily="18" charset="0"/>
                            </a:rPr>
                          </m:ctrlPr>
                        </m:dPr>
                        <m:e>
                          <m:sSub>
                            <m:sSubPr>
                              <m:ctrlPr>
                                <a:rPr lang="de-CH" sz="1400" i="1" dirty="0">
                                  <a:latin typeface="Cambria Math" panose="02040503050406030204" pitchFamily="18" charset="0"/>
                                </a:rPr>
                              </m:ctrlPr>
                            </m:sSubPr>
                            <m:e>
                              <m:r>
                                <a:rPr lang="de-CH" sz="1400" i="1" dirty="0">
                                  <a:latin typeface="Cambria Math" panose="02040503050406030204" pitchFamily="18" charset="0"/>
                                </a:rPr>
                                <m:t>𝐿</m:t>
                              </m:r>
                            </m:e>
                            <m:sub>
                              <m:r>
                                <a:rPr lang="de-CH" sz="1400" b="0" i="1" dirty="0" smtClean="0">
                                  <a:latin typeface="Cambria Math" panose="02040503050406030204" pitchFamily="18" charset="0"/>
                                </a:rPr>
                                <m:t>𝑛𝑢𝑙𝑙</m:t>
                              </m:r>
                            </m:sub>
                          </m:sSub>
                        </m:e>
                      </m:d>
                      <m:r>
                        <a:rPr lang="de-CH" sz="1400" i="1" dirty="0">
                          <a:latin typeface="Cambria Math" panose="02040503050406030204" pitchFamily="18" charset="0"/>
                        </a:rPr>
                        <m:t>=~</m:t>
                      </m:r>
                      <m:sSubSup>
                        <m:sSubSupPr>
                          <m:ctrlPr>
                            <a:rPr lang="de-CH" sz="1400" i="1" dirty="0">
                              <a:latin typeface="Cambria Math" panose="02040503050406030204" pitchFamily="18" charset="0"/>
                            </a:rPr>
                          </m:ctrlPr>
                        </m:sSubSupPr>
                        <m:e>
                          <m:r>
                            <a:rPr lang="de-CH" sz="1400" i="1" dirty="0">
                              <a:latin typeface="Cambria Math" panose="02040503050406030204" pitchFamily="18" charset="0"/>
                            </a:rPr>
                            <m:t>𝑋</m:t>
                          </m:r>
                        </m:e>
                        <m:sub>
                          <m:r>
                            <a:rPr lang="de-CH" sz="1400" i="1" dirty="0">
                              <a:latin typeface="Cambria Math" panose="02040503050406030204" pitchFamily="18" charset="0"/>
                            </a:rPr>
                            <m:t>𝑑𝑓</m:t>
                          </m:r>
                        </m:sub>
                        <m:sup>
                          <m:r>
                            <a:rPr lang="de-CH" sz="1400" i="1" dirty="0">
                              <a:latin typeface="Cambria Math" panose="02040503050406030204" pitchFamily="18" charset="0"/>
                            </a:rPr>
                            <m:t>2</m:t>
                          </m:r>
                        </m:sup>
                      </m:sSubSup>
                      <m:r>
                        <a:rPr lang="de-CH" sz="1400" i="1" dirty="0">
                          <a:latin typeface="Cambria Math" panose="02040503050406030204" pitchFamily="18" charset="0"/>
                        </a:rPr>
                        <m:t>=1</m:t>
                      </m:r>
                    </m:oMath>
                  </m:oMathPara>
                </a14:m>
                <a:endParaRPr lang="de-CH" sz="1400" dirty="0"/>
              </a:p>
              <a:p>
                <a:endParaRPr lang="de-CH" sz="1400" dirty="0"/>
              </a:p>
              <a:p>
                <a:pPr/>
                <a14:m>
                  <m:oMathPara xmlns:m="http://schemas.openxmlformats.org/officeDocument/2006/math">
                    <m:oMathParaPr>
                      <m:jc m:val="left"/>
                    </m:oMathParaPr>
                    <m:oMath xmlns:m="http://schemas.openxmlformats.org/officeDocument/2006/math">
                      <m:r>
                        <a:rPr lang="de-CH" sz="1400" i="1" dirty="0">
                          <a:latin typeface="Cambria Math" panose="02040503050406030204" pitchFamily="18" charset="0"/>
                        </a:rPr>
                        <m:t>2</m:t>
                      </m:r>
                      <m:sSub>
                        <m:sSubPr>
                          <m:ctrlPr>
                            <a:rPr lang="de-CH" sz="1400" i="1" dirty="0" smtClean="0">
                              <a:latin typeface="Cambria Math" panose="02040503050406030204" pitchFamily="18" charset="0"/>
                            </a:rPr>
                          </m:ctrlPr>
                        </m:sSubPr>
                        <m:e>
                          <m:r>
                            <a:rPr lang="de-CH" sz="1400" b="0" i="1" dirty="0" smtClean="0">
                              <a:latin typeface="Cambria Math" panose="02040503050406030204" pitchFamily="18" charset="0"/>
                            </a:rPr>
                            <m:t>𝑙</m:t>
                          </m:r>
                        </m:e>
                        <m:sub>
                          <m:r>
                            <a:rPr lang="de-CH" sz="1400" b="0" i="1" dirty="0" smtClean="0">
                              <a:latin typeface="Cambria Math" panose="02040503050406030204" pitchFamily="18" charset="0"/>
                            </a:rPr>
                            <m:t>𝑀𝐿𝐸</m:t>
                          </m:r>
                        </m:sub>
                      </m:sSub>
                      <m:r>
                        <a:rPr lang="de-CH" sz="1400" b="0" i="1" dirty="0" smtClean="0">
                          <a:latin typeface="Cambria Math" panose="02040503050406030204" pitchFamily="18" charset="0"/>
                        </a:rPr>
                        <m:t>+</m:t>
                      </m:r>
                      <m:r>
                        <a:rPr lang="de-CH" sz="1400" i="1" dirty="0">
                          <a:latin typeface="Cambria Math" panose="02040503050406030204" pitchFamily="18" charset="0"/>
                        </a:rPr>
                        <m:t>2</m:t>
                      </m:r>
                      <m:sSub>
                        <m:sSubPr>
                          <m:ctrlPr>
                            <a:rPr lang="de-CH" sz="1400" i="1" dirty="0">
                              <a:latin typeface="Cambria Math" panose="02040503050406030204" pitchFamily="18" charset="0"/>
                            </a:rPr>
                          </m:ctrlPr>
                        </m:sSubPr>
                        <m:e>
                          <m:r>
                            <a:rPr lang="de-CH" sz="1400" i="1" dirty="0">
                              <a:latin typeface="Cambria Math" panose="02040503050406030204" pitchFamily="18" charset="0"/>
                            </a:rPr>
                            <m:t>𝑙</m:t>
                          </m:r>
                        </m:e>
                        <m:sub>
                          <m:r>
                            <a:rPr lang="de-CH" sz="1400" b="0" i="1" dirty="0" smtClean="0">
                              <a:latin typeface="Cambria Math" panose="02040503050406030204" pitchFamily="18" charset="0"/>
                            </a:rPr>
                            <m:t>𝑛𝑢𝑙𝑙</m:t>
                          </m:r>
                        </m:sub>
                      </m:sSub>
                      <m:r>
                        <a:rPr lang="de-CH" sz="1400" b="0" i="1" dirty="0" smtClean="0">
                          <a:latin typeface="Cambria Math" panose="02040503050406030204" pitchFamily="18" charset="0"/>
                        </a:rPr>
                        <m:t>= </m:t>
                      </m:r>
                      <m:sSubSup>
                        <m:sSubSupPr>
                          <m:ctrlPr>
                            <a:rPr lang="de-CH" sz="1400" i="1" dirty="0">
                              <a:latin typeface="Cambria Math" panose="02040503050406030204" pitchFamily="18" charset="0"/>
                            </a:rPr>
                          </m:ctrlPr>
                        </m:sSubSupPr>
                        <m:e>
                          <m:r>
                            <a:rPr lang="de-CH" sz="1400" i="1" dirty="0">
                              <a:latin typeface="Cambria Math" panose="02040503050406030204" pitchFamily="18" charset="0"/>
                            </a:rPr>
                            <m:t>𝑋</m:t>
                          </m:r>
                        </m:e>
                        <m:sub>
                          <m:r>
                            <a:rPr lang="de-CH" sz="1400" i="1" dirty="0">
                              <a:latin typeface="Cambria Math" panose="02040503050406030204" pitchFamily="18" charset="0"/>
                            </a:rPr>
                            <m:t>𝑑𝑓</m:t>
                          </m:r>
                        </m:sub>
                        <m:sup>
                          <m:r>
                            <a:rPr lang="de-CH" sz="1400" i="1" dirty="0">
                              <a:latin typeface="Cambria Math" panose="02040503050406030204" pitchFamily="18" charset="0"/>
                            </a:rPr>
                            <m:t>2</m:t>
                          </m:r>
                        </m:sup>
                      </m:sSubSup>
                      <m:r>
                        <a:rPr lang="de-CH" sz="1400" i="1" dirty="0">
                          <a:latin typeface="Cambria Math" panose="02040503050406030204" pitchFamily="18" charset="0"/>
                        </a:rPr>
                        <m:t>=1</m:t>
                      </m:r>
                    </m:oMath>
                  </m:oMathPara>
                </a14:m>
                <a:endParaRPr lang="de-CH" sz="1400" dirty="0"/>
              </a:p>
              <a:p>
                <a:endParaRPr lang="de-CH" sz="1400" dirty="0"/>
              </a:p>
              <a:p>
                <a:r>
                  <a:rPr lang="en-US" sz="1400" dirty="0"/>
                  <a:t>So if our </a:t>
                </a:r>
                <a14:m>
                  <m:oMath xmlns:m="http://schemas.openxmlformats.org/officeDocument/2006/math">
                    <m:r>
                      <a:rPr lang="de-CH" sz="1400" b="0" i="1" smtClean="0">
                        <a:latin typeface="Cambria Math" panose="02040503050406030204" pitchFamily="18" charset="0"/>
                      </a:rPr>
                      <m:t>𝛼</m:t>
                    </m:r>
                  </m:oMath>
                </a14:m>
                <a:r>
                  <a:rPr lang="en-US" sz="1400" dirty="0"/>
                  <a:t>  = .05, then we reject any null hypothesis for which</a:t>
                </a:r>
              </a:p>
              <a:p>
                <a:endParaRPr lang="en-US" sz="1400" dirty="0"/>
              </a:p>
              <a:p>
                <a:pPr/>
                <a14:m>
                  <m:oMathPara xmlns:m="http://schemas.openxmlformats.org/officeDocument/2006/math">
                    <m:oMathParaPr>
                      <m:jc m:val="left"/>
                    </m:oMathParaPr>
                    <m:oMath xmlns:m="http://schemas.openxmlformats.org/officeDocument/2006/math">
                      <m:r>
                        <a:rPr lang="de-CH" sz="1400" i="1" dirty="0">
                          <a:latin typeface="Cambria Math" panose="02040503050406030204" pitchFamily="18" charset="0"/>
                        </a:rPr>
                        <m:t>2</m:t>
                      </m:r>
                      <m:sSub>
                        <m:sSubPr>
                          <m:ctrlPr>
                            <a:rPr lang="de-CH" sz="1400" i="1" dirty="0">
                              <a:latin typeface="Cambria Math" panose="02040503050406030204" pitchFamily="18" charset="0"/>
                            </a:rPr>
                          </m:ctrlPr>
                        </m:sSubPr>
                        <m:e>
                          <m:r>
                            <a:rPr lang="de-CH" sz="1400" i="1" dirty="0">
                              <a:latin typeface="Cambria Math" panose="02040503050406030204" pitchFamily="18" charset="0"/>
                            </a:rPr>
                            <m:t>𝑙</m:t>
                          </m:r>
                        </m:e>
                        <m:sub>
                          <m:r>
                            <a:rPr lang="de-CH" sz="1400" i="1" dirty="0">
                              <a:latin typeface="Cambria Math" panose="02040503050406030204" pitchFamily="18" charset="0"/>
                            </a:rPr>
                            <m:t>𝑀𝐿𝐸</m:t>
                          </m:r>
                        </m:sub>
                      </m:sSub>
                      <m:r>
                        <a:rPr lang="de-CH" sz="1400" i="1" dirty="0">
                          <a:latin typeface="Cambria Math" panose="02040503050406030204" pitchFamily="18" charset="0"/>
                        </a:rPr>
                        <m:t>+2</m:t>
                      </m:r>
                      <m:sSub>
                        <m:sSubPr>
                          <m:ctrlPr>
                            <a:rPr lang="de-CH" sz="1400" i="1" dirty="0">
                              <a:latin typeface="Cambria Math" panose="02040503050406030204" pitchFamily="18" charset="0"/>
                            </a:rPr>
                          </m:ctrlPr>
                        </m:sSubPr>
                        <m:e>
                          <m:r>
                            <a:rPr lang="de-CH" sz="1400" i="1" dirty="0">
                              <a:latin typeface="Cambria Math" panose="02040503050406030204" pitchFamily="18" charset="0"/>
                            </a:rPr>
                            <m:t>𝑙</m:t>
                          </m:r>
                        </m:e>
                        <m:sub>
                          <m:r>
                            <a:rPr lang="de-CH" sz="1400" i="1" dirty="0">
                              <a:latin typeface="Cambria Math" panose="02040503050406030204" pitchFamily="18" charset="0"/>
                            </a:rPr>
                            <m:t>𝑛𝑢𝑙𝑙</m:t>
                          </m:r>
                        </m:sub>
                      </m:sSub>
                      <m:r>
                        <a:rPr lang="de-CH" sz="1400" b="0" i="1" dirty="0" smtClean="0">
                          <a:latin typeface="Cambria Math" panose="02040503050406030204" pitchFamily="18" charset="0"/>
                        </a:rPr>
                        <m:t>&gt;</m:t>
                      </m:r>
                      <m:r>
                        <a:rPr lang="de-CH" sz="1400" i="1" dirty="0">
                          <a:latin typeface="Cambria Math" panose="02040503050406030204" pitchFamily="18" charset="0"/>
                        </a:rPr>
                        <m:t> </m:t>
                      </m:r>
                      <m:sSubSup>
                        <m:sSubSupPr>
                          <m:ctrlPr>
                            <a:rPr lang="de-CH" sz="1400" i="1" dirty="0">
                              <a:latin typeface="Cambria Math" panose="02040503050406030204" pitchFamily="18" charset="0"/>
                            </a:rPr>
                          </m:ctrlPr>
                        </m:sSubSupPr>
                        <m:e>
                          <m:r>
                            <a:rPr lang="de-CH" sz="1400" i="1" dirty="0">
                              <a:latin typeface="Cambria Math" panose="02040503050406030204" pitchFamily="18" charset="0"/>
                            </a:rPr>
                            <m:t>𝑋</m:t>
                          </m:r>
                        </m:e>
                        <m:sub>
                          <m:r>
                            <a:rPr lang="de-CH" sz="1400" i="1" dirty="0">
                              <a:latin typeface="Cambria Math" panose="02040503050406030204" pitchFamily="18" charset="0"/>
                            </a:rPr>
                            <m:t>𝑑𝑓</m:t>
                          </m:r>
                          <m:r>
                            <a:rPr lang="de-CH" sz="1400" b="0" i="1" dirty="0" smtClean="0">
                              <a:latin typeface="Cambria Math" panose="02040503050406030204" pitchFamily="18" charset="0"/>
                            </a:rPr>
                            <m:t>, </m:t>
                          </m:r>
                          <m:r>
                            <a:rPr lang="de-CH" sz="1400" b="0" i="1" dirty="0" smtClean="0">
                              <a:latin typeface="Cambria Math" panose="02040503050406030204" pitchFamily="18" charset="0"/>
                            </a:rPr>
                            <m:t>𝛼</m:t>
                          </m:r>
                          <m:r>
                            <a:rPr lang="de-CH" sz="1400" b="0" i="1" dirty="0" smtClean="0">
                              <a:latin typeface="Cambria Math" panose="02040503050406030204" pitchFamily="18" charset="0"/>
                            </a:rPr>
                            <m:t>=0.05</m:t>
                          </m:r>
                        </m:sub>
                        <m:sup>
                          <m:r>
                            <a:rPr lang="de-CH" sz="1400" i="1" dirty="0">
                              <a:latin typeface="Cambria Math" panose="02040503050406030204" pitchFamily="18" charset="0"/>
                            </a:rPr>
                            <m:t>2</m:t>
                          </m:r>
                        </m:sup>
                      </m:sSubSup>
                      <m:r>
                        <a:rPr lang="de-CH" sz="1400" i="1" dirty="0">
                          <a:latin typeface="Cambria Math" panose="02040503050406030204" pitchFamily="18" charset="0"/>
                        </a:rPr>
                        <m:t>=</m:t>
                      </m:r>
                      <m:r>
                        <a:rPr lang="de-CH" sz="1400" b="0" i="1" dirty="0" smtClean="0">
                          <a:latin typeface="Cambria Math" panose="02040503050406030204" pitchFamily="18" charset="0"/>
                        </a:rPr>
                        <m:t>3.84</m:t>
                      </m:r>
                    </m:oMath>
                  </m:oMathPara>
                </a14:m>
                <a:endParaRPr lang="de-CH" sz="1400" b="0" dirty="0"/>
              </a:p>
              <a:p>
                <a:endParaRPr lang="de-CH" sz="1400" dirty="0"/>
              </a:p>
              <a:p>
                <a:pPr/>
                <a14:m>
                  <m:oMathPara xmlns:m="http://schemas.openxmlformats.org/officeDocument/2006/math">
                    <m:oMathParaPr>
                      <m:jc m:val="left"/>
                    </m:oMathParaPr>
                    <m:oMath xmlns:m="http://schemas.openxmlformats.org/officeDocument/2006/math">
                      <m:sSub>
                        <m:sSubPr>
                          <m:ctrlPr>
                            <a:rPr lang="de-CH" sz="1400" i="1" dirty="0">
                              <a:latin typeface="Cambria Math" panose="02040503050406030204" pitchFamily="18" charset="0"/>
                            </a:rPr>
                          </m:ctrlPr>
                        </m:sSubPr>
                        <m:e>
                          <m:r>
                            <a:rPr lang="de-CH" sz="1400" i="1" dirty="0">
                              <a:latin typeface="Cambria Math" panose="02040503050406030204" pitchFamily="18" charset="0"/>
                            </a:rPr>
                            <m:t>𝑙</m:t>
                          </m:r>
                        </m:e>
                        <m:sub>
                          <m:r>
                            <a:rPr lang="de-CH" sz="1400" i="1" dirty="0">
                              <a:latin typeface="Cambria Math" panose="02040503050406030204" pitchFamily="18" charset="0"/>
                            </a:rPr>
                            <m:t>𝑀𝐿𝐸</m:t>
                          </m:r>
                        </m:sub>
                      </m:sSub>
                      <m:r>
                        <a:rPr lang="de-CH" sz="1400" b="0" i="1" dirty="0" smtClean="0">
                          <a:latin typeface="Cambria Math" panose="02040503050406030204" pitchFamily="18" charset="0"/>
                        </a:rPr>
                        <m:t>− </m:t>
                      </m:r>
                      <m:sSub>
                        <m:sSubPr>
                          <m:ctrlPr>
                            <a:rPr lang="de-CH" sz="1400" i="1" dirty="0">
                              <a:latin typeface="Cambria Math" panose="02040503050406030204" pitchFamily="18" charset="0"/>
                            </a:rPr>
                          </m:ctrlPr>
                        </m:sSubPr>
                        <m:e>
                          <m:r>
                            <a:rPr lang="de-CH" sz="1400" i="1" dirty="0">
                              <a:latin typeface="Cambria Math" panose="02040503050406030204" pitchFamily="18" charset="0"/>
                            </a:rPr>
                            <m:t>𝑙</m:t>
                          </m:r>
                        </m:e>
                        <m:sub>
                          <m:r>
                            <a:rPr lang="de-CH" sz="1400" i="1" dirty="0">
                              <a:latin typeface="Cambria Math" panose="02040503050406030204" pitchFamily="18" charset="0"/>
                            </a:rPr>
                            <m:t>𝑛𝑢𝑙𝑙</m:t>
                          </m:r>
                        </m:sub>
                      </m:sSub>
                      <m:r>
                        <a:rPr lang="de-CH" sz="1400" i="1" dirty="0">
                          <a:latin typeface="Cambria Math" panose="02040503050406030204" pitchFamily="18" charset="0"/>
                        </a:rPr>
                        <m:t>&gt;</m:t>
                      </m:r>
                      <m:r>
                        <a:rPr lang="de-CH" sz="1400" b="0" i="1" dirty="0" smtClean="0">
                          <a:latin typeface="Cambria Math" panose="02040503050406030204" pitchFamily="18" charset="0"/>
                        </a:rPr>
                        <m:t>1.92 </m:t>
                      </m:r>
                    </m:oMath>
                  </m:oMathPara>
                </a14:m>
                <a:endParaRPr lang="de-CH" sz="1400" b="0" dirty="0"/>
              </a:p>
              <a:p>
                <a:endParaRPr lang="de-CH" sz="1400" dirty="0"/>
              </a:p>
              <a:p>
                <a:r>
                  <a:rPr lang="en-US" sz="1400" dirty="0"/>
                  <a:t>If </a:t>
                </a:r>
                <a14:m>
                  <m:oMath xmlns:m="http://schemas.openxmlformats.org/officeDocument/2006/math">
                    <m:r>
                      <a:rPr lang="de-CH" sz="1400" b="0" i="1" dirty="0" smtClean="0">
                        <a:latin typeface="Cambria Math" panose="02040503050406030204" pitchFamily="18" charset="0"/>
                      </a:rPr>
                      <m:t>𝑙𝑜𝑔</m:t>
                    </m:r>
                    <m:r>
                      <a:rPr lang="en-US" sz="1400" i="1" dirty="0" smtClean="0">
                        <a:latin typeface="Cambria Math" panose="02040503050406030204" pitchFamily="18" charset="0"/>
                      </a:rPr>
                      <m:t>⁡(</m:t>
                    </m:r>
                    <m:sSub>
                      <m:sSubPr>
                        <m:ctrlPr>
                          <a:rPr lang="en-US" sz="1400" i="1" dirty="0" smtClean="0">
                            <a:latin typeface="Cambria Math" panose="02040503050406030204" pitchFamily="18" charset="0"/>
                          </a:rPr>
                        </m:ctrlPr>
                      </m:sSubPr>
                      <m:e>
                        <m:r>
                          <a:rPr lang="de-CH" sz="1400" b="0" i="1" dirty="0" smtClean="0">
                            <a:latin typeface="Cambria Math" panose="02040503050406030204" pitchFamily="18" charset="0"/>
                          </a:rPr>
                          <m:t>𝐿</m:t>
                        </m:r>
                      </m:e>
                      <m:sub>
                        <m:r>
                          <a:rPr lang="en-US" sz="1400" i="1" dirty="0">
                            <a:latin typeface="Cambria Math" panose="02040503050406030204" pitchFamily="18" charset="0"/>
                          </a:rPr>
                          <m:t>𝑀𝐿𝐸</m:t>
                        </m:r>
                      </m:sub>
                    </m:sSub>
                    <m:r>
                      <a:rPr lang="en-US" sz="1400" i="1" dirty="0">
                        <a:latin typeface="Cambria Math" panose="02040503050406030204" pitchFamily="18" charset="0"/>
                      </a:rPr>
                      <m:t>) – </m:t>
                    </m:r>
                    <m:r>
                      <m:rPr>
                        <m:sty m:val="p"/>
                      </m:rPr>
                      <a:rPr lang="en-US" sz="1400" i="1" dirty="0">
                        <a:latin typeface="Cambria Math" panose="02040503050406030204" pitchFamily="18" charset="0"/>
                      </a:rPr>
                      <m:t>log</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de-CH" sz="1400" i="1" dirty="0">
                            <a:latin typeface="Cambria Math" panose="02040503050406030204" pitchFamily="18" charset="0"/>
                          </a:rPr>
                          <m:t>𝐿</m:t>
                        </m:r>
                      </m:e>
                      <m:sub>
                        <m:r>
                          <a:rPr lang="de-CH" sz="1400" b="0" i="1" dirty="0" smtClean="0">
                            <a:latin typeface="Cambria Math" panose="02040503050406030204" pitchFamily="18" charset="0"/>
                          </a:rPr>
                          <m:t>𝑛𝑢𝑙𝑙</m:t>
                        </m:r>
                      </m:sub>
                    </m:sSub>
                    <m:r>
                      <a:rPr lang="en-US" sz="1400" i="1" dirty="0">
                        <a:latin typeface="Cambria Math" panose="02040503050406030204" pitchFamily="18" charset="0"/>
                      </a:rPr>
                      <m:t>)&gt; </m:t>
                    </m:r>
                  </m:oMath>
                </a14:m>
                <a:r>
                  <a:rPr lang="en-US" sz="1400" dirty="0"/>
                  <a:t>1.92, we reject that null hypothesis.</a:t>
                </a:r>
                <a:endParaRPr lang="en-US" sz="1400" dirty="0">
                  <a:latin typeface="+mn-lt"/>
                </a:endParaRPr>
              </a:p>
            </p:txBody>
          </p:sp>
        </mc:Choice>
        <mc:Fallback xmlns="">
          <p:sp>
            <p:nvSpPr>
              <p:cNvPr id="8" name="TextBox 7">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500062" y="1166808"/>
                <a:ext cx="4864026" cy="3417987"/>
              </a:xfrm>
              <a:prstGeom prst="rect">
                <a:avLst/>
              </a:prstGeom>
              <a:blipFill>
                <a:blip r:embed="rId5"/>
                <a:stretch>
                  <a:fillRect l="-376" t="-535" b="-1070"/>
                </a:stretch>
              </a:blipFill>
            </p:spPr>
            <p:txBody>
              <a:bodyPr/>
              <a:lstStyle/>
              <a:p>
                <a:r>
                  <a:rPr lang="de-CH">
                    <a:noFill/>
                  </a:rPr>
                  <a:t> </a:t>
                </a:r>
              </a:p>
            </p:txBody>
          </p:sp>
        </mc:Fallback>
      </mc:AlternateContent>
      <p:sp>
        <p:nvSpPr>
          <p:cNvPr id="4" name="TextBox 3"/>
          <p:cNvSpPr txBox="1"/>
          <p:nvPr/>
        </p:nvSpPr>
        <p:spPr>
          <a:xfrm>
            <a:off x="500062" y="3867894"/>
            <a:ext cx="914400" cy="914400"/>
          </a:xfrm>
          <a:prstGeom prst="rect">
            <a:avLst/>
          </a:prstGeom>
        </p:spPr>
        <p:txBody>
          <a:bodyPr vert="horz" wrap="none" lIns="91440" tIns="45720" rIns="91440" bIns="45720" rtlCol="0">
            <a:normAutofit/>
          </a:bodyPr>
          <a:lstStyle/>
          <a:p>
            <a:pPr marL="0" indent="0" algn="l">
              <a:buNone/>
            </a:pPr>
            <a:endParaRPr lang="de-CH" b="0" dirty="0">
              <a:solidFill>
                <a:schemeClr val="accent1"/>
              </a:solidFill>
            </a:endParaRPr>
          </a:p>
        </p:txBody>
      </p:sp>
    </p:spTree>
    <p:extLst>
      <p:ext uri="{BB962C8B-B14F-4D97-AF65-F5344CB8AC3E}">
        <p14:creationId xmlns:p14="http://schemas.microsoft.com/office/powerpoint/2010/main" val="255352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40747"/>
            <a:ext cx="8137525" cy="558795"/>
          </a:xfrm>
        </p:spPr>
        <p:txBody>
          <a:bodyPr/>
          <a:lstStyle/>
          <a:p>
            <a:r>
              <a:rPr lang="en-US" b="1" dirty="0">
                <a:solidFill>
                  <a:schemeClr val="bg1">
                    <a:lumMod val="10000"/>
                  </a:schemeClr>
                </a:solidFill>
                <a:latin typeface="+mj-lt"/>
              </a:rPr>
              <a:t>  Statistical Inference (Frequentist 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395534" y="773449"/>
            <a:ext cx="8137525" cy="450123"/>
          </a:xfrm>
          <a:prstGeom prst="rect">
            <a:avLst/>
          </a:prstGeom>
          <a:noFill/>
        </p:spPr>
        <p:txBody>
          <a:bodyPr wrap="square">
            <a:spAutoFit/>
          </a:bodyPr>
          <a:lstStyle/>
          <a:p>
            <a:r>
              <a:rPr lang="en-US" sz="2500" b="1" dirty="0">
                <a:solidFill>
                  <a:srgbClr val="0070C0"/>
                </a:solidFill>
                <a:latin typeface="+mn-lt"/>
              </a:rPr>
              <a:t>RECAP</a:t>
            </a:r>
            <a:endParaRPr lang="en-US" sz="2500" dirty="0">
              <a:solidFill>
                <a:srgbClr val="0070C0"/>
              </a:solidFill>
              <a:latin typeface="+mn-lt"/>
            </a:endParaRPr>
          </a:p>
        </p:txBody>
      </p:sp>
      <p:sp>
        <p:nvSpPr>
          <p:cNvPr id="5" name="TextBox 4">
            <a:extLst>
              <a:ext uri="{FF2B5EF4-FFF2-40B4-BE49-F238E27FC236}">
                <a16:creationId xmlns:a16="http://schemas.microsoft.com/office/drawing/2014/main" id="{9BA17E82-D6E0-4D75-86FE-D5CC11E28C16}"/>
              </a:ext>
            </a:extLst>
          </p:cNvPr>
          <p:cNvSpPr txBox="1"/>
          <p:nvPr/>
        </p:nvSpPr>
        <p:spPr>
          <a:xfrm>
            <a:off x="395533" y="1297479"/>
            <a:ext cx="4068761" cy="1452001"/>
          </a:xfrm>
          <a:prstGeom prst="rect">
            <a:avLst/>
          </a:prstGeom>
          <a:noFill/>
        </p:spPr>
        <p:txBody>
          <a:bodyPr wrap="square">
            <a:spAutoFit/>
          </a:bodyPr>
          <a:lstStyle/>
          <a:p>
            <a:r>
              <a:rPr lang="en-US" sz="1900" b="1" dirty="0">
                <a:latin typeface="+mn-lt"/>
              </a:rPr>
              <a:t>Frequentist Paradigm:</a:t>
            </a:r>
          </a:p>
          <a:p>
            <a:pPr marL="342900" indent="-342900">
              <a:buFont typeface="Arial" panose="020B0604020202020204" pitchFamily="34" charset="0"/>
              <a:buChar char="•"/>
            </a:pPr>
            <a:r>
              <a:rPr lang="en-US" sz="1900" dirty="0">
                <a:latin typeface="+mn-lt"/>
              </a:rPr>
              <a:t>What we just did</a:t>
            </a:r>
          </a:p>
          <a:p>
            <a:pPr marL="342900" indent="-342900">
              <a:buFont typeface="Arial" panose="020B0604020202020204" pitchFamily="34" charset="0"/>
              <a:buChar char="•"/>
            </a:pPr>
            <a:r>
              <a:rPr lang="en-US" sz="1900" dirty="0">
                <a:latin typeface="+mn-lt"/>
              </a:rPr>
              <a:t>MLE</a:t>
            </a:r>
          </a:p>
          <a:p>
            <a:pPr marL="342900" indent="-342900">
              <a:buFont typeface="Arial" panose="020B0604020202020204" pitchFamily="34" charset="0"/>
              <a:buChar char="•"/>
            </a:pPr>
            <a:r>
              <a:rPr lang="en-US" sz="1900" dirty="0">
                <a:latin typeface="+mn-lt"/>
              </a:rPr>
              <a:t>Confidence intervals</a:t>
            </a:r>
          </a:p>
          <a:p>
            <a:pPr marL="342900" indent="-342900">
              <a:buFont typeface="Arial" panose="020B0604020202020204" pitchFamily="34" charset="0"/>
              <a:buChar char="•"/>
            </a:pPr>
            <a:r>
              <a:rPr lang="en-US" sz="1900" dirty="0">
                <a:latin typeface="+mn-lt"/>
              </a:rPr>
              <a:t>Classical tests/regression analyses</a:t>
            </a:r>
          </a:p>
        </p:txBody>
      </p:sp>
      <p:sp>
        <p:nvSpPr>
          <p:cNvPr id="6" name="TextBox 5">
            <a:extLst>
              <a:ext uri="{FF2B5EF4-FFF2-40B4-BE49-F238E27FC236}">
                <a16:creationId xmlns:a16="http://schemas.microsoft.com/office/drawing/2014/main" id="{9BA17E82-D6E0-4D75-86FE-D5CC11E28C16}"/>
              </a:ext>
            </a:extLst>
          </p:cNvPr>
          <p:cNvSpPr txBox="1"/>
          <p:nvPr/>
        </p:nvSpPr>
        <p:spPr>
          <a:xfrm>
            <a:off x="395533" y="2931790"/>
            <a:ext cx="4392492" cy="1180067"/>
          </a:xfrm>
          <a:prstGeom prst="rect">
            <a:avLst/>
          </a:prstGeom>
          <a:noFill/>
        </p:spPr>
        <p:txBody>
          <a:bodyPr wrap="square">
            <a:spAutoFit/>
          </a:bodyPr>
          <a:lstStyle/>
          <a:p>
            <a:r>
              <a:rPr lang="en-US" sz="1900" b="1" dirty="0">
                <a:latin typeface="+mn-lt"/>
              </a:rPr>
              <a:t>Bayesian Paradigm:</a:t>
            </a:r>
          </a:p>
          <a:p>
            <a:pPr marL="342900" indent="-342900">
              <a:buFont typeface="Arial" panose="020B0604020202020204" pitchFamily="34" charset="0"/>
              <a:buChar char="•"/>
            </a:pPr>
            <a:r>
              <a:rPr lang="en-US" sz="1900" dirty="0">
                <a:latin typeface="+mn-lt"/>
              </a:rPr>
              <a:t>Prior distributions for parameters</a:t>
            </a:r>
          </a:p>
          <a:p>
            <a:pPr marL="342900" indent="-342900">
              <a:buFont typeface="Arial" panose="020B0604020202020204" pitchFamily="34" charset="0"/>
              <a:buChar char="•"/>
            </a:pPr>
            <a:r>
              <a:rPr lang="en-US" sz="1900" dirty="0">
                <a:latin typeface="+mn-lt"/>
              </a:rPr>
              <a:t>Use the likelihood function to update </a:t>
            </a:r>
          </a:p>
          <a:p>
            <a:pPr marL="342900" indent="-342900">
              <a:buFont typeface="Arial" panose="020B0604020202020204" pitchFamily="34" charset="0"/>
              <a:buChar char="•"/>
            </a:pPr>
            <a:r>
              <a:rPr lang="en-US" sz="1900" dirty="0">
                <a:latin typeface="+mn-lt"/>
              </a:rPr>
              <a:t>Use posterior distributions</a:t>
            </a:r>
          </a:p>
        </p:txBody>
      </p:sp>
      <mc:AlternateContent xmlns:mc="http://schemas.openxmlformats.org/markup-compatibility/2006" xmlns:a14="http://schemas.microsoft.com/office/drawing/2010/main">
        <mc:Choice Requires="a14">
          <p:sp>
            <p:nvSpPr>
              <p:cNvPr id="7" name="TextBox 6"/>
              <p:cNvSpPr txBox="1"/>
              <p:nvPr/>
            </p:nvSpPr>
            <p:spPr>
              <a:xfrm>
                <a:off x="4809689" y="1479183"/>
                <a:ext cx="3889481" cy="5225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1700" i="1">
                          <a:latin typeface="Cambria Math" panose="02040503050406030204" pitchFamily="18" charset="0"/>
                        </a:rPr>
                        <m:t>𝐿</m:t>
                      </m:r>
                      <m:d>
                        <m:dPr>
                          <m:ctrlPr>
                            <a:rPr lang="de-CH" sz="1700" i="1">
                              <a:latin typeface="Cambria Math" panose="02040503050406030204" pitchFamily="18" charset="0"/>
                            </a:rPr>
                          </m:ctrlPr>
                        </m:dPr>
                        <m:e>
                          <m:r>
                            <a:rPr lang="de-CH" sz="1700" i="1">
                              <a:latin typeface="Cambria Math" panose="02040503050406030204" pitchFamily="18" charset="0"/>
                            </a:rPr>
                            <m:t>𝜃</m:t>
                          </m:r>
                        </m:e>
                        <m:e>
                          <m:r>
                            <a:rPr lang="de-CH" sz="1700" i="1">
                              <a:latin typeface="Cambria Math" panose="02040503050406030204" pitchFamily="18" charset="0"/>
                            </a:rPr>
                            <m:t>𝑥</m:t>
                          </m:r>
                        </m:e>
                      </m:d>
                      <m:r>
                        <a:rPr lang="de-CH" sz="1700" b="0" i="1" smtClean="0">
                          <a:latin typeface="Cambria Math" panose="02040503050406030204" pitchFamily="18" charset="0"/>
                        </a:rPr>
                        <m:t>= </m:t>
                      </m:r>
                      <m:d>
                        <m:dPr>
                          <m:ctrlPr>
                            <a:rPr lang="pt-BR" sz="1700" b="0" i="1" smtClean="0">
                              <a:latin typeface="Cambria Math" panose="02040503050406030204" pitchFamily="18" charset="0"/>
                            </a:rPr>
                          </m:ctrlPr>
                        </m:dPr>
                        <m:e>
                          <m:f>
                            <m:fPr>
                              <m:type m:val="noBar"/>
                              <m:ctrlPr>
                                <a:rPr lang="pt-BR" sz="1700" b="0" i="1" smtClean="0">
                                  <a:latin typeface="Cambria Math" panose="02040503050406030204" pitchFamily="18" charset="0"/>
                                </a:rPr>
                              </m:ctrlPr>
                            </m:fPr>
                            <m:num>
                              <m:r>
                                <a:rPr lang="pt-BR" sz="1700" b="0" i="1" smtClean="0">
                                  <a:latin typeface="Cambria Math" panose="02040503050406030204" pitchFamily="18" charset="0"/>
                                </a:rPr>
                                <m:t>𝑛</m:t>
                              </m:r>
                            </m:num>
                            <m:den>
                              <m:r>
                                <a:rPr lang="de-CH" sz="1700" b="0" i="1" smtClean="0">
                                  <a:latin typeface="Cambria Math" panose="02040503050406030204" pitchFamily="18" charset="0"/>
                                </a:rPr>
                                <m:t>𝑥</m:t>
                              </m:r>
                            </m:den>
                          </m:f>
                        </m:e>
                      </m:d>
                      <m:r>
                        <a:rPr lang="de-CH" sz="1700" b="0" i="1" smtClean="0">
                          <a:latin typeface="Cambria Math" panose="02040503050406030204" pitchFamily="18" charset="0"/>
                        </a:rPr>
                        <m:t>(</m:t>
                      </m:r>
                      <m:sSup>
                        <m:sSupPr>
                          <m:ctrlPr>
                            <a:rPr lang="de-CH" sz="1700" i="1" smtClean="0">
                              <a:latin typeface="Cambria Math" panose="02040503050406030204" pitchFamily="18" charset="0"/>
                            </a:rPr>
                          </m:ctrlPr>
                        </m:sSupPr>
                        <m:e>
                          <m:r>
                            <a:rPr lang="de-CH" sz="1700" i="1">
                              <a:latin typeface="Cambria Math" panose="02040503050406030204" pitchFamily="18" charset="0"/>
                            </a:rPr>
                            <m:t>𝜃</m:t>
                          </m:r>
                          <m:r>
                            <a:rPr lang="de-CH" sz="1700" b="0" i="1" smtClean="0">
                              <a:latin typeface="Cambria Math" panose="02040503050406030204" pitchFamily="18" charset="0"/>
                            </a:rPr>
                            <m:t>)</m:t>
                          </m:r>
                        </m:e>
                        <m:sup>
                          <m:r>
                            <a:rPr lang="de-CH" sz="1700" b="0" i="1" smtClean="0">
                              <a:latin typeface="Cambria Math" panose="02040503050406030204" pitchFamily="18" charset="0"/>
                            </a:rPr>
                            <m:t>𝑥</m:t>
                          </m:r>
                        </m:sup>
                      </m:sSup>
                      <m:r>
                        <a:rPr lang="de-CH" sz="1700" b="0" i="1" smtClean="0">
                          <a:latin typeface="Cambria Math" panose="02040503050406030204" pitchFamily="18" charset="0"/>
                        </a:rPr>
                        <m:t>(</m:t>
                      </m:r>
                      <m:sSup>
                        <m:sSupPr>
                          <m:ctrlPr>
                            <a:rPr lang="de-CH" sz="1700" i="1" smtClean="0">
                              <a:latin typeface="Cambria Math" panose="02040503050406030204" pitchFamily="18" charset="0"/>
                            </a:rPr>
                          </m:ctrlPr>
                        </m:sSupPr>
                        <m:e>
                          <m:r>
                            <a:rPr lang="de-CH" sz="1700" b="0" i="1" smtClean="0">
                              <a:latin typeface="Cambria Math" panose="02040503050406030204" pitchFamily="18" charset="0"/>
                            </a:rPr>
                            <m:t>1−</m:t>
                          </m:r>
                          <m:r>
                            <a:rPr lang="de-CH" sz="1700" i="1">
                              <a:latin typeface="Cambria Math" panose="02040503050406030204" pitchFamily="18" charset="0"/>
                            </a:rPr>
                            <m:t>𝜃</m:t>
                          </m:r>
                          <m:r>
                            <a:rPr lang="de-CH" sz="1700" b="0" i="1" smtClean="0">
                              <a:latin typeface="Cambria Math" panose="02040503050406030204" pitchFamily="18" charset="0"/>
                            </a:rPr>
                            <m:t>)</m:t>
                          </m:r>
                        </m:e>
                        <m:sup>
                          <m:r>
                            <a:rPr lang="de-CH" sz="1700" b="0" i="1" smtClean="0">
                              <a:latin typeface="Cambria Math" panose="02040503050406030204" pitchFamily="18" charset="0"/>
                            </a:rPr>
                            <m:t>𝑛</m:t>
                          </m:r>
                          <m:r>
                            <a:rPr lang="de-CH" sz="1700" b="0" i="1" smtClean="0">
                              <a:latin typeface="Cambria Math" panose="02040503050406030204" pitchFamily="18" charset="0"/>
                            </a:rPr>
                            <m:t>−</m:t>
                          </m:r>
                          <m:r>
                            <a:rPr lang="de-CH" sz="1700" b="0" i="1" smtClean="0">
                              <a:latin typeface="Cambria Math" panose="02040503050406030204" pitchFamily="18" charset="0"/>
                            </a:rPr>
                            <m:t>𝑥</m:t>
                          </m:r>
                        </m:sup>
                      </m:sSup>
                    </m:oMath>
                  </m:oMathPara>
                </a14:m>
                <a:endParaRPr lang="de-CH" sz="1700" dirty="0"/>
              </a:p>
            </p:txBody>
          </p:sp>
        </mc:Choice>
        <mc:Fallback xmlns="">
          <p:sp>
            <p:nvSpPr>
              <p:cNvPr id="7" name="TextBox 6"/>
              <p:cNvSpPr txBox="1">
                <a:spLocks noRot="1" noChangeAspect="1" noMove="1" noResize="1" noEditPoints="1" noAdjustHandles="1" noChangeArrowheads="1" noChangeShapeType="1" noTextEdit="1"/>
              </p:cNvSpPr>
              <p:nvPr/>
            </p:nvSpPr>
            <p:spPr>
              <a:xfrm>
                <a:off x="4809689" y="1479183"/>
                <a:ext cx="3889481" cy="522579"/>
              </a:xfrm>
              <a:prstGeom prst="rect">
                <a:avLst/>
              </a:prstGeom>
              <a:blipFill>
                <a:blip r:embed="rId3"/>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68824" y="3003798"/>
                <a:ext cx="3675583" cy="62183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1700" i="1">
                          <a:latin typeface="Cambria Math" panose="02040503050406030204" pitchFamily="18" charset="0"/>
                        </a:rPr>
                        <m:t>𝑝𝑜𝑠𝑡𝑒𝑟𝑖𝑜𝑟</m:t>
                      </m:r>
                      <m:r>
                        <a:rPr lang="de-CH" sz="1700" i="1">
                          <a:latin typeface="Cambria Math" panose="02040503050406030204" pitchFamily="18" charset="0"/>
                        </a:rPr>
                        <m:t>(</m:t>
                      </m:r>
                      <m:r>
                        <a:rPr lang="de-CH" sz="1700" i="1">
                          <a:latin typeface="Cambria Math" panose="02040503050406030204" pitchFamily="18" charset="0"/>
                        </a:rPr>
                        <m:t>𝜃</m:t>
                      </m:r>
                      <m:r>
                        <a:rPr lang="de-CH" sz="1700" i="1">
                          <a:latin typeface="Cambria Math" panose="02040503050406030204" pitchFamily="18" charset="0"/>
                        </a:rPr>
                        <m:t>|</m:t>
                      </m:r>
                      <m:r>
                        <a:rPr lang="de-CH" sz="1700" i="1">
                          <a:latin typeface="Cambria Math" panose="02040503050406030204" pitchFamily="18" charset="0"/>
                        </a:rPr>
                        <m:t>𝑥</m:t>
                      </m:r>
                      <m:r>
                        <a:rPr lang="de-CH" sz="1700" i="1">
                          <a:latin typeface="Cambria Math" panose="02040503050406030204" pitchFamily="18" charset="0"/>
                        </a:rPr>
                        <m:t>) ~ </m:t>
                      </m:r>
                      <m:r>
                        <a:rPr lang="de-CH" sz="1700" i="1">
                          <a:latin typeface="Cambria Math" panose="02040503050406030204" pitchFamily="18" charset="0"/>
                        </a:rPr>
                        <m:t>𝑝𝑟𝑖𝑜𝑟</m:t>
                      </m:r>
                      <m:r>
                        <a:rPr lang="de-CH" sz="1700" i="1">
                          <a:latin typeface="Cambria Math" panose="02040503050406030204" pitchFamily="18" charset="0"/>
                        </a:rPr>
                        <m:t>(</m:t>
                      </m:r>
                      <m:r>
                        <a:rPr lang="de-CH" sz="1700" i="1">
                          <a:latin typeface="Cambria Math" panose="02040503050406030204" pitchFamily="18" charset="0"/>
                        </a:rPr>
                        <m:t>𝜃</m:t>
                      </m:r>
                      <m:r>
                        <a:rPr lang="de-CH" sz="1700" i="1">
                          <a:latin typeface="Cambria Math" panose="02040503050406030204" pitchFamily="18" charset="0"/>
                        </a:rPr>
                        <m:t>) ∗ </m:t>
                      </m:r>
                      <m:r>
                        <a:rPr lang="de-CH" sz="1700" i="1">
                          <a:latin typeface="Cambria Math" panose="02040503050406030204" pitchFamily="18" charset="0"/>
                        </a:rPr>
                        <m:t>𝐿</m:t>
                      </m:r>
                      <m:r>
                        <a:rPr lang="de-CH" sz="1700" i="1">
                          <a:latin typeface="Cambria Math" panose="02040503050406030204" pitchFamily="18" charset="0"/>
                        </a:rPr>
                        <m:t>(</m:t>
                      </m:r>
                      <m:r>
                        <a:rPr lang="de-CH" sz="1700" i="1">
                          <a:latin typeface="Cambria Math" panose="02040503050406030204" pitchFamily="18" charset="0"/>
                        </a:rPr>
                        <m:t>𝜃</m:t>
                      </m:r>
                      <m:r>
                        <a:rPr lang="de-CH" sz="1700" i="1">
                          <a:latin typeface="Cambria Math" panose="02040503050406030204" pitchFamily="18" charset="0"/>
                        </a:rPr>
                        <m:t>|</m:t>
                      </m:r>
                      <m:r>
                        <a:rPr lang="de-CH" sz="1700" i="1">
                          <a:latin typeface="Cambria Math" panose="02040503050406030204" pitchFamily="18" charset="0"/>
                        </a:rPr>
                        <m:t>𝑥</m:t>
                      </m:r>
                      <m:r>
                        <a:rPr lang="de-CH" sz="1700" i="1">
                          <a:latin typeface="Cambria Math" panose="02040503050406030204" pitchFamily="18" charset="0"/>
                        </a:rPr>
                        <m:t>)</m:t>
                      </m:r>
                    </m:oMath>
                  </m:oMathPara>
                </a14:m>
                <a:endParaRPr dirty="0"/>
              </a:p>
              <a:p>
                <a:endParaRPr lang="de-CH"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4568824" y="3003798"/>
                <a:ext cx="3675583" cy="621837"/>
              </a:xfrm>
              <a:prstGeom prst="rect">
                <a:avLst/>
              </a:prstGeom>
              <a:blipFill>
                <a:blip r:embed="rId4"/>
                <a:stretch>
                  <a:fillRect/>
                </a:stretch>
              </a:blipFill>
            </p:spPr>
            <p:txBody>
              <a:bodyPr/>
              <a:lstStyle/>
              <a:p>
                <a:r>
                  <a:rPr lang="de-CH">
                    <a:noFill/>
                  </a:rPr>
                  <a:t> </a:t>
                </a:r>
              </a:p>
            </p:txBody>
          </p:sp>
        </mc:Fallback>
      </mc:AlternateContent>
    </p:spTree>
    <p:extLst>
      <p:ext uri="{BB962C8B-B14F-4D97-AF65-F5344CB8AC3E}">
        <p14:creationId xmlns:p14="http://schemas.microsoft.com/office/powerpoint/2010/main" val="111931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40747"/>
            <a:ext cx="8137525" cy="558795"/>
          </a:xfrm>
        </p:spPr>
        <p:txBody>
          <a:bodyPr/>
          <a:lstStyle/>
          <a:p>
            <a:r>
              <a:rPr lang="en-US" b="1" dirty="0">
                <a:solidFill>
                  <a:schemeClr val="bg1">
                    <a:lumMod val="10000"/>
                  </a:schemeClr>
                </a:solidFill>
                <a:latin typeface="+mj-lt"/>
              </a:rPr>
              <a:t>  Statistical Inference (Frequentist 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506911" y="707916"/>
            <a:ext cx="8137525" cy="450123"/>
          </a:xfrm>
          <a:prstGeom prst="rect">
            <a:avLst/>
          </a:prstGeom>
          <a:noFill/>
        </p:spPr>
        <p:txBody>
          <a:bodyPr wrap="square">
            <a:spAutoFit/>
          </a:bodyPr>
          <a:lstStyle/>
          <a:p>
            <a:r>
              <a:rPr lang="en-US" sz="2500" b="1" dirty="0">
                <a:solidFill>
                  <a:schemeClr val="tx1"/>
                </a:solidFill>
                <a:latin typeface="+mn-lt"/>
              </a:rPr>
              <a:t>Likelihood</a:t>
            </a:r>
            <a:endParaRPr lang="en-US" sz="2500" dirty="0">
              <a:solidFill>
                <a:schemeClr val="tx1"/>
              </a:solidFill>
              <a:latin typeface="+mn-lt"/>
            </a:endParaRPr>
          </a:p>
        </p:txBody>
      </p:sp>
      <mc:AlternateContent xmlns:mc="http://schemas.openxmlformats.org/markup-compatibility/2006" xmlns:a14="http://schemas.microsoft.com/office/drawing/2010/main">
        <mc:Choice Requires="a14">
          <p:sp>
            <p:nvSpPr>
              <p:cNvPr id="7" name="TextBox 6"/>
              <p:cNvSpPr txBox="1"/>
              <p:nvPr/>
            </p:nvSpPr>
            <p:spPr>
              <a:xfrm>
                <a:off x="4582945" y="1421630"/>
                <a:ext cx="3889481" cy="598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CH" sz="2000" i="1">
                          <a:latin typeface="Cambria Math" panose="02040503050406030204" pitchFamily="18" charset="0"/>
                        </a:rPr>
                        <m:t>𝐿</m:t>
                      </m:r>
                      <m:d>
                        <m:dPr>
                          <m:ctrlPr>
                            <a:rPr lang="de-CH" sz="2000" i="1">
                              <a:latin typeface="Cambria Math" panose="02040503050406030204" pitchFamily="18" charset="0"/>
                            </a:rPr>
                          </m:ctrlPr>
                        </m:dPr>
                        <m:e>
                          <m:r>
                            <a:rPr lang="de-CH" sz="2000" i="1">
                              <a:latin typeface="Cambria Math" panose="02040503050406030204" pitchFamily="18" charset="0"/>
                            </a:rPr>
                            <m:t>𝜃</m:t>
                          </m:r>
                        </m:e>
                        <m:e>
                          <m:r>
                            <a:rPr lang="de-CH" sz="2000" i="1">
                              <a:latin typeface="Cambria Math" panose="02040503050406030204" pitchFamily="18" charset="0"/>
                            </a:rPr>
                            <m:t>𝑥</m:t>
                          </m:r>
                        </m:e>
                      </m:d>
                      <m:r>
                        <a:rPr lang="de-CH" sz="2000" b="0" i="1" smtClean="0">
                          <a:latin typeface="Cambria Math" panose="02040503050406030204" pitchFamily="18" charset="0"/>
                        </a:rPr>
                        <m:t>= </m:t>
                      </m:r>
                      <m:d>
                        <m:dPr>
                          <m:ctrlPr>
                            <a:rPr lang="pt-BR" sz="2000" b="0" i="1" smtClean="0">
                              <a:latin typeface="Cambria Math" panose="02040503050406030204" pitchFamily="18" charset="0"/>
                            </a:rPr>
                          </m:ctrlPr>
                        </m:dPr>
                        <m:e>
                          <m:f>
                            <m:fPr>
                              <m:type m:val="noBar"/>
                              <m:ctrlPr>
                                <a:rPr lang="pt-BR" sz="2000" b="0" i="1" smtClean="0">
                                  <a:latin typeface="Cambria Math" panose="02040503050406030204" pitchFamily="18" charset="0"/>
                                </a:rPr>
                              </m:ctrlPr>
                            </m:fPr>
                            <m:num>
                              <m:r>
                                <a:rPr lang="pt-BR" sz="2000" b="0" i="1" smtClean="0">
                                  <a:latin typeface="Cambria Math" panose="02040503050406030204" pitchFamily="18" charset="0"/>
                                </a:rPr>
                                <m:t>𝑛</m:t>
                              </m:r>
                            </m:num>
                            <m:den>
                              <m:r>
                                <a:rPr lang="de-CH" sz="2000" b="0" i="1" smtClean="0">
                                  <a:latin typeface="Cambria Math" panose="02040503050406030204" pitchFamily="18" charset="0"/>
                                </a:rPr>
                                <m:t>𝑥</m:t>
                              </m:r>
                            </m:den>
                          </m:f>
                        </m:e>
                      </m:d>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𝑥</m:t>
                          </m:r>
                        </m:sup>
                      </m:sSup>
                      <m:r>
                        <a:rPr lang="de-CH" sz="2000" b="0" i="1" smtClean="0">
                          <a:latin typeface="Cambria Math" panose="02040503050406030204" pitchFamily="18" charset="0"/>
                        </a:rPr>
                        <m:t>(</m:t>
                      </m:r>
                      <m:sSup>
                        <m:sSupPr>
                          <m:ctrlPr>
                            <a:rPr lang="de-CH" sz="2000" i="1" smtClean="0">
                              <a:latin typeface="Cambria Math" panose="02040503050406030204" pitchFamily="18" charset="0"/>
                            </a:rPr>
                          </m:ctrlPr>
                        </m:sSupPr>
                        <m:e>
                          <m:r>
                            <a:rPr lang="de-CH" sz="2000" b="0" i="1" smtClean="0">
                              <a:latin typeface="Cambria Math" panose="02040503050406030204" pitchFamily="18" charset="0"/>
                            </a:rPr>
                            <m:t>1−</m:t>
                          </m:r>
                          <m:r>
                            <a:rPr lang="de-CH" sz="2000" i="1">
                              <a:latin typeface="Cambria Math" panose="02040503050406030204" pitchFamily="18" charset="0"/>
                            </a:rPr>
                            <m:t>𝜃</m:t>
                          </m:r>
                          <m:r>
                            <a:rPr lang="de-CH" sz="2000" b="0" i="1" smtClean="0">
                              <a:latin typeface="Cambria Math" panose="02040503050406030204" pitchFamily="18" charset="0"/>
                            </a:rPr>
                            <m:t>)</m:t>
                          </m:r>
                        </m:e>
                        <m:sup>
                          <m:r>
                            <a:rPr lang="de-CH" sz="2000" b="0" i="1" smtClean="0">
                              <a:latin typeface="Cambria Math" panose="02040503050406030204" pitchFamily="18" charset="0"/>
                            </a:rPr>
                            <m:t>𝑛</m:t>
                          </m:r>
                          <m:r>
                            <a:rPr lang="de-CH" sz="2000" b="0" i="1" smtClean="0">
                              <a:latin typeface="Cambria Math" panose="02040503050406030204" pitchFamily="18" charset="0"/>
                            </a:rPr>
                            <m:t>−</m:t>
                          </m:r>
                          <m:r>
                            <a:rPr lang="de-CH" sz="2000" b="0" i="1" smtClean="0">
                              <a:latin typeface="Cambria Math" panose="02040503050406030204" pitchFamily="18" charset="0"/>
                            </a:rPr>
                            <m:t>𝑥</m:t>
                          </m:r>
                        </m:sup>
                      </m:sSup>
                    </m:oMath>
                  </m:oMathPara>
                </a14:m>
                <a:endParaRPr lang="de-CH"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582945" y="1421630"/>
                <a:ext cx="3889481" cy="598497"/>
              </a:xfrm>
              <a:prstGeom prst="rect">
                <a:avLst/>
              </a:prstGeom>
              <a:blipFill>
                <a:blip r:embed="rId3"/>
                <a:stretch>
                  <a:fillRect/>
                </a:stretch>
              </a:blipFill>
            </p:spPr>
            <p:txBody>
              <a:bodyPr/>
              <a:lstStyle/>
              <a:p>
                <a:r>
                  <a:rPr lang="de-CH">
                    <a:noFill/>
                  </a:rPr>
                  <a:t> </a:t>
                </a:r>
              </a:p>
            </p:txBody>
          </p:sp>
        </mc:Fallback>
      </mc:AlternateContent>
      <p:pic>
        <p:nvPicPr>
          <p:cNvPr id="9" name="Picture 2" descr="image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1347614"/>
            <a:ext cx="3096344" cy="2932539"/>
          </a:xfrm>
          <a:prstGeom prst="rect">
            <a:avLst/>
          </a:prstGeom>
          <a:noFill/>
          <a:ln w="28575">
            <a:solidFill>
              <a:schemeClr val="accent3">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Rectangle 2"/>
              <p:cNvSpPr/>
              <p:nvPr/>
            </p:nvSpPr>
            <p:spPr>
              <a:xfrm>
                <a:off x="4355976" y="2283718"/>
                <a:ext cx="3752629" cy="7174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ＭＳ Ｐゴシック" charset="0"/>
                          <a:cs typeface="ＭＳ Ｐゴシック" charset="0"/>
                        </a:rPr>
                        <m:t>𝐿</m:t>
                      </m:r>
                      <m:d>
                        <m:dPr>
                          <m:ctrlPr>
                            <a:rPr lang="en-US" i="1">
                              <a:latin typeface="Cambria Math" panose="02040503050406030204" pitchFamily="18" charset="0"/>
                              <a:ea typeface="ＭＳ Ｐゴシック" charset="0"/>
                              <a:cs typeface="ＭＳ Ｐゴシック" charset="0"/>
                            </a:rPr>
                          </m:ctrlPr>
                        </m:dPr>
                        <m:e>
                          <m:r>
                            <a:rPr lang="de-CH" b="1" i="1" smtClean="0">
                              <a:latin typeface="Cambria Math" panose="02040503050406030204" pitchFamily="18" charset="0"/>
                              <a:ea typeface="ＭＳ Ｐゴシック" charset="0"/>
                              <a:cs typeface="ＭＳ Ｐゴシック" charset="0"/>
                            </a:rPr>
                            <m:t>𝜽</m:t>
                          </m:r>
                        </m:e>
                        <m:e>
                          <m:r>
                            <a:rPr lang="en-US" b="1" i="1">
                              <a:latin typeface="Cambria Math" panose="02040503050406030204" pitchFamily="18" charset="0"/>
                              <a:ea typeface="ＭＳ Ｐゴシック" charset="0"/>
                              <a:cs typeface="ＭＳ Ｐゴシック" charset="0"/>
                            </a:rPr>
                            <m:t>𝒙</m:t>
                          </m:r>
                        </m:e>
                      </m:d>
                      <m:r>
                        <a:rPr lang="en-US" i="1">
                          <a:latin typeface="Cambria Math" panose="02040503050406030204" pitchFamily="18" charset="0"/>
                          <a:ea typeface="ＭＳ Ｐゴシック" charset="0"/>
                          <a:cs typeface="ＭＳ Ｐゴシック" charset="0"/>
                        </a:rPr>
                        <m:t>=</m:t>
                      </m:r>
                      <m:nary>
                        <m:naryPr>
                          <m:chr m:val="∏"/>
                          <m:supHide m:val="on"/>
                          <m:ctrlPr>
                            <a:rPr lang="en-US" i="1">
                              <a:latin typeface="Cambria Math" panose="02040503050406030204" pitchFamily="18" charset="0"/>
                              <a:ea typeface="ＭＳ Ｐゴシック" charset="0"/>
                            </a:rPr>
                          </m:ctrlPr>
                        </m:naryPr>
                        <m:sub>
                          <m:r>
                            <m:rPr>
                              <m:brk m:alnAt="7"/>
                            </m:rPr>
                            <a:rPr lang="en-US" i="1">
                              <a:latin typeface="Cambria Math" panose="02040503050406030204" pitchFamily="18" charset="0"/>
                              <a:ea typeface="ＭＳ Ｐゴシック" charset="0"/>
                            </a:rPr>
                            <m:t>𝑡</m:t>
                          </m:r>
                        </m:sub>
                        <m:sup/>
                        <m:e>
                          <m:d>
                            <m:dPr>
                              <m:ctrlPr>
                                <a:rPr lang="en-US" i="1">
                                  <a:latin typeface="Cambria Math" panose="02040503050406030204" pitchFamily="18" charset="0"/>
                                  <a:ea typeface="ＭＳ Ｐゴシック" charset="0"/>
                                </a:rPr>
                              </m:ctrlPr>
                            </m:dPr>
                            <m:e>
                              <m:eqArr>
                                <m:eqArrPr>
                                  <m:ctrlPr>
                                    <a:rPr lang="en-US" i="1">
                                      <a:latin typeface="Cambria Math" panose="02040503050406030204" pitchFamily="18" charset="0"/>
                                      <a:ea typeface="ＭＳ Ｐゴシック" charset="0"/>
                                    </a:rPr>
                                  </m:ctrlPr>
                                </m:eqArrPr>
                                <m:e>
                                  <m:sSub>
                                    <m:sSubPr>
                                      <m:ctrlPr>
                                        <a:rPr lang="en-US" i="1">
                                          <a:latin typeface="Cambria Math" panose="02040503050406030204" pitchFamily="18" charset="0"/>
                                          <a:ea typeface="ＭＳ Ｐゴシック" charset="0"/>
                                        </a:rPr>
                                      </m:ctrlPr>
                                    </m:sSubPr>
                                    <m:e>
                                      <m:r>
                                        <a:rPr lang="en-US" i="1">
                                          <a:latin typeface="Cambria Math" panose="02040503050406030204" pitchFamily="18" charset="0"/>
                                          <a:ea typeface="ＭＳ Ｐゴシック" charset="0"/>
                                        </a:rPr>
                                        <m:t>𝑛</m:t>
                                      </m:r>
                                    </m:e>
                                    <m:sub>
                                      <m:r>
                                        <a:rPr lang="en-US" i="1">
                                          <a:latin typeface="Cambria Math" panose="02040503050406030204" pitchFamily="18" charset="0"/>
                                          <a:ea typeface="ＭＳ Ｐゴシック" charset="0"/>
                                        </a:rPr>
                                        <m:t>𝑡</m:t>
                                      </m:r>
                                    </m:sub>
                                  </m:sSub>
                                </m:e>
                                <m:e>
                                  <m:sSub>
                                    <m:sSubPr>
                                      <m:ctrlPr>
                                        <a:rPr lang="en-US" i="1">
                                          <a:latin typeface="Cambria Math" panose="02040503050406030204" pitchFamily="18" charset="0"/>
                                          <a:ea typeface="ＭＳ Ｐゴシック" charset="0"/>
                                        </a:rPr>
                                      </m:ctrlPr>
                                    </m:sSubPr>
                                    <m:e>
                                      <m:r>
                                        <a:rPr lang="en-US" i="1">
                                          <a:latin typeface="Cambria Math" panose="02040503050406030204" pitchFamily="18" charset="0"/>
                                          <a:ea typeface="ＭＳ Ｐゴシック" charset="0"/>
                                        </a:rPr>
                                        <m:t>𝑥</m:t>
                                      </m:r>
                                    </m:e>
                                    <m:sub>
                                      <m:r>
                                        <a:rPr lang="en-US" i="1">
                                          <a:latin typeface="Cambria Math" panose="02040503050406030204" pitchFamily="18" charset="0"/>
                                          <a:ea typeface="ＭＳ Ｐゴシック" charset="0"/>
                                        </a:rPr>
                                        <m:t>𝑡</m:t>
                                      </m:r>
                                    </m:sub>
                                  </m:sSub>
                                </m:e>
                              </m:eqArr>
                            </m:e>
                          </m:d>
                          <m:sSubSup>
                            <m:sSubSupPr>
                              <m:ctrlPr>
                                <a:rPr lang="en-US" i="1">
                                  <a:latin typeface="Cambria Math" panose="02040503050406030204" pitchFamily="18" charset="0"/>
                                  <a:ea typeface="ＭＳ Ｐゴシック" charset="0"/>
                                </a:rPr>
                              </m:ctrlPr>
                            </m:sSubSupPr>
                            <m:e>
                              <m:r>
                                <a:rPr lang="de-CH" b="0" i="1" smtClean="0">
                                  <a:latin typeface="Cambria Math" panose="02040503050406030204" pitchFamily="18" charset="0"/>
                                  <a:ea typeface="ＭＳ Ｐゴシック" charset="0"/>
                                </a:rPr>
                                <m:t>𝜃</m:t>
                              </m:r>
                            </m:e>
                            <m:sub>
                              <m:r>
                                <a:rPr lang="en-US" i="1">
                                  <a:latin typeface="Cambria Math" panose="02040503050406030204" pitchFamily="18" charset="0"/>
                                  <a:ea typeface="ＭＳ Ｐゴシック" charset="0"/>
                                </a:rPr>
                                <m:t>𝑡</m:t>
                              </m:r>
                            </m:sub>
                            <m:sup>
                              <m:sSub>
                                <m:sSubPr>
                                  <m:ctrlPr>
                                    <a:rPr lang="en-US" i="1">
                                      <a:latin typeface="Cambria Math" panose="02040503050406030204" pitchFamily="18" charset="0"/>
                                      <a:ea typeface="ＭＳ Ｐゴシック" charset="0"/>
                                    </a:rPr>
                                  </m:ctrlPr>
                                </m:sSubPr>
                                <m:e>
                                  <m:r>
                                    <a:rPr lang="en-US" i="1">
                                      <a:latin typeface="Cambria Math" panose="02040503050406030204" pitchFamily="18" charset="0"/>
                                      <a:ea typeface="ＭＳ Ｐゴシック" charset="0"/>
                                    </a:rPr>
                                    <m:t>𝑥</m:t>
                                  </m:r>
                                </m:e>
                                <m:sub>
                                  <m:r>
                                    <a:rPr lang="en-US" i="1">
                                      <a:latin typeface="Cambria Math" panose="02040503050406030204" pitchFamily="18" charset="0"/>
                                      <a:ea typeface="ＭＳ Ｐゴシック" charset="0"/>
                                    </a:rPr>
                                    <m:t>𝑡</m:t>
                                  </m:r>
                                </m:sub>
                              </m:sSub>
                            </m:sup>
                          </m:sSubSup>
                          <m:sSup>
                            <m:sSupPr>
                              <m:ctrlPr>
                                <a:rPr lang="en-US" i="1">
                                  <a:latin typeface="Cambria Math" panose="02040503050406030204" pitchFamily="18" charset="0"/>
                                  <a:ea typeface="ＭＳ Ｐゴシック" charset="0"/>
                                </a:rPr>
                              </m:ctrlPr>
                            </m:sSupPr>
                            <m:e>
                              <m:d>
                                <m:dPr>
                                  <m:ctrlPr>
                                    <a:rPr lang="en-US" i="1">
                                      <a:latin typeface="Cambria Math" panose="02040503050406030204" pitchFamily="18" charset="0"/>
                                      <a:ea typeface="ＭＳ Ｐゴシック" charset="0"/>
                                    </a:rPr>
                                  </m:ctrlPr>
                                </m:dPr>
                                <m:e>
                                  <m:r>
                                    <a:rPr lang="en-US" i="1">
                                      <a:latin typeface="Cambria Math" panose="02040503050406030204" pitchFamily="18" charset="0"/>
                                      <a:ea typeface="ＭＳ Ｐゴシック" charset="0"/>
                                    </a:rPr>
                                    <m:t>1−</m:t>
                                  </m:r>
                                  <m:sSub>
                                    <m:sSubPr>
                                      <m:ctrlPr>
                                        <a:rPr lang="en-US" i="1">
                                          <a:latin typeface="Cambria Math" panose="02040503050406030204" pitchFamily="18" charset="0"/>
                                          <a:ea typeface="ＭＳ Ｐゴシック" charset="0"/>
                                        </a:rPr>
                                      </m:ctrlPr>
                                    </m:sSubPr>
                                    <m:e>
                                      <m:r>
                                        <a:rPr lang="de-CH" b="0" i="1" smtClean="0">
                                          <a:latin typeface="Cambria Math" panose="02040503050406030204" pitchFamily="18" charset="0"/>
                                          <a:ea typeface="ＭＳ Ｐゴシック" charset="0"/>
                                        </a:rPr>
                                        <m:t>𝜃</m:t>
                                      </m:r>
                                    </m:e>
                                    <m:sub>
                                      <m:r>
                                        <a:rPr lang="en-US" i="1">
                                          <a:latin typeface="Cambria Math" panose="02040503050406030204" pitchFamily="18" charset="0"/>
                                          <a:ea typeface="ＭＳ Ｐゴシック" charset="0"/>
                                        </a:rPr>
                                        <m:t>𝑡</m:t>
                                      </m:r>
                                    </m:sub>
                                  </m:sSub>
                                </m:e>
                              </m:d>
                            </m:e>
                            <m:sup>
                              <m:sSub>
                                <m:sSubPr>
                                  <m:ctrlPr>
                                    <a:rPr lang="en-US" i="1">
                                      <a:latin typeface="Cambria Math" panose="02040503050406030204" pitchFamily="18" charset="0"/>
                                      <a:ea typeface="ＭＳ Ｐゴシック" charset="0"/>
                                    </a:rPr>
                                  </m:ctrlPr>
                                </m:sSubPr>
                                <m:e>
                                  <m:r>
                                    <a:rPr lang="en-US" i="1">
                                      <a:latin typeface="Cambria Math" panose="02040503050406030204" pitchFamily="18" charset="0"/>
                                      <a:ea typeface="ＭＳ Ｐゴシック" charset="0"/>
                                    </a:rPr>
                                    <m:t>𝑛</m:t>
                                  </m:r>
                                </m:e>
                                <m:sub>
                                  <m:r>
                                    <a:rPr lang="en-US" i="1">
                                      <a:latin typeface="Cambria Math" panose="02040503050406030204" pitchFamily="18" charset="0"/>
                                      <a:ea typeface="ＭＳ Ｐゴシック" charset="0"/>
                                    </a:rPr>
                                    <m:t>𝑡</m:t>
                                  </m:r>
                                </m:sub>
                              </m:sSub>
                              <m:r>
                                <a:rPr lang="en-US" i="1">
                                  <a:latin typeface="Cambria Math" panose="02040503050406030204" pitchFamily="18" charset="0"/>
                                  <a:ea typeface="ＭＳ Ｐゴシック" charset="0"/>
                                </a:rPr>
                                <m:t>−</m:t>
                              </m:r>
                              <m:sSub>
                                <m:sSubPr>
                                  <m:ctrlPr>
                                    <a:rPr lang="en-US" i="1">
                                      <a:latin typeface="Cambria Math" panose="02040503050406030204" pitchFamily="18" charset="0"/>
                                      <a:ea typeface="ＭＳ Ｐゴシック" charset="0"/>
                                    </a:rPr>
                                  </m:ctrlPr>
                                </m:sSubPr>
                                <m:e>
                                  <m:r>
                                    <a:rPr lang="en-US" i="1">
                                      <a:latin typeface="Cambria Math" panose="02040503050406030204" pitchFamily="18" charset="0"/>
                                      <a:ea typeface="ＭＳ Ｐゴシック" charset="0"/>
                                    </a:rPr>
                                    <m:t>𝑥</m:t>
                                  </m:r>
                                </m:e>
                                <m:sub>
                                  <m:r>
                                    <a:rPr lang="en-US" i="1">
                                      <a:latin typeface="Cambria Math" panose="02040503050406030204" pitchFamily="18" charset="0"/>
                                      <a:ea typeface="ＭＳ Ｐゴシック" charset="0"/>
                                    </a:rPr>
                                    <m:t>𝑡</m:t>
                                  </m:r>
                                </m:sub>
                              </m:sSub>
                            </m:sup>
                          </m:sSup>
                          <m:r>
                            <m:rPr>
                              <m:nor/>
                            </m:rPr>
                            <a:rPr lang="en-US" dirty="0">
                              <a:latin typeface="Calibri" charset="0"/>
                              <a:ea typeface="ＭＳ Ｐゴシック" charset="0"/>
                              <a:cs typeface="ＭＳ Ｐゴシック" charset="0"/>
                            </a:rPr>
                            <m:t> </m:t>
                          </m:r>
                        </m:e>
                      </m:nary>
                    </m:oMath>
                  </m:oMathPara>
                </a14:m>
                <a:endParaRPr lang="de-CH" dirty="0"/>
              </a:p>
            </p:txBody>
          </p:sp>
        </mc:Choice>
        <mc:Fallback xmlns="">
          <p:sp>
            <p:nvSpPr>
              <p:cNvPr id="3" name="Rectangle 2"/>
              <p:cNvSpPr>
                <a:spLocks noRot="1" noChangeAspect="1" noMove="1" noResize="1" noEditPoints="1" noAdjustHandles="1" noChangeArrowheads="1" noChangeShapeType="1" noTextEdit="1"/>
              </p:cNvSpPr>
              <p:nvPr/>
            </p:nvSpPr>
            <p:spPr>
              <a:xfrm>
                <a:off x="4355976" y="2283718"/>
                <a:ext cx="3752629" cy="717440"/>
              </a:xfrm>
              <a:prstGeom prst="rect">
                <a:avLst/>
              </a:prstGeom>
              <a:blipFill>
                <a:blip r:embed="rId5"/>
                <a:stretch>
                  <a:fillRect/>
                </a:stretch>
              </a:blipFill>
            </p:spPr>
            <p:txBody>
              <a:bodyPr/>
              <a:lstStyle/>
              <a:p>
                <a:r>
                  <a:rPr lang="de-CH">
                    <a:noFill/>
                  </a:rPr>
                  <a:t> </a:t>
                </a:r>
              </a:p>
            </p:txBody>
          </p:sp>
        </mc:Fallback>
      </mc:AlternateContent>
    </p:spTree>
    <p:extLst>
      <p:ext uri="{BB962C8B-B14F-4D97-AF65-F5344CB8AC3E}">
        <p14:creationId xmlns:p14="http://schemas.microsoft.com/office/powerpoint/2010/main" val="248460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323528" y="831010"/>
            <a:ext cx="8137525" cy="951030"/>
          </a:xfrm>
          <a:prstGeom prst="rect">
            <a:avLst/>
          </a:prstGeom>
          <a:noFill/>
        </p:spPr>
        <p:txBody>
          <a:bodyPr wrap="square">
            <a:spAutoFit/>
          </a:bodyPr>
          <a:lstStyle/>
          <a:p>
            <a:r>
              <a:rPr lang="en-US" sz="2000" b="1" dirty="0">
                <a:latin typeface="+mn-lt"/>
              </a:rPr>
              <a:t>Mathematical Models: </a:t>
            </a:r>
            <a:r>
              <a:rPr lang="en-US" sz="2000" dirty="0">
                <a:latin typeface="+mn-lt"/>
              </a:rPr>
              <a:t>Disease models are typically formulated using mathematical equations that describe the transmission dynamics of the disease within a population. </a:t>
            </a:r>
            <a:endParaRPr lang="en-GB" sz="2000" dirty="0">
              <a:latin typeface="+mn-lt"/>
            </a:endParaRPr>
          </a:p>
        </p:txBody>
      </p:sp>
      <p:sp>
        <p:nvSpPr>
          <p:cNvPr id="6" name="TextBox 5">
            <a:extLst>
              <a:ext uri="{FF2B5EF4-FFF2-40B4-BE49-F238E27FC236}">
                <a16:creationId xmlns:a16="http://schemas.microsoft.com/office/drawing/2014/main" id="{9BA17E82-D6E0-4D75-86FE-D5CC11E28C16}"/>
              </a:ext>
            </a:extLst>
          </p:cNvPr>
          <p:cNvSpPr txBox="1"/>
          <p:nvPr/>
        </p:nvSpPr>
        <p:spPr>
          <a:xfrm>
            <a:off x="331617" y="1920978"/>
            <a:ext cx="8137525" cy="378565"/>
          </a:xfrm>
          <a:prstGeom prst="rect">
            <a:avLst/>
          </a:prstGeom>
          <a:noFill/>
        </p:spPr>
        <p:txBody>
          <a:bodyPr wrap="square">
            <a:spAutoFit/>
          </a:bodyPr>
          <a:lstStyle/>
          <a:p>
            <a:r>
              <a:rPr lang="en-US" sz="2000" i="1" dirty="0">
                <a:solidFill>
                  <a:srgbClr val="002060"/>
                </a:solidFill>
                <a:latin typeface="+mn-lt"/>
              </a:rPr>
              <a:t>RECAP: Why do we need models?</a:t>
            </a:r>
            <a:endParaRPr lang="en-GB" sz="2000" i="1" dirty="0">
              <a:solidFill>
                <a:srgbClr val="002060"/>
              </a:solidFill>
              <a:latin typeface="+mn-lt"/>
            </a:endParaRPr>
          </a:p>
        </p:txBody>
      </p:sp>
      <p:sp>
        <p:nvSpPr>
          <p:cNvPr id="8" name="TextBox 7">
            <a:extLst>
              <a:ext uri="{FF2B5EF4-FFF2-40B4-BE49-F238E27FC236}">
                <a16:creationId xmlns:a16="http://schemas.microsoft.com/office/drawing/2014/main" id="{9BA17E82-D6E0-4D75-86FE-D5CC11E28C16}"/>
              </a:ext>
            </a:extLst>
          </p:cNvPr>
          <p:cNvSpPr txBox="1"/>
          <p:nvPr/>
        </p:nvSpPr>
        <p:spPr>
          <a:xfrm>
            <a:off x="331115" y="2388487"/>
            <a:ext cx="4464498" cy="37856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To understand disease dynamics</a:t>
            </a:r>
            <a:endParaRPr lang="en-GB" sz="2000" dirty="0">
              <a:latin typeface="+mn-lt"/>
            </a:endParaRPr>
          </a:p>
        </p:txBody>
      </p:sp>
      <p:sp>
        <p:nvSpPr>
          <p:cNvPr id="9" name="TextBox 8">
            <a:extLst>
              <a:ext uri="{FF2B5EF4-FFF2-40B4-BE49-F238E27FC236}">
                <a16:creationId xmlns:a16="http://schemas.microsoft.com/office/drawing/2014/main" id="{9BA17E82-D6E0-4D75-86FE-D5CC11E28C16}"/>
              </a:ext>
            </a:extLst>
          </p:cNvPr>
          <p:cNvSpPr txBox="1"/>
          <p:nvPr/>
        </p:nvSpPr>
        <p:spPr>
          <a:xfrm>
            <a:off x="4857896" y="2357458"/>
            <a:ext cx="3960440" cy="37856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Predict disease outcomes</a:t>
            </a:r>
            <a:endParaRPr lang="en-GB" sz="2000" dirty="0">
              <a:latin typeface="+mn-lt"/>
            </a:endParaRPr>
          </a:p>
        </p:txBody>
      </p:sp>
      <p:sp>
        <p:nvSpPr>
          <p:cNvPr id="10" name="TextBox 9">
            <a:extLst>
              <a:ext uri="{FF2B5EF4-FFF2-40B4-BE49-F238E27FC236}">
                <a16:creationId xmlns:a16="http://schemas.microsoft.com/office/drawing/2014/main" id="{9BA17E82-D6E0-4D75-86FE-D5CC11E28C16}"/>
              </a:ext>
            </a:extLst>
          </p:cNvPr>
          <p:cNvSpPr txBox="1"/>
          <p:nvPr/>
        </p:nvSpPr>
        <p:spPr>
          <a:xfrm>
            <a:off x="331115" y="2925304"/>
            <a:ext cx="4032450" cy="37856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Assess intervention strategies</a:t>
            </a:r>
            <a:endParaRPr lang="en-GB" sz="2000" dirty="0">
              <a:latin typeface="+mn-lt"/>
            </a:endParaRPr>
          </a:p>
        </p:txBody>
      </p:sp>
      <p:sp>
        <p:nvSpPr>
          <p:cNvPr id="11" name="TextBox 10">
            <a:extLst>
              <a:ext uri="{FF2B5EF4-FFF2-40B4-BE49-F238E27FC236}">
                <a16:creationId xmlns:a16="http://schemas.microsoft.com/office/drawing/2014/main" id="{9BA17E82-D6E0-4D75-86FE-D5CC11E28C16}"/>
              </a:ext>
            </a:extLst>
          </p:cNvPr>
          <p:cNvSpPr txBox="1"/>
          <p:nvPr/>
        </p:nvSpPr>
        <p:spPr>
          <a:xfrm>
            <a:off x="4841768" y="2985273"/>
            <a:ext cx="4176465" cy="37856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Inform policy decisions</a:t>
            </a:r>
            <a:endParaRPr lang="en-GB" sz="2000" dirty="0">
              <a:latin typeface="+mn-lt"/>
            </a:endParaRPr>
          </a:p>
        </p:txBody>
      </p:sp>
      <p:sp>
        <p:nvSpPr>
          <p:cNvPr id="12" name="TextBox 11">
            <a:extLst>
              <a:ext uri="{FF2B5EF4-FFF2-40B4-BE49-F238E27FC236}">
                <a16:creationId xmlns:a16="http://schemas.microsoft.com/office/drawing/2014/main" id="{9BA17E82-D6E0-4D75-86FE-D5CC11E28C16}"/>
              </a:ext>
            </a:extLst>
          </p:cNvPr>
          <p:cNvSpPr txBox="1"/>
          <p:nvPr/>
        </p:nvSpPr>
        <p:spPr>
          <a:xfrm>
            <a:off x="323527" y="3489329"/>
            <a:ext cx="4392489" cy="37856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Design public health interventions</a:t>
            </a:r>
            <a:endParaRPr lang="en-GB" sz="2000" dirty="0">
              <a:latin typeface="+mn-lt"/>
            </a:endParaRPr>
          </a:p>
        </p:txBody>
      </p:sp>
      <p:sp>
        <p:nvSpPr>
          <p:cNvPr id="13" name="TextBox 12">
            <a:extLst>
              <a:ext uri="{FF2B5EF4-FFF2-40B4-BE49-F238E27FC236}">
                <a16:creationId xmlns:a16="http://schemas.microsoft.com/office/drawing/2014/main" id="{9BA17E82-D6E0-4D75-86FE-D5CC11E28C16}"/>
              </a:ext>
            </a:extLst>
          </p:cNvPr>
          <p:cNvSpPr txBox="1"/>
          <p:nvPr/>
        </p:nvSpPr>
        <p:spPr>
          <a:xfrm>
            <a:off x="4837010" y="3561337"/>
            <a:ext cx="4104457" cy="37856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Research and development</a:t>
            </a:r>
            <a:endParaRPr lang="en-GB" sz="2000" dirty="0">
              <a:latin typeface="+mn-lt"/>
            </a:endParaRPr>
          </a:p>
        </p:txBody>
      </p:sp>
      <p:sp>
        <p:nvSpPr>
          <p:cNvPr id="14" name="TextBox 13">
            <a:extLst>
              <a:ext uri="{FF2B5EF4-FFF2-40B4-BE49-F238E27FC236}">
                <a16:creationId xmlns:a16="http://schemas.microsoft.com/office/drawing/2014/main" id="{9BA17E82-D6E0-4D75-86FE-D5CC11E28C16}"/>
              </a:ext>
            </a:extLst>
          </p:cNvPr>
          <p:cNvSpPr txBox="1"/>
          <p:nvPr/>
        </p:nvSpPr>
        <p:spPr>
          <a:xfrm>
            <a:off x="331115" y="3993385"/>
            <a:ext cx="4320482" cy="37856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n-lt"/>
              </a:rPr>
              <a:t>Risk Assessment and Preparedness</a:t>
            </a:r>
            <a:endParaRPr lang="en-GB" sz="2000" dirty="0">
              <a:latin typeface="+mn-lt"/>
            </a:endParaRPr>
          </a:p>
        </p:txBody>
      </p:sp>
    </p:spTree>
    <p:extLst>
      <p:ext uri="{BB962C8B-B14F-4D97-AF65-F5344CB8AC3E}">
        <p14:creationId xmlns:p14="http://schemas.microsoft.com/office/powerpoint/2010/main" val="161691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p:bldP spid="11" grpId="0"/>
      <p:bldP spid="12" grpId="0"/>
      <p:bldP spid="1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9" name="TextBox 18">
            <a:extLst>
              <a:ext uri="{FF2B5EF4-FFF2-40B4-BE49-F238E27FC236}">
                <a16:creationId xmlns:a16="http://schemas.microsoft.com/office/drawing/2014/main" id="{9BA17E82-D6E0-4D75-86FE-D5CC11E28C16}"/>
              </a:ext>
            </a:extLst>
          </p:cNvPr>
          <p:cNvSpPr txBox="1"/>
          <p:nvPr/>
        </p:nvSpPr>
        <p:spPr>
          <a:xfrm>
            <a:off x="395536" y="699542"/>
            <a:ext cx="8429335" cy="664797"/>
          </a:xfrm>
          <a:prstGeom prst="rect">
            <a:avLst/>
          </a:prstGeom>
          <a:noFill/>
        </p:spPr>
        <p:txBody>
          <a:bodyPr wrap="square">
            <a:spAutoFit/>
          </a:bodyPr>
          <a:lstStyle/>
          <a:p>
            <a:r>
              <a:rPr lang="en-US" sz="2000" i="1" dirty="0">
                <a:solidFill>
                  <a:srgbClr val="002060"/>
                </a:solidFill>
                <a:latin typeface="+mn-lt"/>
              </a:rPr>
              <a:t>MLE Parameter estimation  of a HIV SIS model using cross-section prevalence data. </a:t>
            </a:r>
            <a:endParaRPr lang="en-GB" sz="2000" i="1" dirty="0">
              <a:solidFill>
                <a:srgbClr val="002060"/>
              </a:solidFill>
              <a:latin typeface="+mn-lt"/>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A17E82-D6E0-4D75-86FE-D5CC11E28C16}"/>
                  </a:ext>
                </a:extLst>
              </p:cNvPr>
              <p:cNvSpPr txBox="1"/>
              <p:nvPr/>
            </p:nvSpPr>
            <p:spPr>
              <a:xfrm>
                <a:off x="395536" y="1572959"/>
                <a:ext cx="3816424" cy="1574855"/>
              </a:xfrm>
              <a:prstGeom prst="rect">
                <a:avLst/>
              </a:prstGeom>
              <a:noFill/>
            </p:spPr>
            <p:txBody>
              <a:bodyPr wrap="square">
                <a:spAutoFit/>
              </a:bodyPr>
              <a:lstStyle/>
              <a:p>
                <a:pPr algn="ctr"/>
                <a:r>
                  <a:rPr lang="de-CH" sz="1400" b="0" i="0" dirty="0">
                    <a:latin typeface="+mj-lt"/>
                  </a:rPr>
                  <a:t>SI </a:t>
                </a:r>
                <a:r>
                  <a:rPr lang="de-CH" sz="1400" b="0" i="0" dirty="0" err="1">
                    <a:latin typeface="+mj-lt"/>
                  </a:rPr>
                  <a:t>model</a:t>
                </a:r>
                <a:endParaRPr lang="de-CH" sz="1400" b="0" i="1" dirty="0">
                  <a:latin typeface="+mj-lt"/>
                </a:endParaRPr>
              </a:p>
              <a:p>
                <a:endParaRPr lang="de-CH" sz="1400" i="1" dirty="0">
                  <a:latin typeface="+mj-lt"/>
                </a:endParaRPr>
              </a:p>
              <a:p>
                <a14:m>
                  <m:oMath xmlns:m="http://schemas.openxmlformats.org/officeDocument/2006/math">
                    <m:r>
                      <a:rPr lang="de-CH" sz="1400" b="0" i="1" smtClean="0">
                        <a:latin typeface="Cambria Math" panose="02040503050406030204" pitchFamily="18" charset="0"/>
                      </a:rPr>
                      <m:t>𝑆</m:t>
                    </m:r>
                    <m:r>
                      <a:rPr lang="de-CH" sz="1400" b="0" i="1" smtClean="0">
                        <a:latin typeface="Cambria Math" panose="02040503050406030204" pitchFamily="18" charset="0"/>
                      </a:rPr>
                      <m:t>+</m:t>
                    </m:r>
                    <m:r>
                      <a:rPr lang="de-CH" sz="1400" b="0" i="1" smtClean="0">
                        <a:latin typeface="Cambria Math" panose="02040503050406030204" pitchFamily="18" charset="0"/>
                      </a:rPr>
                      <m:t>𝐼</m:t>
                    </m:r>
                    <m:r>
                      <a:rPr lang="de-CH" sz="1400" b="0" i="1" smtClean="0">
                        <a:latin typeface="Cambria Math" panose="02040503050406030204" pitchFamily="18" charset="0"/>
                      </a:rPr>
                      <m:t>=</m:t>
                    </m:r>
                    <m:r>
                      <a:rPr lang="de-CH" sz="1400" b="0" i="1" smtClean="0">
                        <a:latin typeface="Cambria Math" panose="02040503050406030204" pitchFamily="18" charset="0"/>
                      </a:rPr>
                      <m:t>𝑁</m:t>
                    </m:r>
                    <m:r>
                      <a:rPr lang="de-CH" sz="1400" b="0" i="1" smtClean="0">
                        <a:latin typeface="Cambria Math" panose="02040503050406030204" pitchFamily="18" charset="0"/>
                      </a:rPr>
                      <m:t>; </m:t>
                    </m:r>
                    <m:r>
                      <a:rPr lang="de-CH" sz="1400" b="0" i="1" smtClean="0">
                        <a:latin typeface="Cambria Math" panose="02040503050406030204" pitchFamily="18" charset="0"/>
                      </a:rPr>
                      <m:t>𝐼</m:t>
                    </m:r>
                    <m:r>
                      <a:rPr lang="de-CH" sz="1400" b="0" i="1" smtClean="0">
                        <a:latin typeface="Cambria Math" panose="02040503050406030204" pitchFamily="18" charset="0"/>
                      </a:rPr>
                      <m:t>=</m:t>
                    </m:r>
                    <m:sSub>
                      <m:sSubPr>
                        <m:ctrlPr>
                          <a:rPr lang="de-CH" sz="1400" i="1" dirty="0">
                            <a:solidFill>
                              <a:schemeClr val="accent1"/>
                            </a:solidFill>
                            <a:latin typeface="Cambria Math" panose="02040503050406030204" pitchFamily="18" charset="0"/>
                          </a:rPr>
                        </m:ctrlPr>
                      </m:sSubPr>
                      <m:e>
                        <m:r>
                          <a:rPr lang="de-CH" sz="1400" i="1" dirty="0">
                            <a:solidFill>
                              <a:schemeClr val="accent1"/>
                            </a:solidFill>
                            <a:latin typeface="Cambria Math" panose="02040503050406030204" pitchFamily="18" charset="0"/>
                          </a:rPr>
                          <m:t>𝐼</m:t>
                        </m:r>
                      </m:e>
                      <m:sub>
                        <m:r>
                          <a:rPr lang="de-CH" sz="1400" i="1" dirty="0">
                            <a:solidFill>
                              <a:schemeClr val="accent1"/>
                            </a:solidFill>
                            <a:latin typeface="Cambria Math" panose="02040503050406030204" pitchFamily="18" charset="0"/>
                          </a:rPr>
                          <m:t>1</m:t>
                        </m:r>
                      </m:sub>
                    </m:sSub>
                    <m:r>
                      <a:rPr lang="de-CH" sz="1400" b="0" i="1" dirty="0" smtClean="0">
                        <a:solidFill>
                          <a:schemeClr val="accent1"/>
                        </a:solidFill>
                        <a:latin typeface="Cambria Math" panose="02040503050406030204" pitchFamily="18" charset="0"/>
                      </a:rPr>
                      <m:t>+</m:t>
                    </m:r>
                    <m:sSub>
                      <m:sSubPr>
                        <m:ctrlPr>
                          <a:rPr lang="de-CH" sz="1400" i="1" dirty="0">
                            <a:solidFill>
                              <a:schemeClr val="accent1"/>
                            </a:solidFill>
                            <a:latin typeface="Cambria Math" panose="02040503050406030204" pitchFamily="18" charset="0"/>
                          </a:rPr>
                        </m:ctrlPr>
                      </m:sSubPr>
                      <m:e>
                        <m:r>
                          <a:rPr lang="de-CH" sz="1400" i="1" dirty="0">
                            <a:solidFill>
                              <a:schemeClr val="accent1"/>
                            </a:solidFill>
                            <a:latin typeface="Cambria Math" panose="02040503050406030204" pitchFamily="18" charset="0"/>
                          </a:rPr>
                          <m:t>𝐼</m:t>
                        </m:r>
                      </m:e>
                      <m:sub>
                        <m:r>
                          <a:rPr lang="de-CH" sz="1400" b="0" i="1" dirty="0" smtClean="0">
                            <a:solidFill>
                              <a:schemeClr val="accent1"/>
                            </a:solidFill>
                            <a:latin typeface="Cambria Math" panose="02040503050406030204" pitchFamily="18" charset="0"/>
                          </a:rPr>
                          <m:t>2</m:t>
                        </m:r>
                      </m:sub>
                    </m:sSub>
                  </m:oMath>
                </a14:m>
                <a:r>
                  <a:rPr lang="de-CH" sz="1400" b="0" i="1" dirty="0">
                    <a:latin typeface="+mj-lt"/>
                  </a:rPr>
                  <a:t>+ </a:t>
                </a:r>
                <a14:m>
                  <m:oMath xmlns:m="http://schemas.openxmlformats.org/officeDocument/2006/math">
                    <m:sSub>
                      <m:sSubPr>
                        <m:ctrlPr>
                          <a:rPr lang="de-CH" sz="1400" i="1" dirty="0">
                            <a:solidFill>
                              <a:schemeClr val="accent1"/>
                            </a:solidFill>
                            <a:latin typeface="Cambria Math" panose="02040503050406030204" pitchFamily="18" charset="0"/>
                          </a:rPr>
                        </m:ctrlPr>
                      </m:sSubPr>
                      <m:e>
                        <m:r>
                          <a:rPr lang="de-CH" sz="1400" i="1" dirty="0">
                            <a:solidFill>
                              <a:schemeClr val="accent1"/>
                            </a:solidFill>
                            <a:latin typeface="Cambria Math" panose="02040503050406030204" pitchFamily="18" charset="0"/>
                          </a:rPr>
                          <m:t>𝐼</m:t>
                        </m:r>
                      </m:e>
                      <m:sub>
                        <m:r>
                          <a:rPr lang="de-CH" sz="1400" b="0" i="1" dirty="0" smtClean="0">
                            <a:solidFill>
                              <a:schemeClr val="accent1"/>
                            </a:solidFill>
                            <a:latin typeface="Cambria Math" panose="02040503050406030204" pitchFamily="18" charset="0"/>
                          </a:rPr>
                          <m:t>3</m:t>
                        </m:r>
                      </m:sub>
                    </m:sSub>
                  </m:oMath>
                </a14:m>
                <a:r>
                  <a:rPr lang="de-CH" sz="1400" b="0" i="1" dirty="0">
                    <a:latin typeface="+mj-lt"/>
                  </a:rPr>
                  <a:t>+ </a:t>
                </a:r>
                <a14:m>
                  <m:oMath xmlns:m="http://schemas.openxmlformats.org/officeDocument/2006/math">
                    <m:sSub>
                      <m:sSubPr>
                        <m:ctrlPr>
                          <a:rPr lang="de-CH" sz="1400" i="1" dirty="0">
                            <a:solidFill>
                              <a:schemeClr val="accent1"/>
                            </a:solidFill>
                            <a:latin typeface="Cambria Math" panose="02040503050406030204" pitchFamily="18" charset="0"/>
                          </a:rPr>
                        </m:ctrlPr>
                      </m:sSubPr>
                      <m:e>
                        <m:r>
                          <a:rPr lang="de-CH" sz="1400" i="1" dirty="0">
                            <a:solidFill>
                              <a:schemeClr val="accent1"/>
                            </a:solidFill>
                            <a:latin typeface="Cambria Math" panose="02040503050406030204" pitchFamily="18" charset="0"/>
                          </a:rPr>
                          <m:t>𝐼</m:t>
                        </m:r>
                      </m:e>
                      <m:sub>
                        <m:r>
                          <a:rPr lang="de-CH" sz="1400" b="0" i="1" dirty="0" smtClean="0">
                            <a:solidFill>
                              <a:schemeClr val="accent1"/>
                            </a:solidFill>
                            <a:latin typeface="Cambria Math" panose="02040503050406030204" pitchFamily="18" charset="0"/>
                          </a:rPr>
                          <m:t>4</m:t>
                        </m:r>
                      </m:sub>
                    </m:sSub>
                    <m:r>
                      <a:rPr lang="de-CH" sz="1400" b="0" i="1" dirty="0" smtClean="0">
                        <a:solidFill>
                          <a:schemeClr val="accent1"/>
                        </a:solidFill>
                        <a:latin typeface="Cambria Math" panose="02040503050406030204" pitchFamily="18" charset="0"/>
                      </a:rPr>
                      <m:t>,</m:t>
                    </m:r>
                  </m:oMath>
                </a14:m>
                <a:endParaRPr lang="de-CH" sz="1400" b="0" i="1" dirty="0">
                  <a:solidFill>
                    <a:schemeClr val="accent1"/>
                  </a:solidFill>
                  <a:latin typeface="+mj-lt"/>
                </a:endParaRPr>
              </a:p>
              <a:p>
                <a14:m>
                  <m:oMath xmlns:m="http://schemas.openxmlformats.org/officeDocument/2006/math">
                    <m:r>
                      <a:rPr lang="de-CH" sz="1400" i="1">
                        <a:latin typeface="Cambria Math" panose="02040503050406030204" pitchFamily="18" charset="0"/>
                      </a:rPr>
                      <m:t>𝜆</m:t>
                    </m:r>
                    <m:r>
                      <a:rPr lang="de-CH" sz="1400" i="1">
                        <a:latin typeface="Cambria Math" panose="02040503050406030204" pitchFamily="18" charset="0"/>
                      </a:rPr>
                      <m:t>=</m:t>
                    </m:r>
                    <m:r>
                      <a:rPr lang="de-CH" sz="1400" b="0" i="1" smtClean="0">
                        <a:latin typeface="Cambria Math" panose="02040503050406030204" pitchFamily="18" charset="0"/>
                      </a:rPr>
                      <m:t>𝛽</m:t>
                    </m:r>
                    <m:sSup>
                      <m:sSupPr>
                        <m:ctrlPr>
                          <a:rPr lang="de-CH" sz="1400" b="0" i="1" smtClean="0">
                            <a:latin typeface="Cambria Math" panose="02040503050406030204" pitchFamily="18" charset="0"/>
                          </a:rPr>
                        </m:ctrlPr>
                      </m:sSupPr>
                      <m:e>
                        <m:r>
                          <a:rPr lang="de-CH" sz="1400" b="0" i="1" smtClean="0">
                            <a:latin typeface="Cambria Math" panose="02040503050406030204" pitchFamily="18" charset="0"/>
                          </a:rPr>
                          <m:t>𝑒</m:t>
                        </m:r>
                      </m:e>
                      <m:sup>
                        <m:r>
                          <a:rPr lang="de-CH" sz="1400" b="0" i="1" smtClean="0">
                            <a:latin typeface="Cambria Math" panose="02040503050406030204" pitchFamily="18" charset="0"/>
                          </a:rPr>
                          <m:t>−</m:t>
                        </m:r>
                        <m:r>
                          <a:rPr lang="de-CH" sz="1400" b="0" i="1" smtClean="0">
                            <a:latin typeface="Cambria Math" panose="02040503050406030204" pitchFamily="18" charset="0"/>
                          </a:rPr>
                          <m:t>𝛼</m:t>
                        </m:r>
                        <m:r>
                          <a:rPr lang="de-CH" sz="1400" b="0" i="1" smtClean="0">
                            <a:latin typeface="Cambria Math" panose="02040503050406030204" pitchFamily="18" charset="0"/>
                          </a:rPr>
                          <m:t>𝑆</m:t>
                        </m:r>
                        <m:f>
                          <m:fPr>
                            <m:ctrlPr>
                              <a:rPr lang="de-CH" sz="1400" b="0" i="1" smtClean="0">
                                <a:latin typeface="Cambria Math" panose="02040503050406030204" pitchFamily="18" charset="0"/>
                              </a:rPr>
                            </m:ctrlPr>
                          </m:fPr>
                          <m:num>
                            <m:r>
                              <a:rPr lang="de-CH" sz="1400" b="0" i="1" smtClean="0">
                                <a:latin typeface="Cambria Math" panose="02040503050406030204" pitchFamily="18" charset="0"/>
                              </a:rPr>
                              <m:t>𝐼</m:t>
                            </m:r>
                          </m:num>
                          <m:den>
                            <m:r>
                              <a:rPr lang="de-CH" sz="1400" b="0" i="1" smtClean="0">
                                <a:latin typeface="Cambria Math" panose="02040503050406030204" pitchFamily="18" charset="0"/>
                              </a:rPr>
                              <m:t>𝑁</m:t>
                            </m:r>
                          </m:den>
                        </m:f>
                      </m:sup>
                    </m:sSup>
                  </m:oMath>
                </a14:m>
                <a:r>
                  <a:rPr lang="de-CH" sz="1400" i="1" dirty="0">
                    <a:latin typeface="+mj-lt"/>
                  </a:rPr>
                  <a:t>,</a:t>
                </a:r>
              </a:p>
              <a:p>
                <a:pPr/>
                <a14:m>
                  <m:oMathPara xmlns:m="http://schemas.openxmlformats.org/officeDocument/2006/math">
                    <m:oMathParaPr>
                      <m:jc m:val="left"/>
                    </m:oMathParaPr>
                    <m:oMath xmlns:m="http://schemas.openxmlformats.org/officeDocument/2006/math">
                      <m:r>
                        <a:rPr lang="de-CH" sz="1400" b="0" i="1" smtClean="0">
                          <a:latin typeface="Cambria Math" panose="02040503050406030204" pitchFamily="18" charset="0"/>
                        </a:rPr>
                        <m:t>𝑔</m:t>
                      </m:r>
                      <m:r>
                        <a:rPr lang="de-CH" sz="1400" i="1">
                          <a:latin typeface="Cambria Math" panose="02040503050406030204" pitchFamily="18" charset="0"/>
                        </a:rPr>
                        <m:t>=</m:t>
                      </m:r>
                      <m:r>
                        <a:rPr lang="de-CH" sz="1400" b="0" i="1" smtClean="0">
                          <a:latin typeface="Cambria Math" panose="02040503050406030204" pitchFamily="18" charset="0"/>
                        </a:rPr>
                        <m:t>4</m:t>
                      </m:r>
                      <m:r>
                        <a:rPr lang="de-CH" sz="1400" b="0" i="1" smtClean="0">
                          <a:latin typeface="Cambria Math" panose="02040503050406030204" pitchFamily="18" charset="0"/>
                        </a:rPr>
                        <m:t>𝛿</m:t>
                      </m:r>
                      <m:r>
                        <a:rPr lang="de-CH" sz="1400" b="0" i="1" smtClean="0">
                          <a:latin typeface="Cambria Math" panose="02040503050406030204" pitchFamily="18" charset="0"/>
                        </a:rPr>
                        <m:t>,</m:t>
                      </m:r>
                    </m:oMath>
                  </m:oMathPara>
                </a14:m>
                <a:endParaRPr lang="de-CH" sz="1400" b="0" i="1" dirty="0">
                  <a:latin typeface="+mj-lt"/>
                </a:endParaRPr>
              </a:p>
              <a:p>
                <a:pPr/>
                <a14:m>
                  <m:oMathPara xmlns:m="http://schemas.openxmlformats.org/officeDocument/2006/math">
                    <m:oMathParaPr>
                      <m:jc m:val="left"/>
                    </m:oMathParaPr>
                    <m:oMath xmlns:m="http://schemas.openxmlformats.org/officeDocument/2006/math">
                      <m:r>
                        <a:rPr lang="de-CH" sz="1400" b="0" i="1" smtClean="0">
                          <a:latin typeface="Cambria Math" panose="02040503050406030204" pitchFamily="18" charset="0"/>
                        </a:rPr>
                        <m:t>𝑏</m:t>
                      </m:r>
                      <m:r>
                        <a:rPr lang="de-CH" sz="1400" b="0" i="1" smtClean="0">
                          <a:latin typeface="Cambria Math" panose="02040503050406030204" pitchFamily="18" charset="0"/>
                        </a:rPr>
                        <m:t>=</m:t>
                      </m:r>
                      <m:r>
                        <a:rPr lang="de-CH" sz="1400" b="0" i="1" smtClean="0">
                          <a:latin typeface="Cambria Math" panose="02040503050406030204" pitchFamily="18" charset="0"/>
                        </a:rPr>
                        <m:t>𝑝𝑒𝑟</m:t>
                      </m:r>
                      <m:r>
                        <a:rPr lang="de-CH" sz="1400" b="0" i="1" smtClean="0">
                          <a:latin typeface="Cambria Math" panose="02040503050406030204" pitchFamily="18" charset="0"/>
                        </a:rPr>
                        <m:t> </m:t>
                      </m:r>
                      <m:r>
                        <a:rPr lang="de-CH" sz="1400" b="0" i="1" smtClean="0">
                          <a:latin typeface="Cambria Math" panose="02040503050406030204" pitchFamily="18" charset="0"/>
                        </a:rPr>
                        <m:t>𝑐𝑎𝑝𝑖𝑡𝑎</m:t>
                      </m:r>
                      <m:r>
                        <a:rPr lang="de-CH" sz="1400" b="0" i="1" smtClean="0">
                          <a:latin typeface="Cambria Math" panose="02040503050406030204" pitchFamily="18" charset="0"/>
                        </a:rPr>
                        <m:t> </m:t>
                      </m:r>
                      <m:r>
                        <a:rPr lang="de-CH" sz="1400" b="0" i="1" smtClean="0">
                          <a:latin typeface="Cambria Math" panose="02040503050406030204" pitchFamily="18" charset="0"/>
                        </a:rPr>
                        <m:t>𝑏𝑖𝑟𝑡h</m:t>
                      </m:r>
                      <m:r>
                        <a:rPr lang="de-CH" sz="1400" b="0" i="1" smtClean="0">
                          <a:latin typeface="Cambria Math" panose="02040503050406030204" pitchFamily="18" charset="0"/>
                        </a:rPr>
                        <m:t> </m:t>
                      </m:r>
                      <m:r>
                        <a:rPr lang="de-CH" sz="1400" b="0" i="1" smtClean="0">
                          <a:latin typeface="Cambria Math" panose="02040503050406030204" pitchFamily="18" charset="0"/>
                        </a:rPr>
                        <m:t>𝑟𝑎𝑡𝑒</m:t>
                      </m:r>
                      <m:r>
                        <a:rPr lang="de-CH" sz="1400" b="0" i="1" smtClean="0">
                          <a:latin typeface="Cambria Math" panose="02040503050406030204" pitchFamily="18" charset="0"/>
                        </a:rPr>
                        <m:t>,</m:t>
                      </m:r>
                    </m:oMath>
                  </m:oMathPara>
                </a14:m>
                <a:endParaRPr lang="de-CH" sz="1400" b="0" i="1" dirty="0">
                  <a:latin typeface="+mj-lt"/>
                </a:endParaRPr>
              </a:p>
              <a:p>
                <a:pPr/>
                <a14:m>
                  <m:oMathPara xmlns:m="http://schemas.openxmlformats.org/officeDocument/2006/math">
                    <m:oMathParaPr>
                      <m:jc m:val="left"/>
                    </m:oMathParaPr>
                    <m:oMath xmlns:m="http://schemas.openxmlformats.org/officeDocument/2006/math">
                      <m:r>
                        <a:rPr lang="de-CH" sz="1400" b="0" i="1" smtClean="0">
                          <a:latin typeface="Cambria Math" panose="02040503050406030204" pitchFamily="18" charset="0"/>
                        </a:rPr>
                        <m:t>𝑑</m:t>
                      </m:r>
                      <m:r>
                        <a:rPr lang="de-CH" sz="1400" i="1">
                          <a:latin typeface="Cambria Math" panose="02040503050406030204" pitchFamily="18" charset="0"/>
                        </a:rPr>
                        <m:t>=</m:t>
                      </m:r>
                      <m:r>
                        <a:rPr lang="de-CH" sz="1400" i="1">
                          <a:latin typeface="Cambria Math" panose="02040503050406030204" pitchFamily="18" charset="0"/>
                        </a:rPr>
                        <m:t>𝑝𝑒𝑟</m:t>
                      </m:r>
                      <m:r>
                        <a:rPr lang="de-CH" sz="1400" i="1">
                          <a:latin typeface="Cambria Math" panose="02040503050406030204" pitchFamily="18" charset="0"/>
                        </a:rPr>
                        <m:t> </m:t>
                      </m:r>
                      <m:r>
                        <a:rPr lang="de-CH" sz="1400" i="1">
                          <a:latin typeface="Cambria Math" panose="02040503050406030204" pitchFamily="18" charset="0"/>
                        </a:rPr>
                        <m:t>𝑐𝑎𝑝𝑖𝑡𝑎</m:t>
                      </m:r>
                      <m:r>
                        <a:rPr lang="de-CH" sz="1400" i="1">
                          <a:latin typeface="Cambria Math" panose="02040503050406030204" pitchFamily="18" charset="0"/>
                        </a:rPr>
                        <m:t> </m:t>
                      </m:r>
                      <m:r>
                        <a:rPr lang="de-CH" sz="1400" i="1">
                          <a:latin typeface="Cambria Math" panose="02040503050406030204" pitchFamily="18" charset="0"/>
                        </a:rPr>
                        <m:t>𝑏𝑎𝑐𝑘𝑔𝑟𝑜𝑢𝑛𝑑</m:t>
                      </m:r>
                      <m:r>
                        <a:rPr lang="de-CH" sz="1400" b="0" i="1" smtClean="0">
                          <a:latin typeface="Cambria Math" panose="02040503050406030204" pitchFamily="18" charset="0"/>
                        </a:rPr>
                        <m:t> </m:t>
                      </m:r>
                      <m:r>
                        <a:rPr lang="de-CH" sz="1400" b="0" i="1" smtClean="0">
                          <a:latin typeface="Cambria Math" panose="02040503050406030204" pitchFamily="18" charset="0"/>
                        </a:rPr>
                        <m:t>𝑚𝑜𝑟𝑡𝑎𝑙𝑖𝑡𝑦</m:t>
                      </m:r>
                      <m:r>
                        <a:rPr lang="de-CH" sz="1400" b="0" i="1" smtClean="0">
                          <a:latin typeface="Cambria Math" panose="02040503050406030204" pitchFamily="18" charset="0"/>
                        </a:rPr>
                        <m:t>  </m:t>
                      </m:r>
                      <m:r>
                        <a:rPr lang="de-CH" sz="1400" i="1">
                          <a:latin typeface="Cambria Math" panose="02040503050406030204" pitchFamily="18" charset="0"/>
                        </a:rPr>
                        <m:t>𝑟𝑎𝑡𝑒</m:t>
                      </m:r>
                    </m:oMath>
                  </m:oMathPara>
                </a14:m>
                <a:endParaRPr lang="de-CH" sz="1400" b="0" i="1" dirty="0">
                  <a:latin typeface="+mj-lt"/>
                </a:endParaRPr>
              </a:p>
            </p:txBody>
          </p:sp>
        </mc:Choice>
        <mc:Fallback xmlns="">
          <p:sp>
            <p:nvSpPr>
              <p:cNvPr id="14" name="TextBox 13">
                <a:extLst>
                  <a:ext uri="{FF2B5EF4-FFF2-40B4-BE49-F238E27FC236}">
                    <a16:creationId xmlns:a16="http://schemas.microsoft.com/office/drawing/2014/main" id="{9BA17E82-D6E0-4D75-86FE-D5CC11E28C16}"/>
                  </a:ext>
                </a:extLst>
              </p:cNvPr>
              <p:cNvSpPr txBox="1">
                <a:spLocks noRot="1" noChangeAspect="1" noMove="1" noResize="1" noEditPoints="1" noAdjustHandles="1" noChangeArrowheads="1" noChangeShapeType="1" noTextEdit="1"/>
              </p:cNvSpPr>
              <p:nvPr/>
            </p:nvSpPr>
            <p:spPr>
              <a:xfrm>
                <a:off x="395536" y="1572959"/>
                <a:ext cx="3816424" cy="1574855"/>
              </a:xfrm>
              <a:prstGeom prst="rect">
                <a:avLst/>
              </a:prstGeom>
              <a:blipFill>
                <a:blip r:embed="rId3"/>
                <a:stretch>
                  <a:fillRect t="-1550" b="-775"/>
                </a:stretch>
              </a:blipFill>
            </p:spPr>
            <p:txBody>
              <a:bodyPr/>
              <a:lstStyle/>
              <a:p>
                <a:r>
                  <a:rPr lang="de-CH">
                    <a:noFill/>
                  </a:rPr>
                  <a:t> </a:t>
                </a:r>
              </a:p>
            </p:txBody>
          </p:sp>
        </mc:Fallback>
      </mc:AlternateContent>
      <p:sp>
        <p:nvSpPr>
          <p:cNvPr id="7" name="TextBox 6">
            <a:extLst>
              <a:ext uri="{FF2B5EF4-FFF2-40B4-BE49-F238E27FC236}">
                <a16:creationId xmlns:a16="http://schemas.microsoft.com/office/drawing/2014/main" id="{9BA17E82-D6E0-4D75-86FE-D5CC11E28C16}"/>
              </a:ext>
            </a:extLst>
          </p:cNvPr>
          <p:cNvSpPr txBox="1"/>
          <p:nvPr/>
        </p:nvSpPr>
        <p:spPr>
          <a:xfrm>
            <a:off x="395536" y="4273200"/>
            <a:ext cx="2808312" cy="292709"/>
          </a:xfrm>
          <a:prstGeom prst="rect">
            <a:avLst/>
          </a:prstGeom>
          <a:noFill/>
        </p:spPr>
        <p:txBody>
          <a:bodyPr wrap="square">
            <a:spAutoFit/>
          </a:bodyPr>
          <a:lstStyle/>
          <a:p>
            <a:r>
              <a:rPr lang="en-GB" sz="1400" dirty="0">
                <a:latin typeface="+mn-lt"/>
              </a:rPr>
              <a:t> Tutorial 3-R script</a:t>
            </a:r>
          </a:p>
        </p:txBody>
      </p:sp>
      <p:grpSp>
        <p:nvGrpSpPr>
          <p:cNvPr id="83" name="Group 82"/>
          <p:cNvGrpSpPr/>
          <p:nvPr/>
        </p:nvGrpSpPr>
        <p:grpSpPr>
          <a:xfrm>
            <a:off x="3563888" y="1572959"/>
            <a:ext cx="5112568" cy="962787"/>
            <a:chOff x="3203848" y="1599642"/>
            <a:chExt cx="5328592" cy="900100"/>
          </a:xfrm>
        </p:grpSpPr>
        <p:grpSp>
          <p:nvGrpSpPr>
            <p:cNvPr id="50" name="Group 49"/>
            <p:cNvGrpSpPr/>
            <p:nvPr/>
          </p:nvGrpSpPr>
          <p:grpSpPr>
            <a:xfrm>
              <a:off x="5292080" y="2139702"/>
              <a:ext cx="360040" cy="360040"/>
              <a:chOff x="4067944" y="2139702"/>
              <a:chExt cx="360040" cy="360040"/>
            </a:xfrm>
          </p:grpSpPr>
          <p:cxnSp>
            <p:nvCxnSpPr>
              <p:cNvPr id="51" name="Straight Arrow Connector 50"/>
              <p:cNvCxnSpPr/>
              <p:nvPr/>
            </p:nvCxnSpPr>
            <p:spPr>
              <a:xfrm>
                <a:off x="4067944" y="2139702"/>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101084" y="2175706"/>
                    <a:ext cx="326900" cy="180020"/>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r>
                            <a:rPr lang="de-CH" sz="1400" b="0" i="1" dirty="0" smtClean="0">
                              <a:solidFill>
                                <a:schemeClr val="accent1"/>
                              </a:solidFill>
                              <a:latin typeface="Cambria Math" panose="02040503050406030204" pitchFamily="18" charset="0"/>
                            </a:rPr>
                            <m:t>𝜇</m:t>
                          </m:r>
                          <m:sSub>
                            <m:sSubPr>
                              <m:ctrlPr>
                                <a:rPr lang="de-CH" sz="1400" b="0" i="1" dirty="0" smtClean="0">
                                  <a:solidFill>
                                    <a:schemeClr val="accent1"/>
                                  </a:solidFill>
                                  <a:latin typeface="Cambria Math" panose="02040503050406030204" pitchFamily="18" charset="0"/>
                                </a:rPr>
                              </m:ctrlPr>
                            </m:sSubPr>
                            <m:e>
                              <m:r>
                                <a:rPr lang="de-CH" sz="1400" b="0" i="1" dirty="0" smtClean="0">
                                  <a:solidFill>
                                    <a:schemeClr val="accent1"/>
                                  </a:solidFill>
                                  <a:latin typeface="Cambria Math" panose="02040503050406030204" pitchFamily="18" charset="0"/>
                                </a:rPr>
                                <m:t>𝐼</m:t>
                              </m:r>
                            </m:e>
                            <m:sub>
                              <m:r>
                                <a:rPr lang="de-CH" sz="1400" b="0" i="1" dirty="0" smtClean="0">
                                  <a:solidFill>
                                    <a:schemeClr val="accent1"/>
                                  </a:solidFill>
                                  <a:latin typeface="Cambria Math" panose="02040503050406030204" pitchFamily="18" charset="0"/>
                                </a:rPr>
                                <m:t>1</m:t>
                              </m:r>
                            </m:sub>
                          </m:sSub>
                        </m:oMath>
                      </m:oMathPara>
                    </a14:m>
                    <a:endParaRPr lang="de-CH" sz="1400" b="0" dirty="0">
                      <a:solidFill>
                        <a:schemeClr val="accent1"/>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4101084" y="2175706"/>
                    <a:ext cx="326900" cy="180020"/>
                  </a:xfrm>
                  <a:prstGeom prst="rect">
                    <a:avLst/>
                  </a:prstGeom>
                  <a:blipFill>
                    <a:blip r:embed="rId4"/>
                    <a:stretch>
                      <a:fillRect r="-15686" b="-53125"/>
                    </a:stretch>
                  </a:blipFill>
                </p:spPr>
                <p:txBody>
                  <a:bodyPr/>
                  <a:lstStyle/>
                  <a:p>
                    <a:r>
                      <a:rPr lang="de-CH">
                        <a:noFill/>
                      </a:rPr>
                      <a:t> </a:t>
                    </a:r>
                  </a:p>
                </p:txBody>
              </p:sp>
            </mc:Fallback>
          </mc:AlternateContent>
        </p:grpSp>
        <p:grpSp>
          <p:nvGrpSpPr>
            <p:cNvPr id="53" name="Group 52"/>
            <p:cNvGrpSpPr/>
            <p:nvPr/>
          </p:nvGrpSpPr>
          <p:grpSpPr>
            <a:xfrm>
              <a:off x="6300192" y="2139702"/>
              <a:ext cx="360040" cy="360040"/>
              <a:chOff x="4067944" y="2139702"/>
              <a:chExt cx="360040" cy="360040"/>
            </a:xfrm>
          </p:grpSpPr>
          <p:cxnSp>
            <p:nvCxnSpPr>
              <p:cNvPr id="54" name="Straight Arrow Connector 53"/>
              <p:cNvCxnSpPr/>
              <p:nvPr/>
            </p:nvCxnSpPr>
            <p:spPr>
              <a:xfrm>
                <a:off x="4067944" y="2139702"/>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4101084" y="2175706"/>
                    <a:ext cx="326900" cy="180020"/>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r>
                            <a:rPr lang="de-CH" sz="1400" b="0" i="1" dirty="0" smtClean="0">
                              <a:solidFill>
                                <a:schemeClr val="accent1"/>
                              </a:solidFill>
                              <a:latin typeface="Cambria Math" panose="02040503050406030204" pitchFamily="18" charset="0"/>
                            </a:rPr>
                            <m:t>𝜇</m:t>
                          </m:r>
                          <m:sSub>
                            <m:sSubPr>
                              <m:ctrlPr>
                                <a:rPr lang="de-CH" sz="1400" b="0" i="1" dirty="0" smtClean="0">
                                  <a:solidFill>
                                    <a:schemeClr val="accent1"/>
                                  </a:solidFill>
                                  <a:latin typeface="Cambria Math" panose="02040503050406030204" pitchFamily="18" charset="0"/>
                                </a:rPr>
                              </m:ctrlPr>
                            </m:sSubPr>
                            <m:e>
                              <m:r>
                                <a:rPr lang="de-CH" sz="1400" b="0" i="1" dirty="0" smtClean="0">
                                  <a:solidFill>
                                    <a:schemeClr val="accent1"/>
                                  </a:solidFill>
                                  <a:latin typeface="Cambria Math" panose="02040503050406030204" pitchFamily="18" charset="0"/>
                                </a:rPr>
                                <m:t>𝐼</m:t>
                              </m:r>
                            </m:e>
                            <m:sub>
                              <m:r>
                                <a:rPr lang="de-CH" sz="1400" b="0" i="1" dirty="0" smtClean="0">
                                  <a:solidFill>
                                    <a:schemeClr val="accent1"/>
                                  </a:solidFill>
                                  <a:latin typeface="Cambria Math" panose="02040503050406030204" pitchFamily="18" charset="0"/>
                                </a:rPr>
                                <m:t>2</m:t>
                              </m:r>
                            </m:sub>
                          </m:sSub>
                        </m:oMath>
                      </m:oMathPara>
                    </a14:m>
                    <a:endParaRPr lang="de-CH" sz="1400" b="0" dirty="0">
                      <a:solidFill>
                        <a:schemeClr val="accent1"/>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4101084" y="2175706"/>
                    <a:ext cx="326900" cy="180020"/>
                  </a:xfrm>
                  <a:prstGeom prst="rect">
                    <a:avLst/>
                  </a:prstGeom>
                  <a:blipFill>
                    <a:blip r:embed="rId5"/>
                    <a:stretch>
                      <a:fillRect r="-15385" b="-53125"/>
                    </a:stretch>
                  </a:blipFill>
                </p:spPr>
                <p:txBody>
                  <a:bodyPr/>
                  <a:lstStyle/>
                  <a:p>
                    <a:r>
                      <a:rPr lang="de-CH">
                        <a:noFill/>
                      </a:rPr>
                      <a:t> </a:t>
                    </a:r>
                  </a:p>
                </p:txBody>
              </p:sp>
            </mc:Fallback>
          </mc:AlternateContent>
        </p:grpSp>
        <p:grpSp>
          <p:nvGrpSpPr>
            <p:cNvPr id="56" name="Group 55"/>
            <p:cNvGrpSpPr/>
            <p:nvPr/>
          </p:nvGrpSpPr>
          <p:grpSpPr>
            <a:xfrm>
              <a:off x="7164288" y="2139702"/>
              <a:ext cx="360040" cy="360040"/>
              <a:chOff x="4067944" y="2139702"/>
              <a:chExt cx="360040" cy="360040"/>
            </a:xfrm>
          </p:grpSpPr>
          <p:cxnSp>
            <p:nvCxnSpPr>
              <p:cNvPr id="57" name="Straight Arrow Connector 56"/>
              <p:cNvCxnSpPr/>
              <p:nvPr/>
            </p:nvCxnSpPr>
            <p:spPr>
              <a:xfrm>
                <a:off x="4067944" y="2139702"/>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4101084" y="2175706"/>
                    <a:ext cx="326900" cy="180020"/>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r>
                            <a:rPr lang="de-CH" sz="1400" b="0" i="1" dirty="0" smtClean="0">
                              <a:solidFill>
                                <a:schemeClr val="accent1"/>
                              </a:solidFill>
                              <a:latin typeface="Cambria Math" panose="02040503050406030204" pitchFamily="18" charset="0"/>
                            </a:rPr>
                            <m:t>𝜇</m:t>
                          </m:r>
                          <m:sSub>
                            <m:sSubPr>
                              <m:ctrlPr>
                                <a:rPr lang="de-CH" sz="1400" b="0" i="1" dirty="0" smtClean="0">
                                  <a:solidFill>
                                    <a:schemeClr val="accent1"/>
                                  </a:solidFill>
                                  <a:latin typeface="Cambria Math" panose="02040503050406030204" pitchFamily="18" charset="0"/>
                                </a:rPr>
                              </m:ctrlPr>
                            </m:sSubPr>
                            <m:e>
                              <m:r>
                                <a:rPr lang="de-CH" sz="1400" b="0" i="1" dirty="0" smtClean="0">
                                  <a:solidFill>
                                    <a:schemeClr val="accent1"/>
                                  </a:solidFill>
                                  <a:latin typeface="Cambria Math" panose="02040503050406030204" pitchFamily="18" charset="0"/>
                                </a:rPr>
                                <m:t>𝐼</m:t>
                              </m:r>
                            </m:e>
                            <m:sub>
                              <m:r>
                                <a:rPr lang="de-CH" sz="1400" b="0" i="1" dirty="0" smtClean="0">
                                  <a:solidFill>
                                    <a:schemeClr val="accent1"/>
                                  </a:solidFill>
                                  <a:latin typeface="Cambria Math" panose="02040503050406030204" pitchFamily="18" charset="0"/>
                                </a:rPr>
                                <m:t>3</m:t>
                              </m:r>
                            </m:sub>
                          </m:sSub>
                        </m:oMath>
                      </m:oMathPara>
                    </a14:m>
                    <a:endParaRPr lang="de-CH" sz="1400" b="0" dirty="0">
                      <a:solidFill>
                        <a:schemeClr val="accent1"/>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4101084" y="2175706"/>
                    <a:ext cx="326900" cy="180020"/>
                  </a:xfrm>
                  <a:prstGeom prst="rect">
                    <a:avLst/>
                  </a:prstGeom>
                  <a:blipFill>
                    <a:blip r:embed="rId6"/>
                    <a:stretch>
                      <a:fillRect r="-15385" b="-53125"/>
                    </a:stretch>
                  </a:blipFill>
                </p:spPr>
                <p:txBody>
                  <a:bodyPr/>
                  <a:lstStyle/>
                  <a:p>
                    <a:r>
                      <a:rPr lang="de-CH">
                        <a:noFill/>
                      </a:rPr>
                      <a:t> </a:t>
                    </a:r>
                  </a:p>
                </p:txBody>
              </p:sp>
            </mc:Fallback>
          </mc:AlternateContent>
        </p:grpSp>
        <p:grpSp>
          <p:nvGrpSpPr>
            <p:cNvPr id="59" name="Group 58"/>
            <p:cNvGrpSpPr/>
            <p:nvPr/>
          </p:nvGrpSpPr>
          <p:grpSpPr>
            <a:xfrm>
              <a:off x="8172400" y="2139702"/>
              <a:ext cx="360040" cy="360040"/>
              <a:chOff x="4067944" y="2139702"/>
              <a:chExt cx="360040" cy="360040"/>
            </a:xfrm>
          </p:grpSpPr>
          <p:cxnSp>
            <p:nvCxnSpPr>
              <p:cNvPr id="60" name="Straight Arrow Connector 59"/>
              <p:cNvCxnSpPr/>
              <p:nvPr/>
            </p:nvCxnSpPr>
            <p:spPr>
              <a:xfrm>
                <a:off x="4067944" y="2139702"/>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p:cNvSpPr txBox="1"/>
                  <p:nvPr/>
                </p:nvSpPr>
                <p:spPr>
                  <a:xfrm>
                    <a:off x="4101084" y="2175706"/>
                    <a:ext cx="326900" cy="180020"/>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r>
                            <a:rPr lang="de-CH" sz="1400" b="0" i="1" dirty="0" smtClean="0">
                              <a:solidFill>
                                <a:schemeClr val="accent1"/>
                              </a:solidFill>
                              <a:latin typeface="Cambria Math" panose="02040503050406030204" pitchFamily="18" charset="0"/>
                            </a:rPr>
                            <m:t>𝜇</m:t>
                          </m:r>
                          <m:sSub>
                            <m:sSubPr>
                              <m:ctrlPr>
                                <a:rPr lang="de-CH" sz="1400" b="0" i="1" dirty="0" smtClean="0">
                                  <a:solidFill>
                                    <a:schemeClr val="accent1"/>
                                  </a:solidFill>
                                  <a:latin typeface="Cambria Math" panose="02040503050406030204" pitchFamily="18" charset="0"/>
                                </a:rPr>
                              </m:ctrlPr>
                            </m:sSubPr>
                            <m:e>
                              <m:r>
                                <a:rPr lang="de-CH" sz="1400" b="0" i="1" dirty="0" smtClean="0">
                                  <a:solidFill>
                                    <a:schemeClr val="accent1"/>
                                  </a:solidFill>
                                  <a:latin typeface="Cambria Math" panose="02040503050406030204" pitchFamily="18" charset="0"/>
                                </a:rPr>
                                <m:t>𝐼</m:t>
                              </m:r>
                            </m:e>
                            <m:sub>
                              <m:r>
                                <a:rPr lang="de-CH" sz="1400" b="0" i="1" dirty="0" smtClean="0">
                                  <a:solidFill>
                                    <a:schemeClr val="accent1"/>
                                  </a:solidFill>
                                  <a:latin typeface="Cambria Math" panose="02040503050406030204" pitchFamily="18" charset="0"/>
                                </a:rPr>
                                <m:t>4</m:t>
                              </m:r>
                            </m:sub>
                          </m:sSub>
                        </m:oMath>
                      </m:oMathPara>
                    </a14:m>
                    <a:endParaRPr lang="de-CH" sz="1400" b="0" dirty="0">
                      <a:solidFill>
                        <a:schemeClr val="accent1"/>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4101084" y="2175706"/>
                    <a:ext cx="326900" cy="180020"/>
                  </a:xfrm>
                  <a:prstGeom prst="rect">
                    <a:avLst/>
                  </a:prstGeom>
                  <a:blipFill>
                    <a:blip r:embed="rId7"/>
                    <a:stretch>
                      <a:fillRect r="-17647" b="-53125"/>
                    </a:stretch>
                  </a:blipFill>
                </p:spPr>
                <p:txBody>
                  <a:bodyPr/>
                  <a:lstStyle/>
                  <a:p>
                    <a:r>
                      <a:rPr lang="de-CH">
                        <a:noFill/>
                      </a:rPr>
                      <a:t> </a:t>
                    </a:r>
                  </a:p>
                </p:txBody>
              </p:sp>
            </mc:Fallback>
          </mc:AlternateContent>
        </p:grpSp>
        <p:grpSp>
          <p:nvGrpSpPr>
            <p:cNvPr id="82" name="Group 81"/>
            <p:cNvGrpSpPr/>
            <p:nvPr/>
          </p:nvGrpSpPr>
          <p:grpSpPr>
            <a:xfrm>
              <a:off x="3203848" y="1599642"/>
              <a:ext cx="5079428" cy="900100"/>
              <a:chOff x="3308996" y="1599642"/>
              <a:chExt cx="5079428" cy="900100"/>
            </a:xfrm>
          </p:grpSpPr>
          <mc:AlternateContent xmlns:mc="http://schemas.openxmlformats.org/markup-compatibility/2006" xmlns:a14="http://schemas.microsoft.com/office/drawing/2010/main">
            <mc:Choice Requires="a14">
              <p:sp>
                <p:nvSpPr>
                  <p:cNvPr id="37" name="TextBox 36"/>
                  <p:cNvSpPr txBox="1"/>
                  <p:nvPr/>
                </p:nvSpPr>
                <p:spPr>
                  <a:xfrm>
                    <a:off x="3419872" y="1635646"/>
                    <a:ext cx="326900" cy="180020"/>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r>
                            <a:rPr lang="de-CH" sz="1400" b="0" i="1" dirty="0" smtClean="0">
                              <a:solidFill>
                                <a:schemeClr val="accent1"/>
                              </a:solidFill>
                              <a:latin typeface="Cambria Math" panose="02040503050406030204" pitchFamily="18" charset="0"/>
                            </a:rPr>
                            <m:t>𝑏𝑁</m:t>
                          </m:r>
                        </m:oMath>
                      </m:oMathPara>
                    </a14:m>
                    <a:endParaRPr lang="de-CH" sz="1400" b="0" dirty="0">
                      <a:solidFill>
                        <a:schemeClr val="accent1"/>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419872" y="1635646"/>
                    <a:ext cx="326900" cy="180020"/>
                  </a:xfrm>
                  <a:prstGeom prst="rect">
                    <a:avLst/>
                  </a:prstGeom>
                  <a:blipFill>
                    <a:blip r:embed="rId8"/>
                    <a:stretch>
                      <a:fillRect r="-21154" b="-34375"/>
                    </a:stretch>
                  </a:blipFill>
                </p:spPr>
                <p:txBody>
                  <a:bodyPr/>
                  <a:lstStyle/>
                  <a:p>
                    <a:r>
                      <a:rPr lang="de-CH">
                        <a:noFill/>
                      </a:rPr>
                      <a:t> </a:t>
                    </a:r>
                  </a:p>
                </p:txBody>
              </p:sp>
            </mc:Fallback>
          </mc:AlternateContent>
          <p:grpSp>
            <p:nvGrpSpPr>
              <p:cNvPr id="81" name="Group 80"/>
              <p:cNvGrpSpPr/>
              <p:nvPr/>
            </p:nvGrpSpPr>
            <p:grpSpPr>
              <a:xfrm>
                <a:off x="3308996" y="1629296"/>
                <a:ext cx="5079428" cy="870446"/>
                <a:chOff x="3308996" y="1629296"/>
                <a:chExt cx="5079428" cy="870446"/>
              </a:xfrm>
            </p:grpSpPr>
            <p:grpSp>
              <p:nvGrpSpPr>
                <p:cNvPr id="33" name="Group 32"/>
                <p:cNvGrpSpPr/>
                <p:nvPr/>
              </p:nvGrpSpPr>
              <p:grpSpPr>
                <a:xfrm>
                  <a:off x="3851920" y="1635646"/>
                  <a:ext cx="4536504" cy="504056"/>
                  <a:chOff x="3203848" y="1635646"/>
                  <a:chExt cx="4536504" cy="504056"/>
                </a:xfrm>
              </p:grpSpPr>
              <mc:AlternateContent xmlns:mc="http://schemas.openxmlformats.org/markup-compatibility/2006" xmlns:a14="http://schemas.microsoft.com/office/drawing/2010/main">
                <mc:Choice Requires="a14">
                  <p:sp>
                    <p:nvSpPr>
                      <p:cNvPr id="3" name="Rectangle 2"/>
                      <p:cNvSpPr/>
                      <p:nvPr/>
                    </p:nvSpPr>
                    <p:spPr>
                      <a:xfrm>
                        <a:off x="3203848" y="1635646"/>
                        <a:ext cx="504056"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CH" i="1" dirty="0" smtClean="0">
                                  <a:solidFill>
                                    <a:schemeClr val="tx1"/>
                                  </a:solidFill>
                                  <a:latin typeface="Cambria Math" panose="02040503050406030204" pitchFamily="18" charset="0"/>
                                </a:rPr>
                                <m:t>𝑆</m:t>
                              </m:r>
                            </m:oMath>
                          </m:oMathPara>
                        </a14:m>
                        <a:endParaRPr lang="de-CH" dirty="0">
                          <a:solidFill>
                            <a:schemeClr val="tx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203848" y="1635646"/>
                        <a:ext cx="504056" cy="504056"/>
                      </a:xfrm>
                      <a:prstGeom prst="rect">
                        <a:avLst/>
                      </a:prstGeom>
                      <a:blipFill>
                        <a:blip r:embed="rId9"/>
                        <a:stretch>
                          <a:fillRect/>
                        </a:stretch>
                      </a:blipFill>
                    </p:spPr>
                    <p:txBody>
                      <a:bodyPr/>
                      <a:lstStyle/>
                      <a:p>
                        <a:r>
                          <a:rPr lang="de-CH">
                            <a:noFill/>
                          </a:rPr>
                          <a:t> </a:t>
                        </a:r>
                      </a:p>
                    </p:txBody>
                  </p:sp>
                </mc:Fallback>
              </mc:AlternateContent>
              <p:cxnSp>
                <p:nvCxnSpPr>
                  <p:cNvPr id="10" name="Straight Arrow Connector 9"/>
                  <p:cNvCxnSpPr>
                    <a:stCxn id="3" idx="3"/>
                  </p:cNvCxnSpPr>
                  <p:nvPr/>
                </p:nvCxnSpPr>
                <p:spPr>
                  <a:xfrm>
                    <a:off x="3707904" y="1887674"/>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4427984" y="1635646"/>
                        <a:ext cx="504056"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CH" i="1" dirty="0" smtClean="0">
                                      <a:solidFill>
                                        <a:schemeClr val="tx1"/>
                                      </a:solidFill>
                                      <a:latin typeface="Cambria Math" panose="02040503050406030204" pitchFamily="18" charset="0"/>
                                    </a:rPr>
                                  </m:ctrlPr>
                                </m:sSubPr>
                                <m:e>
                                  <m:r>
                                    <a:rPr lang="de-CH" b="0" i="1" dirty="0" smtClean="0">
                                      <a:solidFill>
                                        <a:schemeClr val="tx1"/>
                                      </a:solidFill>
                                      <a:latin typeface="Cambria Math" panose="02040503050406030204" pitchFamily="18" charset="0"/>
                                    </a:rPr>
                                    <m:t>𝐼</m:t>
                                  </m:r>
                                </m:e>
                                <m:sub>
                                  <m:r>
                                    <a:rPr lang="de-CH" b="0" i="1" dirty="0" smtClean="0">
                                      <a:solidFill>
                                        <a:schemeClr val="tx1"/>
                                      </a:solidFill>
                                      <a:latin typeface="Cambria Math" panose="02040503050406030204" pitchFamily="18" charset="0"/>
                                    </a:rPr>
                                    <m:t>1</m:t>
                                  </m:r>
                                </m:sub>
                              </m:sSub>
                            </m:oMath>
                          </m:oMathPara>
                        </a14:m>
                        <a:endParaRPr lang="de-CH"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4427984" y="1635646"/>
                        <a:ext cx="504056" cy="504056"/>
                      </a:xfrm>
                      <a:prstGeom prst="rect">
                        <a:avLst/>
                      </a:prstGeom>
                      <a:blipFill>
                        <a:blip r:embed="rId10"/>
                        <a:stretch>
                          <a:fillRect/>
                        </a:stretch>
                      </a:blipFill>
                    </p:spPr>
                    <p:txBody>
                      <a:bodyPr/>
                      <a:lstStyle/>
                      <a:p>
                        <a:r>
                          <a:rPr lang="de-CH">
                            <a:noFill/>
                          </a:rPr>
                          <a:t> </a:t>
                        </a:r>
                      </a:p>
                    </p:txBody>
                  </p:sp>
                </mc:Fallback>
              </mc:AlternateContent>
              <p:grpSp>
                <p:nvGrpSpPr>
                  <p:cNvPr id="20" name="Group 19"/>
                  <p:cNvGrpSpPr/>
                  <p:nvPr/>
                </p:nvGrpSpPr>
                <p:grpSpPr>
                  <a:xfrm>
                    <a:off x="4932040" y="1635646"/>
                    <a:ext cx="936104" cy="504056"/>
                    <a:chOff x="5148064" y="1635646"/>
                    <a:chExt cx="936104" cy="504056"/>
                  </a:xfrm>
                </p:grpSpPr>
                <mc:AlternateContent xmlns:mc="http://schemas.openxmlformats.org/markup-compatibility/2006" xmlns:a14="http://schemas.microsoft.com/office/drawing/2010/main">
                  <mc:Choice Requires="a14">
                    <p:sp>
                      <p:nvSpPr>
                        <p:cNvPr id="21" name="Rectangle 20"/>
                        <p:cNvSpPr/>
                        <p:nvPr/>
                      </p:nvSpPr>
                      <p:spPr>
                        <a:xfrm>
                          <a:off x="5580112" y="1635646"/>
                          <a:ext cx="504056"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CH" i="1" dirty="0" smtClean="0">
                                        <a:solidFill>
                                          <a:schemeClr val="tx1"/>
                                        </a:solidFill>
                                        <a:latin typeface="Cambria Math" panose="02040503050406030204" pitchFamily="18" charset="0"/>
                                      </a:rPr>
                                    </m:ctrlPr>
                                  </m:sSubPr>
                                  <m:e>
                                    <m:r>
                                      <a:rPr lang="de-CH" b="0" i="1" dirty="0" smtClean="0">
                                        <a:solidFill>
                                          <a:schemeClr val="tx1"/>
                                        </a:solidFill>
                                        <a:latin typeface="Cambria Math" panose="02040503050406030204" pitchFamily="18" charset="0"/>
                                      </a:rPr>
                                      <m:t>𝐼</m:t>
                                    </m:r>
                                  </m:e>
                                  <m:sub>
                                    <m:r>
                                      <a:rPr lang="de-CH" b="0" i="1" dirty="0" smtClean="0">
                                        <a:solidFill>
                                          <a:schemeClr val="tx1"/>
                                        </a:solidFill>
                                        <a:latin typeface="Cambria Math" panose="02040503050406030204" pitchFamily="18" charset="0"/>
                                      </a:rPr>
                                      <m:t>2</m:t>
                                    </m:r>
                                  </m:sub>
                                </m:sSub>
                              </m:oMath>
                            </m:oMathPara>
                          </a14:m>
                          <a:endParaRPr lang="de-CH" dirty="0">
                            <a:solidFill>
                              <a:schemeClr val="tx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5580112" y="1635646"/>
                          <a:ext cx="504056" cy="504056"/>
                        </a:xfrm>
                        <a:prstGeom prst="rect">
                          <a:avLst/>
                        </a:prstGeom>
                        <a:blipFill>
                          <a:blip r:embed="rId11"/>
                          <a:stretch>
                            <a:fillRect/>
                          </a:stretch>
                        </a:blipFill>
                      </p:spPr>
                      <p:txBody>
                        <a:bodyPr/>
                        <a:lstStyle/>
                        <a:p>
                          <a:r>
                            <a:rPr lang="de-CH">
                              <a:noFill/>
                            </a:rPr>
                            <a:t> </a:t>
                          </a:r>
                        </a:p>
                      </p:txBody>
                    </p:sp>
                  </mc:Fallback>
                </mc:AlternateContent>
                <p:cxnSp>
                  <p:nvCxnSpPr>
                    <p:cNvPr id="22" name="Straight Arrow Connector 21"/>
                    <p:cNvCxnSpPr>
                      <a:endCxn id="21" idx="1"/>
                    </p:cNvCxnSpPr>
                    <p:nvPr/>
                  </p:nvCxnSpPr>
                  <p:spPr>
                    <a:xfrm>
                      <a:off x="5148064" y="1887674"/>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868144" y="1635646"/>
                    <a:ext cx="936104" cy="504056"/>
                    <a:chOff x="5148064" y="1635646"/>
                    <a:chExt cx="936104" cy="504056"/>
                  </a:xfrm>
                </p:grpSpPr>
                <mc:AlternateContent xmlns:mc="http://schemas.openxmlformats.org/markup-compatibility/2006" xmlns:a14="http://schemas.microsoft.com/office/drawing/2010/main">
                  <mc:Choice Requires="a14">
                    <p:sp>
                      <p:nvSpPr>
                        <p:cNvPr id="24" name="Rectangle 23"/>
                        <p:cNvSpPr/>
                        <p:nvPr/>
                      </p:nvSpPr>
                      <p:spPr>
                        <a:xfrm>
                          <a:off x="5580112" y="1635646"/>
                          <a:ext cx="504056"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CH" i="1" dirty="0" smtClean="0">
                                        <a:solidFill>
                                          <a:schemeClr val="tx1"/>
                                        </a:solidFill>
                                        <a:latin typeface="Cambria Math" panose="02040503050406030204" pitchFamily="18" charset="0"/>
                                      </a:rPr>
                                    </m:ctrlPr>
                                  </m:sSubPr>
                                  <m:e>
                                    <m:r>
                                      <a:rPr lang="de-CH" b="0" i="1" dirty="0" smtClean="0">
                                        <a:solidFill>
                                          <a:schemeClr val="tx1"/>
                                        </a:solidFill>
                                        <a:latin typeface="Cambria Math" panose="02040503050406030204" pitchFamily="18" charset="0"/>
                                      </a:rPr>
                                      <m:t>𝐼</m:t>
                                    </m:r>
                                  </m:e>
                                  <m:sub>
                                    <m:r>
                                      <a:rPr lang="de-CH" b="0" i="1" dirty="0" smtClean="0">
                                        <a:solidFill>
                                          <a:schemeClr val="tx1"/>
                                        </a:solidFill>
                                        <a:latin typeface="Cambria Math" panose="02040503050406030204" pitchFamily="18" charset="0"/>
                                      </a:rPr>
                                      <m:t>3</m:t>
                                    </m:r>
                                  </m:sub>
                                </m:sSub>
                              </m:oMath>
                            </m:oMathPara>
                          </a14:m>
                          <a:endParaRPr lang="de-CH" dirty="0">
                            <a:solidFill>
                              <a:schemeClr val="tx1"/>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5580112" y="1635646"/>
                          <a:ext cx="504056" cy="504056"/>
                        </a:xfrm>
                        <a:prstGeom prst="rect">
                          <a:avLst/>
                        </a:prstGeom>
                        <a:blipFill>
                          <a:blip r:embed="rId12"/>
                          <a:stretch>
                            <a:fillRect/>
                          </a:stretch>
                        </a:blipFill>
                      </p:spPr>
                      <p:txBody>
                        <a:bodyPr/>
                        <a:lstStyle/>
                        <a:p>
                          <a:r>
                            <a:rPr lang="de-CH">
                              <a:noFill/>
                            </a:rPr>
                            <a:t> </a:t>
                          </a:r>
                        </a:p>
                      </p:txBody>
                    </p:sp>
                  </mc:Fallback>
                </mc:AlternateContent>
                <p:cxnSp>
                  <p:nvCxnSpPr>
                    <p:cNvPr id="25" name="Straight Arrow Connector 24"/>
                    <p:cNvCxnSpPr>
                      <a:endCxn id="24" idx="1"/>
                    </p:cNvCxnSpPr>
                    <p:nvPr/>
                  </p:nvCxnSpPr>
                  <p:spPr>
                    <a:xfrm>
                      <a:off x="5148064" y="1887674"/>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804248" y="1635646"/>
                    <a:ext cx="936104" cy="504056"/>
                    <a:chOff x="5148064" y="1635646"/>
                    <a:chExt cx="936104" cy="504056"/>
                  </a:xfrm>
                </p:grpSpPr>
                <mc:AlternateContent xmlns:mc="http://schemas.openxmlformats.org/markup-compatibility/2006" xmlns:a14="http://schemas.microsoft.com/office/drawing/2010/main">
                  <mc:Choice Requires="a14">
                    <p:sp>
                      <p:nvSpPr>
                        <p:cNvPr id="31" name="Rectangle 30"/>
                        <p:cNvSpPr/>
                        <p:nvPr/>
                      </p:nvSpPr>
                      <p:spPr>
                        <a:xfrm>
                          <a:off x="5580112" y="1635646"/>
                          <a:ext cx="504056"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CH" i="1" dirty="0" smtClean="0">
                                        <a:solidFill>
                                          <a:schemeClr val="tx1"/>
                                        </a:solidFill>
                                        <a:latin typeface="Cambria Math" panose="02040503050406030204" pitchFamily="18" charset="0"/>
                                      </a:rPr>
                                    </m:ctrlPr>
                                  </m:sSubPr>
                                  <m:e>
                                    <m:r>
                                      <a:rPr lang="de-CH" b="0" i="1" dirty="0" smtClean="0">
                                        <a:solidFill>
                                          <a:schemeClr val="tx1"/>
                                        </a:solidFill>
                                        <a:latin typeface="Cambria Math" panose="02040503050406030204" pitchFamily="18" charset="0"/>
                                      </a:rPr>
                                      <m:t>𝐼</m:t>
                                    </m:r>
                                  </m:e>
                                  <m:sub>
                                    <m:r>
                                      <a:rPr lang="de-CH" b="0" i="1" dirty="0" smtClean="0">
                                        <a:solidFill>
                                          <a:schemeClr val="tx1"/>
                                        </a:solidFill>
                                        <a:latin typeface="Cambria Math" panose="02040503050406030204" pitchFamily="18" charset="0"/>
                                      </a:rPr>
                                      <m:t>4</m:t>
                                    </m:r>
                                  </m:sub>
                                </m:sSub>
                              </m:oMath>
                            </m:oMathPara>
                          </a14:m>
                          <a:endParaRPr lang="de-CH" dirty="0">
                            <a:solidFill>
                              <a:schemeClr val="tx1"/>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5580112" y="1635646"/>
                          <a:ext cx="504056" cy="504056"/>
                        </a:xfrm>
                        <a:prstGeom prst="rect">
                          <a:avLst/>
                        </a:prstGeom>
                        <a:blipFill>
                          <a:blip r:embed="rId13"/>
                          <a:stretch>
                            <a:fillRect/>
                          </a:stretch>
                        </a:blipFill>
                      </p:spPr>
                      <p:txBody>
                        <a:bodyPr/>
                        <a:lstStyle/>
                        <a:p>
                          <a:r>
                            <a:rPr lang="de-CH">
                              <a:noFill/>
                            </a:rPr>
                            <a:t> </a:t>
                          </a:r>
                        </a:p>
                      </p:txBody>
                    </p:sp>
                  </mc:Fallback>
                </mc:AlternateContent>
                <p:cxnSp>
                  <p:nvCxnSpPr>
                    <p:cNvPr id="32" name="Straight Arrow Connector 31"/>
                    <p:cNvCxnSpPr>
                      <a:endCxn id="31" idx="1"/>
                    </p:cNvCxnSpPr>
                    <p:nvPr/>
                  </p:nvCxnSpPr>
                  <p:spPr>
                    <a:xfrm>
                      <a:off x="5148064" y="1887674"/>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35" name="Straight Arrow Connector 34"/>
                <p:cNvCxnSpPr/>
                <p:nvPr/>
              </p:nvCxnSpPr>
              <p:spPr>
                <a:xfrm>
                  <a:off x="3308996" y="1923678"/>
                  <a:ext cx="54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4067944" y="2139702"/>
                  <a:ext cx="360040" cy="360040"/>
                  <a:chOff x="4067944" y="2139702"/>
                  <a:chExt cx="360040" cy="360040"/>
                </a:xfrm>
              </p:grpSpPr>
              <p:cxnSp>
                <p:nvCxnSpPr>
                  <p:cNvPr id="47" name="Straight Arrow Connector 46"/>
                  <p:cNvCxnSpPr/>
                  <p:nvPr/>
                </p:nvCxnSpPr>
                <p:spPr>
                  <a:xfrm>
                    <a:off x="4067944" y="2139702"/>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p:cNvSpPr txBox="1"/>
                      <p:nvPr/>
                    </p:nvSpPr>
                    <p:spPr>
                      <a:xfrm>
                        <a:off x="4101084" y="2175706"/>
                        <a:ext cx="326900" cy="180020"/>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r>
                                <a:rPr lang="de-CH" sz="1400" b="0" i="1" dirty="0" smtClean="0">
                                  <a:solidFill>
                                    <a:schemeClr val="accent1"/>
                                  </a:solidFill>
                                  <a:latin typeface="Cambria Math" panose="02040503050406030204" pitchFamily="18" charset="0"/>
                                </a:rPr>
                                <m:t>𝜇</m:t>
                              </m:r>
                              <m:r>
                                <a:rPr lang="de-CH" sz="1400" b="0" i="1" dirty="0" smtClean="0">
                                  <a:solidFill>
                                    <a:schemeClr val="accent1"/>
                                  </a:solidFill>
                                  <a:latin typeface="Cambria Math" panose="02040503050406030204" pitchFamily="18" charset="0"/>
                                </a:rPr>
                                <m:t>𝑆</m:t>
                              </m:r>
                            </m:oMath>
                          </m:oMathPara>
                        </a14:m>
                        <a:endParaRPr lang="de-CH" sz="1400" b="0" dirty="0">
                          <a:solidFill>
                            <a:schemeClr val="accent1"/>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101084" y="2175706"/>
                        <a:ext cx="326900" cy="180020"/>
                      </a:xfrm>
                      <a:prstGeom prst="rect">
                        <a:avLst/>
                      </a:prstGeom>
                      <a:blipFill>
                        <a:blip r:embed="rId14"/>
                        <a:stretch>
                          <a:fillRect r="-13462" b="-62500"/>
                        </a:stretch>
                      </a:blipFill>
                    </p:spPr>
                    <p:txBody>
                      <a:bodyPr/>
                      <a:lstStyle/>
                      <a:p>
                        <a:r>
                          <a:rPr lang="de-CH">
                            <a:noFill/>
                          </a:rPr>
                          <a:t> </a:t>
                        </a:r>
                      </a:p>
                    </p:txBody>
                  </p:sp>
                </mc:Fallback>
              </mc:AlternateContent>
            </p:grpSp>
            <mc:AlternateContent xmlns:mc="http://schemas.openxmlformats.org/markup-compatibility/2006" xmlns:a14="http://schemas.microsoft.com/office/drawing/2010/main">
              <mc:Choice Requires="a14">
                <p:sp>
                  <p:nvSpPr>
                    <p:cNvPr id="62" name="TextBox 61"/>
                    <p:cNvSpPr txBox="1"/>
                    <p:nvPr/>
                  </p:nvSpPr>
                  <p:spPr>
                    <a:xfrm>
                      <a:off x="4355976" y="1635646"/>
                      <a:ext cx="720080" cy="252028"/>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r>
                              <a:rPr lang="de-CH" sz="1400" b="0" i="1" dirty="0" smtClean="0">
                                <a:solidFill>
                                  <a:schemeClr val="accent1"/>
                                </a:solidFill>
                                <a:latin typeface="Cambria Math" panose="02040503050406030204" pitchFamily="18" charset="0"/>
                              </a:rPr>
                              <m:t>𝜆</m:t>
                            </m:r>
                            <m:r>
                              <a:rPr lang="de-CH" sz="1400" b="0" i="1" dirty="0" smtClean="0">
                                <a:solidFill>
                                  <a:schemeClr val="accent1"/>
                                </a:solidFill>
                                <a:latin typeface="Cambria Math" panose="02040503050406030204" pitchFamily="18" charset="0"/>
                              </a:rPr>
                              <m:t>𝑆𝐼</m:t>
                            </m:r>
                            <m:r>
                              <a:rPr lang="de-CH" sz="1400" b="0" i="1" dirty="0" smtClean="0">
                                <a:solidFill>
                                  <a:schemeClr val="accent1"/>
                                </a:solidFill>
                                <a:latin typeface="Cambria Math" panose="02040503050406030204" pitchFamily="18" charset="0"/>
                              </a:rPr>
                              <m:t>/</m:t>
                            </m:r>
                            <m:r>
                              <a:rPr lang="de-CH" sz="1400" b="0" i="1" dirty="0" smtClean="0">
                                <a:solidFill>
                                  <a:schemeClr val="accent1"/>
                                </a:solidFill>
                                <a:latin typeface="Cambria Math" panose="02040503050406030204" pitchFamily="18" charset="0"/>
                              </a:rPr>
                              <m:t>𝑁</m:t>
                            </m:r>
                          </m:oMath>
                        </m:oMathPara>
                      </a14:m>
                      <a:endParaRPr lang="de-CH" sz="1400" b="0" dirty="0">
                        <a:solidFill>
                          <a:schemeClr val="accent1"/>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4355976" y="1635646"/>
                      <a:ext cx="720080" cy="252028"/>
                    </a:xfrm>
                    <a:prstGeom prst="rect">
                      <a:avLst/>
                    </a:prstGeom>
                    <a:blipFill>
                      <a:blip r:embed="rId15"/>
                      <a:stretch>
                        <a:fillRect b="-15556"/>
                      </a:stretch>
                    </a:blipFill>
                  </p:spPr>
                  <p:txBody>
                    <a:bodyPr/>
                    <a:lstStyle/>
                    <a:p>
                      <a:r>
                        <a:rPr lang="de-CH">
                          <a:noFill/>
                        </a:rPr>
                        <a:t> </a:t>
                      </a:r>
                    </a:p>
                  </p:txBody>
                </p:sp>
              </mc:Fallback>
            </mc:AlternateContent>
            <p:cxnSp>
              <p:nvCxnSpPr>
                <p:cNvPr id="69" name="Curved Connector 68"/>
                <p:cNvCxnSpPr>
                  <a:stCxn id="21" idx="0"/>
                  <a:endCxn id="62" idx="0"/>
                </p:cNvCxnSpPr>
                <p:nvPr/>
              </p:nvCxnSpPr>
              <p:spPr>
                <a:xfrm rot="16200000" flipV="1">
                  <a:off x="5490102" y="861560"/>
                  <a:ext cx="12700" cy="1548172"/>
                </a:xfrm>
                <a:prstGeom prst="curvedConnector3">
                  <a:avLst>
                    <a:gd name="adj1" fmla="val 1800000"/>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24" idx="0"/>
                  <a:endCxn id="62" idx="0"/>
                </p:cNvCxnSpPr>
                <p:nvPr/>
              </p:nvCxnSpPr>
              <p:spPr>
                <a:xfrm rot="16200000" flipV="1">
                  <a:off x="5958154" y="393508"/>
                  <a:ext cx="12700" cy="2484276"/>
                </a:xfrm>
                <a:prstGeom prst="curvedConnector3">
                  <a:avLst>
                    <a:gd name="adj1" fmla="val 1800000"/>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5" name="Curved Connector 74"/>
                <p:cNvCxnSpPr>
                  <a:stCxn id="31" idx="0"/>
                  <a:endCxn id="62" idx="0"/>
                </p:cNvCxnSpPr>
                <p:nvPr/>
              </p:nvCxnSpPr>
              <p:spPr>
                <a:xfrm rot="16200000" flipV="1">
                  <a:off x="6426206" y="-74544"/>
                  <a:ext cx="12700" cy="3420380"/>
                </a:xfrm>
                <a:prstGeom prst="curvedConnector3">
                  <a:avLst>
                    <a:gd name="adj1" fmla="val 1800000"/>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12" idx="2"/>
                  <a:endCxn id="62" idx="2"/>
                </p:cNvCxnSpPr>
                <p:nvPr/>
              </p:nvCxnSpPr>
              <p:spPr>
                <a:xfrm rot="5400000" flipH="1">
                  <a:off x="4896036" y="1707654"/>
                  <a:ext cx="252028" cy="612068"/>
                </a:xfrm>
                <a:prstGeom prst="curvedConnector3">
                  <a:avLst>
                    <a:gd name="adj1" fmla="val -90704"/>
                  </a:avLst>
                </a:prstGeom>
                <a:ln>
                  <a:prstDash val="dashDot"/>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8" name="TextBox 77"/>
                  <p:cNvSpPr txBox="1"/>
                  <p:nvPr/>
                </p:nvSpPr>
                <p:spPr>
                  <a:xfrm>
                    <a:off x="5586462" y="1599643"/>
                    <a:ext cx="326900" cy="180020"/>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sSub>
                            <m:sSubPr>
                              <m:ctrlPr>
                                <a:rPr lang="de-CH" sz="1400" b="0" i="1" dirty="0" smtClean="0">
                                  <a:solidFill>
                                    <a:schemeClr val="accent1"/>
                                  </a:solidFill>
                                  <a:latin typeface="Cambria Math" panose="02040503050406030204" pitchFamily="18" charset="0"/>
                                </a:rPr>
                              </m:ctrlPr>
                            </m:sSubPr>
                            <m:e>
                              <m:r>
                                <a:rPr lang="de-CH" sz="1400" b="0" i="1" dirty="0" smtClean="0">
                                  <a:solidFill>
                                    <a:schemeClr val="accent1"/>
                                  </a:solidFill>
                                  <a:latin typeface="Cambria Math" panose="02040503050406030204" pitchFamily="18" charset="0"/>
                                </a:rPr>
                                <m:t>𝑔𝐼</m:t>
                              </m:r>
                            </m:e>
                            <m:sub>
                              <m:r>
                                <a:rPr lang="de-CH" sz="1400" b="0" i="1" dirty="0" smtClean="0">
                                  <a:solidFill>
                                    <a:schemeClr val="accent1"/>
                                  </a:solidFill>
                                  <a:latin typeface="Cambria Math" panose="02040503050406030204" pitchFamily="18" charset="0"/>
                                </a:rPr>
                                <m:t>1</m:t>
                              </m:r>
                            </m:sub>
                          </m:sSub>
                        </m:oMath>
                      </m:oMathPara>
                    </a14:m>
                    <a:endParaRPr lang="de-CH" sz="1400" b="0" dirty="0">
                      <a:solidFill>
                        <a:schemeClr val="accent1"/>
                      </a:solidFill>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5586462" y="1599643"/>
                    <a:ext cx="326900" cy="180020"/>
                  </a:xfrm>
                  <a:prstGeom prst="rect">
                    <a:avLst/>
                  </a:prstGeom>
                  <a:blipFill>
                    <a:blip r:embed="rId16"/>
                    <a:stretch>
                      <a:fillRect r="-15385" b="-62500"/>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6516216" y="1599642"/>
                    <a:ext cx="326900" cy="180020"/>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sSub>
                            <m:sSubPr>
                              <m:ctrlPr>
                                <a:rPr lang="de-CH" sz="1400" b="0" i="1" dirty="0" smtClean="0">
                                  <a:solidFill>
                                    <a:schemeClr val="accent1"/>
                                  </a:solidFill>
                                  <a:latin typeface="Cambria Math" panose="02040503050406030204" pitchFamily="18" charset="0"/>
                                </a:rPr>
                              </m:ctrlPr>
                            </m:sSubPr>
                            <m:e>
                              <m:r>
                                <a:rPr lang="de-CH" sz="1400" b="0" i="1" dirty="0" smtClean="0">
                                  <a:solidFill>
                                    <a:schemeClr val="accent1"/>
                                  </a:solidFill>
                                  <a:latin typeface="Cambria Math" panose="02040503050406030204" pitchFamily="18" charset="0"/>
                                </a:rPr>
                                <m:t>𝑔𝐼</m:t>
                              </m:r>
                            </m:e>
                            <m:sub>
                              <m:r>
                                <a:rPr lang="de-CH" sz="1400" b="0" i="1" dirty="0" smtClean="0">
                                  <a:solidFill>
                                    <a:schemeClr val="accent1"/>
                                  </a:solidFill>
                                  <a:latin typeface="Cambria Math" panose="02040503050406030204" pitchFamily="18" charset="0"/>
                                </a:rPr>
                                <m:t>2</m:t>
                              </m:r>
                            </m:sub>
                          </m:sSub>
                        </m:oMath>
                      </m:oMathPara>
                    </a14:m>
                    <a:endParaRPr lang="de-CH" sz="1400" b="0" dirty="0">
                      <a:solidFill>
                        <a:schemeClr val="accent1"/>
                      </a:soli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6516216" y="1599642"/>
                    <a:ext cx="326900" cy="180020"/>
                  </a:xfrm>
                  <a:prstGeom prst="rect">
                    <a:avLst/>
                  </a:prstGeom>
                  <a:blipFill>
                    <a:blip r:embed="rId17"/>
                    <a:stretch>
                      <a:fillRect r="-17308" b="-62500"/>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7452320" y="1614468"/>
                    <a:ext cx="326900" cy="180713"/>
                  </a:xfrm>
                  <a:prstGeom prst="rect">
                    <a:avLst/>
                  </a:prstGeom>
                </p:spPr>
                <p:txBody>
                  <a:bodyPr vert="horz" wrap="square" lIns="91440" tIns="45720" rIns="91440" bIns="45720" rtlCol="0">
                    <a:noAutofit/>
                  </a:bodyPr>
                  <a:lstStyle/>
                  <a:p>
                    <a:pPr marL="0" indent="0" algn="l">
                      <a:buNone/>
                    </a:pPr>
                    <a14:m>
                      <m:oMathPara xmlns:m="http://schemas.openxmlformats.org/officeDocument/2006/math">
                        <m:oMathParaPr>
                          <m:jc m:val="centerGroup"/>
                        </m:oMathParaPr>
                        <m:oMath xmlns:m="http://schemas.openxmlformats.org/officeDocument/2006/math">
                          <m:sSub>
                            <m:sSubPr>
                              <m:ctrlPr>
                                <a:rPr lang="de-CH" sz="1400" b="0" i="1" dirty="0" smtClean="0">
                                  <a:solidFill>
                                    <a:schemeClr val="accent1"/>
                                  </a:solidFill>
                                  <a:latin typeface="Cambria Math" panose="02040503050406030204" pitchFamily="18" charset="0"/>
                                </a:rPr>
                              </m:ctrlPr>
                            </m:sSubPr>
                            <m:e>
                              <m:r>
                                <a:rPr lang="de-CH" sz="1400" b="0" i="1" dirty="0" smtClean="0">
                                  <a:solidFill>
                                    <a:schemeClr val="accent1"/>
                                  </a:solidFill>
                                  <a:latin typeface="Cambria Math" panose="02040503050406030204" pitchFamily="18" charset="0"/>
                                </a:rPr>
                                <m:t>𝑔𝐼</m:t>
                              </m:r>
                            </m:e>
                            <m:sub>
                              <m:r>
                                <a:rPr lang="de-CH" sz="1400" b="0" i="1" dirty="0" smtClean="0">
                                  <a:solidFill>
                                    <a:schemeClr val="accent1"/>
                                  </a:solidFill>
                                  <a:latin typeface="Cambria Math" panose="02040503050406030204" pitchFamily="18" charset="0"/>
                                </a:rPr>
                                <m:t>2</m:t>
                              </m:r>
                            </m:sub>
                          </m:sSub>
                        </m:oMath>
                      </m:oMathPara>
                    </a14:m>
                    <a:endParaRPr lang="de-CH" sz="1400" b="0" dirty="0">
                      <a:solidFill>
                        <a:schemeClr val="accent1"/>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7452320" y="1614468"/>
                    <a:ext cx="326900" cy="180713"/>
                  </a:xfrm>
                  <a:prstGeom prst="rect">
                    <a:avLst/>
                  </a:prstGeom>
                  <a:blipFill>
                    <a:blip r:embed="rId18"/>
                    <a:stretch>
                      <a:fillRect r="-19608" b="-64516"/>
                    </a:stretch>
                  </a:blipFill>
                </p:spPr>
                <p:txBody>
                  <a:bodyPr/>
                  <a:lstStyle/>
                  <a:p>
                    <a:r>
                      <a:rPr lang="de-CH">
                        <a:noFill/>
                      </a:rPr>
                      <a:t> </a:t>
                    </a:r>
                  </a:p>
                </p:txBody>
              </p:sp>
            </mc:Fallback>
          </mc:AlternateContent>
        </p:grpSp>
      </p:grpSp>
    </p:spTree>
    <p:extLst>
      <p:ext uri="{BB962C8B-B14F-4D97-AF65-F5344CB8AC3E}">
        <p14:creationId xmlns:p14="http://schemas.microsoft.com/office/powerpoint/2010/main" val="9302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40747"/>
            <a:ext cx="8137525" cy="558795"/>
          </a:xfrm>
        </p:spPr>
        <p:txBody>
          <a:bodyPr/>
          <a:lstStyle/>
          <a:p>
            <a:r>
              <a:rPr lang="en-US" b="1" dirty="0">
                <a:solidFill>
                  <a:schemeClr val="bg1">
                    <a:lumMod val="10000"/>
                  </a:schemeClr>
                </a:solidFill>
                <a:latin typeface="+mj-lt"/>
              </a:rPr>
              <a:t>  Statistical Inference (Frequentist 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506911" y="707916"/>
            <a:ext cx="8137525" cy="450123"/>
          </a:xfrm>
          <a:prstGeom prst="rect">
            <a:avLst/>
          </a:prstGeom>
          <a:noFill/>
        </p:spPr>
        <p:txBody>
          <a:bodyPr wrap="square">
            <a:spAutoFit/>
          </a:bodyPr>
          <a:lstStyle/>
          <a:p>
            <a:r>
              <a:rPr lang="en-US" sz="2500" b="1" dirty="0">
                <a:solidFill>
                  <a:schemeClr val="tx1"/>
                </a:solidFill>
                <a:latin typeface="+mn-lt"/>
              </a:rPr>
              <a:t>Likelihood</a:t>
            </a:r>
            <a:endParaRPr lang="en-US" sz="2500" dirty="0">
              <a:solidFill>
                <a:schemeClr val="tx1"/>
              </a:solidFill>
              <a:latin typeface="+mn-lt"/>
            </a:endParaRPr>
          </a:p>
        </p:txBody>
      </p:sp>
      <p:pic>
        <p:nvPicPr>
          <p:cNvPr id="9" name="Picture 2" descr="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347614"/>
            <a:ext cx="3096344" cy="2932539"/>
          </a:xfrm>
          <a:prstGeom prst="rect">
            <a:avLst/>
          </a:prstGeom>
          <a:noFill/>
          <a:ln w="28575">
            <a:solidFill>
              <a:schemeClr val="accent3">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96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140747"/>
            <a:ext cx="8137525" cy="558795"/>
          </a:xfrm>
        </p:spPr>
        <p:txBody>
          <a:bodyPr/>
          <a:lstStyle/>
          <a:p>
            <a:r>
              <a:rPr lang="en-US" b="1" dirty="0">
                <a:solidFill>
                  <a:schemeClr val="bg1">
                    <a:lumMod val="10000"/>
                  </a:schemeClr>
                </a:solidFill>
                <a:latin typeface="+mj-lt"/>
              </a:rPr>
              <a:t>  Statistical Inference (Frequentist 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395534" y="773449"/>
            <a:ext cx="8137525" cy="450123"/>
          </a:xfrm>
          <a:prstGeom prst="rect">
            <a:avLst/>
          </a:prstGeom>
          <a:noFill/>
        </p:spPr>
        <p:txBody>
          <a:bodyPr wrap="square">
            <a:spAutoFit/>
          </a:bodyPr>
          <a:lstStyle/>
          <a:p>
            <a:r>
              <a:rPr lang="en-US" sz="2500" b="1" dirty="0">
                <a:solidFill>
                  <a:schemeClr val="tx1"/>
                </a:solidFill>
                <a:latin typeface="+mn-lt"/>
              </a:rPr>
              <a:t>Advantages of MLE</a:t>
            </a:r>
            <a:endParaRPr lang="en-US" sz="2500" dirty="0">
              <a:solidFill>
                <a:schemeClr val="tx1"/>
              </a:solidFill>
              <a:latin typeface="+mn-lt"/>
            </a:endParaRPr>
          </a:p>
        </p:txBody>
      </p:sp>
      <p:sp>
        <p:nvSpPr>
          <p:cNvPr id="5" name="TextBox 4">
            <a:extLst>
              <a:ext uri="{FF2B5EF4-FFF2-40B4-BE49-F238E27FC236}">
                <a16:creationId xmlns:a16="http://schemas.microsoft.com/office/drawing/2014/main" id="{9BA17E82-D6E0-4D75-86FE-D5CC11E28C16}"/>
              </a:ext>
            </a:extLst>
          </p:cNvPr>
          <p:cNvSpPr txBox="1"/>
          <p:nvPr/>
        </p:nvSpPr>
        <p:spPr>
          <a:xfrm>
            <a:off x="395533" y="1297479"/>
            <a:ext cx="7632851" cy="1452001"/>
          </a:xfrm>
          <a:prstGeom prst="rect">
            <a:avLst/>
          </a:prstGeom>
          <a:noFill/>
        </p:spPr>
        <p:txBody>
          <a:bodyPr wrap="square">
            <a:spAutoFit/>
          </a:bodyPr>
          <a:lstStyle/>
          <a:p>
            <a:r>
              <a:rPr lang="en-US" sz="1900" dirty="0">
                <a:latin typeface="+mn-lt"/>
              </a:rPr>
              <a:t>Practical method for:</a:t>
            </a:r>
          </a:p>
          <a:p>
            <a:pPr marL="342900" indent="-342900">
              <a:buFont typeface="Arial" panose="020B0604020202020204" pitchFamily="34" charset="0"/>
              <a:buChar char="•"/>
            </a:pPr>
            <a:r>
              <a:rPr lang="en-US" sz="1900" dirty="0">
                <a:latin typeface="+mn-lt"/>
              </a:rPr>
              <a:t>estimating parameters </a:t>
            </a:r>
          </a:p>
          <a:p>
            <a:pPr marL="342900" indent="-342900">
              <a:buFont typeface="Arial" panose="020B0604020202020204" pitchFamily="34" charset="0"/>
              <a:buChar char="•"/>
            </a:pPr>
            <a:r>
              <a:rPr lang="en-US" sz="1900" dirty="0">
                <a:latin typeface="+mn-lt"/>
              </a:rPr>
              <a:t>	estimating variance of our estimates</a:t>
            </a:r>
            <a:br>
              <a:rPr lang="en-US" sz="1900" b="1" dirty="0">
                <a:latin typeface="+mn-lt"/>
              </a:rPr>
            </a:br>
            <a:endParaRPr lang="en-US" sz="1900" b="1" dirty="0">
              <a:latin typeface="+mn-lt"/>
            </a:endParaRPr>
          </a:p>
          <a:p>
            <a:r>
              <a:rPr lang="en-US" sz="1900" dirty="0">
                <a:latin typeface="+mn-lt"/>
              </a:rPr>
              <a:t>Easily adaptable to different probability distributions &amp; dynamic models</a:t>
            </a:r>
          </a:p>
        </p:txBody>
      </p:sp>
    </p:spTree>
    <p:extLst>
      <p:ext uri="{BB962C8B-B14F-4D97-AF65-F5344CB8AC3E}">
        <p14:creationId xmlns:p14="http://schemas.microsoft.com/office/powerpoint/2010/main" val="172894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0641"/>
            <a:ext cx="8137525" cy="558795"/>
          </a:xfrm>
        </p:spPr>
        <p:txBody>
          <a:bodyPr/>
          <a:lstStyle/>
          <a:p>
            <a:r>
              <a:rPr lang="en-US" b="1" dirty="0">
                <a:solidFill>
                  <a:schemeClr val="bg1">
                    <a:lumMod val="10000"/>
                  </a:schemeClr>
                </a:solidFill>
                <a:latin typeface="+mj-lt"/>
              </a:rPr>
              <a:t>  Statistical Inference (Frequentist 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395534" y="773449"/>
            <a:ext cx="8137525" cy="450123"/>
          </a:xfrm>
          <a:prstGeom prst="rect">
            <a:avLst/>
          </a:prstGeom>
          <a:noFill/>
        </p:spPr>
        <p:txBody>
          <a:bodyPr wrap="square">
            <a:spAutoFit/>
          </a:bodyPr>
          <a:lstStyle/>
          <a:p>
            <a:r>
              <a:rPr lang="en-US" sz="2500" b="1" dirty="0">
                <a:solidFill>
                  <a:schemeClr val="tx1"/>
                </a:solidFill>
                <a:latin typeface="+mn-lt"/>
              </a:rPr>
              <a:t>Summary</a:t>
            </a:r>
            <a:endParaRPr lang="en-US" sz="2500" dirty="0">
              <a:solidFill>
                <a:schemeClr val="tx1"/>
              </a:solidFill>
              <a:latin typeface="+mn-lt"/>
            </a:endParaRPr>
          </a:p>
        </p:txBody>
      </p:sp>
      <p:sp>
        <p:nvSpPr>
          <p:cNvPr id="5" name="TextBox 4">
            <a:extLst>
              <a:ext uri="{FF2B5EF4-FFF2-40B4-BE49-F238E27FC236}">
                <a16:creationId xmlns:a16="http://schemas.microsoft.com/office/drawing/2014/main" id="{9BA17E82-D6E0-4D75-86FE-D5CC11E28C16}"/>
              </a:ext>
            </a:extLst>
          </p:cNvPr>
          <p:cNvSpPr txBox="1"/>
          <p:nvPr/>
        </p:nvSpPr>
        <p:spPr>
          <a:xfrm>
            <a:off x="395533" y="1297479"/>
            <a:ext cx="7632851" cy="2811667"/>
          </a:xfrm>
          <a:prstGeom prst="rect">
            <a:avLst/>
          </a:prstGeom>
          <a:noFill/>
        </p:spPr>
        <p:txBody>
          <a:bodyPr wrap="square">
            <a:spAutoFit/>
          </a:bodyPr>
          <a:lstStyle/>
          <a:p>
            <a:r>
              <a:rPr lang="en-US" sz="1900" dirty="0">
                <a:latin typeface="+mn-lt"/>
              </a:rPr>
              <a:t>Likelihood is conditional on data, looking at probabilities from different PDFs, with varying parameters</a:t>
            </a:r>
          </a:p>
          <a:p>
            <a:endParaRPr lang="en-US" sz="1900" dirty="0">
              <a:latin typeface="+mn-lt"/>
            </a:endParaRPr>
          </a:p>
          <a:p>
            <a:r>
              <a:rPr lang="en-US" sz="1900" dirty="0">
                <a:latin typeface="+mn-lt"/>
              </a:rPr>
              <a:t>MLE methods use Likelihood Ratio Tests to create confidence intervals</a:t>
            </a:r>
          </a:p>
          <a:p>
            <a:endParaRPr lang="en-US" sz="1900" dirty="0">
              <a:latin typeface="+mn-lt"/>
            </a:endParaRPr>
          </a:p>
          <a:p>
            <a:r>
              <a:rPr lang="en-US" sz="1900" dirty="0">
                <a:latin typeface="+mn-lt"/>
              </a:rPr>
              <a:t>Useful for fitting dynamic models</a:t>
            </a:r>
          </a:p>
          <a:p>
            <a:endParaRPr lang="en-US" sz="1900" dirty="0">
              <a:latin typeface="+mn-lt"/>
            </a:endParaRPr>
          </a:p>
          <a:p>
            <a:endParaRPr lang="en-US" sz="1900" dirty="0">
              <a:latin typeface="+mn-lt"/>
            </a:endParaRPr>
          </a:p>
          <a:p>
            <a:endParaRPr lang="en-US" sz="1900" dirty="0">
              <a:latin typeface="+mn-lt"/>
            </a:endParaRPr>
          </a:p>
          <a:p>
            <a:endParaRPr lang="en-US" sz="1900" dirty="0">
              <a:latin typeface="+mn-lt"/>
            </a:endParaRPr>
          </a:p>
        </p:txBody>
      </p:sp>
      <p:sp>
        <p:nvSpPr>
          <p:cNvPr id="6" name="TextBox 5">
            <a:extLst>
              <a:ext uri="{FF2B5EF4-FFF2-40B4-BE49-F238E27FC236}">
                <a16:creationId xmlns:a16="http://schemas.microsoft.com/office/drawing/2014/main" id="{9BA17E82-D6E0-4D75-86FE-D5CC11E28C16}"/>
              </a:ext>
            </a:extLst>
          </p:cNvPr>
          <p:cNvSpPr txBox="1"/>
          <p:nvPr/>
        </p:nvSpPr>
        <p:spPr>
          <a:xfrm>
            <a:off x="395536" y="4273200"/>
            <a:ext cx="3384376" cy="292709"/>
          </a:xfrm>
          <a:prstGeom prst="rect">
            <a:avLst/>
          </a:prstGeom>
          <a:noFill/>
        </p:spPr>
        <p:txBody>
          <a:bodyPr wrap="square">
            <a:spAutoFit/>
          </a:bodyPr>
          <a:lstStyle/>
          <a:p>
            <a:r>
              <a:rPr lang="en-GB" sz="1400">
                <a:latin typeface="+mn-lt"/>
              </a:rPr>
              <a:t> </a:t>
            </a:r>
            <a:r>
              <a:rPr lang="en-GB" sz="1400">
                <a:latin typeface="+mj-lt"/>
              </a:rPr>
              <a:t>Tutorial </a:t>
            </a:r>
            <a:r>
              <a:rPr lang="en-GB" sz="1400" dirty="0">
                <a:latin typeface="+mj-lt"/>
              </a:rPr>
              <a:t>4-R script</a:t>
            </a:r>
          </a:p>
        </p:txBody>
      </p:sp>
    </p:spTree>
    <p:extLst>
      <p:ext uri="{BB962C8B-B14F-4D97-AF65-F5344CB8AC3E}">
        <p14:creationId xmlns:p14="http://schemas.microsoft.com/office/powerpoint/2010/main" val="123778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03848" y="2283718"/>
            <a:ext cx="5724128" cy="1944216"/>
          </a:xfrm>
        </p:spPr>
        <p:txBody>
          <a:bodyPr/>
          <a:lstStyle/>
          <a:p>
            <a:pPr algn="l"/>
            <a:endParaRPr lang="en-US" b="1" dirty="0">
              <a:solidFill>
                <a:schemeClr val="accent1"/>
              </a:solidFill>
              <a:latin typeface="+mj-lt"/>
            </a:endParaRPr>
          </a:p>
          <a:p>
            <a:pPr algn="l"/>
            <a:endParaRPr lang="en-US" b="1" dirty="0">
              <a:solidFill>
                <a:schemeClr val="accent1"/>
              </a:solidFill>
              <a:latin typeface="+mj-lt"/>
            </a:endParaRPr>
          </a:p>
          <a:p>
            <a:pPr algn="l"/>
            <a:r>
              <a:rPr lang="en-US" b="1" dirty="0" err="1">
                <a:solidFill>
                  <a:schemeClr val="accent1"/>
                </a:solidFill>
                <a:latin typeface="+mj-lt"/>
              </a:rPr>
              <a:t>Murakoze</a:t>
            </a:r>
            <a:r>
              <a:rPr lang="en-US" b="1" dirty="0">
                <a:solidFill>
                  <a:schemeClr val="accent1"/>
                </a:solidFill>
                <a:latin typeface="+mj-lt"/>
              </a:rPr>
              <a:t> </a:t>
            </a:r>
            <a:r>
              <a:rPr lang="en-US" b="1" dirty="0" err="1">
                <a:solidFill>
                  <a:schemeClr val="accent1"/>
                </a:solidFill>
                <a:latin typeface="+mj-lt"/>
              </a:rPr>
              <a:t>Urakoze</a:t>
            </a:r>
            <a:endParaRPr lang="en-US" b="1" dirty="0">
              <a:solidFill>
                <a:schemeClr val="accent1"/>
              </a:solidFill>
              <a:latin typeface="+mj-lt"/>
            </a:endParaRPr>
          </a:p>
          <a:p>
            <a:pPr algn="l"/>
            <a:r>
              <a:rPr lang="en-US" b="1" dirty="0">
                <a:solidFill>
                  <a:schemeClr val="accent1"/>
                </a:solidFill>
                <a:latin typeface="+mj-lt"/>
              </a:rPr>
              <a:t>Thank you</a:t>
            </a:r>
          </a:p>
          <a:p>
            <a:pPr algn="l"/>
            <a:r>
              <a:rPr lang="en-US" b="1" dirty="0" err="1">
                <a:solidFill>
                  <a:schemeClr val="accent1"/>
                </a:solidFill>
                <a:latin typeface="+mj-lt"/>
              </a:rPr>
              <a:t>Danke</a:t>
            </a:r>
            <a:endParaRPr lang="en-US" b="1" dirty="0">
              <a:solidFill>
                <a:schemeClr val="accent1"/>
              </a:solidFill>
              <a:latin typeface="+mj-lt"/>
            </a:endParaRPr>
          </a:p>
          <a:p>
            <a:pPr algn="l"/>
            <a:endParaRPr lang="en-US" b="1" dirty="0">
              <a:latin typeface="+mj-lt"/>
            </a:endParaRPr>
          </a:p>
        </p:txBody>
      </p:sp>
    </p:spTree>
    <p:extLst>
      <p:ext uri="{BB962C8B-B14F-4D97-AF65-F5344CB8AC3E}">
        <p14:creationId xmlns:p14="http://schemas.microsoft.com/office/powerpoint/2010/main" val="279751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23" name="TextBox 22">
            <a:extLst>
              <a:ext uri="{FF2B5EF4-FFF2-40B4-BE49-F238E27FC236}">
                <a16:creationId xmlns:a16="http://schemas.microsoft.com/office/drawing/2014/main" id="{9BA17E82-D6E0-4D75-86FE-D5CC11E28C16}"/>
              </a:ext>
            </a:extLst>
          </p:cNvPr>
          <p:cNvSpPr txBox="1"/>
          <p:nvPr/>
        </p:nvSpPr>
        <p:spPr>
          <a:xfrm>
            <a:off x="395536" y="915566"/>
            <a:ext cx="8137525" cy="378565"/>
          </a:xfrm>
          <a:prstGeom prst="rect">
            <a:avLst/>
          </a:prstGeom>
          <a:noFill/>
        </p:spPr>
        <p:txBody>
          <a:bodyPr wrap="square">
            <a:spAutoFit/>
          </a:bodyPr>
          <a:lstStyle/>
          <a:p>
            <a:r>
              <a:rPr lang="en-US" sz="2000" i="1" dirty="0">
                <a:latin typeface="+mn-lt"/>
              </a:rPr>
              <a:t>Process Model</a:t>
            </a:r>
            <a:endParaRPr lang="en-GB" sz="2000" i="1" dirty="0">
              <a:latin typeface="+mn-lt"/>
            </a:endParaRPr>
          </a:p>
        </p:txBody>
      </p:sp>
      <p:sp>
        <p:nvSpPr>
          <p:cNvPr id="27" name="TextBox 24"/>
          <p:cNvSpPr txBox="1">
            <a:spLocks noChangeArrowheads="1"/>
          </p:cNvSpPr>
          <p:nvPr/>
        </p:nvSpPr>
        <p:spPr bwMode="auto">
          <a:xfrm>
            <a:off x="5706880" y="1981486"/>
            <a:ext cx="2318085" cy="951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latin typeface="+mn-lt"/>
              </a:rPr>
              <a:t>Where do parameter values come from?</a:t>
            </a:r>
          </a:p>
        </p:txBody>
      </p:sp>
      <p:grpSp>
        <p:nvGrpSpPr>
          <p:cNvPr id="4" name="Group 3"/>
          <p:cNvGrpSpPr/>
          <p:nvPr/>
        </p:nvGrpSpPr>
        <p:grpSpPr>
          <a:xfrm>
            <a:off x="2555776" y="1399061"/>
            <a:ext cx="3024336" cy="2654751"/>
            <a:chOff x="2221407" y="1248583"/>
            <a:chExt cx="3024336" cy="2654751"/>
          </a:xfrm>
        </p:grpSpPr>
        <p:grpSp>
          <p:nvGrpSpPr>
            <p:cNvPr id="24" name="Group 23"/>
            <p:cNvGrpSpPr/>
            <p:nvPr/>
          </p:nvGrpSpPr>
          <p:grpSpPr>
            <a:xfrm>
              <a:off x="2221407" y="2535182"/>
              <a:ext cx="3024336" cy="1368152"/>
              <a:chOff x="1115616" y="1419622"/>
              <a:chExt cx="3024336" cy="1368152"/>
            </a:xfrm>
          </p:grpSpPr>
          <p:sp>
            <p:nvSpPr>
              <p:cNvPr id="3" name="Oval 2"/>
              <p:cNvSpPr/>
              <p:nvPr/>
            </p:nvSpPr>
            <p:spPr>
              <a:xfrm>
                <a:off x="1115616" y="1851670"/>
                <a:ext cx="936104" cy="936104"/>
              </a:xfrm>
              <a:prstGeom prst="ellipse">
                <a:avLst/>
              </a:prstGeom>
              <a:solidFill>
                <a:schemeClr val="accent5">
                  <a:lumMod val="40000"/>
                  <a:lumOff val="6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de-CH" sz="2800" dirty="0">
                    <a:solidFill>
                      <a:schemeClr val="tx1"/>
                    </a:solidFill>
                  </a:rPr>
                  <a:t>S</a:t>
                </a:r>
              </a:p>
            </p:txBody>
          </p:sp>
          <p:sp>
            <p:nvSpPr>
              <p:cNvPr id="14" name="Oval 13"/>
              <p:cNvSpPr/>
              <p:nvPr/>
            </p:nvSpPr>
            <p:spPr>
              <a:xfrm>
                <a:off x="3203848" y="1851670"/>
                <a:ext cx="936104" cy="936104"/>
              </a:xfrm>
              <a:prstGeom prst="ellips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de-CH" sz="2800" dirty="0">
                    <a:solidFill>
                      <a:schemeClr val="tx1"/>
                    </a:solidFill>
                  </a:rPr>
                  <a:t>I</a:t>
                </a:r>
              </a:p>
            </p:txBody>
          </p:sp>
          <p:cxnSp>
            <p:nvCxnSpPr>
              <p:cNvPr id="10" name="Straight Arrow Connector 9"/>
              <p:cNvCxnSpPr/>
              <p:nvPr/>
            </p:nvCxnSpPr>
            <p:spPr>
              <a:xfrm>
                <a:off x="2054895" y="2319722"/>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0"/>
              </p:cNvCxnSpPr>
              <p:nvPr/>
            </p:nvCxnSpPr>
            <p:spPr>
              <a:xfrm flipV="1">
                <a:off x="3671900" y="1419622"/>
                <a:ext cx="0" cy="4320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Elbow Connector 21"/>
              <p:cNvCxnSpPr>
                <a:endCxn id="3" idx="0"/>
              </p:cNvCxnSpPr>
              <p:nvPr/>
            </p:nvCxnSpPr>
            <p:spPr>
              <a:xfrm rot="10800000" flipV="1">
                <a:off x="1583668" y="1419622"/>
                <a:ext cx="2088232" cy="432048"/>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5" name="Group 34"/>
            <p:cNvGrpSpPr/>
            <p:nvPr/>
          </p:nvGrpSpPr>
          <p:grpSpPr>
            <a:xfrm>
              <a:off x="2944662" y="1248583"/>
              <a:ext cx="1584176" cy="2144384"/>
              <a:chOff x="3779912" y="1510155"/>
              <a:chExt cx="1584176" cy="2144384"/>
            </a:xfrm>
            <a:solidFill>
              <a:schemeClr val="bg1"/>
            </a:solidFill>
          </p:grpSpPr>
          <p:sp>
            <p:nvSpPr>
              <p:cNvPr id="26" name="Rectangle 25"/>
              <p:cNvSpPr/>
              <p:nvPr/>
            </p:nvSpPr>
            <p:spPr>
              <a:xfrm>
                <a:off x="3779912" y="1510155"/>
                <a:ext cx="1584176" cy="432048"/>
              </a:xfrm>
              <a:prstGeom prst="rect">
                <a:avLst/>
              </a:prstGeom>
              <a:grpFill/>
            </p:spPr>
            <p:style>
              <a:lnRef idx="3">
                <a:schemeClr val="lt1"/>
              </a:lnRef>
              <a:fillRef idx="1">
                <a:schemeClr val="accent3"/>
              </a:fillRef>
              <a:effectRef idx="1">
                <a:schemeClr val="accent3"/>
              </a:effectRef>
              <a:fontRef idx="minor">
                <a:schemeClr val="lt1"/>
              </a:fontRef>
            </p:style>
            <p:txBody>
              <a:bodyPr rtlCol="0" anchor="ctr"/>
              <a:lstStyle/>
              <a:p>
                <a:pPr algn="ctr"/>
                <a:r>
                  <a:rPr lang="de-CH" dirty="0">
                    <a:solidFill>
                      <a:schemeClr val="tx1"/>
                    </a:solidFill>
                  </a:rPr>
                  <a:t>Parameters</a:t>
                </a:r>
              </a:p>
            </p:txBody>
          </p:sp>
          <p:cxnSp>
            <p:nvCxnSpPr>
              <p:cNvPr id="29" name="Straight Arrow Connector 28"/>
              <p:cNvCxnSpPr>
                <a:stCxn id="26" idx="2"/>
              </p:cNvCxnSpPr>
              <p:nvPr/>
            </p:nvCxnSpPr>
            <p:spPr>
              <a:xfrm flipH="1">
                <a:off x="4568825" y="1942203"/>
                <a:ext cx="3175" cy="468051"/>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4137438" y="3399396"/>
                    <a:ext cx="862774" cy="255143"/>
                  </a:xfrm>
                  <a:prstGeom prst="rect">
                    <a:avLst/>
                  </a:prstGeom>
                  <a:grpFill/>
                </p:spPr>
                <p:txBody>
                  <a:bodyPr vert="horz" wrap="none" lIns="0" tIns="0" rIns="0" bIns="0" rtlCol="0">
                    <a:normAutofit/>
                  </a:bodyPr>
                  <a:lstStyle/>
                  <a:p>
                    <a:pPr marL="0" indent="0" algn="l">
                      <a:buNone/>
                    </a:pPr>
                    <a14:m>
                      <m:oMathPara xmlns:m="http://schemas.openxmlformats.org/officeDocument/2006/math">
                        <m:oMathParaPr>
                          <m:jc m:val="centerGroup"/>
                        </m:oMathParaPr>
                        <m:oMath xmlns:m="http://schemas.openxmlformats.org/officeDocument/2006/math">
                          <m:r>
                            <a:rPr lang="de-CH" b="0" i="1" smtClean="0">
                              <a:solidFill>
                                <a:schemeClr val="accent1"/>
                              </a:solidFill>
                              <a:latin typeface="Cambria Math" panose="02040503050406030204" pitchFamily="18" charset="0"/>
                            </a:rPr>
                            <m:t>𝜆</m:t>
                          </m:r>
                        </m:oMath>
                      </m:oMathPara>
                    </a14:m>
                    <a:endParaRPr lang="de-CH" b="0" dirty="0">
                      <a:solidFill>
                        <a:schemeClr val="accent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4137438" y="3399396"/>
                    <a:ext cx="862774" cy="255143"/>
                  </a:xfrm>
                  <a:prstGeom prst="rect">
                    <a:avLst/>
                  </a:prstGeom>
                  <a:blipFill>
                    <a:blip r:embed="rId3"/>
                    <a:stretch>
                      <a:fillRect t="-7317" b="-12195"/>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137438" y="2499742"/>
                    <a:ext cx="862774" cy="255143"/>
                  </a:xfrm>
                  <a:prstGeom prst="rect">
                    <a:avLst/>
                  </a:prstGeom>
                  <a:grpFill/>
                </p:spPr>
                <p:txBody>
                  <a:bodyPr vert="horz" wrap="none" lIns="0" tIns="0" rIns="0" bIns="0" rtlCol="0">
                    <a:normAutofit/>
                  </a:bodyPr>
                  <a:lstStyle/>
                  <a:p>
                    <a:pPr marL="0" indent="0" algn="l">
                      <a:buNone/>
                    </a:pPr>
                    <a14:m>
                      <m:oMathPara xmlns:m="http://schemas.openxmlformats.org/officeDocument/2006/math">
                        <m:oMathParaPr>
                          <m:jc m:val="centerGroup"/>
                        </m:oMathParaPr>
                        <m:oMath xmlns:m="http://schemas.openxmlformats.org/officeDocument/2006/math">
                          <m:r>
                            <a:rPr lang="de-CH" i="1" smtClean="0">
                              <a:solidFill>
                                <a:schemeClr val="accent1"/>
                              </a:solidFill>
                              <a:latin typeface="Cambria Math" panose="02040503050406030204" pitchFamily="18" charset="0"/>
                            </a:rPr>
                            <m:t>𝛾</m:t>
                          </m:r>
                        </m:oMath>
                      </m:oMathPara>
                    </a14:m>
                    <a:endParaRPr lang="de-CH" b="0" dirty="0">
                      <a:solidFill>
                        <a:schemeClr val="accent1"/>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137438" y="2499742"/>
                    <a:ext cx="862774" cy="255143"/>
                  </a:xfrm>
                  <a:prstGeom prst="rect">
                    <a:avLst/>
                  </a:prstGeom>
                  <a:blipFill>
                    <a:blip r:embed="rId4"/>
                    <a:stretch>
                      <a:fillRect b="-26190"/>
                    </a:stretch>
                  </a:blipFill>
                </p:spPr>
                <p:txBody>
                  <a:bodyPr/>
                  <a:lstStyle/>
                  <a:p>
                    <a:r>
                      <a:rPr lang="de-CH">
                        <a:noFill/>
                      </a:rPr>
                      <a:t> </a:t>
                    </a:r>
                  </a:p>
                </p:txBody>
              </p:sp>
            </mc:Fallback>
          </mc:AlternateContent>
        </p:grpSp>
      </p:grpSp>
    </p:spTree>
    <p:extLst>
      <p:ext uri="{BB962C8B-B14F-4D97-AF65-F5344CB8AC3E}">
        <p14:creationId xmlns:p14="http://schemas.microsoft.com/office/powerpoint/2010/main" val="189261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4" name="TextBox 3">
            <a:extLst>
              <a:ext uri="{FF2B5EF4-FFF2-40B4-BE49-F238E27FC236}">
                <a16:creationId xmlns:a16="http://schemas.microsoft.com/office/drawing/2014/main" id="{9BA17E82-D6E0-4D75-86FE-D5CC11E28C16}"/>
              </a:ext>
            </a:extLst>
          </p:cNvPr>
          <p:cNvSpPr txBox="1"/>
          <p:nvPr/>
        </p:nvSpPr>
        <p:spPr>
          <a:xfrm>
            <a:off x="316783" y="1050118"/>
            <a:ext cx="7855617" cy="1237262"/>
          </a:xfrm>
          <a:prstGeom prst="rect">
            <a:avLst/>
          </a:prstGeom>
          <a:noFill/>
        </p:spPr>
        <p:txBody>
          <a:bodyPr wrap="square">
            <a:spAutoFit/>
          </a:bodyPr>
          <a:lstStyle/>
          <a:p>
            <a:r>
              <a:rPr lang="en-US" sz="2000" b="1" dirty="0">
                <a:latin typeface="+mn-lt"/>
              </a:rPr>
              <a:t>Parameters: </a:t>
            </a:r>
            <a:r>
              <a:rPr lang="en-US" sz="2000" dirty="0">
                <a:latin typeface="+mn-lt"/>
              </a:rPr>
              <a:t>Mathematical models contain parameters that govern the behavior of the system, such as transmission rates, recovery rates, and population mixing patterns. These parameters may be known from prior research or may need to be estimated from data</a:t>
            </a:r>
            <a:endParaRPr lang="en-GB" sz="2000" dirty="0">
              <a:latin typeface="+mn-lt"/>
            </a:endParaRPr>
          </a:p>
        </p:txBody>
      </p:sp>
      <p:sp>
        <p:nvSpPr>
          <p:cNvPr id="15" name="TextBox 14">
            <a:extLst>
              <a:ext uri="{FF2B5EF4-FFF2-40B4-BE49-F238E27FC236}">
                <a16:creationId xmlns:a16="http://schemas.microsoft.com/office/drawing/2014/main" id="{9BA17E82-D6E0-4D75-86FE-D5CC11E28C16}"/>
              </a:ext>
            </a:extLst>
          </p:cNvPr>
          <p:cNvSpPr txBox="1"/>
          <p:nvPr/>
        </p:nvSpPr>
        <p:spPr>
          <a:xfrm>
            <a:off x="316783" y="2643758"/>
            <a:ext cx="7855618" cy="1237262"/>
          </a:xfrm>
          <a:prstGeom prst="rect">
            <a:avLst/>
          </a:prstGeom>
          <a:noFill/>
        </p:spPr>
        <p:txBody>
          <a:bodyPr wrap="square">
            <a:spAutoFit/>
          </a:bodyPr>
          <a:lstStyle/>
          <a:p>
            <a:r>
              <a:rPr lang="en-US" sz="2000" dirty="0">
                <a:latin typeface="+mn-lt"/>
              </a:rPr>
              <a:t>The goal for model fitting is to use statistical tools to </a:t>
            </a:r>
            <a:r>
              <a:rPr lang="en-US" sz="2000" b="1" dirty="0">
                <a:latin typeface="+mn-lt"/>
              </a:rPr>
              <a:t>connect theoretical models to observed real-life data</a:t>
            </a:r>
            <a:r>
              <a:rPr lang="en-US" sz="2000" dirty="0">
                <a:latin typeface="+mn-lt"/>
              </a:rPr>
              <a:t> in order to answer specific questions. </a:t>
            </a:r>
          </a:p>
          <a:p>
            <a:endParaRPr lang="en-US" sz="2000" dirty="0">
              <a:latin typeface="+mn-lt"/>
            </a:endParaRPr>
          </a:p>
        </p:txBody>
      </p:sp>
    </p:spTree>
    <p:extLst>
      <p:ext uri="{BB962C8B-B14F-4D97-AF65-F5344CB8AC3E}">
        <p14:creationId xmlns:p14="http://schemas.microsoft.com/office/powerpoint/2010/main" val="144091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9891" y="1755360"/>
            <a:ext cx="3677868" cy="3069736"/>
          </a:xfrm>
          <a:prstGeom prst="rect">
            <a:avLst/>
          </a:prstGeom>
          <a:solidFill>
            <a:schemeClr val="accent3">
              <a:lumMod val="60000"/>
              <a:lumOff val="40000"/>
            </a:schemeClr>
          </a:solidFill>
          <a:ln w="28575">
            <a:solidFill>
              <a:schemeClr val="accent3">
                <a:lumMod val="60000"/>
                <a:lumOff val="40000"/>
              </a:schemeClr>
            </a:solidFill>
          </a:ln>
        </p:spPr>
      </p:pic>
      <p:sp>
        <p:nvSpPr>
          <p:cNvPr id="6" name="TextBox 24"/>
          <p:cNvSpPr txBox="1">
            <a:spLocks noChangeArrowheads="1"/>
          </p:cNvSpPr>
          <p:nvPr/>
        </p:nvSpPr>
        <p:spPr bwMode="auto">
          <a:xfrm>
            <a:off x="467544" y="833434"/>
            <a:ext cx="8064896" cy="951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l"/>
            <a:r>
              <a:rPr lang="en-US" sz="2000" dirty="0">
                <a:latin typeface="+mn-lt"/>
              </a:rPr>
              <a:t>To understand the epidemiology of measles prior to vaccine introduction, a simple SIR model was fitted to estimate the monthly transmission parameter shown in figure A. </a:t>
            </a:r>
          </a:p>
        </p:txBody>
      </p:sp>
    </p:spTree>
    <p:extLst>
      <p:ext uri="{BB962C8B-B14F-4D97-AF65-F5344CB8AC3E}">
        <p14:creationId xmlns:p14="http://schemas.microsoft.com/office/powerpoint/2010/main" val="80168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10000"/>
                  </a:schemeClr>
                </a:solidFill>
                <a:latin typeface="+mj-lt"/>
              </a:rPr>
              <a:t>Goal of Model fitting and parameter estimation</a:t>
            </a:r>
          </a:p>
        </p:txBody>
      </p:sp>
      <p:sp>
        <p:nvSpPr>
          <p:cNvPr id="18" name="TextBox 17">
            <a:extLst>
              <a:ext uri="{FF2B5EF4-FFF2-40B4-BE49-F238E27FC236}">
                <a16:creationId xmlns:a16="http://schemas.microsoft.com/office/drawing/2014/main" id="{9BA17E82-D6E0-4D75-86FE-D5CC11E28C16}"/>
              </a:ext>
            </a:extLst>
          </p:cNvPr>
          <p:cNvSpPr txBox="1"/>
          <p:nvPr/>
        </p:nvSpPr>
        <p:spPr>
          <a:xfrm>
            <a:off x="323528" y="915566"/>
            <a:ext cx="7776864" cy="1237262"/>
          </a:xfrm>
          <a:prstGeom prst="rect">
            <a:avLst/>
          </a:prstGeom>
          <a:noFill/>
        </p:spPr>
        <p:txBody>
          <a:bodyPr wrap="square">
            <a:spAutoFit/>
          </a:bodyPr>
          <a:lstStyle/>
          <a:p>
            <a:r>
              <a:rPr lang="en-US" sz="2000" dirty="0">
                <a:latin typeface="+mn-lt"/>
              </a:rPr>
              <a:t>The advantage of estimating interpretable parameters is that fitted models can serve as tools to gain insight into the underlying mechanisms to evaluate different control measures and for prediction and forecasting </a:t>
            </a:r>
            <a:endParaRPr lang="en-GB" sz="2000" dirty="0">
              <a:latin typeface="+mn-lt"/>
            </a:endParaRPr>
          </a:p>
        </p:txBody>
      </p:sp>
    </p:spTree>
    <p:extLst>
      <p:ext uri="{BB962C8B-B14F-4D97-AF65-F5344CB8AC3E}">
        <p14:creationId xmlns:p14="http://schemas.microsoft.com/office/powerpoint/2010/main" val="1790141218"/>
      </p:ext>
    </p:extLst>
  </p:cSld>
  <p:clrMapOvr>
    <a:masterClrMapping/>
  </p:clrMapOvr>
</p:sld>
</file>

<file path=ppt/theme/theme1.xml><?xml version="1.0" encoding="utf-8"?>
<a:theme xmlns:a="http://schemas.openxmlformats.org/drawingml/2006/main" name="Custom Design">
  <a:themeElements>
    <a:clrScheme name="Swiss TPH">
      <a:dk1>
        <a:srgbClr val="000000"/>
      </a:dk1>
      <a:lt1>
        <a:srgbClr val="EFEFF0"/>
      </a:lt1>
      <a:dk2>
        <a:srgbClr val="BABCBE"/>
      </a:dk2>
      <a:lt2>
        <a:srgbClr val="717073"/>
      </a:lt2>
      <a:accent1>
        <a:srgbClr val="222222"/>
      </a:accent1>
      <a:accent2>
        <a:srgbClr val="BF3227"/>
      </a:accent2>
      <a:accent3>
        <a:srgbClr val="468AB2"/>
      </a:accent3>
      <a:accent4>
        <a:srgbClr val="EDCD64"/>
      </a:accent4>
      <a:accent5>
        <a:srgbClr val="B5C751"/>
      </a:accent5>
      <a:accent6>
        <a:srgbClr val="868686"/>
      </a:accent6>
      <a:hlink>
        <a:srgbClr val="00344B"/>
      </a:hlink>
      <a:folHlink>
        <a:srgbClr val="7FB9C8"/>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a:buNone/>
          <a:defRPr b="0" dirty="0" smtClean="0">
            <a:solidFill>
              <a:schemeClr val="accent1"/>
            </a:solidFill>
          </a:defRPr>
        </a:defPPr>
      </a:lstStyle>
    </a:txDef>
  </a:objectDefaults>
  <a:extraClrSchemeLst/>
  <a:extLst>
    <a:ext uri="{05A4C25C-085E-4340-85A3-A5531E510DB2}">
      <thm15:themeFamily xmlns:thm15="http://schemas.microsoft.com/office/thememl/2012/main" name="PPT_Template_16x9_SwissTPH-SS-D01" id="{BDA2707D-74DD-42D4-AD77-26A69C41E7E6}" vid="{F7A27431-5633-43A3-A2F4-954D700CB419}"/>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363800" rtl="0" fontAlgn="auto" latinLnBrk="1" hangingPunct="0">
          <a:lnSpc>
            <a:spcPct val="93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363800" rtl="0" fontAlgn="auto" latinLnBrk="1" hangingPunct="0">
          <a:lnSpc>
            <a:spcPct val="93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PPT_Template_16x9_SwissTPH-SS-D01</Template>
  <TotalTime>75</TotalTime>
  <Words>3530</Words>
  <Application>Microsoft Office PowerPoint</Application>
  <PresentationFormat>On-screen Show (16:9)</PresentationFormat>
  <Paragraphs>538</Paragraphs>
  <Slides>54</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(Body)</vt:lpstr>
      <vt:lpstr>Cambria Math</vt:lpstr>
      <vt:lpstr>Candara</vt:lpstr>
      <vt:lpstr>Simplon Norm</vt:lpstr>
      <vt:lpstr>System Font Regular</vt:lpstr>
      <vt:lpstr>Wingdings</vt:lpstr>
      <vt:lpstr>Custom Design</vt:lpstr>
      <vt:lpstr>PowerPoint Presentation</vt:lpstr>
      <vt:lpstr>Objectives of the module</vt:lpstr>
      <vt:lpstr>PowerPoint Presentation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Goal of Model fitting and parameter estimation</vt:lpstr>
      <vt:lpstr>PowerPoint Presentation</vt:lpstr>
      <vt:lpstr>Parameter estimation</vt:lpstr>
      <vt:lpstr>  Statistical Inference (Frequentist parameter estimation)</vt:lpstr>
      <vt:lpstr>Parameter estimation : paradigms of statistical inference</vt:lpstr>
      <vt:lpstr>PowerPoint Presentation</vt:lpstr>
      <vt:lpstr>PowerPoint Presentation</vt:lpstr>
      <vt:lpstr>PowerPoint Presentation</vt:lpstr>
      <vt:lpstr>  Statistical Inference (Frequentist parameter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Statistical Inference (Frequentist parameter estimation)</vt:lpstr>
      <vt:lpstr>  Statistical Inference (Frequentist parameter estimation)</vt:lpstr>
      <vt:lpstr>Goal of Model fitting and parameter estimation</vt:lpstr>
      <vt:lpstr>  Statistical Inference (Frequentist parameter estimation)</vt:lpstr>
      <vt:lpstr>  Statistical Inference (Frequentist parameter estimation)</vt:lpstr>
      <vt:lpstr>  Statistical Inference (Frequentist parameter estimation)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WindySantoso</dc:creator>
  <cp:lastModifiedBy>Arko Smaila</cp:lastModifiedBy>
  <cp:revision>449</cp:revision>
  <cp:lastPrinted>2019-06-11T17:14:57Z</cp:lastPrinted>
  <dcterms:created xsi:type="dcterms:W3CDTF">2020-06-13T14:03:25Z</dcterms:created>
  <dcterms:modified xsi:type="dcterms:W3CDTF">2024-03-21T17:28:32Z</dcterms:modified>
</cp:coreProperties>
</file>