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1337D-1BCF-49E3-B432-18C9FAB18C7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67E1B-9B68-4AFF-A617-C4221436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67E1B-9B68-4AFF-A617-C4221436D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E74F-EF90-36A8-AA4A-77B558A37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A3D2-7B36-3DE9-5EB0-9B165353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BF40-0D3A-BACA-3785-EA4B8DF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17AF-BBF4-2AC3-55D8-D49E6AB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CC0B-4EEC-A3DA-9397-6605E8B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54AF-D90B-C315-4564-59962264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EBFC-73BD-1B55-2070-97D19CE3A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27D5-1238-E65A-0343-8A6D5563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B154-0E2A-89B9-0B52-ECD1A007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644C-EEE0-C4A7-1317-0290A961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7CFE6-1A30-0E59-2E7B-3BE30B13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4A1A7-67CC-D289-3A20-2615256E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6A06-C0F4-A99B-6BC3-D4E3766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8248-5464-9CA7-F0D8-D2E18B4A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2AB5-4873-4279-770A-57E22160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8BB-C4A8-5C4E-25D2-EC51AB38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401C-A4D9-AF53-4A0D-91EC744F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22DE-2BD9-546F-10C9-99B8CCD0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49FC-3439-670F-FEAE-6DE7268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C3E7-D257-683F-DB5C-001092A0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5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65A5-9ACE-2987-796C-C135A59E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DD-7283-25B6-94B9-CE34900A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C1EE-5060-959C-9758-F678AF8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ED51-BD46-C060-6FB7-4601DB3B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9B83-A9F3-9D48-5DB8-5A6E545F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9710-3AF9-8427-0E14-988A495D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C305-0D56-6BC6-508E-49E85136B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675CF-93A6-1200-BEB6-E412294C9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06C7A-25CB-B097-D1BC-83D52BB5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BA0F9-87D5-D42B-2B8B-6556934F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55801-8A34-24B0-6749-93C53077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890-E616-1F2E-74DA-C912672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69A87-AA73-DDD5-CA55-2710818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50495-208B-B535-47FA-BF5F1340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282A7-AACE-0D9E-8FB7-281E238B6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5E2C6-FDB8-7C22-BED1-396C903B3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A7F1B-EF5C-F1B0-D52E-4029AE02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6BACA-2FAB-DEE8-8A98-9C68B8D2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F9520-9991-C7ED-D8C1-589332C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AD70-B9E6-4C4D-AF8B-6926FE6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4EED-2A10-CDFF-C912-D6DD365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A77F-BAAD-99EC-979F-0712FD08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4F96-421F-E1B7-67E7-AC0B2CE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BEB10-D2F2-D5E6-422B-7454E150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C9F6-19FE-08DF-97B9-0D2C5062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82C21-5C4F-677D-9CEE-36BA3E91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6EC-D142-E371-A4AE-4E200368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1467-742D-5902-3A7E-D08D3FDC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186C6-6600-2713-AB2C-1AC7C4A2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857E-4049-E6CC-AF9F-027815CE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7F166-697F-B7FB-A3D0-5B5CFDCC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4580-AB11-6D94-D5CB-7D37C07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E2C2-0A12-FB3A-C37A-F5325D30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A7498-BE89-A1E3-5ED1-5F100708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A6F0-E105-123D-2C0E-EF7CBC2B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848E-8E4D-3046-9775-E9C096E9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0985E-F5EE-B1E6-75F8-C2A9694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13B5-4B9B-D182-2218-12B9388D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20877-9DFA-72A9-1536-72AF1F09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92E5-D66D-36ED-3B37-B745167D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9A5D-AD20-E73F-AED3-41516843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8076-5CD4-4702-8A5C-FAA9368403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C47E-8F29-3B17-B729-286FA37DD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E3D8-F235-75AB-7C19-0F2A841F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DF31-5D41-4AC8-AD5E-524431D8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7D97-1F9F-4C65-4C47-F2694E697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061" y="1289778"/>
            <a:ext cx="9144000" cy="2250440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Calibri Light (Headings)"/>
              </a:rPr>
              <a:t>Predictive Modeling for Technical Price Estimation</a:t>
            </a:r>
            <a:endParaRPr lang="en-US" sz="4400" b="1" dirty="0">
              <a:latin typeface="Calibri Light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99910-D916-AB1A-989A-3E464A574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708"/>
            <a:ext cx="9144000" cy="522515"/>
          </a:xfrm>
        </p:spPr>
        <p:txBody>
          <a:bodyPr/>
          <a:lstStyle/>
          <a:p>
            <a:r>
              <a:rPr lang="en-US" sz="2400" b="0" i="0" dirty="0">
                <a:effectLst/>
                <a:latin typeface="Calibri Light (Headings)"/>
              </a:rPr>
              <a:t>Exploring Insurance Claims Data with Machine Learning in R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E216D-C5C2-4E44-98E7-7D8B1379EAD6}"/>
              </a:ext>
            </a:extLst>
          </p:cNvPr>
          <p:cNvSpPr txBox="1"/>
          <p:nvPr/>
        </p:nvSpPr>
        <p:spPr>
          <a:xfrm>
            <a:off x="883921" y="4415713"/>
            <a:ext cx="609382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Calibri Light (Headings)"/>
              </a:rPr>
              <a:t>Group members: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 Light (Headings)"/>
              </a:rPr>
              <a:t>SMAILA AMOANU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 Light (Headings)"/>
              </a:rPr>
              <a:t>Derrick </a:t>
            </a:r>
            <a:r>
              <a:rPr lang="en-US" dirty="0" err="1">
                <a:latin typeface="Calibri Light (Headings)"/>
              </a:rPr>
              <a:t>Chilenga</a:t>
            </a:r>
            <a:endParaRPr lang="en-US" dirty="0">
              <a:latin typeface="Calibri Light (Headings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 Light (Headings)"/>
              </a:rPr>
              <a:t>FELIX JAMES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 Light (Headings)"/>
              </a:rPr>
              <a:t>Callixte</a:t>
            </a:r>
            <a:r>
              <a:rPr lang="en-US" dirty="0">
                <a:latin typeface="Calibri Light (Headings)"/>
              </a:rPr>
              <a:t> NDIZIHIWE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March,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39224-8555-C2FE-7D02-DA3DBE60A943}"/>
              </a:ext>
            </a:extLst>
          </p:cNvPr>
          <p:cNvSpPr txBox="1"/>
          <p:nvPr/>
        </p:nvSpPr>
        <p:spPr>
          <a:xfrm>
            <a:off x="4564380" y="761042"/>
            <a:ext cx="2413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Calibri Light (Headings)"/>
              </a:rPr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182963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E6963-7347-3AC9-CA88-CE2814CD459A}"/>
              </a:ext>
            </a:extLst>
          </p:cNvPr>
          <p:cNvSpPr txBox="1"/>
          <p:nvPr/>
        </p:nvSpPr>
        <p:spPr>
          <a:xfrm>
            <a:off x="852349" y="466281"/>
            <a:ext cx="774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Predictions of examples in the test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14E80C-9FAB-ADD8-A8EB-0ED67FB5D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58399"/>
              </p:ext>
            </p:extLst>
          </p:nvPr>
        </p:nvGraphicFramePr>
        <p:xfrm>
          <a:off x="852349" y="1540193"/>
          <a:ext cx="3153953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823345865"/>
                    </a:ext>
                  </a:extLst>
                </a:gridCol>
                <a:gridCol w="892269">
                  <a:extLst>
                    <a:ext uri="{9D8B030D-6E8A-4147-A177-3AD203B41FA5}">
                      <a16:colId xmlns:a16="http://schemas.microsoft.com/office/drawing/2014/main" val="3994548317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351816152"/>
                    </a:ext>
                  </a:extLst>
                </a:gridCol>
              </a:tblGrid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8471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643.3573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43226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8113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04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4C5A42-5C50-C116-AF54-D9F14B36D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28206"/>
              </p:ext>
            </p:extLst>
          </p:nvPr>
        </p:nvGraphicFramePr>
        <p:xfrm>
          <a:off x="4492897" y="1525908"/>
          <a:ext cx="3153953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823345865"/>
                    </a:ext>
                  </a:extLst>
                </a:gridCol>
                <a:gridCol w="935447">
                  <a:extLst>
                    <a:ext uri="{9D8B030D-6E8A-4147-A177-3AD203B41FA5}">
                      <a16:colId xmlns:a16="http://schemas.microsoft.com/office/drawing/2014/main" val="3994548317"/>
                    </a:ext>
                  </a:extLst>
                </a:gridCol>
                <a:gridCol w="1428930">
                  <a:extLst>
                    <a:ext uri="{9D8B030D-6E8A-4147-A177-3AD203B41FA5}">
                      <a16:colId xmlns:a16="http://schemas.microsoft.com/office/drawing/2014/main" val="351816152"/>
                    </a:ext>
                  </a:extLst>
                </a:gridCol>
              </a:tblGrid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8471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21.829664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43226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56.386524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8113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2.527776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04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0E2EA6-E84A-A28D-A896-AC3C36E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9024"/>
              </p:ext>
            </p:extLst>
          </p:nvPr>
        </p:nvGraphicFramePr>
        <p:xfrm>
          <a:off x="8246366" y="1538971"/>
          <a:ext cx="3153953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823345865"/>
                    </a:ext>
                  </a:extLst>
                </a:gridCol>
                <a:gridCol w="880688">
                  <a:extLst>
                    <a:ext uri="{9D8B030D-6E8A-4147-A177-3AD203B41FA5}">
                      <a16:colId xmlns:a16="http://schemas.microsoft.com/office/drawing/2014/main" val="3994548317"/>
                    </a:ext>
                  </a:extLst>
                </a:gridCol>
                <a:gridCol w="1483689">
                  <a:extLst>
                    <a:ext uri="{9D8B030D-6E8A-4147-A177-3AD203B41FA5}">
                      <a16:colId xmlns:a16="http://schemas.microsoft.com/office/drawing/2014/main" val="351816152"/>
                    </a:ext>
                  </a:extLst>
                </a:gridCol>
              </a:tblGrid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8471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-19.37053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43226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-85.77905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8113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-149.69469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04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7C96D65-51AA-B1B1-FC1E-1E162BE373BB}"/>
              </a:ext>
            </a:extLst>
          </p:cNvPr>
          <p:cNvSpPr txBox="1"/>
          <p:nvPr/>
        </p:nvSpPr>
        <p:spPr>
          <a:xfrm>
            <a:off x="1926773" y="3027339"/>
            <a:ext cx="1325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38C06-A6FE-4F78-209F-D12BB0BCE7A3}"/>
              </a:ext>
            </a:extLst>
          </p:cNvPr>
          <p:cNvSpPr txBox="1"/>
          <p:nvPr/>
        </p:nvSpPr>
        <p:spPr>
          <a:xfrm>
            <a:off x="5006376" y="3053465"/>
            <a:ext cx="212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F6334-64BA-6800-3149-CB78FA8487EC}"/>
              </a:ext>
            </a:extLst>
          </p:cNvPr>
          <p:cNvSpPr txBox="1"/>
          <p:nvPr/>
        </p:nvSpPr>
        <p:spPr>
          <a:xfrm>
            <a:off x="8887094" y="3027338"/>
            <a:ext cx="2126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XG Boost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BF0BC-042F-E762-F1C2-EF7F6B38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" y="3489003"/>
            <a:ext cx="5613765" cy="3295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1198A8-1358-6884-6DDA-B23EF15FB19D}"/>
              </a:ext>
            </a:extLst>
          </p:cNvPr>
          <p:cNvSpPr txBox="1"/>
          <p:nvPr/>
        </p:nvSpPr>
        <p:spPr>
          <a:xfrm>
            <a:off x="6593943" y="4643141"/>
            <a:ext cx="442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Explaining the prediction for an example.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6752A-D6A2-430A-E417-9349815EE4DC}"/>
              </a:ext>
            </a:extLst>
          </p:cNvPr>
          <p:cNvSpPr txBox="1"/>
          <p:nvPr/>
        </p:nvSpPr>
        <p:spPr>
          <a:xfrm>
            <a:off x="6593943" y="4106858"/>
            <a:ext cx="3732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Local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88CA2-42A6-9A8A-B6D7-0F592C6528DE}"/>
              </a:ext>
            </a:extLst>
          </p:cNvPr>
          <p:cNvSpPr txBox="1"/>
          <p:nvPr/>
        </p:nvSpPr>
        <p:spPr>
          <a:xfrm>
            <a:off x="6059534" y="5129357"/>
            <a:ext cx="6093822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 (Headings)"/>
              </a:rPr>
              <a:t>Random forest predictions are too far from the truth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 (Headings)"/>
              </a:rPr>
              <a:t>KNN and XG Boost produced better estimates.</a:t>
            </a:r>
          </a:p>
        </p:txBody>
      </p:sp>
    </p:spTree>
    <p:extLst>
      <p:ext uri="{BB962C8B-B14F-4D97-AF65-F5344CB8AC3E}">
        <p14:creationId xmlns:p14="http://schemas.microsoft.com/office/powerpoint/2010/main" val="6296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E6963-7347-3AC9-CA88-CE2814CD459A}"/>
              </a:ext>
            </a:extLst>
          </p:cNvPr>
          <p:cNvSpPr txBox="1"/>
          <p:nvPr/>
        </p:nvSpPr>
        <p:spPr>
          <a:xfrm>
            <a:off x="852349" y="452308"/>
            <a:ext cx="774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Predicting examples in the test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198A8-1358-6884-6DDA-B23EF15FB19D}"/>
              </a:ext>
            </a:extLst>
          </p:cNvPr>
          <p:cNvSpPr txBox="1"/>
          <p:nvPr/>
        </p:nvSpPr>
        <p:spPr>
          <a:xfrm>
            <a:off x="1151975" y="5551712"/>
            <a:ext cx="7143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MariStat</a:t>
            </a:r>
            <a:r>
              <a:rPr lang="en-US" sz="2000" dirty="0"/>
              <a:t> contributed greatly to this prediction, followed by Garage.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Exposure, and </a:t>
            </a:r>
            <a:r>
              <a:rPr lang="en-US" sz="2000" dirty="0" err="1"/>
              <a:t>DrivAge</a:t>
            </a:r>
            <a:r>
              <a:rPr lang="en-US" sz="2000" dirty="0"/>
              <a:t> have negative effects in the predictions.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13F231-7461-D930-8642-6F16047B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8" y="1309356"/>
            <a:ext cx="6787981" cy="4014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B95980-67AA-3262-9654-9078B867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33090"/>
              </p:ext>
            </p:extLst>
          </p:nvPr>
        </p:nvGraphicFramePr>
        <p:xfrm>
          <a:off x="8005152" y="2355566"/>
          <a:ext cx="3153953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9576">
                  <a:extLst>
                    <a:ext uri="{9D8B030D-6E8A-4147-A177-3AD203B41FA5}">
                      <a16:colId xmlns:a16="http://schemas.microsoft.com/office/drawing/2014/main" val="823345865"/>
                    </a:ext>
                  </a:extLst>
                </a:gridCol>
                <a:gridCol w="892269">
                  <a:extLst>
                    <a:ext uri="{9D8B030D-6E8A-4147-A177-3AD203B41FA5}">
                      <a16:colId xmlns:a16="http://schemas.microsoft.com/office/drawing/2014/main" val="3994548317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351816152"/>
                    </a:ext>
                  </a:extLst>
                </a:gridCol>
              </a:tblGrid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8471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643.3573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43226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8113"/>
                  </a:ext>
                </a:extLst>
              </a:tr>
              <a:tr h="356649">
                <a:tc>
                  <a:txBody>
                    <a:bodyPr/>
                    <a:lstStyle/>
                    <a:p>
                      <a:r>
                        <a:rPr lang="en-US" dirty="0"/>
                        <a:t>2238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04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A89A5-FC9E-0227-4AB7-0C143F918559}"/>
              </a:ext>
            </a:extLst>
          </p:cNvPr>
          <p:cNvSpPr txBox="1"/>
          <p:nvPr/>
        </p:nvSpPr>
        <p:spPr>
          <a:xfrm>
            <a:off x="9193510" y="1878511"/>
            <a:ext cx="1325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0074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E6963-7347-3AC9-CA88-CE2814CD459A}"/>
              </a:ext>
            </a:extLst>
          </p:cNvPr>
          <p:cNvSpPr txBox="1"/>
          <p:nvPr/>
        </p:nvSpPr>
        <p:spPr>
          <a:xfrm>
            <a:off x="1072778" y="569568"/>
            <a:ext cx="7743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198A8-1358-6884-6DDA-B23EF15FB19D}"/>
              </a:ext>
            </a:extLst>
          </p:cNvPr>
          <p:cNvSpPr txBox="1"/>
          <p:nvPr/>
        </p:nvSpPr>
        <p:spPr>
          <a:xfrm>
            <a:off x="811520" y="1630457"/>
            <a:ext cx="101743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</a:rPr>
              <a:t>Random forest and KNN are able to explain great amount of the variabilities in technical price compared to XG Boost.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</a:rPr>
              <a:t>All features are important in predicting the technical price in the dataset.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</a:rPr>
              <a:t>Contributions of most features vary between males and females.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</a:rPr>
              <a:t>KNN (4) and XG Boost are able to predict the technical price better than the Random Forest.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 Light (Headings)"/>
            </a:endParaRPr>
          </a:p>
          <a:p>
            <a:endParaRPr lang="en-US" sz="2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201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E6963-7347-3AC9-CA88-CE2814CD459A}"/>
              </a:ext>
            </a:extLst>
          </p:cNvPr>
          <p:cNvSpPr txBox="1"/>
          <p:nvPr/>
        </p:nvSpPr>
        <p:spPr>
          <a:xfrm>
            <a:off x="1007464" y="674376"/>
            <a:ext cx="7743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References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198A8-1358-6884-6DDA-B23EF15FB19D}"/>
              </a:ext>
            </a:extLst>
          </p:cNvPr>
          <p:cNvSpPr txBox="1"/>
          <p:nvPr/>
        </p:nvSpPr>
        <p:spPr>
          <a:xfrm>
            <a:off x="1007464" y="1924763"/>
            <a:ext cx="9534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Calibri Light (Headings)"/>
              </a:rPr>
              <a:t>Y. Freund, and R. </a:t>
            </a:r>
            <a:r>
              <a:rPr lang="en-US" sz="2400" b="0" i="0" dirty="0" err="1">
                <a:effectLst/>
                <a:latin typeface="Calibri Light (Headings)"/>
              </a:rPr>
              <a:t>Schapire</a:t>
            </a:r>
            <a:r>
              <a:rPr lang="en-US" sz="2400" b="0" i="0" dirty="0">
                <a:effectLst/>
                <a:latin typeface="Calibri Light (Headings)"/>
              </a:rPr>
              <a:t>, “A Decision-Theoretic Generalization of On-Line Learning and an Application to Boosting”, 1997.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F930C-87D3-2163-05DE-021BA95A6923}"/>
              </a:ext>
            </a:extLst>
          </p:cNvPr>
          <p:cNvSpPr txBox="1"/>
          <p:nvPr/>
        </p:nvSpPr>
        <p:spPr>
          <a:xfrm>
            <a:off x="1054005" y="3003211"/>
            <a:ext cx="9441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 (Headings)"/>
              </a:rPr>
              <a:t>Dataset used in Frees, Carriere and Valdez (1995), Annuity valuation with dependent </a:t>
            </a:r>
            <a:r>
              <a:rPr lang="en-US" sz="2400" dirty="0" err="1">
                <a:latin typeface="Calibri Light (Headings)"/>
              </a:rPr>
              <a:t>mortality,Actuarial</a:t>
            </a:r>
            <a:r>
              <a:rPr lang="en-US" sz="2400" dirty="0">
                <a:latin typeface="Calibri Light (Headings)"/>
              </a:rPr>
              <a:t> Research Clearing House 1995, Vol.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4E346-972E-2C7C-ED88-5ED785FFC00B}"/>
              </a:ext>
            </a:extLst>
          </p:cNvPr>
          <p:cNvSpPr txBox="1"/>
          <p:nvPr/>
        </p:nvSpPr>
        <p:spPr>
          <a:xfrm>
            <a:off x="1098083" y="4253598"/>
            <a:ext cx="9259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Calibri Light (Headings)"/>
              </a:rPr>
              <a:t>Friedman, Jerome H. “Greedy function approximation: A gradient boosting machine.” Annals of statistics (2001): 1189-1232.</a:t>
            </a:r>
          </a:p>
        </p:txBody>
      </p:sp>
    </p:spTree>
    <p:extLst>
      <p:ext uri="{BB962C8B-B14F-4D97-AF65-F5344CB8AC3E}">
        <p14:creationId xmlns:p14="http://schemas.microsoft.com/office/powerpoint/2010/main" val="2168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450" y="1085011"/>
            <a:ext cx="5274860" cy="306670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450" y="4255083"/>
            <a:ext cx="4778168" cy="147282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Ask Questions.</a:t>
            </a:r>
          </a:p>
        </p:txBody>
      </p:sp>
      <p:pic>
        <p:nvPicPr>
          <p:cNvPr id="39" name="Graphic 38" descr="Handsha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0464" y="2082655"/>
            <a:ext cx="3398086" cy="3398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34D30-35F6-386A-6339-C5AD56158323}"/>
              </a:ext>
            </a:extLst>
          </p:cNvPr>
          <p:cNvSpPr txBox="1">
            <a:spLocks/>
          </p:cNvSpPr>
          <p:nvPr/>
        </p:nvSpPr>
        <p:spPr>
          <a:xfrm>
            <a:off x="838200" y="323443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Introduction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D7989B-8913-0C91-7CC1-AA381DD58302}"/>
              </a:ext>
            </a:extLst>
          </p:cNvPr>
          <p:cNvSpPr txBox="1">
            <a:spLocks/>
          </p:cNvSpPr>
          <p:nvPr/>
        </p:nvSpPr>
        <p:spPr>
          <a:xfrm>
            <a:off x="838200" y="1818182"/>
            <a:ext cx="9964783" cy="145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freMPL</a:t>
            </a:r>
            <a:r>
              <a:rPr lang="en-US" sz="2400" dirty="0"/>
              <a:t> is</a:t>
            </a:r>
            <a:r>
              <a:rPr lang="en-US" dirty="0">
                <a:latin typeface="+mj-lt"/>
              </a:rPr>
              <a:t> collection of ten datasets comes from a private motor French insurer. Each dataset includes </a:t>
            </a:r>
            <a:r>
              <a:rPr lang="en-US" i="1" dirty="0">
                <a:latin typeface="+mj-lt"/>
              </a:rPr>
              <a:t>risk features, claim amount and claim history</a:t>
            </a:r>
            <a:r>
              <a:rPr lang="en-US" dirty="0">
                <a:latin typeface="+mj-lt"/>
              </a:rPr>
              <a:t> of around 30,000 policies for year 2004.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A2C25A-C4CE-F0E0-5CC3-50D5841FA1CD}"/>
              </a:ext>
            </a:extLst>
          </p:cNvPr>
          <p:cNvSpPr txBox="1">
            <a:spLocks/>
          </p:cNvSpPr>
          <p:nvPr/>
        </p:nvSpPr>
        <p:spPr>
          <a:xfrm>
            <a:off x="838200" y="1013914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177D39-87EB-C6BB-2B62-21D6EE935412}"/>
              </a:ext>
            </a:extLst>
          </p:cNvPr>
          <p:cNvSpPr txBox="1">
            <a:spLocks/>
          </p:cNvSpPr>
          <p:nvPr/>
        </p:nvSpPr>
        <p:spPr>
          <a:xfrm>
            <a:off x="1771754" y="1181284"/>
            <a:ext cx="7696201" cy="529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French Motor Personal Line datasets: </a:t>
            </a:r>
            <a:r>
              <a:rPr lang="en-US" sz="2400" b="1" dirty="0"/>
              <a:t>data(freMPL3)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6522D47-4746-5547-F8FF-CF7A8CB18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E95FF-B7AA-4469-AC0B-9F9CD1991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23838"/>
          <a:stretch/>
        </p:blipFill>
        <p:spPr>
          <a:xfrm>
            <a:off x="1051559" y="3163756"/>
            <a:ext cx="8617132" cy="3370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0CDBC-E199-8F21-E1E0-507E9697AC14}"/>
              </a:ext>
            </a:extLst>
          </p:cNvPr>
          <p:cNvSpPr txBox="1"/>
          <p:nvPr/>
        </p:nvSpPr>
        <p:spPr>
          <a:xfrm>
            <a:off x="7802880" y="550725"/>
            <a:ext cx="2555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Calibri Light (Headings)"/>
              </a:rPr>
              <a:t>About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07966-B3F2-9BE8-0AAB-CA9E491F1247}"/>
              </a:ext>
            </a:extLst>
          </p:cNvPr>
          <p:cNvSpPr txBox="1"/>
          <p:nvPr/>
        </p:nvSpPr>
        <p:spPr>
          <a:xfrm>
            <a:off x="9572019" y="4664223"/>
            <a:ext cx="17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öhne"/>
              </a:rPr>
              <a:t>CASdatasets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0C84D-ED45-A7D9-E751-74D9832ACC84}"/>
              </a:ext>
            </a:extLst>
          </p:cNvPr>
          <p:cNvSpPr txBox="1"/>
          <p:nvPr/>
        </p:nvSpPr>
        <p:spPr>
          <a:xfrm>
            <a:off x="9467955" y="4313965"/>
            <a:ext cx="144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Data source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11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773974" y="592285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798DE-16AD-1BE7-3534-1C5D44806F62}"/>
              </a:ext>
            </a:extLst>
          </p:cNvPr>
          <p:cNvSpPr txBox="1"/>
          <p:nvPr/>
        </p:nvSpPr>
        <p:spPr>
          <a:xfrm>
            <a:off x="773974" y="1802955"/>
            <a:ext cx="1073440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 (Headings)"/>
              </a:rPr>
              <a:t>Training a predictive model to estimate the technical price, which represents the conditional expectation of </a:t>
            </a:r>
            <a:r>
              <a:rPr lang="en-US" sz="2400" b="0" i="0" dirty="0" err="1">
                <a:effectLst/>
                <a:latin typeface="Calibri Light (Headings)"/>
              </a:rPr>
              <a:t>claimAmount</a:t>
            </a:r>
            <a:r>
              <a:rPr lang="en-US" sz="2400" b="0" i="0" dirty="0">
                <a:effectLst/>
                <a:latin typeface="Calibri Light (Headings)"/>
              </a:rPr>
              <a:t> given Exposure=1.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Calibri Light (Headings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 (Headings)"/>
              </a:rPr>
              <a:t>Globally interpret the model, and locally interpret estimates of examples in the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Calibri Light (Headings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</a:rPr>
              <a:t>Ascertaining predictive accuracy with the use of appropriate regression metrics such as the R-squared, and RMSE.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Calibri Light (Headings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 (Headings)"/>
              </a:rPr>
              <a:t>Estimating some rows of the test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0905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664572" y="487783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Methods (procedures)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798DE-16AD-1BE7-3534-1C5D44806F62}"/>
              </a:ext>
            </a:extLst>
          </p:cNvPr>
          <p:cNvSpPr txBox="1"/>
          <p:nvPr/>
        </p:nvSpPr>
        <p:spPr>
          <a:xfrm>
            <a:off x="728798" y="1784346"/>
            <a:ext cx="1073440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Algorithm or models: </a:t>
            </a:r>
            <a:r>
              <a:rPr lang="en-US" sz="2400" dirty="0">
                <a:latin typeface="Calibri Light (Headings)"/>
              </a:rPr>
              <a:t>KNN, Random forest, XG Boost (Regression based)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Loss function: </a:t>
            </a:r>
            <a:r>
              <a:rPr lang="en-US" sz="2400" dirty="0">
                <a:latin typeface="Calibri Light (Headings)"/>
              </a:rPr>
              <a:t>Squared error loss (quadratic loss)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Performance evaluation metrics: </a:t>
            </a:r>
            <a:r>
              <a:rPr lang="en-US" sz="2400" dirty="0">
                <a:latin typeface="Calibri Light (Headings)"/>
              </a:rPr>
              <a:t>Root Mean Square Error (RMSE), R-square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Splitting: </a:t>
            </a:r>
            <a:r>
              <a:rPr lang="en-US" sz="2400" dirty="0">
                <a:latin typeface="Calibri Light (Headings)"/>
              </a:rPr>
              <a:t>80% train, 20% test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Preprocessing techniques: </a:t>
            </a:r>
            <a:r>
              <a:rPr lang="en-US" sz="2400" dirty="0">
                <a:latin typeface="Calibri Light (Headings)"/>
              </a:rPr>
              <a:t>Scaling, target encoding.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Calibri Light (Headings)"/>
              </a:rPr>
              <a:t>Model or estimates explanation: </a:t>
            </a:r>
            <a:r>
              <a:rPr lang="en-US" sz="2400" dirty="0">
                <a:latin typeface="Calibri Light (Headings)"/>
              </a:rPr>
              <a:t>Partial Dependence Plot (PDP), </a:t>
            </a:r>
            <a:r>
              <a:rPr lang="en-US" sz="2400" dirty="0" err="1">
                <a:latin typeface="+mj-lt"/>
              </a:rPr>
              <a:t>shapley</a:t>
            </a:r>
            <a:r>
              <a:rPr lang="en-US" sz="2400" dirty="0">
                <a:latin typeface="+mj-lt"/>
              </a:rPr>
              <a:t> values,</a:t>
            </a:r>
            <a:r>
              <a:rPr lang="en-US" sz="2400" dirty="0">
                <a:latin typeface="Calibri Light (Headings)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+mj-lt"/>
              </a:rPr>
              <a:t>SHapley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 Additive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+mj-lt"/>
              </a:rPr>
              <a:t>exPlanations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 (SHAP)</a:t>
            </a:r>
            <a:r>
              <a:rPr lang="en-US" sz="2400" dirty="0"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libri Light (Headings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246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725845" y="473636"/>
            <a:ext cx="5277663" cy="58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Theoretical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FFF25-D507-AACB-F668-56B7EEA8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50" y="1328073"/>
            <a:ext cx="2505574" cy="817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8ACA1-1ABB-0254-2038-148E5CB43BCA}"/>
              </a:ext>
            </a:extLst>
          </p:cNvPr>
          <p:cNvSpPr txBox="1"/>
          <p:nvPr/>
        </p:nvSpPr>
        <p:spPr>
          <a:xfrm>
            <a:off x="754077" y="1442200"/>
            <a:ext cx="28620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B601-199E-1C86-95C9-F9D080E71C0E}"/>
              </a:ext>
            </a:extLst>
          </p:cNvPr>
          <p:cNvSpPr txBox="1"/>
          <p:nvPr/>
        </p:nvSpPr>
        <p:spPr>
          <a:xfrm>
            <a:off x="7004145" y="1358621"/>
            <a:ext cx="407726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Assemblage of regression trees to make predictions for new observations.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66F2A-28A5-9A31-0E3C-86E5EA3E4687}"/>
              </a:ext>
            </a:extLst>
          </p:cNvPr>
          <p:cNvSpPr txBox="1"/>
          <p:nvPr/>
        </p:nvSpPr>
        <p:spPr>
          <a:xfrm>
            <a:off x="754077" y="2408398"/>
            <a:ext cx="28620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K-Nearest </a:t>
            </a:r>
            <a:r>
              <a:rPr lang="en-US" sz="2400" dirty="0" err="1"/>
              <a:t>Neighbour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48682-F90E-73E0-B990-2961D4878AFF}"/>
              </a:ext>
            </a:extLst>
          </p:cNvPr>
          <p:cNvSpPr txBox="1"/>
          <p:nvPr/>
        </p:nvSpPr>
        <p:spPr>
          <a:xfrm>
            <a:off x="7004145" y="2324819"/>
            <a:ext cx="369513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Averaging outcomes in a </a:t>
            </a:r>
            <a:r>
              <a:rPr lang="en-US" sz="1800" dirty="0" err="1"/>
              <a:t>neighbour</a:t>
            </a:r>
            <a:r>
              <a:rPr lang="en-US" sz="1800" dirty="0"/>
              <a:t> to predict new observation.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5CA5DC-A433-FCBE-4185-DDA348F7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35" y="2329001"/>
            <a:ext cx="2403999" cy="880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03EF7A-E95D-4ACF-216F-EB2EEA100B79}"/>
              </a:ext>
            </a:extLst>
          </p:cNvPr>
          <p:cNvSpPr txBox="1"/>
          <p:nvPr/>
        </p:nvSpPr>
        <p:spPr>
          <a:xfrm>
            <a:off x="754077" y="3554017"/>
            <a:ext cx="28620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51F09-40C6-4FC7-9D12-886E4D3E0503}"/>
              </a:ext>
            </a:extLst>
          </p:cNvPr>
          <p:cNvSpPr txBox="1"/>
          <p:nvPr/>
        </p:nvSpPr>
        <p:spPr>
          <a:xfrm>
            <a:off x="7004145" y="3470438"/>
            <a:ext cx="42973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Prediction is obtained by summing up the predictions of all trees (weak learners)</a:t>
            </a: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DEC211-5EA6-BD3A-8CEA-96D163A0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677" y="3248975"/>
            <a:ext cx="3672513" cy="13232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338739-EB4A-BF9D-CBB0-3CF09E53C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08" y="4783425"/>
            <a:ext cx="4297300" cy="757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80563D-4693-F339-C0F3-C281B33371B8}"/>
              </a:ext>
            </a:extLst>
          </p:cNvPr>
          <p:cNvSpPr txBox="1"/>
          <p:nvPr/>
        </p:nvSpPr>
        <p:spPr>
          <a:xfrm>
            <a:off x="754077" y="4682604"/>
            <a:ext cx="28620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Shapley value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0CBBA4-7CD2-0695-9EEA-EC420B1D9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553" y="4988223"/>
            <a:ext cx="3458073" cy="438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85F862-CC5C-A0DB-AAB4-2D492CCCF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5850" y="5751989"/>
            <a:ext cx="4295775" cy="5890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270EC4-99B4-247A-8A59-4F9AB0A4C537}"/>
              </a:ext>
            </a:extLst>
          </p:cNvPr>
          <p:cNvSpPr txBox="1"/>
          <p:nvPr/>
        </p:nvSpPr>
        <p:spPr>
          <a:xfrm>
            <a:off x="800493" y="5651168"/>
            <a:ext cx="327745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Partial Dependence Plot</a:t>
            </a:r>
          </a:p>
        </p:txBody>
      </p:sp>
    </p:spTree>
    <p:extLst>
      <p:ext uri="{BB962C8B-B14F-4D97-AF65-F5344CB8AC3E}">
        <p14:creationId xmlns:p14="http://schemas.microsoft.com/office/powerpoint/2010/main" val="221525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818337" y="468590"/>
            <a:ext cx="5277663" cy="58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Model explanation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82646-A2FB-05A2-8360-5940946A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94" y="1548188"/>
            <a:ext cx="5277663" cy="3324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ADBB33-2584-211F-9825-E2DFB0AC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6" y="1548188"/>
            <a:ext cx="5277663" cy="332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B30BA2-57A3-2470-BF25-13E566ED669C}"/>
              </a:ext>
            </a:extLst>
          </p:cNvPr>
          <p:cNvSpPr txBox="1"/>
          <p:nvPr/>
        </p:nvSpPr>
        <p:spPr>
          <a:xfrm>
            <a:off x="6817611" y="552356"/>
            <a:ext cx="3732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Goodness of fit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1979-1EEB-728F-3887-0D7BC8BB1841}"/>
              </a:ext>
            </a:extLst>
          </p:cNvPr>
          <p:cNvSpPr txBox="1"/>
          <p:nvPr/>
        </p:nvSpPr>
        <p:spPr>
          <a:xfrm>
            <a:off x="539932" y="4946227"/>
            <a:ext cx="7402286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 Light (Headings)"/>
              </a:rPr>
              <a:t>Random forest has the least RMSE followed by XG Boost,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 Light (Headings)"/>
              </a:rPr>
              <a:t>      on the test 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KNN has the greatest RMSE on the test set.</a:t>
            </a:r>
            <a:endParaRPr lang="en-US" sz="1800" dirty="0">
              <a:latin typeface="Calibri Light (Headings)"/>
            </a:endParaRPr>
          </a:p>
          <a:p>
            <a:pPr algn="just"/>
            <a:endParaRPr lang="en-US" sz="1600" dirty="0">
              <a:latin typeface="Calibri Light (Headings)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8154-1207-4AF4-EDBC-9170115CB1D7}"/>
              </a:ext>
            </a:extLst>
          </p:cNvPr>
          <p:cNvSpPr txBox="1"/>
          <p:nvPr/>
        </p:nvSpPr>
        <p:spPr>
          <a:xfrm>
            <a:off x="6622600" y="4964141"/>
            <a:ext cx="529916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Most errors are explained in the Random forest comparatively to KNN and XG Boost.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XG Boost has the least error explanatory 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BD5D2-12E2-C32E-6FFC-3730B9B556E9}"/>
              </a:ext>
            </a:extLst>
          </p:cNvPr>
          <p:cNvSpPr txBox="1"/>
          <p:nvPr/>
        </p:nvSpPr>
        <p:spPr>
          <a:xfrm>
            <a:off x="814877" y="6224614"/>
            <a:ext cx="1056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Good R-squared is a necessary but not a sufficient condition to ascertain good machine or model.</a:t>
            </a:r>
          </a:p>
        </p:txBody>
      </p:sp>
    </p:spTree>
    <p:extLst>
      <p:ext uri="{BB962C8B-B14F-4D97-AF65-F5344CB8AC3E}">
        <p14:creationId xmlns:p14="http://schemas.microsoft.com/office/powerpoint/2010/main" val="33901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621342" y="510289"/>
            <a:ext cx="6863675" cy="58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Feature importance and contributions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23380-B535-9DCF-E9E3-007E1854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" y="1535940"/>
            <a:ext cx="5866985" cy="3622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FCBDA-B6C6-2A49-192E-038A7217E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62" y="1518403"/>
            <a:ext cx="5334000" cy="3640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023F0-37C3-EB4B-C985-E281CE7A39D1}"/>
              </a:ext>
            </a:extLst>
          </p:cNvPr>
          <p:cNvSpPr txBox="1"/>
          <p:nvPr/>
        </p:nvSpPr>
        <p:spPr>
          <a:xfrm>
            <a:off x="503777" y="5284885"/>
            <a:ext cx="609382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All features are important in the predictions.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 Light (Headings)"/>
              </a:rPr>
              <a:t>Most numerical features contribute greatly to predictions of Technical price compared to categorical features.</a:t>
            </a:r>
          </a:p>
          <a:p>
            <a:pPr algn="just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3C7F3-B14C-C03E-10CD-122D36F503E0}"/>
              </a:ext>
            </a:extLst>
          </p:cNvPr>
          <p:cNvSpPr txBox="1"/>
          <p:nvPr/>
        </p:nvSpPr>
        <p:spPr>
          <a:xfrm>
            <a:off x="6714309" y="5492633"/>
            <a:ext cx="5477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Gender contributes greatly compared to the rest of the features in KNN.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VehEnergy</a:t>
            </a:r>
            <a:r>
              <a:rPr lang="en-US" sz="1800" dirty="0">
                <a:latin typeface="+mj-lt"/>
              </a:rPr>
              <a:t> has the </a:t>
            </a:r>
            <a:r>
              <a:rPr lang="en-US" dirty="0">
                <a:latin typeface="+mj-lt"/>
              </a:rPr>
              <a:t>least contribution in all the models.</a:t>
            </a: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7A33F-D06D-6861-BA8D-B59D3D8B9A28}"/>
              </a:ext>
            </a:extLst>
          </p:cNvPr>
          <p:cNvSpPr txBox="1"/>
          <p:nvPr/>
        </p:nvSpPr>
        <p:spPr>
          <a:xfrm>
            <a:off x="8425543" y="620159"/>
            <a:ext cx="3145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 (Headings)"/>
              </a:rPr>
              <a:t>Global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412C3-1A70-2720-C3C4-5BC57CE36F09}"/>
              </a:ext>
            </a:extLst>
          </p:cNvPr>
          <p:cNvSpPr txBox="1"/>
          <p:nvPr/>
        </p:nvSpPr>
        <p:spPr>
          <a:xfrm>
            <a:off x="5777904" y="1127062"/>
            <a:ext cx="819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+mj-lt"/>
              </a:rPr>
              <a:t>SHAP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05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608280" y="510670"/>
            <a:ext cx="6863675" cy="58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Partial Dependence Plot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023F0-37C3-EB4B-C985-E281CE7A39D1}"/>
              </a:ext>
            </a:extLst>
          </p:cNvPr>
          <p:cNvSpPr txBox="1"/>
          <p:nvPr/>
        </p:nvSpPr>
        <p:spPr>
          <a:xfrm>
            <a:off x="255814" y="5158725"/>
            <a:ext cx="6093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Relationship between </a:t>
            </a:r>
            <a:r>
              <a:rPr lang="en-US" dirty="0" err="1">
                <a:latin typeface="Calibri Light (Headings)"/>
              </a:rPr>
              <a:t>VehAge</a:t>
            </a:r>
            <a:r>
              <a:rPr lang="en-US" dirty="0">
                <a:latin typeface="Calibri Light (Headings)"/>
              </a:rPr>
              <a:t> and </a:t>
            </a:r>
            <a:r>
              <a:rPr lang="en-US" dirty="0" err="1">
                <a:latin typeface="Calibri Light (Headings)"/>
              </a:rPr>
              <a:t>ClaimAmount</a:t>
            </a:r>
            <a:r>
              <a:rPr lang="en-US" dirty="0">
                <a:latin typeface="Calibri Light (Headings)"/>
              </a:rPr>
              <a:t> is complex.  However, policy holders with old vehicles have high claim amounts compared to recent vehicles.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Experienced drivers have least claim amounts compared to new drivers.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3C7F3-B14C-C03E-10CD-122D36F503E0}"/>
              </a:ext>
            </a:extLst>
          </p:cNvPr>
          <p:cNvSpPr txBox="1"/>
          <p:nvPr/>
        </p:nvSpPr>
        <p:spPr>
          <a:xfrm>
            <a:off x="6591574" y="5416409"/>
            <a:ext cx="5117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 Light (Headings)"/>
              </a:rPr>
              <a:t>Variables contributions or relationships to technical price differ between males and females.</a:t>
            </a:r>
            <a:endParaRPr lang="en-US" sz="1800" dirty="0">
              <a:latin typeface="Calibri Light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6E011-D6F1-06B3-EF52-3E63C6E7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52" y="1378878"/>
            <a:ext cx="5778411" cy="3653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4EF6B-CCAB-EA8B-366D-D6841677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8" y="1378879"/>
            <a:ext cx="5395234" cy="3653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2DB2BD-95D8-1C7E-250E-8685FD417955}"/>
              </a:ext>
            </a:extLst>
          </p:cNvPr>
          <p:cNvSpPr txBox="1"/>
          <p:nvPr/>
        </p:nvSpPr>
        <p:spPr>
          <a:xfrm>
            <a:off x="7981406" y="564427"/>
            <a:ext cx="3145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 (Headings)"/>
              </a:rPr>
              <a:t>Global Explanation</a:t>
            </a:r>
          </a:p>
        </p:txBody>
      </p:sp>
    </p:spTree>
    <p:extLst>
      <p:ext uri="{BB962C8B-B14F-4D97-AF65-F5344CB8AC3E}">
        <p14:creationId xmlns:p14="http://schemas.microsoft.com/office/powerpoint/2010/main" val="159250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B23CF-E2EE-DCD8-BF2B-4C19F4402EB2}"/>
              </a:ext>
            </a:extLst>
          </p:cNvPr>
          <p:cNvSpPr txBox="1">
            <a:spLocks/>
          </p:cNvSpPr>
          <p:nvPr/>
        </p:nvSpPr>
        <p:spPr>
          <a:xfrm>
            <a:off x="856473" y="307469"/>
            <a:ext cx="6863675" cy="58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Residual diagnostics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3C7F3-B14C-C03E-10CD-122D36F503E0}"/>
              </a:ext>
            </a:extLst>
          </p:cNvPr>
          <p:cNvSpPr txBox="1"/>
          <p:nvPr/>
        </p:nvSpPr>
        <p:spPr>
          <a:xfrm>
            <a:off x="6047814" y="4456477"/>
            <a:ext cx="580019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Residuals </a:t>
            </a:r>
            <a:r>
              <a:rPr lang="en-US" dirty="0">
                <a:latin typeface="+mj-lt"/>
              </a:rPr>
              <a:t>are more random in the XG Boost compared to KNN and Random Forest.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Residuals of Random forest and KNN tends to have a definite pattern, thus not completely random.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DB929-F5DF-E88C-5DE6-840DAA73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8" y="1188918"/>
            <a:ext cx="5236296" cy="2706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8E7A3-D8E2-C1FB-E100-3BFC5E76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50" y="1188918"/>
            <a:ext cx="4609724" cy="2706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F18F1-ED94-7A5C-E393-934084F0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8" y="3895036"/>
            <a:ext cx="5236296" cy="2640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6DB846-CEBF-AE9E-3650-336DBFFF4DD6}"/>
              </a:ext>
            </a:extLst>
          </p:cNvPr>
          <p:cNvSpPr txBox="1"/>
          <p:nvPr/>
        </p:nvSpPr>
        <p:spPr>
          <a:xfrm>
            <a:off x="6866808" y="428547"/>
            <a:ext cx="3732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5907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754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Söhne</vt:lpstr>
      <vt:lpstr>Wingdings</vt:lpstr>
      <vt:lpstr>Office Theme</vt:lpstr>
      <vt:lpstr>Predictive Modeling for Technical Price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Technical Price Estimation</dc:title>
  <dc:creator>Arko Smaila</dc:creator>
  <cp:lastModifiedBy>Arko Smaila</cp:lastModifiedBy>
  <cp:revision>49</cp:revision>
  <dcterms:created xsi:type="dcterms:W3CDTF">2024-04-03T17:45:19Z</dcterms:created>
  <dcterms:modified xsi:type="dcterms:W3CDTF">2024-04-04T05:11:23Z</dcterms:modified>
</cp:coreProperties>
</file>