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73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930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2911F-A97B-42DE-889F-6226DC706366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3901E-99F2-45CE-8B70-B0EC40757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96AF-969C-4606-B9BC-4F547956E616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8459F14-01AD-43C6-A987-A56B482D0D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96AF-969C-4606-B9BC-4F547956E616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9F14-01AD-43C6-A987-A56B482D0D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8459F14-01AD-43C6-A987-A56B482D0D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96AF-969C-4606-B9BC-4F547956E616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96AF-969C-4606-B9BC-4F547956E616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8459F14-01AD-43C6-A987-A56B482D0D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96AF-969C-4606-B9BC-4F547956E616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8459F14-01AD-43C6-A987-A56B482D0D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E3396AF-969C-4606-B9BC-4F547956E616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9F14-01AD-43C6-A987-A56B482D0D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96AF-969C-4606-B9BC-4F547956E616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8459F14-01AD-43C6-A987-A56B482D0D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96AF-969C-4606-B9BC-4F547956E616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8459F14-01AD-43C6-A987-A56B482D0D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96AF-969C-4606-B9BC-4F547956E616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8459F14-01AD-43C6-A987-A56B482D0D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8459F14-01AD-43C6-A987-A56B482D0D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96AF-969C-4606-B9BC-4F547956E616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8459F14-01AD-43C6-A987-A56B482D0D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E3396AF-969C-4606-B9BC-4F547956E616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E3396AF-969C-4606-B9BC-4F547956E616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8459F14-01AD-43C6-A987-A56B482D0D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jpe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jpe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jpe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80" y="228600"/>
            <a:ext cx="8534400" cy="758952"/>
          </a:xfrm>
        </p:spPr>
        <p:txBody>
          <a:bodyPr>
            <a:noAutofit/>
          </a:bodyPr>
          <a:lstStyle/>
          <a:p>
            <a:r>
              <a:rPr lang="en-ID" sz="2800" b="1" dirty="0" smtClean="0"/>
              <a:t>BUSINESS PLAN KEWIRAUSAHAWAN</a:t>
            </a:r>
            <a:endParaRPr lang="en-US" sz="2800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7684" y="1958008"/>
            <a:ext cx="3248632" cy="2941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2714612" y="5143512"/>
            <a:ext cx="392909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Nama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	: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Arkyana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Usman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Dwi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B.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KLS 	: TI.18.C.2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NIM 	: 311810105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INTRODUCTION</a:t>
            </a:r>
            <a:endParaRPr lang="en-US" dirty="0"/>
          </a:p>
        </p:txBody>
      </p:sp>
      <p:pic>
        <p:nvPicPr>
          <p:cNvPr id="3" name="Picture 11" descr="Hasil gambar untuk guda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643050"/>
            <a:ext cx="2619338" cy="175464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142976" y="3429000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dirty="0" err="1" smtClean="0">
                <a:solidFill>
                  <a:srgbClr val="0070C0"/>
                </a:solidFill>
              </a:rPr>
              <a:t>Gudang</a:t>
            </a:r>
            <a:r>
              <a:rPr lang="en-ID" sz="1400" dirty="0" smtClean="0">
                <a:solidFill>
                  <a:srgbClr val="0070C0"/>
                </a:solidFill>
              </a:rPr>
              <a:t> </a:t>
            </a:r>
            <a:r>
              <a:rPr lang="en-ID" sz="1400" dirty="0" err="1" smtClean="0">
                <a:solidFill>
                  <a:srgbClr val="0070C0"/>
                </a:solidFill>
              </a:rPr>
              <a:t>di</a:t>
            </a:r>
            <a:r>
              <a:rPr lang="en-ID" sz="1400" dirty="0" smtClean="0">
                <a:solidFill>
                  <a:srgbClr val="0070C0"/>
                </a:solidFill>
              </a:rPr>
              <a:t> </a:t>
            </a:r>
            <a:r>
              <a:rPr lang="en-ID" sz="1400" dirty="0" err="1" smtClean="0">
                <a:solidFill>
                  <a:srgbClr val="0070C0"/>
                </a:solidFill>
              </a:rPr>
              <a:t>beberapa</a:t>
            </a:r>
            <a:r>
              <a:rPr lang="en-ID" sz="1400" dirty="0" smtClean="0">
                <a:solidFill>
                  <a:srgbClr val="0070C0"/>
                </a:solidFill>
              </a:rPr>
              <a:t> </a:t>
            </a:r>
            <a:r>
              <a:rPr lang="en-ID" sz="1400" dirty="0" err="1" smtClean="0">
                <a:solidFill>
                  <a:srgbClr val="0070C0"/>
                </a:solidFill>
              </a:rPr>
              <a:t>tempat</a:t>
            </a:r>
            <a:r>
              <a:rPr lang="en-ID" sz="1400" dirty="0" smtClean="0">
                <a:solidFill>
                  <a:srgbClr val="0070C0"/>
                </a:solidFill>
              </a:rPr>
              <a:t> </a:t>
            </a:r>
            <a:r>
              <a:rPr lang="en-ID" sz="1400" dirty="0" err="1" smtClean="0">
                <a:solidFill>
                  <a:srgbClr val="0070C0"/>
                </a:solidFill>
              </a:rPr>
              <a:t>kota</a:t>
            </a:r>
            <a:r>
              <a:rPr lang="en-ID" sz="1400" dirty="0" smtClean="0">
                <a:solidFill>
                  <a:srgbClr val="0070C0"/>
                </a:solidFill>
              </a:rPr>
              <a:t> </a:t>
            </a:r>
            <a:r>
              <a:rPr lang="en-ID" sz="1400" dirty="0" err="1" smtClean="0">
                <a:solidFill>
                  <a:srgbClr val="0070C0"/>
                </a:solidFill>
              </a:rPr>
              <a:t>Besar</a:t>
            </a:r>
            <a:endParaRPr lang="en-US" sz="1400" dirty="0">
              <a:solidFill>
                <a:srgbClr val="0070C0"/>
              </a:solidFill>
            </a:endParaRPr>
          </a:p>
        </p:txBody>
      </p:sp>
      <p:pic>
        <p:nvPicPr>
          <p:cNvPr id="48130" name="Picture 2" descr="Hasil gambar untuk waru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5074" y="4572008"/>
            <a:ext cx="1714512" cy="1285884"/>
          </a:xfrm>
          <a:prstGeom prst="rect">
            <a:avLst/>
          </a:prstGeom>
          <a:noFill/>
        </p:spPr>
      </p:pic>
      <p:pic>
        <p:nvPicPr>
          <p:cNvPr id="48132" name="Picture 4" descr="Hasil gambar untuk toko bera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00760" y="2571744"/>
            <a:ext cx="2214546" cy="1218001"/>
          </a:xfrm>
          <a:prstGeom prst="rect">
            <a:avLst/>
          </a:prstGeom>
          <a:noFill/>
        </p:spPr>
      </p:pic>
      <p:pic>
        <p:nvPicPr>
          <p:cNvPr id="7" name="Picture 9" descr="Hasil gambar untuk isuzu box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3240" y="4643446"/>
            <a:ext cx="1285884" cy="80367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714612" y="5643578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dirty="0" err="1" smtClean="0">
                <a:solidFill>
                  <a:srgbClr val="0070C0"/>
                </a:solidFill>
              </a:rPr>
              <a:t>Truk</a:t>
            </a:r>
            <a:r>
              <a:rPr lang="en-ID" sz="1400" dirty="0" smtClean="0">
                <a:solidFill>
                  <a:srgbClr val="0070C0"/>
                </a:solidFill>
              </a:rPr>
              <a:t> </a:t>
            </a:r>
            <a:r>
              <a:rPr lang="en-ID" sz="1400" dirty="0" err="1" smtClean="0">
                <a:solidFill>
                  <a:srgbClr val="0070C0"/>
                </a:solidFill>
              </a:rPr>
              <a:t>pengiriman</a:t>
            </a:r>
            <a:r>
              <a:rPr lang="en-ID" sz="1400" dirty="0" smtClean="0">
                <a:solidFill>
                  <a:srgbClr val="0070C0"/>
                </a:solidFill>
              </a:rPr>
              <a:t> </a:t>
            </a:r>
            <a:r>
              <a:rPr lang="en-ID" sz="1400" dirty="0" err="1" smtClean="0">
                <a:solidFill>
                  <a:srgbClr val="0070C0"/>
                </a:solidFill>
              </a:rPr>
              <a:t>ke</a:t>
            </a:r>
            <a:r>
              <a:rPr lang="en-ID" sz="1400" dirty="0" smtClean="0">
                <a:solidFill>
                  <a:srgbClr val="0070C0"/>
                </a:solidFill>
              </a:rPr>
              <a:t> </a:t>
            </a:r>
            <a:r>
              <a:rPr lang="en-ID" sz="1400" dirty="0" err="1" smtClean="0">
                <a:solidFill>
                  <a:srgbClr val="0070C0"/>
                </a:solidFill>
              </a:rPr>
              <a:t>mitra</a:t>
            </a:r>
            <a:r>
              <a:rPr lang="en-ID" sz="1400" dirty="0" smtClean="0">
                <a:solidFill>
                  <a:srgbClr val="0070C0"/>
                </a:solidFill>
              </a:rPr>
              <a:t> e-ricers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29322" y="3786190"/>
            <a:ext cx="235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dirty="0" err="1" smtClean="0">
                <a:solidFill>
                  <a:srgbClr val="0070C0"/>
                </a:solidFill>
              </a:rPr>
              <a:t>mitra</a:t>
            </a:r>
            <a:r>
              <a:rPr lang="en-ID" sz="1400" dirty="0" smtClean="0">
                <a:solidFill>
                  <a:srgbClr val="0070C0"/>
                </a:solidFill>
              </a:rPr>
              <a:t> e-ricers 1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29322" y="5907305"/>
            <a:ext cx="235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dirty="0" err="1" smtClean="0">
                <a:solidFill>
                  <a:srgbClr val="0070C0"/>
                </a:solidFill>
              </a:rPr>
              <a:t>mitra</a:t>
            </a:r>
            <a:r>
              <a:rPr lang="en-ID" sz="1400" dirty="0" smtClean="0">
                <a:solidFill>
                  <a:srgbClr val="0070C0"/>
                </a:solidFill>
              </a:rPr>
              <a:t> e-ricers 2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1964513" y="4107661"/>
            <a:ext cx="928694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4429124" y="3571876"/>
            <a:ext cx="1571636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643438" y="5072074"/>
            <a:ext cx="128588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Callout 5"/>
          <p:cNvSpPr/>
          <p:nvPr/>
        </p:nvSpPr>
        <p:spPr>
          <a:xfrm>
            <a:off x="1500166" y="357166"/>
            <a:ext cx="6858048" cy="2428916"/>
          </a:xfrm>
          <a:prstGeom prst="wedgeEllipseCallout">
            <a:avLst>
              <a:gd name="adj1" fmla="val -38352"/>
              <a:gd name="adj2" fmla="val 651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1871698" y="533392"/>
            <a:ext cx="5915012" cy="1752600"/>
          </a:xfrm>
        </p:spPr>
        <p:txBody>
          <a:bodyPr>
            <a:normAutofit/>
          </a:bodyPr>
          <a:lstStyle/>
          <a:p>
            <a:r>
              <a:rPr lang="en-ID" sz="3600" b="1" dirty="0" err="1" smtClean="0">
                <a:solidFill>
                  <a:schemeClr val="bg1"/>
                </a:solidFill>
              </a:rPr>
              <a:t>Lalu</a:t>
            </a:r>
            <a:r>
              <a:rPr lang="en-ID" sz="3600" b="1" dirty="0" smtClean="0">
                <a:solidFill>
                  <a:schemeClr val="bg1"/>
                </a:solidFill>
              </a:rPr>
              <a:t>, </a:t>
            </a:r>
            <a:r>
              <a:rPr lang="en-ID" sz="3600" b="1" dirty="0" err="1" smtClean="0">
                <a:solidFill>
                  <a:schemeClr val="bg1"/>
                </a:solidFill>
              </a:rPr>
              <a:t>Bagaimana</a:t>
            </a:r>
            <a:r>
              <a:rPr lang="en-ID" sz="3600" b="1" dirty="0" smtClean="0">
                <a:solidFill>
                  <a:schemeClr val="bg1"/>
                </a:solidFill>
              </a:rPr>
              <a:t> Cara </a:t>
            </a:r>
            <a:r>
              <a:rPr lang="en-ID" sz="3600" b="1" dirty="0" err="1" smtClean="0">
                <a:solidFill>
                  <a:schemeClr val="bg1"/>
                </a:solidFill>
              </a:rPr>
              <a:t>Belinya</a:t>
            </a:r>
            <a:r>
              <a:rPr lang="en-ID" sz="3600" b="1" dirty="0" smtClean="0">
                <a:solidFill>
                  <a:schemeClr val="bg1"/>
                </a:solidFill>
              </a:rPr>
              <a:t>?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49154" name="Picture 2" descr="E:\Tugas Kuliah\kwu semester 3\ima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786058"/>
            <a:ext cx="4643470" cy="36523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CARA PEMBELIAN</a:t>
            </a:r>
            <a:endParaRPr lang="en-US" dirty="0"/>
          </a:p>
        </p:txBody>
      </p:sp>
      <p:pic>
        <p:nvPicPr>
          <p:cNvPr id="50178" name="Picture 2" descr="Hasil gambar untuk run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785926"/>
            <a:ext cx="1428760" cy="1428760"/>
          </a:xfrm>
          <a:prstGeom prst="rect">
            <a:avLst/>
          </a:prstGeom>
          <a:noFill/>
        </p:spPr>
      </p:pic>
      <p:pic>
        <p:nvPicPr>
          <p:cNvPr id="5" name="Picture 2" descr="Hasil gambar untuk waru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68" y="1928802"/>
            <a:ext cx="1333509" cy="1000132"/>
          </a:xfrm>
          <a:prstGeom prst="rect">
            <a:avLst/>
          </a:prstGeom>
          <a:noFill/>
        </p:spPr>
      </p:pic>
      <p:pic>
        <p:nvPicPr>
          <p:cNvPr id="50182" name="Picture 6" descr="Hasil gambar untuk system 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98" y="1571612"/>
            <a:ext cx="1481120" cy="161222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857224" y="3335537"/>
            <a:ext cx="18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 err="1" smtClean="0">
                <a:solidFill>
                  <a:srgbClr val="0070C0"/>
                </a:solidFill>
              </a:rPr>
              <a:t>Datang</a:t>
            </a:r>
            <a:r>
              <a:rPr lang="en-ID" sz="1400" dirty="0" smtClean="0">
                <a:solidFill>
                  <a:srgbClr val="0070C0"/>
                </a:solidFill>
              </a:rPr>
              <a:t> </a:t>
            </a:r>
            <a:r>
              <a:rPr lang="en-ID" sz="1400" dirty="0" err="1" smtClean="0">
                <a:solidFill>
                  <a:srgbClr val="0070C0"/>
                </a:solidFill>
              </a:rPr>
              <a:t>langsung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0430" y="3357562"/>
            <a:ext cx="18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 err="1" smtClean="0">
                <a:solidFill>
                  <a:srgbClr val="0070C0"/>
                </a:solidFill>
              </a:rPr>
              <a:t>Warung</a:t>
            </a:r>
            <a:r>
              <a:rPr lang="en-ID" sz="1400" dirty="0" smtClean="0">
                <a:solidFill>
                  <a:srgbClr val="0070C0"/>
                </a:solidFill>
              </a:rPr>
              <a:t> </a:t>
            </a:r>
            <a:r>
              <a:rPr lang="en-ID" sz="1400" dirty="0" err="1" smtClean="0">
                <a:solidFill>
                  <a:srgbClr val="0070C0"/>
                </a:solidFill>
              </a:rPr>
              <a:t>yg</a:t>
            </a:r>
            <a:r>
              <a:rPr lang="en-ID" sz="1400" dirty="0" smtClean="0">
                <a:solidFill>
                  <a:srgbClr val="0070C0"/>
                </a:solidFill>
              </a:rPr>
              <a:t> </a:t>
            </a:r>
            <a:r>
              <a:rPr lang="en-ID" sz="1400" dirty="0" err="1" smtClean="0">
                <a:solidFill>
                  <a:srgbClr val="0070C0"/>
                </a:solidFill>
              </a:rPr>
              <a:t>bermitra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72198" y="3357562"/>
            <a:ext cx="185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 err="1" smtClean="0">
                <a:solidFill>
                  <a:srgbClr val="0070C0"/>
                </a:solidFill>
              </a:rPr>
              <a:t>Penjual</a:t>
            </a:r>
            <a:r>
              <a:rPr lang="en-ID" sz="1400" dirty="0" smtClean="0">
                <a:solidFill>
                  <a:srgbClr val="0070C0"/>
                </a:solidFill>
              </a:rPr>
              <a:t> Checkout </a:t>
            </a:r>
            <a:r>
              <a:rPr lang="en-ID" sz="1400" dirty="0" err="1" smtClean="0">
                <a:solidFill>
                  <a:srgbClr val="0070C0"/>
                </a:solidFill>
              </a:rPr>
              <a:t>Beras</a:t>
            </a:r>
            <a:r>
              <a:rPr lang="en-ID" sz="1400" dirty="0" smtClean="0">
                <a:solidFill>
                  <a:srgbClr val="0070C0"/>
                </a:solidFill>
              </a:rPr>
              <a:t> </a:t>
            </a:r>
            <a:r>
              <a:rPr lang="en-ID" sz="1400" dirty="0" err="1" smtClean="0">
                <a:solidFill>
                  <a:srgbClr val="0070C0"/>
                </a:solidFill>
              </a:rPr>
              <a:t>dgn</a:t>
            </a:r>
            <a:r>
              <a:rPr lang="en-ID" sz="1400" dirty="0" smtClean="0">
                <a:solidFill>
                  <a:srgbClr val="0070C0"/>
                </a:solidFill>
              </a:rPr>
              <a:t> System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571736" y="2428868"/>
            <a:ext cx="500066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286380" y="2428868"/>
            <a:ext cx="500066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184" name="Picture 8" descr="Hasil gambar untuk android io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4357694"/>
            <a:ext cx="2928958" cy="1583807"/>
          </a:xfrm>
          <a:prstGeom prst="rect">
            <a:avLst/>
          </a:prstGeom>
          <a:noFill/>
        </p:spPr>
      </p:pic>
      <p:pic>
        <p:nvPicPr>
          <p:cNvPr id="50186" name="Picture 10" descr="Hasil gambar untuk google play and app stor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92717" y="4286256"/>
            <a:ext cx="3308307" cy="1581113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714348" y="5857892"/>
            <a:ext cx="307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dirty="0" err="1" smtClean="0">
                <a:solidFill>
                  <a:srgbClr val="0070C0"/>
                </a:solidFill>
              </a:rPr>
              <a:t>Gunakan</a:t>
            </a:r>
            <a:r>
              <a:rPr lang="en-ID" sz="1400" dirty="0" smtClean="0">
                <a:solidFill>
                  <a:srgbClr val="0070C0"/>
                </a:solidFill>
              </a:rPr>
              <a:t> Smartphone </a:t>
            </a:r>
            <a:r>
              <a:rPr lang="en-ID" sz="1400" dirty="0" err="1" smtClean="0">
                <a:solidFill>
                  <a:srgbClr val="0070C0"/>
                </a:solidFill>
              </a:rPr>
              <a:t>Kesayangan</a:t>
            </a:r>
            <a:r>
              <a:rPr lang="en-ID" sz="1400" dirty="0" smtClean="0">
                <a:solidFill>
                  <a:srgbClr val="0070C0"/>
                </a:solidFill>
              </a:rPr>
              <a:t/>
            </a:r>
            <a:br>
              <a:rPr lang="en-ID" sz="1400" dirty="0" smtClean="0">
                <a:solidFill>
                  <a:srgbClr val="0070C0"/>
                </a:solidFill>
              </a:rPr>
            </a:br>
            <a:r>
              <a:rPr lang="en-ID" sz="1400" dirty="0" smtClean="0">
                <a:solidFill>
                  <a:srgbClr val="0070C0"/>
                </a:solidFill>
              </a:rPr>
              <a:t>Android </a:t>
            </a:r>
            <a:r>
              <a:rPr lang="en-ID" sz="1400" dirty="0" err="1" smtClean="0">
                <a:solidFill>
                  <a:srgbClr val="0070C0"/>
                </a:solidFill>
              </a:rPr>
              <a:t>atau</a:t>
            </a:r>
            <a:r>
              <a:rPr lang="en-ID" sz="1400" dirty="0" smtClean="0">
                <a:solidFill>
                  <a:srgbClr val="0070C0"/>
                </a:solidFill>
              </a:rPr>
              <a:t> </a:t>
            </a:r>
            <a:r>
              <a:rPr lang="en-ID" sz="1400" dirty="0" err="1" smtClean="0">
                <a:solidFill>
                  <a:srgbClr val="0070C0"/>
                </a:solidFill>
              </a:rPr>
              <a:t>iOS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57752" y="5906176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dirty="0" smtClean="0">
                <a:solidFill>
                  <a:srgbClr val="0070C0"/>
                </a:solidFill>
              </a:rPr>
              <a:t>Download </a:t>
            </a:r>
            <a:r>
              <a:rPr lang="en-ID" sz="1400" dirty="0" err="1" smtClean="0">
                <a:solidFill>
                  <a:srgbClr val="0070C0"/>
                </a:solidFill>
              </a:rPr>
              <a:t>Aplikasinya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286248" y="5000636"/>
            <a:ext cx="500066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CARA PEMBELIAN</a:t>
            </a:r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3357554" y="2928934"/>
            <a:ext cx="2071702" cy="64294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Pilih</a:t>
            </a:r>
            <a:r>
              <a:rPr lang="en-ID" dirty="0" smtClean="0"/>
              <a:t> </a:t>
            </a:r>
            <a:r>
              <a:rPr lang="en-ID" dirty="0" err="1" smtClean="0"/>
              <a:t>Jenis</a:t>
            </a:r>
            <a:r>
              <a:rPr lang="en-ID" dirty="0" smtClean="0"/>
              <a:t> </a:t>
            </a:r>
            <a:r>
              <a:rPr lang="en-ID" dirty="0" err="1" smtClean="0"/>
              <a:t>Beras</a:t>
            </a:r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3357554" y="3786190"/>
            <a:ext cx="2071702" cy="64294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Pilih</a:t>
            </a:r>
            <a:r>
              <a:rPr lang="en-ID" dirty="0" smtClean="0"/>
              <a:t> </a:t>
            </a:r>
            <a:r>
              <a:rPr lang="en-ID" dirty="0" err="1" smtClean="0"/>
              <a:t>Jumlah</a:t>
            </a:r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3357554" y="2071678"/>
            <a:ext cx="2071702" cy="64294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Search </a:t>
            </a:r>
            <a:r>
              <a:rPr lang="en-ID" dirty="0" err="1" smtClean="0"/>
              <a:t>Lokasi</a:t>
            </a:r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>
            <a:off x="3357554" y="4643446"/>
            <a:ext cx="2071702" cy="64294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Bayar</a:t>
            </a:r>
            <a:endParaRPr lang="en-US" dirty="0"/>
          </a:p>
        </p:txBody>
      </p:sp>
      <p:sp>
        <p:nvSpPr>
          <p:cNvPr id="22" name="Flowchart: Data 21"/>
          <p:cNvSpPr/>
          <p:nvPr/>
        </p:nvSpPr>
        <p:spPr>
          <a:xfrm>
            <a:off x="6000760" y="4643446"/>
            <a:ext cx="2071702" cy="64294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Dapat</a:t>
            </a:r>
            <a:r>
              <a:rPr lang="en-ID" sz="1400" dirty="0" smtClean="0"/>
              <a:t> </a:t>
            </a:r>
            <a:r>
              <a:rPr lang="en-ID" sz="1400" dirty="0" err="1" smtClean="0"/>
              <a:t>Kode</a:t>
            </a:r>
            <a:r>
              <a:rPr lang="en-ID" sz="1400" dirty="0" smtClean="0"/>
              <a:t> Voucher</a:t>
            </a:r>
            <a:endParaRPr lang="en-US" sz="1400" dirty="0"/>
          </a:p>
        </p:txBody>
      </p:sp>
      <p:sp>
        <p:nvSpPr>
          <p:cNvPr id="23" name="Flowchart: Data 22"/>
          <p:cNvSpPr/>
          <p:nvPr/>
        </p:nvSpPr>
        <p:spPr>
          <a:xfrm>
            <a:off x="642910" y="2071678"/>
            <a:ext cx="2071702" cy="64294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Beli</a:t>
            </a:r>
            <a:r>
              <a:rPr lang="en-ID" sz="1400" dirty="0" smtClean="0"/>
              <a:t> </a:t>
            </a:r>
            <a:r>
              <a:rPr lang="en-ID" sz="1400" dirty="0" err="1" smtClean="0"/>
              <a:t>Beras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stCxn id="23" idx="5"/>
            <a:endCxn id="20" idx="1"/>
          </p:cNvCxnSpPr>
          <p:nvPr/>
        </p:nvCxnSpPr>
        <p:spPr>
          <a:xfrm>
            <a:off x="2507442" y="2393149"/>
            <a:ext cx="8501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2"/>
            <a:endCxn id="18" idx="0"/>
          </p:cNvCxnSpPr>
          <p:nvPr/>
        </p:nvCxnSpPr>
        <p:spPr>
          <a:xfrm rot="5400000">
            <a:off x="4286248" y="282177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2"/>
            <a:endCxn id="19" idx="0"/>
          </p:cNvCxnSpPr>
          <p:nvPr/>
        </p:nvCxnSpPr>
        <p:spPr>
          <a:xfrm rot="5400000">
            <a:off x="4286248" y="367903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2"/>
            <a:endCxn id="21" idx="0"/>
          </p:cNvCxnSpPr>
          <p:nvPr/>
        </p:nvCxnSpPr>
        <p:spPr>
          <a:xfrm rot="5400000">
            <a:off x="4286248" y="453628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3"/>
            <a:endCxn id="22" idx="2"/>
          </p:cNvCxnSpPr>
          <p:nvPr/>
        </p:nvCxnSpPr>
        <p:spPr>
          <a:xfrm>
            <a:off x="5429256" y="4964917"/>
            <a:ext cx="7786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CARA PEMBELIAN</a:t>
            </a:r>
            <a:endParaRPr lang="en-US" dirty="0"/>
          </a:p>
        </p:txBody>
      </p:sp>
      <p:sp>
        <p:nvSpPr>
          <p:cNvPr id="3" name="Flowchart: Data 2"/>
          <p:cNvSpPr/>
          <p:nvPr/>
        </p:nvSpPr>
        <p:spPr>
          <a:xfrm>
            <a:off x="857224" y="3143248"/>
            <a:ext cx="2071702" cy="64294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Kode</a:t>
            </a:r>
            <a:r>
              <a:rPr lang="en-ID" sz="1400" dirty="0" smtClean="0"/>
              <a:t> Voucher</a:t>
            </a:r>
            <a:endParaRPr lang="en-US" sz="1400" dirty="0"/>
          </a:p>
        </p:txBody>
      </p:sp>
      <p:pic>
        <p:nvPicPr>
          <p:cNvPr id="4" name="Picture 2" descr="Hasil gambar untuk run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2786058"/>
            <a:ext cx="1428760" cy="1428760"/>
          </a:xfrm>
          <a:prstGeom prst="rect">
            <a:avLst/>
          </a:prstGeom>
          <a:noFill/>
        </p:spPr>
      </p:pic>
      <p:pic>
        <p:nvPicPr>
          <p:cNvPr id="5" name="Picture 2" descr="Hasil gambar untuk waru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7950" y="2857496"/>
            <a:ext cx="1333509" cy="1000132"/>
          </a:xfrm>
          <a:prstGeom prst="rect">
            <a:avLst/>
          </a:prstGeom>
          <a:noFill/>
        </p:spPr>
      </p:pic>
      <p:sp>
        <p:nvSpPr>
          <p:cNvPr id="6" name="Right Arrow 5"/>
          <p:cNvSpPr/>
          <p:nvPr/>
        </p:nvSpPr>
        <p:spPr>
          <a:xfrm>
            <a:off x="3286116" y="3357562"/>
            <a:ext cx="500066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429256" y="3357562"/>
            <a:ext cx="500066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43636" y="4071942"/>
            <a:ext cx="18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 err="1" smtClean="0">
                <a:solidFill>
                  <a:srgbClr val="0070C0"/>
                </a:solidFill>
              </a:rPr>
              <a:t>Warung</a:t>
            </a:r>
            <a:r>
              <a:rPr lang="en-ID" sz="1400" dirty="0" smtClean="0">
                <a:solidFill>
                  <a:srgbClr val="0070C0"/>
                </a:solidFill>
              </a:rPr>
              <a:t> </a:t>
            </a:r>
            <a:r>
              <a:rPr lang="en-ID" sz="1400" dirty="0" err="1" smtClean="0">
                <a:solidFill>
                  <a:srgbClr val="0070C0"/>
                </a:solidFill>
              </a:rPr>
              <a:t>yg</a:t>
            </a:r>
            <a:r>
              <a:rPr lang="en-ID" sz="1400" dirty="0" smtClean="0">
                <a:solidFill>
                  <a:srgbClr val="0070C0"/>
                </a:solidFill>
              </a:rPr>
              <a:t> </a:t>
            </a:r>
            <a:r>
              <a:rPr lang="en-ID" sz="1400" dirty="0" err="1" smtClean="0">
                <a:solidFill>
                  <a:srgbClr val="0070C0"/>
                </a:solidFill>
              </a:rPr>
              <a:t>bermitra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934" y="4214818"/>
            <a:ext cx="18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 err="1" smtClean="0">
                <a:solidFill>
                  <a:srgbClr val="0070C0"/>
                </a:solidFill>
              </a:rPr>
              <a:t>Datangi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7" name="Picture 17" descr="Gambar terkai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4500570"/>
            <a:ext cx="1000132" cy="1000132"/>
          </a:xfrm>
          <a:prstGeom prst="rect">
            <a:avLst/>
          </a:prstGeom>
          <a:noFill/>
        </p:spPr>
      </p:pic>
      <p:pic>
        <p:nvPicPr>
          <p:cNvPr id="51213" name="Picture 13" descr="E:\Tugas Kuliah\kwu semester 3\5c079cb70725e26275217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84" y="1500173"/>
            <a:ext cx="1071570" cy="1052435"/>
          </a:xfrm>
          <a:prstGeom prst="rect">
            <a:avLst/>
          </a:prstGeom>
          <a:noFill/>
        </p:spPr>
      </p:pic>
      <p:pic>
        <p:nvPicPr>
          <p:cNvPr id="51208" name="Picture 8" descr="Hasil gambar untuk permata ban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16" y="1071546"/>
            <a:ext cx="928694" cy="521395"/>
          </a:xfrm>
          <a:prstGeom prst="rect">
            <a:avLst/>
          </a:prstGeom>
          <a:noFill/>
        </p:spPr>
      </p:pic>
      <p:pic>
        <p:nvPicPr>
          <p:cNvPr id="51202" name="Picture 2" descr="E:\Tugas Kuliah\kwu semester 3\id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00166" y="1357298"/>
            <a:ext cx="928694" cy="928694"/>
          </a:xfrm>
          <a:prstGeom prst="rect">
            <a:avLst/>
          </a:prstGeom>
          <a:noFill/>
        </p:spPr>
      </p:pic>
      <p:pic>
        <p:nvPicPr>
          <p:cNvPr id="51204" name="Picture 4" descr="Hasil gambar untuk bca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29322" y="1214422"/>
            <a:ext cx="785818" cy="441181"/>
          </a:xfrm>
          <a:prstGeom prst="rect">
            <a:avLst/>
          </a:prstGeom>
          <a:noFill/>
        </p:spPr>
      </p:pic>
      <p:pic>
        <p:nvPicPr>
          <p:cNvPr id="51206" name="Picture 6" descr="https://www.bankmandiri.co.id/image/layout_set_logo?img_id=31567&amp;t=156490859350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388" y="1571612"/>
            <a:ext cx="1030050" cy="301290"/>
          </a:xfrm>
          <a:prstGeom prst="rect">
            <a:avLst/>
          </a:prstGeom>
          <a:noFill/>
        </p:spPr>
      </p:pic>
      <p:pic>
        <p:nvPicPr>
          <p:cNvPr id="51210" name="Picture 10" descr="Hasil gambar untuk bni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00958" y="1712881"/>
            <a:ext cx="857256" cy="279322"/>
          </a:xfrm>
          <a:prstGeom prst="rect">
            <a:avLst/>
          </a:prstGeom>
          <a:noFill/>
        </p:spPr>
      </p:pic>
      <p:pic>
        <p:nvPicPr>
          <p:cNvPr id="51212" name="Picture 12" descr="https://bri.co.id/image/layout_set_logo?img_id=361407&amp;t=157392294195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858148" y="1285860"/>
            <a:ext cx="714380" cy="258210"/>
          </a:xfrm>
          <a:prstGeom prst="rect">
            <a:avLst/>
          </a:prstGeom>
          <a:noFill/>
        </p:spPr>
      </p:pic>
      <p:pic>
        <p:nvPicPr>
          <p:cNvPr id="51215" name="Picture 15" descr="Hasil gambar untuk gopay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28662" y="5214950"/>
            <a:ext cx="714380" cy="714380"/>
          </a:xfrm>
          <a:prstGeom prst="rect">
            <a:avLst/>
          </a:prstGeom>
          <a:noFill/>
        </p:spPr>
      </p:pic>
      <p:pic>
        <p:nvPicPr>
          <p:cNvPr id="51218" name="Picture 18" descr="E:\Tugas Kuliah\kwu semester 3\Tutorial-Cara-Isi-Pulsa-Melalui-Aplikasssi-DANA-nandadotid-thumbail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14480" y="5500702"/>
            <a:ext cx="1071570" cy="314887"/>
          </a:xfrm>
          <a:prstGeom prst="rect">
            <a:avLst/>
          </a:prstGeom>
          <a:noFill/>
        </p:spPr>
      </p:pic>
      <p:pic>
        <p:nvPicPr>
          <p:cNvPr id="51220" name="Picture 20" descr="Hasil gambar untuk linkaja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00100" y="4572008"/>
            <a:ext cx="571504" cy="571504"/>
          </a:xfrm>
          <a:prstGeom prst="rect">
            <a:avLst/>
          </a:prstGeom>
          <a:noFill/>
        </p:spPr>
      </p:pic>
      <p:pic>
        <p:nvPicPr>
          <p:cNvPr id="51222" name="Picture 22" descr="Hasil gambar untuk visa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183934" y="4978611"/>
            <a:ext cx="833390" cy="529333"/>
          </a:xfrm>
          <a:prstGeom prst="rect">
            <a:avLst/>
          </a:prstGeom>
          <a:noFill/>
        </p:spPr>
      </p:pic>
      <p:sp>
        <p:nvSpPr>
          <p:cNvPr id="51224" name="AutoShape 24" descr="Hasil gambar untuk masterc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6" name="AutoShape 26" descr="Hasil gambar untuk masterc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8" name="Picture 28" descr="Hasil gambar untuk mastercard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255504" y="4764297"/>
            <a:ext cx="816958" cy="637227"/>
          </a:xfrm>
          <a:prstGeom prst="rect">
            <a:avLst/>
          </a:prstGeom>
          <a:noFill/>
        </p:spPr>
      </p:pic>
      <p:pic>
        <p:nvPicPr>
          <p:cNvPr id="51230" name="Picture 30" descr="Hasil gambar untuk jcb logo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541124" y="4335669"/>
            <a:ext cx="642942" cy="497209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5929322" y="785794"/>
            <a:ext cx="18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D" sz="1400" dirty="0" smtClean="0">
                <a:solidFill>
                  <a:srgbClr val="0070C0"/>
                </a:solidFill>
              </a:rPr>
              <a:t>  Virtual Account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7224" y="4214818"/>
            <a:ext cx="18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D" sz="1400" dirty="0" smtClean="0">
                <a:solidFill>
                  <a:srgbClr val="0070C0"/>
                </a:solidFill>
              </a:rPr>
              <a:t>  E-Wallet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42976" y="1142984"/>
            <a:ext cx="18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D" sz="1400" dirty="0" smtClean="0">
                <a:solidFill>
                  <a:srgbClr val="0070C0"/>
                </a:solidFill>
              </a:rPr>
              <a:t>  IDR Cash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15074" y="5550115"/>
            <a:ext cx="18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D" sz="1400" dirty="0" smtClean="0">
                <a:solidFill>
                  <a:srgbClr val="0070C0"/>
                </a:solidFill>
              </a:rPr>
              <a:t>  Credit Card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6" name="Diamond 25"/>
          <p:cNvSpPr/>
          <p:nvPr/>
        </p:nvSpPr>
        <p:spPr>
          <a:xfrm>
            <a:off x="2357422" y="2357430"/>
            <a:ext cx="4000528" cy="1857388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 smtClean="0"/>
              <a:t>METODE </a:t>
            </a:r>
          </a:p>
          <a:p>
            <a:pPr algn="ctr"/>
            <a:r>
              <a:rPr lang="en-ID" b="1" dirty="0" smtClean="0"/>
              <a:t>PEMBAYARAN</a:t>
            </a:r>
            <a:endParaRPr lang="en-US" b="1" dirty="0"/>
          </a:p>
        </p:txBody>
      </p:sp>
      <p:cxnSp>
        <p:nvCxnSpPr>
          <p:cNvPr id="28" name="Straight Arrow Connector 27"/>
          <p:cNvCxnSpPr/>
          <p:nvPr/>
        </p:nvCxnSpPr>
        <p:spPr>
          <a:xfrm rot="10800000" flipV="1">
            <a:off x="2428860" y="3786190"/>
            <a:ext cx="85725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>
            <a:off x="2571736" y="2071678"/>
            <a:ext cx="85725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429256" y="2214554"/>
            <a:ext cx="92869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500694" y="3857628"/>
            <a:ext cx="71438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SARANA DAN PRASARANA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4348" y="1714488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/>
              <a:t>INTERNET</a:t>
            </a:r>
            <a:endParaRPr lang="en-US" b="1" dirty="0"/>
          </a:p>
        </p:txBody>
      </p:sp>
      <p:pic>
        <p:nvPicPr>
          <p:cNvPr id="54274" name="Picture 2" descr="Hasil gambar untuk tower triang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786058"/>
            <a:ext cx="1607929" cy="285752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857488" y="3275958"/>
            <a:ext cx="56436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D" sz="2000" b="1" dirty="0" smtClean="0"/>
              <a:t>Tower Triangle </a:t>
            </a:r>
            <a:r>
              <a:rPr lang="en-ID" sz="2000" dirty="0" smtClean="0"/>
              <a:t>2 </a:t>
            </a:r>
            <a:r>
              <a:rPr lang="en-ID" sz="2000" dirty="0" err="1"/>
              <a:t>buah</a:t>
            </a:r>
            <a:r>
              <a:rPr lang="en-ID" sz="2000" dirty="0"/>
              <a:t> </a:t>
            </a:r>
            <a:r>
              <a:rPr lang="en-ID" sz="2000" dirty="0" err="1" smtClean="0"/>
              <a:t>sebagai</a:t>
            </a:r>
            <a:r>
              <a:rPr lang="en-ID" sz="2000" dirty="0" smtClean="0"/>
              <a:t> </a:t>
            </a:r>
            <a:r>
              <a:rPr lang="en-ID" sz="2000" dirty="0"/>
              <a:t>media </a:t>
            </a:r>
            <a:r>
              <a:rPr lang="en-ID" sz="2000" dirty="0" err="1"/>
              <a:t>menempatkan</a:t>
            </a:r>
            <a:r>
              <a:rPr lang="en-ID" sz="2000" dirty="0"/>
              <a:t> </a:t>
            </a:r>
            <a:r>
              <a:rPr lang="en-ID" sz="2000" dirty="0" err="1"/>
              <a:t>perangkat</a:t>
            </a:r>
            <a:r>
              <a:rPr lang="en-ID" sz="2000" dirty="0"/>
              <a:t>, </a:t>
            </a:r>
            <a:r>
              <a:rPr lang="en-ID" sz="2000" dirty="0" err="1"/>
              <a:t>dipasang</a:t>
            </a:r>
            <a:r>
              <a:rPr lang="en-ID" sz="2000" dirty="0"/>
              <a:t> 1 </a:t>
            </a:r>
            <a:r>
              <a:rPr lang="en-ID" sz="2000" dirty="0" err="1"/>
              <a:t>dipusat</a:t>
            </a:r>
            <a:r>
              <a:rPr lang="en-ID" sz="2000" dirty="0"/>
              <a:t> </a:t>
            </a:r>
            <a:r>
              <a:rPr lang="en-ID" sz="2000" dirty="0" err="1"/>
              <a:t>yg</a:t>
            </a:r>
            <a:r>
              <a:rPr lang="en-ID" sz="2000" dirty="0"/>
              <a:t> </a:t>
            </a:r>
            <a:r>
              <a:rPr lang="en-ID" sz="2000" dirty="0" err="1"/>
              <a:t>tercover</a:t>
            </a:r>
            <a:r>
              <a:rPr lang="en-ID" sz="2000" dirty="0"/>
              <a:t> ISP </a:t>
            </a:r>
            <a:r>
              <a:rPr lang="en-ID" sz="2000" dirty="0" err="1"/>
              <a:t>dan</a:t>
            </a:r>
            <a:r>
              <a:rPr lang="en-ID" sz="2000" dirty="0"/>
              <a:t> </a:t>
            </a:r>
            <a:r>
              <a:rPr lang="en-ID" sz="2000" dirty="0" err="1"/>
              <a:t>satunya</a:t>
            </a:r>
            <a:r>
              <a:rPr lang="en-ID" sz="2000" dirty="0"/>
              <a:t> </a:t>
            </a:r>
            <a:r>
              <a:rPr lang="en-ID" sz="2000" dirty="0" err="1"/>
              <a:t>di</a:t>
            </a:r>
            <a:r>
              <a:rPr lang="en-ID" sz="2000" dirty="0"/>
              <a:t> </a:t>
            </a:r>
            <a:r>
              <a:rPr lang="en-ID" sz="2000" dirty="0" err="1"/>
              <a:t>desa</a:t>
            </a:r>
            <a:r>
              <a:rPr lang="en-ID" sz="2000" dirty="0"/>
              <a:t> yang </a:t>
            </a:r>
            <a:r>
              <a:rPr lang="en-ID" sz="2000" dirty="0" err="1"/>
              <a:t>dibutuhkan</a:t>
            </a:r>
            <a:r>
              <a:rPr lang="en-ID" sz="2000" dirty="0"/>
              <a:t>.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tinggi</a:t>
            </a:r>
            <a:r>
              <a:rPr lang="en-ID" sz="2000" dirty="0"/>
              <a:t> </a:t>
            </a:r>
            <a:r>
              <a:rPr lang="en-ID" sz="2000" dirty="0" err="1"/>
              <a:t>disesuaikan</a:t>
            </a:r>
            <a:r>
              <a:rPr lang="en-ID" sz="2000" dirty="0"/>
              <a:t> </a:t>
            </a:r>
            <a:r>
              <a:rPr lang="en-ID" sz="2000" dirty="0" err="1"/>
              <a:t>kebutuhan</a:t>
            </a:r>
            <a:r>
              <a:rPr lang="en-ID" sz="2000" dirty="0"/>
              <a:t> </a:t>
            </a:r>
            <a:r>
              <a:rPr lang="en-ID" sz="2000" dirty="0" err="1"/>
              <a:t>dan</a:t>
            </a:r>
            <a:r>
              <a:rPr lang="en-ID" sz="2000" dirty="0"/>
              <a:t> </a:t>
            </a:r>
            <a:r>
              <a:rPr lang="en-ID" sz="2000" dirty="0" err="1"/>
              <a:t>jarak</a:t>
            </a:r>
            <a:r>
              <a:rPr lang="en-ID" sz="2000" dirty="0"/>
              <a:t> yang </a:t>
            </a:r>
            <a:r>
              <a:rPr lang="en-ID" sz="2000" dirty="0" err="1"/>
              <a:t>tercoverage</a:t>
            </a:r>
            <a:r>
              <a:rPr lang="en-ID" sz="2000" dirty="0"/>
              <a:t>.</a:t>
            </a:r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SARANA DAN PRASARANA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4348" y="1714488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/>
              <a:t>INTERNET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57488" y="3275958"/>
            <a:ext cx="56436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D" sz="2000" b="1" dirty="0"/>
              <a:t>Outdoor CPE/AP Outdoors </a:t>
            </a:r>
            <a:r>
              <a:rPr lang="en-ID" sz="2000" dirty="0"/>
              <a:t>2 </a:t>
            </a:r>
            <a:r>
              <a:rPr lang="en-ID" sz="2000" dirty="0" err="1"/>
              <a:t>buah</a:t>
            </a:r>
            <a:r>
              <a:rPr lang="en-ID" sz="2000" dirty="0"/>
              <a:t>, </a:t>
            </a:r>
            <a:r>
              <a:rPr lang="en-ID" sz="2000" dirty="0" err="1"/>
              <a:t>berfungsi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mengubungkan</a:t>
            </a:r>
            <a:r>
              <a:rPr lang="en-ID" sz="2000" dirty="0"/>
              <a:t> </a:t>
            </a:r>
            <a:r>
              <a:rPr lang="en-ID" sz="2000" dirty="0" err="1"/>
              <a:t>koneksi</a:t>
            </a:r>
            <a:r>
              <a:rPr lang="en-ID" sz="2000" dirty="0"/>
              <a:t> </a:t>
            </a:r>
            <a:r>
              <a:rPr lang="en-ID" sz="2000" dirty="0" err="1"/>
              <a:t>satu</a:t>
            </a:r>
            <a:r>
              <a:rPr lang="en-ID" sz="2000" dirty="0"/>
              <a:t> </a:t>
            </a:r>
            <a:r>
              <a:rPr lang="en-ID" sz="2000" dirty="0" err="1"/>
              <a:t>tempat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tempat</a:t>
            </a:r>
            <a:r>
              <a:rPr lang="en-ID" sz="2000" dirty="0"/>
              <a:t> lain </a:t>
            </a:r>
            <a:r>
              <a:rPr lang="en-ID" sz="2000" dirty="0" err="1"/>
              <a:t>melalui</a:t>
            </a:r>
            <a:r>
              <a:rPr lang="en-ID" sz="2000" dirty="0"/>
              <a:t> </a:t>
            </a:r>
            <a:r>
              <a:rPr lang="en-ID" sz="2000" dirty="0" err="1"/>
              <a:t>udara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jarak</a:t>
            </a:r>
            <a:r>
              <a:rPr lang="en-ID" sz="2000" dirty="0"/>
              <a:t> </a:t>
            </a:r>
            <a:r>
              <a:rPr lang="en-ID" sz="2000" dirty="0" err="1"/>
              <a:t>diatas</a:t>
            </a:r>
            <a:r>
              <a:rPr lang="en-ID" sz="2000" dirty="0"/>
              <a:t> 5 km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catatan</a:t>
            </a:r>
            <a:r>
              <a:rPr lang="en-ID" sz="2000" dirty="0"/>
              <a:t>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terhalang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gedung</a:t>
            </a:r>
            <a:r>
              <a:rPr lang="en-ID" sz="2000" dirty="0"/>
              <a:t> </a:t>
            </a:r>
            <a:r>
              <a:rPr lang="en-ID" sz="2000" dirty="0" err="1"/>
              <a:t>maupun</a:t>
            </a:r>
            <a:r>
              <a:rPr lang="en-ID" sz="2000" dirty="0"/>
              <a:t> </a:t>
            </a:r>
            <a:r>
              <a:rPr lang="en-ID" sz="2000" dirty="0" err="1"/>
              <a:t>pohon</a:t>
            </a:r>
            <a:r>
              <a:rPr lang="en-ID" sz="2000" dirty="0"/>
              <a:t>.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55298" name="Picture 2" descr="Hasil gambar untuk cpe 2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643182"/>
            <a:ext cx="1285884" cy="1278536"/>
          </a:xfrm>
          <a:prstGeom prst="rect">
            <a:avLst/>
          </a:prstGeom>
          <a:noFill/>
        </p:spPr>
      </p:pic>
      <p:pic>
        <p:nvPicPr>
          <p:cNvPr id="55300" name="Picture 4" descr="Gambar terka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4000504"/>
            <a:ext cx="1000100" cy="1000100"/>
          </a:xfrm>
          <a:prstGeom prst="rect">
            <a:avLst/>
          </a:prstGeom>
          <a:noFill/>
        </p:spPr>
      </p:pic>
      <p:sp>
        <p:nvSpPr>
          <p:cNvPr id="55302" name="AutoShape 6" descr="Hasil gambar untuk mikrotik cp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5304" name="Picture 8" descr="Gambar terkai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4414" y="4000504"/>
            <a:ext cx="1309630" cy="13096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SARANA DAN PRASARANA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4348" y="1714488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/>
              <a:t>INTERNET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57488" y="3275958"/>
            <a:ext cx="5643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D" sz="2000" b="1" dirty="0"/>
              <a:t>Antenna Grid/Omni</a:t>
            </a:r>
            <a:r>
              <a:rPr lang="en-ID" sz="2000" dirty="0"/>
              <a:t>, </a:t>
            </a:r>
            <a:r>
              <a:rPr lang="en-ID" sz="2000" dirty="0" err="1"/>
              <a:t>sebagai</a:t>
            </a:r>
            <a:r>
              <a:rPr lang="en-ID" sz="2000" dirty="0"/>
              <a:t> </a:t>
            </a:r>
            <a:r>
              <a:rPr lang="en-ID" sz="2000" dirty="0" err="1"/>
              <a:t>tambahan</a:t>
            </a:r>
            <a:r>
              <a:rPr lang="en-ID" sz="2000" dirty="0"/>
              <a:t> agar </a:t>
            </a:r>
            <a:r>
              <a:rPr lang="en-ID" sz="2000" dirty="0" err="1"/>
              <a:t>sinyal</a:t>
            </a:r>
            <a:r>
              <a:rPr lang="en-ID" sz="2000" dirty="0"/>
              <a:t> yang </a:t>
            </a:r>
            <a:r>
              <a:rPr lang="en-ID" sz="2000" dirty="0" err="1"/>
              <a:t>didapat</a:t>
            </a:r>
            <a:r>
              <a:rPr lang="en-ID" sz="2000" dirty="0"/>
              <a:t>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maksimal</a:t>
            </a:r>
            <a:r>
              <a:rPr lang="en-ID" sz="2000" dirty="0"/>
              <a:t>.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5302" name="AutoShape 6" descr="Hasil gambar untuk mikrotik cp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6322" name="Picture 2" descr="Hasil gambar untuk grid anten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571744"/>
            <a:ext cx="1747404" cy="1214446"/>
          </a:xfrm>
          <a:prstGeom prst="rect">
            <a:avLst/>
          </a:prstGeom>
          <a:noFill/>
        </p:spPr>
      </p:pic>
      <p:sp>
        <p:nvSpPr>
          <p:cNvPr id="56324" name="AutoShape 4" descr="Hasil gambar untuk antena omn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6326" name="Picture 6" descr="Hasil gambar untuk antena omn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929066"/>
            <a:ext cx="1714512" cy="1714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SARANA DAN PRASARANA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4348" y="1714488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/>
              <a:t>INTERNET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786050" y="3286124"/>
            <a:ext cx="56436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D" sz="2000" b="1" dirty="0"/>
              <a:t>Router,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menyebarkan</a:t>
            </a:r>
            <a:r>
              <a:rPr lang="en-ID" sz="2000" dirty="0"/>
              <a:t> </a:t>
            </a:r>
            <a:r>
              <a:rPr lang="en-ID" sz="2000" dirty="0" err="1"/>
              <a:t>koneksi</a:t>
            </a:r>
            <a:r>
              <a:rPr lang="en-ID" sz="2000" dirty="0"/>
              <a:t> internet </a:t>
            </a:r>
            <a:r>
              <a:rPr lang="en-ID" sz="2000" dirty="0" err="1"/>
              <a:t>dan</a:t>
            </a:r>
            <a:r>
              <a:rPr lang="en-ID" sz="2000" dirty="0"/>
              <a:t> </a:t>
            </a:r>
            <a:r>
              <a:rPr lang="en-ID" sz="2000" dirty="0" err="1"/>
              <a:t>membuat</a:t>
            </a:r>
            <a:r>
              <a:rPr lang="en-ID" sz="2000" dirty="0"/>
              <a:t> Server VPN agar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terkoneksi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Server Database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smtClean="0"/>
              <a:t>secure.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5302" name="AutoShape 6" descr="Hasil gambar untuk mikrotik cp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4" name="AutoShape 4" descr="Hasil gambar untuk antena omn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8370" name="Picture 2" descr="Hasil gambar untuk cisco ro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714620"/>
            <a:ext cx="1928826" cy="1543060"/>
          </a:xfrm>
          <a:prstGeom prst="rect">
            <a:avLst/>
          </a:prstGeom>
          <a:noFill/>
        </p:spPr>
      </p:pic>
      <p:sp>
        <p:nvSpPr>
          <p:cNvPr id="58372" name="AutoShape 4" descr="Hasil gambar untuk mikrotik cc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8376" name="Picture 8" descr="Hasil gambar untuk mikrotik cc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3929066"/>
            <a:ext cx="2500330" cy="14064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000232" y="214290"/>
            <a:ext cx="550072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ID" sz="20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Distribusi</a:t>
            </a:r>
            <a:r>
              <a:rPr lang="en-ID" sz="2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ID" sz="20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Beras</a:t>
            </a:r>
            <a:r>
              <a:rPr lang="en-ID" sz="2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ID" sz="20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ke</a:t>
            </a:r>
            <a:r>
              <a:rPr lang="en-ID" sz="2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ID" sz="20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Konsumen</a:t>
            </a:r>
            <a:r>
              <a:rPr lang="en-ID" sz="2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via E-Commerce</a:t>
            </a:r>
            <a:endParaRPr lang="en-US" sz="2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5846" name="Picture 6" descr="Hasil gambar untuk e commer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071942"/>
            <a:ext cx="3964979" cy="2071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5848" name="Picture 8" descr="Hasil gambar untuk bera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643050"/>
            <a:ext cx="3667104" cy="20588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Bent Arrow 17"/>
          <p:cNvSpPr/>
          <p:nvPr/>
        </p:nvSpPr>
        <p:spPr>
          <a:xfrm rot="4861698">
            <a:off x="5303465" y="2601836"/>
            <a:ext cx="793462" cy="857256"/>
          </a:xfrm>
          <a:prstGeom prst="bentArrow">
            <a:avLst>
              <a:gd name="adj1" fmla="val 25000"/>
              <a:gd name="adj2" fmla="val 27542"/>
              <a:gd name="adj3" fmla="val 25000"/>
              <a:gd name="adj4" fmla="val 43750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/>
          <p:nvPr/>
        </p:nvSpPr>
        <p:spPr>
          <a:xfrm rot="14385381">
            <a:off x="2530805" y="4416251"/>
            <a:ext cx="793462" cy="857256"/>
          </a:xfrm>
          <a:prstGeom prst="bentArrow">
            <a:avLst>
              <a:gd name="adj1" fmla="val 25000"/>
              <a:gd name="adj2" fmla="val 27542"/>
              <a:gd name="adj3" fmla="val 25000"/>
              <a:gd name="adj4" fmla="val 43750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SARANA DAN PRASARANA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00232" y="1785926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D" b="1" dirty="0" smtClean="0"/>
              <a:t>KOMPUTER DAN PRINTER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71604" y="4643446"/>
            <a:ext cx="6000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D" sz="2000" dirty="0" err="1"/>
              <a:t>Cukup</a:t>
            </a:r>
            <a:r>
              <a:rPr lang="en-ID" sz="2000" dirty="0"/>
              <a:t> </a:t>
            </a:r>
            <a:r>
              <a:rPr lang="en-ID" sz="2000" dirty="0" err="1"/>
              <a:t>menyediakan</a:t>
            </a:r>
            <a:r>
              <a:rPr lang="en-ID" sz="2000" dirty="0"/>
              <a:t> </a:t>
            </a:r>
            <a:r>
              <a:rPr lang="en-ID" sz="2000" dirty="0" err="1"/>
              <a:t>sebuah</a:t>
            </a:r>
            <a:r>
              <a:rPr lang="en-ID" sz="2000" dirty="0"/>
              <a:t> </a:t>
            </a:r>
            <a:r>
              <a:rPr lang="en-ID" sz="2000" dirty="0" err="1"/>
              <a:t>komputer</a:t>
            </a:r>
            <a:r>
              <a:rPr lang="en-ID" sz="2000" dirty="0"/>
              <a:t> standard minimal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smtClean="0"/>
              <a:t>Office </a:t>
            </a:r>
            <a:r>
              <a:rPr lang="en-ID" sz="2000" dirty="0" err="1" smtClean="0"/>
              <a:t>dan</a:t>
            </a:r>
            <a:r>
              <a:rPr lang="en-ID" sz="2000" dirty="0" smtClean="0"/>
              <a:t> </a:t>
            </a:r>
            <a:r>
              <a:rPr lang="en-ID" sz="2000" dirty="0" err="1" smtClean="0"/>
              <a:t>juga</a:t>
            </a:r>
            <a:r>
              <a:rPr lang="en-ID" sz="2000" dirty="0" smtClean="0"/>
              <a:t> 1 </a:t>
            </a:r>
            <a:r>
              <a:rPr lang="en-ID" sz="2000" dirty="0" err="1" smtClean="0"/>
              <a:t>buah</a:t>
            </a:r>
            <a:r>
              <a:rPr lang="en-ID" sz="2000" dirty="0" smtClean="0"/>
              <a:t> printer</a:t>
            </a:r>
            <a:endParaRPr lang="en-US" sz="2000" dirty="0"/>
          </a:p>
        </p:txBody>
      </p:sp>
      <p:sp>
        <p:nvSpPr>
          <p:cNvPr id="55302" name="AutoShape 6" descr="Hasil gambar untuk mikrotik cp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4" name="AutoShape 4" descr="Hasil gambar untuk antena omn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2" name="AutoShape 4" descr="Hasil gambar untuk mikrotik cc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9394" name="Picture 2" descr="Hasil gambar untuk rakitan pc offi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643182"/>
            <a:ext cx="3071834" cy="1535917"/>
          </a:xfrm>
          <a:prstGeom prst="rect">
            <a:avLst/>
          </a:prstGeom>
          <a:noFill/>
        </p:spPr>
      </p:pic>
      <p:pic>
        <p:nvPicPr>
          <p:cNvPr id="59396" name="Picture 4" descr="Hasil gambar untuk epson l31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2571744"/>
            <a:ext cx="2857520" cy="16106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SARANA DAN PRASARANA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00232" y="1785926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D" b="1" dirty="0" smtClean="0"/>
              <a:t>TRANSPORTASI LOGISTIK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7224" y="4643446"/>
            <a:ext cx="7786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000" dirty="0" err="1"/>
              <a:t>Diperlukan</a:t>
            </a:r>
            <a:r>
              <a:rPr lang="en-ID" sz="2000" dirty="0"/>
              <a:t> </a:t>
            </a:r>
            <a:r>
              <a:rPr lang="en-ID" sz="2000" dirty="0" err="1"/>
              <a:t>truk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mengambil</a:t>
            </a:r>
            <a:r>
              <a:rPr lang="en-ID" sz="2000" dirty="0"/>
              <a:t> </a:t>
            </a:r>
            <a:r>
              <a:rPr lang="en-ID" sz="2000" dirty="0" err="1" smtClean="0"/>
              <a:t>beras</a:t>
            </a:r>
            <a:r>
              <a:rPr lang="en-ID" sz="2000" dirty="0" smtClean="0"/>
              <a:t> </a:t>
            </a:r>
            <a:r>
              <a:rPr lang="en-ID" sz="2000" dirty="0" err="1" smtClean="0"/>
              <a:t>di</a:t>
            </a:r>
            <a:r>
              <a:rPr lang="en-ID" sz="2000" dirty="0" smtClean="0"/>
              <a:t> </a:t>
            </a:r>
            <a:r>
              <a:rPr lang="en-ID" sz="2000" dirty="0" err="1" smtClean="0"/>
              <a:t>desa</a:t>
            </a:r>
            <a:r>
              <a:rPr lang="en-ID" sz="2000" dirty="0" smtClean="0"/>
              <a:t>. </a:t>
            </a:r>
          </a:p>
          <a:p>
            <a:pPr algn="ctr"/>
            <a:r>
              <a:rPr lang="en-ID" sz="2000" dirty="0" smtClean="0"/>
              <a:t>Dari </a:t>
            </a:r>
            <a:r>
              <a:rPr lang="en-ID" sz="2000" dirty="0" err="1"/>
              <a:t>gudang</a:t>
            </a:r>
            <a:r>
              <a:rPr lang="en-ID" sz="2000" dirty="0"/>
              <a:t> </a:t>
            </a:r>
            <a:r>
              <a:rPr lang="en-ID" sz="2000" dirty="0" err="1"/>
              <a:t>pusat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diantar</a:t>
            </a:r>
            <a:r>
              <a:rPr lang="en-ID" sz="2000" dirty="0"/>
              <a:t> </a:t>
            </a:r>
            <a:r>
              <a:rPr lang="en-ID" sz="2000" dirty="0" err="1"/>
              <a:t>ke</a:t>
            </a:r>
            <a:r>
              <a:rPr lang="en-ID" sz="2000" dirty="0"/>
              <a:t> </a:t>
            </a:r>
            <a:r>
              <a:rPr lang="en-ID" sz="2000" dirty="0" err="1"/>
              <a:t>warung-warung</a:t>
            </a:r>
            <a:r>
              <a:rPr lang="en-ID" sz="2000" dirty="0"/>
              <a:t> yang </a:t>
            </a:r>
            <a:r>
              <a:rPr lang="en-ID" sz="2000" dirty="0" err="1"/>
              <a:t>telah</a:t>
            </a:r>
            <a:r>
              <a:rPr lang="en-ID" sz="2000" dirty="0"/>
              <a:t> </a:t>
            </a:r>
            <a:r>
              <a:rPr lang="en-ID" sz="2000" dirty="0" err="1"/>
              <a:t>bermitra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</a:t>
            </a:r>
            <a:r>
              <a:rPr lang="en-ID" sz="2000" dirty="0" err="1"/>
              <a:t>truk</a:t>
            </a:r>
            <a:r>
              <a:rPr lang="en-ID" sz="2000" dirty="0"/>
              <a:t> yang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kecil</a:t>
            </a:r>
            <a:r>
              <a:rPr lang="en-ID" sz="2000" dirty="0"/>
              <a:t>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mobil</a:t>
            </a:r>
            <a:r>
              <a:rPr lang="en-ID" sz="2000" dirty="0"/>
              <a:t> box.</a:t>
            </a:r>
            <a:endParaRPr lang="en-US" sz="2000" dirty="0"/>
          </a:p>
        </p:txBody>
      </p:sp>
      <p:sp>
        <p:nvSpPr>
          <p:cNvPr id="55302" name="AutoShape 6" descr="Hasil gambar untuk mikrotik cp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4" name="AutoShape 4" descr="Hasil gambar untuk antena omn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2" name="AutoShape 4" descr="Hasil gambar untuk mikrotik cc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Hasil gambar untuk isuzu bo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2786058"/>
            <a:ext cx="2214578" cy="1384112"/>
          </a:xfrm>
          <a:prstGeom prst="rect">
            <a:avLst/>
          </a:prstGeom>
          <a:noFill/>
        </p:spPr>
      </p:pic>
      <p:pic>
        <p:nvPicPr>
          <p:cNvPr id="11" name="Picture 13" descr="Hasil gambar untuk truk wing 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2357430"/>
            <a:ext cx="2857520" cy="21448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SARANA DAN PRASARANA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00232" y="1785926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D" b="1" dirty="0" smtClean="0"/>
              <a:t>WAREHOUSE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7224" y="4643446"/>
            <a:ext cx="7786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000" dirty="0"/>
              <a:t>Warehouse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ditempatkan</a:t>
            </a:r>
            <a:r>
              <a:rPr lang="en-ID" sz="2000" dirty="0"/>
              <a:t> </a:t>
            </a:r>
            <a:r>
              <a:rPr lang="en-ID" sz="2000" dirty="0" err="1"/>
              <a:t>di</a:t>
            </a:r>
            <a:r>
              <a:rPr lang="en-ID" sz="2000" dirty="0"/>
              <a:t> </a:t>
            </a:r>
            <a:r>
              <a:rPr lang="en-ID" sz="2000" dirty="0" err="1"/>
              <a:t>kota-kota</a:t>
            </a:r>
            <a:r>
              <a:rPr lang="en-ID" sz="2000" dirty="0"/>
              <a:t> </a:t>
            </a:r>
            <a:r>
              <a:rPr lang="en-ID" sz="2000" dirty="0" err="1"/>
              <a:t>besar</a:t>
            </a:r>
            <a:r>
              <a:rPr lang="en-ID" sz="2000" dirty="0"/>
              <a:t> yang </a:t>
            </a:r>
            <a:r>
              <a:rPr lang="en-ID" sz="2000" dirty="0" err="1"/>
              <a:t>sesuai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target </a:t>
            </a:r>
            <a:r>
              <a:rPr lang="en-ID" sz="2000" dirty="0" err="1"/>
              <a:t>pemasaran</a:t>
            </a:r>
            <a:r>
              <a:rPr lang="en-ID" sz="2000" dirty="0"/>
              <a:t> agar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mudah</a:t>
            </a:r>
            <a:r>
              <a:rPr lang="en-ID" sz="2000" dirty="0"/>
              <a:t> </a:t>
            </a:r>
            <a:r>
              <a:rPr lang="en-ID" sz="2000" dirty="0" err="1"/>
              <a:t>terjangkau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kostumer</a:t>
            </a:r>
            <a:r>
              <a:rPr lang="en-ID" sz="2000" dirty="0"/>
              <a:t>. </a:t>
            </a:r>
            <a:endParaRPr lang="en-US" sz="2000" dirty="0"/>
          </a:p>
        </p:txBody>
      </p:sp>
      <p:sp>
        <p:nvSpPr>
          <p:cNvPr id="55302" name="AutoShape 6" descr="Hasil gambar untuk mikrotik cp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4" name="AutoShape 4" descr="Hasil gambar untuk antena omn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2" name="AutoShape 4" descr="Hasil gambar untuk mikrotik cc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0421" name="Picture 5" descr="E:\Tugas Kuliah\kwu semester 3\warehouse-euclidean-vector-logistics-vector-w2arehouse-truc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714488"/>
            <a:ext cx="5159835" cy="33861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Gambar terkai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46" y="1857364"/>
            <a:ext cx="2714612" cy="271461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SARANA DAN PRASARANA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00232" y="1785926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D" b="1" dirty="0" smtClean="0"/>
              <a:t>SERVER DATABASE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7224" y="4643446"/>
            <a:ext cx="778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000" dirty="0"/>
              <a:t>Server </a:t>
            </a:r>
            <a:r>
              <a:rPr lang="en-ID" sz="2000" dirty="0" smtClean="0"/>
              <a:t>Database </a:t>
            </a:r>
            <a:r>
              <a:rPr lang="en-ID" sz="2000" dirty="0" err="1" smtClean="0"/>
              <a:t>di</a:t>
            </a:r>
            <a:r>
              <a:rPr lang="en-ID" sz="2000" dirty="0" smtClean="0"/>
              <a:t> </a:t>
            </a:r>
            <a:r>
              <a:rPr lang="en-ID" sz="2000" dirty="0" err="1" smtClean="0"/>
              <a:t>penyimpanan</a:t>
            </a:r>
            <a:r>
              <a:rPr lang="en-ID" sz="2000" dirty="0" smtClean="0"/>
              <a:t> </a:t>
            </a:r>
            <a:r>
              <a:rPr lang="en-ID" sz="2000" dirty="0" err="1" smtClean="0"/>
              <a:t>lokal</a:t>
            </a:r>
            <a:r>
              <a:rPr lang="en-ID" sz="2000" dirty="0" smtClean="0"/>
              <a:t> </a:t>
            </a:r>
            <a:r>
              <a:rPr lang="en-ID" sz="2000" dirty="0" err="1" smtClean="0"/>
              <a:t>atau</a:t>
            </a:r>
            <a:r>
              <a:rPr lang="en-ID" sz="2000" dirty="0" smtClean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cloud</a:t>
            </a:r>
            <a:r>
              <a:rPr lang="en-ID" sz="2000" dirty="0" smtClean="0"/>
              <a:t> </a:t>
            </a:r>
            <a:endParaRPr lang="en-US" sz="2000" dirty="0"/>
          </a:p>
        </p:txBody>
      </p:sp>
      <p:sp>
        <p:nvSpPr>
          <p:cNvPr id="55302" name="AutoShape 6" descr="Hasil gambar untuk mikrotik cp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4" name="AutoShape 4" descr="Hasil gambar untuk antena omn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2" name="AutoShape 4" descr="Hasil gambar untuk mikrotik cc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4" descr="Hasil gambar untuk server 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071678"/>
            <a:ext cx="2214537" cy="205609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928794" y="4143380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b="1" dirty="0" smtClean="0">
                <a:solidFill>
                  <a:srgbClr val="0070C0"/>
                </a:solidFill>
              </a:rPr>
              <a:t>SERVER DATABASE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29256" y="4286256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b="1" dirty="0" smtClean="0">
                <a:solidFill>
                  <a:srgbClr val="0070C0"/>
                </a:solidFill>
              </a:rPr>
              <a:t>CLOUD</a:t>
            </a:r>
            <a:endParaRPr lang="en-US" sz="1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D" b="1" dirty="0" smtClean="0"/>
              <a:t>LOKASI PEMASARAN</a:t>
            </a:r>
            <a:endParaRPr lang="en-US" dirty="0"/>
          </a:p>
        </p:txBody>
      </p:sp>
      <p:pic>
        <p:nvPicPr>
          <p:cNvPr id="57345" name="Picture 1" descr="E:\Tugas Kuliah\kwu semester 3\Untitledx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3116"/>
            <a:ext cx="8786874" cy="332082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00068" y="2294745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b="1" dirty="0" smtClean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JABODETABEK</a:t>
            </a:r>
            <a:endParaRPr lang="en-US" sz="1200" b="1" dirty="0">
              <a:ln w="6350">
                <a:solidFill>
                  <a:schemeClr val="tx1"/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8828" y="2928934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b="1" dirty="0" smtClean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BANDUNG</a:t>
            </a:r>
            <a:endParaRPr lang="en-US" sz="1200" b="1" dirty="0">
              <a:ln w="6350">
                <a:solidFill>
                  <a:schemeClr val="tx1"/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9058" y="3080563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b="1" dirty="0" smtClean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SEMARANG</a:t>
            </a:r>
            <a:endParaRPr lang="en-US" sz="1200" b="1" dirty="0">
              <a:ln w="6350">
                <a:solidFill>
                  <a:schemeClr val="tx1"/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0464" y="4223571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b="1" dirty="0" smtClean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YOGYAKARTA</a:t>
            </a:r>
            <a:endParaRPr lang="en-US" sz="1200" b="1" dirty="0">
              <a:ln w="6350">
                <a:solidFill>
                  <a:schemeClr val="tx1"/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43636" y="3214686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b="1" dirty="0" smtClean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SURABAYA</a:t>
            </a:r>
            <a:endParaRPr lang="en-US" sz="1200" b="1" dirty="0">
              <a:ln w="6350">
                <a:solidFill>
                  <a:schemeClr val="tx1"/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D" b="1" dirty="0" smtClean="0"/>
              <a:t>KEUANGAN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2106407"/>
            <a:ext cx="79296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6575">
              <a:buFont typeface="Arial" pitchFamily="34" charset="0"/>
              <a:buChar char="•"/>
              <a:tabLst>
                <a:tab pos="536575" algn="l"/>
              </a:tabLst>
            </a:pPr>
            <a:r>
              <a:rPr lang="en-ID" sz="2800" dirty="0" err="1" smtClean="0"/>
              <a:t>Penghasilan</a:t>
            </a:r>
            <a:r>
              <a:rPr lang="en-ID" sz="2800" dirty="0" smtClean="0"/>
              <a:t> yang </a:t>
            </a:r>
            <a:r>
              <a:rPr lang="en-ID" sz="2800" dirty="0" err="1" smtClean="0"/>
              <a:t>didapat</a:t>
            </a:r>
            <a:r>
              <a:rPr lang="en-ID" sz="2800" dirty="0" smtClean="0"/>
              <a:t> </a:t>
            </a:r>
            <a:r>
              <a:rPr lang="en-ID" sz="2800" dirty="0" err="1" smtClean="0"/>
              <a:t>petani</a:t>
            </a:r>
            <a:r>
              <a:rPr lang="en-ID" sz="2800" dirty="0" smtClean="0"/>
              <a:t> </a:t>
            </a:r>
            <a:r>
              <a:rPr lang="en-ID" sz="2800" dirty="0" err="1" smtClean="0"/>
              <a:t>akan</a:t>
            </a:r>
            <a:r>
              <a:rPr lang="en-ID" sz="2800" dirty="0" smtClean="0"/>
              <a:t> 	</a:t>
            </a:r>
            <a:r>
              <a:rPr lang="en-ID" sz="2800" dirty="0" err="1" smtClean="0"/>
              <a:t>disetorkan</a:t>
            </a:r>
            <a:r>
              <a:rPr lang="en-ID" sz="2800" dirty="0" smtClean="0"/>
              <a:t> </a:t>
            </a:r>
            <a:r>
              <a:rPr lang="en-ID" sz="2800" dirty="0" err="1" smtClean="0"/>
              <a:t>oleh</a:t>
            </a:r>
            <a:r>
              <a:rPr lang="en-ID" sz="2800" dirty="0" smtClean="0"/>
              <a:t> e-ricer </a:t>
            </a:r>
            <a:r>
              <a:rPr lang="en-ID" sz="2800" dirty="0" err="1" smtClean="0"/>
              <a:t>setiap</a:t>
            </a:r>
            <a:r>
              <a:rPr lang="en-ID" sz="2800" dirty="0" smtClean="0"/>
              <a:t> </a:t>
            </a:r>
            <a:r>
              <a:rPr lang="en-ID" sz="2800" dirty="0" err="1" smtClean="0"/>
              <a:t>minggu</a:t>
            </a:r>
            <a:r>
              <a:rPr lang="en-ID" sz="2800" dirty="0" smtClean="0"/>
              <a:t> </a:t>
            </a:r>
            <a:r>
              <a:rPr lang="en-ID" sz="2800" dirty="0" err="1" smtClean="0"/>
              <a:t>kedua</a:t>
            </a:r>
            <a:r>
              <a:rPr lang="en-ID" sz="2800" dirty="0" smtClean="0"/>
              <a:t>, 	</a:t>
            </a:r>
            <a:r>
              <a:rPr lang="en-ID" sz="2800" dirty="0" err="1" smtClean="0"/>
              <a:t>dihitung</a:t>
            </a:r>
            <a:r>
              <a:rPr lang="en-ID" sz="2800" dirty="0" smtClean="0"/>
              <a:t> </a:t>
            </a:r>
            <a:r>
              <a:rPr lang="en-ID" sz="2800" dirty="0" err="1" smtClean="0"/>
              <a:t>dari</a:t>
            </a:r>
            <a:r>
              <a:rPr lang="en-ID" sz="2800" dirty="0" smtClean="0"/>
              <a:t> </a:t>
            </a:r>
            <a:r>
              <a:rPr lang="en-ID" sz="2800" dirty="0" err="1" smtClean="0"/>
              <a:t>jadwal</a:t>
            </a:r>
            <a:r>
              <a:rPr lang="en-ID" sz="2800" dirty="0" smtClean="0"/>
              <a:t> </a:t>
            </a:r>
            <a:r>
              <a:rPr lang="en-ID" sz="2800" dirty="0" err="1" smtClean="0"/>
              <a:t>pengiriman</a:t>
            </a:r>
            <a:r>
              <a:rPr lang="en-ID" sz="2800" dirty="0" smtClean="0"/>
              <a:t> </a:t>
            </a:r>
            <a:r>
              <a:rPr lang="en-ID" sz="2800" dirty="0" err="1" smtClean="0"/>
              <a:t>beras</a:t>
            </a:r>
            <a:r>
              <a:rPr lang="en-ID" sz="2800" dirty="0" smtClean="0"/>
              <a:t> </a:t>
            </a:r>
            <a:r>
              <a:rPr lang="en-ID" sz="2800" dirty="0" err="1" smtClean="0"/>
              <a:t>ke</a:t>
            </a:r>
            <a:r>
              <a:rPr lang="en-ID" sz="2800" dirty="0" smtClean="0"/>
              <a:t> 	</a:t>
            </a:r>
            <a:r>
              <a:rPr lang="en-ID" sz="2800" dirty="0" err="1" smtClean="0"/>
              <a:t>tiap-tiap</a:t>
            </a:r>
            <a:r>
              <a:rPr lang="en-ID" sz="2800" dirty="0" smtClean="0"/>
              <a:t> </a:t>
            </a:r>
            <a:r>
              <a:rPr lang="en-ID" sz="2800" dirty="0" err="1" smtClean="0"/>
              <a:t>warung</a:t>
            </a:r>
            <a:r>
              <a:rPr lang="en-ID" sz="2800" dirty="0" smtClean="0"/>
              <a:t> yang </a:t>
            </a:r>
            <a:r>
              <a:rPr lang="en-ID" sz="2800" dirty="0" err="1" smtClean="0"/>
              <a:t>bermitra</a:t>
            </a:r>
            <a:r>
              <a:rPr lang="en-ID" sz="2800" dirty="0" smtClean="0"/>
              <a:t>.</a:t>
            </a:r>
            <a:endParaRPr lang="en-US" sz="2800" dirty="0" smtClean="0"/>
          </a:p>
          <a:p>
            <a:pPr indent="536575">
              <a:buFont typeface="Arial" pitchFamily="34" charset="0"/>
              <a:buChar char="•"/>
              <a:tabLst>
                <a:tab pos="536575" algn="l"/>
              </a:tabLst>
            </a:pPr>
            <a:r>
              <a:rPr lang="en-ID" sz="2800" dirty="0" err="1" smtClean="0"/>
              <a:t>Mengenai</a:t>
            </a:r>
            <a:r>
              <a:rPr lang="en-ID" sz="2800" dirty="0" smtClean="0"/>
              <a:t> </a:t>
            </a:r>
            <a:r>
              <a:rPr lang="en-ID" sz="2800" dirty="0" err="1" smtClean="0"/>
              <a:t>keuangan</a:t>
            </a:r>
            <a:r>
              <a:rPr lang="en-ID" sz="2800" dirty="0" smtClean="0"/>
              <a:t> yang </a:t>
            </a:r>
            <a:r>
              <a:rPr lang="en-ID" sz="2800" dirty="0" err="1" smtClean="0"/>
              <a:t>didapat</a:t>
            </a:r>
            <a:r>
              <a:rPr lang="en-ID" sz="2800" dirty="0" smtClean="0"/>
              <a:t> </a:t>
            </a:r>
            <a:r>
              <a:rPr lang="en-ID" sz="2800" dirty="0" err="1" smtClean="0"/>
              <a:t>dari</a:t>
            </a:r>
            <a:r>
              <a:rPr lang="en-ID" sz="2800" dirty="0" smtClean="0"/>
              <a:t> </a:t>
            </a:r>
            <a:r>
              <a:rPr lang="en-ID" sz="2800" dirty="0" err="1" smtClean="0"/>
              <a:t>pihak</a:t>
            </a:r>
            <a:r>
              <a:rPr lang="en-ID" sz="2800" dirty="0" smtClean="0"/>
              <a:t> 	e-ricers </a:t>
            </a:r>
            <a:r>
              <a:rPr lang="en-ID" sz="2800" dirty="0" err="1" smtClean="0"/>
              <a:t>adalah</a:t>
            </a:r>
            <a:r>
              <a:rPr lang="en-ID" sz="2800" dirty="0" smtClean="0"/>
              <a:t> </a:t>
            </a:r>
            <a:r>
              <a:rPr lang="en-ID" sz="2800" dirty="0" err="1" smtClean="0"/>
              <a:t>beberapa</a:t>
            </a:r>
            <a:r>
              <a:rPr lang="en-ID" sz="2800" dirty="0" smtClean="0"/>
              <a:t> </a:t>
            </a:r>
            <a:r>
              <a:rPr lang="en-ID" sz="2800" dirty="0" err="1" smtClean="0"/>
              <a:t>persen</a:t>
            </a:r>
            <a:r>
              <a:rPr lang="en-ID" sz="2800" dirty="0" smtClean="0"/>
              <a:t> </a:t>
            </a:r>
            <a:r>
              <a:rPr lang="en-ID" sz="2800" dirty="0" err="1" smtClean="0"/>
              <a:t>dari</a:t>
            </a:r>
            <a:r>
              <a:rPr lang="en-ID" sz="2800" dirty="0" smtClean="0"/>
              <a:t> 	</a:t>
            </a:r>
            <a:r>
              <a:rPr lang="en-ID" sz="2800" dirty="0" err="1" smtClean="0"/>
              <a:t>penjualan</a:t>
            </a:r>
            <a:r>
              <a:rPr lang="en-ID" sz="2800" dirty="0" smtClean="0"/>
              <a:t> </a:t>
            </a:r>
            <a:r>
              <a:rPr lang="en-ID" sz="2800" dirty="0" err="1" smtClean="0"/>
              <a:t>beras</a:t>
            </a:r>
            <a:r>
              <a:rPr lang="en-ID" sz="2800" dirty="0" smtClean="0"/>
              <a:t> </a:t>
            </a:r>
            <a:r>
              <a:rPr lang="en-ID" sz="2800" dirty="0" err="1" smtClean="0"/>
              <a:t>dari</a:t>
            </a:r>
            <a:r>
              <a:rPr lang="en-ID" sz="2800" dirty="0" smtClean="0"/>
              <a:t> </a:t>
            </a:r>
            <a:r>
              <a:rPr lang="en-ID" sz="2800" dirty="0" err="1" smtClean="0"/>
              <a:t>petani</a:t>
            </a:r>
            <a:r>
              <a:rPr lang="en-ID" sz="2800" dirty="0" smtClean="0"/>
              <a:t> </a:t>
            </a:r>
            <a:r>
              <a:rPr lang="en-ID" sz="2800" dirty="0" err="1" smtClean="0"/>
              <a:t>setiap</a:t>
            </a:r>
            <a:r>
              <a:rPr lang="en-ID" sz="2800" dirty="0" smtClean="0"/>
              <a:t> </a:t>
            </a:r>
            <a:r>
              <a:rPr lang="en-ID" sz="2800" dirty="0" err="1" smtClean="0"/>
              <a:t>bulannya</a:t>
            </a:r>
            <a:r>
              <a:rPr lang="en-ID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3880" y="2928934"/>
            <a:ext cx="8534400" cy="758825"/>
          </a:xfrm>
        </p:spPr>
        <p:txBody>
          <a:bodyPr>
            <a:noAutofit/>
          </a:bodyPr>
          <a:lstStyle/>
          <a:p>
            <a:r>
              <a:rPr lang="en-ID" sz="4400" b="1" dirty="0" err="1" smtClean="0"/>
              <a:t>QnA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6357958"/>
            <a:ext cx="85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Slide available on My </a:t>
            </a:r>
            <a:r>
              <a:rPr lang="en-US" sz="1400" dirty="0" err="1" smtClean="0">
                <a:solidFill>
                  <a:schemeClr val="bg1"/>
                </a:solidFill>
              </a:rPr>
              <a:t>Github</a:t>
            </a:r>
            <a:r>
              <a:rPr lang="en-US" sz="1400" dirty="0" smtClean="0">
                <a:solidFill>
                  <a:schemeClr val="bg1"/>
                </a:solidFill>
              </a:rPr>
              <a:t>  https</a:t>
            </a:r>
            <a:r>
              <a:rPr lang="en-US" sz="1400" dirty="0" smtClean="0">
                <a:solidFill>
                  <a:schemeClr val="bg1"/>
                </a:solidFill>
              </a:rPr>
              <a:t>://github.com/arksm503/ppt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asil gambar untuk indones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698831">
            <a:off x="555743" y="412875"/>
            <a:ext cx="2190750" cy="2190750"/>
          </a:xfrm>
          <a:prstGeom prst="rect">
            <a:avLst/>
          </a:prstGeom>
          <a:noFill/>
        </p:spPr>
      </p:pic>
      <p:sp>
        <p:nvSpPr>
          <p:cNvPr id="5" name="Right Arrow 4"/>
          <p:cNvSpPr/>
          <p:nvPr/>
        </p:nvSpPr>
        <p:spPr>
          <a:xfrm>
            <a:off x="3000364" y="1571612"/>
            <a:ext cx="500066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04563" y="142873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/>
              <a:t>AGRARIS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2804694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ID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INDONESIA</a:t>
            </a:r>
            <a:endParaRPr lang="en-US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Bent Arrow 7"/>
          <p:cNvSpPr/>
          <p:nvPr/>
        </p:nvSpPr>
        <p:spPr>
          <a:xfrm rot="4136141">
            <a:off x="5384628" y="1128341"/>
            <a:ext cx="643681" cy="549577"/>
          </a:xfrm>
          <a:prstGeom prst="ben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916" name="Picture 4" descr="Hasil gambar untuk pedesa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1857364"/>
            <a:ext cx="3143272" cy="2095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5786446" y="4071942"/>
            <a:ext cx="2714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600" dirty="0" err="1" smtClean="0"/>
              <a:t>Penduduknya</a:t>
            </a:r>
            <a:r>
              <a:rPr lang="en-ID" sz="1600" dirty="0" smtClean="0"/>
              <a:t> </a:t>
            </a:r>
            <a:r>
              <a:rPr lang="en-ID" sz="1600" dirty="0"/>
              <a:t>yang </a:t>
            </a:r>
            <a:r>
              <a:rPr lang="en-ID" sz="1600" dirty="0" err="1"/>
              <a:t>hidup</a:t>
            </a:r>
            <a:r>
              <a:rPr lang="en-ID" sz="1600" dirty="0"/>
              <a:t> </a:t>
            </a:r>
            <a:r>
              <a:rPr lang="en-ID" sz="1600" dirty="0" err="1"/>
              <a:t>di</a:t>
            </a:r>
            <a:r>
              <a:rPr lang="en-ID" sz="1600" dirty="0"/>
              <a:t> </a:t>
            </a:r>
            <a:r>
              <a:rPr lang="en-ID" sz="1600" dirty="0" err="1"/>
              <a:t>pedesaan</a:t>
            </a:r>
            <a:endParaRPr lang="en-US" sz="1600" b="1" dirty="0"/>
          </a:p>
        </p:txBody>
      </p:sp>
      <p:sp>
        <p:nvSpPr>
          <p:cNvPr id="11" name="Bent Arrow 10"/>
          <p:cNvSpPr/>
          <p:nvPr/>
        </p:nvSpPr>
        <p:spPr>
          <a:xfrm rot="10800000">
            <a:off x="6429388" y="5143512"/>
            <a:ext cx="643681" cy="549577"/>
          </a:xfrm>
          <a:prstGeom prst="ben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918" name="Picture 6" descr="Gambar terkai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4546" y="4357694"/>
            <a:ext cx="2786082" cy="1863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2214546" y="3786190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dirty="0" err="1" smtClean="0"/>
              <a:t>Bermatapencaharian</a:t>
            </a:r>
            <a:r>
              <a:rPr lang="en-ID" sz="1400" dirty="0" smtClean="0"/>
              <a:t> </a:t>
            </a:r>
            <a:r>
              <a:rPr lang="en-ID" sz="1400" dirty="0" err="1"/>
              <a:t>sebagai</a:t>
            </a:r>
            <a:r>
              <a:rPr lang="en-ID" sz="1400" dirty="0"/>
              <a:t> </a:t>
            </a:r>
            <a:r>
              <a:rPr lang="en-ID" sz="1400" dirty="0" err="1"/>
              <a:t>petani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571736" y="1285860"/>
            <a:ext cx="1214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100" dirty="0" err="1" smtClean="0">
                <a:solidFill>
                  <a:srgbClr val="FF0000"/>
                </a:solidFill>
              </a:rPr>
              <a:t>adalah</a:t>
            </a:r>
            <a:r>
              <a:rPr lang="en-ID" sz="1100" dirty="0" smtClean="0">
                <a:solidFill>
                  <a:srgbClr val="FF0000"/>
                </a:solidFill>
              </a:rPr>
              <a:t> </a:t>
            </a:r>
            <a:r>
              <a:rPr lang="en-ID" sz="1100" dirty="0" err="1" smtClean="0">
                <a:solidFill>
                  <a:srgbClr val="FF0000"/>
                </a:solidFill>
              </a:rPr>
              <a:t>negara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29322" y="1142984"/>
            <a:ext cx="1214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100" dirty="0" err="1" smtClean="0">
                <a:solidFill>
                  <a:srgbClr val="FF0000"/>
                </a:solidFill>
              </a:rPr>
              <a:t>Sebagian</a:t>
            </a:r>
            <a:r>
              <a:rPr lang="en-ID" sz="1100" dirty="0" smtClean="0">
                <a:solidFill>
                  <a:srgbClr val="FF0000"/>
                </a:solidFill>
              </a:rPr>
              <a:t> </a:t>
            </a:r>
            <a:r>
              <a:rPr lang="en-ID" sz="1100" dirty="0" err="1" smtClean="0">
                <a:solidFill>
                  <a:srgbClr val="FF0000"/>
                </a:solidFill>
              </a:rPr>
              <a:t>besar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 animBg="1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4414" y="357166"/>
            <a:ext cx="6643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dirty="0" smtClean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MEREKA MEMILIKI KEINGINAN UNTUK MENINGKATKAN PRODUKSI PERTANIANNYA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21024688">
            <a:off x="3447775" y="1633569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ID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TETAPI</a:t>
            </a:r>
            <a:endParaRPr lang="en-US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2285992"/>
            <a:ext cx="664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 smtClean="0"/>
              <a:t>Banyak</a:t>
            </a:r>
            <a:r>
              <a:rPr lang="en-ID" sz="2400" dirty="0" smtClean="0"/>
              <a:t> </a:t>
            </a:r>
            <a:r>
              <a:rPr lang="en-ID" sz="2400" dirty="0" err="1" smtClean="0"/>
              <a:t>Masalah</a:t>
            </a:r>
            <a:r>
              <a:rPr lang="en-ID" sz="2400" dirty="0" smtClean="0"/>
              <a:t> yang </a:t>
            </a:r>
            <a:r>
              <a:rPr lang="en-ID" sz="2400" dirty="0" err="1" smtClean="0"/>
              <a:t>Dihadapinya</a:t>
            </a:r>
            <a:r>
              <a:rPr lang="en-ID" sz="2400" dirty="0" smtClean="0"/>
              <a:t>....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21024688">
            <a:off x="1518950" y="3140587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 smtClean="0">
                <a:ln w="19050" cmpd="sng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SEHINGGA</a:t>
            </a:r>
            <a:endParaRPr lang="en-US" dirty="0">
              <a:ln w="19050" cmpd="sng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3955325"/>
            <a:ext cx="6643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 smtClean="0"/>
              <a:t>Sulit</a:t>
            </a:r>
            <a:r>
              <a:rPr lang="en-ID" sz="2400" dirty="0" smtClean="0"/>
              <a:t> </a:t>
            </a:r>
            <a:r>
              <a:rPr lang="en-ID" sz="2400" dirty="0" err="1" smtClean="0"/>
              <a:t>Untuk</a:t>
            </a:r>
            <a:r>
              <a:rPr lang="en-ID" sz="2400" dirty="0" smtClean="0"/>
              <a:t> </a:t>
            </a:r>
            <a:r>
              <a:rPr lang="en-ID" sz="2400" dirty="0" err="1" smtClean="0"/>
              <a:t>Mencapai</a:t>
            </a:r>
            <a:r>
              <a:rPr lang="en-ID" sz="2400" dirty="0" smtClean="0"/>
              <a:t> </a:t>
            </a:r>
            <a:r>
              <a:rPr lang="en-ID" sz="2400" dirty="0" err="1" smtClean="0"/>
              <a:t>Apa</a:t>
            </a:r>
            <a:r>
              <a:rPr lang="en-ID" sz="2400" dirty="0" smtClean="0"/>
              <a:t> yang </a:t>
            </a:r>
          </a:p>
          <a:p>
            <a:r>
              <a:rPr lang="en-ID" sz="2400" dirty="0" err="1" smtClean="0"/>
              <a:t>Diinginkannya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00232" y="214290"/>
            <a:ext cx="55007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ID" sz="2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SALAH SATU PERMASALAHAN</a:t>
            </a:r>
            <a:endParaRPr lang="en-US" sz="2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0962" name="Picture 2" descr="Hasil gambar untuk beras karung 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1071546"/>
            <a:ext cx="1357322" cy="1285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64" name="Picture 4" descr="Hasil gambar untuk sawa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000108"/>
            <a:ext cx="1928826" cy="1285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66" name="Picture 6" descr="Hasil gambar untuk gudang bera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9190" y="1285860"/>
            <a:ext cx="1500573" cy="1000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68" name="Picture 8" descr="Hasil gambar untuk gudang bera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00892" y="3067345"/>
            <a:ext cx="1785950" cy="1004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78" name="Picture 18" descr="Hasil gambar untuk man with money 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29454" y="1357298"/>
            <a:ext cx="1785234" cy="1000131"/>
          </a:xfrm>
          <a:prstGeom prst="rect">
            <a:avLst/>
          </a:prstGeom>
          <a:noFill/>
        </p:spPr>
      </p:pic>
      <p:pic>
        <p:nvPicPr>
          <p:cNvPr id="12" name="Picture 18" descr="Hasil gambar untuk man with money 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57752" y="3000372"/>
            <a:ext cx="1785234" cy="1000131"/>
          </a:xfrm>
          <a:prstGeom prst="rect">
            <a:avLst/>
          </a:prstGeom>
          <a:noFill/>
        </p:spPr>
      </p:pic>
      <p:pic>
        <p:nvPicPr>
          <p:cNvPr id="14" name="Picture 18" descr="Hasil gambar untuk man with money 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7224" y="4857760"/>
            <a:ext cx="1785234" cy="1000131"/>
          </a:xfrm>
          <a:prstGeom prst="rect">
            <a:avLst/>
          </a:prstGeom>
          <a:noFill/>
        </p:spPr>
      </p:pic>
      <p:pic>
        <p:nvPicPr>
          <p:cNvPr id="40986" name="Picture 26" descr="Gambar terkai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3000372"/>
            <a:ext cx="1717009" cy="1214470"/>
          </a:xfrm>
          <a:prstGeom prst="rect">
            <a:avLst/>
          </a:prstGeom>
          <a:noFill/>
        </p:spPr>
      </p:pic>
      <p:pic>
        <p:nvPicPr>
          <p:cNvPr id="40988" name="Picture 28" descr="Hasil gambar untuk waru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71933" y="5000636"/>
            <a:ext cx="1651011" cy="928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26" descr="Gambar terkai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388" y="4786322"/>
            <a:ext cx="1717009" cy="1214470"/>
          </a:xfrm>
          <a:prstGeom prst="rect">
            <a:avLst/>
          </a:prstGeom>
          <a:noFill/>
        </p:spPr>
      </p:pic>
      <p:pic>
        <p:nvPicPr>
          <p:cNvPr id="40990" name="Picture 30" descr="Hasil gambar untuk agen beras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86050" y="2957061"/>
            <a:ext cx="1500198" cy="1186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20"/>
          <p:cNvSpPr txBox="1"/>
          <p:nvPr/>
        </p:nvSpPr>
        <p:spPr>
          <a:xfrm>
            <a:off x="857224" y="2357430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dirty="0" err="1" smtClean="0"/>
              <a:t>Sawah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143240" y="2428868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dirty="0" err="1" smtClean="0"/>
              <a:t>Beras</a:t>
            </a:r>
            <a:endParaRPr 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143504" y="2428868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dirty="0" err="1" smtClean="0"/>
              <a:t>Gudang</a:t>
            </a:r>
            <a:r>
              <a:rPr lang="en-ID" sz="1400" dirty="0" smtClean="0"/>
              <a:t> 1 </a:t>
            </a:r>
            <a:endParaRPr 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429520" y="4143380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dirty="0" err="1" smtClean="0"/>
              <a:t>Gudang</a:t>
            </a:r>
            <a:r>
              <a:rPr lang="en-ID" sz="1400" dirty="0" smtClean="0"/>
              <a:t> 2 </a:t>
            </a:r>
            <a:endParaRPr 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000364" y="4286256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dirty="0" err="1" smtClean="0"/>
              <a:t>Agen</a:t>
            </a:r>
            <a:r>
              <a:rPr lang="en-ID" sz="1400" dirty="0" smtClean="0"/>
              <a:t> </a:t>
            </a:r>
            <a:r>
              <a:rPr lang="en-ID" sz="1400" dirty="0" err="1" smtClean="0"/>
              <a:t>Beras</a:t>
            </a:r>
            <a:endParaRPr 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071934" y="6072206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dirty="0" err="1" smtClean="0"/>
              <a:t>Warung</a:t>
            </a:r>
            <a:r>
              <a:rPr lang="en-ID" sz="1400" dirty="0" smtClean="0"/>
              <a:t> Kecil</a:t>
            </a:r>
            <a:endParaRPr 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500826" y="5715016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dirty="0" smtClean="0"/>
              <a:t>Costumer</a:t>
            </a:r>
            <a:endParaRPr 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00034" y="3929066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dirty="0" smtClean="0"/>
              <a:t>Costumer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286644" y="242886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dirty="0" err="1" smtClean="0"/>
              <a:t>Tengkulak</a:t>
            </a:r>
            <a:r>
              <a:rPr lang="en-ID" sz="1400" dirty="0" smtClean="0"/>
              <a:t> 1</a:t>
            </a:r>
            <a:endParaRPr 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143504" y="4143380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dirty="0" err="1" smtClean="0"/>
              <a:t>Tengkulak</a:t>
            </a:r>
            <a:r>
              <a:rPr lang="en-ID" sz="1400" dirty="0" smtClean="0"/>
              <a:t> 2</a:t>
            </a:r>
            <a:endParaRPr 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000100" y="5857892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dirty="0" err="1" smtClean="0"/>
              <a:t>Penjual</a:t>
            </a:r>
            <a:r>
              <a:rPr lang="en-ID" sz="1400" dirty="0" smtClean="0"/>
              <a:t> </a:t>
            </a:r>
            <a:r>
              <a:rPr lang="en-ID" sz="1400" dirty="0" err="1" smtClean="0"/>
              <a:t>warung</a:t>
            </a:r>
            <a:r>
              <a:rPr lang="en-ID" sz="1400" dirty="0" smtClean="0"/>
              <a:t> </a:t>
            </a:r>
            <a:r>
              <a:rPr lang="en-ID" sz="1400" dirty="0" err="1" smtClean="0"/>
              <a:t>kecil</a:t>
            </a:r>
            <a:endParaRPr lang="en-US" sz="1400" b="1" dirty="0"/>
          </a:p>
        </p:txBody>
      </p:sp>
      <p:sp>
        <p:nvSpPr>
          <p:cNvPr id="32" name="Right Arrow 31"/>
          <p:cNvSpPr/>
          <p:nvPr/>
        </p:nvSpPr>
        <p:spPr>
          <a:xfrm>
            <a:off x="2571736" y="1571612"/>
            <a:ext cx="357190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4500562" y="1643050"/>
            <a:ext cx="357190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6572264" y="1714488"/>
            <a:ext cx="357190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5400000">
            <a:off x="7750991" y="2821777"/>
            <a:ext cx="214314" cy="14287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0800000">
            <a:off x="6643702" y="3571876"/>
            <a:ext cx="285752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0800000">
            <a:off x="4500562" y="3500438"/>
            <a:ext cx="285752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10800000">
            <a:off x="2285984" y="3500438"/>
            <a:ext cx="285752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8398073">
            <a:off x="2278826" y="4312785"/>
            <a:ext cx="435047" cy="379401"/>
          </a:xfrm>
          <a:prstGeom prst="rightArrow">
            <a:avLst>
              <a:gd name="adj1" fmla="val 50000"/>
              <a:gd name="adj2" fmla="val 6646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21439432">
            <a:off x="3071802" y="5500702"/>
            <a:ext cx="285752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21439432">
            <a:off x="6005608" y="5507257"/>
            <a:ext cx="285752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Hasil gambar untuk technology 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857232"/>
            <a:ext cx="2973465" cy="214314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000232" y="214290"/>
            <a:ext cx="55007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ID" sz="2000" b="1" cap="all" dirty="0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USE A </a:t>
            </a:r>
            <a:r>
              <a:rPr lang="en-ID" sz="2000" b="1" cap="all" dirty="0" err="1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TEcHNOLOGY</a:t>
            </a:r>
            <a:endParaRPr lang="en-US" sz="2000" b="1" cap="all" dirty="0">
              <a:ln w="0"/>
              <a:solidFill>
                <a:srgbClr val="00B0F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4036" name="Picture 4" descr="Hasil gambar untuk data transpare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286256"/>
            <a:ext cx="1645327" cy="137834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57224" y="5786454"/>
            <a:ext cx="164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dirty="0" smtClean="0">
                <a:solidFill>
                  <a:srgbClr val="0070C0"/>
                </a:solidFill>
              </a:rPr>
              <a:t>Transparency Data</a:t>
            </a:r>
            <a:endParaRPr lang="en-US" sz="1400" b="1" dirty="0">
              <a:solidFill>
                <a:srgbClr val="0070C0"/>
              </a:solidFill>
            </a:endParaRPr>
          </a:p>
        </p:txBody>
      </p:sp>
      <p:pic>
        <p:nvPicPr>
          <p:cNvPr id="44038" name="Picture 6" descr="Hasil gambar untuk high qualit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0430" y="4357694"/>
            <a:ext cx="1500198" cy="150019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143240" y="5857892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dirty="0" smtClean="0">
                <a:solidFill>
                  <a:srgbClr val="0070C0"/>
                </a:solidFill>
              </a:rPr>
              <a:t>Costumer get High Quality of Product</a:t>
            </a:r>
            <a:endParaRPr lang="en-US" sz="1400" b="1" dirty="0">
              <a:solidFill>
                <a:srgbClr val="0070C0"/>
              </a:solidFill>
            </a:endParaRPr>
          </a:p>
        </p:txBody>
      </p:sp>
      <p:pic>
        <p:nvPicPr>
          <p:cNvPr id="44040" name="Picture 8" descr="Hasil gambar untuk lower pric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15074" y="4572008"/>
            <a:ext cx="2000264" cy="133946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143636" y="5857892"/>
            <a:ext cx="235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dirty="0" smtClean="0">
                <a:solidFill>
                  <a:srgbClr val="0070C0"/>
                </a:solidFill>
              </a:rPr>
              <a:t>with lower price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1964513" y="3393281"/>
            <a:ext cx="785818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3607587" y="3750471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qual 14"/>
          <p:cNvSpPr/>
          <p:nvPr/>
        </p:nvSpPr>
        <p:spPr>
          <a:xfrm>
            <a:off x="5500694" y="5143512"/>
            <a:ext cx="714380" cy="42862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4042" name="Picture 10" descr="Hasil gambar untuk ovo gopay dana linkaja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72198" y="2928934"/>
            <a:ext cx="1928770" cy="918462"/>
          </a:xfrm>
          <a:prstGeom prst="rect">
            <a:avLst/>
          </a:prstGeom>
          <a:noFill/>
        </p:spPr>
      </p:pic>
      <p:cxnSp>
        <p:nvCxnSpPr>
          <p:cNvPr id="19" name="Straight Arrow Connector 18"/>
          <p:cNvCxnSpPr/>
          <p:nvPr/>
        </p:nvCxnSpPr>
        <p:spPr>
          <a:xfrm>
            <a:off x="5500694" y="2214554"/>
            <a:ext cx="1214446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15074" y="3857628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dirty="0" smtClean="0">
                <a:solidFill>
                  <a:srgbClr val="0070C0"/>
                </a:solidFill>
              </a:rPr>
              <a:t>Several payments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INTRODUCTION PROJECT NAME CODE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43174" y="2857496"/>
            <a:ext cx="3929090" cy="89534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4200" b="1" i="0" u="none" strike="noStrike" kern="1200" normalizeH="0" baseline="0" noProof="0" dirty="0" smtClean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E-RICERS</a:t>
            </a:r>
            <a:endParaRPr kumimoji="0" lang="en-US" sz="4200" b="1" i="0" u="none" strike="noStrike" kern="1200" normalizeH="0" baseline="0" noProof="0" dirty="0">
              <a:ln w="1905"/>
              <a:solidFill>
                <a:srgbClr val="00B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5058" name="Picture 2" descr="Hasil gambar untuk beras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643438" y="5286388"/>
            <a:ext cx="1571636" cy="8823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asil gambar untuk beras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 bwMode="auto">
          <a:xfrm>
            <a:off x="6252977" y="4286256"/>
            <a:ext cx="1352953" cy="8823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 descr="Hasil gambar untuk beras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 bwMode="auto">
          <a:xfrm>
            <a:off x="7643834" y="3489662"/>
            <a:ext cx="1352953" cy="7610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5059" name="Picture 3" descr="E:\Tugas Kuliah\kwu semester 3\104024981-rice-crop-symbol-rice-or-wheat-ears-design-element-agriculture-grain-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20" y="1500174"/>
            <a:ext cx="3962400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7" name="Picture 7" descr="E:\Tugas Kuliah\kwu semester 3\80-5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1428736"/>
            <a:ext cx="2197076" cy="21970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INTRODUCTION </a:t>
            </a:r>
            <a:endParaRPr lang="en-US" dirty="0"/>
          </a:p>
        </p:txBody>
      </p:sp>
      <p:pic>
        <p:nvPicPr>
          <p:cNvPr id="46082" name="Picture 2" descr="Gambar terkai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1928802"/>
            <a:ext cx="1214446" cy="1214446"/>
          </a:xfrm>
          <a:prstGeom prst="rect">
            <a:avLst/>
          </a:prstGeom>
          <a:noFill/>
        </p:spPr>
      </p:pic>
      <p:pic>
        <p:nvPicPr>
          <p:cNvPr id="46084" name="Picture 4" descr="Hasil gambar untuk sawah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1988539"/>
            <a:ext cx="1785950" cy="1154709"/>
          </a:xfrm>
          <a:prstGeom prst="rect">
            <a:avLst/>
          </a:prstGeom>
          <a:noFill/>
        </p:spPr>
      </p:pic>
      <p:pic>
        <p:nvPicPr>
          <p:cNvPr id="46086" name="Picture 6" descr="E:\Tugas Kuliah\kwu semester 3\lenovo-desktop-computer-500x500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29322" y="1428736"/>
            <a:ext cx="2460624" cy="2460624"/>
          </a:xfrm>
          <a:prstGeom prst="rect">
            <a:avLst/>
          </a:prstGeom>
          <a:noFill/>
        </p:spPr>
      </p:pic>
      <p:pic>
        <p:nvPicPr>
          <p:cNvPr id="46091" name="Picture 11" descr="Hasil gambar untuk guda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58" y="4071942"/>
            <a:ext cx="2619338" cy="1754641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>
            <a:off x="2357422" y="2500306"/>
            <a:ext cx="500066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071802" y="4714884"/>
            <a:ext cx="500066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3071802" y="5000636"/>
            <a:ext cx="500066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4786314" y="3571876"/>
            <a:ext cx="92869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357686" y="2357430"/>
            <a:ext cx="92869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6087" idx="1"/>
          </p:cNvCxnSpPr>
          <p:nvPr/>
        </p:nvCxnSpPr>
        <p:spPr>
          <a:xfrm rot="10800000" flipV="1">
            <a:off x="4357686" y="2527274"/>
            <a:ext cx="928694" cy="44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57950" y="3786190"/>
            <a:ext cx="22860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>
              <a:buFont typeface="Arial" pitchFamily="34" charset="0"/>
              <a:buChar char="•"/>
              <a:tabLst>
                <a:tab pos="355600" algn="l"/>
              </a:tabLst>
            </a:pPr>
            <a:r>
              <a:rPr lang="en-ID" sz="1600" dirty="0" smtClean="0"/>
              <a:t>Input </a:t>
            </a:r>
            <a:r>
              <a:rPr lang="en-ID" sz="1600" dirty="0" err="1" smtClean="0"/>
              <a:t>jumlah</a:t>
            </a:r>
            <a:r>
              <a:rPr lang="en-ID" sz="1600" dirty="0" smtClean="0"/>
              <a:t> </a:t>
            </a:r>
            <a:r>
              <a:rPr lang="en-ID" sz="1600" dirty="0" err="1" smtClean="0"/>
              <a:t>beras</a:t>
            </a:r>
            <a:r>
              <a:rPr lang="en-ID" sz="1600" dirty="0" smtClean="0"/>
              <a:t> 	</a:t>
            </a:r>
            <a:r>
              <a:rPr lang="en-ID" sz="1600" dirty="0" err="1" smtClean="0"/>
              <a:t>yg</a:t>
            </a:r>
            <a:r>
              <a:rPr lang="en-ID" sz="1600" dirty="0" smtClean="0"/>
              <a:t> </a:t>
            </a:r>
            <a:r>
              <a:rPr lang="en-ID" sz="1600" dirty="0" err="1" smtClean="0"/>
              <a:t>dikirim</a:t>
            </a:r>
            <a:endParaRPr lang="en-ID" sz="1600" dirty="0" smtClean="0"/>
          </a:p>
          <a:p>
            <a:pPr indent="355600">
              <a:buFont typeface="Arial" pitchFamily="34" charset="0"/>
              <a:buChar char="•"/>
              <a:tabLst>
                <a:tab pos="355600" algn="l"/>
              </a:tabLst>
            </a:pPr>
            <a:r>
              <a:rPr lang="en-ID" sz="1600" dirty="0" smtClean="0"/>
              <a:t>Input </a:t>
            </a:r>
            <a:r>
              <a:rPr lang="en-ID" sz="1600" dirty="0" err="1" smtClean="0"/>
              <a:t>surat</a:t>
            </a:r>
            <a:r>
              <a:rPr lang="en-ID" sz="1600" dirty="0" smtClean="0"/>
              <a:t> </a:t>
            </a:r>
            <a:r>
              <a:rPr lang="en-ID" sz="1600" dirty="0" err="1" smtClean="0"/>
              <a:t>jalan</a:t>
            </a:r>
            <a:endParaRPr lang="en-ID" sz="1600" dirty="0" smtClean="0"/>
          </a:p>
          <a:p>
            <a:pPr indent="355600">
              <a:buFont typeface="Arial" pitchFamily="34" charset="0"/>
              <a:buChar char="•"/>
              <a:tabLst>
                <a:tab pos="355600" algn="l"/>
              </a:tabLst>
            </a:pPr>
            <a:r>
              <a:rPr lang="en-ID" sz="1600" dirty="0" err="1" smtClean="0"/>
              <a:t>Cek</a:t>
            </a:r>
            <a:r>
              <a:rPr lang="en-ID" sz="1600" dirty="0" smtClean="0"/>
              <a:t> report 	</a:t>
            </a:r>
            <a:r>
              <a:rPr lang="en-ID" sz="1600" dirty="0" err="1" smtClean="0"/>
              <a:t>penjualan</a:t>
            </a:r>
            <a:endParaRPr lang="en-ID" sz="1600" dirty="0" smtClean="0"/>
          </a:p>
          <a:p>
            <a:pPr indent="355600">
              <a:buFont typeface="Arial" pitchFamily="34" charset="0"/>
              <a:buChar char="•"/>
              <a:tabLst>
                <a:tab pos="355600" algn="l"/>
              </a:tabLst>
            </a:pPr>
            <a:r>
              <a:rPr lang="en-ID" sz="1600" dirty="0" err="1" smtClean="0"/>
              <a:t>Lacak</a:t>
            </a:r>
            <a:r>
              <a:rPr lang="en-ID" sz="1600" dirty="0" smtClean="0"/>
              <a:t> </a:t>
            </a:r>
            <a:r>
              <a:rPr lang="en-ID" sz="1600" dirty="0" err="1" smtClean="0"/>
              <a:t>posisi</a:t>
            </a:r>
            <a:r>
              <a:rPr lang="en-ID" sz="1600" dirty="0" smtClean="0"/>
              <a:t> </a:t>
            </a:r>
            <a:r>
              <a:rPr lang="en-ID" sz="1600" dirty="0" err="1" smtClean="0"/>
              <a:t>truk</a:t>
            </a:r>
            <a:r>
              <a:rPr lang="en-ID" sz="1600" dirty="0" smtClean="0"/>
              <a:t> 	</a:t>
            </a:r>
            <a:r>
              <a:rPr lang="en-ID" sz="1600" dirty="0" err="1" smtClean="0"/>
              <a:t>logistik</a:t>
            </a:r>
            <a:r>
              <a:rPr lang="en-ID" sz="1600" dirty="0" smtClean="0"/>
              <a:t> </a:t>
            </a:r>
          </a:p>
          <a:p>
            <a:pPr indent="355600">
              <a:buFont typeface="Arial" pitchFamily="34" charset="0"/>
              <a:buChar char="•"/>
              <a:tabLst>
                <a:tab pos="355600" algn="l"/>
              </a:tabLst>
            </a:pPr>
            <a:r>
              <a:rPr lang="en-ID" sz="1600" dirty="0" err="1" smtClean="0"/>
              <a:t>Transaksi</a:t>
            </a:r>
            <a:r>
              <a:rPr lang="en-ID" sz="1600" dirty="0" smtClean="0"/>
              <a:t> 	</a:t>
            </a:r>
            <a:r>
              <a:rPr lang="en-ID" sz="1600" dirty="0" err="1" smtClean="0"/>
              <a:t>keuangan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42910" y="3214686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dirty="0" err="1" smtClean="0">
                <a:solidFill>
                  <a:srgbClr val="0070C0"/>
                </a:solidFill>
              </a:rPr>
              <a:t>Sawah</a:t>
            </a:r>
            <a:r>
              <a:rPr lang="en-ID" sz="1400" dirty="0" smtClean="0">
                <a:solidFill>
                  <a:srgbClr val="0070C0"/>
                </a:solidFill>
              </a:rPr>
              <a:t> </a:t>
            </a:r>
            <a:r>
              <a:rPr lang="en-ID" sz="1400" dirty="0" err="1" smtClean="0">
                <a:solidFill>
                  <a:srgbClr val="0070C0"/>
                </a:solidFill>
              </a:rPr>
              <a:t>panen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28926" y="3286124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dirty="0" err="1" smtClean="0">
                <a:solidFill>
                  <a:srgbClr val="0070C0"/>
                </a:solidFill>
              </a:rPr>
              <a:t>Beras</a:t>
            </a:r>
            <a:r>
              <a:rPr lang="en-ID" sz="1400" dirty="0" smtClean="0">
                <a:solidFill>
                  <a:srgbClr val="0070C0"/>
                </a:solidFill>
              </a:rPr>
              <a:t> </a:t>
            </a:r>
            <a:r>
              <a:rPr lang="en-ID" sz="1400" dirty="0" err="1" smtClean="0">
                <a:solidFill>
                  <a:srgbClr val="0070C0"/>
                </a:solidFill>
              </a:rPr>
              <a:t>Jadi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43306" y="5786454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dirty="0" err="1" smtClean="0">
                <a:solidFill>
                  <a:srgbClr val="0070C0"/>
                </a:solidFill>
              </a:rPr>
              <a:t>Truk</a:t>
            </a:r>
            <a:r>
              <a:rPr lang="en-ID" sz="1400" dirty="0" smtClean="0">
                <a:solidFill>
                  <a:srgbClr val="0070C0"/>
                </a:solidFill>
              </a:rPr>
              <a:t> </a:t>
            </a:r>
            <a:r>
              <a:rPr lang="en-ID" sz="1400" dirty="0" err="1" smtClean="0">
                <a:solidFill>
                  <a:srgbClr val="0070C0"/>
                </a:solidFill>
              </a:rPr>
              <a:t>dari</a:t>
            </a:r>
            <a:r>
              <a:rPr lang="en-ID" sz="1400" dirty="0" smtClean="0">
                <a:solidFill>
                  <a:srgbClr val="0070C0"/>
                </a:solidFill>
              </a:rPr>
              <a:t>/</a:t>
            </a:r>
            <a:r>
              <a:rPr lang="en-ID" sz="1400" dirty="0" err="1" smtClean="0">
                <a:solidFill>
                  <a:srgbClr val="0070C0"/>
                </a:solidFill>
              </a:rPr>
              <a:t>ke</a:t>
            </a:r>
            <a:r>
              <a:rPr lang="en-ID" sz="1400" dirty="0" smtClean="0">
                <a:solidFill>
                  <a:srgbClr val="0070C0"/>
                </a:solidFill>
              </a:rPr>
              <a:t> </a:t>
            </a:r>
            <a:r>
              <a:rPr lang="en-ID" sz="1400" dirty="0" err="1" smtClean="0">
                <a:solidFill>
                  <a:srgbClr val="0070C0"/>
                </a:solidFill>
              </a:rPr>
              <a:t>Gudang</a:t>
            </a:r>
            <a:r>
              <a:rPr lang="en-ID" sz="1400" dirty="0" smtClean="0">
                <a:solidFill>
                  <a:srgbClr val="0070C0"/>
                </a:solidFill>
              </a:rPr>
              <a:t> </a:t>
            </a:r>
          </a:p>
          <a:p>
            <a:pPr algn="ctr"/>
            <a:r>
              <a:rPr lang="en-ID" sz="1400" dirty="0" smtClean="0">
                <a:solidFill>
                  <a:srgbClr val="0070C0"/>
                </a:solidFill>
              </a:rPr>
              <a:t>(</a:t>
            </a:r>
            <a:r>
              <a:rPr lang="en-ID" sz="1400" dirty="0" err="1" smtClean="0">
                <a:solidFill>
                  <a:srgbClr val="0070C0"/>
                </a:solidFill>
              </a:rPr>
              <a:t>datang</a:t>
            </a:r>
            <a:r>
              <a:rPr lang="en-ID" sz="1400" dirty="0" smtClean="0">
                <a:solidFill>
                  <a:srgbClr val="0070C0"/>
                </a:solidFill>
              </a:rPr>
              <a:t> </a:t>
            </a:r>
            <a:r>
              <a:rPr lang="en-ID" sz="1400" dirty="0" err="1" smtClean="0">
                <a:solidFill>
                  <a:srgbClr val="0070C0"/>
                </a:solidFill>
              </a:rPr>
              <a:t>sekali</a:t>
            </a:r>
            <a:r>
              <a:rPr lang="en-ID" sz="1400" dirty="0" smtClean="0">
                <a:solidFill>
                  <a:srgbClr val="0070C0"/>
                </a:solidFill>
              </a:rPr>
              <a:t> </a:t>
            </a:r>
            <a:r>
              <a:rPr lang="en-ID" sz="1400" dirty="0" err="1" smtClean="0">
                <a:solidFill>
                  <a:srgbClr val="0070C0"/>
                </a:solidFill>
              </a:rPr>
              <a:t>seminggu</a:t>
            </a:r>
            <a:r>
              <a:rPr lang="en-ID" sz="1400" dirty="0" smtClean="0">
                <a:solidFill>
                  <a:srgbClr val="0070C0"/>
                </a:solidFill>
              </a:rPr>
              <a:t>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1472" y="5857892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dirty="0" err="1" smtClean="0">
                <a:solidFill>
                  <a:srgbClr val="0070C0"/>
                </a:solidFill>
              </a:rPr>
              <a:t>Gudang</a:t>
            </a:r>
            <a:r>
              <a:rPr lang="en-ID" sz="1400" dirty="0" smtClean="0">
                <a:solidFill>
                  <a:srgbClr val="0070C0"/>
                </a:solidFill>
              </a:rPr>
              <a:t> </a:t>
            </a:r>
            <a:r>
              <a:rPr lang="en-ID" sz="1400" dirty="0" err="1" smtClean="0">
                <a:solidFill>
                  <a:srgbClr val="0070C0"/>
                </a:solidFill>
              </a:rPr>
              <a:t>di</a:t>
            </a:r>
            <a:r>
              <a:rPr lang="en-ID" sz="1400" dirty="0" smtClean="0">
                <a:solidFill>
                  <a:srgbClr val="0070C0"/>
                </a:solidFill>
              </a:rPr>
              <a:t> </a:t>
            </a:r>
            <a:r>
              <a:rPr lang="en-ID" sz="1400" dirty="0" err="1" smtClean="0">
                <a:solidFill>
                  <a:srgbClr val="0070C0"/>
                </a:solidFill>
              </a:rPr>
              <a:t>beberapa</a:t>
            </a:r>
            <a:r>
              <a:rPr lang="en-ID" sz="1400" dirty="0" smtClean="0">
                <a:solidFill>
                  <a:srgbClr val="0070C0"/>
                </a:solidFill>
              </a:rPr>
              <a:t> </a:t>
            </a:r>
            <a:r>
              <a:rPr lang="en-ID" sz="1400" dirty="0" err="1" smtClean="0">
                <a:solidFill>
                  <a:srgbClr val="0070C0"/>
                </a:solidFill>
              </a:rPr>
              <a:t>tempat</a:t>
            </a:r>
            <a:r>
              <a:rPr lang="en-ID" sz="1400" dirty="0" smtClean="0">
                <a:solidFill>
                  <a:srgbClr val="0070C0"/>
                </a:solidFill>
              </a:rPr>
              <a:t> </a:t>
            </a:r>
            <a:r>
              <a:rPr lang="en-ID" sz="1400" dirty="0" err="1" smtClean="0">
                <a:solidFill>
                  <a:srgbClr val="0070C0"/>
                </a:solidFill>
              </a:rPr>
              <a:t>kota</a:t>
            </a:r>
            <a:r>
              <a:rPr lang="en-ID" sz="1400" dirty="0" smtClean="0">
                <a:solidFill>
                  <a:srgbClr val="0070C0"/>
                </a:solidFill>
              </a:rPr>
              <a:t> </a:t>
            </a:r>
            <a:r>
              <a:rPr lang="en-ID" sz="1400" dirty="0" err="1" smtClean="0">
                <a:solidFill>
                  <a:srgbClr val="0070C0"/>
                </a:solidFill>
              </a:rPr>
              <a:t>Besar</a:t>
            </a:r>
            <a:endParaRPr lang="en-US" sz="1400" dirty="0">
              <a:solidFill>
                <a:srgbClr val="0070C0"/>
              </a:solidFill>
            </a:endParaRPr>
          </a:p>
        </p:txBody>
      </p:sp>
      <p:pic>
        <p:nvPicPr>
          <p:cNvPr id="46093" name="Picture 13" descr="Hasil gambar untuk truk wing box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29058" y="4429132"/>
            <a:ext cx="1643074" cy="12332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285852" y="4214818"/>
            <a:ext cx="2428892" cy="164307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28662" y="1357298"/>
            <a:ext cx="2428892" cy="164307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28596" y="2714620"/>
            <a:ext cx="2428892" cy="164307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INTRODUCTION</a:t>
            </a:r>
            <a:endParaRPr lang="en-US" dirty="0"/>
          </a:p>
        </p:txBody>
      </p:sp>
      <p:pic>
        <p:nvPicPr>
          <p:cNvPr id="5" name="Picture 7" descr="E:\Tugas Kuliah\kwu semester 3\80-5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3048032"/>
            <a:ext cx="829225" cy="829225"/>
          </a:xfrm>
          <a:prstGeom prst="rect">
            <a:avLst/>
          </a:prstGeom>
          <a:noFill/>
        </p:spPr>
      </p:pic>
      <p:pic>
        <p:nvPicPr>
          <p:cNvPr id="6" name="Picture 6" descr="E:\Tugas Kuliah\kwu semester 3\lenovo-desktop-computer-500x5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3143248"/>
            <a:ext cx="928694" cy="928694"/>
          </a:xfrm>
          <a:prstGeom prst="rect">
            <a:avLst/>
          </a:prstGeom>
          <a:noFill/>
        </p:spPr>
      </p:pic>
      <p:pic>
        <p:nvPicPr>
          <p:cNvPr id="7" name="Picture 7" descr="E:\Tugas Kuliah\kwu semester 3\80-5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690710"/>
            <a:ext cx="829225" cy="829225"/>
          </a:xfrm>
          <a:prstGeom prst="rect">
            <a:avLst/>
          </a:prstGeom>
          <a:noFill/>
        </p:spPr>
      </p:pic>
      <p:pic>
        <p:nvPicPr>
          <p:cNvPr id="8" name="Picture 6" descr="E:\Tugas Kuliah\kwu semester 3\lenovo-desktop-computer-500x5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1785926"/>
            <a:ext cx="928694" cy="928694"/>
          </a:xfrm>
          <a:prstGeom prst="rect">
            <a:avLst/>
          </a:prstGeom>
          <a:noFill/>
        </p:spPr>
      </p:pic>
      <p:pic>
        <p:nvPicPr>
          <p:cNvPr id="9" name="Picture 7" descr="E:\Tugas Kuliah\kwu semester 3\80-5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4548230"/>
            <a:ext cx="829225" cy="829225"/>
          </a:xfrm>
          <a:prstGeom prst="rect">
            <a:avLst/>
          </a:prstGeom>
          <a:noFill/>
        </p:spPr>
      </p:pic>
      <p:pic>
        <p:nvPicPr>
          <p:cNvPr id="10" name="Picture 6" descr="E:\Tugas Kuliah\kwu semester 3\lenovo-desktop-computer-500x5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4643446"/>
            <a:ext cx="928694" cy="928694"/>
          </a:xfrm>
          <a:prstGeom prst="rect">
            <a:avLst/>
          </a:prstGeom>
          <a:noFill/>
        </p:spPr>
      </p:pic>
      <p:pic>
        <p:nvPicPr>
          <p:cNvPr id="47108" name="Picture 4" descr="Hasil gambar untuk server 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3571876"/>
            <a:ext cx="2214537" cy="2056099"/>
          </a:xfrm>
          <a:prstGeom prst="rect">
            <a:avLst/>
          </a:prstGeom>
          <a:noFill/>
        </p:spPr>
      </p:pic>
      <p:pic>
        <p:nvPicPr>
          <p:cNvPr id="47109" name="Picture 5" descr="E:\Tugas Kuliah\kwu semester 3\77-772350_computer-icons-drawing-cloud-computing-internet-logo-clou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9124" y="1500174"/>
            <a:ext cx="1928826" cy="1295903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43438" y="2130974"/>
            <a:ext cx="1643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b="1" dirty="0" smtClean="0">
                <a:solidFill>
                  <a:srgbClr val="FF0000"/>
                </a:solidFill>
              </a:rPr>
              <a:t>INTERNET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8" name="Lightning Bolt 17"/>
          <p:cNvSpPr/>
          <p:nvPr/>
        </p:nvSpPr>
        <p:spPr>
          <a:xfrm rot="19921840">
            <a:off x="2900733" y="3155053"/>
            <a:ext cx="1889566" cy="45719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ightning Bolt 18"/>
          <p:cNvSpPr/>
          <p:nvPr/>
        </p:nvSpPr>
        <p:spPr>
          <a:xfrm>
            <a:off x="3500430" y="2143116"/>
            <a:ext cx="963412" cy="91919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ightning Bolt 19"/>
          <p:cNvSpPr/>
          <p:nvPr/>
        </p:nvSpPr>
        <p:spPr>
          <a:xfrm rot="18620340" flipV="1">
            <a:off x="3339747" y="3758506"/>
            <a:ext cx="2428892" cy="13992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ghtning Bolt 20"/>
          <p:cNvSpPr/>
          <p:nvPr/>
        </p:nvSpPr>
        <p:spPr>
          <a:xfrm rot="1926840">
            <a:off x="6238424" y="2849522"/>
            <a:ext cx="1480198" cy="12409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857356" y="1571612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dirty="0" smtClean="0">
                <a:solidFill>
                  <a:srgbClr val="0070C0"/>
                </a:solidFill>
              </a:rPr>
              <a:t>PC </a:t>
            </a:r>
            <a:r>
              <a:rPr lang="en-ID" sz="1400" dirty="0" err="1" smtClean="0">
                <a:solidFill>
                  <a:srgbClr val="0070C0"/>
                </a:solidFill>
              </a:rPr>
              <a:t>Desa</a:t>
            </a:r>
            <a:r>
              <a:rPr lang="en-ID" sz="1400" dirty="0" smtClean="0">
                <a:solidFill>
                  <a:srgbClr val="0070C0"/>
                </a:solidFill>
              </a:rPr>
              <a:t> A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1538" y="385762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dirty="0" smtClean="0">
                <a:solidFill>
                  <a:srgbClr val="0070C0"/>
                </a:solidFill>
              </a:rPr>
              <a:t>PC </a:t>
            </a:r>
            <a:r>
              <a:rPr lang="en-ID" sz="1400" dirty="0" err="1" smtClean="0">
                <a:solidFill>
                  <a:srgbClr val="0070C0"/>
                </a:solidFill>
              </a:rPr>
              <a:t>Desa</a:t>
            </a:r>
            <a:r>
              <a:rPr lang="en-ID" sz="1400" dirty="0" smtClean="0">
                <a:solidFill>
                  <a:srgbClr val="0070C0"/>
                </a:solidFill>
              </a:rPr>
              <a:t> B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85918" y="5429264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dirty="0" smtClean="0">
                <a:solidFill>
                  <a:srgbClr val="0070C0"/>
                </a:solidFill>
              </a:rPr>
              <a:t>PC </a:t>
            </a:r>
            <a:r>
              <a:rPr lang="en-ID" sz="1400" dirty="0" err="1" smtClean="0">
                <a:solidFill>
                  <a:srgbClr val="0070C0"/>
                </a:solidFill>
              </a:rPr>
              <a:t>Desa</a:t>
            </a:r>
            <a:r>
              <a:rPr lang="en-ID" sz="1400" dirty="0" smtClean="0">
                <a:solidFill>
                  <a:srgbClr val="0070C0"/>
                </a:solidFill>
              </a:rPr>
              <a:t> C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86578" y="5643578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b="1" dirty="0" smtClean="0">
                <a:solidFill>
                  <a:srgbClr val="0070C0"/>
                </a:solidFill>
              </a:rPr>
              <a:t>SERVER DATABASE</a:t>
            </a:r>
            <a:endParaRPr lang="en-US" sz="1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221</TotalTime>
  <Words>420</Words>
  <Application>Microsoft Office PowerPoint</Application>
  <PresentationFormat>On-screen Show (4:3)</PresentationFormat>
  <Paragraphs>118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Civic</vt:lpstr>
      <vt:lpstr>BUSINESS PLAN KEWIRAUSAHAWAN</vt:lpstr>
      <vt:lpstr>Slide 2</vt:lpstr>
      <vt:lpstr>Slide 3</vt:lpstr>
      <vt:lpstr>Slide 4</vt:lpstr>
      <vt:lpstr>Slide 5</vt:lpstr>
      <vt:lpstr>Slide 6</vt:lpstr>
      <vt:lpstr>INTRODUCTION PROJECT NAME CODE</vt:lpstr>
      <vt:lpstr>INTRODUCTION </vt:lpstr>
      <vt:lpstr>INTRODUCTION</vt:lpstr>
      <vt:lpstr>INTRODUCTION</vt:lpstr>
      <vt:lpstr>Lalu, Bagaimana Cara Belinya?</vt:lpstr>
      <vt:lpstr>CARA PEMBELIAN</vt:lpstr>
      <vt:lpstr>CARA PEMBELIAN</vt:lpstr>
      <vt:lpstr>CARA PEMBELIAN</vt:lpstr>
      <vt:lpstr>Slide 15</vt:lpstr>
      <vt:lpstr>SARANA DAN PRASARANA</vt:lpstr>
      <vt:lpstr>SARANA DAN PRASARANA</vt:lpstr>
      <vt:lpstr>SARANA DAN PRASARANA</vt:lpstr>
      <vt:lpstr>SARANA DAN PRASARANA</vt:lpstr>
      <vt:lpstr>SARANA DAN PRASARANA</vt:lpstr>
      <vt:lpstr>SARANA DAN PRASARANA</vt:lpstr>
      <vt:lpstr>SARANA DAN PRASARANA</vt:lpstr>
      <vt:lpstr>SARANA DAN PRASARANA</vt:lpstr>
      <vt:lpstr>LOKASI PEMASARAN</vt:lpstr>
      <vt:lpstr>KEUANGAN</vt:lpstr>
      <vt:lpstr>QnA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Arkyana Usman</cp:lastModifiedBy>
  <cp:revision>45</cp:revision>
  <dcterms:created xsi:type="dcterms:W3CDTF">2019-11-22T16:36:08Z</dcterms:created>
  <dcterms:modified xsi:type="dcterms:W3CDTF">2019-11-23T04:26:30Z</dcterms:modified>
</cp:coreProperties>
</file>