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2"/>
  </p:notesMasterIdLst>
  <p:sldIdLst>
    <p:sldId id="354" r:id="rId2"/>
    <p:sldId id="367" r:id="rId3"/>
    <p:sldId id="762" r:id="rId4"/>
    <p:sldId id="605" r:id="rId5"/>
    <p:sldId id="877" r:id="rId6"/>
    <p:sldId id="878" r:id="rId7"/>
    <p:sldId id="879" r:id="rId8"/>
    <p:sldId id="880" r:id="rId9"/>
    <p:sldId id="1003" r:id="rId10"/>
    <p:sldId id="1004" r:id="rId11"/>
    <p:sldId id="1005" r:id="rId12"/>
    <p:sldId id="1006" r:id="rId13"/>
    <p:sldId id="1008" r:id="rId14"/>
    <p:sldId id="1009" r:id="rId15"/>
    <p:sldId id="1010" r:id="rId16"/>
    <p:sldId id="1011" r:id="rId17"/>
    <p:sldId id="1012" r:id="rId18"/>
    <p:sldId id="1013" r:id="rId19"/>
    <p:sldId id="1014" r:id="rId20"/>
    <p:sldId id="1015" r:id="rId21"/>
    <p:sldId id="1016" r:id="rId22"/>
    <p:sldId id="1017" r:id="rId23"/>
    <p:sldId id="1018" r:id="rId24"/>
    <p:sldId id="1019" r:id="rId25"/>
    <p:sldId id="1020" r:id="rId26"/>
    <p:sldId id="1021" r:id="rId27"/>
    <p:sldId id="1022" r:id="rId28"/>
    <p:sldId id="1023" r:id="rId29"/>
    <p:sldId id="1024" r:id="rId30"/>
    <p:sldId id="1025" r:id="rId31"/>
    <p:sldId id="1026" r:id="rId32"/>
    <p:sldId id="1027" r:id="rId33"/>
    <p:sldId id="1028" r:id="rId34"/>
    <p:sldId id="1029" r:id="rId35"/>
    <p:sldId id="881" r:id="rId36"/>
    <p:sldId id="882" r:id="rId37"/>
    <p:sldId id="883" r:id="rId38"/>
    <p:sldId id="884" r:id="rId39"/>
    <p:sldId id="885" r:id="rId40"/>
    <p:sldId id="886" r:id="rId41"/>
    <p:sldId id="887" r:id="rId42"/>
    <p:sldId id="888" r:id="rId43"/>
    <p:sldId id="889" r:id="rId44"/>
    <p:sldId id="890" r:id="rId45"/>
    <p:sldId id="891" r:id="rId46"/>
    <p:sldId id="892" r:id="rId47"/>
    <p:sldId id="893" r:id="rId48"/>
    <p:sldId id="1001" r:id="rId49"/>
    <p:sldId id="894" r:id="rId50"/>
    <p:sldId id="895" r:id="rId51"/>
    <p:sldId id="896" r:id="rId52"/>
    <p:sldId id="897" r:id="rId53"/>
    <p:sldId id="1032" r:id="rId54"/>
    <p:sldId id="898" r:id="rId55"/>
    <p:sldId id="899" r:id="rId56"/>
    <p:sldId id="900" r:id="rId57"/>
    <p:sldId id="901" r:id="rId58"/>
    <p:sldId id="902" r:id="rId59"/>
    <p:sldId id="903" r:id="rId60"/>
    <p:sldId id="904" r:id="rId61"/>
    <p:sldId id="905" r:id="rId62"/>
    <p:sldId id="906" r:id="rId63"/>
    <p:sldId id="907" r:id="rId64"/>
    <p:sldId id="908" r:id="rId65"/>
    <p:sldId id="909" r:id="rId66"/>
    <p:sldId id="910" r:id="rId67"/>
    <p:sldId id="911" r:id="rId68"/>
    <p:sldId id="912" r:id="rId69"/>
    <p:sldId id="913" r:id="rId70"/>
    <p:sldId id="914" r:id="rId71"/>
    <p:sldId id="915" r:id="rId72"/>
    <p:sldId id="916" r:id="rId73"/>
    <p:sldId id="917" r:id="rId74"/>
    <p:sldId id="918" r:id="rId75"/>
    <p:sldId id="919" r:id="rId76"/>
    <p:sldId id="1030" r:id="rId77"/>
    <p:sldId id="1031" r:id="rId78"/>
    <p:sldId id="920" r:id="rId79"/>
    <p:sldId id="921" r:id="rId80"/>
    <p:sldId id="922" r:id="rId81"/>
    <p:sldId id="923" r:id="rId82"/>
    <p:sldId id="924" r:id="rId83"/>
    <p:sldId id="925" r:id="rId84"/>
    <p:sldId id="926" r:id="rId85"/>
    <p:sldId id="927" r:id="rId86"/>
    <p:sldId id="928" r:id="rId87"/>
    <p:sldId id="929" r:id="rId88"/>
    <p:sldId id="930" r:id="rId89"/>
    <p:sldId id="931" r:id="rId90"/>
    <p:sldId id="932" r:id="rId91"/>
    <p:sldId id="933" r:id="rId92"/>
    <p:sldId id="934" r:id="rId93"/>
    <p:sldId id="935" r:id="rId94"/>
    <p:sldId id="936" r:id="rId95"/>
    <p:sldId id="937" r:id="rId96"/>
    <p:sldId id="938" r:id="rId97"/>
    <p:sldId id="939" r:id="rId98"/>
    <p:sldId id="940" r:id="rId99"/>
    <p:sldId id="941" r:id="rId100"/>
    <p:sldId id="942" r:id="rId101"/>
    <p:sldId id="943" r:id="rId102"/>
    <p:sldId id="944" r:id="rId103"/>
    <p:sldId id="945" r:id="rId104"/>
    <p:sldId id="946" r:id="rId105"/>
    <p:sldId id="947" r:id="rId106"/>
    <p:sldId id="948" r:id="rId107"/>
    <p:sldId id="949" r:id="rId108"/>
    <p:sldId id="950" r:id="rId109"/>
    <p:sldId id="951" r:id="rId110"/>
    <p:sldId id="952" r:id="rId111"/>
    <p:sldId id="953" r:id="rId112"/>
    <p:sldId id="954" r:id="rId113"/>
    <p:sldId id="955" r:id="rId114"/>
    <p:sldId id="956" r:id="rId115"/>
    <p:sldId id="957" r:id="rId116"/>
    <p:sldId id="958" r:id="rId117"/>
    <p:sldId id="959" r:id="rId118"/>
    <p:sldId id="960" r:id="rId119"/>
    <p:sldId id="961" r:id="rId120"/>
    <p:sldId id="962" r:id="rId121"/>
    <p:sldId id="963" r:id="rId122"/>
    <p:sldId id="964" r:id="rId123"/>
    <p:sldId id="965" r:id="rId124"/>
    <p:sldId id="966" r:id="rId125"/>
    <p:sldId id="967" r:id="rId126"/>
    <p:sldId id="968" r:id="rId127"/>
    <p:sldId id="969" r:id="rId128"/>
    <p:sldId id="970" r:id="rId129"/>
    <p:sldId id="971" r:id="rId130"/>
    <p:sldId id="972" r:id="rId131"/>
    <p:sldId id="973" r:id="rId132"/>
    <p:sldId id="974" r:id="rId133"/>
    <p:sldId id="975" r:id="rId134"/>
    <p:sldId id="976" r:id="rId135"/>
    <p:sldId id="977" r:id="rId136"/>
    <p:sldId id="978" r:id="rId137"/>
    <p:sldId id="979" r:id="rId138"/>
    <p:sldId id="980" r:id="rId139"/>
    <p:sldId id="981" r:id="rId140"/>
    <p:sldId id="982" r:id="rId141"/>
    <p:sldId id="983" r:id="rId142"/>
    <p:sldId id="984" r:id="rId143"/>
    <p:sldId id="985" r:id="rId144"/>
    <p:sldId id="986" r:id="rId145"/>
    <p:sldId id="987" r:id="rId146"/>
    <p:sldId id="988" r:id="rId147"/>
    <p:sldId id="989" r:id="rId148"/>
    <p:sldId id="990" r:id="rId149"/>
    <p:sldId id="991" r:id="rId150"/>
    <p:sldId id="992" r:id="rId151"/>
    <p:sldId id="993" r:id="rId152"/>
    <p:sldId id="994" r:id="rId153"/>
    <p:sldId id="995" r:id="rId154"/>
    <p:sldId id="996" r:id="rId155"/>
    <p:sldId id="997" r:id="rId156"/>
    <p:sldId id="998" r:id="rId157"/>
    <p:sldId id="999" r:id="rId158"/>
    <p:sldId id="1000" r:id="rId159"/>
    <p:sldId id="764" r:id="rId160"/>
    <p:sldId id="870" r:id="rId161"/>
  </p:sldIdLst>
  <p:sldSz cx="10693400" cy="7562850"/>
  <p:notesSz cx="9942513" cy="6761163"/>
  <p:defaultTextStyle>
    <a:defPPr>
      <a:defRPr lang="zh-CN"/>
    </a:defPPr>
    <a:lvl1pPr marL="0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8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61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40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23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01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82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63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43" algn="l" defTabSz="9139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60"/>
  </p:normalViewPr>
  <p:slideViewPr>
    <p:cSldViewPr>
      <p:cViewPr varScale="1">
        <p:scale>
          <a:sx n="78" d="100"/>
          <a:sy n="78" d="100"/>
        </p:scale>
        <p:origin x="-114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521" cy="337774"/>
          </a:xfrm>
          <a:prstGeom prst="rect">
            <a:avLst/>
          </a:prstGeom>
        </p:spPr>
        <p:txBody>
          <a:bodyPr vert="horz" lIns="83658" tIns="41829" rIns="83658" bIns="41829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517" y="1"/>
            <a:ext cx="4307045" cy="337774"/>
          </a:xfrm>
          <a:prstGeom prst="rect">
            <a:avLst/>
          </a:prstGeom>
        </p:spPr>
        <p:txBody>
          <a:bodyPr vert="horz" lIns="83658" tIns="41829" rIns="83658" bIns="41829" rtlCol="0"/>
          <a:lstStyle>
            <a:lvl1pPr algn="r">
              <a:defRPr sz="1100"/>
            </a:lvl1pPr>
          </a:lstStyle>
          <a:p>
            <a:fld id="{A474FBC8-2B25-4031-9965-3FB112977D9C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78175" y="506413"/>
            <a:ext cx="35861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658" tIns="41829" rIns="83658" bIns="4182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842" y="3211695"/>
            <a:ext cx="7952830" cy="3042807"/>
          </a:xfrm>
          <a:prstGeom prst="rect">
            <a:avLst/>
          </a:prstGeom>
        </p:spPr>
        <p:txBody>
          <a:bodyPr vert="horz" lIns="83658" tIns="41829" rIns="83658" bIns="4182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21971"/>
            <a:ext cx="4308521" cy="337774"/>
          </a:xfrm>
          <a:prstGeom prst="rect">
            <a:avLst/>
          </a:prstGeom>
        </p:spPr>
        <p:txBody>
          <a:bodyPr vert="horz" lIns="83658" tIns="41829" rIns="83658" bIns="41829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517" y="6421971"/>
            <a:ext cx="4307045" cy="337774"/>
          </a:xfrm>
          <a:prstGeom prst="rect">
            <a:avLst/>
          </a:prstGeom>
        </p:spPr>
        <p:txBody>
          <a:bodyPr vert="horz" lIns="83658" tIns="41829" rIns="83658" bIns="41829" rtlCol="0" anchor="b"/>
          <a:lstStyle>
            <a:lvl1pPr algn="r">
              <a:defRPr sz="1100"/>
            </a:lvl1pPr>
          </a:lstStyle>
          <a:p>
            <a:fld id="{4780BD05-5FC3-4EDC-838C-B771F99741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7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6978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3961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0940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7923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4901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1882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8863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5843" algn="l" defTabSz="91396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D16BC3-C343-47D9-A22A-A7BC9FAC8439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5669" y="3211553"/>
            <a:ext cx="7291177" cy="3042524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70823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E14260D-31BC-4E2A-87EB-CBC7E168E6C2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829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90F6D6-546C-4EEB-87B5-8C83991E1B64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196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6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6840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097242-1B37-4153-BA48-E56FA8BEEEB7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198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8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4482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6956B3F-5A17-4E7B-93E9-D0E645A2D89A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200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0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0231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62D8CA-681E-45B6-B2C7-C28E53D0AD50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202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2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381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71AE110-5196-4820-8951-F5B026BBF850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204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675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FF26089-7F58-42DE-96B2-C3ACE9783DC6}" type="slidenum">
              <a:rPr lang="en-US" altLang="zh-CN"/>
              <a:pPr/>
              <a:t>133</a:t>
            </a:fld>
            <a:endParaRPr lang="en-US" altLang="zh-CN"/>
          </a:p>
        </p:txBody>
      </p:sp>
      <p:sp>
        <p:nvSpPr>
          <p:cNvPr id="206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6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1632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68F0BD-FBCE-408E-9EF6-141E456995BA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208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8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0596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F6A2F81-99C7-493D-9A10-6BA024AEC655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210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0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9429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8C6873-3A2B-4C68-BB88-F6EFB927DD00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212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2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65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1FE1F4-99BA-4947-A907-7846A246A70B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215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2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32FCC1A-3364-433B-B6DB-0E7448D25F08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5882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3B8293-4CF5-4FE3-86D1-9D1AF422C1A0}" type="slidenum">
              <a:rPr lang="en-US" altLang="zh-CN"/>
              <a:pPr/>
              <a:t>138</a:t>
            </a:fld>
            <a:endParaRPr lang="en-US" altLang="zh-CN"/>
          </a:p>
        </p:txBody>
      </p:sp>
      <p:sp>
        <p:nvSpPr>
          <p:cNvPr id="217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7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225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6EAD5A-C31F-4A96-BD66-8F57CA341801}" type="slidenum">
              <a:rPr lang="en-US" altLang="zh-CN"/>
              <a:pPr/>
              <a:t>139</a:t>
            </a:fld>
            <a:endParaRPr lang="en-US" altLang="zh-CN"/>
          </a:p>
        </p:txBody>
      </p:sp>
      <p:sp>
        <p:nvSpPr>
          <p:cNvPr id="219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91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605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D65005-5CBB-4D53-A6F8-204F7A6A3B61}" type="slidenum">
              <a:rPr lang="en-US" altLang="zh-CN"/>
              <a:pPr/>
              <a:t>140</a:t>
            </a:fld>
            <a:endParaRPr lang="en-US" altLang="zh-CN"/>
          </a:p>
        </p:txBody>
      </p:sp>
      <p:sp>
        <p:nvSpPr>
          <p:cNvPr id="221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11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3270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374BDD-8F45-491D-B698-3AD4B203970F}" type="slidenum">
              <a:rPr lang="en-US" altLang="zh-CN"/>
              <a:pPr/>
              <a:t>141</a:t>
            </a:fld>
            <a:endParaRPr lang="en-US" altLang="zh-CN"/>
          </a:p>
        </p:txBody>
      </p:sp>
      <p:sp>
        <p:nvSpPr>
          <p:cNvPr id="2232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32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725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B37F6FD-B3A4-4273-A94A-5F9CED7E6B6E}" type="slidenum">
              <a:rPr lang="en-US" altLang="zh-CN"/>
              <a:pPr/>
              <a:t>142</a:t>
            </a:fld>
            <a:endParaRPr lang="en-US" altLang="zh-CN"/>
          </a:p>
        </p:txBody>
      </p:sp>
      <p:sp>
        <p:nvSpPr>
          <p:cNvPr id="2252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2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738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C4ADD7E-249F-492A-B734-6F4713A84D95}" type="slidenum">
              <a:rPr lang="en-US" altLang="zh-CN"/>
              <a:pPr/>
              <a:t>143</a:t>
            </a:fld>
            <a:endParaRPr lang="en-US" altLang="zh-CN"/>
          </a:p>
        </p:txBody>
      </p:sp>
      <p:sp>
        <p:nvSpPr>
          <p:cNvPr id="2273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73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6954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8C8B3C9-8A40-4A33-B431-898194DF372E}" type="slidenum">
              <a:rPr lang="en-US" altLang="zh-CN"/>
              <a:pPr/>
              <a:t>144</a:t>
            </a:fld>
            <a:endParaRPr lang="en-US" altLang="zh-CN"/>
          </a:p>
        </p:txBody>
      </p:sp>
      <p:sp>
        <p:nvSpPr>
          <p:cNvPr id="2293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93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4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4CB894-B3E5-46B9-9560-C466A0FAD668}" type="slidenum">
              <a:rPr lang="en-US" altLang="zh-CN"/>
              <a:pPr/>
              <a:t>145</a:t>
            </a:fld>
            <a:endParaRPr lang="en-US" altLang="zh-CN"/>
          </a:p>
        </p:txBody>
      </p:sp>
      <p:sp>
        <p:nvSpPr>
          <p:cNvPr id="2314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14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834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A395E8-8C2F-463A-A19D-C6BD5B2E6DE6}" type="slidenum">
              <a:rPr lang="en-US" altLang="zh-CN"/>
              <a:pPr/>
              <a:t>146</a:t>
            </a:fld>
            <a:endParaRPr lang="en-US" altLang="zh-CN"/>
          </a:p>
        </p:txBody>
      </p:sp>
      <p:sp>
        <p:nvSpPr>
          <p:cNvPr id="2334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34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6956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1A80E1-9CE6-406F-875B-93AF7DE36112}" type="slidenum">
              <a:rPr lang="en-US" altLang="zh-CN"/>
              <a:pPr/>
              <a:t>147</a:t>
            </a:fld>
            <a:endParaRPr lang="en-US" altLang="zh-CN"/>
          </a:p>
        </p:txBody>
      </p:sp>
      <p:sp>
        <p:nvSpPr>
          <p:cNvPr id="2355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15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11F933-A488-48B8-8C0F-FA2E2A8909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5086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60C960E-AE47-4AC4-B787-F81EF99A7717}" type="slidenum">
              <a:rPr lang="en-US" altLang="zh-CN"/>
              <a:pPr/>
              <a:t>148</a:t>
            </a:fld>
            <a:endParaRPr lang="en-US" altLang="zh-CN"/>
          </a:p>
        </p:txBody>
      </p:sp>
      <p:sp>
        <p:nvSpPr>
          <p:cNvPr id="2375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75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2770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CFDBBED-FE76-4485-B16A-474453231EC5}" type="slidenum">
              <a:rPr lang="en-US" altLang="zh-CN"/>
              <a:pPr/>
              <a:t>149</a:t>
            </a:fld>
            <a:endParaRPr lang="en-US" altLang="zh-CN"/>
          </a:p>
        </p:txBody>
      </p:sp>
      <p:sp>
        <p:nvSpPr>
          <p:cNvPr id="2396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96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9745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45A39-C82C-4C7D-8FD9-4FAF9D5155D9}" type="slidenum">
              <a:rPr lang="en-US" altLang="zh-CN"/>
              <a:pPr/>
              <a:t>150</a:t>
            </a:fld>
            <a:endParaRPr lang="en-US" altLang="zh-CN"/>
          </a:p>
        </p:txBody>
      </p:sp>
      <p:sp>
        <p:nvSpPr>
          <p:cNvPr id="2416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16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0816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0FAD78F-84D1-4FF8-B430-FFCB41998D81}" type="slidenum">
              <a:rPr lang="en-US" altLang="zh-CN"/>
              <a:pPr/>
              <a:t>151</a:t>
            </a:fld>
            <a:endParaRPr lang="en-US" altLang="zh-CN"/>
          </a:p>
        </p:txBody>
      </p:sp>
      <p:sp>
        <p:nvSpPr>
          <p:cNvPr id="2437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37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8073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3D37FB-F67F-4878-8A8F-972CD6CCB2C1}" type="slidenum">
              <a:rPr lang="en-US" altLang="zh-CN"/>
              <a:pPr/>
              <a:t>152</a:t>
            </a:fld>
            <a:endParaRPr lang="en-US" altLang="zh-CN"/>
          </a:p>
        </p:txBody>
      </p:sp>
      <p:sp>
        <p:nvSpPr>
          <p:cNvPr id="2457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48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5454D1-A798-415C-A0CD-F4F06C8B03C5}" type="slidenum">
              <a:rPr lang="en-US" altLang="zh-CN"/>
              <a:pPr/>
              <a:t>153</a:t>
            </a:fld>
            <a:endParaRPr lang="en-US" altLang="zh-CN"/>
          </a:p>
        </p:txBody>
      </p:sp>
      <p:sp>
        <p:nvSpPr>
          <p:cNvPr id="2478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78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170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96A57DE-A62C-4D5A-BD69-8262E0CCAFC0}" type="slidenum">
              <a:rPr lang="en-US" altLang="zh-CN"/>
              <a:pPr/>
              <a:t>154</a:t>
            </a:fld>
            <a:endParaRPr lang="en-US" altLang="zh-CN"/>
          </a:p>
        </p:txBody>
      </p:sp>
      <p:sp>
        <p:nvSpPr>
          <p:cNvPr id="2498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98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6674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B370A0-BD46-4E62-8D42-2A3291418C3A}" type="slidenum">
              <a:rPr lang="en-US" altLang="zh-CN"/>
              <a:pPr/>
              <a:t>155</a:t>
            </a:fld>
            <a:endParaRPr lang="en-US" altLang="zh-CN"/>
          </a:p>
        </p:txBody>
      </p:sp>
      <p:sp>
        <p:nvSpPr>
          <p:cNvPr id="2519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19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4173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5DA391-7889-40E9-AEFD-1DBECBACA6BB}" type="slidenum">
              <a:rPr lang="en-US" altLang="zh-CN"/>
              <a:pPr/>
              <a:t>156</a:t>
            </a:fld>
            <a:endParaRPr lang="en-US" altLang="zh-CN"/>
          </a:p>
        </p:txBody>
      </p:sp>
      <p:sp>
        <p:nvSpPr>
          <p:cNvPr id="2539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39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6911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AECD26-DA71-45A3-9237-91726D7594E1}" type="slidenum">
              <a:rPr lang="en-US" altLang="zh-CN"/>
              <a:pPr/>
              <a:t>157</a:t>
            </a:fld>
            <a:endParaRPr lang="en-US" altLang="zh-CN"/>
          </a:p>
        </p:txBody>
      </p:sp>
      <p:sp>
        <p:nvSpPr>
          <p:cNvPr id="2560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3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D00651D-DCF9-44CF-A687-169D634BB8E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9755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CE5038A-CC1B-4C09-8B94-9E1DBF0757C7}" type="slidenum">
              <a:rPr lang="en-US" altLang="zh-CN"/>
              <a:pPr/>
              <a:t>158</a:t>
            </a:fld>
            <a:endParaRPr lang="en-US" altLang="zh-CN"/>
          </a:p>
        </p:txBody>
      </p:sp>
      <p:sp>
        <p:nvSpPr>
          <p:cNvPr id="2580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80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2037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886A9A-A27E-4718-85B1-F6E97BD84676}" type="slidenum">
              <a:rPr lang="en-US"/>
              <a:pPr/>
              <a:t>159</a:t>
            </a:fld>
            <a:endParaRPr lang="en-US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179763" y="514350"/>
            <a:ext cx="35814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3835" y="3211427"/>
            <a:ext cx="7954845" cy="304277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12065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886A9A-A27E-4718-85B1-F6E97BD84676}" type="slidenum">
              <a:rPr lang="en-US"/>
              <a:pPr/>
              <a:t>160</a:t>
            </a:fld>
            <a:endParaRPr lang="en-US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179763" y="514350"/>
            <a:ext cx="35814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3835" y="3211427"/>
            <a:ext cx="7954845" cy="304277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120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33FBD94-A874-4565-9841-F5C6FD4600B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3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AE7BF1F-DE87-4654-B321-D4DE515A578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90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A18AEED-98A3-4690-B79A-EA6860949FA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8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C0FE22-CFC7-4194-ACF0-4A896D04FDC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58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A09CAEA-CEA2-4A94-A312-187B55D05B8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55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5133C68-4AD9-476B-B3AF-76A30C5D220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1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38C88-6EB6-404A-B541-746888E6DB1F}" type="slidenum">
              <a:rPr lang="zh-CN" altLang="en-CA"/>
              <a:pPr/>
              <a:t>4</a:t>
            </a:fld>
            <a:endParaRPr lang="en-CA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8175" y="506413"/>
            <a:ext cx="3586163" cy="2536825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09146" indent="-20914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0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5133C68-4AD9-476B-B3AF-76A30C5D220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1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BC9825-26CF-424A-ADC4-06E9BAD4D52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04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0BAA1B-3E0C-495C-A385-8C47F2627399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9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48F21E8-D5D7-427C-A695-F1FA4D60331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27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A5FE821-0B2D-4D65-AA44-AD4584C336D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43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A5FE821-0B2D-4D65-AA44-AD4584C336D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43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C2881A9-8AF1-41D0-80DB-BC6DB364FFD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3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9D00F7-E037-4CF6-B9D6-0FC8D98C6610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54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BD8220A-8063-4867-8FFB-FB30D7F3158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40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9DC579-F705-4A3C-B8AA-076EB1ADAF6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2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A08796D-5DA7-4759-8EA8-D0DF6409C34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23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9227040-9438-4B1C-9495-D0062F1248EA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89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FB54304-9675-4490-B9FE-25BFE05D831C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47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8C2D9-EE22-47E4-88FD-DA8B4825970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51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AD5F9DB-8E39-41BA-8A15-B74A24014EB3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07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6BC62D7-7AF4-42CE-807D-A668E83D2E3A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70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CB943-733C-4F91-953D-0EDDD0C9D2F4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5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1AD5A47-DCD4-4873-B8E4-3787F5F4DE2B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212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DE599B2-DE12-4C67-BF7B-BF76EE70AD2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96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BB913D-62A7-4571-888E-50A5865CAD81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9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5D4FC0-1246-4ECE-B4BB-F2D7C00025A6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6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B33ECB8-F2AF-4F91-8E91-967A3E3EC6D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759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31CAD8D-E4E6-47C0-90C1-C8EA1AE1528C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07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11DA06B-4923-484F-A8E7-147120D75FB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646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D21B51-F7A7-4F36-A2C5-4C4330CE2FF8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36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887B48-20CB-4390-8D60-9BA033932D5D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839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491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3AF0AE-9B04-4267-95B9-C43B34955FB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117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62197A5-CE2C-47E6-90D1-9FDA1562588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801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AF71C94-DE4D-4B50-AB27-F5DBB29BA516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901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105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948BC1-5E8C-43BF-9FF6-312CE1FA9D80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686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948BC1-5E8C-43BF-9FF6-312CE1FA9D8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318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948BC1-5E8C-43BF-9FF6-312CE1FA9D80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8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BDD645-65F8-4536-AD27-18CCD77AF22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278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4E0D6E8-97BD-40F2-B01E-09746C7F1D0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037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A86298-FFFC-448E-9095-ABFBE3FE9568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962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62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83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DD2E4C-1E54-4AB7-A894-67C53C325B7E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983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83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151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CFD1824-D7ED-49F2-95BB-8E46CE7CD9CF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003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30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E6E42FF-BDD9-45A4-ACFC-537F58A484D6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1024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639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940133-19C4-4196-A288-A33FC3DDEC80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1044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44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162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2394A4E-A1E6-478A-AD22-AA2A22182F37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149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B29E17B-0152-4140-B72B-794F7B3E407A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085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85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912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DB3CDF9-0D74-4F3D-86A1-36EA229EECBD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1105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05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01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74498A2-31FA-4A5A-822B-25B59568DA5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126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7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71BCE0-B386-44C3-9AE1-E3C19137C82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131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C3C67C-C98A-456D-9458-65B4FD05926C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1146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46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983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8F90FBE-2521-4A18-9798-E0286503B429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1167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67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725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850C225-5CF1-44B6-8305-C3477BCBBA70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66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192E91-E7C1-4364-91BE-6D85F1CE6E4C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1208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08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896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C2CA757-AF57-457E-8727-2C365767D07A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1228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8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606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A7F823-5B61-48ED-BEB5-59610A9ADBE3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1249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49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566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20D6C1-A3C1-4907-932E-F7E6B7226FC5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1269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69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51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4A6199-5CD1-406D-9EC0-6D274AC8BC01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1290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90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90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A4CE848-9298-4752-9911-64529FAA7896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1310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10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79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DB5EF9-1F3E-4F59-8971-118894B88FF8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1331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1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7C4E07-1E10-4BDE-B4D4-618CF0DDB7FA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770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265DF5-0278-4B00-BD0A-D58DECF99CEE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135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5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19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5EDBC5C-7C90-4D97-BDD5-21550A9D87BE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137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7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818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397E98-D176-4A93-9A2C-0B6B97D4B365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139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9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754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6917C1-7085-40F4-B115-086A9F03DD03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1413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13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040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B7F1E09-5829-4A3C-BECA-477DE9149C9B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143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875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13EABB-C458-4237-AC39-4F2E09FEDFEF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1454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54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234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C6AC6D-0AC8-48DB-A8BF-E3996C50560C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147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7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856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11CAF0C-4B10-4556-AE2C-3D990CBD3936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149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9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705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37E836C-4062-42BC-9FDC-84F85F5CF77C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151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1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011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4D6E84-E0AA-416B-A2E6-30EC6CE96B57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153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1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34C0BE3-7F2C-4CCD-AA93-EE2BABF3C01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07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1EC6726-3DBB-425A-815B-CCD9F60DCA26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155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5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756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54DEEFA-767F-4D32-886B-79F4B6D090CA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157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7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119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9A5F616-D19C-4C12-89E6-3A3F45E84524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159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9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205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F7B0FF9-0ABC-44F8-B481-82B9304AECAA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1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129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BCE3E2-2142-475F-AF07-CF5AF62F1F70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163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942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8763B6-70F8-4CA0-8B83-EF1C7C4EC590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165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5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368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B18D4EA-AA1D-4EB0-973C-8F56F07A80B1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167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7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059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B8D7528-5066-4EED-A694-953BCB0E8781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169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9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586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16B5EE-88D3-4BC5-8EC0-DAA1135B7A52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172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2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253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BD7E26-C96A-4C69-BA3A-BFCFDF676891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174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8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8EE801-C692-4688-A84C-AAA54F088D3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2396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E61B7A9-8E44-4C4B-BA35-EC63A3D04CDA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176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6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864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FED8320-15F7-4584-915D-AA50580C1C20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178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8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82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B8CDD11-EAEA-458F-9677-E9CFC123F9BF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180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0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970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6952B6-7A1F-4A8E-8FED-925A75CD595C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182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2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475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523B7B9-57D1-4181-AD7D-361C9C13B468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184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738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D16279D-295A-473D-AA54-6E1B4E027578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186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6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1126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F3BE02-7BCC-4A5F-9A3C-A41B575AB0D8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188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8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9686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DE75C08-A3EF-42D3-8BDE-57FA9BB353AF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190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0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51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1AC3681-7AA9-4F6A-BAAD-3CD9744CE2C3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192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2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7429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F255D2D-D4DE-4749-A5DB-BB57A9B60A6B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194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9763" y="514350"/>
            <a:ext cx="3581400" cy="253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93835" y="3211427"/>
            <a:ext cx="7954845" cy="3042774"/>
          </a:xfrm>
          <a:noFill/>
        </p:spPr>
        <p:txBody>
          <a:bodyPr wrap="none" anchor="ctr"/>
          <a:lstStyle/>
          <a:p>
            <a:endParaRPr lang="zh-CN" altLang="zh-CN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3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8285" y="2623310"/>
            <a:ext cx="2656839" cy="6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2213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50089" y="4218180"/>
            <a:ext cx="579323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790" y="6518028"/>
            <a:ext cx="561338" cy="196172"/>
          </a:xfrm>
        </p:spPr>
        <p:txBody>
          <a:bodyPr lIns="0" tIns="0" rIns="0" bIns="0"/>
          <a:lstStyle>
            <a:lvl1pPr marL="12694">
              <a:lnSpc>
                <a:spcPts val="1504"/>
              </a:lnSpc>
              <a:defRPr sz="1400" b="0" i="0" spc="-34" dirty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Week</a:t>
            </a:r>
            <a:r>
              <a:rPr lang="en-US" spc="-70" dirty="0" smtClean="0"/>
              <a:t> </a:t>
            </a:r>
            <a:r>
              <a:rPr lang="en-US" spc="-5" dirty="0" smtClean="0"/>
              <a:t>1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7088" y="946910"/>
            <a:ext cx="6999224" cy="661720"/>
          </a:xfrm>
        </p:spPr>
        <p:txBody>
          <a:bodyPr lIns="0" tIns="0" rIns="0" bIns="0"/>
          <a:lstStyle>
            <a:lvl1pPr>
              <a:defRPr sz="4300" b="0" i="0">
                <a:solidFill>
                  <a:srgbClr val="2213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6098" y="2134365"/>
            <a:ext cx="7601205" cy="446275"/>
          </a:xfrm>
        </p:spPr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790" y="6518028"/>
            <a:ext cx="561338" cy="196172"/>
          </a:xfrm>
        </p:spPr>
        <p:txBody>
          <a:bodyPr lIns="0" tIns="0" rIns="0" bIns="0"/>
          <a:lstStyle>
            <a:lvl1pPr marL="12694">
              <a:lnSpc>
                <a:spcPts val="1504"/>
              </a:lnSpc>
              <a:defRPr sz="1400" b="0" i="0" spc="-34" dirty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Week</a:t>
            </a:r>
            <a:r>
              <a:rPr lang="en-US" spc="-70" dirty="0" smtClean="0"/>
              <a:t> </a:t>
            </a:r>
            <a:r>
              <a:rPr lang="en-US" spc="-5" dirty="0" smtClean="0"/>
              <a:t>1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7088" y="946910"/>
            <a:ext cx="6999224" cy="661720"/>
          </a:xfrm>
        </p:spPr>
        <p:txBody>
          <a:bodyPr lIns="0" tIns="0" rIns="0" bIns="0"/>
          <a:lstStyle>
            <a:lvl1pPr>
              <a:defRPr sz="4300" b="0" i="0">
                <a:solidFill>
                  <a:srgbClr val="2213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20371" y="2134365"/>
            <a:ext cx="3694429" cy="4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60"/>
            <a:ext cx="465163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867790" y="6518028"/>
            <a:ext cx="561338" cy="196172"/>
          </a:xfrm>
        </p:spPr>
        <p:txBody>
          <a:bodyPr lIns="0" tIns="0" rIns="0" bIns="0"/>
          <a:lstStyle>
            <a:lvl1pPr marL="12694">
              <a:lnSpc>
                <a:spcPts val="1504"/>
              </a:lnSpc>
              <a:defRPr sz="1400" b="0" i="0" spc="-34" dirty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Week</a:t>
            </a:r>
            <a:r>
              <a:rPr lang="en-US" spc="-70" dirty="0" smtClean="0"/>
              <a:t> </a:t>
            </a:r>
            <a:r>
              <a:rPr lang="en-US" spc="-5" dirty="0" smtClean="0"/>
              <a:t>1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7088" y="946910"/>
            <a:ext cx="6999224" cy="661720"/>
          </a:xfrm>
        </p:spPr>
        <p:txBody>
          <a:bodyPr lIns="0" tIns="0" rIns="0" bIns="0"/>
          <a:lstStyle>
            <a:lvl1pPr>
              <a:defRPr sz="4300" b="0" i="0">
                <a:solidFill>
                  <a:srgbClr val="2213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867790" y="6518028"/>
            <a:ext cx="561338" cy="196172"/>
          </a:xfrm>
        </p:spPr>
        <p:txBody>
          <a:bodyPr lIns="0" tIns="0" rIns="0" bIns="0"/>
          <a:lstStyle>
            <a:lvl1pPr marL="12694">
              <a:lnSpc>
                <a:spcPts val="1504"/>
              </a:lnSpc>
              <a:defRPr sz="1400" b="0" i="0" spc="-34" dirty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Week</a:t>
            </a:r>
            <a:r>
              <a:rPr lang="en-US" spc="-70" dirty="0" smtClean="0"/>
              <a:t> </a:t>
            </a:r>
            <a:r>
              <a:rPr lang="en-US" spc="-5" dirty="0" smtClean="0"/>
              <a:t>1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867790" y="6518028"/>
            <a:ext cx="561338" cy="196172"/>
          </a:xfrm>
        </p:spPr>
        <p:txBody>
          <a:bodyPr lIns="0" tIns="0" rIns="0" bIns="0"/>
          <a:lstStyle>
            <a:lvl1pPr marL="12694">
              <a:lnSpc>
                <a:spcPts val="1504"/>
              </a:lnSpc>
              <a:defRPr sz="1400" b="0" i="0" spc="-34" dirty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Week</a:t>
            </a:r>
            <a:r>
              <a:rPr lang="en-US" spc="-70" dirty="0" smtClean="0"/>
              <a:t> </a:t>
            </a:r>
            <a:r>
              <a:rPr lang="en-US" spc="-5" dirty="0" smtClean="0"/>
              <a:t>1</a:t>
            </a:r>
            <a:endParaRPr lang="en-US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4671" y="7033452"/>
            <a:ext cx="2459482" cy="5539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Copyright  Li Zimao  @ 2007-2008-1 SCUEC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7088" y="946911"/>
            <a:ext cx="699922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213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6098" y="2134365"/>
            <a:ext cx="760120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790" y="6518028"/>
            <a:ext cx="561338" cy="196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694">
              <a:lnSpc>
                <a:spcPts val="1504"/>
              </a:lnSpc>
              <a:defRPr sz="1400" b="0" i="0" spc="-34" dirty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Week</a:t>
            </a:r>
            <a:r>
              <a:rPr lang="en-US" spc="-70" dirty="0" smtClean="0"/>
              <a:t> </a:t>
            </a:r>
            <a:r>
              <a:rPr lang="en-US" spc="-5" dirty="0" smtClean="0"/>
              <a:t>1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1" y="7033452"/>
            <a:ext cx="2459482" cy="276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9" y="7033452"/>
            <a:ext cx="2459482" cy="276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978">
        <a:defRPr>
          <a:latin typeface="+mn-lt"/>
          <a:ea typeface="+mn-ea"/>
          <a:cs typeface="+mn-cs"/>
        </a:defRPr>
      </a:lvl2pPr>
      <a:lvl3pPr marL="913961">
        <a:defRPr>
          <a:latin typeface="+mn-lt"/>
          <a:ea typeface="+mn-ea"/>
          <a:cs typeface="+mn-cs"/>
        </a:defRPr>
      </a:lvl3pPr>
      <a:lvl4pPr marL="1370940">
        <a:defRPr>
          <a:latin typeface="+mn-lt"/>
          <a:ea typeface="+mn-ea"/>
          <a:cs typeface="+mn-cs"/>
        </a:defRPr>
      </a:lvl4pPr>
      <a:lvl5pPr marL="1827923">
        <a:defRPr>
          <a:latin typeface="+mn-lt"/>
          <a:ea typeface="+mn-ea"/>
          <a:cs typeface="+mn-cs"/>
        </a:defRPr>
      </a:lvl5pPr>
      <a:lvl6pPr marL="2284901">
        <a:defRPr>
          <a:latin typeface="+mn-lt"/>
          <a:ea typeface="+mn-ea"/>
          <a:cs typeface="+mn-cs"/>
        </a:defRPr>
      </a:lvl6pPr>
      <a:lvl7pPr marL="2741882">
        <a:defRPr>
          <a:latin typeface="+mn-lt"/>
          <a:ea typeface="+mn-ea"/>
          <a:cs typeface="+mn-cs"/>
        </a:defRPr>
      </a:lvl7pPr>
      <a:lvl8pPr marL="3198863">
        <a:defRPr>
          <a:latin typeface="+mn-lt"/>
          <a:ea typeface="+mn-ea"/>
          <a:cs typeface="+mn-cs"/>
        </a:defRPr>
      </a:lvl8pPr>
      <a:lvl9pPr marL="36558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978">
        <a:defRPr>
          <a:latin typeface="+mn-lt"/>
          <a:ea typeface="+mn-ea"/>
          <a:cs typeface="+mn-cs"/>
        </a:defRPr>
      </a:lvl2pPr>
      <a:lvl3pPr marL="913961">
        <a:defRPr>
          <a:latin typeface="+mn-lt"/>
          <a:ea typeface="+mn-ea"/>
          <a:cs typeface="+mn-cs"/>
        </a:defRPr>
      </a:lvl3pPr>
      <a:lvl4pPr marL="1370940">
        <a:defRPr>
          <a:latin typeface="+mn-lt"/>
          <a:ea typeface="+mn-ea"/>
          <a:cs typeface="+mn-cs"/>
        </a:defRPr>
      </a:lvl4pPr>
      <a:lvl5pPr marL="1827923">
        <a:defRPr>
          <a:latin typeface="+mn-lt"/>
          <a:ea typeface="+mn-ea"/>
          <a:cs typeface="+mn-cs"/>
        </a:defRPr>
      </a:lvl5pPr>
      <a:lvl6pPr marL="2284901">
        <a:defRPr>
          <a:latin typeface="+mn-lt"/>
          <a:ea typeface="+mn-ea"/>
          <a:cs typeface="+mn-cs"/>
        </a:defRPr>
      </a:lvl6pPr>
      <a:lvl7pPr marL="2741882">
        <a:defRPr>
          <a:latin typeface="+mn-lt"/>
          <a:ea typeface="+mn-ea"/>
          <a:cs typeface="+mn-cs"/>
        </a:defRPr>
      </a:lvl7pPr>
      <a:lvl8pPr marL="3198863">
        <a:defRPr>
          <a:latin typeface="+mn-lt"/>
          <a:ea typeface="+mn-ea"/>
          <a:cs typeface="+mn-cs"/>
        </a:defRPr>
      </a:lvl8pPr>
      <a:lvl9pPr marL="36558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7%A0%94%E7%A9%B6%E6%96%B9%E6%B3%95%E8%AE%BA&amp;rsv_idx=2&amp;tn=baiduhome_pg&amp;usm=2&amp;ie=utf-8&amp;rsv_cq=research+methodology&amp;rsv_dl=0_right_recommends_merge_21179&amp;euri=7028e26cf97040f0959f48eb2d2905a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9"/>
          <p:cNvSpPr>
            <a:spLocks noGrp="1"/>
          </p:cNvSpPr>
          <p:nvPr>
            <p:ph type="title"/>
          </p:nvPr>
        </p:nvSpPr>
        <p:spPr>
          <a:xfrm>
            <a:off x="891120" y="924351"/>
            <a:ext cx="9000277" cy="1985159"/>
          </a:xfrm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 smtClean="0"/>
              <a:t>JICSCI803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> Algorithms and Data Structures </a:t>
            </a:r>
            <a:br>
              <a:rPr lang="en-US" altLang="zh-CN" dirty="0" smtClean="0"/>
            </a:br>
            <a:r>
              <a:rPr lang="en-US" altLang="zh-CN" dirty="0" smtClean="0"/>
              <a:t>March to June</a:t>
            </a:r>
            <a:r>
              <a:rPr lang="zh-CN" altLang="zh-CN" dirty="0" smtClean="0"/>
              <a:t> </a:t>
            </a:r>
            <a:r>
              <a:rPr lang="zh-CN" altLang="zh-CN" dirty="0" smtClean="0"/>
              <a:t>201</a:t>
            </a:r>
            <a:r>
              <a:rPr lang="en-US" altLang="zh-CN" dirty="0" smtClean="0"/>
              <a:t>9</a:t>
            </a:r>
            <a:endParaRPr lang="zh-CN" altLang="zh-CN" dirty="0" smtClean="0"/>
          </a:p>
        </p:txBody>
      </p:sp>
      <p:sp>
        <p:nvSpPr>
          <p:cNvPr id="3075" name="AutoShape 8" descr="data:image/jpeg;base64,/9j/4AAQSkZJRgABAQAAAQABAAD/2wBDAAIBAQEBAQIBAQECAgICAgQDAgICAgUEBAMEBgUGBgYFBgYGBwkIBgcJBwYGCAsICQoKCgoKBggLDAsKDAkKCgr/2wBDAQICAgICAgUDAwUKBwYHCgoKCgoKCgoKCgoKCgoKCgoKCgoKCgoKCgoKCgoKCgoKCgoKCgoKCgoKCgoKCgoKCgr/wAARCABk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NNKvyLdQwJ47irD3ET8CMZJ44rKtm2IAOPpVjzlHb8TXxyjc2bSRbYRddi/lVdwiggIB6YFRNcHozY/GptH0q/1+8+yaemSBl3PCqPUmhRvsiJSTRWlkiC4PfiqtwQGIAGQeldRY2ngLSr5P7S1x7mWJwf3UZ8sEH1AOfwNQ+PNCt726j1/w46zw3eRJ5R4VwMkn045OemDnrV+xfLci+pzMe0DlQM9qhuXywBOMDg1v6f4UuLXS5dYv2t22qptEaTckxOcgbTyeMY9a8t+Lv7aP7Lfwu8aXfhfxnDrsWpeH4rdvEdpp3he+nghWZisbebDEyNuZXAAOSVb+6aI4WpUdki+c7YJcpbi5COIycB9vGfTNMe6ugxAvXAzwAa8s0r/go/8AszfE7xtp3wp8EeLr+GLU3T+y49Q0aS1QytnbETIA6szZwHAyWGOq59QKgnJFFXDVMPLlmrDUoyRqRMhABpbmAXML27g7XXBIOCPp70sUDhBl1H41v+C7fw5LfGDWz8+0mN5HAjBHrnvjnnj2rSC5mkKdkjm9OttTntmkuLWUmBtssojO3PZs9ORg+2cdq6u20LV3+G73vhp2F9vebyUIH2lRuQwn6qTt5GH2k8Aip7VvE2iT6h/aCyXVvDC0bb3x5ikEjbn0B3ew3cZNed/DP473/wAN/GVh8C/ifp9z589y9vZ63N0lcrvtt646zRpMN4wPNtpFx86Z6qNL3+b1MJvQh8Qaf4t0LWdH8WwuLjw3rQisnkVlC208jf6PNzhlWRn8lg3Rmh4X5zXfeEfCfibR9UR9SsAbaWNkmTzlIGRjOM/5BNS61D4Xtr3Ufh14sltzoviaCZooJpwuyVwTPDnIK7xmVSOd3nHIwtXPAmvzab4WtNH8Z+K7C71C1DwPexzj/SkRyscz8ALI6BWdRwGZgMgCqlQoxs09V5i5pMyNZsbjwXeJqN9fwJpVkzTW9tvwWOD2OcnPJY9OvHSvy+/4KEeFfCt7+1B408ZQ+KPDenHVjaiSKTxZHBqKkJb5jKbg8cf7t5AMhWycAs5J/VT4u6bZ6r8PdSu5ZIh9msJpo5ywAACEnn0Iz+lfnN+1X4M1PXP2jLp4vE93pGjT6HqCard36xSWs0xhiMdrCskpKPKycmNEb92Mk97w16ddrpb/ACLV2fP/AOz1p2hQ/GbwlodtreiXUw8eaCthdEzT3dxG1wm5o5iNrIC2G3Hd8qgcLX68Wlr8NZLdWnurxXx8wfrn8Bivyh/Z98RX83xa8L6x47u7J9dl8beF5nhmu/Ouxi5RpURpA7sA2cnzehUfOANv636p4J0PUdQlvrbWljSV92xVyAe/65rszqPN7LRbGNDWUvUworeXaAX5B6+tOe0EoMMgDKykMGGQQeoxSB2OMORz2oaSbOC7dPWvCWh1S1Zd1/zPEfhODGvfYvEOjMsun3MuSZ1G4Ru2OWDDfG/TP7zoGFc5L4Z8K/tI6CfDniySfTr1dOmh0y8tCFmtpBIrbTnIMkFxDE6kYw0KnJDMC/xCLiMxa3ao8k9mDlFGTLCcb0A7nABA/vIB0JrxT48ftl/B79m/Wf7TTWV1y+1i0E8OiaNKskvnYCxzFwdsaOoCkk5/doVVssa76Mq9aa9mm35GEuWK1PZ9ETxX8WPhrLp3iyWK38R+F7o6drFraxFntb+EoyToDy0UiGOdM8GOQKf4hVi0ttQuY4oZbYNclAJI4QWAfHIXIBIznsK+FfhT+1L4q/bI+JvjX4Z+M/Fdx4M1Pxd4dW18NvpV7JEn2y0kM1uly+d8jD94pPAKu425EYX6w/Zc/a98V/GT4UP/AMJjcw6b4n8MStpni+3aNUeO5iyrStn7ocLvyMAHeB92tsdl/sY80tLWut7X2+XQypVlJ2R0n7WrR6L+zLceCtbstSvLnW7mDT0s9JlcTx+fMFViyKxAUkHHAbG0nBIPw18Tfh98N/H/AI61X4weL/BN/HZ2nw30ZLO8bwlFem71Sf7Q+2TNqRIFAhDSRouA2OOg9/8AiP8At5eFdU8VzfDj4FXFl4t8TAFp7u4uSNPgAdUJaYHMpBdTiMEYz8wxXxv8fvGHxJ+I1h4k0jxxIR4h1G8t7K8bTLedbR08y7gMn7mfbiJWbjYNwjTzS/mR40w2ExHKqk1yrpff7i1Vg5csdRP2f77RH+I+l3F6ukC+t/Hvhf8As20NjbQSeWkqiVUijRdgyVLhAo3Btwycj9Q7vUb2/uWu7iYqzn7qfKAOgAA6DGK/Lb4Y3ukS/GvQ2m1Oya+HjLQNiXtjN9rkAuF3eU8jMyIBs3eYzMwIOew/UUXDAY+U/U1ee6eyt2/yJw9+ad+5qRnKDI70fMSSp60yHcYxt4pSxPB6V4MWrHZNWZHKMjHp+tfNHxl8CfDz4R634s8W6j4EsL+6n8Malf8Agy/mh3SWN2kUlxcWaH+Ali1zGwww3XAUgKBX0s7ux4BGK80/aC8K3PiOwhtrm8SK0umjigungVv7Ov1fda3B4+ZC58t1JIYOFAw7568JW9nV30e5hUjdHxn8BfgN8FPFf7Mui/GrxD8ZoPB+uaF4ymvNT144aeNRt2W6gkF3PlpIhG7l3AViSK5z9tHUPEnxDvtS/aB+E/gfxPovgnWxbWOs6reE20OuXCbvLuDACCYyAAHYbS2PusSK9F/Ze+Dnwa8LftOXPg74peBUkfU1luPCFnqMpktrC+hYi8sjGfleRCAUds7o1jcf6xa9I/ao8DeDP2m/E83we0/9rpfDt9ZTpAfBF5bJFFNOMFPkYxSTZ+VlOZB0Kivf+uqnj05Ntb3a0SfRWvez6vRM43S56Wm5+fXw61vSvDXjfSfEHiCxN1Y2WpwT3lqEDGaJJVZkwSAcgEYJxzzXZQ+OdObwhBp8mmWEayXttDHq93eSxvbB4dUdQ4lmeN1LWgATADHaDuMaEaehfBy6+Dn7Rj/CP4y+GJNQkDC2js7KZlW/80qIjHJjhX3cMwAU/ewVIr3b9jr9lb4XfGvX/FHxAutY1qLw3pviqa10fwzBcy28TxBUkR5DkOQVkGFwh9eu0elmGKoRw3tZP3dHpre5lh1KNRpeh4/8BB4M1v4r6LpsXh1pdfHirw++gi1ea5b7MkqyXLtKMLIFQKd7LkqM54Yn9RCApwK5/wAMfCb4Z+ENQGueFvh9othf+T5JvrTS4o5ymANpkVdxGAOp7Ct478/c/wDHq+Rx+Ywxso8qsoqx6FKk6abfU24ZUaMEGmu6g/Nxmq9rMvlgB+fSnM+Wx0I5ry4zTOuS0HySRkbVIyaqX9jYalaSWGpWkc8MylZYpUDKw9CDUsjg9WqMuM8MOnelKVjE+a/20/gRqd4LP4g/D+Z7bUvt9u9rdRfes9VjIWznz2WQYtXJ7m2ZuIjXIad+x38Xf2qfiRZfHj9p4WnhHyLaFLbQ/Dg2XkixksjTSkt5bZPXlwMD5Nor6/cphhuHWo5D2BH4GuuGZ16VFQho1pfrZ9DJ0oyldnxr+3ZpVhN+1v8ADm4vo7x47XTI5Xls9pkj2XfyyHcrZCkhsbSWxtGC2R1X/BMHT59H+GPi/TLu1MEkHjadGhdVDJi3g4IUAAjuABg9q5z9u3V73Sv2nfCEVhrSWT3PhO5jMjwq6sBOZNmXBCZKDDbWwcHa3Suw/wCCdsl5P4b+IFzfzeZNN8QLmSRwFAJaGFuArMFHPC7mx0JyK9fESvw9H5fmc8bfW/67H0pA6HAyMfSpT9m7KPxFVUJVQA2D2NPznrg18zBpbnaWbJyYgHWpXKHtjjtXMeL/AIneB/hrBZN4z16CwGoXHk2hnkA82Tj5RkjJ56VTtfj18L7tvLOvyxSG6ktxFNp86uZEufsxGNmeZflHrn60oxnukbu3U69tvUgVFIBnIXjvmuPtf2g/g5f6bbaqnji2jhvGgWBp43j3GaETx/eUcGJg+egU5Jrf8N+JtD8YaSmu+HNSS7tJXZY5owQCVYqRg8jBBokpLVoyaRoGNHixgZ7VGYieG4A7Yp5XaeTTXXdjA+tZ8wmj5I/bKur3Tf2vfAmpabc20Ij8OTrNJdcYjkuBC204yrfvOCCvuwBNdV+wFFdx6T8QIL4Wyzx+OZUmWzULEGFrbghAP4cjj+Q6V6X8cP2Zvg5+0HFZL8UPCovH08t9luYrl4ZUDfeXehBKng7TxkZp/wAGPgX8MPgFoN14Y+F+nPaWd5em6uI5r15yZdqoTlySOFUYr16mYUp5UsMr8y+7e5zRpSVbmO4gDFckn6CnlZM8P+lQxSRr0lUgZxzUuzd8248+9eRdrc6bNmT4k8B+DvHkVnH4v8O21+LCcTWYuFz5Ugxh19DwOagT4aeCIrg3MWibXeTzGZbmUfNuLZ+96kn8TRRVRlJLc6JJXFT4XeBFlMy6CFYx7Mrcyj5Qu0DhugHFbei6LpegWA0/SLQQwoxKoGJwT15JJooonJvdiHzTOpIGPSmLcSA446+lFFZmU9xmoTPHDuQDkc8VgxeEvCV6zz3fhTTJHeYyOz2EZLOerHI5PvRRQStyUeD/AAhHHhPCWmADdwLCPuAD27gAfhWpkgADgAYAFFFF2zWR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4261" y="-159310"/>
            <a:ext cx="356447" cy="33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65" tIns="52132" rIns="104265" bIns="52132"/>
          <a:lstStyle/>
          <a:p>
            <a:endParaRPr lang="zh-CN" altLang="en-US"/>
          </a:p>
        </p:txBody>
      </p:sp>
      <p:sp>
        <p:nvSpPr>
          <p:cNvPr id="3076" name="AutoShape 10" descr="data:image/jpeg;base64,/9j/4AAQSkZJRgABAQAAAQABAAD/2wBDAAIBAQEBAQIBAQECAgICAgQDAgICAgUEBAMEBgUGBgYFBgYGBwkIBgcJBwYGCAsICQoKCgoKBggLDAsKDAkKCgr/2wBDAQICAgICAgUDAwUKBwYHCgoKCgoKCgoKCgoKCgoKCgoKCgoKCgoKCgoKCgoKCgoKCgoKCgoKCgoKCgoKCgoKCgr/wAARCABk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NNKvyLdQwJ47irD3ET8CMZJ44rKtm2IAOPpVjzlHb8TXxyjc2bSRbYRddi/lVdwiggIB6YFRNcHozY/GptH0q/1+8+yaemSBl3PCqPUmhRvsiJSTRWlkiC4PfiqtwQGIAGQeldRY2ngLSr5P7S1x7mWJwf3UZ8sEH1AOfwNQ+PNCt726j1/w46zw3eRJ5R4VwMkn045OemDnrV+xfLci+pzMe0DlQM9qhuXywBOMDg1v6f4UuLXS5dYv2t22qptEaTckxOcgbTyeMY9a8t+Lv7aP7Lfwu8aXfhfxnDrsWpeH4rdvEdpp3he+nghWZisbebDEyNuZXAAOSVb+6aI4WpUdki+c7YJcpbi5COIycB9vGfTNMe6ugxAvXAzwAa8s0r/go/8AszfE7xtp3wp8EeLr+GLU3T+y49Q0aS1QytnbETIA6szZwHAyWGOq59QKgnJFFXDVMPLlmrDUoyRqRMhABpbmAXML27g7XXBIOCPp70sUDhBl1H41v+C7fw5LfGDWz8+0mN5HAjBHrnvjnnj2rSC5mkKdkjm9OttTntmkuLWUmBtssojO3PZs9ORg+2cdq6u20LV3+G73vhp2F9vebyUIH2lRuQwn6qTt5GH2k8Aip7VvE2iT6h/aCyXVvDC0bb3x5ikEjbn0B3ew3cZNed/DP473/wAN/GVh8C/ifp9z589y9vZ63N0lcrvtt646zRpMN4wPNtpFx86Z6qNL3+b1MJvQh8Qaf4t0LWdH8WwuLjw3rQisnkVlC208jf6PNzhlWRn8lg3Rmh4X5zXfeEfCfibR9UR9SsAbaWNkmTzlIGRjOM/5BNS61D4Xtr3Ufh14sltzoviaCZooJpwuyVwTPDnIK7xmVSOd3nHIwtXPAmvzab4WtNH8Z+K7C71C1DwPexzj/SkRyscz8ALI6BWdRwGZgMgCqlQoxs09V5i5pMyNZsbjwXeJqN9fwJpVkzTW9tvwWOD2OcnPJY9OvHSvy+/4KEeFfCt7+1B408ZQ+KPDenHVjaiSKTxZHBqKkJb5jKbg8cf7t5AMhWycAs5J/VT4u6bZ6r8PdSu5ZIh9msJpo5ywAACEnn0Iz+lfnN+1X4M1PXP2jLp4vE93pGjT6HqCard36xSWs0xhiMdrCskpKPKycmNEb92Mk97w16ddrpb/ACLV2fP/AOz1p2hQ/GbwlodtreiXUw8eaCthdEzT3dxG1wm5o5iNrIC2G3Hd8qgcLX68Wlr8NZLdWnurxXx8wfrn8Bivyh/Z98RX83xa8L6x47u7J9dl8beF5nhmu/Ouxi5RpURpA7sA2cnzehUfOANv636p4J0PUdQlvrbWljSV92xVyAe/65rszqPN7LRbGNDWUvUworeXaAX5B6+tOe0EoMMgDKykMGGQQeoxSB2OMORz2oaSbOC7dPWvCWh1S1Zd1/zPEfhODGvfYvEOjMsun3MuSZ1G4Ru2OWDDfG/TP7zoGFc5L4Z8K/tI6CfDniySfTr1dOmh0y8tCFmtpBIrbTnIMkFxDE6kYw0KnJDMC/xCLiMxa3ao8k9mDlFGTLCcb0A7nABA/vIB0JrxT48ftl/B79m/Wf7TTWV1y+1i0E8OiaNKskvnYCxzFwdsaOoCkk5/doVVssa76Mq9aa9mm35GEuWK1PZ9ETxX8WPhrLp3iyWK38R+F7o6drFraxFntb+EoyToDy0UiGOdM8GOQKf4hVi0ttQuY4oZbYNclAJI4QWAfHIXIBIznsK+FfhT+1L4q/bI+JvjX4Z+M/Fdx4M1Pxd4dW18NvpV7JEn2y0kM1uly+d8jD94pPAKu425EYX6w/Zc/a98V/GT4UP/AMJjcw6b4n8MStpni+3aNUeO5iyrStn7ocLvyMAHeB92tsdl/sY80tLWut7X2+XQypVlJ2R0n7WrR6L+zLceCtbstSvLnW7mDT0s9JlcTx+fMFViyKxAUkHHAbG0nBIPw18Tfh98N/H/AI61X4weL/BN/HZ2nw30ZLO8bwlFem71Sf7Q+2TNqRIFAhDSRouA2OOg9/8AiP8At5eFdU8VzfDj4FXFl4t8TAFp7u4uSNPgAdUJaYHMpBdTiMEYz8wxXxv8fvGHxJ+I1h4k0jxxIR4h1G8t7K8bTLedbR08y7gMn7mfbiJWbjYNwjTzS/mR40w2ExHKqk1yrpff7i1Vg5csdRP2f77RH+I+l3F6ukC+t/Hvhf8As20NjbQSeWkqiVUijRdgyVLhAo3Btwycj9Q7vUb2/uWu7iYqzn7qfKAOgAA6DGK/Lb4Y3ukS/GvQ2m1Oya+HjLQNiXtjN9rkAuF3eU8jMyIBs3eYzMwIOew/UUXDAY+U/U1ee6eyt2/yJw9+ad+5qRnKDI70fMSSp60yHcYxt4pSxPB6V4MWrHZNWZHKMjHp+tfNHxl8CfDz4R634s8W6j4EsL+6n8Malf8Agy/mh3SWN2kUlxcWaH+Ali1zGwww3XAUgKBX0s7ux4BGK80/aC8K3PiOwhtrm8SK0umjigungVv7Ov1fda3B4+ZC58t1JIYOFAw7568JW9nV30e5hUjdHxn8BfgN8FPFf7Mui/GrxD8ZoPB+uaF4ymvNT144aeNRt2W6gkF3PlpIhG7l3AViSK5z9tHUPEnxDvtS/aB+E/gfxPovgnWxbWOs6reE20OuXCbvLuDACCYyAAHYbS2PusSK9F/Ze+Dnwa8LftOXPg74peBUkfU1luPCFnqMpktrC+hYi8sjGfleRCAUds7o1jcf6xa9I/ao8DeDP2m/E83we0/9rpfDt9ZTpAfBF5bJFFNOMFPkYxSTZ+VlOZB0Kivf+uqnj05Ntb3a0SfRWvez6vRM43S56Wm5+fXw61vSvDXjfSfEHiCxN1Y2WpwT3lqEDGaJJVZkwSAcgEYJxzzXZQ+OdObwhBp8mmWEayXttDHq93eSxvbB4dUdQ4lmeN1LWgATADHaDuMaEaehfBy6+Dn7Rj/CP4y+GJNQkDC2js7KZlW/80qIjHJjhX3cMwAU/ewVIr3b9jr9lb4XfGvX/FHxAutY1qLw3pviqa10fwzBcy28TxBUkR5DkOQVkGFwh9eu0elmGKoRw3tZP3dHpre5lh1KNRpeh4/8BB4M1v4r6LpsXh1pdfHirw++gi1ea5b7MkqyXLtKMLIFQKd7LkqM54Yn9RCApwK5/wAMfCb4Z+ENQGueFvh9othf+T5JvrTS4o5ymANpkVdxGAOp7Ct478/c/wDHq+Rx+Ywxso8qsoqx6FKk6abfU24ZUaMEGmu6g/Nxmq9rMvlgB+fSnM+Wx0I5ry4zTOuS0HySRkbVIyaqX9jYalaSWGpWkc8MylZYpUDKw9CDUsjg9WqMuM8MOnelKVjE+a/20/gRqd4LP4g/D+Z7bUvt9u9rdRfes9VjIWznz2WQYtXJ7m2ZuIjXIad+x38Xf2qfiRZfHj9p4WnhHyLaFLbQ/Dg2XkixksjTSkt5bZPXlwMD5Nor6/cphhuHWo5D2BH4GuuGZ16VFQho1pfrZ9DJ0oyldnxr+3ZpVhN+1v8ADm4vo7x47XTI5Xls9pkj2XfyyHcrZCkhsbSWxtGC2R1X/BMHT59H+GPi/TLu1MEkHjadGhdVDJi3g4IUAAjuABg9q5z9u3V73Sv2nfCEVhrSWT3PhO5jMjwq6sBOZNmXBCZKDDbWwcHa3Suw/wCCdsl5P4b+IFzfzeZNN8QLmSRwFAJaGFuArMFHPC7mx0JyK9fESvw9H5fmc8bfW/67H0pA6HAyMfSpT9m7KPxFVUJVQA2D2NPznrg18zBpbnaWbJyYgHWpXKHtjjtXMeL/AIneB/hrBZN4z16CwGoXHk2hnkA82Tj5RkjJ56VTtfj18L7tvLOvyxSG6ktxFNp86uZEufsxGNmeZflHrn60oxnukbu3U69tvUgVFIBnIXjvmuPtf2g/g5f6bbaqnji2jhvGgWBp43j3GaETx/eUcGJg+egU5Jrf8N+JtD8YaSmu+HNSS7tJXZY5owQCVYqRg8jBBokpLVoyaRoGNHixgZ7VGYieG4A7Yp5XaeTTXXdjA+tZ8wmj5I/bKur3Tf2vfAmpabc20Ij8OTrNJdcYjkuBC204yrfvOCCvuwBNdV+wFFdx6T8QIL4Wyzx+OZUmWzULEGFrbghAP4cjj+Q6V6X8cP2Zvg5+0HFZL8UPCovH08t9luYrl4ZUDfeXehBKng7TxkZp/wAGPgX8MPgFoN14Y+F+nPaWd5em6uI5r15yZdqoTlySOFUYr16mYUp5UsMr8y+7e5zRpSVbmO4gDFckn6CnlZM8P+lQxSRr0lUgZxzUuzd8248+9eRdrc6bNmT4k8B+DvHkVnH4v8O21+LCcTWYuFz5Ugxh19DwOagT4aeCIrg3MWibXeTzGZbmUfNuLZ+96kn8TRRVRlJLc6JJXFT4XeBFlMy6CFYx7Mrcyj5Qu0DhugHFbei6LpegWA0/SLQQwoxKoGJwT15JJooonJvdiHzTOpIGPSmLcSA446+lFFZmU9xmoTPHDuQDkc8VgxeEvCV6zz3fhTTJHeYyOz2EZLOerHI5PvRRQStyUeD/AAhHHhPCWmADdwLCPuAD27gAfhWpkgADgAYAFFFF2zWR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4261" y="-159310"/>
            <a:ext cx="356447" cy="33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65" tIns="52132" rIns="104265" bIns="52132"/>
          <a:lstStyle/>
          <a:p>
            <a:endParaRPr lang="zh-CN" altLang="en-US"/>
          </a:p>
        </p:txBody>
      </p:sp>
      <p:sp>
        <p:nvSpPr>
          <p:cNvPr id="3077" name="AutoShape 12" descr="data:image/jpeg;base64,/9j/4AAQSkZJRgABAQAAAQABAAD/2wBDAAIBAQEBAQIBAQECAgICAgQDAgICAgUEBAMEBgUGBgYFBgYGBwkIBgcJBwYGCAsICQoKCgoKBggLDAsKDAkKCgr/2wBDAQICAgICAgUDAwUKBwYHCgoKCgoKCgoKCgoKCgoKCgoKCgoKCgoKCgoKCgoKCgoKCgoKCgoKCgoKCgoKCgoKCgr/wAARCABk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NNKvyLdQwJ47irD3ET8CMZJ44rKtm2IAOPpVjzlHb8TXxyjc2bSRbYRddi/lVdwiggIB6YFRNcHozY/GptH0q/1+8+yaemSBl3PCqPUmhRvsiJSTRWlkiC4PfiqtwQGIAGQeldRY2ngLSr5P7S1x7mWJwf3UZ8sEH1AOfwNQ+PNCt726j1/w46zw3eRJ5R4VwMkn045OemDnrV+xfLci+pzMe0DlQM9qhuXywBOMDg1v6f4UuLXS5dYv2t22qptEaTckxOcgbTyeMY9a8t+Lv7aP7Lfwu8aXfhfxnDrsWpeH4rdvEdpp3he+nghWZisbebDEyNuZXAAOSVb+6aI4WpUdki+c7YJcpbi5COIycB9vGfTNMe6ugxAvXAzwAa8s0r/go/8AszfE7xtp3wp8EeLr+GLU3T+y49Q0aS1QytnbETIA6szZwHAyWGOq59QKgnJFFXDVMPLlmrDUoyRqRMhABpbmAXML27g7XXBIOCPp70sUDhBl1H41v+C7fw5LfGDWz8+0mN5HAjBHrnvjnnj2rSC5mkKdkjm9OttTntmkuLWUmBtssojO3PZs9ORg+2cdq6u20LV3+G73vhp2F9vebyUIH2lRuQwn6qTt5GH2k8Aip7VvE2iT6h/aCyXVvDC0bb3x5ikEjbn0B3ew3cZNed/DP473/wAN/GVh8C/ifp9z589y9vZ63N0lcrvtt646zRpMN4wPNtpFx86Z6qNL3+b1MJvQh8Qaf4t0LWdH8WwuLjw3rQisnkVlC208jf6PNzhlWRn8lg3Rmh4X5zXfeEfCfibR9UR9SsAbaWNkmTzlIGRjOM/5BNS61D4Xtr3Ufh14sltzoviaCZooJpwuyVwTPDnIK7xmVSOd3nHIwtXPAmvzab4WtNH8Z+K7C71C1DwPexzj/SkRyscz8ALI6BWdRwGZgMgCqlQoxs09V5i5pMyNZsbjwXeJqN9fwJpVkzTW9tvwWOD2OcnPJY9OvHSvy+/4KEeFfCt7+1B408ZQ+KPDenHVjaiSKTxZHBqKkJb5jKbg8cf7t5AMhWycAs5J/VT4u6bZ6r8PdSu5ZIh9msJpo5ywAACEnn0Iz+lfnN+1X4M1PXP2jLp4vE93pGjT6HqCard36xSWs0xhiMdrCskpKPKycmNEb92Mk97w16ddrpb/ACLV2fP/AOz1p2hQ/GbwlodtreiXUw8eaCthdEzT3dxG1wm5o5iNrIC2G3Hd8qgcLX68Wlr8NZLdWnurxXx8wfrn8Bivyh/Z98RX83xa8L6x47u7J9dl8beF5nhmu/Ouxi5RpURpA7sA2cnzehUfOANv636p4J0PUdQlvrbWljSV92xVyAe/65rszqPN7LRbGNDWUvUworeXaAX5B6+tOe0EoMMgDKykMGGQQeoxSB2OMORz2oaSbOC7dPWvCWh1S1Zd1/zPEfhODGvfYvEOjMsun3MuSZ1G4Ru2OWDDfG/TP7zoGFc5L4Z8K/tI6CfDniySfTr1dOmh0y8tCFmtpBIrbTnIMkFxDE6kYw0KnJDMC/xCLiMxa3ao8k9mDlFGTLCcb0A7nABA/vIB0JrxT48ftl/B79m/Wf7TTWV1y+1i0E8OiaNKskvnYCxzFwdsaOoCkk5/doVVssa76Mq9aa9mm35GEuWK1PZ9ETxX8WPhrLp3iyWK38R+F7o6drFraxFntb+EoyToDy0UiGOdM8GOQKf4hVi0ttQuY4oZbYNclAJI4QWAfHIXIBIznsK+FfhT+1L4q/bI+JvjX4Z+M/Fdx4M1Pxd4dW18NvpV7JEn2y0kM1uly+d8jD94pPAKu425EYX6w/Zc/a98V/GT4UP/AMJjcw6b4n8MStpni+3aNUeO5iyrStn7ocLvyMAHeB92tsdl/sY80tLWut7X2+XQypVlJ2R0n7WrR6L+zLceCtbstSvLnW7mDT0s9JlcTx+fMFViyKxAUkHHAbG0nBIPw18Tfh98N/H/AI61X4weL/BN/HZ2nw30ZLO8bwlFem71Sf7Q+2TNqRIFAhDSRouA2OOg9/8AiP8At5eFdU8VzfDj4FXFl4t8TAFp7u4uSNPgAdUJaYHMpBdTiMEYz8wxXxv8fvGHxJ+I1h4k0jxxIR4h1G8t7K8bTLedbR08y7gMn7mfbiJWbjYNwjTzS/mR40w2ExHKqk1yrpff7i1Vg5csdRP2f77RH+I+l3F6ukC+t/Hvhf8As20NjbQSeWkqiVUijRdgyVLhAo3Btwycj9Q7vUb2/uWu7iYqzn7qfKAOgAA6DGK/Lb4Y3ukS/GvQ2m1Oya+HjLQNiXtjN9rkAuF3eU8jMyIBs3eYzMwIOew/UUXDAY+U/U1ee6eyt2/yJw9+ad+5qRnKDI70fMSSp60yHcYxt4pSxPB6V4MWrHZNWZHKMjHp+tfNHxl8CfDz4R634s8W6j4EsL+6n8Malf8Agy/mh3SWN2kUlxcWaH+Ali1zGwww3XAUgKBX0s7ux4BGK80/aC8K3PiOwhtrm8SK0umjigungVv7Ov1fda3B4+ZC58t1JIYOFAw7568JW9nV30e5hUjdHxn8BfgN8FPFf7Mui/GrxD8ZoPB+uaF4ymvNT144aeNRt2W6gkF3PlpIhG7l3AViSK5z9tHUPEnxDvtS/aB+E/gfxPovgnWxbWOs6reE20OuXCbvLuDACCYyAAHYbS2PusSK9F/Ze+Dnwa8LftOXPg74peBUkfU1luPCFnqMpktrC+hYi8sjGfleRCAUds7o1jcf6xa9I/ao8DeDP2m/E83we0/9rpfDt9ZTpAfBF5bJFFNOMFPkYxSTZ+VlOZB0Kivf+uqnj05Ntb3a0SfRWvez6vRM43S56Wm5+fXw61vSvDXjfSfEHiCxN1Y2WpwT3lqEDGaJJVZkwSAcgEYJxzzXZQ+OdObwhBp8mmWEayXttDHq93eSxvbB4dUdQ4lmeN1LWgATADHaDuMaEaehfBy6+Dn7Rj/CP4y+GJNQkDC2js7KZlW/80qIjHJjhX3cMwAU/ewVIr3b9jr9lb4XfGvX/FHxAutY1qLw3pviqa10fwzBcy28TxBUkR5DkOQVkGFwh9eu0elmGKoRw3tZP3dHpre5lh1KNRpeh4/8BB4M1v4r6LpsXh1pdfHirw++gi1ea5b7MkqyXLtKMLIFQKd7LkqM54Yn9RCApwK5/wAMfCb4Z+ENQGueFvh9othf+T5JvrTS4o5ymANpkVdxGAOp7Ct478/c/wDHq+Rx+Ywxso8qsoqx6FKk6abfU24ZUaMEGmu6g/Nxmq9rMvlgB+fSnM+Wx0I5ry4zTOuS0HySRkbVIyaqX9jYalaSWGpWkc8MylZYpUDKw9CDUsjg9WqMuM8MOnelKVjE+a/20/gRqd4LP4g/D+Z7bUvt9u9rdRfes9VjIWznz2WQYtXJ7m2ZuIjXIad+x38Xf2qfiRZfHj9p4WnhHyLaFLbQ/Dg2XkixksjTSkt5bZPXlwMD5Nor6/cphhuHWo5D2BH4GuuGZ16VFQho1pfrZ9DJ0oyldnxr+3ZpVhN+1v8ADm4vo7x47XTI5Xls9pkj2XfyyHcrZCkhsbSWxtGC2R1X/BMHT59H+GPi/TLu1MEkHjadGhdVDJi3g4IUAAjuABg9q5z9u3V73Sv2nfCEVhrSWT3PhO5jMjwq6sBOZNmXBCZKDDbWwcHa3Suw/wCCdsl5P4b+IFzfzeZNN8QLmSRwFAJaGFuArMFHPC7mx0JyK9fESvw9H5fmc8bfW/67H0pA6HAyMfSpT9m7KPxFVUJVQA2D2NPznrg18zBpbnaWbJyYgHWpXKHtjjtXMeL/AIneB/hrBZN4z16CwGoXHk2hnkA82Tj5RkjJ56VTtfj18L7tvLOvyxSG6ktxFNp86uZEufsxGNmeZflHrn60oxnukbu3U69tvUgVFIBnIXjvmuPtf2g/g5f6bbaqnji2jhvGgWBp43j3GaETx/eUcGJg+egU5Jrf8N+JtD8YaSmu+HNSS7tJXZY5owQCVYqRg8jBBokpLVoyaRoGNHixgZ7VGYieG4A7Yp5XaeTTXXdjA+tZ8wmj5I/bKur3Tf2vfAmpabc20Ij8OTrNJdcYjkuBC204yrfvOCCvuwBNdV+wFFdx6T8QIL4Wyzx+OZUmWzULEGFrbghAP4cjj+Q6V6X8cP2Zvg5+0HFZL8UPCovH08t9luYrl4ZUDfeXehBKng7TxkZp/wAGPgX8MPgFoN14Y+F+nPaWd5em6uI5r15yZdqoTlySOFUYr16mYUp5UsMr8y+7e5zRpSVbmO4gDFckn6CnlZM8P+lQxSRr0lUgZxzUuzd8248+9eRdrc6bNmT4k8B+DvHkVnH4v8O21+LCcTWYuFz5Ugxh19DwOagT4aeCIrg3MWibXeTzGZbmUfNuLZ+96kn8TRRVRlJLc6JJXFT4XeBFlMy6CFYx7Mrcyj5Qu0DhugHFbei6LpegWA0/SLQQwoxKoGJwT15JJooonJvdiHzTOpIGPSmLcSA446+lFFZmU9xmoTPHDuQDkc8VgxeEvCV6zz3fhTTJHeYyOz2EZLOerHI5PvRRQStyUeD/AAhHHhPCWmADdwLCPuAD27gAfhWpkgADgAYAFFFF2zWR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4261" y="-159310"/>
            <a:ext cx="356447" cy="33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65" tIns="52132" rIns="104265" bIns="52132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164" y="1831979"/>
            <a:ext cx="10215634" cy="5164156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200" dirty="0">
                <a:ea typeface="宋体" charset="-122"/>
              </a:rPr>
              <a:t>For a graph,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                       </a:t>
            </a:r>
            <a:r>
              <a:rPr lang="en-US" altLang="zh-CN" sz="3200" dirty="0" smtClean="0">
                <a:ea typeface="宋体" charset="-122"/>
              </a:rPr>
              <a:t>     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G = ( V, E )</a:t>
            </a:r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err="1">
                <a:ea typeface="宋体" charset="-122"/>
              </a:rPr>
              <a:t>Dijkstra’s</a:t>
            </a:r>
            <a:r>
              <a:rPr lang="en-US" altLang="zh-CN" sz="3200" dirty="0">
                <a:ea typeface="宋体" charset="-122"/>
              </a:rPr>
              <a:t> algorithm keeps </a:t>
            </a:r>
            <a:r>
              <a:rPr lang="en-US" altLang="zh-CN" sz="3200" i="1" dirty="0">
                <a:ea typeface="宋体" charset="-122"/>
              </a:rPr>
              <a:t>two</a:t>
            </a:r>
            <a:r>
              <a:rPr lang="en-US" altLang="zh-CN" sz="3200" dirty="0">
                <a:ea typeface="宋体" charset="-122"/>
              </a:rPr>
              <a:t> sets of vertices:</a:t>
            </a:r>
          </a:p>
          <a:p>
            <a:pPr lvl="1">
              <a:buFontTx/>
              <a:buChar char=" "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ea typeface="宋体" charset="-122"/>
              </a:rPr>
              <a:t>          Vertices whose shortest paths have already been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             determined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 smtClean="0">
                <a:ea typeface="宋体" charset="-122"/>
              </a:rPr>
              <a:t>Q=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V-S</a:t>
            </a:r>
            <a:r>
              <a:rPr lang="en-US" altLang="zh-CN" sz="3200" dirty="0" smtClean="0">
                <a:ea typeface="宋体" charset="-122"/>
              </a:rPr>
              <a:t>      </a:t>
            </a:r>
            <a:r>
              <a:rPr lang="en-US" altLang="zh-CN" sz="3200" dirty="0">
                <a:ea typeface="宋体" charset="-122"/>
              </a:rPr>
              <a:t>Remainder</a:t>
            </a:r>
          </a:p>
          <a:p>
            <a:r>
              <a:rPr lang="en-US" altLang="zh-CN" sz="3200" dirty="0">
                <a:ea typeface="宋体" charset="-122"/>
              </a:rPr>
              <a:t>Also</a:t>
            </a:r>
          </a:p>
          <a:p>
            <a:pPr lvl="1">
              <a:buFontTx/>
              <a:buChar char=" "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3200" dirty="0">
                <a:ea typeface="宋体" charset="-122"/>
              </a:rPr>
              <a:t>           Best estimates of shortest path to each vertex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 smtClean="0">
                <a:ea typeface="宋体" charset="-122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p</a:t>
            </a:r>
            <a:r>
              <a:rPr lang="en-US" altLang="zh-CN" sz="3200" dirty="0" smtClean="0">
                <a:ea typeface="宋体" charset="-122"/>
              </a:rPr>
              <a:t>           </a:t>
            </a:r>
            <a:r>
              <a:rPr lang="en-US" altLang="zh-CN" sz="3200" dirty="0">
                <a:ea typeface="宋体" charset="-122"/>
              </a:rPr>
              <a:t>Predecessors for each vertex</a:t>
            </a:r>
          </a:p>
          <a:p>
            <a:endParaRPr lang="en-US" altLang="zh-CN" sz="3200" dirty="0">
              <a:ea typeface="宋体" charset="-122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34" y="495277"/>
            <a:ext cx="8643998" cy="661720"/>
          </a:xfrm>
        </p:spPr>
        <p:txBody>
          <a:bodyPr/>
          <a:lstStyle/>
          <a:p>
            <a:pPr algn="ctr"/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Algorithm—DS design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6545995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889911" y="2541958"/>
            <a:ext cx="6679662" cy="402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Pack as much of the lightest object as you can</a:t>
            </a:r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3490207" y="3597607"/>
            <a:ext cx="1857" cy="204827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4574399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5658591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2406015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8911167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889911" y="2944610"/>
            <a:ext cx="4446301" cy="446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20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8277" name="Text Box 37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38278" name="Text Box 38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8279" name="Text Box 39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38280" name="Text Box 40"/>
          <p:cNvSpPr txBox="1">
            <a:spLocks noChangeArrowheads="1"/>
          </p:cNvSpPr>
          <p:nvPr/>
        </p:nvSpPr>
        <p:spPr bwMode="auto">
          <a:xfrm>
            <a:off x="2864569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38281" name="Text Box 41"/>
          <p:cNvSpPr txBox="1">
            <a:spLocks noChangeArrowheads="1"/>
          </p:cNvSpPr>
          <p:nvPr/>
        </p:nvSpPr>
        <p:spPr bwMode="auto">
          <a:xfrm>
            <a:off x="298338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8282" name="Text Box 42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38283" name="Text Box 4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1889911" y="2541958"/>
            <a:ext cx="8003342" cy="3851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Pack as much of the next lightest object as you can</a:t>
            </a:r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3490207" y="3606359"/>
            <a:ext cx="1857" cy="2039519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4574399" y="3606359"/>
            <a:ext cx="1857" cy="203951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5658591" y="3606359"/>
            <a:ext cx="1857" cy="203951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6742783" y="3606359"/>
            <a:ext cx="1857" cy="203951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7826975" y="3606359"/>
            <a:ext cx="1857" cy="203951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302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303" name="Line 15"/>
          <p:cNvSpPr>
            <a:spLocks noChangeShapeType="1"/>
          </p:cNvSpPr>
          <p:nvPr/>
        </p:nvSpPr>
        <p:spPr bwMode="auto">
          <a:xfrm>
            <a:off x="2406015" y="3606359"/>
            <a:ext cx="1857" cy="2039519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>
            <a:off x="8911167" y="3606359"/>
            <a:ext cx="1857" cy="2039519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>
            <a:off x="2389308" y="3622116"/>
            <a:ext cx="653856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1889911" y="2944609"/>
            <a:ext cx="4178966" cy="4551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50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2591665" y="3692142"/>
            <a:ext cx="716606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3965469" y="369214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5049661" y="369214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6133853" y="369214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7218045" y="369214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8302237" y="369214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0320" name="Text Box 32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40321" name="Text Box 33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0323" name="Text Box 35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40324" name="Text Box 36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40326" name="Text Box 38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0327" name="Text Box 39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2864569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40329" name="Text Box 41"/>
          <p:cNvSpPr txBox="1">
            <a:spLocks noChangeArrowheads="1"/>
          </p:cNvSpPr>
          <p:nvPr/>
        </p:nvSpPr>
        <p:spPr bwMode="auto">
          <a:xfrm>
            <a:off x="298338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4949410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40332" name="Text Box 44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5036666" cy="402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And the next lightest object</a:t>
            </a:r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3490207" y="3597607"/>
            <a:ext cx="1857" cy="204827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4574399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5658591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50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>
            <a:off x="2406015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52" name="Line 16"/>
          <p:cNvSpPr>
            <a:spLocks noChangeShapeType="1"/>
          </p:cNvSpPr>
          <p:nvPr/>
        </p:nvSpPr>
        <p:spPr bwMode="auto">
          <a:xfrm>
            <a:off x="8911167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53" name="Line 17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54" name="Line 18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1889911" y="2944610"/>
            <a:ext cx="4511278" cy="446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116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42357" name="Text Box 21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42358" name="Text Box 22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42360" name="Text Box 24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42361" name="Text Box 25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42362" name="Text Box 26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142366" name="Text Box 30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42369" name="Text Box 33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42370" name="Text Box 34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42372" name="Text Box 36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2373" name="Text Box 37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42374" name="Text Box 38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2375" name="Text Box 39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42376" name="Text Box 40"/>
          <p:cNvSpPr txBox="1">
            <a:spLocks noChangeArrowheads="1"/>
          </p:cNvSpPr>
          <p:nvPr/>
        </p:nvSpPr>
        <p:spPr bwMode="auto">
          <a:xfrm>
            <a:off x="2864569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42377" name="Text Box 41"/>
          <p:cNvSpPr txBox="1">
            <a:spLocks noChangeArrowheads="1"/>
          </p:cNvSpPr>
          <p:nvPr/>
        </p:nvSpPr>
        <p:spPr bwMode="auto">
          <a:xfrm>
            <a:off x="298338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42379" name="Text Box 43"/>
          <p:cNvSpPr txBox="1">
            <a:spLocks noChangeArrowheads="1"/>
          </p:cNvSpPr>
          <p:nvPr/>
        </p:nvSpPr>
        <p:spPr bwMode="auto">
          <a:xfrm>
            <a:off x="4949410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42380" name="Text Box 44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42381" name="Text Box 45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889911" y="2510447"/>
            <a:ext cx="5328135" cy="341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And, finally, the next lightest object</a:t>
            </a: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3490207" y="3597607"/>
            <a:ext cx="1857" cy="204827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4574399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5658591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>
            <a:off x="2406015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400" name="Line 16"/>
          <p:cNvSpPr>
            <a:spLocks noChangeShapeType="1"/>
          </p:cNvSpPr>
          <p:nvPr/>
        </p:nvSpPr>
        <p:spPr bwMode="auto">
          <a:xfrm>
            <a:off x="8911167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1889910" y="2944610"/>
            <a:ext cx="3625732" cy="409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156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144414" name="Text Box 30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30</a:t>
            </a:r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4416" name="Text Box 32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44417" name="Text Box 33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44418" name="Text Box 34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2864569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44425" name="Text Box 41"/>
          <p:cNvSpPr txBox="1">
            <a:spLocks noChangeArrowheads="1"/>
          </p:cNvSpPr>
          <p:nvPr/>
        </p:nvSpPr>
        <p:spPr bwMode="auto">
          <a:xfrm>
            <a:off x="298338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4949410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44428" name="Text Box 44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44429" name="Text Box 45"/>
          <p:cNvSpPr txBox="1">
            <a:spLocks noChangeArrowheads="1"/>
          </p:cNvSpPr>
          <p:nvPr/>
        </p:nvSpPr>
        <p:spPr bwMode="auto">
          <a:xfrm>
            <a:off x="7119652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44430" name="Text Box 4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889910" y="2513947"/>
            <a:ext cx="2593521" cy="3378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 example: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889910" y="2944610"/>
            <a:ext cx="2446858" cy="365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1889910" y="5500574"/>
            <a:ext cx="7583775" cy="90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Strategy 3: pick the object with the highest value per unit</a:t>
            </a: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3490207" y="3597607"/>
            <a:ext cx="1857" cy="154408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4574399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>
            <a:off x="5658591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6742783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7826975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>
            <a:off x="2406015" y="3597607"/>
            <a:ext cx="1857" cy="154408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>
            <a:off x="8911167" y="3597607"/>
            <a:ext cx="1857" cy="154408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51" name="Line 19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3263715" y="5836700"/>
            <a:ext cx="811288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weight</a:t>
            </a:r>
          </a:p>
        </p:txBody>
      </p:sp>
      <p:sp>
        <p:nvSpPr>
          <p:cNvPr id="146453" name="Text Box 21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46454" name="Text Box 22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46456" name="Text Box 24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46457" name="Text Box 25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6461" name="Text Box 29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46463" name="Text Box 31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6464" name="Text Box 32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46466" name="Text Box 34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46467" name="Text Box 35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6468" name="Text Box 36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46469" name="Text Box 37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6470" name="Text Box 38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46471" name="Text Box 39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6472" name="Text Box 40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46473" name="Text Box 4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889911" y="2541958"/>
            <a:ext cx="6347350" cy="402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Calculate the value per unit weight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6573843" y="2694266"/>
            <a:ext cx="196788" cy="2048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6679662" y="2541958"/>
            <a:ext cx="354591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/ w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7032396" y="2694266"/>
            <a:ext cx="196788" cy="2048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5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3490207" y="3597607"/>
            <a:ext cx="1857" cy="204827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4574399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2" name="Line 12"/>
          <p:cNvSpPr>
            <a:spLocks noChangeShapeType="1"/>
          </p:cNvSpPr>
          <p:nvPr/>
        </p:nvSpPr>
        <p:spPr bwMode="auto">
          <a:xfrm>
            <a:off x="5658591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>
            <a:off x="6742783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7826975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2406015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8911167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1889910" y="2944610"/>
            <a:ext cx="3362110" cy="5129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</a:t>
            </a: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48504" name="Text Box 24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48505" name="Text Box 25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48508" name="Text Box 28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48509" name="Text Box 29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48510" name="Text Box 30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8511" name="Text Box 31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48516" name="Text Box 36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48517" name="Text Box 37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48519" name="Text Box 39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48521" name="Text Box 41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48522" name="Text Box 42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48523" name="Text Box 43"/>
          <p:cNvSpPr txBox="1">
            <a:spLocks noChangeArrowheads="1"/>
          </p:cNvSpPr>
          <p:nvPr/>
        </p:nvSpPr>
        <p:spPr bwMode="auto">
          <a:xfrm>
            <a:off x="265664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48524" name="Text Box 44"/>
          <p:cNvSpPr txBox="1">
            <a:spLocks noChangeArrowheads="1"/>
          </p:cNvSpPr>
          <p:nvPr/>
        </p:nvSpPr>
        <p:spPr bwMode="auto">
          <a:xfrm>
            <a:off x="2775458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 </a:t>
            </a:r>
          </a:p>
        </p:txBody>
      </p:sp>
      <p:sp>
        <p:nvSpPr>
          <p:cNvPr id="148525" name="Text Box 45"/>
          <p:cNvSpPr txBox="1">
            <a:spLocks noChangeArrowheads="1"/>
          </p:cNvSpPr>
          <p:nvPr/>
        </p:nvSpPr>
        <p:spPr bwMode="auto">
          <a:xfrm>
            <a:off x="2870138" y="5195959"/>
            <a:ext cx="321174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/ w</a:t>
            </a:r>
          </a:p>
        </p:txBody>
      </p:sp>
      <p:sp>
        <p:nvSpPr>
          <p:cNvPr id="148526" name="Text Box 46"/>
          <p:cNvSpPr txBox="1">
            <a:spLocks noChangeArrowheads="1"/>
          </p:cNvSpPr>
          <p:nvPr/>
        </p:nvSpPr>
        <p:spPr bwMode="auto">
          <a:xfrm>
            <a:off x="318945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2.0</a:t>
            </a: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4949410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1.5</a:t>
            </a:r>
          </a:p>
        </p:txBody>
      </p:sp>
      <p:sp>
        <p:nvSpPr>
          <p:cNvPr id="148529" name="Text Box 49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2.2</a:t>
            </a:r>
          </a:p>
        </p:txBody>
      </p:sp>
      <p:sp>
        <p:nvSpPr>
          <p:cNvPr id="148530" name="Text Box 50"/>
          <p:cNvSpPr txBox="1">
            <a:spLocks noChangeArrowheads="1"/>
          </p:cNvSpPr>
          <p:nvPr/>
        </p:nvSpPr>
        <p:spPr bwMode="auto">
          <a:xfrm>
            <a:off x="7119652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48531" name="Text Box 51"/>
          <p:cNvSpPr txBox="1">
            <a:spLocks noChangeArrowheads="1"/>
          </p:cNvSpPr>
          <p:nvPr/>
        </p:nvSpPr>
        <p:spPr bwMode="auto">
          <a:xfrm>
            <a:off x="8203844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1.2</a:t>
            </a:r>
          </a:p>
        </p:txBody>
      </p:sp>
      <p:sp>
        <p:nvSpPr>
          <p:cNvPr id="148532" name="Text Box 5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6545995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6313933" cy="402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Pack as much of the best object as you can</a:t>
            </a:r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3490207" y="3597607"/>
            <a:ext cx="1857" cy="255246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4574399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5658591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>
            <a:off x="2406015" y="3597607"/>
            <a:ext cx="1857" cy="25524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>
            <a:off x="8911167" y="3597607"/>
            <a:ext cx="1857" cy="25524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2389308" y="613431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1889911" y="2944610"/>
            <a:ext cx="3961756" cy="5409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66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50555" name="Text Box 27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50560" name="Text Box 32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50568" name="Text Box 40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50569" name="Text Box 41"/>
          <p:cNvSpPr txBox="1">
            <a:spLocks noChangeArrowheads="1"/>
          </p:cNvSpPr>
          <p:nvPr/>
        </p:nvSpPr>
        <p:spPr bwMode="auto">
          <a:xfrm>
            <a:off x="265664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2775458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 </a:t>
            </a:r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2870138" y="5195959"/>
            <a:ext cx="321174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/ w</a:t>
            </a: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318945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2.0</a:t>
            </a:r>
          </a:p>
        </p:txBody>
      </p:sp>
      <p:sp>
        <p:nvSpPr>
          <p:cNvPr id="150574" name="Text Box 46"/>
          <p:cNvSpPr txBox="1">
            <a:spLocks noChangeArrowheads="1"/>
          </p:cNvSpPr>
          <p:nvPr/>
        </p:nvSpPr>
        <p:spPr bwMode="auto">
          <a:xfrm>
            <a:off x="4949410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1.5</a:t>
            </a:r>
          </a:p>
        </p:txBody>
      </p:sp>
      <p:sp>
        <p:nvSpPr>
          <p:cNvPr id="150575" name="Text Box 47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2.2</a:t>
            </a:r>
          </a:p>
        </p:txBody>
      </p:sp>
      <p:sp>
        <p:nvSpPr>
          <p:cNvPr id="150576" name="Text Box 48"/>
          <p:cNvSpPr txBox="1">
            <a:spLocks noChangeArrowheads="1"/>
          </p:cNvSpPr>
          <p:nvPr/>
        </p:nvSpPr>
        <p:spPr bwMode="auto">
          <a:xfrm>
            <a:off x="7119652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0577" name="Text Box 49"/>
          <p:cNvSpPr txBox="1">
            <a:spLocks noChangeArrowheads="1"/>
          </p:cNvSpPr>
          <p:nvPr/>
        </p:nvSpPr>
        <p:spPr bwMode="auto">
          <a:xfrm>
            <a:off x="8203844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1.2</a:t>
            </a:r>
          </a:p>
        </p:txBody>
      </p:sp>
      <p:sp>
        <p:nvSpPr>
          <p:cNvPr id="150578" name="Text Box 50"/>
          <p:cNvSpPr txBox="1">
            <a:spLocks noChangeArrowheads="1"/>
          </p:cNvSpPr>
          <p:nvPr/>
        </p:nvSpPr>
        <p:spPr bwMode="auto">
          <a:xfrm>
            <a:off x="2864569" y="570014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50579" name="Text Box 51"/>
          <p:cNvSpPr txBox="1">
            <a:spLocks noChangeArrowheads="1"/>
          </p:cNvSpPr>
          <p:nvPr/>
        </p:nvSpPr>
        <p:spPr bwMode="auto">
          <a:xfrm>
            <a:off x="2983385" y="583845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6035460" y="570014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0581" name="Text Box 5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7154924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889911" y="2541958"/>
            <a:ext cx="5328135" cy="402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Repeat with the next best object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3490207" y="3597607"/>
            <a:ext cx="1857" cy="255246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4574399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>
            <a:off x="5658591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2406015" y="3597607"/>
            <a:ext cx="1857" cy="25524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8911167" y="3597607"/>
            <a:ext cx="1857" cy="25524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95" name="Line 19"/>
          <p:cNvSpPr>
            <a:spLocks noChangeShapeType="1"/>
          </p:cNvSpPr>
          <p:nvPr/>
        </p:nvSpPr>
        <p:spPr bwMode="auto">
          <a:xfrm>
            <a:off x="2389308" y="613431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1889910" y="2944610"/>
            <a:ext cx="3878215" cy="360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86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52601" name="Text Box 25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52602" name="Text Box 26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52608" name="Text Box 32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52609" name="Text Box 33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52614" name="Text Box 38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52615" name="Text Box 39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52616" name="Text Box 40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265664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2775458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 </a:t>
            </a:r>
          </a:p>
        </p:txBody>
      </p:sp>
      <p:sp>
        <p:nvSpPr>
          <p:cNvPr id="152619" name="Text Box 43"/>
          <p:cNvSpPr txBox="1">
            <a:spLocks noChangeArrowheads="1"/>
          </p:cNvSpPr>
          <p:nvPr/>
        </p:nvSpPr>
        <p:spPr bwMode="auto">
          <a:xfrm>
            <a:off x="2870138" y="5195959"/>
            <a:ext cx="321174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/ w</a:t>
            </a:r>
          </a:p>
        </p:txBody>
      </p:sp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318945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2.0</a:t>
            </a:r>
          </a:p>
        </p:txBody>
      </p: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4949410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1.5</a:t>
            </a:r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2.2</a:t>
            </a: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7119652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8203844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1.2</a:t>
            </a:r>
          </a:p>
        </p:txBody>
      </p:sp>
      <p:sp>
        <p:nvSpPr>
          <p:cNvPr id="152626" name="Text Box 50"/>
          <p:cNvSpPr txBox="1">
            <a:spLocks noChangeArrowheads="1"/>
          </p:cNvSpPr>
          <p:nvPr/>
        </p:nvSpPr>
        <p:spPr bwMode="auto">
          <a:xfrm>
            <a:off x="2864569" y="570014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52627" name="Text Box 51"/>
          <p:cNvSpPr txBox="1">
            <a:spLocks noChangeArrowheads="1"/>
          </p:cNvSpPr>
          <p:nvPr/>
        </p:nvSpPr>
        <p:spPr bwMode="auto">
          <a:xfrm>
            <a:off x="2983385" y="583845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3865218" y="570014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2629" name="Text Box 53"/>
          <p:cNvSpPr txBox="1">
            <a:spLocks noChangeArrowheads="1"/>
          </p:cNvSpPr>
          <p:nvPr/>
        </p:nvSpPr>
        <p:spPr bwMode="auto">
          <a:xfrm>
            <a:off x="6035460" y="570014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52630" name="Text Box 54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889911" y="2459677"/>
            <a:ext cx="3159751" cy="448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And the next best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3490207" y="3597607"/>
            <a:ext cx="1857" cy="255246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>
            <a:off x="4574399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5658591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406015" y="3597607"/>
            <a:ext cx="1857" cy="25524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>
            <a:off x="8911167" y="3597607"/>
            <a:ext cx="1857" cy="25524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2389308" y="613431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1889911" y="2944610"/>
            <a:ext cx="4178966" cy="409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116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54650" name="Text Box 26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54652" name="Text Box 28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54654" name="Text Box 30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54657" name="Text Box 33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4660" name="Text Box 36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54661" name="Text Box 37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54662" name="Text Box 38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265664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2775458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 </a:t>
            </a:r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2870138" y="5195959"/>
            <a:ext cx="321174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/ w</a:t>
            </a:r>
          </a:p>
        </p:txBody>
      </p:sp>
      <p:sp>
        <p:nvSpPr>
          <p:cNvPr id="154668" name="Text Box 44"/>
          <p:cNvSpPr txBox="1">
            <a:spLocks noChangeArrowheads="1"/>
          </p:cNvSpPr>
          <p:nvPr/>
        </p:nvSpPr>
        <p:spPr bwMode="auto">
          <a:xfrm>
            <a:off x="318945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4669" name="Text Box 45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2.0</a:t>
            </a:r>
          </a:p>
        </p:txBody>
      </p:sp>
      <p:sp>
        <p:nvSpPr>
          <p:cNvPr id="154670" name="Text Box 46"/>
          <p:cNvSpPr txBox="1">
            <a:spLocks noChangeArrowheads="1"/>
          </p:cNvSpPr>
          <p:nvPr/>
        </p:nvSpPr>
        <p:spPr bwMode="auto">
          <a:xfrm>
            <a:off x="4949410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1.5</a:t>
            </a:r>
          </a:p>
        </p:txBody>
      </p:sp>
      <p:sp>
        <p:nvSpPr>
          <p:cNvPr id="154671" name="Text Box 47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2.2</a:t>
            </a:r>
          </a:p>
        </p:txBody>
      </p:sp>
      <p:sp>
        <p:nvSpPr>
          <p:cNvPr id="154672" name="Text Box 48"/>
          <p:cNvSpPr txBox="1">
            <a:spLocks noChangeArrowheads="1"/>
          </p:cNvSpPr>
          <p:nvPr/>
        </p:nvSpPr>
        <p:spPr bwMode="auto">
          <a:xfrm>
            <a:off x="7119652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8203844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1.2</a:t>
            </a: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2864569" y="570014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2983385" y="583845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3865218" y="570014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4949410" y="570014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6035460" y="570014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54679" name="Text Box 55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1889910" y="2541959"/>
            <a:ext cx="4145550" cy="3886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And, finally, the next best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3490207" y="3597607"/>
            <a:ext cx="1857" cy="255246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4574399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5658591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5524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2406015" y="3597607"/>
            <a:ext cx="1857" cy="25524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8911167" y="3597607"/>
            <a:ext cx="1857" cy="25524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>
            <a:off x="2389308" y="613431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889910" y="2944609"/>
            <a:ext cx="3768681" cy="532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164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265664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2775458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 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2870138" y="5195959"/>
            <a:ext cx="321174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/ w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318945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3865218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2.0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4949410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1.5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2.2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7119652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8203844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1.2</a:t>
            </a:r>
          </a:p>
        </p:txBody>
      </p:sp>
      <p:sp>
        <p:nvSpPr>
          <p:cNvPr id="156722" name="Text Box 50"/>
          <p:cNvSpPr txBox="1">
            <a:spLocks noChangeArrowheads="1"/>
          </p:cNvSpPr>
          <p:nvPr/>
        </p:nvSpPr>
        <p:spPr bwMode="auto">
          <a:xfrm>
            <a:off x="2864569" y="570014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56723" name="Text Box 51"/>
          <p:cNvSpPr txBox="1">
            <a:spLocks noChangeArrowheads="1"/>
          </p:cNvSpPr>
          <p:nvPr/>
        </p:nvSpPr>
        <p:spPr bwMode="auto">
          <a:xfrm>
            <a:off x="2983385" y="583845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6724" name="Text Box 52"/>
          <p:cNvSpPr txBox="1">
            <a:spLocks noChangeArrowheads="1"/>
          </p:cNvSpPr>
          <p:nvPr/>
        </p:nvSpPr>
        <p:spPr bwMode="auto">
          <a:xfrm>
            <a:off x="3865218" y="570014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56725" name="Text Box 53"/>
          <p:cNvSpPr txBox="1">
            <a:spLocks noChangeArrowheads="1"/>
          </p:cNvSpPr>
          <p:nvPr/>
        </p:nvSpPr>
        <p:spPr bwMode="auto">
          <a:xfrm>
            <a:off x="4949410" y="570014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56726" name="Text Box 54"/>
          <p:cNvSpPr txBox="1">
            <a:spLocks noChangeArrowheads="1"/>
          </p:cNvSpPr>
          <p:nvPr/>
        </p:nvSpPr>
        <p:spPr bwMode="auto">
          <a:xfrm>
            <a:off x="6035460" y="570014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56727" name="Text Box 55"/>
          <p:cNvSpPr txBox="1">
            <a:spLocks noChangeArrowheads="1"/>
          </p:cNvSpPr>
          <p:nvPr/>
        </p:nvSpPr>
        <p:spPr bwMode="auto">
          <a:xfrm>
            <a:off x="8203844" y="570014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0.8</a:t>
            </a:r>
          </a:p>
        </p:txBody>
      </p:sp>
      <p:sp>
        <p:nvSpPr>
          <p:cNvPr id="156728" name="Text Box 5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2281227"/>
            <a:ext cx="9178502" cy="3806834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600" dirty="0">
                <a:ea typeface="宋体" charset="-122"/>
              </a:rPr>
              <a:t>Array of vertex indices, </a:t>
            </a:r>
            <a:r>
              <a:rPr lang="en-US" altLang="zh-CN" sz="3600" dirty="0">
                <a:latin typeface="Symbol" pitchFamily="18" charset="2"/>
                <a:ea typeface="宋体" charset="-122"/>
              </a:rPr>
              <a:t>p</a:t>
            </a:r>
            <a:r>
              <a:rPr lang="en-US" altLang="zh-CN" sz="3600" dirty="0">
                <a:latin typeface="Times New Roman" pitchFamily="18" charset="0"/>
                <a:ea typeface="宋体" charset="-122"/>
              </a:rPr>
              <a:t>[j],  j = 1 .. |V|</a:t>
            </a:r>
            <a:endParaRPr lang="en-US" altLang="zh-CN" sz="3600" dirty="0">
              <a:ea typeface="宋体" charset="-122"/>
            </a:endParaRPr>
          </a:p>
          <a:p>
            <a:pPr lvl="1"/>
            <a:r>
              <a:rPr lang="en-US" altLang="zh-CN" sz="3600" dirty="0">
                <a:ea typeface="宋体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[j]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>
                <a:ea typeface="宋体" charset="-122"/>
              </a:rPr>
              <a:t>contains the </a:t>
            </a:r>
            <a:r>
              <a:rPr lang="en-US" altLang="zh-CN" sz="3600" dirty="0" smtClean="0">
                <a:ea typeface="宋体" charset="-122"/>
              </a:rPr>
              <a:t>predecessor </a:t>
            </a:r>
            <a:r>
              <a:rPr lang="en-US" altLang="zh-CN" sz="3600" dirty="0">
                <a:ea typeface="宋体" charset="-122"/>
              </a:rPr>
              <a:t>for node 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</a:p>
          <a:p>
            <a:pPr lvl="1"/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All </a:t>
            </a:r>
            <a:r>
              <a:rPr lang="en-US" altLang="zh-CN" sz="36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3600" dirty="0" err="1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sz="3600" dirty="0" err="1" smtClean="0">
                <a:ea typeface="宋体" charset="-122"/>
              </a:rPr>
              <a:t>s</a:t>
            </a:r>
            <a:r>
              <a:rPr lang="en-US" altLang="zh-CN" sz="36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 smtClean="0">
                <a:ea typeface="宋体" charset="-122"/>
              </a:rPr>
              <a:t>predecessors </a:t>
            </a:r>
            <a:r>
              <a:rPr lang="en-US" altLang="zh-CN" sz="3600" dirty="0">
                <a:ea typeface="宋体" charset="-122"/>
              </a:rPr>
              <a:t>is </a:t>
            </a:r>
            <a:r>
              <a:rPr lang="en-US" altLang="zh-CN" sz="3600" dirty="0" smtClean="0">
                <a:ea typeface="宋体" charset="-122"/>
              </a:rPr>
              <a:t>are</a:t>
            </a:r>
            <a:r>
              <a:rPr lang="en-US" altLang="zh-CN" sz="36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36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[j]]</a:t>
            </a:r>
            <a:r>
              <a:rPr lang="en-US" altLang="zh-CN" sz="3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3600" dirty="0">
                <a:ea typeface="宋体" charset="-122"/>
              </a:rPr>
              <a:t>and so on ....</a:t>
            </a:r>
          </a:p>
          <a:p>
            <a:pPr lvl="1"/>
            <a:r>
              <a:rPr lang="en-US" altLang="zh-CN" sz="3600" dirty="0">
                <a:ea typeface="宋体" charset="-122"/>
              </a:rPr>
              <a:t> The </a:t>
            </a:r>
            <a:r>
              <a:rPr lang="en-US" altLang="zh-CN" sz="3600" dirty="0">
                <a:solidFill>
                  <a:srgbClr val="FC0128"/>
                </a:solidFill>
                <a:ea typeface="宋体" charset="-122"/>
              </a:rPr>
              <a:t>edges</a:t>
            </a:r>
            <a:r>
              <a:rPr lang="en-US" altLang="zh-CN" sz="3600" dirty="0">
                <a:ea typeface="宋体" charset="-122"/>
              </a:rPr>
              <a:t> in the </a:t>
            </a:r>
            <a:r>
              <a:rPr lang="en-US" altLang="zh-CN" sz="3600" dirty="0" smtClean="0">
                <a:ea typeface="宋体" charset="-122"/>
              </a:rPr>
              <a:t>predecessor </a:t>
            </a:r>
            <a:r>
              <a:rPr lang="en-US" altLang="zh-CN" sz="3600" dirty="0" err="1" smtClean="0">
                <a:ea typeface="宋体" charset="-122"/>
              </a:rPr>
              <a:t>subgraph</a:t>
            </a:r>
            <a:r>
              <a:rPr lang="en-US" altLang="zh-CN" sz="3600" dirty="0" smtClean="0">
                <a:ea typeface="宋体" charset="-122"/>
              </a:rPr>
              <a:t> </a:t>
            </a:r>
            <a:r>
              <a:rPr lang="en-US" altLang="zh-CN" sz="3600" dirty="0">
                <a:ea typeface="宋体" charset="-122"/>
              </a:rPr>
              <a:t>are</a:t>
            </a:r>
            <a:br>
              <a:rPr lang="en-US" altLang="zh-CN" sz="3600" dirty="0">
                <a:ea typeface="宋体" charset="-122"/>
              </a:rPr>
            </a:br>
            <a:r>
              <a:rPr lang="en-US" altLang="zh-CN" sz="3600" dirty="0">
                <a:ea typeface="宋体" charset="-122"/>
              </a:rPr>
              <a:t>                       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[j], j )</a:t>
            </a:r>
            <a:endParaRPr lang="en-US" altLang="zh-CN" sz="3600" dirty="0">
              <a:solidFill>
                <a:schemeClr val="tx1"/>
              </a:solidFill>
              <a:latin typeface="Symbol" pitchFamily="18" charset="2"/>
              <a:ea typeface="宋体" charset="-122"/>
            </a:endParaRPr>
          </a:p>
          <a:p>
            <a:endParaRPr lang="en-US" altLang="zh-CN" sz="36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7808" y="280964"/>
            <a:ext cx="5500726" cy="642942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Predecessor Sub-graph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2593521" cy="406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In summary:</a:t>
            </a: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3401095" y="3177448"/>
            <a:ext cx="1857" cy="2330128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485287" y="3686889"/>
            <a:ext cx="1857" cy="182068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5569479" y="3686889"/>
            <a:ext cx="1857" cy="182068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6653671" y="3686889"/>
            <a:ext cx="1857" cy="182068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7737863" y="3686889"/>
            <a:ext cx="1857" cy="182068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8822055" y="3177448"/>
            <a:ext cx="1857" cy="233012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>
            <a:off x="1765526" y="3697393"/>
            <a:ext cx="8157430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>
            <a:off x="1765526" y="4341636"/>
            <a:ext cx="815743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1765526" y="4987631"/>
            <a:ext cx="815743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>
            <a:off x="1782233" y="3177448"/>
            <a:ext cx="1857" cy="233012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>
            <a:off x="9906247" y="3177448"/>
            <a:ext cx="1857" cy="233012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>
            <a:off x="1765526" y="3193203"/>
            <a:ext cx="815743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1765526" y="5491821"/>
            <a:ext cx="815743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1889911" y="5836700"/>
            <a:ext cx="6932145" cy="7247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Clearly, the last strategy gives the best results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2142393" y="3263230"/>
            <a:ext cx="892974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Strategy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6028034" y="32632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6148705" y="3399782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9061544" y="3263230"/>
            <a:ext cx="612643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Value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2229650" y="3767420"/>
            <a:ext cx="677619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Max </a:t>
            </a: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2905412" y="3903972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3776107" y="3767420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0.0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4862156" y="3767420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0.0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944491" y="3767420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7030540" y="3767420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0.5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8114732" y="3767420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9165508" y="3767420"/>
            <a:ext cx="402858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146</a:t>
            </a:r>
          </a:p>
        </p:txBody>
      </p:sp>
      <p:sp>
        <p:nvSpPr>
          <p:cNvPr id="158753" name="Text Box 33"/>
          <p:cNvSpPr txBox="1">
            <a:spLocks noChangeArrowheads="1"/>
          </p:cNvSpPr>
          <p:nvPr/>
        </p:nvSpPr>
        <p:spPr bwMode="auto">
          <a:xfrm>
            <a:off x="2222224" y="4413414"/>
            <a:ext cx="692471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Min </a:t>
            </a: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2912838" y="4549966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3776107" y="4413414"/>
            <a:ext cx="336026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4862156" y="4413414"/>
            <a:ext cx="33602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5944491" y="4413414"/>
            <a:ext cx="336026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7030540" y="4413414"/>
            <a:ext cx="33602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8114732" y="4413414"/>
            <a:ext cx="33602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0.0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9165508" y="4413414"/>
            <a:ext cx="402858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156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2021722" y="5059407"/>
            <a:ext cx="677619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Max</a:t>
            </a: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 v</a:t>
            </a:r>
          </a:p>
        </p:txBody>
      </p:sp>
      <p:sp>
        <p:nvSpPr>
          <p:cNvPr id="158762" name="Text Box 42"/>
          <p:cNvSpPr txBox="1">
            <a:spLocks noChangeArrowheads="1"/>
          </p:cNvSpPr>
          <p:nvPr/>
        </p:nvSpPr>
        <p:spPr bwMode="auto">
          <a:xfrm>
            <a:off x="2697485" y="5195959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 </a:t>
            </a:r>
          </a:p>
        </p:txBody>
      </p:sp>
      <p:sp>
        <p:nvSpPr>
          <p:cNvPr id="158763" name="Text Box 43"/>
          <p:cNvSpPr txBox="1">
            <a:spLocks noChangeArrowheads="1"/>
          </p:cNvSpPr>
          <p:nvPr/>
        </p:nvSpPr>
        <p:spPr bwMode="auto">
          <a:xfrm>
            <a:off x="2792165" y="5059407"/>
            <a:ext cx="321174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/ w</a:t>
            </a:r>
          </a:p>
        </p:txBody>
      </p:sp>
      <p:sp>
        <p:nvSpPr>
          <p:cNvPr id="158764" name="Text Box 44"/>
          <p:cNvSpPr txBox="1">
            <a:spLocks noChangeArrowheads="1"/>
          </p:cNvSpPr>
          <p:nvPr/>
        </p:nvSpPr>
        <p:spPr bwMode="auto">
          <a:xfrm>
            <a:off x="3111483" y="5195959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3776107" y="5059407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4862156" y="5059407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67" name="Text Box 47"/>
          <p:cNvSpPr txBox="1">
            <a:spLocks noChangeArrowheads="1"/>
          </p:cNvSpPr>
          <p:nvPr/>
        </p:nvSpPr>
        <p:spPr bwMode="auto">
          <a:xfrm>
            <a:off x="5944491" y="5059407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58768" name="Text Box 48"/>
          <p:cNvSpPr txBox="1">
            <a:spLocks noChangeArrowheads="1"/>
          </p:cNvSpPr>
          <p:nvPr/>
        </p:nvSpPr>
        <p:spPr bwMode="auto">
          <a:xfrm>
            <a:off x="7030540" y="5059407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0.0</a:t>
            </a:r>
          </a:p>
        </p:txBody>
      </p:sp>
      <p:sp>
        <p:nvSpPr>
          <p:cNvPr id="158769" name="Text Box 49"/>
          <p:cNvSpPr txBox="1">
            <a:spLocks noChangeArrowheads="1"/>
          </p:cNvSpPr>
          <p:nvPr/>
        </p:nvSpPr>
        <p:spPr bwMode="auto">
          <a:xfrm>
            <a:off x="8114732" y="5059407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0.8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9165508" y="5059407"/>
            <a:ext cx="402858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164</a:t>
            </a: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0772" name="Text Box 2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78</a:t>
            </a:r>
          </a:p>
        </p:txBody>
      </p:sp>
      <p:pic>
        <p:nvPicPr>
          <p:cNvPr id="1026" name="Picture 2" descr="F:\PaperWork\A0000证书文件夹\余新国20121130\ID_Photos\LivingPhotos\A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1096"/>
            <a:ext cx="10693400" cy="578647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0" name="Line 19"/>
          <p:cNvSpPr>
            <a:spLocks noChangeShapeType="1"/>
          </p:cNvSpPr>
          <p:nvPr/>
        </p:nvSpPr>
        <p:spPr bwMode="auto">
          <a:xfrm>
            <a:off x="3300845" y="3933733"/>
            <a:ext cx="1857" cy="285532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1" name="Line 20"/>
          <p:cNvSpPr>
            <a:spLocks noChangeShapeType="1"/>
          </p:cNvSpPr>
          <p:nvPr/>
        </p:nvSpPr>
        <p:spPr bwMode="auto">
          <a:xfrm>
            <a:off x="8198273" y="4345137"/>
            <a:ext cx="1857" cy="244392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2" name="Line 21"/>
          <p:cNvSpPr>
            <a:spLocks noChangeShapeType="1"/>
          </p:cNvSpPr>
          <p:nvPr/>
        </p:nvSpPr>
        <p:spPr bwMode="auto">
          <a:xfrm>
            <a:off x="2121973" y="4352140"/>
            <a:ext cx="7251462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3" name="Line 22"/>
          <p:cNvSpPr>
            <a:spLocks noChangeShapeType="1"/>
          </p:cNvSpPr>
          <p:nvPr/>
        </p:nvSpPr>
        <p:spPr bwMode="auto">
          <a:xfrm>
            <a:off x="2121973" y="4756544"/>
            <a:ext cx="7251462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4" name="Line 23"/>
          <p:cNvSpPr>
            <a:spLocks noChangeShapeType="1"/>
          </p:cNvSpPr>
          <p:nvPr/>
        </p:nvSpPr>
        <p:spPr bwMode="auto">
          <a:xfrm>
            <a:off x="2121973" y="5159195"/>
            <a:ext cx="7251462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5" name="Line 24"/>
          <p:cNvSpPr>
            <a:spLocks noChangeShapeType="1"/>
          </p:cNvSpPr>
          <p:nvPr/>
        </p:nvSpPr>
        <p:spPr bwMode="auto">
          <a:xfrm>
            <a:off x="2121973" y="5563597"/>
            <a:ext cx="7251462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6" name="Line 25"/>
          <p:cNvSpPr>
            <a:spLocks noChangeShapeType="1"/>
          </p:cNvSpPr>
          <p:nvPr/>
        </p:nvSpPr>
        <p:spPr bwMode="auto">
          <a:xfrm>
            <a:off x="2121973" y="5966248"/>
            <a:ext cx="7251462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7" name="Line 26"/>
          <p:cNvSpPr>
            <a:spLocks noChangeShapeType="1"/>
          </p:cNvSpPr>
          <p:nvPr/>
        </p:nvSpPr>
        <p:spPr bwMode="auto">
          <a:xfrm>
            <a:off x="2121973" y="6370652"/>
            <a:ext cx="7251462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8" name="Line 27"/>
          <p:cNvSpPr>
            <a:spLocks noChangeShapeType="1"/>
          </p:cNvSpPr>
          <p:nvPr/>
        </p:nvSpPr>
        <p:spPr bwMode="auto">
          <a:xfrm>
            <a:off x="2138680" y="3933733"/>
            <a:ext cx="1857" cy="285532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29" name="Line 28"/>
          <p:cNvSpPr>
            <a:spLocks noChangeShapeType="1"/>
          </p:cNvSpPr>
          <p:nvPr/>
        </p:nvSpPr>
        <p:spPr bwMode="auto">
          <a:xfrm>
            <a:off x="9356725" y="3933733"/>
            <a:ext cx="1857" cy="285532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30" name="Line 29"/>
          <p:cNvSpPr>
            <a:spLocks noChangeShapeType="1"/>
          </p:cNvSpPr>
          <p:nvPr/>
        </p:nvSpPr>
        <p:spPr bwMode="auto">
          <a:xfrm>
            <a:off x="2121973" y="3949488"/>
            <a:ext cx="7251462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31" name="Line 30"/>
          <p:cNvSpPr>
            <a:spLocks noChangeShapeType="1"/>
          </p:cNvSpPr>
          <p:nvPr/>
        </p:nvSpPr>
        <p:spPr bwMode="auto">
          <a:xfrm>
            <a:off x="2121973" y="6773304"/>
            <a:ext cx="7251462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2832" name="Text Box 32"/>
          <p:cNvSpPr txBox="1">
            <a:spLocks noChangeArrowheads="1"/>
          </p:cNvSpPr>
          <p:nvPr/>
        </p:nvSpPr>
        <p:spPr bwMode="auto">
          <a:xfrm>
            <a:off x="2406015" y="4019515"/>
            <a:ext cx="625639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Order</a:t>
            </a:r>
          </a:p>
        </p:txBody>
      </p:sp>
      <p:sp>
        <p:nvSpPr>
          <p:cNvPr id="162833" name="Text Box 33"/>
          <p:cNvSpPr txBox="1">
            <a:spLocks noChangeArrowheads="1"/>
          </p:cNvSpPr>
          <p:nvPr/>
        </p:nvSpPr>
        <p:spPr bwMode="auto">
          <a:xfrm>
            <a:off x="6247100" y="401951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T</a:t>
            </a:r>
          </a:p>
        </p:txBody>
      </p:sp>
      <p:sp>
        <p:nvSpPr>
          <p:cNvPr id="162834" name="Text Box 34"/>
          <p:cNvSpPr txBox="1">
            <a:spLocks noChangeArrowheads="1"/>
          </p:cNvSpPr>
          <p:nvPr/>
        </p:nvSpPr>
        <p:spPr bwMode="auto">
          <a:xfrm>
            <a:off x="2385595" y="4422167"/>
            <a:ext cx="672050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1, 2, 3</a:t>
            </a:r>
          </a:p>
        </p:txBody>
      </p:sp>
      <p:sp>
        <p:nvSpPr>
          <p:cNvPr id="162835" name="Text Box 35"/>
          <p:cNvSpPr txBox="1">
            <a:spLocks noChangeArrowheads="1"/>
          </p:cNvSpPr>
          <p:nvPr/>
        </p:nvSpPr>
        <p:spPr bwMode="auto">
          <a:xfrm>
            <a:off x="4327487" y="4422167"/>
            <a:ext cx="286085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 + (5 + 10) + (5 + 10 + 3)</a:t>
            </a:r>
          </a:p>
        </p:txBody>
      </p:sp>
      <p:sp>
        <p:nvSpPr>
          <p:cNvPr id="162836" name="Text Box 36"/>
          <p:cNvSpPr txBox="1">
            <a:spLocks noChangeArrowheads="1"/>
          </p:cNvSpPr>
          <p:nvPr/>
        </p:nvSpPr>
        <p:spPr bwMode="auto">
          <a:xfrm>
            <a:off x="8643832" y="4422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38</a:t>
            </a:r>
          </a:p>
        </p:txBody>
      </p:sp>
      <p:sp>
        <p:nvSpPr>
          <p:cNvPr id="162837" name="Text Box 37"/>
          <p:cNvSpPr txBox="1">
            <a:spLocks noChangeArrowheads="1"/>
          </p:cNvSpPr>
          <p:nvPr/>
        </p:nvSpPr>
        <p:spPr bwMode="auto">
          <a:xfrm>
            <a:off x="2385595" y="4826570"/>
            <a:ext cx="672050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1, 3, 2</a:t>
            </a:r>
          </a:p>
        </p:txBody>
      </p:sp>
      <p:sp>
        <p:nvSpPr>
          <p:cNvPr id="162838" name="Text Box 38"/>
          <p:cNvSpPr txBox="1">
            <a:spLocks noChangeArrowheads="1"/>
          </p:cNvSpPr>
          <p:nvPr/>
        </p:nvSpPr>
        <p:spPr bwMode="auto">
          <a:xfrm>
            <a:off x="4392463" y="4826570"/>
            <a:ext cx="2727189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 + (5 + 3) + (5 + 3 + 10)</a:t>
            </a:r>
          </a:p>
        </p:txBody>
      </p:sp>
      <p:sp>
        <p:nvSpPr>
          <p:cNvPr id="162839" name="Text Box 39"/>
          <p:cNvSpPr txBox="1">
            <a:spLocks noChangeArrowheads="1"/>
          </p:cNvSpPr>
          <p:nvPr/>
        </p:nvSpPr>
        <p:spPr bwMode="auto">
          <a:xfrm>
            <a:off x="8643832" y="4826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31</a:t>
            </a:r>
          </a:p>
        </p:txBody>
      </p:sp>
      <p:sp>
        <p:nvSpPr>
          <p:cNvPr id="162840" name="Text Box 40"/>
          <p:cNvSpPr txBox="1">
            <a:spLocks noChangeArrowheads="1"/>
          </p:cNvSpPr>
          <p:nvPr/>
        </p:nvSpPr>
        <p:spPr bwMode="auto">
          <a:xfrm>
            <a:off x="2385595" y="5230972"/>
            <a:ext cx="672050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2, 1, 3</a:t>
            </a:r>
          </a:p>
        </p:txBody>
      </p:sp>
      <p:sp>
        <p:nvSpPr>
          <p:cNvPr id="162841" name="Text Box 41"/>
          <p:cNvSpPr txBox="1">
            <a:spLocks noChangeArrowheads="1"/>
          </p:cNvSpPr>
          <p:nvPr/>
        </p:nvSpPr>
        <p:spPr bwMode="auto">
          <a:xfrm>
            <a:off x="4294070" y="5230972"/>
            <a:ext cx="2927689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 + (10 + 5) + (10 + 5 +3)</a:t>
            </a:r>
          </a:p>
        </p:txBody>
      </p:sp>
      <p:sp>
        <p:nvSpPr>
          <p:cNvPr id="162842" name="Text Box 42"/>
          <p:cNvSpPr txBox="1">
            <a:spLocks noChangeArrowheads="1"/>
          </p:cNvSpPr>
          <p:nvPr/>
        </p:nvSpPr>
        <p:spPr bwMode="auto">
          <a:xfrm>
            <a:off x="8643832" y="523097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43</a:t>
            </a:r>
          </a:p>
        </p:txBody>
      </p:sp>
      <p:sp>
        <p:nvSpPr>
          <p:cNvPr id="162843" name="Text Box 43"/>
          <p:cNvSpPr txBox="1">
            <a:spLocks noChangeArrowheads="1"/>
          </p:cNvSpPr>
          <p:nvPr/>
        </p:nvSpPr>
        <p:spPr bwMode="auto">
          <a:xfrm>
            <a:off x="2385595" y="5633624"/>
            <a:ext cx="672050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2, 3, 1</a:t>
            </a:r>
          </a:p>
        </p:txBody>
      </p:sp>
      <p:sp>
        <p:nvSpPr>
          <p:cNvPr id="162844" name="Text Box 44"/>
          <p:cNvSpPr txBox="1">
            <a:spLocks noChangeArrowheads="1"/>
          </p:cNvSpPr>
          <p:nvPr/>
        </p:nvSpPr>
        <p:spPr bwMode="auto">
          <a:xfrm>
            <a:off x="4294070" y="5633624"/>
            <a:ext cx="2927689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 + (10 + 3) + (10 + 3 +5)</a:t>
            </a:r>
          </a:p>
        </p:txBody>
      </p:sp>
      <p:sp>
        <p:nvSpPr>
          <p:cNvPr id="162845" name="Text Box 45"/>
          <p:cNvSpPr txBox="1">
            <a:spLocks noChangeArrowheads="1"/>
          </p:cNvSpPr>
          <p:nvPr/>
        </p:nvSpPr>
        <p:spPr bwMode="auto">
          <a:xfrm>
            <a:off x="8643832" y="5633624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41</a:t>
            </a:r>
          </a:p>
        </p:txBody>
      </p:sp>
      <p:sp>
        <p:nvSpPr>
          <p:cNvPr id="162846" name="Text Box 46"/>
          <p:cNvSpPr txBox="1">
            <a:spLocks noChangeArrowheads="1"/>
          </p:cNvSpPr>
          <p:nvPr/>
        </p:nvSpPr>
        <p:spPr bwMode="auto">
          <a:xfrm>
            <a:off x="2385595" y="6038026"/>
            <a:ext cx="672050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3, 1, 2</a:t>
            </a:r>
          </a:p>
        </p:txBody>
      </p:sp>
      <p:sp>
        <p:nvSpPr>
          <p:cNvPr id="162847" name="Text Box 47"/>
          <p:cNvSpPr txBox="1">
            <a:spLocks noChangeArrowheads="1"/>
          </p:cNvSpPr>
          <p:nvPr/>
        </p:nvSpPr>
        <p:spPr bwMode="auto">
          <a:xfrm>
            <a:off x="4392463" y="6038026"/>
            <a:ext cx="2727189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 + (3 + 5) + (3 + 5 + 10)</a:t>
            </a:r>
          </a:p>
        </p:txBody>
      </p:sp>
      <p:sp>
        <p:nvSpPr>
          <p:cNvPr id="162848" name="Text Box 48"/>
          <p:cNvSpPr txBox="1">
            <a:spLocks noChangeArrowheads="1"/>
          </p:cNvSpPr>
          <p:nvPr/>
        </p:nvSpPr>
        <p:spPr bwMode="auto">
          <a:xfrm>
            <a:off x="8643832" y="603802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29</a:t>
            </a:r>
          </a:p>
        </p:txBody>
      </p:sp>
      <p:sp>
        <p:nvSpPr>
          <p:cNvPr id="162849" name="Text Box 49"/>
          <p:cNvSpPr txBox="1">
            <a:spLocks noChangeArrowheads="1"/>
          </p:cNvSpPr>
          <p:nvPr/>
        </p:nvSpPr>
        <p:spPr bwMode="auto">
          <a:xfrm>
            <a:off x="2385595" y="6440678"/>
            <a:ext cx="672050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3, 2, 1</a:t>
            </a:r>
          </a:p>
        </p:txBody>
      </p:sp>
      <p:sp>
        <p:nvSpPr>
          <p:cNvPr id="162850" name="Text Box 50"/>
          <p:cNvSpPr txBox="1">
            <a:spLocks noChangeArrowheads="1"/>
          </p:cNvSpPr>
          <p:nvPr/>
        </p:nvSpPr>
        <p:spPr bwMode="auto">
          <a:xfrm>
            <a:off x="4327487" y="6440678"/>
            <a:ext cx="286085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 + (3 + 10) + (3 + 10 + 5)</a:t>
            </a:r>
          </a:p>
        </p:txBody>
      </p:sp>
      <p:sp>
        <p:nvSpPr>
          <p:cNvPr id="162851" name="Text Box 51"/>
          <p:cNvSpPr txBox="1">
            <a:spLocks noChangeArrowheads="1"/>
          </p:cNvSpPr>
          <p:nvPr/>
        </p:nvSpPr>
        <p:spPr bwMode="auto">
          <a:xfrm>
            <a:off x="8643832" y="644067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34</a:t>
            </a:r>
          </a:p>
        </p:txBody>
      </p:sp>
      <p:sp>
        <p:nvSpPr>
          <p:cNvPr id="162852" name="Text Box 5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79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8155" y="1780258"/>
            <a:ext cx="6795635" cy="1823052"/>
          </a:xfrm>
          <a:prstGeom prst="rect">
            <a:avLst/>
          </a:prstGeom>
          <a:blipFill>
            <a:blip r:embed="rId3"/>
            <a:stretch>
              <a:fillRect l="-2204" t="-6273" b="-5166"/>
            </a:stretch>
          </a:blipFill>
        </p:spPr>
        <p:txBody>
          <a:bodyPr lIns="104315" tIns="52157" rIns="104315" bIns="52157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4868" name="Text Box 1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80</a:t>
            </a:r>
          </a:p>
        </p:txBody>
      </p:sp>
      <p:sp>
        <p:nvSpPr>
          <p:cNvPr id="164869" name="矩形 1"/>
          <p:cNvSpPr>
            <a:spLocks noChangeArrowheads="1"/>
          </p:cNvSpPr>
          <p:nvPr/>
        </p:nvSpPr>
        <p:spPr bwMode="auto">
          <a:xfrm>
            <a:off x="592222" y="2121800"/>
            <a:ext cx="9911816" cy="324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Scheduling – minimum time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TimesNewRoman" charset="0"/>
              </a:rPr>
              <a:t>    </a:t>
            </a:r>
            <a:r>
              <a:rPr lang="zh-CN" altLang="en-US" dirty="0">
                <a:latin typeface="TimesNewRoman" charset="0"/>
              </a:rPr>
              <a:t> – </a:t>
            </a:r>
            <a:r>
              <a:rPr lang="zh-CN" altLang="en-US" sz="2800" dirty="0">
                <a:latin typeface="TimesNewRoman" charset="0"/>
              </a:rPr>
              <a:t>We note that the optimal solution, 29, is obtained by   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 </a:t>
            </a:r>
            <a:r>
              <a:rPr lang="zh-CN" altLang="en-US" sz="2800" dirty="0">
                <a:latin typeface="TimesNewRoman" charset="0"/>
              </a:rPr>
              <a:t>choosing the customers in order of increasing service  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 </a:t>
            </a:r>
            <a:r>
              <a:rPr lang="zh-CN" altLang="en-US" sz="2800" dirty="0">
                <a:latin typeface="TimesNewRoman" charset="0"/>
              </a:rPr>
              <a:t>time.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 – One example does not constitute a proof that the best  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 </a:t>
            </a:r>
            <a:r>
              <a:rPr lang="zh-CN" altLang="en-US" sz="2800" dirty="0">
                <a:latin typeface="TimesNewRoman" charset="0"/>
              </a:rPr>
              <a:t>result is obtained by serving in increasing order.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</a:t>
            </a:r>
            <a:r>
              <a:rPr lang="zh-CN" altLang="en-US" sz="2800" dirty="0">
                <a:latin typeface="TimesNewRoman" charset="0"/>
              </a:rPr>
              <a:t>– Let us see if we can prove that this is the best strategy</a:t>
            </a:r>
            <a:r>
              <a:rPr lang="en-US" altLang="zh-CN" sz="2800" dirty="0">
                <a:latin typeface="TimesNewRoman" charset="0"/>
              </a:rPr>
              <a:t>.</a:t>
            </a:r>
            <a:endParaRPr lang="zh-CN" altLang="en-US" sz="28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6916" name="Text Box 9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81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6983" y="1955022"/>
            <a:ext cx="9552585" cy="4978708"/>
          </a:xfrm>
          <a:prstGeom prst="rect">
            <a:avLst/>
          </a:prstGeom>
          <a:blipFill>
            <a:blip r:embed="rId3"/>
            <a:stretch>
              <a:fillRect l="-1194" t="-1486" r="-3657" b="-7568"/>
            </a:stretch>
          </a:blipFill>
        </p:spPr>
        <p:txBody>
          <a:bodyPr lIns="104315" tIns="52157" rIns="104315" bIns="52157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68964" name="Text Box 77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82</a:t>
            </a: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7405" y="2092832"/>
            <a:ext cx="10146633" cy="3692701"/>
          </a:xfrm>
          <a:prstGeom prst="rect">
            <a:avLst/>
          </a:prstGeom>
          <a:blipFill>
            <a:blip r:embed="rId3"/>
            <a:stretch>
              <a:fillRect l="-1405" t="-2909" r="-632" b="-2000"/>
            </a:stretch>
          </a:blipFill>
        </p:spPr>
        <p:txBody>
          <a:bodyPr lIns="104315" tIns="52157" rIns="104315" bIns="52157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1012" name="Text Box 8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83</a:t>
            </a: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0977" y="1875613"/>
            <a:ext cx="9527754" cy="5362665"/>
          </a:xfrm>
          <a:prstGeom prst="rect">
            <a:avLst/>
          </a:prstGeom>
          <a:blipFill>
            <a:blip r:embed="rId3"/>
            <a:stretch>
              <a:fillRect l="-1572" t="-2005" r="-449"/>
            </a:stretch>
          </a:blipFill>
        </p:spPr>
        <p:txBody>
          <a:bodyPr lIns="104315" tIns="52157" rIns="104315" bIns="52157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3060" name="Text Box 2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84</a:t>
            </a:r>
          </a:p>
        </p:txBody>
      </p:sp>
      <p:sp>
        <p:nvSpPr>
          <p:cNvPr id="173061" name="矩形 1"/>
          <p:cNvSpPr>
            <a:spLocks noChangeArrowheads="1"/>
          </p:cNvSpPr>
          <p:nvPr/>
        </p:nvSpPr>
        <p:spPr bwMode="auto">
          <a:xfrm>
            <a:off x="774668" y="2209789"/>
            <a:ext cx="9715568" cy="391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>
              <a:lnSpc>
                <a:spcPts val="3308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Greedy Algorithms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308"/>
              </a:lnSpc>
              <a:buClr>
                <a:srgbClr val="000000"/>
              </a:buClr>
              <a:buSzPct val="100000"/>
            </a:pPr>
            <a:r>
              <a:rPr lang="zh-CN" altLang="en-US" dirty="0"/>
              <a:t>  </a:t>
            </a:r>
            <a:r>
              <a:rPr lang="zh-CN" altLang="en-US" dirty="0">
                <a:latin typeface="TimesNewRoman" charset="0"/>
              </a:rPr>
              <a:t>– </a:t>
            </a:r>
            <a:r>
              <a:rPr lang="zh-CN" altLang="en-US" sz="2800" dirty="0">
                <a:latin typeface="TimesNewRoman" charset="0"/>
              </a:rPr>
              <a:t>Example 6: Scheduling – deadlines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308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</a:t>
            </a:r>
            <a:r>
              <a:rPr lang="zh-CN" altLang="en-US" sz="2800" dirty="0">
                <a:latin typeface="TimesNewRoman" charset="0"/>
              </a:rPr>
              <a:t>• A single server has n customers to serve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308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</a:t>
            </a:r>
            <a:r>
              <a:rPr lang="zh-CN" altLang="en-US" sz="2800" dirty="0">
                <a:latin typeface="TimesNewRoman" charset="0"/>
              </a:rPr>
              <a:t>• The service time for each customer is known in</a:t>
            </a:r>
            <a:r>
              <a:rPr lang="en-US" altLang="zh-CN" sz="2800" dirty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advance = 1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308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</a:t>
            </a:r>
            <a:r>
              <a:rPr lang="zh-CN" altLang="en-US" sz="2800" dirty="0">
                <a:latin typeface="TimesNewRoman" charset="0"/>
              </a:rPr>
              <a:t>  • Serving customer i earns a profit </a:t>
            </a:r>
            <a:r>
              <a:rPr lang="zh-CN" altLang="en-US" sz="2800" dirty="0" smtClean="0">
                <a:latin typeface="TimesNewRoman" charset="0"/>
              </a:rPr>
              <a:t>p</a:t>
            </a:r>
            <a:r>
              <a:rPr lang="zh-CN" altLang="en-US" sz="2800" baseline="-25000" dirty="0" smtClean="0">
                <a:latin typeface="TimesNewRoman" charset="0"/>
              </a:rPr>
              <a:t>i</a:t>
            </a:r>
            <a:r>
              <a:rPr lang="zh-CN" altLang="en-US" sz="2800" dirty="0" smtClean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provided the customer is </a:t>
            </a:r>
            <a:r>
              <a:rPr lang="zh-CN" altLang="en-US" sz="2800" dirty="0" smtClean="0">
                <a:latin typeface="TimesNewRoman" charset="0"/>
              </a:rPr>
              <a:t>served </a:t>
            </a:r>
            <a:r>
              <a:rPr lang="zh-CN" altLang="en-US" sz="2800" dirty="0">
                <a:latin typeface="TimesNewRoman" charset="0"/>
              </a:rPr>
              <a:t>before some deadline time </a:t>
            </a:r>
            <a:r>
              <a:rPr lang="zh-CN" altLang="en-US" sz="2800" dirty="0" smtClean="0">
                <a:latin typeface="TimesNewRoman" charset="0"/>
              </a:rPr>
              <a:t>d</a:t>
            </a:r>
            <a:r>
              <a:rPr lang="zh-CN" altLang="en-US" sz="2800" baseline="-25000" dirty="0" smtClean="0">
                <a:latin typeface="TimesNewRoman" charset="0"/>
              </a:rPr>
              <a:t>i </a:t>
            </a:r>
            <a:endParaRPr lang="en-US" altLang="zh-CN" sz="2800" baseline="-25000" dirty="0">
              <a:latin typeface="TimesNewRoman" charset="0"/>
            </a:endParaRPr>
          </a:p>
          <a:p>
            <a:pPr>
              <a:lnSpc>
                <a:spcPts val="3308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</a:t>
            </a:r>
            <a:r>
              <a:rPr lang="zh-CN" altLang="en-US" sz="2800" dirty="0">
                <a:latin typeface="TimesNewRoman" charset="0"/>
              </a:rPr>
              <a:t>• We want to serve the set of customers which maximizes the </a:t>
            </a:r>
            <a:r>
              <a:rPr lang="zh-CN" altLang="en-US" sz="2800" dirty="0" smtClean="0">
                <a:latin typeface="TimesNewRoman" charset="0"/>
              </a:rPr>
              <a:t>total </a:t>
            </a:r>
            <a:r>
              <a:rPr lang="zh-CN" altLang="en-US" sz="2800" dirty="0">
                <a:latin typeface="TimesNewRoman" charset="0"/>
              </a:rPr>
              <a:t>profit.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385965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1889911" y="2541958"/>
            <a:ext cx="175624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 example: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2224079" y="2878085"/>
            <a:ext cx="618213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4</a:t>
            </a:r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5079365" y="2673259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5970482" y="2673259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>
            <a:off x="6861598" y="2673259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15" name="Line 11"/>
          <p:cNvSpPr>
            <a:spLocks noChangeShapeType="1"/>
          </p:cNvSpPr>
          <p:nvPr/>
        </p:nvSpPr>
        <p:spPr bwMode="auto">
          <a:xfrm>
            <a:off x="7752715" y="2673259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171541" y="3091665"/>
            <a:ext cx="448900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17" name="Line 13"/>
          <p:cNvSpPr>
            <a:spLocks noChangeShapeType="1"/>
          </p:cNvSpPr>
          <p:nvPr/>
        </p:nvSpPr>
        <p:spPr bwMode="auto">
          <a:xfrm>
            <a:off x="4171541" y="3496069"/>
            <a:ext cx="448900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4188248" y="2673259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>
            <a:off x="8643832" y="2673259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20" name="Line 16"/>
          <p:cNvSpPr>
            <a:spLocks noChangeShapeType="1"/>
          </p:cNvSpPr>
          <p:nvPr/>
        </p:nvSpPr>
        <p:spPr bwMode="auto">
          <a:xfrm>
            <a:off x="4171541" y="2689013"/>
            <a:ext cx="448900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171541" y="3898720"/>
            <a:ext cx="448900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1889911" y="3895218"/>
            <a:ext cx="5216745" cy="3693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Consider all possible schedules:</a:t>
            </a:r>
          </a:p>
        </p:txBody>
      </p:sp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4596677" y="27590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5459947" y="27590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75125" name="Text Box 21"/>
          <p:cNvSpPr txBox="1">
            <a:spLocks noChangeArrowheads="1"/>
          </p:cNvSpPr>
          <p:nvPr/>
        </p:nvSpPr>
        <p:spPr bwMode="auto">
          <a:xfrm>
            <a:off x="6349206" y="27590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7240323" y="27590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8133297" y="27590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4542839" y="316169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4676507" y="3299995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75130" name="Text Box 26"/>
          <p:cNvSpPr txBox="1">
            <a:spLocks noChangeArrowheads="1"/>
          </p:cNvSpPr>
          <p:nvPr/>
        </p:nvSpPr>
        <p:spPr bwMode="auto">
          <a:xfrm>
            <a:off x="5391256" y="316169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6282373" y="316169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7173489" y="316169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175133" name="Text Box 29"/>
          <p:cNvSpPr txBox="1">
            <a:spLocks noChangeArrowheads="1"/>
          </p:cNvSpPr>
          <p:nvPr/>
        </p:nvSpPr>
        <p:spPr bwMode="auto">
          <a:xfrm>
            <a:off x="8064606" y="316169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75134" name="Text Box 30"/>
          <p:cNvSpPr txBox="1">
            <a:spLocks noChangeArrowheads="1"/>
          </p:cNvSpPr>
          <p:nvPr/>
        </p:nvSpPr>
        <p:spPr bwMode="auto">
          <a:xfrm>
            <a:off x="4542839" y="356609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175135" name="Text Box 31"/>
          <p:cNvSpPr txBox="1">
            <a:spLocks noChangeArrowheads="1"/>
          </p:cNvSpPr>
          <p:nvPr/>
        </p:nvSpPr>
        <p:spPr bwMode="auto">
          <a:xfrm>
            <a:off x="4676507" y="3702646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75136" name="Text Box 32"/>
          <p:cNvSpPr txBox="1">
            <a:spLocks noChangeArrowheads="1"/>
          </p:cNvSpPr>
          <p:nvPr/>
        </p:nvSpPr>
        <p:spPr bwMode="auto">
          <a:xfrm>
            <a:off x="5459947" y="356609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75137" name="Text Box 33"/>
          <p:cNvSpPr txBox="1">
            <a:spLocks noChangeArrowheads="1"/>
          </p:cNvSpPr>
          <p:nvPr/>
        </p:nvSpPr>
        <p:spPr bwMode="auto">
          <a:xfrm>
            <a:off x="6349206" y="356609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75138" name="Text Box 34"/>
          <p:cNvSpPr txBox="1">
            <a:spLocks noChangeArrowheads="1"/>
          </p:cNvSpPr>
          <p:nvPr/>
        </p:nvSpPr>
        <p:spPr bwMode="auto">
          <a:xfrm>
            <a:off x="7240323" y="356609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75139" name="Line 35"/>
          <p:cNvSpPr>
            <a:spLocks noChangeShapeType="1"/>
          </p:cNvSpPr>
          <p:nvPr/>
        </p:nvSpPr>
        <p:spPr bwMode="auto">
          <a:xfrm>
            <a:off x="3920913" y="4353892"/>
            <a:ext cx="1857" cy="2452674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0" name="Line 36"/>
          <p:cNvSpPr>
            <a:spLocks noChangeShapeType="1"/>
          </p:cNvSpPr>
          <p:nvPr/>
        </p:nvSpPr>
        <p:spPr bwMode="auto">
          <a:xfrm>
            <a:off x="5703147" y="4353892"/>
            <a:ext cx="1857" cy="2452674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1" name="Line 37"/>
          <p:cNvSpPr>
            <a:spLocks noChangeShapeType="1"/>
          </p:cNvSpPr>
          <p:nvPr/>
        </p:nvSpPr>
        <p:spPr bwMode="auto">
          <a:xfrm>
            <a:off x="7485380" y="4353892"/>
            <a:ext cx="1857" cy="2452674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2" name="Line 38"/>
          <p:cNvSpPr>
            <a:spLocks noChangeShapeType="1"/>
          </p:cNvSpPr>
          <p:nvPr/>
        </p:nvSpPr>
        <p:spPr bwMode="auto">
          <a:xfrm>
            <a:off x="2121973" y="4772299"/>
            <a:ext cx="716235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3" name="Line 39"/>
          <p:cNvSpPr>
            <a:spLocks noChangeShapeType="1"/>
          </p:cNvSpPr>
          <p:nvPr/>
        </p:nvSpPr>
        <p:spPr bwMode="auto">
          <a:xfrm>
            <a:off x="2121973" y="5176702"/>
            <a:ext cx="716235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4" name="Line 40"/>
          <p:cNvSpPr>
            <a:spLocks noChangeShapeType="1"/>
          </p:cNvSpPr>
          <p:nvPr/>
        </p:nvSpPr>
        <p:spPr bwMode="auto">
          <a:xfrm>
            <a:off x="2121973" y="5579354"/>
            <a:ext cx="716235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5" name="Line 41"/>
          <p:cNvSpPr>
            <a:spLocks noChangeShapeType="1"/>
          </p:cNvSpPr>
          <p:nvPr/>
        </p:nvSpPr>
        <p:spPr bwMode="auto">
          <a:xfrm>
            <a:off x="2121973" y="5982005"/>
            <a:ext cx="716235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>
            <a:off x="2121973" y="6386407"/>
            <a:ext cx="716235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7" name="Line 43"/>
          <p:cNvSpPr>
            <a:spLocks noChangeShapeType="1"/>
          </p:cNvSpPr>
          <p:nvPr/>
        </p:nvSpPr>
        <p:spPr bwMode="auto">
          <a:xfrm>
            <a:off x="2138680" y="4353892"/>
            <a:ext cx="1857" cy="2452674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8" name="Line 44"/>
          <p:cNvSpPr>
            <a:spLocks noChangeShapeType="1"/>
          </p:cNvSpPr>
          <p:nvPr/>
        </p:nvSpPr>
        <p:spPr bwMode="auto">
          <a:xfrm>
            <a:off x="9267613" y="4353892"/>
            <a:ext cx="1857" cy="2452674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49" name="Line 45"/>
          <p:cNvSpPr>
            <a:spLocks noChangeShapeType="1"/>
          </p:cNvSpPr>
          <p:nvPr/>
        </p:nvSpPr>
        <p:spPr bwMode="auto">
          <a:xfrm>
            <a:off x="2121973" y="4369647"/>
            <a:ext cx="716235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50" name="Line 46"/>
          <p:cNvSpPr>
            <a:spLocks noChangeShapeType="1"/>
          </p:cNvSpPr>
          <p:nvPr/>
        </p:nvSpPr>
        <p:spPr bwMode="auto">
          <a:xfrm>
            <a:off x="2121973" y="6789059"/>
            <a:ext cx="716235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5151" name="Text Box 47"/>
          <p:cNvSpPr txBox="1">
            <a:spLocks noChangeArrowheads="1"/>
          </p:cNvSpPr>
          <p:nvPr/>
        </p:nvSpPr>
        <p:spPr bwMode="auto">
          <a:xfrm>
            <a:off x="8133297" y="356609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75152" name="Text Box 48"/>
          <p:cNvSpPr txBox="1">
            <a:spLocks noChangeArrowheads="1"/>
          </p:cNvSpPr>
          <p:nvPr/>
        </p:nvSpPr>
        <p:spPr bwMode="auto">
          <a:xfrm>
            <a:off x="2515549" y="4439674"/>
            <a:ext cx="1026640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Sequence</a:t>
            </a:r>
          </a:p>
        </p:txBody>
      </p:sp>
      <p:sp>
        <p:nvSpPr>
          <p:cNvPr id="175153" name="Text Box 49"/>
          <p:cNvSpPr txBox="1">
            <a:spLocks noChangeArrowheads="1"/>
          </p:cNvSpPr>
          <p:nvPr/>
        </p:nvSpPr>
        <p:spPr bwMode="auto">
          <a:xfrm>
            <a:off x="4507565" y="4439674"/>
            <a:ext cx="610787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Profit</a:t>
            </a:r>
          </a:p>
        </p:txBody>
      </p:sp>
      <p:sp>
        <p:nvSpPr>
          <p:cNvPr id="175154" name="Text Box 50"/>
          <p:cNvSpPr txBox="1">
            <a:spLocks noChangeArrowheads="1"/>
          </p:cNvSpPr>
          <p:nvPr/>
        </p:nvSpPr>
        <p:spPr bwMode="auto">
          <a:xfrm>
            <a:off x="6080016" y="4439674"/>
            <a:ext cx="1026640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Sequence</a:t>
            </a:r>
          </a:p>
        </p:txBody>
      </p:sp>
      <p:sp>
        <p:nvSpPr>
          <p:cNvPr id="175155" name="Text Box 51"/>
          <p:cNvSpPr txBox="1">
            <a:spLocks noChangeArrowheads="1"/>
          </p:cNvSpPr>
          <p:nvPr/>
        </p:nvSpPr>
        <p:spPr bwMode="auto">
          <a:xfrm>
            <a:off x="8072032" y="4439674"/>
            <a:ext cx="610787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Profit</a:t>
            </a:r>
          </a:p>
        </p:txBody>
      </p:sp>
      <p:sp>
        <p:nvSpPr>
          <p:cNvPr id="175156" name="Text Box 52"/>
          <p:cNvSpPr txBox="1">
            <a:spLocks noChangeArrowheads="1"/>
          </p:cNvSpPr>
          <p:nvPr/>
        </p:nvSpPr>
        <p:spPr bwMode="auto">
          <a:xfrm>
            <a:off x="4696927" y="4810813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75157" name="Text Box 53"/>
          <p:cNvSpPr txBox="1">
            <a:spLocks noChangeArrowheads="1"/>
          </p:cNvSpPr>
          <p:nvPr/>
        </p:nvSpPr>
        <p:spPr bwMode="auto">
          <a:xfrm>
            <a:off x="6315789" y="4810813"/>
            <a:ext cx="534670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2, 1</a:t>
            </a:r>
          </a:p>
        </p:txBody>
      </p:sp>
      <p:sp>
        <p:nvSpPr>
          <p:cNvPr id="175158" name="Text Box 54"/>
          <p:cNvSpPr txBox="1">
            <a:spLocks noChangeArrowheads="1"/>
          </p:cNvSpPr>
          <p:nvPr/>
        </p:nvSpPr>
        <p:spPr bwMode="auto">
          <a:xfrm>
            <a:off x="8317089" y="4810813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75159" name="Text Box 55"/>
          <p:cNvSpPr txBox="1">
            <a:spLocks noChangeArrowheads="1"/>
          </p:cNvSpPr>
          <p:nvPr/>
        </p:nvSpPr>
        <p:spPr bwMode="auto">
          <a:xfrm>
            <a:off x="2927690" y="4810813"/>
            <a:ext cx="356447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75160" name="Text Box 56"/>
          <p:cNvSpPr txBox="1">
            <a:spLocks noChangeArrowheads="1"/>
          </p:cNvSpPr>
          <p:nvPr/>
        </p:nvSpPr>
        <p:spPr bwMode="auto">
          <a:xfrm>
            <a:off x="2927690" y="5286992"/>
            <a:ext cx="356447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75161" name="Text Box 57"/>
          <p:cNvSpPr txBox="1">
            <a:spLocks noChangeArrowheads="1"/>
          </p:cNvSpPr>
          <p:nvPr/>
        </p:nvSpPr>
        <p:spPr bwMode="auto">
          <a:xfrm>
            <a:off x="4674649" y="5206462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75162" name="Text Box 58"/>
          <p:cNvSpPr txBox="1">
            <a:spLocks noChangeArrowheads="1"/>
          </p:cNvSpPr>
          <p:nvPr/>
        </p:nvSpPr>
        <p:spPr bwMode="auto">
          <a:xfrm>
            <a:off x="2927690" y="5682641"/>
            <a:ext cx="356447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75163" name="Text Box 59"/>
          <p:cNvSpPr txBox="1">
            <a:spLocks noChangeArrowheads="1"/>
          </p:cNvSpPr>
          <p:nvPr/>
        </p:nvSpPr>
        <p:spPr bwMode="auto">
          <a:xfrm>
            <a:off x="4696927" y="5682641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175164" name="Text Box 60"/>
          <p:cNvSpPr txBox="1">
            <a:spLocks noChangeArrowheads="1"/>
          </p:cNvSpPr>
          <p:nvPr/>
        </p:nvSpPr>
        <p:spPr bwMode="auto">
          <a:xfrm>
            <a:off x="2927690" y="6081792"/>
            <a:ext cx="356447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75165" name="Text Box 61"/>
          <p:cNvSpPr txBox="1">
            <a:spLocks noChangeArrowheads="1"/>
          </p:cNvSpPr>
          <p:nvPr/>
        </p:nvSpPr>
        <p:spPr bwMode="auto">
          <a:xfrm>
            <a:off x="4696927" y="6081792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75166" name="Text Box 62"/>
          <p:cNvSpPr txBox="1">
            <a:spLocks noChangeArrowheads="1"/>
          </p:cNvSpPr>
          <p:nvPr/>
        </p:nvSpPr>
        <p:spPr bwMode="auto">
          <a:xfrm>
            <a:off x="2844147" y="6479192"/>
            <a:ext cx="534670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1, 3</a:t>
            </a:r>
          </a:p>
        </p:txBody>
      </p:sp>
      <p:sp>
        <p:nvSpPr>
          <p:cNvPr id="175167" name="Text Box 63"/>
          <p:cNvSpPr txBox="1">
            <a:spLocks noChangeArrowheads="1"/>
          </p:cNvSpPr>
          <p:nvPr/>
        </p:nvSpPr>
        <p:spPr bwMode="auto">
          <a:xfrm>
            <a:off x="4696927" y="6479192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65</a:t>
            </a:r>
          </a:p>
        </p:txBody>
      </p:sp>
      <p:sp>
        <p:nvSpPr>
          <p:cNvPr id="175168" name="Text Box 64"/>
          <p:cNvSpPr txBox="1">
            <a:spLocks noChangeArrowheads="1"/>
          </p:cNvSpPr>
          <p:nvPr/>
        </p:nvSpPr>
        <p:spPr bwMode="auto">
          <a:xfrm>
            <a:off x="6315789" y="5286992"/>
            <a:ext cx="534670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2, 3</a:t>
            </a:r>
          </a:p>
        </p:txBody>
      </p:sp>
      <p:sp>
        <p:nvSpPr>
          <p:cNvPr id="175169" name="Text Box 65"/>
          <p:cNvSpPr txBox="1">
            <a:spLocks noChangeArrowheads="1"/>
          </p:cNvSpPr>
          <p:nvPr/>
        </p:nvSpPr>
        <p:spPr bwMode="auto">
          <a:xfrm>
            <a:off x="8317089" y="5286992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175170" name="Text Box 66"/>
          <p:cNvSpPr txBox="1">
            <a:spLocks noChangeArrowheads="1"/>
          </p:cNvSpPr>
          <p:nvPr/>
        </p:nvSpPr>
        <p:spPr bwMode="auto">
          <a:xfrm>
            <a:off x="6315789" y="5682641"/>
            <a:ext cx="534670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3, 1</a:t>
            </a:r>
          </a:p>
        </p:txBody>
      </p:sp>
      <p:sp>
        <p:nvSpPr>
          <p:cNvPr id="175171" name="Text Box 67"/>
          <p:cNvSpPr txBox="1">
            <a:spLocks noChangeArrowheads="1"/>
          </p:cNvSpPr>
          <p:nvPr/>
        </p:nvSpPr>
        <p:spPr bwMode="auto">
          <a:xfrm>
            <a:off x="8317089" y="5682641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65</a:t>
            </a:r>
          </a:p>
        </p:txBody>
      </p:sp>
      <p:sp>
        <p:nvSpPr>
          <p:cNvPr id="175172" name="Text Box 68"/>
          <p:cNvSpPr txBox="1">
            <a:spLocks noChangeArrowheads="1"/>
          </p:cNvSpPr>
          <p:nvPr/>
        </p:nvSpPr>
        <p:spPr bwMode="auto">
          <a:xfrm>
            <a:off x="6315789" y="6081792"/>
            <a:ext cx="534670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4, 1</a:t>
            </a:r>
          </a:p>
        </p:txBody>
      </p:sp>
      <p:sp>
        <p:nvSpPr>
          <p:cNvPr id="175173" name="Text Box 69"/>
          <p:cNvSpPr txBox="1">
            <a:spLocks noChangeArrowheads="1"/>
          </p:cNvSpPr>
          <p:nvPr/>
        </p:nvSpPr>
        <p:spPr bwMode="auto">
          <a:xfrm>
            <a:off x="8317089" y="6081792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80</a:t>
            </a:r>
          </a:p>
        </p:txBody>
      </p:sp>
      <p:sp>
        <p:nvSpPr>
          <p:cNvPr id="175174" name="Text Box 70"/>
          <p:cNvSpPr txBox="1">
            <a:spLocks noChangeArrowheads="1"/>
          </p:cNvSpPr>
          <p:nvPr/>
        </p:nvSpPr>
        <p:spPr bwMode="auto">
          <a:xfrm>
            <a:off x="6315789" y="6479192"/>
            <a:ext cx="534670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4, 3</a:t>
            </a:r>
          </a:p>
        </p:txBody>
      </p:sp>
      <p:sp>
        <p:nvSpPr>
          <p:cNvPr id="175175" name="Text Box 71"/>
          <p:cNvSpPr txBox="1">
            <a:spLocks noChangeArrowheads="1"/>
          </p:cNvSpPr>
          <p:nvPr/>
        </p:nvSpPr>
        <p:spPr bwMode="auto">
          <a:xfrm>
            <a:off x="8317089" y="6479192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45</a:t>
            </a:r>
          </a:p>
        </p:txBody>
      </p:sp>
      <p:sp>
        <p:nvSpPr>
          <p:cNvPr id="175176" name="Text Box 72"/>
          <p:cNvSpPr txBox="1">
            <a:spLocks noChangeArrowheads="1"/>
          </p:cNvSpPr>
          <p:nvPr/>
        </p:nvSpPr>
        <p:spPr bwMode="auto">
          <a:xfrm>
            <a:off x="8317089" y="6081792"/>
            <a:ext cx="35830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FF0000"/>
                </a:solidFill>
                <a:latin typeface="TimesNewRoman" charset="0"/>
              </a:rPr>
              <a:t>80</a:t>
            </a:r>
          </a:p>
        </p:txBody>
      </p:sp>
      <p:sp>
        <p:nvSpPr>
          <p:cNvPr id="175177" name="Text Box 7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7156" name="Text Box 1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86</a:t>
            </a:r>
          </a:p>
        </p:txBody>
      </p:sp>
      <p:sp>
        <p:nvSpPr>
          <p:cNvPr id="177157" name="矩形 1"/>
          <p:cNvSpPr>
            <a:spLocks noChangeArrowheads="1"/>
          </p:cNvSpPr>
          <p:nvPr/>
        </p:nvSpPr>
        <p:spPr bwMode="auto">
          <a:xfrm>
            <a:off x="798294" y="829097"/>
            <a:ext cx="9536804" cy="484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zh-CN" altLang="en-US" sz="2800" dirty="0">
                <a:latin typeface="TimesNewRoman" charset="0"/>
              </a:rPr>
              <a:t>• Scheduling – deadlines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zh-CN" altLang="en-US" sz="2800" dirty="0"/>
              <a:t>   </a:t>
            </a:r>
            <a:r>
              <a:rPr lang="zh-CN" altLang="en-US" sz="2800" dirty="0">
                <a:latin typeface="TimesNewRoman" charset="0"/>
              </a:rPr>
              <a:t>–A possible approach might be to use the following greedy algorithm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/>
              <a:t>      </a:t>
            </a:r>
            <a:r>
              <a:rPr lang="zh-CN" altLang="en-US" sz="2800" dirty="0">
                <a:latin typeface="TimesNewRoman" charset="0"/>
              </a:rPr>
              <a:t>• Find the most profitable job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</a:t>
            </a:r>
            <a:r>
              <a:rPr lang="zh-CN" altLang="en-US" sz="2800" dirty="0">
                <a:latin typeface="TimesNewRoman" charset="0"/>
              </a:rPr>
              <a:t> • Repeatedly add the next most profitable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 </a:t>
            </a:r>
            <a:r>
              <a:rPr lang="zh-CN" altLang="en-US" sz="2800" dirty="0">
                <a:latin typeface="TimesNewRoman" charset="0"/>
              </a:rPr>
              <a:t>feasible job until no more feasible jobs exist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</a:t>
            </a:r>
            <a:r>
              <a:rPr lang="zh-CN" altLang="en-US" sz="2800" dirty="0">
                <a:latin typeface="TimesNewRoman" charset="0"/>
              </a:rPr>
              <a:t>• A feasible job is one that can be completed within the deadline  </a:t>
            </a:r>
            <a:r>
              <a:rPr lang="zh-CN" altLang="en-US" sz="2800" dirty="0" smtClean="0">
                <a:latin typeface="TimesNewRoman" charset="0"/>
              </a:rPr>
              <a:t>requirements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</a:t>
            </a:r>
            <a:r>
              <a:rPr lang="zh-CN" altLang="en-US" sz="2800" dirty="0">
                <a:latin typeface="TimesNewRoman" charset="0"/>
              </a:rPr>
              <a:t>   • Once the set has been determined, the order can be set to ensure  </a:t>
            </a:r>
            <a:r>
              <a:rPr lang="zh-CN" altLang="en-US" sz="2800" dirty="0" smtClean="0">
                <a:latin typeface="TimesNewRoman" charset="0"/>
              </a:rPr>
              <a:t>that </a:t>
            </a:r>
            <a:r>
              <a:rPr lang="zh-CN" altLang="en-US" sz="2800" dirty="0">
                <a:latin typeface="TimesNewRoman" charset="0"/>
              </a:rPr>
              <a:t>all jobs selected are completed within each job</a:t>
            </a:r>
            <a:r>
              <a:rPr lang="en-US" altLang="zh-CN" sz="2800" dirty="0">
                <a:latin typeface="TimesNewRoman" charset="0"/>
              </a:rPr>
              <a:t>’</a:t>
            </a:r>
            <a:r>
              <a:rPr lang="zh-CN" altLang="en-US" sz="2800" dirty="0">
                <a:latin typeface="TimesNewRoman" charset="0"/>
              </a:rPr>
              <a:t>s deadline.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126047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200" dirty="0" err="1">
                <a:ea typeface="宋体" charset="-122"/>
              </a:rPr>
              <a:t>Initialise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3200" dirty="0">
                <a:ea typeface="宋体" charset="-122"/>
              </a:rPr>
              <a:t> and </a:t>
            </a:r>
            <a:r>
              <a:rPr lang="en-US" altLang="zh-CN" sz="3200" dirty="0">
                <a:latin typeface="Symbol" pitchFamily="18" charset="2"/>
                <a:ea typeface="宋体" charset="-122"/>
              </a:rPr>
              <a:t>p</a:t>
            </a:r>
          </a:p>
          <a:p>
            <a:pPr lvl="1"/>
            <a:r>
              <a:rPr lang="en-US" altLang="zh-CN" sz="3200" dirty="0">
                <a:ea typeface="宋体" charset="-122"/>
              </a:rPr>
              <a:t>For each vertex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j, </a:t>
            </a:r>
            <a:r>
              <a:rPr lang="en-US" altLang="zh-CN" sz="3200" dirty="0">
                <a:ea typeface="宋体" charset="-122"/>
              </a:rPr>
              <a:t>in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V</a:t>
            </a:r>
          </a:p>
          <a:p>
            <a:pPr lvl="2"/>
            <a:r>
              <a:rPr lang="en-US" altLang="zh-CN" sz="3200" dirty="0" err="1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3200" baseline="-25000" dirty="0" err="1"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3200" dirty="0">
                <a:ea typeface="宋体" charset="-122"/>
              </a:rPr>
              <a:t>   = </a:t>
            </a:r>
            <a:r>
              <a:rPr lang="en-US" altLang="zh-CN" sz="3200" dirty="0">
                <a:latin typeface="Symbol" pitchFamily="18" charset="2"/>
                <a:ea typeface="宋体" charset="-122"/>
              </a:rPr>
              <a:t>¥</a:t>
            </a:r>
            <a:endParaRPr lang="en-US" altLang="zh-CN" sz="3200" dirty="0">
              <a:ea typeface="宋体" charset="-122"/>
            </a:endParaRPr>
          </a:p>
          <a:p>
            <a:pPr lvl="2"/>
            <a:r>
              <a:rPr lang="en-US" altLang="zh-CN" sz="3200" dirty="0" err="1">
                <a:latin typeface="Symbol" pitchFamily="18" charset="2"/>
                <a:ea typeface="宋体" charset="-122"/>
              </a:rPr>
              <a:t>p</a:t>
            </a:r>
            <a:r>
              <a:rPr lang="en-US" altLang="zh-CN" sz="3200" baseline="-25000" dirty="0" err="1"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3200" dirty="0">
                <a:ea typeface="宋体" charset="-122"/>
              </a:rPr>
              <a:t>   =  nil</a:t>
            </a:r>
          </a:p>
          <a:p>
            <a:pPr lvl="1"/>
            <a:r>
              <a:rPr lang="en-US" altLang="zh-CN" sz="3200" dirty="0">
                <a:ea typeface="宋体" charset="-122"/>
              </a:rPr>
              <a:t>Source distance,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3200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ea typeface="宋体" charset="-122"/>
              </a:rPr>
              <a:t>=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endParaRPr lang="en-US" altLang="zh-CN" sz="3200" dirty="0">
              <a:latin typeface="Times New Roman" pitchFamily="18" charset="0"/>
              <a:ea typeface="宋体" charset="-122"/>
            </a:endParaRPr>
          </a:p>
          <a:p>
            <a:r>
              <a:rPr lang="en-US" altLang="zh-CN" sz="3200" dirty="0">
                <a:ea typeface="宋体" charset="-122"/>
              </a:rPr>
              <a:t>Set 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ea typeface="宋体" charset="-122"/>
              </a:rPr>
              <a:t> to empty</a:t>
            </a:r>
          </a:p>
          <a:p>
            <a:r>
              <a:rPr lang="en-US" altLang="zh-CN" sz="3200" dirty="0">
                <a:ea typeface="宋体" charset="-122"/>
              </a:rPr>
              <a:t>While 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V-S</a:t>
            </a:r>
            <a:r>
              <a:rPr lang="en-US" altLang="zh-CN" sz="3200" dirty="0">
                <a:ea typeface="宋体" charset="-122"/>
              </a:rPr>
              <a:t> is not empty</a:t>
            </a:r>
          </a:p>
          <a:p>
            <a:pPr lvl="1"/>
            <a:r>
              <a:rPr lang="en-US" altLang="zh-CN" sz="3200" dirty="0">
                <a:ea typeface="宋体" charset="-122"/>
              </a:rPr>
              <a:t>Sort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V-S</a:t>
            </a:r>
            <a:r>
              <a:rPr lang="en-US" altLang="zh-CN" sz="3200" dirty="0">
                <a:ea typeface="宋体" charset="-122"/>
              </a:rPr>
              <a:t> based on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</a:t>
            </a:r>
            <a:endParaRPr lang="en-US" altLang="zh-CN" sz="3200" dirty="0">
              <a:ea typeface="宋体" charset="-122"/>
            </a:endParaRPr>
          </a:p>
          <a:p>
            <a:pPr lvl="1"/>
            <a:r>
              <a:rPr lang="en-US" altLang="zh-CN" sz="3200" dirty="0">
                <a:ea typeface="宋体" charset="-122"/>
              </a:rPr>
              <a:t>Add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3200" dirty="0">
                <a:ea typeface="宋体" charset="-122"/>
              </a:rPr>
              <a:t>, the closest vertex in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V-S</a:t>
            </a:r>
            <a:r>
              <a:rPr lang="en-US" altLang="zh-CN" sz="3200" dirty="0">
                <a:ea typeface="宋体" charset="-122"/>
              </a:rPr>
              <a:t>, to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ea typeface="宋体" charset="-122"/>
              </a:rPr>
              <a:t> </a:t>
            </a:r>
          </a:p>
          <a:p>
            <a:pPr lvl="1"/>
            <a:r>
              <a:rPr lang="en-US" altLang="zh-CN" sz="3200" dirty="0">
                <a:solidFill>
                  <a:schemeClr val="hlink"/>
                </a:solidFill>
                <a:ea typeface="宋体" charset="-122"/>
              </a:rPr>
              <a:t>Relax</a:t>
            </a:r>
            <a:r>
              <a:rPr lang="en-US" altLang="zh-CN" sz="3200" dirty="0">
                <a:ea typeface="宋体" charset="-122"/>
              </a:rPr>
              <a:t> all the vertices still in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V-S</a:t>
            </a:r>
            <a:r>
              <a:rPr lang="en-US" altLang="zh-CN" sz="3200" dirty="0">
                <a:ea typeface="宋体" charset="-122"/>
              </a:rPr>
              <a:t> connected to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48" y="352402"/>
            <a:ext cx="8143932" cy="642942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Operation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3742690" y="2184823"/>
            <a:ext cx="4882853" cy="459276"/>
          </a:xfrm>
          <a:prstGeom prst="leftArrowCallout">
            <a:avLst>
              <a:gd name="adj1" fmla="val 25000"/>
              <a:gd name="adj2" fmla="val 25000"/>
              <a:gd name="adj3" fmla="val 78848"/>
              <a:gd name="adj4" fmla="val 73611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Initial estimates are all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latin typeface="Symbol" pitchFamily="18" charset="2"/>
                <a:ea typeface="宋体" charset="-122"/>
              </a:rPr>
              <a:t>¥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3711130" y="2689014"/>
            <a:ext cx="3852897" cy="459276"/>
          </a:xfrm>
          <a:prstGeom prst="leftArrowCallout">
            <a:avLst>
              <a:gd name="adj1" fmla="val 28463"/>
              <a:gd name="adj2" fmla="val 32847"/>
              <a:gd name="adj3" fmla="val 98147"/>
              <a:gd name="adj4" fmla="val 64023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No connections</a:t>
            </a:r>
            <a:r>
              <a:rPr lang="en-US" altLang="zh-CN" sz="2300" dirty="0">
                <a:ea typeface="宋体" charset="-122"/>
              </a:rPr>
              <a:t>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7531838" y="5250975"/>
            <a:ext cx="2315456" cy="459276"/>
          </a:xfrm>
          <a:prstGeom prst="leftArrowCallout">
            <a:avLst>
              <a:gd name="adj1" fmla="val 25000"/>
              <a:gd name="adj2" fmla="val 25000"/>
              <a:gd name="adj3" fmla="val 40498"/>
              <a:gd name="adj4" fmla="val 73611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Add </a:t>
            </a:r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sz="2300" b="1" dirty="0">
                <a:latin typeface="Arial" charset="0"/>
                <a:ea typeface="宋体" charset="-122"/>
              </a:rPr>
              <a:t> first!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Line 2"/>
          <p:cNvSpPr>
            <a:spLocks noChangeShapeType="1"/>
          </p:cNvSpPr>
          <p:nvPr/>
        </p:nvSpPr>
        <p:spPr bwMode="auto">
          <a:xfrm>
            <a:off x="1188156" y="613073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355240" y="812648"/>
            <a:ext cx="475262" cy="448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709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7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756243" y="812649"/>
            <a:ext cx="5484080" cy="49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7090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</a:tabLst>
            </a:pPr>
            <a:r>
              <a:rPr lang="en-US" altLang="zh-CN" sz="37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179206" name="Line 19"/>
          <p:cNvSpPr>
            <a:spLocks noChangeShapeType="1"/>
          </p:cNvSpPr>
          <p:nvPr/>
        </p:nvSpPr>
        <p:spPr bwMode="auto">
          <a:xfrm>
            <a:off x="5079365" y="1521667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07" name="Line 20"/>
          <p:cNvSpPr>
            <a:spLocks noChangeShapeType="1"/>
          </p:cNvSpPr>
          <p:nvPr/>
        </p:nvSpPr>
        <p:spPr bwMode="auto">
          <a:xfrm>
            <a:off x="5970482" y="1521667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08" name="Line 21"/>
          <p:cNvSpPr>
            <a:spLocks noChangeShapeType="1"/>
          </p:cNvSpPr>
          <p:nvPr/>
        </p:nvSpPr>
        <p:spPr bwMode="auto">
          <a:xfrm>
            <a:off x="6861598" y="1521667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09" name="Line 22"/>
          <p:cNvSpPr>
            <a:spLocks noChangeShapeType="1"/>
          </p:cNvSpPr>
          <p:nvPr/>
        </p:nvSpPr>
        <p:spPr bwMode="auto">
          <a:xfrm>
            <a:off x="7752715" y="1521667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10" name="Line 23"/>
          <p:cNvSpPr>
            <a:spLocks noChangeShapeType="1"/>
          </p:cNvSpPr>
          <p:nvPr/>
        </p:nvSpPr>
        <p:spPr bwMode="auto">
          <a:xfrm>
            <a:off x="4171541" y="1940073"/>
            <a:ext cx="448900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11" name="Line 24"/>
          <p:cNvSpPr>
            <a:spLocks noChangeShapeType="1"/>
          </p:cNvSpPr>
          <p:nvPr/>
        </p:nvSpPr>
        <p:spPr bwMode="auto">
          <a:xfrm>
            <a:off x="4171541" y="2344477"/>
            <a:ext cx="448900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12" name="Line 25"/>
          <p:cNvSpPr>
            <a:spLocks noChangeShapeType="1"/>
          </p:cNvSpPr>
          <p:nvPr/>
        </p:nvSpPr>
        <p:spPr bwMode="auto">
          <a:xfrm>
            <a:off x="4188248" y="1521667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13" name="Line 26"/>
          <p:cNvSpPr>
            <a:spLocks noChangeShapeType="1"/>
          </p:cNvSpPr>
          <p:nvPr/>
        </p:nvSpPr>
        <p:spPr bwMode="auto">
          <a:xfrm>
            <a:off x="8643832" y="1521667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14" name="Line 27"/>
          <p:cNvSpPr>
            <a:spLocks noChangeShapeType="1"/>
          </p:cNvSpPr>
          <p:nvPr/>
        </p:nvSpPr>
        <p:spPr bwMode="auto">
          <a:xfrm>
            <a:off x="4171541" y="1537421"/>
            <a:ext cx="448900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15" name="Line 28"/>
          <p:cNvSpPr>
            <a:spLocks noChangeShapeType="1"/>
          </p:cNvSpPr>
          <p:nvPr/>
        </p:nvSpPr>
        <p:spPr bwMode="auto">
          <a:xfrm>
            <a:off x="4171541" y="2747128"/>
            <a:ext cx="448900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9216" name="Text Box 30"/>
          <p:cNvSpPr txBox="1">
            <a:spLocks noChangeArrowheads="1"/>
          </p:cNvSpPr>
          <p:nvPr/>
        </p:nvSpPr>
        <p:spPr bwMode="auto">
          <a:xfrm>
            <a:off x="4596677" y="160744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79217" name="Text Box 31"/>
          <p:cNvSpPr txBox="1">
            <a:spLocks noChangeArrowheads="1"/>
          </p:cNvSpPr>
          <p:nvPr/>
        </p:nvSpPr>
        <p:spPr bwMode="auto">
          <a:xfrm>
            <a:off x="5459947" y="160744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79218" name="Text Box 32"/>
          <p:cNvSpPr txBox="1">
            <a:spLocks noChangeArrowheads="1"/>
          </p:cNvSpPr>
          <p:nvPr/>
        </p:nvSpPr>
        <p:spPr bwMode="auto">
          <a:xfrm>
            <a:off x="6349206" y="160744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79219" name="Text Box 33"/>
          <p:cNvSpPr txBox="1">
            <a:spLocks noChangeArrowheads="1"/>
          </p:cNvSpPr>
          <p:nvPr/>
        </p:nvSpPr>
        <p:spPr bwMode="auto">
          <a:xfrm>
            <a:off x="7240323" y="160744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79220" name="Text Box 34"/>
          <p:cNvSpPr txBox="1">
            <a:spLocks noChangeArrowheads="1"/>
          </p:cNvSpPr>
          <p:nvPr/>
        </p:nvSpPr>
        <p:spPr bwMode="auto">
          <a:xfrm>
            <a:off x="8133297" y="160744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79221" name="Text Box 35"/>
          <p:cNvSpPr txBox="1">
            <a:spLocks noChangeArrowheads="1"/>
          </p:cNvSpPr>
          <p:nvPr/>
        </p:nvSpPr>
        <p:spPr bwMode="auto">
          <a:xfrm>
            <a:off x="4542839" y="201010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179222" name="Text Box 36"/>
          <p:cNvSpPr txBox="1">
            <a:spLocks noChangeArrowheads="1"/>
          </p:cNvSpPr>
          <p:nvPr/>
        </p:nvSpPr>
        <p:spPr bwMode="auto">
          <a:xfrm>
            <a:off x="4676507" y="214840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79223" name="Text Box 37"/>
          <p:cNvSpPr txBox="1">
            <a:spLocks noChangeArrowheads="1"/>
          </p:cNvSpPr>
          <p:nvPr/>
        </p:nvSpPr>
        <p:spPr bwMode="auto">
          <a:xfrm>
            <a:off x="5391256" y="201010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79224" name="Text Box 38"/>
          <p:cNvSpPr txBox="1">
            <a:spLocks noChangeArrowheads="1"/>
          </p:cNvSpPr>
          <p:nvPr/>
        </p:nvSpPr>
        <p:spPr bwMode="auto">
          <a:xfrm>
            <a:off x="6282373" y="201010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79225" name="Text Box 39"/>
          <p:cNvSpPr txBox="1">
            <a:spLocks noChangeArrowheads="1"/>
          </p:cNvSpPr>
          <p:nvPr/>
        </p:nvSpPr>
        <p:spPr bwMode="auto">
          <a:xfrm>
            <a:off x="7173489" y="201010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179226" name="Text Box 40"/>
          <p:cNvSpPr txBox="1">
            <a:spLocks noChangeArrowheads="1"/>
          </p:cNvSpPr>
          <p:nvPr/>
        </p:nvSpPr>
        <p:spPr bwMode="auto">
          <a:xfrm>
            <a:off x="8064606" y="201010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79227" name="Text Box 41"/>
          <p:cNvSpPr txBox="1">
            <a:spLocks noChangeArrowheads="1"/>
          </p:cNvSpPr>
          <p:nvPr/>
        </p:nvSpPr>
        <p:spPr bwMode="auto">
          <a:xfrm>
            <a:off x="4542839" y="241450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179228" name="Text Box 42"/>
          <p:cNvSpPr txBox="1">
            <a:spLocks noChangeArrowheads="1"/>
          </p:cNvSpPr>
          <p:nvPr/>
        </p:nvSpPr>
        <p:spPr bwMode="auto">
          <a:xfrm>
            <a:off x="4676507" y="2551054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79229" name="Text Box 43"/>
          <p:cNvSpPr txBox="1">
            <a:spLocks noChangeArrowheads="1"/>
          </p:cNvSpPr>
          <p:nvPr/>
        </p:nvSpPr>
        <p:spPr bwMode="auto">
          <a:xfrm>
            <a:off x="5459947" y="241450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79230" name="Text Box 44"/>
          <p:cNvSpPr txBox="1">
            <a:spLocks noChangeArrowheads="1"/>
          </p:cNvSpPr>
          <p:nvPr/>
        </p:nvSpPr>
        <p:spPr bwMode="auto">
          <a:xfrm>
            <a:off x="6349206" y="241450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79231" name="Text Box 45"/>
          <p:cNvSpPr txBox="1">
            <a:spLocks noChangeArrowheads="1"/>
          </p:cNvSpPr>
          <p:nvPr/>
        </p:nvSpPr>
        <p:spPr bwMode="auto">
          <a:xfrm>
            <a:off x="7240323" y="241450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79232" name="Text Box 46"/>
          <p:cNvSpPr txBox="1">
            <a:spLocks noChangeArrowheads="1"/>
          </p:cNvSpPr>
          <p:nvPr/>
        </p:nvSpPr>
        <p:spPr bwMode="auto">
          <a:xfrm>
            <a:off x="8133297" y="241450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79233" name="Text Box 47"/>
          <p:cNvSpPr txBox="1">
            <a:spLocks noChangeArrowheads="1"/>
          </p:cNvSpPr>
          <p:nvPr/>
        </p:nvSpPr>
        <p:spPr bwMode="auto">
          <a:xfrm>
            <a:off x="10335098" y="6108395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87</a:t>
            </a:r>
          </a:p>
        </p:txBody>
      </p:sp>
      <p:sp>
        <p:nvSpPr>
          <p:cNvPr id="179234" name="文本框 1"/>
          <p:cNvSpPr txBox="1">
            <a:spLocks noChangeArrowheads="1"/>
          </p:cNvSpPr>
          <p:nvPr/>
        </p:nvSpPr>
        <p:spPr bwMode="auto">
          <a:xfrm>
            <a:off x="1594729" y="1439385"/>
            <a:ext cx="2526686" cy="89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800" dirty="0">
                <a:latin typeface="TimesNewRoman" charset="0"/>
              </a:rPr>
              <a:t>–</a:t>
            </a:r>
            <a:r>
              <a:rPr lang="en-US" altLang="zh-CN" sz="2800" i="1" dirty="0">
                <a:latin typeface="TimesNewRomanPS" charset="0"/>
              </a:rPr>
              <a:t> n</a:t>
            </a:r>
            <a:r>
              <a:rPr lang="en-US" altLang="zh-CN" sz="2800" dirty="0">
                <a:latin typeface="TimesNewRoman" charset="0"/>
              </a:rPr>
              <a:t> = 4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800" dirty="0">
                <a:latin typeface="TimesNewRoman" charset="0"/>
              </a:rPr>
              <a:t>   jobs={4, 1}</a:t>
            </a:r>
          </a:p>
        </p:txBody>
      </p:sp>
      <p:sp>
        <p:nvSpPr>
          <p:cNvPr id="179235" name="矩形 3"/>
          <p:cNvSpPr>
            <a:spLocks noChangeArrowheads="1"/>
          </p:cNvSpPr>
          <p:nvPr/>
        </p:nvSpPr>
        <p:spPr bwMode="auto">
          <a:xfrm>
            <a:off x="1444352" y="2992221"/>
            <a:ext cx="9059686" cy="355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zh-CN" altLang="en-US" sz="2800" dirty="0">
                <a:latin typeface="TimesNewRoman" charset="0"/>
              </a:rPr>
              <a:t>– Let us test the algorithm: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/>
              <a:t>    </a:t>
            </a:r>
            <a:r>
              <a:rPr lang="zh-CN" altLang="en-US" sz="2800" dirty="0">
                <a:latin typeface="TimesNewRoman" charset="0"/>
              </a:rPr>
              <a:t>• Job 1 is most profitable, select it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</a:t>
            </a:r>
            <a:r>
              <a:rPr lang="zh-CN" altLang="en-US" sz="2800" dirty="0">
                <a:latin typeface="TimesNewRoman" charset="0"/>
              </a:rPr>
              <a:t> • Job 4 is the next most profitable and is feasible, select it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• Job 3 is the next most profitable but is not feasible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• Job 2 is the next most profitable but is not feasible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• There are no more jobs, order the set into deadline order </a:t>
            </a:r>
            <a:r>
              <a:rPr lang="en-US" altLang="zh-CN" sz="2800" dirty="0" smtClean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done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81252" name="Text Box 1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88</a:t>
            </a:r>
          </a:p>
        </p:txBody>
      </p:sp>
      <p:sp>
        <p:nvSpPr>
          <p:cNvPr id="181253" name="矩形 1"/>
          <p:cNvSpPr>
            <a:spLocks noChangeArrowheads="1"/>
          </p:cNvSpPr>
          <p:nvPr/>
        </p:nvSpPr>
        <p:spPr bwMode="auto">
          <a:xfrm>
            <a:off x="810196" y="2053233"/>
            <a:ext cx="8856984" cy="27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</a:t>
            </a:r>
            <a:r>
              <a:rPr lang="zh-CN" altLang="en-US" sz="2800" dirty="0">
                <a:latin typeface="TimesNewRoman" charset="0"/>
              </a:rPr>
              <a:t>Scheduling – deadlines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– This leaves us with two questions remaining: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  </a:t>
            </a:r>
            <a:r>
              <a:rPr lang="zh-CN" altLang="en-US" sz="2800" dirty="0">
                <a:latin typeface="TimesNewRoman" charset="0"/>
              </a:rPr>
              <a:t>• Does this algorithm always generate the greatest profit?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     </a:t>
            </a:r>
            <a:r>
              <a:rPr lang="zh-CN" altLang="en-US" sz="2800" dirty="0">
                <a:latin typeface="TimesNewRoman" charset="0"/>
              </a:rPr>
              <a:t>• If so, how can it be most efficiently implemented?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Line 2"/>
          <p:cNvSpPr>
            <a:spLocks noChangeShapeType="1"/>
          </p:cNvSpPr>
          <p:nvPr/>
        </p:nvSpPr>
        <p:spPr bwMode="auto">
          <a:xfrm>
            <a:off x="737029" y="1754161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83300" name="Text Box 37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89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4140" y="1783621"/>
            <a:ext cx="10399261" cy="4853551"/>
          </a:xfrm>
          <a:prstGeom prst="rect">
            <a:avLst/>
          </a:prstGeom>
          <a:blipFill>
            <a:blip r:embed="rId3"/>
            <a:stretch>
              <a:fillRect l="-1371" t="-3047" r="-822" b="-831"/>
            </a:stretch>
          </a:blipFill>
        </p:spPr>
        <p:txBody>
          <a:bodyPr lIns="104315" tIns="52157" rIns="104315" bIns="52157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85348" name="Text Box 5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90</a:t>
            </a: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4140" y="1875613"/>
            <a:ext cx="10209898" cy="5433375"/>
          </a:xfrm>
          <a:prstGeom prst="rect">
            <a:avLst/>
          </a:prstGeom>
          <a:blipFill>
            <a:blip r:embed="rId3"/>
            <a:stretch>
              <a:fillRect l="-1397" t="-2475" b="-619"/>
            </a:stretch>
          </a:blipFill>
        </p:spPr>
        <p:txBody>
          <a:bodyPr lIns="104315" tIns="52157" rIns="104315" bIns="52157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87396" name="Text Box 37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91</a:t>
            </a: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720" y="1764665"/>
            <a:ext cx="10694588" cy="5362665"/>
          </a:xfrm>
          <a:prstGeom prst="rect">
            <a:avLst/>
          </a:prstGeom>
          <a:blipFill>
            <a:blip r:embed="rId3"/>
            <a:stretch>
              <a:fillRect l="-1400" t="-2133" r="-1733" b="-1380"/>
            </a:stretch>
          </a:blipFill>
        </p:spPr>
        <p:txBody>
          <a:bodyPr lIns="104315" tIns="52157" rIns="104315" bIns="52157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89444" name="Text Box 24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92</a:t>
            </a:r>
          </a:p>
        </p:txBody>
      </p:sp>
      <p:sp>
        <p:nvSpPr>
          <p:cNvPr id="189445" name="文本框 1"/>
          <p:cNvSpPr txBox="1">
            <a:spLocks noChangeArrowheads="1"/>
          </p:cNvSpPr>
          <p:nvPr/>
        </p:nvSpPr>
        <p:spPr bwMode="auto">
          <a:xfrm>
            <a:off x="714751" y="2090288"/>
            <a:ext cx="9789287" cy="342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3200" dirty="0" smtClean="0">
                <a:latin typeface="TimesNewRoman" charset="0"/>
              </a:rPr>
              <a:t>Scheduling </a:t>
            </a:r>
            <a:r>
              <a:rPr lang="en-US" altLang="zh-CN" sz="3200" dirty="0">
                <a:latin typeface="TimesNewRoman" charset="0"/>
              </a:rPr>
              <a:t>– deadlines</a:t>
            </a: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</a:t>
            </a:r>
            <a:r>
              <a:rPr lang="en-US" altLang="zh-CN" sz="2800" dirty="0">
                <a:latin typeface="TimesNewRoman" charset="0"/>
              </a:rPr>
              <a:t>– Algorithm 1</a:t>
            </a: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</a:rPr>
              <a:t>           </a:t>
            </a:r>
            <a:r>
              <a:rPr lang="en-US" altLang="zh-CN" sz="2800" dirty="0">
                <a:latin typeface="TimesNewRoman" charset="0"/>
              </a:rPr>
              <a:t>• Assume the jobs are ordered in decreasing order of </a:t>
            </a: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</a:rPr>
              <a:t>             </a:t>
            </a:r>
            <a:r>
              <a:rPr lang="en-US" altLang="zh-CN" sz="2800" dirty="0">
                <a:latin typeface="TimesNewRoman" charset="0"/>
              </a:rPr>
              <a:t>profit. </a:t>
            </a:r>
            <a:r>
              <a:rPr lang="en-US" altLang="zh-CN" sz="2800" i="1" dirty="0">
                <a:latin typeface="TimesNewRoman" charset="0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</a:rPr>
              <a:t>1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≥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</a:rPr>
              <a:t>P2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≥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</a:rPr>
              <a:t>P3...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≥ </a:t>
            </a:r>
            <a:r>
              <a:rPr lang="en-US" altLang="zh-CN" sz="2800" dirty="0" err="1">
                <a:solidFill>
                  <a:srgbClr val="000000"/>
                </a:solidFill>
                <a:latin typeface="TimesNewRoman" charset="0"/>
              </a:rPr>
              <a:t>Pn</a:t>
            </a:r>
            <a:endParaRPr lang="en-US" altLang="zh-CN" sz="2800" i="1" dirty="0">
              <a:latin typeface="TimesNewRoman" charset="0"/>
            </a:endParaRP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2800" i="1" dirty="0">
                <a:latin typeface="TimesNewRoman" charset="0"/>
              </a:rPr>
              <a:t>           </a:t>
            </a:r>
            <a:r>
              <a:rPr lang="en-US" altLang="zh-CN" sz="2800" dirty="0">
                <a:latin typeface="TimesNewRoman" charset="0"/>
              </a:rPr>
              <a:t>• Also assume </a:t>
            </a:r>
            <a:r>
              <a:rPr lang="en-US" altLang="zh-CN" sz="2800" i="1" dirty="0">
                <a:latin typeface="TimesNewRoman" charset="0"/>
              </a:rPr>
              <a:t>n</a:t>
            </a:r>
            <a:r>
              <a:rPr lang="en-US" altLang="zh-CN" sz="2800" dirty="0">
                <a:latin typeface="TimesNewRoman" charset="0"/>
              </a:rPr>
              <a:t> &gt; 0 and, </a:t>
            </a:r>
            <a:r>
              <a:rPr lang="en-US" altLang="zh-CN" sz="2800" i="1" dirty="0">
                <a:latin typeface="TimesNewRoman" charset="0"/>
              </a:rPr>
              <a:t>d </a:t>
            </a:r>
            <a:r>
              <a:rPr lang="en-US" altLang="zh-CN" sz="2800" dirty="0">
                <a:latin typeface="TimesNewRoman" charset="0"/>
              </a:rPr>
              <a:t>&gt; 0, 1 &lt; </a:t>
            </a:r>
            <a:r>
              <a:rPr lang="en-US" altLang="zh-CN" sz="2800" i="1" dirty="0" err="1">
                <a:latin typeface="TimesNewRoman" charset="0"/>
              </a:rPr>
              <a:t>i</a:t>
            </a:r>
            <a:r>
              <a:rPr lang="en-US" altLang="zh-CN" sz="2800" dirty="0">
                <a:latin typeface="TimesNewRoman" charset="0"/>
              </a:rPr>
              <a:t> &lt; </a:t>
            </a:r>
            <a:r>
              <a:rPr lang="en-US" altLang="zh-CN" sz="2800" i="1" dirty="0">
                <a:latin typeface="TimesNewRoman" charset="0"/>
              </a:rPr>
              <a:t>n</a:t>
            </a: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2800" i="1" dirty="0">
                <a:latin typeface="TimesNewRoman" charset="0"/>
              </a:rPr>
              <a:t>           </a:t>
            </a:r>
            <a:r>
              <a:rPr lang="en-US" altLang="zh-CN" sz="2800" dirty="0">
                <a:latin typeface="TimesNewRoman" charset="0"/>
              </a:rPr>
              <a:t>• Finally, assume that we can store sentinel values </a:t>
            </a:r>
          </a:p>
          <a:p>
            <a:pPr algn="just"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      before the first elements of the </a:t>
            </a:r>
            <a:r>
              <a:rPr lang="en-US" altLang="zh-CN" sz="2800" i="1" dirty="0">
                <a:latin typeface="TimesNewRoman" charset="0"/>
              </a:rPr>
              <a:t>d</a:t>
            </a:r>
            <a:r>
              <a:rPr lang="en-US" altLang="zh-CN" sz="2800" dirty="0">
                <a:latin typeface="TimesNewRoman" charset="0"/>
              </a:rPr>
              <a:t> and </a:t>
            </a:r>
            <a:r>
              <a:rPr lang="en-US" altLang="zh-CN" sz="2800" i="1" dirty="0">
                <a:latin typeface="TimesNewRoman" charset="0"/>
              </a:rPr>
              <a:t>J </a:t>
            </a:r>
            <a:r>
              <a:rPr lang="en-US" altLang="zh-CN" sz="2800" dirty="0">
                <a:latin typeface="TimesNewRoman" charset="0"/>
              </a:rPr>
              <a:t>arrays.</a:t>
            </a:r>
            <a:endParaRPr lang="en-US" altLang="zh-CN" sz="2800" i="1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1492" name="Text Box 2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93</a:t>
            </a:r>
          </a:p>
        </p:txBody>
      </p:sp>
      <p:sp>
        <p:nvSpPr>
          <p:cNvPr id="191493" name="文本框 1"/>
          <p:cNvSpPr txBox="1">
            <a:spLocks noChangeArrowheads="1"/>
          </p:cNvSpPr>
          <p:nvPr/>
        </p:nvSpPr>
        <p:spPr bwMode="auto">
          <a:xfrm>
            <a:off x="846106" y="1352533"/>
            <a:ext cx="9789287" cy="590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3200" dirty="0">
                <a:latin typeface="TimesNewRoman" charset="0"/>
              </a:rPr>
              <a:t>Scheduling  – deadlines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dirty="0">
              <a:solidFill>
                <a:srgbClr val="000000"/>
              </a:solidFill>
              <a:latin typeface="TimesNewRoman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      </a:t>
            </a:r>
            <a:r>
              <a:rPr lang="en-US" altLang="zh-CN" sz="2400" b="1" dirty="0">
                <a:latin typeface="Courier New" charset="0"/>
              </a:rPr>
              <a:t>function sequence(d[0..n])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NewRoman" charset="0"/>
              </a:rPr>
              <a:t>               </a:t>
            </a:r>
            <a:r>
              <a:rPr lang="en-US" altLang="zh-CN" sz="2400" b="1" dirty="0">
                <a:latin typeface="Courier New" charset="0"/>
              </a:rPr>
              <a:t>array J[0..n]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NewRoman" charset="0"/>
              </a:rPr>
              <a:t>               </a:t>
            </a:r>
            <a:r>
              <a:rPr lang="en-US" altLang="zh-CN" sz="2400" b="1" dirty="0">
                <a:latin typeface="Courier New" charset="0"/>
              </a:rPr>
              <a:t>d[0] = 0; J[0] = 0 // insert the sentinel values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k = 1; J[1] = 1    // always choose job 1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for </a:t>
            </a:r>
            <a:r>
              <a:rPr lang="en-US" altLang="zh-CN" sz="2400" b="1" dirty="0" err="1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 = 2 to n do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    r = k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    while d[J[r]] &gt; max (d[</a:t>
            </a:r>
            <a:r>
              <a:rPr lang="en-US" altLang="zh-CN" sz="2400" b="1" dirty="0" err="1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], r) do 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        r = r </a:t>
            </a:r>
            <a:r>
              <a:rPr lang="en-US" altLang="zh-CN" sz="2400" b="1" dirty="0">
                <a:latin typeface="CourierNewPS" charset="0"/>
              </a:rPr>
              <a:t>–</a:t>
            </a:r>
            <a:r>
              <a:rPr lang="en-US" altLang="zh-CN" sz="2400" b="1" dirty="0">
                <a:latin typeface="Courier New" charset="0"/>
              </a:rPr>
              <a:t> 1 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    if d[</a:t>
            </a:r>
            <a:r>
              <a:rPr lang="en-US" altLang="zh-CN" sz="2400" b="1" dirty="0" err="1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] &gt; r then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        for m = k step </a:t>
            </a:r>
            <a:r>
              <a:rPr lang="en-US" altLang="zh-CN" sz="2400" b="1" dirty="0">
                <a:latin typeface="CourierNewPS" charset="0"/>
              </a:rPr>
              <a:t>–</a:t>
            </a:r>
            <a:r>
              <a:rPr lang="en-US" altLang="zh-CN" sz="2400" b="1" dirty="0">
                <a:latin typeface="Courier New" charset="0"/>
              </a:rPr>
              <a:t>1 to r + 1 do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            j[m + 1] = j[m]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        j[r + 1] = </a:t>
            </a:r>
            <a:r>
              <a:rPr lang="en-US" altLang="zh-CN" sz="2400" b="1" dirty="0" err="1">
                <a:latin typeface="Courier New" charset="0"/>
              </a:rPr>
              <a:t>i</a:t>
            </a:r>
            <a:endParaRPr lang="en-US" altLang="zh-CN" sz="2400" b="1" dirty="0">
              <a:latin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        k = k + 1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   return k, J[1..k]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0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1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2" name="Line 9"/>
          <p:cNvSpPr>
            <a:spLocks noChangeShapeType="1"/>
          </p:cNvSpPr>
          <p:nvPr/>
        </p:nvSpPr>
        <p:spPr bwMode="auto">
          <a:xfrm>
            <a:off x="504038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3" name="Line 10"/>
          <p:cNvSpPr>
            <a:spLocks noChangeShapeType="1"/>
          </p:cNvSpPr>
          <p:nvPr/>
        </p:nvSpPr>
        <p:spPr bwMode="auto">
          <a:xfrm>
            <a:off x="574213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4" name="Line 11"/>
          <p:cNvSpPr>
            <a:spLocks noChangeShapeType="1"/>
          </p:cNvSpPr>
          <p:nvPr/>
        </p:nvSpPr>
        <p:spPr bwMode="auto">
          <a:xfrm>
            <a:off x="6440176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5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6" name="Line 13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7" name="Line 14"/>
          <p:cNvSpPr>
            <a:spLocks noChangeShapeType="1"/>
          </p:cNvSpPr>
          <p:nvPr/>
        </p:nvSpPr>
        <p:spPr bwMode="auto">
          <a:xfrm>
            <a:off x="2478419" y="3427792"/>
            <a:ext cx="60800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8" name="Line 15"/>
          <p:cNvSpPr>
            <a:spLocks noChangeShapeType="1"/>
          </p:cNvSpPr>
          <p:nvPr/>
        </p:nvSpPr>
        <p:spPr bwMode="auto">
          <a:xfrm>
            <a:off x="2478419" y="3832195"/>
            <a:ext cx="60800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49" name="Line 16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50" name="Line 17"/>
          <p:cNvSpPr>
            <a:spLocks noChangeShapeType="1"/>
          </p:cNvSpPr>
          <p:nvPr/>
        </p:nvSpPr>
        <p:spPr bwMode="auto">
          <a:xfrm>
            <a:off x="8541726" y="3009385"/>
            <a:ext cx="1856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51" name="Line 18"/>
          <p:cNvSpPr>
            <a:spLocks noChangeShapeType="1"/>
          </p:cNvSpPr>
          <p:nvPr/>
        </p:nvSpPr>
        <p:spPr bwMode="auto">
          <a:xfrm>
            <a:off x="2478419" y="3025140"/>
            <a:ext cx="6080014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52" name="Line 19"/>
          <p:cNvSpPr>
            <a:spLocks noChangeShapeType="1"/>
          </p:cNvSpPr>
          <p:nvPr/>
        </p:nvSpPr>
        <p:spPr bwMode="auto">
          <a:xfrm>
            <a:off x="2478419" y="4234847"/>
            <a:ext cx="6080014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53" name="Text Box 20"/>
          <p:cNvSpPr txBox="1">
            <a:spLocks noChangeArrowheads="1"/>
          </p:cNvSpPr>
          <p:nvPr/>
        </p:nvSpPr>
        <p:spPr bwMode="auto">
          <a:xfrm>
            <a:off x="1889910" y="5465560"/>
            <a:ext cx="292026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After initialization</a:t>
            </a:r>
          </a:p>
        </p:txBody>
      </p:sp>
      <p:sp>
        <p:nvSpPr>
          <p:cNvPr id="193554" name="Text Box 21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3555" name="Text Box 22"/>
          <p:cNvSpPr txBox="1">
            <a:spLocks noChangeArrowheads="1"/>
          </p:cNvSpPr>
          <p:nvPr/>
        </p:nvSpPr>
        <p:spPr bwMode="auto">
          <a:xfrm>
            <a:off x="4622668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3556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93557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3558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93559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93560" name="Text Box 27"/>
          <p:cNvSpPr txBox="1">
            <a:spLocks noChangeArrowheads="1"/>
          </p:cNvSpPr>
          <p:nvPr/>
        </p:nvSpPr>
        <p:spPr bwMode="auto">
          <a:xfrm>
            <a:off x="8125871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93561" name="Text Box 28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193562" name="Text Box 29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3563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93564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193565" name="Text Box 32"/>
          <p:cNvSpPr txBox="1">
            <a:spLocks noChangeArrowheads="1"/>
          </p:cNvSpPr>
          <p:nvPr/>
        </p:nvSpPr>
        <p:spPr bwMode="auto">
          <a:xfrm>
            <a:off x="5957487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93566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93567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93568" name="Text Box 35"/>
          <p:cNvSpPr txBox="1">
            <a:spLocks noChangeArrowheads="1"/>
          </p:cNvSpPr>
          <p:nvPr/>
        </p:nvSpPr>
        <p:spPr bwMode="auto">
          <a:xfrm>
            <a:off x="812587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3569" name="Text Box 36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193570" name="Text Box 37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3571" name="Text Box 38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193572" name="Text Box 39"/>
          <p:cNvSpPr txBox="1">
            <a:spLocks noChangeArrowheads="1"/>
          </p:cNvSpPr>
          <p:nvPr/>
        </p:nvSpPr>
        <p:spPr bwMode="auto">
          <a:xfrm>
            <a:off x="4622668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3573" name="Text Box 40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3574" name="Text Box 41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3575" name="Text Box 42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3576" name="Text Box 43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3577" name="Line 44"/>
          <p:cNvSpPr>
            <a:spLocks noChangeShapeType="1"/>
          </p:cNvSpPr>
          <p:nvPr/>
        </p:nvSpPr>
        <p:spPr bwMode="auto">
          <a:xfrm>
            <a:off x="3642439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78" name="Line 45"/>
          <p:cNvSpPr>
            <a:spLocks noChangeShapeType="1"/>
          </p:cNvSpPr>
          <p:nvPr/>
        </p:nvSpPr>
        <p:spPr bwMode="auto">
          <a:xfrm>
            <a:off x="4344194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79" name="Line 46"/>
          <p:cNvSpPr>
            <a:spLocks noChangeShapeType="1"/>
          </p:cNvSpPr>
          <p:nvPr/>
        </p:nvSpPr>
        <p:spPr bwMode="auto">
          <a:xfrm>
            <a:off x="5045948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0" name="Line 47"/>
          <p:cNvSpPr>
            <a:spLocks noChangeShapeType="1"/>
          </p:cNvSpPr>
          <p:nvPr/>
        </p:nvSpPr>
        <p:spPr bwMode="auto">
          <a:xfrm>
            <a:off x="5747703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1" name="Line 48"/>
          <p:cNvSpPr>
            <a:spLocks noChangeShapeType="1"/>
          </p:cNvSpPr>
          <p:nvPr/>
        </p:nvSpPr>
        <p:spPr bwMode="auto">
          <a:xfrm>
            <a:off x="6449457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2" name="Line 49"/>
          <p:cNvSpPr>
            <a:spLocks noChangeShapeType="1"/>
          </p:cNvSpPr>
          <p:nvPr/>
        </p:nvSpPr>
        <p:spPr bwMode="auto">
          <a:xfrm>
            <a:off x="7151211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3" name="Line 50"/>
          <p:cNvSpPr>
            <a:spLocks noChangeShapeType="1"/>
          </p:cNvSpPr>
          <p:nvPr/>
        </p:nvSpPr>
        <p:spPr bwMode="auto">
          <a:xfrm>
            <a:off x="7852966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4" name="Line 51"/>
          <p:cNvSpPr>
            <a:spLocks noChangeShapeType="1"/>
          </p:cNvSpPr>
          <p:nvPr/>
        </p:nvSpPr>
        <p:spPr bwMode="auto">
          <a:xfrm>
            <a:off x="2478420" y="4856330"/>
            <a:ext cx="60930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5" name="Line 52"/>
          <p:cNvSpPr>
            <a:spLocks noChangeShapeType="1"/>
          </p:cNvSpPr>
          <p:nvPr/>
        </p:nvSpPr>
        <p:spPr bwMode="auto">
          <a:xfrm>
            <a:off x="2495127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6" name="Line 53"/>
          <p:cNvSpPr>
            <a:spLocks noChangeShapeType="1"/>
          </p:cNvSpPr>
          <p:nvPr/>
        </p:nvSpPr>
        <p:spPr bwMode="auto">
          <a:xfrm>
            <a:off x="8554720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7" name="Line 54"/>
          <p:cNvSpPr>
            <a:spLocks noChangeShapeType="1"/>
          </p:cNvSpPr>
          <p:nvPr/>
        </p:nvSpPr>
        <p:spPr bwMode="auto">
          <a:xfrm>
            <a:off x="2478420" y="4453678"/>
            <a:ext cx="60930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8" name="Line 55"/>
          <p:cNvSpPr>
            <a:spLocks noChangeShapeType="1"/>
          </p:cNvSpPr>
          <p:nvPr/>
        </p:nvSpPr>
        <p:spPr bwMode="auto">
          <a:xfrm>
            <a:off x="2478420" y="5260734"/>
            <a:ext cx="60930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589" name="Text Box 56"/>
          <p:cNvSpPr txBox="1">
            <a:spLocks noChangeArrowheads="1"/>
          </p:cNvSpPr>
          <p:nvPr/>
        </p:nvSpPr>
        <p:spPr bwMode="auto">
          <a:xfrm>
            <a:off x="8125871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3590" name="Text Box 57"/>
          <p:cNvSpPr txBox="1">
            <a:spLocks noChangeArrowheads="1"/>
          </p:cNvSpPr>
          <p:nvPr/>
        </p:nvSpPr>
        <p:spPr bwMode="auto">
          <a:xfrm>
            <a:off x="30168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J</a:t>
            </a:r>
          </a:p>
        </p:txBody>
      </p:sp>
      <p:sp>
        <p:nvSpPr>
          <p:cNvPr id="193591" name="Text Box 58"/>
          <p:cNvSpPr txBox="1">
            <a:spLocks noChangeArrowheads="1"/>
          </p:cNvSpPr>
          <p:nvPr/>
        </p:nvSpPr>
        <p:spPr bwMode="auto">
          <a:xfrm>
            <a:off x="3928339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193592" name="Text Box 59"/>
          <p:cNvSpPr txBox="1">
            <a:spLocks noChangeArrowheads="1"/>
          </p:cNvSpPr>
          <p:nvPr/>
        </p:nvSpPr>
        <p:spPr bwMode="auto">
          <a:xfrm>
            <a:off x="4630094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3593" name="Text Box 60"/>
          <p:cNvSpPr txBox="1">
            <a:spLocks noChangeArrowheads="1"/>
          </p:cNvSpPr>
          <p:nvPr/>
        </p:nvSpPr>
        <p:spPr bwMode="auto">
          <a:xfrm>
            <a:off x="2736471" y="4928108"/>
            <a:ext cx="67019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d[J[</a:t>
            </a:r>
            <a:r>
              <a:rPr lang="en-US" altLang="zh-CN" sz="2100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]]</a:t>
            </a:r>
          </a:p>
        </p:txBody>
      </p:sp>
      <p:sp>
        <p:nvSpPr>
          <p:cNvPr id="193594" name="Text Box 61"/>
          <p:cNvSpPr txBox="1">
            <a:spLocks noChangeArrowheads="1"/>
          </p:cNvSpPr>
          <p:nvPr/>
        </p:nvSpPr>
        <p:spPr bwMode="auto">
          <a:xfrm>
            <a:off x="4630094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3595" name="Text Box 6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94</a:t>
            </a:r>
          </a:p>
        </p:txBody>
      </p:sp>
      <p:sp>
        <p:nvSpPr>
          <p:cNvPr id="193596" name="文本框 63"/>
          <p:cNvSpPr txBox="1">
            <a:spLocks noChangeArrowheads="1"/>
          </p:cNvSpPr>
          <p:nvPr/>
        </p:nvSpPr>
        <p:spPr bwMode="auto">
          <a:xfrm>
            <a:off x="845632" y="787303"/>
            <a:ext cx="8402488" cy="89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3200" dirty="0">
                <a:latin typeface="TimesNewRoman" charset="0"/>
              </a:rPr>
              <a:t>Scheduling – deadlines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</a:t>
            </a:r>
            <a:r>
              <a:rPr lang="en-US" altLang="zh-CN" dirty="0">
                <a:latin typeface="TimesNewRoman" charset="0"/>
              </a:rPr>
              <a:t>– </a:t>
            </a:r>
            <a:r>
              <a:rPr lang="en-US" altLang="zh-CN" sz="2400" dirty="0">
                <a:latin typeface="TimesNewRoman" charset="0"/>
              </a:rPr>
              <a:t>E.g. Consider the following jobs: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88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89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0" name="Line 9"/>
          <p:cNvSpPr>
            <a:spLocks noChangeShapeType="1"/>
          </p:cNvSpPr>
          <p:nvPr/>
        </p:nvSpPr>
        <p:spPr bwMode="auto">
          <a:xfrm>
            <a:off x="504038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1" name="Line 10"/>
          <p:cNvSpPr>
            <a:spLocks noChangeShapeType="1"/>
          </p:cNvSpPr>
          <p:nvPr/>
        </p:nvSpPr>
        <p:spPr bwMode="auto">
          <a:xfrm>
            <a:off x="574213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2" name="Line 11"/>
          <p:cNvSpPr>
            <a:spLocks noChangeShapeType="1"/>
          </p:cNvSpPr>
          <p:nvPr/>
        </p:nvSpPr>
        <p:spPr bwMode="auto">
          <a:xfrm>
            <a:off x="6440176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3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4" name="Line 13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5" name="Line 14"/>
          <p:cNvSpPr>
            <a:spLocks noChangeShapeType="1"/>
          </p:cNvSpPr>
          <p:nvPr/>
        </p:nvSpPr>
        <p:spPr bwMode="auto">
          <a:xfrm>
            <a:off x="2478419" y="3427792"/>
            <a:ext cx="60800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6" name="Line 15"/>
          <p:cNvSpPr>
            <a:spLocks noChangeShapeType="1"/>
          </p:cNvSpPr>
          <p:nvPr/>
        </p:nvSpPr>
        <p:spPr bwMode="auto">
          <a:xfrm>
            <a:off x="2478419" y="3832195"/>
            <a:ext cx="60800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7" name="Line 16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8" name="Line 17"/>
          <p:cNvSpPr>
            <a:spLocks noChangeShapeType="1"/>
          </p:cNvSpPr>
          <p:nvPr/>
        </p:nvSpPr>
        <p:spPr bwMode="auto">
          <a:xfrm>
            <a:off x="8541726" y="3009385"/>
            <a:ext cx="1856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599" name="Line 18"/>
          <p:cNvSpPr>
            <a:spLocks noChangeShapeType="1"/>
          </p:cNvSpPr>
          <p:nvPr/>
        </p:nvSpPr>
        <p:spPr bwMode="auto">
          <a:xfrm>
            <a:off x="2478419" y="3025140"/>
            <a:ext cx="6080014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00" name="Line 19"/>
          <p:cNvSpPr>
            <a:spLocks noChangeShapeType="1"/>
          </p:cNvSpPr>
          <p:nvPr/>
        </p:nvSpPr>
        <p:spPr bwMode="auto">
          <a:xfrm>
            <a:off x="2478419" y="4234847"/>
            <a:ext cx="6080014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01" name="Text Box 20"/>
          <p:cNvSpPr txBox="1">
            <a:spLocks noChangeArrowheads="1"/>
          </p:cNvSpPr>
          <p:nvPr/>
        </p:nvSpPr>
        <p:spPr bwMode="auto">
          <a:xfrm>
            <a:off x="1889910" y="5465560"/>
            <a:ext cx="7063957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Try </a:t>
            </a:r>
            <a:r>
              <a:rPr lang="en-US" altLang="zh-CN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= 2 – feasible, insert in J in deadline order</a:t>
            </a:r>
          </a:p>
        </p:txBody>
      </p:sp>
      <p:sp>
        <p:nvSpPr>
          <p:cNvPr id="195602" name="Text Box 21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5603" name="Text Box 22"/>
          <p:cNvSpPr txBox="1">
            <a:spLocks noChangeArrowheads="1"/>
          </p:cNvSpPr>
          <p:nvPr/>
        </p:nvSpPr>
        <p:spPr bwMode="auto">
          <a:xfrm>
            <a:off x="4622668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5604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95605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5606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95607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95608" name="Text Box 27"/>
          <p:cNvSpPr txBox="1">
            <a:spLocks noChangeArrowheads="1"/>
          </p:cNvSpPr>
          <p:nvPr/>
        </p:nvSpPr>
        <p:spPr bwMode="auto">
          <a:xfrm>
            <a:off x="8125871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95609" name="Text Box 28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195610" name="Text Box 29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5611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95612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195613" name="Text Box 32"/>
          <p:cNvSpPr txBox="1">
            <a:spLocks noChangeArrowheads="1"/>
          </p:cNvSpPr>
          <p:nvPr/>
        </p:nvSpPr>
        <p:spPr bwMode="auto">
          <a:xfrm>
            <a:off x="5957487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95614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95615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95616" name="Text Box 35"/>
          <p:cNvSpPr txBox="1">
            <a:spLocks noChangeArrowheads="1"/>
          </p:cNvSpPr>
          <p:nvPr/>
        </p:nvSpPr>
        <p:spPr bwMode="auto">
          <a:xfrm>
            <a:off x="812587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5617" name="Text Box 36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195618" name="Text Box 37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5619" name="Text Box 38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195620" name="Text Box 39"/>
          <p:cNvSpPr txBox="1">
            <a:spLocks noChangeArrowheads="1"/>
          </p:cNvSpPr>
          <p:nvPr/>
        </p:nvSpPr>
        <p:spPr bwMode="auto">
          <a:xfrm>
            <a:off x="4622668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5621" name="Text Box 40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5622" name="Text Box 41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5623" name="Text Box 42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5624" name="Text Box 43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5625" name="Line 44"/>
          <p:cNvSpPr>
            <a:spLocks noChangeShapeType="1"/>
          </p:cNvSpPr>
          <p:nvPr/>
        </p:nvSpPr>
        <p:spPr bwMode="auto">
          <a:xfrm>
            <a:off x="3642439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26" name="Line 45"/>
          <p:cNvSpPr>
            <a:spLocks noChangeShapeType="1"/>
          </p:cNvSpPr>
          <p:nvPr/>
        </p:nvSpPr>
        <p:spPr bwMode="auto">
          <a:xfrm>
            <a:off x="4344194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27" name="Line 46"/>
          <p:cNvSpPr>
            <a:spLocks noChangeShapeType="1"/>
          </p:cNvSpPr>
          <p:nvPr/>
        </p:nvSpPr>
        <p:spPr bwMode="auto">
          <a:xfrm>
            <a:off x="5045948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28" name="Line 47"/>
          <p:cNvSpPr>
            <a:spLocks noChangeShapeType="1"/>
          </p:cNvSpPr>
          <p:nvPr/>
        </p:nvSpPr>
        <p:spPr bwMode="auto">
          <a:xfrm>
            <a:off x="5747703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29" name="Line 48"/>
          <p:cNvSpPr>
            <a:spLocks noChangeShapeType="1"/>
          </p:cNvSpPr>
          <p:nvPr/>
        </p:nvSpPr>
        <p:spPr bwMode="auto">
          <a:xfrm>
            <a:off x="6449457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30" name="Line 49"/>
          <p:cNvSpPr>
            <a:spLocks noChangeShapeType="1"/>
          </p:cNvSpPr>
          <p:nvPr/>
        </p:nvSpPr>
        <p:spPr bwMode="auto">
          <a:xfrm>
            <a:off x="7151211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31" name="Line 50"/>
          <p:cNvSpPr>
            <a:spLocks noChangeShapeType="1"/>
          </p:cNvSpPr>
          <p:nvPr/>
        </p:nvSpPr>
        <p:spPr bwMode="auto">
          <a:xfrm>
            <a:off x="7852966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32" name="Line 51"/>
          <p:cNvSpPr>
            <a:spLocks noChangeShapeType="1"/>
          </p:cNvSpPr>
          <p:nvPr/>
        </p:nvSpPr>
        <p:spPr bwMode="auto">
          <a:xfrm>
            <a:off x="2478420" y="4856330"/>
            <a:ext cx="60930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33" name="Line 52"/>
          <p:cNvSpPr>
            <a:spLocks noChangeShapeType="1"/>
          </p:cNvSpPr>
          <p:nvPr/>
        </p:nvSpPr>
        <p:spPr bwMode="auto">
          <a:xfrm>
            <a:off x="2495127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34" name="Line 53"/>
          <p:cNvSpPr>
            <a:spLocks noChangeShapeType="1"/>
          </p:cNvSpPr>
          <p:nvPr/>
        </p:nvSpPr>
        <p:spPr bwMode="auto">
          <a:xfrm>
            <a:off x="8554720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35" name="Line 54"/>
          <p:cNvSpPr>
            <a:spLocks noChangeShapeType="1"/>
          </p:cNvSpPr>
          <p:nvPr/>
        </p:nvSpPr>
        <p:spPr bwMode="auto">
          <a:xfrm>
            <a:off x="2478420" y="4453678"/>
            <a:ext cx="60930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36" name="Line 55"/>
          <p:cNvSpPr>
            <a:spLocks noChangeShapeType="1"/>
          </p:cNvSpPr>
          <p:nvPr/>
        </p:nvSpPr>
        <p:spPr bwMode="auto">
          <a:xfrm>
            <a:off x="2478420" y="5260734"/>
            <a:ext cx="60930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637" name="Text Box 56"/>
          <p:cNvSpPr txBox="1">
            <a:spLocks noChangeArrowheads="1"/>
          </p:cNvSpPr>
          <p:nvPr/>
        </p:nvSpPr>
        <p:spPr bwMode="auto">
          <a:xfrm>
            <a:off x="8125871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5638" name="Text Box 57"/>
          <p:cNvSpPr txBox="1">
            <a:spLocks noChangeArrowheads="1"/>
          </p:cNvSpPr>
          <p:nvPr/>
        </p:nvSpPr>
        <p:spPr bwMode="auto">
          <a:xfrm>
            <a:off x="30168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J</a:t>
            </a:r>
          </a:p>
        </p:txBody>
      </p:sp>
      <p:sp>
        <p:nvSpPr>
          <p:cNvPr id="195639" name="Text Box 58"/>
          <p:cNvSpPr txBox="1">
            <a:spLocks noChangeArrowheads="1"/>
          </p:cNvSpPr>
          <p:nvPr/>
        </p:nvSpPr>
        <p:spPr bwMode="auto">
          <a:xfrm>
            <a:off x="3928339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195640" name="Text Box 59"/>
          <p:cNvSpPr txBox="1">
            <a:spLocks noChangeArrowheads="1"/>
          </p:cNvSpPr>
          <p:nvPr/>
        </p:nvSpPr>
        <p:spPr bwMode="auto">
          <a:xfrm>
            <a:off x="4630094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95641" name="Text Box 60"/>
          <p:cNvSpPr txBox="1">
            <a:spLocks noChangeArrowheads="1"/>
          </p:cNvSpPr>
          <p:nvPr/>
        </p:nvSpPr>
        <p:spPr bwMode="auto">
          <a:xfrm>
            <a:off x="5331848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5642" name="Text Box 61"/>
          <p:cNvSpPr txBox="1">
            <a:spLocks noChangeArrowheads="1"/>
          </p:cNvSpPr>
          <p:nvPr/>
        </p:nvSpPr>
        <p:spPr bwMode="auto">
          <a:xfrm>
            <a:off x="2736471" y="4928108"/>
            <a:ext cx="67019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d[J[</a:t>
            </a:r>
            <a:r>
              <a:rPr lang="en-US" altLang="zh-CN" sz="2100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]]</a:t>
            </a:r>
          </a:p>
        </p:txBody>
      </p:sp>
      <p:sp>
        <p:nvSpPr>
          <p:cNvPr id="195643" name="Text Box 62"/>
          <p:cNvSpPr txBox="1">
            <a:spLocks noChangeArrowheads="1"/>
          </p:cNvSpPr>
          <p:nvPr/>
        </p:nvSpPr>
        <p:spPr bwMode="auto">
          <a:xfrm>
            <a:off x="4630094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5644" name="Text Box 63"/>
          <p:cNvSpPr txBox="1">
            <a:spLocks noChangeArrowheads="1"/>
          </p:cNvSpPr>
          <p:nvPr/>
        </p:nvSpPr>
        <p:spPr bwMode="auto">
          <a:xfrm>
            <a:off x="5331848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5645" name="Text Box 64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95</a:t>
            </a:r>
          </a:p>
        </p:txBody>
      </p:sp>
      <p:sp>
        <p:nvSpPr>
          <p:cNvPr id="195646" name="文本框 65"/>
          <p:cNvSpPr txBox="1">
            <a:spLocks noChangeArrowheads="1"/>
          </p:cNvSpPr>
          <p:nvPr/>
        </p:nvSpPr>
        <p:spPr bwMode="auto">
          <a:xfrm>
            <a:off x="1056346" y="1848697"/>
            <a:ext cx="8402488" cy="8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3200" dirty="0">
                <a:latin typeface="TimesNewRoman" charset="0"/>
              </a:rPr>
              <a:t>Scheduling – deadlines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</a:t>
            </a:r>
            <a:r>
              <a:rPr lang="en-US" altLang="zh-CN" dirty="0">
                <a:latin typeface="TimesNewRoman" charset="0"/>
              </a:rPr>
              <a:t>– E.g. Consider the following jobs: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36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37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38" name="Line 9"/>
          <p:cNvSpPr>
            <a:spLocks noChangeShapeType="1"/>
          </p:cNvSpPr>
          <p:nvPr/>
        </p:nvSpPr>
        <p:spPr bwMode="auto">
          <a:xfrm>
            <a:off x="504038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39" name="Line 10"/>
          <p:cNvSpPr>
            <a:spLocks noChangeShapeType="1"/>
          </p:cNvSpPr>
          <p:nvPr/>
        </p:nvSpPr>
        <p:spPr bwMode="auto">
          <a:xfrm>
            <a:off x="574213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0" name="Line 11"/>
          <p:cNvSpPr>
            <a:spLocks noChangeShapeType="1"/>
          </p:cNvSpPr>
          <p:nvPr/>
        </p:nvSpPr>
        <p:spPr bwMode="auto">
          <a:xfrm>
            <a:off x="6440176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1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2" name="Line 13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3" name="Line 14"/>
          <p:cNvSpPr>
            <a:spLocks noChangeShapeType="1"/>
          </p:cNvSpPr>
          <p:nvPr/>
        </p:nvSpPr>
        <p:spPr bwMode="auto">
          <a:xfrm>
            <a:off x="2478419" y="3427792"/>
            <a:ext cx="60800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4" name="Line 15"/>
          <p:cNvSpPr>
            <a:spLocks noChangeShapeType="1"/>
          </p:cNvSpPr>
          <p:nvPr/>
        </p:nvSpPr>
        <p:spPr bwMode="auto">
          <a:xfrm>
            <a:off x="2478419" y="3832195"/>
            <a:ext cx="60800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5" name="Line 16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6" name="Line 17"/>
          <p:cNvSpPr>
            <a:spLocks noChangeShapeType="1"/>
          </p:cNvSpPr>
          <p:nvPr/>
        </p:nvSpPr>
        <p:spPr bwMode="auto">
          <a:xfrm>
            <a:off x="8541726" y="3009385"/>
            <a:ext cx="1856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7" name="Line 18"/>
          <p:cNvSpPr>
            <a:spLocks noChangeShapeType="1"/>
          </p:cNvSpPr>
          <p:nvPr/>
        </p:nvSpPr>
        <p:spPr bwMode="auto">
          <a:xfrm>
            <a:off x="2478419" y="3025140"/>
            <a:ext cx="6080014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8" name="Line 19"/>
          <p:cNvSpPr>
            <a:spLocks noChangeShapeType="1"/>
          </p:cNvSpPr>
          <p:nvPr/>
        </p:nvSpPr>
        <p:spPr bwMode="auto">
          <a:xfrm>
            <a:off x="2478419" y="4234847"/>
            <a:ext cx="6080014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49" name="Text Box 20"/>
          <p:cNvSpPr txBox="1">
            <a:spLocks noChangeArrowheads="1"/>
          </p:cNvSpPr>
          <p:nvPr/>
        </p:nvSpPr>
        <p:spPr bwMode="auto">
          <a:xfrm>
            <a:off x="1889910" y="5465560"/>
            <a:ext cx="3531050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Try </a:t>
            </a:r>
            <a:r>
              <a:rPr lang="en-US" altLang="zh-CN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= 3 – not feasible</a:t>
            </a:r>
          </a:p>
        </p:txBody>
      </p:sp>
      <p:sp>
        <p:nvSpPr>
          <p:cNvPr id="197650" name="Text Box 21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7651" name="Text Box 22"/>
          <p:cNvSpPr txBox="1">
            <a:spLocks noChangeArrowheads="1"/>
          </p:cNvSpPr>
          <p:nvPr/>
        </p:nvSpPr>
        <p:spPr bwMode="auto">
          <a:xfrm>
            <a:off x="4622668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7652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97653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7654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97655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97656" name="Text Box 27"/>
          <p:cNvSpPr txBox="1">
            <a:spLocks noChangeArrowheads="1"/>
          </p:cNvSpPr>
          <p:nvPr/>
        </p:nvSpPr>
        <p:spPr bwMode="auto">
          <a:xfrm>
            <a:off x="8125871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97657" name="Text Box 28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197658" name="Text Box 29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7659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97660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197661" name="Text Box 32"/>
          <p:cNvSpPr txBox="1">
            <a:spLocks noChangeArrowheads="1"/>
          </p:cNvSpPr>
          <p:nvPr/>
        </p:nvSpPr>
        <p:spPr bwMode="auto">
          <a:xfrm>
            <a:off x="5957487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97662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97663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97664" name="Text Box 35"/>
          <p:cNvSpPr txBox="1">
            <a:spLocks noChangeArrowheads="1"/>
          </p:cNvSpPr>
          <p:nvPr/>
        </p:nvSpPr>
        <p:spPr bwMode="auto">
          <a:xfrm>
            <a:off x="812587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7665" name="Text Box 36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197666" name="Text Box 37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7667" name="Text Box 38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197668" name="Text Box 39"/>
          <p:cNvSpPr txBox="1">
            <a:spLocks noChangeArrowheads="1"/>
          </p:cNvSpPr>
          <p:nvPr/>
        </p:nvSpPr>
        <p:spPr bwMode="auto">
          <a:xfrm>
            <a:off x="4622668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7669" name="Text Box 40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7670" name="Text Box 41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7671" name="Text Box 42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7672" name="Text Box 43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7673" name="Line 44"/>
          <p:cNvSpPr>
            <a:spLocks noChangeShapeType="1"/>
          </p:cNvSpPr>
          <p:nvPr/>
        </p:nvSpPr>
        <p:spPr bwMode="auto">
          <a:xfrm>
            <a:off x="3642439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74" name="Line 45"/>
          <p:cNvSpPr>
            <a:spLocks noChangeShapeType="1"/>
          </p:cNvSpPr>
          <p:nvPr/>
        </p:nvSpPr>
        <p:spPr bwMode="auto">
          <a:xfrm>
            <a:off x="4344194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75" name="Line 46"/>
          <p:cNvSpPr>
            <a:spLocks noChangeShapeType="1"/>
          </p:cNvSpPr>
          <p:nvPr/>
        </p:nvSpPr>
        <p:spPr bwMode="auto">
          <a:xfrm>
            <a:off x="5045948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76" name="Line 47"/>
          <p:cNvSpPr>
            <a:spLocks noChangeShapeType="1"/>
          </p:cNvSpPr>
          <p:nvPr/>
        </p:nvSpPr>
        <p:spPr bwMode="auto">
          <a:xfrm>
            <a:off x="5747703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77" name="Line 48"/>
          <p:cNvSpPr>
            <a:spLocks noChangeShapeType="1"/>
          </p:cNvSpPr>
          <p:nvPr/>
        </p:nvSpPr>
        <p:spPr bwMode="auto">
          <a:xfrm>
            <a:off x="6449457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78" name="Line 49"/>
          <p:cNvSpPr>
            <a:spLocks noChangeShapeType="1"/>
          </p:cNvSpPr>
          <p:nvPr/>
        </p:nvSpPr>
        <p:spPr bwMode="auto">
          <a:xfrm>
            <a:off x="7151211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79" name="Line 50"/>
          <p:cNvSpPr>
            <a:spLocks noChangeShapeType="1"/>
          </p:cNvSpPr>
          <p:nvPr/>
        </p:nvSpPr>
        <p:spPr bwMode="auto">
          <a:xfrm>
            <a:off x="7852966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80" name="Line 51"/>
          <p:cNvSpPr>
            <a:spLocks noChangeShapeType="1"/>
          </p:cNvSpPr>
          <p:nvPr/>
        </p:nvSpPr>
        <p:spPr bwMode="auto">
          <a:xfrm>
            <a:off x="2478420" y="4856330"/>
            <a:ext cx="60930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81" name="Line 52"/>
          <p:cNvSpPr>
            <a:spLocks noChangeShapeType="1"/>
          </p:cNvSpPr>
          <p:nvPr/>
        </p:nvSpPr>
        <p:spPr bwMode="auto">
          <a:xfrm>
            <a:off x="2495127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82" name="Line 53"/>
          <p:cNvSpPr>
            <a:spLocks noChangeShapeType="1"/>
          </p:cNvSpPr>
          <p:nvPr/>
        </p:nvSpPr>
        <p:spPr bwMode="auto">
          <a:xfrm>
            <a:off x="8554720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83" name="Line 54"/>
          <p:cNvSpPr>
            <a:spLocks noChangeShapeType="1"/>
          </p:cNvSpPr>
          <p:nvPr/>
        </p:nvSpPr>
        <p:spPr bwMode="auto">
          <a:xfrm>
            <a:off x="2478420" y="4453678"/>
            <a:ext cx="60930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84" name="Line 55"/>
          <p:cNvSpPr>
            <a:spLocks noChangeShapeType="1"/>
          </p:cNvSpPr>
          <p:nvPr/>
        </p:nvSpPr>
        <p:spPr bwMode="auto">
          <a:xfrm>
            <a:off x="2478420" y="5260734"/>
            <a:ext cx="60930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685" name="Text Box 56"/>
          <p:cNvSpPr txBox="1">
            <a:spLocks noChangeArrowheads="1"/>
          </p:cNvSpPr>
          <p:nvPr/>
        </p:nvSpPr>
        <p:spPr bwMode="auto">
          <a:xfrm>
            <a:off x="8125871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7686" name="Text Box 57"/>
          <p:cNvSpPr txBox="1">
            <a:spLocks noChangeArrowheads="1"/>
          </p:cNvSpPr>
          <p:nvPr/>
        </p:nvSpPr>
        <p:spPr bwMode="auto">
          <a:xfrm>
            <a:off x="30168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J</a:t>
            </a:r>
          </a:p>
        </p:txBody>
      </p:sp>
      <p:sp>
        <p:nvSpPr>
          <p:cNvPr id="197687" name="Text Box 58"/>
          <p:cNvSpPr txBox="1">
            <a:spLocks noChangeArrowheads="1"/>
          </p:cNvSpPr>
          <p:nvPr/>
        </p:nvSpPr>
        <p:spPr bwMode="auto">
          <a:xfrm>
            <a:off x="3928339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197688" name="Text Box 59"/>
          <p:cNvSpPr txBox="1">
            <a:spLocks noChangeArrowheads="1"/>
          </p:cNvSpPr>
          <p:nvPr/>
        </p:nvSpPr>
        <p:spPr bwMode="auto">
          <a:xfrm>
            <a:off x="4630094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97689" name="Text Box 60"/>
          <p:cNvSpPr txBox="1">
            <a:spLocks noChangeArrowheads="1"/>
          </p:cNvSpPr>
          <p:nvPr/>
        </p:nvSpPr>
        <p:spPr bwMode="auto">
          <a:xfrm>
            <a:off x="5331848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7690" name="Text Box 61"/>
          <p:cNvSpPr txBox="1">
            <a:spLocks noChangeArrowheads="1"/>
          </p:cNvSpPr>
          <p:nvPr/>
        </p:nvSpPr>
        <p:spPr bwMode="auto">
          <a:xfrm>
            <a:off x="2736471" y="4928108"/>
            <a:ext cx="67019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d[J[</a:t>
            </a:r>
            <a:r>
              <a:rPr lang="en-US" altLang="zh-CN" sz="2100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]]</a:t>
            </a:r>
          </a:p>
        </p:txBody>
      </p:sp>
      <p:sp>
        <p:nvSpPr>
          <p:cNvPr id="197691" name="Text Box 62"/>
          <p:cNvSpPr txBox="1">
            <a:spLocks noChangeArrowheads="1"/>
          </p:cNvSpPr>
          <p:nvPr/>
        </p:nvSpPr>
        <p:spPr bwMode="auto">
          <a:xfrm>
            <a:off x="4630094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7692" name="Text Box 63"/>
          <p:cNvSpPr txBox="1">
            <a:spLocks noChangeArrowheads="1"/>
          </p:cNvSpPr>
          <p:nvPr/>
        </p:nvSpPr>
        <p:spPr bwMode="auto">
          <a:xfrm>
            <a:off x="5331848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7693" name="Text Box 64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96</a:t>
            </a:r>
          </a:p>
        </p:txBody>
      </p:sp>
      <p:sp>
        <p:nvSpPr>
          <p:cNvPr id="197694" name="文本框 65"/>
          <p:cNvSpPr txBox="1">
            <a:spLocks noChangeArrowheads="1"/>
          </p:cNvSpPr>
          <p:nvPr/>
        </p:nvSpPr>
        <p:spPr bwMode="auto">
          <a:xfrm>
            <a:off x="1056346" y="1848697"/>
            <a:ext cx="8402488" cy="8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3200" dirty="0">
                <a:latin typeface="TimesNewRoman" charset="0"/>
              </a:rPr>
              <a:t>Scheduling – deadlines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</a:t>
            </a:r>
            <a:r>
              <a:rPr lang="en-US" altLang="zh-CN" dirty="0">
                <a:latin typeface="TimesNewRoman" charset="0"/>
              </a:rPr>
              <a:t>– E.g. Consider the following jobs: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Operation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1792" y="1374483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200" dirty="0">
                <a:ea typeface="宋体" charset="-122"/>
              </a:rPr>
              <a:t>The Relaxation process</a:t>
            </a:r>
          </a:p>
          <a:p>
            <a:pPr lvl="1"/>
            <a:endParaRPr lang="en-US" altLang="zh-CN" sz="32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20904" y="2099256"/>
            <a:ext cx="2834784" cy="813219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Relax the node </a:t>
            </a:r>
            <a:r>
              <a:rPr lang="en-US" altLang="zh-CN" sz="2300" b="1" dirty="0">
                <a:ea typeface="宋体" charset="-122"/>
              </a:rPr>
              <a:t>v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attached to node </a:t>
            </a:r>
            <a:r>
              <a:rPr lang="en-US" altLang="zh-CN" sz="2300" b="1" dirty="0">
                <a:ea typeface="宋体" charset="-122"/>
              </a:rPr>
              <a:t>u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20903" y="3307212"/>
            <a:ext cx="6734889" cy="1536494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relax( Node u, Node v, double w[][]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if d[v] &gt; d[u] + w[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] then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d[v] := d[u] + w[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]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</a:t>
            </a:r>
            <a:r>
              <a:rPr lang="en-US" altLang="zh-CN" sz="2400" b="1" dirty="0" smtClean="0">
                <a:latin typeface="Symbol" pitchFamily="18" charset="2"/>
                <a:ea typeface="宋体" charset="-122"/>
              </a:rPr>
              <a:t>p</a:t>
            </a:r>
            <a:r>
              <a:rPr lang="en-US" altLang="zh-CN" sz="2300" b="1" dirty="0" smtClean="0">
                <a:latin typeface="Courier New" pitchFamily="49" charset="0"/>
                <a:ea typeface="宋体" charset="-122"/>
              </a:rPr>
              <a:t>[v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] := u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8854" name="AutoShape 6"/>
          <p:cNvSpPr>
            <a:spLocks noChangeArrowheads="1"/>
          </p:cNvSpPr>
          <p:nvPr/>
        </p:nvSpPr>
        <p:spPr bwMode="auto">
          <a:xfrm>
            <a:off x="6691386" y="3139148"/>
            <a:ext cx="3633732" cy="1521105"/>
          </a:xfrm>
          <a:prstGeom prst="leftArrowCallout">
            <a:avLst>
              <a:gd name="adj1" fmla="val 7056"/>
              <a:gd name="adj2" fmla="val 10352"/>
              <a:gd name="adj3" fmla="val 19880"/>
              <a:gd name="adj4" fmla="val 73611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If the current best</a:t>
            </a:r>
          </a:p>
          <a:p>
            <a:r>
              <a:rPr lang="en-US" altLang="zh-CN" sz="2300" b="1" dirty="0">
                <a:latin typeface="Arial" charset="0"/>
                <a:ea typeface="宋体" charset="-122"/>
              </a:rPr>
              <a:t>estimate to v is</a:t>
            </a:r>
          </a:p>
          <a:p>
            <a:r>
              <a:rPr lang="en-US" altLang="zh-CN" sz="2300" b="1" dirty="0">
                <a:latin typeface="Arial" charset="0"/>
                <a:ea typeface="宋体" charset="-122"/>
              </a:rPr>
              <a:t>greater than the</a:t>
            </a:r>
          </a:p>
          <a:p>
            <a:r>
              <a:rPr lang="en-US" altLang="zh-CN" sz="2300" b="1" dirty="0">
                <a:latin typeface="Arial" charset="0"/>
                <a:ea typeface="宋体" charset="-122"/>
              </a:rPr>
              <a:t>path through u ..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8853" name="AutoShape 5"/>
          <p:cNvSpPr>
            <a:spLocks noChangeArrowheads="1"/>
          </p:cNvSpPr>
          <p:nvPr/>
        </p:nvSpPr>
        <p:spPr bwMode="auto">
          <a:xfrm>
            <a:off x="4552705" y="2281227"/>
            <a:ext cx="2725332" cy="952309"/>
          </a:xfrm>
          <a:prstGeom prst="downArrowCallout">
            <a:avLst>
              <a:gd name="adj1" fmla="val 75826"/>
              <a:gd name="adj2" fmla="val 75826"/>
              <a:gd name="adj3" fmla="val 16667"/>
              <a:gd name="adj4" fmla="val 47838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Edge cost matrix</a:t>
            </a:r>
            <a:r>
              <a:rPr lang="en-US" altLang="zh-CN" sz="2300" dirty="0">
                <a:ea typeface="宋体" charset="-122"/>
              </a:rPr>
              <a:t>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3928924" y="4404876"/>
            <a:ext cx="2725332" cy="1237917"/>
          </a:xfrm>
          <a:prstGeom prst="upArrowCallout">
            <a:avLst>
              <a:gd name="adj1" fmla="val 22431"/>
              <a:gd name="adj2" fmla="val 25712"/>
              <a:gd name="adj3" fmla="val 19435"/>
              <a:gd name="adj4" fmla="val 65463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dirty="0">
                <a:latin typeface="Arial" charset="0"/>
                <a:ea typeface="宋体" charset="-122"/>
              </a:rPr>
              <a:t>Update the estimate to</a:t>
            </a:r>
            <a:r>
              <a:rPr lang="en-US" altLang="zh-CN" sz="2300" dirty="0">
                <a:ea typeface="宋体" charset="-122"/>
              </a:rPr>
              <a:t> v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8857" name="AutoShape 9"/>
          <p:cNvSpPr>
            <a:spLocks noChangeArrowheads="1"/>
          </p:cNvSpPr>
          <p:nvPr/>
        </p:nvSpPr>
        <p:spPr bwMode="auto">
          <a:xfrm>
            <a:off x="720904" y="4697235"/>
            <a:ext cx="3475355" cy="1686210"/>
          </a:xfrm>
          <a:prstGeom prst="upArrowCallout">
            <a:avLst>
              <a:gd name="adj1" fmla="val 21598"/>
              <a:gd name="adj2" fmla="val 24758"/>
              <a:gd name="adj3" fmla="val 19435"/>
              <a:gd name="adj4" fmla="val 47764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dirty="0">
                <a:latin typeface="Arial" charset="0"/>
                <a:ea typeface="宋体" charset="-122"/>
              </a:rPr>
              <a:t>Make </a:t>
            </a:r>
            <a:r>
              <a:rPr lang="en-US" altLang="zh-CN" sz="2300" dirty="0" err="1">
                <a:ea typeface="宋体" charset="-122"/>
              </a:rPr>
              <a:t>v’s</a:t>
            </a:r>
            <a:r>
              <a:rPr lang="en-US" altLang="zh-CN" sz="2300" dirty="0">
                <a:ea typeface="宋体" charset="-122"/>
              </a:rPr>
              <a:t> </a:t>
            </a:r>
            <a:r>
              <a:rPr lang="en-US" altLang="zh-CN" sz="2300" dirty="0">
                <a:latin typeface="Arial" charset="0"/>
                <a:ea typeface="宋体" charset="-122"/>
              </a:rPr>
              <a:t>predecessor</a:t>
            </a:r>
            <a:br>
              <a:rPr lang="en-US" altLang="zh-CN" sz="2300" dirty="0">
                <a:latin typeface="Arial" charset="0"/>
                <a:ea typeface="宋体" charset="-122"/>
              </a:rPr>
            </a:br>
            <a:r>
              <a:rPr lang="en-US" altLang="zh-CN" sz="2300" dirty="0">
                <a:latin typeface="Arial" charset="0"/>
                <a:ea typeface="宋体" charset="-122"/>
              </a:rPr>
              <a:t> point to</a:t>
            </a:r>
            <a:r>
              <a:rPr lang="en-US" altLang="zh-CN" sz="2300" dirty="0">
                <a:ea typeface="宋体" charset="-122"/>
              </a:rPr>
              <a:t> u 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84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85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86" name="Line 9"/>
          <p:cNvSpPr>
            <a:spLocks noChangeShapeType="1"/>
          </p:cNvSpPr>
          <p:nvPr/>
        </p:nvSpPr>
        <p:spPr bwMode="auto">
          <a:xfrm>
            <a:off x="504038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87" name="Line 10"/>
          <p:cNvSpPr>
            <a:spLocks noChangeShapeType="1"/>
          </p:cNvSpPr>
          <p:nvPr/>
        </p:nvSpPr>
        <p:spPr bwMode="auto">
          <a:xfrm>
            <a:off x="574213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88" name="Line 11"/>
          <p:cNvSpPr>
            <a:spLocks noChangeShapeType="1"/>
          </p:cNvSpPr>
          <p:nvPr/>
        </p:nvSpPr>
        <p:spPr bwMode="auto">
          <a:xfrm>
            <a:off x="6440176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89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90" name="Line 13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91" name="Line 14"/>
          <p:cNvSpPr>
            <a:spLocks noChangeShapeType="1"/>
          </p:cNvSpPr>
          <p:nvPr/>
        </p:nvSpPr>
        <p:spPr bwMode="auto">
          <a:xfrm>
            <a:off x="2478419" y="3427792"/>
            <a:ext cx="60800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92" name="Line 15"/>
          <p:cNvSpPr>
            <a:spLocks noChangeShapeType="1"/>
          </p:cNvSpPr>
          <p:nvPr/>
        </p:nvSpPr>
        <p:spPr bwMode="auto">
          <a:xfrm>
            <a:off x="2478419" y="3832195"/>
            <a:ext cx="60800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93" name="Line 16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94" name="Line 17"/>
          <p:cNvSpPr>
            <a:spLocks noChangeShapeType="1"/>
          </p:cNvSpPr>
          <p:nvPr/>
        </p:nvSpPr>
        <p:spPr bwMode="auto">
          <a:xfrm>
            <a:off x="8541726" y="3009385"/>
            <a:ext cx="1856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95" name="Line 18"/>
          <p:cNvSpPr>
            <a:spLocks noChangeShapeType="1"/>
          </p:cNvSpPr>
          <p:nvPr/>
        </p:nvSpPr>
        <p:spPr bwMode="auto">
          <a:xfrm>
            <a:off x="2478419" y="3025140"/>
            <a:ext cx="6080014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96" name="Line 19"/>
          <p:cNvSpPr>
            <a:spLocks noChangeShapeType="1"/>
          </p:cNvSpPr>
          <p:nvPr/>
        </p:nvSpPr>
        <p:spPr bwMode="auto">
          <a:xfrm>
            <a:off x="2478419" y="4234847"/>
            <a:ext cx="6080014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697" name="Text Box 20"/>
          <p:cNvSpPr txBox="1">
            <a:spLocks noChangeArrowheads="1"/>
          </p:cNvSpPr>
          <p:nvPr/>
        </p:nvSpPr>
        <p:spPr bwMode="auto">
          <a:xfrm>
            <a:off x="1889910" y="5465560"/>
            <a:ext cx="7063957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Try </a:t>
            </a:r>
            <a:r>
              <a:rPr lang="en-US" altLang="zh-CN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= 4 – feasible, insert in J in deadline order</a:t>
            </a:r>
          </a:p>
        </p:txBody>
      </p:sp>
      <p:sp>
        <p:nvSpPr>
          <p:cNvPr id="199698" name="Text Box 21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9699" name="Text Box 22"/>
          <p:cNvSpPr txBox="1">
            <a:spLocks noChangeArrowheads="1"/>
          </p:cNvSpPr>
          <p:nvPr/>
        </p:nvSpPr>
        <p:spPr bwMode="auto">
          <a:xfrm>
            <a:off x="4622668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9700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99701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9702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99703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99704" name="Text Box 27"/>
          <p:cNvSpPr txBox="1">
            <a:spLocks noChangeArrowheads="1"/>
          </p:cNvSpPr>
          <p:nvPr/>
        </p:nvSpPr>
        <p:spPr bwMode="auto">
          <a:xfrm>
            <a:off x="8125871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99705" name="Text Box 28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199706" name="Text Box 29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9707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99708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199709" name="Text Box 32"/>
          <p:cNvSpPr txBox="1">
            <a:spLocks noChangeArrowheads="1"/>
          </p:cNvSpPr>
          <p:nvPr/>
        </p:nvSpPr>
        <p:spPr bwMode="auto">
          <a:xfrm>
            <a:off x="5957487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99710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99711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99712" name="Text Box 35"/>
          <p:cNvSpPr txBox="1">
            <a:spLocks noChangeArrowheads="1"/>
          </p:cNvSpPr>
          <p:nvPr/>
        </p:nvSpPr>
        <p:spPr bwMode="auto">
          <a:xfrm>
            <a:off x="812587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9713" name="Text Box 36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199714" name="Text Box 37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99715" name="Text Box 38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199716" name="Text Box 39"/>
          <p:cNvSpPr txBox="1">
            <a:spLocks noChangeArrowheads="1"/>
          </p:cNvSpPr>
          <p:nvPr/>
        </p:nvSpPr>
        <p:spPr bwMode="auto">
          <a:xfrm>
            <a:off x="4622668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9717" name="Text Box 40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9718" name="Text Box 41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9719" name="Text Box 42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9720" name="Text Box 43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9721" name="Line 44"/>
          <p:cNvSpPr>
            <a:spLocks noChangeShapeType="1"/>
          </p:cNvSpPr>
          <p:nvPr/>
        </p:nvSpPr>
        <p:spPr bwMode="auto">
          <a:xfrm>
            <a:off x="3642439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22" name="Line 45"/>
          <p:cNvSpPr>
            <a:spLocks noChangeShapeType="1"/>
          </p:cNvSpPr>
          <p:nvPr/>
        </p:nvSpPr>
        <p:spPr bwMode="auto">
          <a:xfrm>
            <a:off x="4344194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23" name="Line 46"/>
          <p:cNvSpPr>
            <a:spLocks noChangeShapeType="1"/>
          </p:cNvSpPr>
          <p:nvPr/>
        </p:nvSpPr>
        <p:spPr bwMode="auto">
          <a:xfrm>
            <a:off x="5045948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24" name="Line 47"/>
          <p:cNvSpPr>
            <a:spLocks noChangeShapeType="1"/>
          </p:cNvSpPr>
          <p:nvPr/>
        </p:nvSpPr>
        <p:spPr bwMode="auto">
          <a:xfrm>
            <a:off x="5747703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25" name="Line 48"/>
          <p:cNvSpPr>
            <a:spLocks noChangeShapeType="1"/>
          </p:cNvSpPr>
          <p:nvPr/>
        </p:nvSpPr>
        <p:spPr bwMode="auto">
          <a:xfrm>
            <a:off x="6449457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26" name="Line 49"/>
          <p:cNvSpPr>
            <a:spLocks noChangeShapeType="1"/>
          </p:cNvSpPr>
          <p:nvPr/>
        </p:nvSpPr>
        <p:spPr bwMode="auto">
          <a:xfrm>
            <a:off x="7151211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27" name="Line 50"/>
          <p:cNvSpPr>
            <a:spLocks noChangeShapeType="1"/>
          </p:cNvSpPr>
          <p:nvPr/>
        </p:nvSpPr>
        <p:spPr bwMode="auto">
          <a:xfrm>
            <a:off x="7852966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28" name="Line 51"/>
          <p:cNvSpPr>
            <a:spLocks noChangeShapeType="1"/>
          </p:cNvSpPr>
          <p:nvPr/>
        </p:nvSpPr>
        <p:spPr bwMode="auto">
          <a:xfrm>
            <a:off x="2478420" y="4856330"/>
            <a:ext cx="60930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29" name="Line 52"/>
          <p:cNvSpPr>
            <a:spLocks noChangeShapeType="1"/>
          </p:cNvSpPr>
          <p:nvPr/>
        </p:nvSpPr>
        <p:spPr bwMode="auto">
          <a:xfrm>
            <a:off x="2495127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30" name="Line 53"/>
          <p:cNvSpPr>
            <a:spLocks noChangeShapeType="1"/>
          </p:cNvSpPr>
          <p:nvPr/>
        </p:nvSpPr>
        <p:spPr bwMode="auto">
          <a:xfrm>
            <a:off x="8554720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31" name="Line 54"/>
          <p:cNvSpPr>
            <a:spLocks noChangeShapeType="1"/>
          </p:cNvSpPr>
          <p:nvPr/>
        </p:nvSpPr>
        <p:spPr bwMode="auto">
          <a:xfrm>
            <a:off x="2478420" y="4453678"/>
            <a:ext cx="60930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32" name="Line 55"/>
          <p:cNvSpPr>
            <a:spLocks noChangeShapeType="1"/>
          </p:cNvSpPr>
          <p:nvPr/>
        </p:nvSpPr>
        <p:spPr bwMode="auto">
          <a:xfrm>
            <a:off x="2478420" y="5260734"/>
            <a:ext cx="60930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9733" name="Text Box 56"/>
          <p:cNvSpPr txBox="1">
            <a:spLocks noChangeArrowheads="1"/>
          </p:cNvSpPr>
          <p:nvPr/>
        </p:nvSpPr>
        <p:spPr bwMode="auto">
          <a:xfrm>
            <a:off x="8125871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9734" name="Text Box 57"/>
          <p:cNvSpPr txBox="1">
            <a:spLocks noChangeArrowheads="1"/>
          </p:cNvSpPr>
          <p:nvPr/>
        </p:nvSpPr>
        <p:spPr bwMode="auto">
          <a:xfrm>
            <a:off x="30168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J</a:t>
            </a:r>
          </a:p>
        </p:txBody>
      </p:sp>
      <p:sp>
        <p:nvSpPr>
          <p:cNvPr id="199735" name="Text Box 58"/>
          <p:cNvSpPr txBox="1">
            <a:spLocks noChangeArrowheads="1"/>
          </p:cNvSpPr>
          <p:nvPr/>
        </p:nvSpPr>
        <p:spPr bwMode="auto">
          <a:xfrm>
            <a:off x="3928339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199736" name="Text Box 59"/>
          <p:cNvSpPr txBox="1">
            <a:spLocks noChangeArrowheads="1"/>
          </p:cNvSpPr>
          <p:nvPr/>
        </p:nvSpPr>
        <p:spPr bwMode="auto">
          <a:xfrm>
            <a:off x="4630094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99737" name="Text Box 60"/>
          <p:cNvSpPr txBox="1">
            <a:spLocks noChangeArrowheads="1"/>
          </p:cNvSpPr>
          <p:nvPr/>
        </p:nvSpPr>
        <p:spPr bwMode="auto">
          <a:xfrm>
            <a:off x="5331848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9738" name="Text Box 61"/>
          <p:cNvSpPr txBox="1">
            <a:spLocks noChangeArrowheads="1"/>
          </p:cNvSpPr>
          <p:nvPr/>
        </p:nvSpPr>
        <p:spPr bwMode="auto">
          <a:xfrm>
            <a:off x="60336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99739" name="Text Box 62"/>
          <p:cNvSpPr txBox="1">
            <a:spLocks noChangeArrowheads="1"/>
          </p:cNvSpPr>
          <p:nvPr/>
        </p:nvSpPr>
        <p:spPr bwMode="auto">
          <a:xfrm>
            <a:off x="2736471" y="4928108"/>
            <a:ext cx="67019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d[J[</a:t>
            </a:r>
            <a:r>
              <a:rPr lang="en-US" altLang="zh-CN" sz="2100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]]</a:t>
            </a:r>
          </a:p>
        </p:txBody>
      </p:sp>
      <p:sp>
        <p:nvSpPr>
          <p:cNvPr id="199740" name="Text Box 63"/>
          <p:cNvSpPr txBox="1">
            <a:spLocks noChangeArrowheads="1"/>
          </p:cNvSpPr>
          <p:nvPr/>
        </p:nvSpPr>
        <p:spPr bwMode="auto">
          <a:xfrm>
            <a:off x="4630094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99741" name="Text Box 64"/>
          <p:cNvSpPr txBox="1">
            <a:spLocks noChangeArrowheads="1"/>
          </p:cNvSpPr>
          <p:nvPr/>
        </p:nvSpPr>
        <p:spPr bwMode="auto">
          <a:xfrm>
            <a:off x="5331848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9742" name="Text Box 65"/>
          <p:cNvSpPr txBox="1">
            <a:spLocks noChangeArrowheads="1"/>
          </p:cNvSpPr>
          <p:nvPr/>
        </p:nvSpPr>
        <p:spPr bwMode="auto">
          <a:xfrm>
            <a:off x="6033602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199743" name="Text Box 6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97</a:t>
            </a:r>
          </a:p>
        </p:txBody>
      </p:sp>
      <p:sp>
        <p:nvSpPr>
          <p:cNvPr id="199744" name="文本框 67"/>
          <p:cNvSpPr txBox="1">
            <a:spLocks noChangeArrowheads="1"/>
          </p:cNvSpPr>
          <p:nvPr/>
        </p:nvSpPr>
        <p:spPr bwMode="auto">
          <a:xfrm>
            <a:off x="1056346" y="1848697"/>
            <a:ext cx="8402488" cy="8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3200" dirty="0">
                <a:latin typeface="TimesNewRoman" charset="0"/>
              </a:rPr>
              <a:t>Scheduling – deadlines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</a:t>
            </a:r>
            <a:r>
              <a:rPr lang="en-US" altLang="zh-CN" dirty="0">
                <a:latin typeface="TimesNewRoman" charset="0"/>
              </a:rPr>
              <a:t>– E.g. Consider the following jobs: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32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33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34" name="Line 9"/>
          <p:cNvSpPr>
            <a:spLocks noChangeShapeType="1"/>
          </p:cNvSpPr>
          <p:nvPr/>
        </p:nvSpPr>
        <p:spPr bwMode="auto">
          <a:xfrm>
            <a:off x="504038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35" name="Line 10"/>
          <p:cNvSpPr>
            <a:spLocks noChangeShapeType="1"/>
          </p:cNvSpPr>
          <p:nvPr/>
        </p:nvSpPr>
        <p:spPr bwMode="auto">
          <a:xfrm>
            <a:off x="574213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36" name="Line 11"/>
          <p:cNvSpPr>
            <a:spLocks noChangeShapeType="1"/>
          </p:cNvSpPr>
          <p:nvPr/>
        </p:nvSpPr>
        <p:spPr bwMode="auto">
          <a:xfrm>
            <a:off x="6440176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37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38" name="Line 13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39" name="Line 14"/>
          <p:cNvSpPr>
            <a:spLocks noChangeShapeType="1"/>
          </p:cNvSpPr>
          <p:nvPr/>
        </p:nvSpPr>
        <p:spPr bwMode="auto">
          <a:xfrm>
            <a:off x="2478419" y="3427792"/>
            <a:ext cx="60800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40" name="Line 15"/>
          <p:cNvSpPr>
            <a:spLocks noChangeShapeType="1"/>
          </p:cNvSpPr>
          <p:nvPr/>
        </p:nvSpPr>
        <p:spPr bwMode="auto">
          <a:xfrm>
            <a:off x="2478419" y="3832195"/>
            <a:ext cx="60800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41" name="Line 16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42" name="Line 17"/>
          <p:cNvSpPr>
            <a:spLocks noChangeShapeType="1"/>
          </p:cNvSpPr>
          <p:nvPr/>
        </p:nvSpPr>
        <p:spPr bwMode="auto">
          <a:xfrm>
            <a:off x="8541726" y="3009385"/>
            <a:ext cx="1856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43" name="Line 18"/>
          <p:cNvSpPr>
            <a:spLocks noChangeShapeType="1"/>
          </p:cNvSpPr>
          <p:nvPr/>
        </p:nvSpPr>
        <p:spPr bwMode="auto">
          <a:xfrm>
            <a:off x="2478419" y="3025140"/>
            <a:ext cx="6080014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44" name="Line 19"/>
          <p:cNvSpPr>
            <a:spLocks noChangeShapeType="1"/>
          </p:cNvSpPr>
          <p:nvPr/>
        </p:nvSpPr>
        <p:spPr bwMode="auto">
          <a:xfrm>
            <a:off x="2478419" y="4234847"/>
            <a:ext cx="6080014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45" name="Text Box 20"/>
          <p:cNvSpPr txBox="1">
            <a:spLocks noChangeArrowheads="1"/>
          </p:cNvSpPr>
          <p:nvPr/>
        </p:nvSpPr>
        <p:spPr bwMode="auto">
          <a:xfrm>
            <a:off x="1889910" y="5465560"/>
            <a:ext cx="3531050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Try </a:t>
            </a:r>
            <a:r>
              <a:rPr lang="en-US" altLang="zh-CN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= 5 – not feasible</a:t>
            </a:r>
          </a:p>
        </p:txBody>
      </p:sp>
      <p:sp>
        <p:nvSpPr>
          <p:cNvPr id="201746" name="Text Box 21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1747" name="Text Box 22"/>
          <p:cNvSpPr txBox="1">
            <a:spLocks noChangeArrowheads="1"/>
          </p:cNvSpPr>
          <p:nvPr/>
        </p:nvSpPr>
        <p:spPr bwMode="auto">
          <a:xfrm>
            <a:off x="4622668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1748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01749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1750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01751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01752" name="Text Box 27"/>
          <p:cNvSpPr txBox="1">
            <a:spLocks noChangeArrowheads="1"/>
          </p:cNvSpPr>
          <p:nvPr/>
        </p:nvSpPr>
        <p:spPr bwMode="auto">
          <a:xfrm>
            <a:off x="8125871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01753" name="Text Box 28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01754" name="Text Box 29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1755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01756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01757" name="Text Box 32"/>
          <p:cNvSpPr txBox="1">
            <a:spLocks noChangeArrowheads="1"/>
          </p:cNvSpPr>
          <p:nvPr/>
        </p:nvSpPr>
        <p:spPr bwMode="auto">
          <a:xfrm>
            <a:off x="5957487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01758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01759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01760" name="Text Box 35"/>
          <p:cNvSpPr txBox="1">
            <a:spLocks noChangeArrowheads="1"/>
          </p:cNvSpPr>
          <p:nvPr/>
        </p:nvSpPr>
        <p:spPr bwMode="auto">
          <a:xfrm>
            <a:off x="812587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1761" name="Text Box 36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01762" name="Text Box 37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1763" name="Text Box 38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1764" name="Text Box 39"/>
          <p:cNvSpPr txBox="1">
            <a:spLocks noChangeArrowheads="1"/>
          </p:cNvSpPr>
          <p:nvPr/>
        </p:nvSpPr>
        <p:spPr bwMode="auto">
          <a:xfrm>
            <a:off x="4622668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1765" name="Text Box 40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1766" name="Text Box 41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1767" name="Text Box 42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1768" name="Text Box 43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1769" name="Line 44"/>
          <p:cNvSpPr>
            <a:spLocks noChangeShapeType="1"/>
          </p:cNvSpPr>
          <p:nvPr/>
        </p:nvSpPr>
        <p:spPr bwMode="auto">
          <a:xfrm>
            <a:off x="3642439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0" name="Line 45"/>
          <p:cNvSpPr>
            <a:spLocks noChangeShapeType="1"/>
          </p:cNvSpPr>
          <p:nvPr/>
        </p:nvSpPr>
        <p:spPr bwMode="auto">
          <a:xfrm>
            <a:off x="4344194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1" name="Line 46"/>
          <p:cNvSpPr>
            <a:spLocks noChangeShapeType="1"/>
          </p:cNvSpPr>
          <p:nvPr/>
        </p:nvSpPr>
        <p:spPr bwMode="auto">
          <a:xfrm>
            <a:off x="5045948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2" name="Line 47"/>
          <p:cNvSpPr>
            <a:spLocks noChangeShapeType="1"/>
          </p:cNvSpPr>
          <p:nvPr/>
        </p:nvSpPr>
        <p:spPr bwMode="auto">
          <a:xfrm>
            <a:off x="5747703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3" name="Line 48"/>
          <p:cNvSpPr>
            <a:spLocks noChangeShapeType="1"/>
          </p:cNvSpPr>
          <p:nvPr/>
        </p:nvSpPr>
        <p:spPr bwMode="auto">
          <a:xfrm>
            <a:off x="6449457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4" name="Line 49"/>
          <p:cNvSpPr>
            <a:spLocks noChangeShapeType="1"/>
          </p:cNvSpPr>
          <p:nvPr/>
        </p:nvSpPr>
        <p:spPr bwMode="auto">
          <a:xfrm>
            <a:off x="7151211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5" name="Line 50"/>
          <p:cNvSpPr>
            <a:spLocks noChangeShapeType="1"/>
          </p:cNvSpPr>
          <p:nvPr/>
        </p:nvSpPr>
        <p:spPr bwMode="auto">
          <a:xfrm>
            <a:off x="7852966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6" name="Line 51"/>
          <p:cNvSpPr>
            <a:spLocks noChangeShapeType="1"/>
          </p:cNvSpPr>
          <p:nvPr/>
        </p:nvSpPr>
        <p:spPr bwMode="auto">
          <a:xfrm>
            <a:off x="2478420" y="4856330"/>
            <a:ext cx="60930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7" name="Line 52"/>
          <p:cNvSpPr>
            <a:spLocks noChangeShapeType="1"/>
          </p:cNvSpPr>
          <p:nvPr/>
        </p:nvSpPr>
        <p:spPr bwMode="auto">
          <a:xfrm>
            <a:off x="2495127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8" name="Line 53"/>
          <p:cNvSpPr>
            <a:spLocks noChangeShapeType="1"/>
          </p:cNvSpPr>
          <p:nvPr/>
        </p:nvSpPr>
        <p:spPr bwMode="auto">
          <a:xfrm>
            <a:off x="8554720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79" name="Line 54"/>
          <p:cNvSpPr>
            <a:spLocks noChangeShapeType="1"/>
          </p:cNvSpPr>
          <p:nvPr/>
        </p:nvSpPr>
        <p:spPr bwMode="auto">
          <a:xfrm>
            <a:off x="2478420" y="4453678"/>
            <a:ext cx="60930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80" name="Line 55"/>
          <p:cNvSpPr>
            <a:spLocks noChangeShapeType="1"/>
          </p:cNvSpPr>
          <p:nvPr/>
        </p:nvSpPr>
        <p:spPr bwMode="auto">
          <a:xfrm>
            <a:off x="2478420" y="5260734"/>
            <a:ext cx="60930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1781" name="Text Box 56"/>
          <p:cNvSpPr txBox="1">
            <a:spLocks noChangeArrowheads="1"/>
          </p:cNvSpPr>
          <p:nvPr/>
        </p:nvSpPr>
        <p:spPr bwMode="auto">
          <a:xfrm>
            <a:off x="8125871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1782" name="Text Box 57"/>
          <p:cNvSpPr txBox="1">
            <a:spLocks noChangeArrowheads="1"/>
          </p:cNvSpPr>
          <p:nvPr/>
        </p:nvSpPr>
        <p:spPr bwMode="auto">
          <a:xfrm>
            <a:off x="30168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J</a:t>
            </a:r>
          </a:p>
        </p:txBody>
      </p:sp>
      <p:sp>
        <p:nvSpPr>
          <p:cNvPr id="201783" name="Text Box 58"/>
          <p:cNvSpPr txBox="1">
            <a:spLocks noChangeArrowheads="1"/>
          </p:cNvSpPr>
          <p:nvPr/>
        </p:nvSpPr>
        <p:spPr bwMode="auto">
          <a:xfrm>
            <a:off x="3928339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1784" name="Text Box 59"/>
          <p:cNvSpPr txBox="1">
            <a:spLocks noChangeArrowheads="1"/>
          </p:cNvSpPr>
          <p:nvPr/>
        </p:nvSpPr>
        <p:spPr bwMode="auto">
          <a:xfrm>
            <a:off x="4630094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01785" name="Text Box 60"/>
          <p:cNvSpPr txBox="1">
            <a:spLocks noChangeArrowheads="1"/>
          </p:cNvSpPr>
          <p:nvPr/>
        </p:nvSpPr>
        <p:spPr bwMode="auto">
          <a:xfrm>
            <a:off x="5331848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1786" name="Text Box 61"/>
          <p:cNvSpPr txBox="1">
            <a:spLocks noChangeArrowheads="1"/>
          </p:cNvSpPr>
          <p:nvPr/>
        </p:nvSpPr>
        <p:spPr bwMode="auto">
          <a:xfrm>
            <a:off x="60336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01787" name="Text Box 62"/>
          <p:cNvSpPr txBox="1">
            <a:spLocks noChangeArrowheads="1"/>
          </p:cNvSpPr>
          <p:nvPr/>
        </p:nvSpPr>
        <p:spPr bwMode="auto">
          <a:xfrm>
            <a:off x="2736471" y="4928108"/>
            <a:ext cx="67019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d[J[</a:t>
            </a:r>
            <a:r>
              <a:rPr lang="en-US" altLang="zh-CN" sz="2100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]]</a:t>
            </a:r>
          </a:p>
        </p:txBody>
      </p:sp>
      <p:sp>
        <p:nvSpPr>
          <p:cNvPr id="201788" name="Text Box 63"/>
          <p:cNvSpPr txBox="1">
            <a:spLocks noChangeArrowheads="1"/>
          </p:cNvSpPr>
          <p:nvPr/>
        </p:nvSpPr>
        <p:spPr bwMode="auto">
          <a:xfrm>
            <a:off x="4630094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1789" name="Text Box 64"/>
          <p:cNvSpPr txBox="1">
            <a:spLocks noChangeArrowheads="1"/>
          </p:cNvSpPr>
          <p:nvPr/>
        </p:nvSpPr>
        <p:spPr bwMode="auto">
          <a:xfrm>
            <a:off x="5331848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1790" name="Text Box 65"/>
          <p:cNvSpPr txBox="1">
            <a:spLocks noChangeArrowheads="1"/>
          </p:cNvSpPr>
          <p:nvPr/>
        </p:nvSpPr>
        <p:spPr bwMode="auto">
          <a:xfrm>
            <a:off x="6033602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1791" name="Text Box 6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98</a:t>
            </a:r>
          </a:p>
        </p:txBody>
      </p:sp>
      <p:sp>
        <p:nvSpPr>
          <p:cNvPr id="201792" name="文本框 68"/>
          <p:cNvSpPr txBox="1">
            <a:spLocks noChangeArrowheads="1"/>
          </p:cNvSpPr>
          <p:nvPr/>
        </p:nvSpPr>
        <p:spPr bwMode="auto">
          <a:xfrm>
            <a:off x="1056346" y="1848697"/>
            <a:ext cx="8402488" cy="8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3200" dirty="0">
                <a:latin typeface="TimesNewRoman" charset="0"/>
              </a:rPr>
              <a:t>Scheduling – deadlines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</a:t>
            </a:r>
            <a:r>
              <a:rPr lang="en-US" altLang="zh-CN" dirty="0">
                <a:latin typeface="TimesNewRoman" charset="0"/>
              </a:rPr>
              <a:t>– E.g. Consider the following jobs: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0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1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2" name="Line 9"/>
          <p:cNvSpPr>
            <a:spLocks noChangeShapeType="1"/>
          </p:cNvSpPr>
          <p:nvPr/>
        </p:nvSpPr>
        <p:spPr bwMode="auto">
          <a:xfrm>
            <a:off x="504038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3" name="Line 10"/>
          <p:cNvSpPr>
            <a:spLocks noChangeShapeType="1"/>
          </p:cNvSpPr>
          <p:nvPr/>
        </p:nvSpPr>
        <p:spPr bwMode="auto">
          <a:xfrm>
            <a:off x="574213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4" name="Line 11"/>
          <p:cNvSpPr>
            <a:spLocks noChangeShapeType="1"/>
          </p:cNvSpPr>
          <p:nvPr/>
        </p:nvSpPr>
        <p:spPr bwMode="auto">
          <a:xfrm>
            <a:off x="6440176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5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6" name="Line 13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7" name="Line 14"/>
          <p:cNvSpPr>
            <a:spLocks noChangeShapeType="1"/>
          </p:cNvSpPr>
          <p:nvPr/>
        </p:nvSpPr>
        <p:spPr bwMode="auto">
          <a:xfrm>
            <a:off x="2478419" y="3427792"/>
            <a:ext cx="60800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8" name="Line 15"/>
          <p:cNvSpPr>
            <a:spLocks noChangeShapeType="1"/>
          </p:cNvSpPr>
          <p:nvPr/>
        </p:nvSpPr>
        <p:spPr bwMode="auto">
          <a:xfrm>
            <a:off x="2478419" y="3832195"/>
            <a:ext cx="60800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89" name="Line 16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90" name="Line 17"/>
          <p:cNvSpPr>
            <a:spLocks noChangeShapeType="1"/>
          </p:cNvSpPr>
          <p:nvPr/>
        </p:nvSpPr>
        <p:spPr bwMode="auto">
          <a:xfrm>
            <a:off x="8541726" y="3009385"/>
            <a:ext cx="1856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91" name="Line 18"/>
          <p:cNvSpPr>
            <a:spLocks noChangeShapeType="1"/>
          </p:cNvSpPr>
          <p:nvPr/>
        </p:nvSpPr>
        <p:spPr bwMode="auto">
          <a:xfrm>
            <a:off x="2478419" y="3025140"/>
            <a:ext cx="6080014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92" name="Line 19"/>
          <p:cNvSpPr>
            <a:spLocks noChangeShapeType="1"/>
          </p:cNvSpPr>
          <p:nvPr/>
        </p:nvSpPr>
        <p:spPr bwMode="auto">
          <a:xfrm>
            <a:off x="2478419" y="4234847"/>
            <a:ext cx="6080014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793" name="Text Box 20"/>
          <p:cNvSpPr txBox="1">
            <a:spLocks noChangeArrowheads="1"/>
          </p:cNvSpPr>
          <p:nvPr/>
        </p:nvSpPr>
        <p:spPr bwMode="auto">
          <a:xfrm>
            <a:off x="1889910" y="5465560"/>
            <a:ext cx="440360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Try </a:t>
            </a:r>
            <a:r>
              <a:rPr lang="en-US" altLang="zh-CN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= 6 – not feasible, done</a:t>
            </a:r>
          </a:p>
        </p:txBody>
      </p:sp>
      <p:sp>
        <p:nvSpPr>
          <p:cNvPr id="203794" name="Text Box 21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3795" name="Text Box 22"/>
          <p:cNvSpPr txBox="1">
            <a:spLocks noChangeArrowheads="1"/>
          </p:cNvSpPr>
          <p:nvPr/>
        </p:nvSpPr>
        <p:spPr bwMode="auto">
          <a:xfrm>
            <a:off x="4622668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3796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03797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3798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03799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03800" name="Text Box 27"/>
          <p:cNvSpPr txBox="1">
            <a:spLocks noChangeArrowheads="1"/>
          </p:cNvSpPr>
          <p:nvPr/>
        </p:nvSpPr>
        <p:spPr bwMode="auto">
          <a:xfrm>
            <a:off x="8125871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03801" name="Text Box 28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03802" name="Text Box 29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3803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03804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03805" name="Text Box 32"/>
          <p:cNvSpPr txBox="1">
            <a:spLocks noChangeArrowheads="1"/>
          </p:cNvSpPr>
          <p:nvPr/>
        </p:nvSpPr>
        <p:spPr bwMode="auto">
          <a:xfrm>
            <a:off x="5957487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03806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03807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03808" name="Text Box 35"/>
          <p:cNvSpPr txBox="1">
            <a:spLocks noChangeArrowheads="1"/>
          </p:cNvSpPr>
          <p:nvPr/>
        </p:nvSpPr>
        <p:spPr bwMode="auto">
          <a:xfrm>
            <a:off x="812587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3809" name="Text Box 36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03810" name="Text Box 37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3811" name="Text Box 38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3812" name="Text Box 39"/>
          <p:cNvSpPr txBox="1">
            <a:spLocks noChangeArrowheads="1"/>
          </p:cNvSpPr>
          <p:nvPr/>
        </p:nvSpPr>
        <p:spPr bwMode="auto">
          <a:xfrm>
            <a:off x="4622668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3813" name="Text Box 40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3814" name="Text Box 41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3815" name="Text Box 42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3816" name="Text Box 43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3817" name="Line 44"/>
          <p:cNvSpPr>
            <a:spLocks noChangeShapeType="1"/>
          </p:cNvSpPr>
          <p:nvPr/>
        </p:nvSpPr>
        <p:spPr bwMode="auto">
          <a:xfrm>
            <a:off x="3642439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18" name="Line 45"/>
          <p:cNvSpPr>
            <a:spLocks noChangeShapeType="1"/>
          </p:cNvSpPr>
          <p:nvPr/>
        </p:nvSpPr>
        <p:spPr bwMode="auto">
          <a:xfrm>
            <a:off x="4344194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19" name="Line 46"/>
          <p:cNvSpPr>
            <a:spLocks noChangeShapeType="1"/>
          </p:cNvSpPr>
          <p:nvPr/>
        </p:nvSpPr>
        <p:spPr bwMode="auto">
          <a:xfrm>
            <a:off x="5045948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0" name="Line 47"/>
          <p:cNvSpPr>
            <a:spLocks noChangeShapeType="1"/>
          </p:cNvSpPr>
          <p:nvPr/>
        </p:nvSpPr>
        <p:spPr bwMode="auto">
          <a:xfrm>
            <a:off x="5747703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1" name="Line 48"/>
          <p:cNvSpPr>
            <a:spLocks noChangeShapeType="1"/>
          </p:cNvSpPr>
          <p:nvPr/>
        </p:nvSpPr>
        <p:spPr bwMode="auto">
          <a:xfrm>
            <a:off x="6449457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2" name="Line 49"/>
          <p:cNvSpPr>
            <a:spLocks noChangeShapeType="1"/>
          </p:cNvSpPr>
          <p:nvPr/>
        </p:nvSpPr>
        <p:spPr bwMode="auto">
          <a:xfrm>
            <a:off x="7151211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3" name="Line 50"/>
          <p:cNvSpPr>
            <a:spLocks noChangeShapeType="1"/>
          </p:cNvSpPr>
          <p:nvPr/>
        </p:nvSpPr>
        <p:spPr bwMode="auto">
          <a:xfrm>
            <a:off x="7852966" y="4437923"/>
            <a:ext cx="1857" cy="83856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4" name="Line 51"/>
          <p:cNvSpPr>
            <a:spLocks noChangeShapeType="1"/>
          </p:cNvSpPr>
          <p:nvPr/>
        </p:nvSpPr>
        <p:spPr bwMode="auto">
          <a:xfrm>
            <a:off x="2478420" y="4856330"/>
            <a:ext cx="60930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5" name="Line 52"/>
          <p:cNvSpPr>
            <a:spLocks noChangeShapeType="1"/>
          </p:cNvSpPr>
          <p:nvPr/>
        </p:nvSpPr>
        <p:spPr bwMode="auto">
          <a:xfrm>
            <a:off x="2495127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6" name="Line 53"/>
          <p:cNvSpPr>
            <a:spLocks noChangeShapeType="1"/>
          </p:cNvSpPr>
          <p:nvPr/>
        </p:nvSpPr>
        <p:spPr bwMode="auto">
          <a:xfrm>
            <a:off x="8554720" y="4437923"/>
            <a:ext cx="1857" cy="83856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7" name="Line 54"/>
          <p:cNvSpPr>
            <a:spLocks noChangeShapeType="1"/>
          </p:cNvSpPr>
          <p:nvPr/>
        </p:nvSpPr>
        <p:spPr bwMode="auto">
          <a:xfrm>
            <a:off x="2478420" y="4453678"/>
            <a:ext cx="60930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8" name="Line 55"/>
          <p:cNvSpPr>
            <a:spLocks noChangeShapeType="1"/>
          </p:cNvSpPr>
          <p:nvPr/>
        </p:nvSpPr>
        <p:spPr bwMode="auto">
          <a:xfrm>
            <a:off x="2478420" y="5260734"/>
            <a:ext cx="60930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3829" name="Text Box 56"/>
          <p:cNvSpPr txBox="1">
            <a:spLocks noChangeArrowheads="1"/>
          </p:cNvSpPr>
          <p:nvPr/>
        </p:nvSpPr>
        <p:spPr bwMode="auto">
          <a:xfrm>
            <a:off x="8125871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3830" name="Text Box 57"/>
          <p:cNvSpPr txBox="1">
            <a:spLocks noChangeArrowheads="1"/>
          </p:cNvSpPr>
          <p:nvPr/>
        </p:nvSpPr>
        <p:spPr bwMode="auto">
          <a:xfrm>
            <a:off x="30168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J</a:t>
            </a:r>
          </a:p>
        </p:txBody>
      </p:sp>
      <p:sp>
        <p:nvSpPr>
          <p:cNvPr id="203831" name="Text Box 58"/>
          <p:cNvSpPr txBox="1">
            <a:spLocks noChangeArrowheads="1"/>
          </p:cNvSpPr>
          <p:nvPr/>
        </p:nvSpPr>
        <p:spPr bwMode="auto">
          <a:xfrm>
            <a:off x="3928339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3832" name="Text Box 59"/>
          <p:cNvSpPr txBox="1">
            <a:spLocks noChangeArrowheads="1"/>
          </p:cNvSpPr>
          <p:nvPr/>
        </p:nvSpPr>
        <p:spPr bwMode="auto">
          <a:xfrm>
            <a:off x="4630094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03833" name="Text Box 60"/>
          <p:cNvSpPr txBox="1">
            <a:spLocks noChangeArrowheads="1"/>
          </p:cNvSpPr>
          <p:nvPr/>
        </p:nvSpPr>
        <p:spPr bwMode="auto">
          <a:xfrm>
            <a:off x="5331848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3834" name="Text Box 61"/>
          <p:cNvSpPr txBox="1">
            <a:spLocks noChangeArrowheads="1"/>
          </p:cNvSpPr>
          <p:nvPr/>
        </p:nvSpPr>
        <p:spPr bwMode="auto">
          <a:xfrm>
            <a:off x="6033602" y="452370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03835" name="Text Box 62"/>
          <p:cNvSpPr txBox="1">
            <a:spLocks noChangeArrowheads="1"/>
          </p:cNvSpPr>
          <p:nvPr/>
        </p:nvSpPr>
        <p:spPr bwMode="auto">
          <a:xfrm>
            <a:off x="2736471" y="4928108"/>
            <a:ext cx="67019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d[J[</a:t>
            </a:r>
            <a:r>
              <a:rPr lang="en-US" altLang="zh-CN" sz="2100" dirty="0" err="1">
                <a:solidFill>
                  <a:srgbClr val="000000"/>
                </a:solidFill>
                <a:latin typeface="TimesNewRoman" charset="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]]</a:t>
            </a:r>
          </a:p>
        </p:txBody>
      </p:sp>
      <p:sp>
        <p:nvSpPr>
          <p:cNvPr id="203836" name="Text Box 63"/>
          <p:cNvSpPr txBox="1">
            <a:spLocks noChangeArrowheads="1"/>
          </p:cNvSpPr>
          <p:nvPr/>
        </p:nvSpPr>
        <p:spPr bwMode="auto">
          <a:xfrm>
            <a:off x="4630094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3837" name="Text Box 64"/>
          <p:cNvSpPr txBox="1">
            <a:spLocks noChangeArrowheads="1"/>
          </p:cNvSpPr>
          <p:nvPr/>
        </p:nvSpPr>
        <p:spPr bwMode="auto">
          <a:xfrm>
            <a:off x="5331848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3838" name="Text Box 65"/>
          <p:cNvSpPr txBox="1">
            <a:spLocks noChangeArrowheads="1"/>
          </p:cNvSpPr>
          <p:nvPr/>
        </p:nvSpPr>
        <p:spPr bwMode="auto">
          <a:xfrm>
            <a:off x="6033602" y="492810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3839" name="Text Box 6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99</a:t>
            </a:r>
          </a:p>
        </p:txBody>
      </p:sp>
      <p:sp>
        <p:nvSpPr>
          <p:cNvPr id="203840" name="文本框 1"/>
          <p:cNvSpPr txBox="1">
            <a:spLocks noChangeArrowheads="1"/>
          </p:cNvSpPr>
          <p:nvPr/>
        </p:nvSpPr>
        <p:spPr bwMode="auto">
          <a:xfrm>
            <a:off x="1056346" y="1848697"/>
            <a:ext cx="8402488" cy="8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3200" dirty="0">
                <a:latin typeface="TimesNewRoman" charset="0"/>
              </a:rPr>
              <a:t>Scheduling – deadlines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</a:t>
            </a:r>
            <a:r>
              <a:rPr lang="en-US" altLang="zh-CN" dirty="0">
                <a:latin typeface="TimesNewRoman" charset="0"/>
              </a:rPr>
              <a:t>– E.g. Consider the following jobs: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5828" name="Text Box 26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100</a:t>
            </a:r>
          </a:p>
        </p:txBody>
      </p:sp>
      <p:sp>
        <p:nvSpPr>
          <p:cNvPr id="205829" name="文本框 1"/>
          <p:cNvSpPr txBox="1">
            <a:spLocks noChangeArrowheads="1"/>
          </p:cNvSpPr>
          <p:nvPr/>
        </p:nvSpPr>
        <p:spPr bwMode="auto">
          <a:xfrm>
            <a:off x="907826" y="1955488"/>
            <a:ext cx="9598069" cy="445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latin typeface="TimesNewRoman" charset="0"/>
              </a:rPr>
              <a:t>• Scheduling – deadlines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dirty="0"/>
              <a:t>   </a:t>
            </a:r>
            <a:r>
              <a:rPr lang="en-US" altLang="zh-CN" sz="2400" dirty="0">
                <a:latin typeface="TimesNewRoman" charset="0"/>
              </a:rPr>
              <a:t>– How fast is this algorithm? 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• Initial sort of jobs in order of decreasing profit O(n log n)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• For each job </a:t>
            </a:r>
            <a:r>
              <a:rPr lang="en-US" altLang="zh-CN" sz="2400" dirty="0" err="1">
                <a:latin typeface="TimesNewRoman" charset="0"/>
              </a:rPr>
              <a:t>i</a:t>
            </a:r>
            <a:r>
              <a:rPr lang="en-US" altLang="zh-CN" sz="2400" dirty="0" smtClean="0">
                <a:latin typeface="TimesNewRoman" charset="0"/>
              </a:rPr>
              <a:t>,  we </a:t>
            </a:r>
            <a:r>
              <a:rPr lang="en-US" altLang="zh-CN" sz="2400" dirty="0">
                <a:latin typeface="TimesNewRoman" charset="0"/>
              </a:rPr>
              <a:t>look at each of the </a:t>
            </a:r>
            <a:r>
              <a:rPr lang="en-US" altLang="zh-CN" sz="2400" dirty="0" err="1">
                <a:latin typeface="TimesNewRoman" charset="0"/>
              </a:rPr>
              <a:t>i</a:t>
            </a:r>
            <a:r>
              <a:rPr lang="en-US" altLang="zh-CN" sz="2400" dirty="0">
                <a:latin typeface="TimesNewRoman" charset="0"/>
              </a:rPr>
              <a:t> – 1 jobs before it in d   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  so the inner loop is O(n) 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• We examine each of the jobs except the first one (n – 1) 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• The main loop is, therefore, </a:t>
            </a:r>
            <a:r>
              <a:rPr lang="en-US" altLang="zh-CN" sz="2400" dirty="0" smtClean="0">
                <a:latin typeface="TimesNewRoman" charset="0"/>
              </a:rPr>
              <a:t>O(n</a:t>
            </a:r>
            <a:r>
              <a:rPr lang="en-US" altLang="zh-CN" sz="2400" baseline="30000" dirty="0" smtClean="0">
                <a:latin typeface="TimesNewRoman" charset="0"/>
              </a:rPr>
              <a:t>2</a:t>
            </a:r>
            <a:r>
              <a:rPr lang="en-US" altLang="zh-CN" sz="2400" dirty="0" smtClean="0">
                <a:latin typeface="TimesNewRoman" charset="0"/>
              </a:rPr>
              <a:t>) </a:t>
            </a:r>
            <a:endParaRPr lang="en-US" altLang="zh-CN" sz="24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• The algorithm is O(n log n) + O(n</a:t>
            </a:r>
            <a:r>
              <a:rPr lang="en-US" altLang="zh-CN" sz="2400" baseline="30000" dirty="0">
                <a:latin typeface="TimesNewRoman" charset="0"/>
              </a:rPr>
              <a:t>2</a:t>
            </a:r>
            <a:r>
              <a:rPr lang="en-US" altLang="zh-CN" sz="2400" dirty="0" smtClean="0">
                <a:latin typeface="TimesNewRoman" charset="0"/>
              </a:rPr>
              <a:t>) </a:t>
            </a:r>
            <a:r>
              <a:rPr lang="en-US" altLang="zh-CN" sz="2400" dirty="0">
                <a:latin typeface="TimesNewRoman" charset="0"/>
              </a:rPr>
              <a:t>= O(n</a:t>
            </a:r>
            <a:r>
              <a:rPr lang="en-US" altLang="zh-CN" sz="2400" baseline="30000" dirty="0">
                <a:latin typeface="TimesNewRoman" charset="0"/>
              </a:rPr>
              <a:t>2</a:t>
            </a:r>
            <a:r>
              <a:rPr lang="en-US" altLang="zh-CN" sz="2400" dirty="0" smtClean="0">
                <a:latin typeface="TimesNewRoman" charset="0"/>
              </a:rPr>
              <a:t>) </a:t>
            </a:r>
            <a:endParaRPr lang="en-US" altLang="zh-CN" sz="24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/>
              <a:t>  </a:t>
            </a:r>
            <a:r>
              <a:rPr lang="en-US" altLang="zh-CN" sz="2400" dirty="0">
                <a:latin typeface="TimesNewRoman" charset="0"/>
              </a:rPr>
              <a:t>– Can we do better?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7876" name="Text Box 26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101</a:t>
            </a:r>
          </a:p>
        </p:txBody>
      </p:sp>
      <p:sp>
        <p:nvSpPr>
          <p:cNvPr id="207877" name="文本框 1"/>
          <p:cNvSpPr txBox="1">
            <a:spLocks noChangeArrowheads="1"/>
          </p:cNvSpPr>
          <p:nvPr/>
        </p:nvSpPr>
        <p:spPr bwMode="auto">
          <a:xfrm>
            <a:off x="840992" y="1874957"/>
            <a:ext cx="9891395" cy="491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latin typeface="TimesNewRoman" charset="0"/>
              </a:rPr>
              <a:t>• Scheduling – deadlines 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dirty="0"/>
              <a:t>     </a:t>
            </a:r>
            <a:r>
              <a:rPr lang="en-US" altLang="zh-CN" sz="2400" dirty="0">
                <a:latin typeface="TimesNewRoman" charset="0"/>
              </a:rPr>
              <a:t>– Algorithm 2 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2400" dirty="0"/>
              <a:t>             </a:t>
            </a:r>
            <a:r>
              <a:rPr lang="en-US" altLang="zh-CN" sz="2400" dirty="0">
                <a:latin typeface="TimesNewRoman" charset="0"/>
              </a:rPr>
              <a:t>• There are l = min(n, max(d </a:t>
            </a:r>
            <a:r>
              <a:rPr lang="en-US" altLang="zh-CN" sz="2400" dirty="0" err="1">
                <a:latin typeface="TimesNewRoman" charset="0"/>
              </a:rPr>
              <a:t>i</a:t>
            </a:r>
            <a:r>
              <a:rPr lang="en-US" altLang="zh-CN" sz="2400" dirty="0">
                <a:latin typeface="TimesNewRoman" charset="0"/>
              </a:rPr>
              <a:t>)) slots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     • Create sets of slots, F </a:t>
            </a:r>
            <a:r>
              <a:rPr lang="en-US" altLang="zh-CN" sz="2400" dirty="0" err="1">
                <a:latin typeface="TimesNewRoman" charset="0"/>
              </a:rPr>
              <a:t>i</a:t>
            </a:r>
            <a:r>
              <a:rPr lang="en-US" altLang="zh-CN" sz="2400" dirty="0">
                <a:latin typeface="TimesNewRoman" charset="0"/>
              </a:rPr>
              <a:t> – one for each feasible timeslot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     • Set F </a:t>
            </a:r>
            <a:r>
              <a:rPr lang="en-US" altLang="zh-CN" sz="2400" dirty="0" err="1">
                <a:latin typeface="TimesNewRoman" charset="0"/>
              </a:rPr>
              <a:t>i</a:t>
            </a:r>
            <a:r>
              <a:rPr lang="en-US" altLang="zh-CN" sz="2400" dirty="0">
                <a:latin typeface="TimesNewRoman" charset="0"/>
              </a:rPr>
              <a:t> = </a:t>
            </a:r>
            <a:r>
              <a:rPr lang="en-US" altLang="zh-CN" sz="2400" dirty="0" err="1">
                <a:latin typeface="TimesNewRoman" charset="0"/>
              </a:rPr>
              <a:t>i</a:t>
            </a:r>
            <a:r>
              <a:rPr lang="en-US" altLang="zh-CN" sz="2400" dirty="0">
                <a:latin typeface="TimesNewRoman" charset="0"/>
              </a:rPr>
              <a:t>, </a:t>
            </a:r>
            <a:r>
              <a:rPr lang="en-US" altLang="zh-CN" sz="2400" dirty="0" err="1">
                <a:latin typeface="TimesNewRoman" charset="0"/>
              </a:rPr>
              <a:t>i</a:t>
            </a:r>
            <a:r>
              <a:rPr lang="en-US" altLang="zh-CN" sz="2400" dirty="0">
                <a:latin typeface="TimesNewRoman" charset="0"/>
              </a:rPr>
              <a:t> = 0, l 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     • For each job in decreasing order of profit try to find the      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       latest remaining feasible slot in which to schedule the job.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     • Merge sets progressively until we run out of jobs or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        slots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endParaRPr lang="zh-CN" altLang="en-US" sz="23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385965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500696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E.g. Consider the following jobs:</a:t>
            </a:r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28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>
            <a:off x="5042235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>
            <a:off x="574027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>
            <a:off x="644203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>
            <a:off x="2478419" y="3427792"/>
            <a:ext cx="538011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2478419" y="3832195"/>
            <a:ext cx="538011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>
            <a:off x="2478419" y="3025140"/>
            <a:ext cx="538011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>
            <a:off x="2478419" y="4234847"/>
            <a:ext cx="538011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1889910" y="5868211"/>
            <a:ext cx="292026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After initialization</a:t>
            </a:r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392462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62452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9949" name="Text Box 29"/>
          <p:cNvSpPr txBox="1">
            <a:spLocks noChangeArrowheads="1"/>
          </p:cNvSpPr>
          <p:nvPr/>
        </p:nvSpPr>
        <p:spPr bwMode="auto">
          <a:xfrm>
            <a:off x="3857793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09951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09952" name="Text Box 32"/>
          <p:cNvSpPr txBox="1">
            <a:spLocks noChangeArrowheads="1"/>
          </p:cNvSpPr>
          <p:nvPr/>
        </p:nvSpPr>
        <p:spPr bwMode="auto">
          <a:xfrm>
            <a:off x="6026176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09953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09954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9955" name="Text Box 35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09956" name="Text Box 36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09957" name="Text Box 37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9958" name="Text Box 38"/>
          <p:cNvSpPr txBox="1">
            <a:spLocks noChangeArrowheads="1"/>
          </p:cNvSpPr>
          <p:nvPr/>
        </p:nvSpPr>
        <p:spPr bwMode="auto">
          <a:xfrm>
            <a:off x="462452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9959" name="Text Box 39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9960" name="Text Box 40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9961" name="Text Box 41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9962" name="Line 42"/>
          <p:cNvSpPr>
            <a:spLocks noChangeShapeType="1"/>
          </p:cNvSpPr>
          <p:nvPr/>
        </p:nvSpPr>
        <p:spPr bwMode="auto">
          <a:xfrm>
            <a:off x="4028590" y="4353891"/>
            <a:ext cx="1857" cy="114143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63" name="Line 43"/>
          <p:cNvSpPr>
            <a:spLocks noChangeShapeType="1"/>
          </p:cNvSpPr>
          <p:nvPr/>
        </p:nvSpPr>
        <p:spPr bwMode="auto">
          <a:xfrm>
            <a:off x="5432099" y="4353891"/>
            <a:ext cx="1857" cy="114143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64" name="Line 44"/>
          <p:cNvSpPr>
            <a:spLocks noChangeShapeType="1"/>
          </p:cNvSpPr>
          <p:nvPr/>
        </p:nvSpPr>
        <p:spPr bwMode="auto">
          <a:xfrm>
            <a:off x="6833752" y="4353891"/>
            <a:ext cx="1856" cy="114143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65" name="Line 45"/>
          <p:cNvSpPr>
            <a:spLocks noChangeShapeType="1"/>
          </p:cNvSpPr>
          <p:nvPr/>
        </p:nvSpPr>
        <p:spPr bwMode="auto">
          <a:xfrm>
            <a:off x="8240974" y="4353891"/>
            <a:ext cx="1856" cy="114143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66" name="Line 46"/>
          <p:cNvSpPr>
            <a:spLocks noChangeShapeType="1"/>
          </p:cNvSpPr>
          <p:nvPr/>
        </p:nvSpPr>
        <p:spPr bwMode="auto">
          <a:xfrm>
            <a:off x="2478419" y="4739037"/>
            <a:ext cx="717905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67" name="Line 47"/>
          <p:cNvSpPr>
            <a:spLocks noChangeShapeType="1"/>
          </p:cNvSpPr>
          <p:nvPr/>
        </p:nvSpPr>
        <p:spPr bwMode="auto">
          <a:xfrm>
            <a:off x="2478419" y="5108425"/>
            <a:ext cx="717905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68" name="Line 48"/>
          <p:cNvSpPr>
            <a:spLocks noChangeShapeType="1"/>
          </p:cNvSpPr>
          <p:nvPr/>
        </p:nvSpPr>
        <p:spPr bwMode="auto">
          <a:xfrm>
            <a:off x="2495127" y="4353891"/>
            <a:ext cx="1857" cy="114143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69" name="Line 49"/>
          <p:cNvSpPr>
            <a:spLocks noChangeShapeType="1"/>
          </p:cNvSpPr>
          <p:nvPr/>
        </p:nvSpPr>
        <p:spPr bwMode="auto">
          <a:xfrm>
            <a:off x="9640770" y="4353891"/>
            <a:ext cx="1856" cy="114143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70" name="Line 50"/>
          <p:cNvSpPr>
            <a:spLocks noChangeShapeType="1"/>
          </p:cNvSpPr>
          <p:nvPr/>
        </p:nvSpPr>
        <p:spPr bwMode="auto">
          <a:xfrm>
            <a:off x="2478419" y="4369647"/>
            <a:ext cx="7179058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>
            <a:off x="2478419" y="5477815"/>
            <a:ext cx="7179058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09972" name="Text Box 52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9973" name="Text Box 53"/>
          <p:cNvSpPr txBox="1">
            <a:spLocks noChangeArrowheads="1"/>
          </p:cNvSpPr>
          <p:nvPr/>
        </p:nvSpPr>
        <p:spPr bwMode="auto">
          <a:xfrm>
            <a:off x="3189456" y="4439673"/>
            <a:ext cx="235775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NewRomanPS" charset="0"/>
              </a:rPr>
              <a:t>F</a:t>
            </a:r>
          </a:p>
        </p:txBody>
      </p:sp>
      <p:sp>
        <p:nvSpPr>
          <p:cNvPr id="209974" name="Text Box 54"/>
          <p:cNvSpPr txBox="1">
            <a:spLocks noChangeArrowheads="1"/>
          </p:cNvSpPr>
          <p:nvPr/>
        </p:nvSpPr>
        <p:spPr bwMode="auto">
          <a:xfrm>
            <a:off x="4670937" y="4439673"/>
            <a:ext cx="235775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9975" name="Text Box 55"/>
          <p:cNvSpPr txBox="1">
            <a:spLocks noChangeArrowheads="1"/>
          </p:cNvSpPr>
          <p:nvPr/>
        </p:nvSpPr>
        <p:spPr bwMode="auto">
          <a:xfrm>
            <a:off x="6074446" y="4439673"/>
            <a:ext cx="235775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09976" name="Text Box 56"/>
          <p:cNvSpPr txBox="1">
            <a:spLocks noChangeArrowheads="1"/>
          </p:cNvSpPr>
          <p:nvPr/>
        </p:nvSpPr>
        <p:spPr bwMode="auto">
          <a:xfrm>
            <a:off x="7479811" y="4439673"/>
            <a:ext cx="235774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09977" name="Text Box 57"/>
          <p:cNvSpPr txBox="1">
            <a:spLocks noChangeArrowheads="1"/>
          </p:cNvSpPr>
          <p:nvPr/>
        </p:nvSpPr>
        <p:spPr bwMode="auto">
          <a:xfrm>
            <a:off x="8883320" y="4439673"/>
            <a:ext cx="235774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09978" name="Text Box 58"/>
          <p:cNvSpPr txBox="1">
            <a:spLocks noChangeArrowheads="1"/>
          </p:cNvSpPr>
          <p:nvPr/>
        </p:nvSpPr>
        <p:spPr bwMode="auto">
          <a:xfrm>
            <a:off x="4557691" y="4807311"/>
            <a:ext cx="349021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{0}</a:t>
            </a:r>
          </a:p>
        </p:txBody>
      </p:sp>
      <p:sp>
        <p:nvSpPr>
          <p:cNvPr id="209979" name="Text Box 59"/>
          <p:cNvSpPr txBox="1">
            <a:spLocks noChangeArrowheads="1"/>
          </p:cNvSpPr>
          <p:nvPr/>
        </p:nvSpPr>
        <p:spPr bwMode="auto">
          <a:xfrm>
            <a:off x="5959343" y="4807311"/>
            <a:ext cx="349021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{1}</a:t>
            </a:r>
          </a:p>
        </p:txBody>
      </p:sp>
      <p:sp>
        <p:nvSpPr>
          <p:cNvPr id="209980" name="Text Box 60"/>
          <p:cNvSpPr txBox="1">
            <a:spLocks noChangeArrowheads="1"/>
          </p:cNvSpPr>
          <p:nvPr/>
        </p:nvSpPr>
        <p:spPr bwMode="auto">
          <a:xfrm>
            <a:off x="7364708" y="4807311"/>
            <a:ext cx="349021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{2}</a:t>
            </a:r>
          </a:p>
        </p:txBody>
      </p:sp>
      <p:sp>
        <p:nvSpPr>
          <p:cNvPr id="209981" name="Text Box 61"/>
          <p:cNvSpPr txBox="1">
            <a:spLocks noChangeArrowheads="1"/>
          </p:cNvSpPr>
          <p:nvPr/>
        </p:nvSpPr>
        <p:spPr bwMode="auto">
          <a:xfrm>
            <a:off x="8768217" y="4807311"/>
            <a:ext cx="349021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{3}</a:t>
            </a:r>
          </a:p>
        </p:txBody>
      </p:sp>
      <p:sp>
        <p:nvSpPr>
          <p:cNvPr id="209982" name="Text Box 62"/>
          <p:cNvSpPr txBox="1">
            <a:spLocks noChangeArrowheads="1"/>
          </p:cNvSpPr>
          <p:nvPr/>
        </p:nvSpPr>
        <p:spPr bwMode="auto">
          <a:xfrm>
            <a:off x="3209877" y="5178451"/>
            <a:ext cx="235774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NewRomanPS" charset="0"/>
              </a:rPr>
              <a:t>J</a:t>
            </a:r>
          </a:p>
        </p:txBody>
      </p:sp>
      <p:sp>
        <p:nvSpPr>
          <p:cNvPr id="209983" name="Text Box 63"/>
          <p:cNvSpPr txBox="1">
            <a:spLocks noChangeArrowheads="1"/>
          </p:cNvSpPr>
          <p:nvPr/>
        </p:nvSpPr>
        <p:spPr bwMode="auto">
          <a:xfrm>
            <a:off x="4670937" y="5178451"/>
            <a:ext cx="235775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9984" name="Text Box 64"/>
          <p:cNvSpPr txBox="1">
            <a:spLocks noChangeArrowheads="1"/>
          </p:cNvSpPr>
          <p:nvPr/>
        </p:nvSpPr>
        <p:spPr bwMode="auto">
          <a:xfrm>
            <a:off x="6074446" y="5178451"/>
            <a:ext cx="235775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9985" name="Text Box 65"/>
          <p:cNvSpPr txBox="1">
            <a:spLocks noChangeArrowheads="1"/>
          </p:cNvSpPr>
          <p:nvPr/>
        </p:nvSpPr>
        <p:spPr bwMode="auto">
          <a:xfrm>
            <a:off x="7479811" y="5178451"/>
            <a:ext cx="235774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9986" name="Text Box 66"/>
          <p:cNvSpPr txBox="1">
            <a:spLocks noChangeArrowheads="1"/>
          </p:cNvSpPr>
          <p:nvPr/>
        </p:nvSpPr>
        <p:spPr bwMode="auto">
          <a:xfrm>
            <a:off x="8883320" y="5178451"/>
            <a:ext cx="235774" cy="246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8545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09987" name="Text Box 67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385965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500696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E.g. Consider the following jobs:</a:t>
            </a:r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5042235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574027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644203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2478419" y="3427792"/>
            <a:ext cx="538011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>
            <a:off x="2478419" y="3832195"/>
            <a:ext cx="538011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84" name="Line 16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85" name="Line 17"/>
          <p:cNvSpPr>
            <a:spLocks noChangeShapeType="1"/>
          </p:cNvSpPr>
          <p:nvPr/>
        </p:nvSpPr>
        <p:spPr bwMode="auto">
          <a:xfrm>
            <a:off x="2478419" y="3025140"/>
            <a:ext cx="538011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86" name="Line 18"/>
          <p:cNvSpPr>
            <a:spLocks noChangeShapeType="1"/>
          </p:cNvSpPr>
          <p:nvPr/>
        </p:nvSpPr>
        <p:spPr bwMode="auto">
          <a:xfrm>
            <a:off x="2478419" y="4234847"/>
            <a:ext cx="538011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1889911" y="5868211"/>
            <a:ext cx="639933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Step 1: Schedule job 1 at time 3 and merge</a:t>
            </a:r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1989" name="Text Box 21"/>
          <p:cNvSpPr txBox="1">
            <a:spLocks noChangeArrowheads="1"/>
          </p:cNvSpPr>
          <p:nvPr/>
        </p:nvSpPr>
        <p:spPr bwMode="auto">
          <a:xfrm>
            <a:off x="392462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462452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1992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11995" name="Text Box 27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11996" name="Text Box 28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1997" name="Text Box 29"/>
          <p:cNvSpPr txBox="1">
            <a:spLocks noChangeArrowheads="1"/>
          </p:cNvSpPr>
          <p:nvPr/>
        </p:nvSpPr>
        <p:spPr bwMode="auto">
          <a:xfrm>
            <a:off x="3857793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11998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11999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12000" name="Text Box 32"/>
          <p:cNvSpPr txBox="1">
            <a:spLocks noChangeArrowheads="1"/>
          </p:cNvSpPr>
          <p:nvPr/>
        </p:nvSpPr>
        <p:spPr bwMode="auto">
          <a:xfrm>
            <a:off x="6026176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12002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2003" name="Text Box 35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12004" name="Text Box 36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2005" name="Text Box 37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2006" name="Text Box 38"/>
          <p:cNvSpPr txBox="1">
            <a:spLocks noChangeArrowheads="1"/>
          </p:cNvSpPr>
          <p:nvPr/>
        </p:nvSpPr>
        <p:spPr bwMode="auto">
          <a:xfrm>
            <a:off x="462452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2007" name="Text Box 39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2008" name="Text Box 40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2009" name="Text Box 41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2010" name="Line 42"/>
          <p:cNvSpPr>
            <a:spLocks noChangeShapeType="1"/>
          </p:cNvSpPr>
          <p:nvPr/>
        </p:nvSpPr>
        <p:spPr bwMode="auto">
          <a:xfrm>
            <a:off x="3653578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1" name="Line 43"/>
          <p:cNvSpPr>
            <a:spLocks noChangeShapeType="1"/>
          </p:cNvSpPr>
          <p:nvPr/>
        </p:nvSpPr>
        <p:spPr bwMode="auto">
          <a:xfrm>
            <a:off x="5608467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2" name="Line 44"/>
          <p:cNvSpPr>
            <a:spLocks noChangeShapeType="1"/>
          </p:cNvSpPr>
          <p:nvPr/>
        </p:nvSpPr>
        <p:spPr bwMode="auto">
          <a:xfrm>
            <a:off x="7128933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3" name="Line 45"/>
          <p:cNvSpPr>
            <a:spLocks noChangeShapeType="1"/>
          </p:cNvSpPr>
          <p:nvPr/>
        </p:nvSpPr>
        <p:spPr bwMode="auto">
          <a:xfrm>
            <a:off x="8586282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4" name="Line 46"/>
          <p:cNvSpPr>
            <a:spLocks noChangeShapeType="1"/>
          </p:cNvSpPr>
          <p:nvPr/>
        </p:nvSpPr>
        <p:spPr bwMode="auto">
          <a:xfrm>
            <a:off x="2478419" y="4940362"/>
            <a:ext cx="760790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5" name="Line 47"/>
          <p:cNvSpPr>
            <a:spLocks noChangeShapeType="1"/>
          </p:cNvSpPr>
          <p:nvPr/>
        </p:nvSpPr>
        <p:spPr bwMode="auto">
          <a:xfrm>
            <a:off x="2478419" y="5344765"/>
            <a:ext cx="760790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6" name="Line 48"/>
          <p:cNvSpPr>
            <a:spLocks noChangeShapeType="1"/>
          </p:cNvSpPr>
          <p:nvPr/>
        </p:nvSpPr>
        <p:spPr bwMode="auto">
          <a:xfrm>
            <a:off x="2495127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7" name="Line 49"/>
          <p:cNvSpPr>
            <a:spLocks noChangeShapeType="1"/>
          </p:cNvSpPr>
          <p:nvPr/>
        </p:nvSpPr>
        <p:spPr bwMode="auto">
          <a:xfrm>
            <a:off x="10069618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8" name="Line 50"/>
          <p:cNvSpPr>
            <a:spLocks noChangeShapeType="1"/>
          </p:cNvSpPr>
          <p:nvPr/>
        </p:nvSpPr>
        <p:spPr bwMode="auto">
          <a:xfrm>
            <a:off x="2478419" y="4537710"/>
            <a:ext cx="760790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19" name="Line 51"/>
          <p:cNvSpPr>
            <a:spLocks noChangeShapeType="1"/>
          </p:cNvSpPr>
          <p:nvPr/>
        </p:nvSpPr>
        <p:spPr bwMode="auto">
          <a:xfrm>
            <a:off x="2478419" y="5747417"/>
            <a:ext cx="760790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2020" name="Text Box 52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2021" name="Text Box 53"/>
          <p:cNvSpPr txBox="1">
            <a:spLocks noChangeArrowheads="1"/>
          </p:cNvSpPr>
          <p:nvPr/>
        </p:nvSpPr>
        <p:spPr bwMode="auto">
          <a:xfrm>
            <a:off x="2990811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F</a:t>
            </a: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4563260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12023" name="Text Box 55"/>
          <p:cNvSpPr txBox="1">
            <a:spLocks noChangeArrowheads="1"/>
          </p:cNvSpPr>
          <p:nvPr/>
        </p:nvSpPr>
        <p:spPr bwMode="auto">
          <a:xfrm>
            <a:off x="6300937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2024" name="Text Box 56"/>
          <p:cNvSpPr txBox="1">
            <a:spLocks noChangeArrowheads="1"/>
          </p:cNvSpPr>
          <p:nvPr/>
        </p:nvSpPr>
        <p:spPr bwMode="auto">
          <a:xfrm>
            <a:off x="7791702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12025" name="Text Box 57"/>
          <p:cNvSpPr txBox="1">
            <a:spLocks noChangeArrowheads="1"/>
          </p:cNvSpPr>
          <p:nvPr/>
        </p:nvSpPr>
        <p:spPr bwMode="auto">
          <a:xfrm>
            <a:off x="9262044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2026" name="Text Box 58"/>
          <p:cNvSpPr txBox="1">
            <a:spLocks noChangeArrowheads="1"/>
          </p:cNvSpPr>
          <p:nvPr/>
        </p:nvSpPr>
        <p:spPr bwMode="auto">
          <a:xfrm>
            <a:off x="4435163" y="5012140"/>
            <a:ext cx="391719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{0}</a:t>
            </a:r>
          </a:p>
        </p:txBody>
      </p:sp>
      <p:sp>
        <p:nvSpPr>
          <p:cNvPr id="212027" name="Text Box 59"/>
          <p:cNvSpPr txBox="1">
            <a:spLocks noChangeArrowheads="1"/>
          </p:cNvSpPr>
          <p:nvPr/>
        </p:nvSpPr>
        <p:spPr bwMode="auto">
          <a:xfrm>
            <a:off x="6172840" y="5012140"/>
            <a:ext cx="391719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{1}</a:t>
            </a:r>
          </a:p>
        </p:txBody>
      </p:sp>
      <p:sp>
        <p:nvSpPr>
          <p:cNvPr id="212028" name="Text Box 60"/>
          <p:cNvSpPr txBox="1">
            <a:spLocks noChangeArrowheads="1"/>
          </p:cNvSpPr>
          <p:nvPr/>
        </p:nvSpPr>
        <p:spPr bwMode="auto">
          <a:xfrm>
            <a:off x="7663604" y="5012140"/>
            <a:ext cx="391721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{2}</a:t>
            </a:r>
          </a:p>
        </p:txBody>
      </p:sp>
      <p:sp>
        <p:nvSpPr>
          <p:cNvPr id="212029" name="Text Box 61"/>
          <p:cNvSpPr txBox="1">
            <a:spLocks noChangeArrowheads="1"/>
          </p:cNvSpPr>
          <p:nvPr/>
        </p:nvSpPr>
        <p:spPr bwMode="auto">
          <a:xfrm>
            <a:off x="9133946" y="5012140"/>
            <a:ext cx="391721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{3}</a:t>
            </a:r>
          </a:p>
        </p:txBody>
      </p:sp>
      <p:sp>
        <p:nvSpPr>
          <p:cNvPr id="212030" name="Text Box 62"/>
          <p:cNvSpPr txBox="1">
            <a:spLocks noChangeArrowheads="1"/>
          </p:cNvSpPr>
          <p:nvPr/>
        </p:nvSpPr>
        <p:spPr bwMode="auto">
          <a:xfrm>
            <a:off x="3014945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J</a:t>
            </a:r>
          </a:p>
        </p:txBody>
      </p:sp>
      <p:sp>
        <p:nvSpPr>
          <p:cNvPr id="212031" name="Freeform 63"/>
          <p:cNvSpPr>
            <a:spLocks noChangeArrowheads="1"/>
          </p:cNvSpPr>
          <p:nvPr/>
        </p:nvSpPr>
        <p:spPr bwMode="auto">
          <a:xfrm>
            <a:off x="8198273" y="5055905"/>
            <a:ext cx="802005" cy="141804"/>
          </a:xfrm>
          <a:custGeom>
            <a:avLst/>
            <a:gdLst>
              <a:gd name="T0" fmla="*/ 685440 w 1907"/>
              <a:gd name="T1" fmla="*/ 57955 h 355"/>
              <a:gd name="T2" fmla="*/ 63294 w 1907"/>
              <a:gd name="T3" fmla="*/ 57955 h 355"/>
              <a:gd name="T4" fmla="*/ 63294 w 1907"/>
              <a:gd name="T5" fmla="*/ 70633 h 355"/>
              <a:gd name="T6" fmla="*/ 685440 w 1907"/>
              <a:gd name="T7" fmla="*/ 70633 h 355"/>
              <a:gd name="T8" fmla="*/ 685440 w 1907"/>
              <a:gd name="T9" fmla="*/ 57955 h 355"/>
              <a:gd name="T10" fmla="*/ 76240 w 1907"/>
              <a:gd name="T11" fmla="*/ 0 h 355"/>
              <a:gd name="T12" fmla="*/ 0 w 1907"/>
              <a:gd name="T13" fmla="*/ 64113 h 355"/>
              <a:gd name="T14" fmla="*/ 76240 w 1907"/>
              <a:gd name="T15" fmla="*/ 128226 h 355"/>
              <a:gd name="T16" fmla="*/ 76240 w 1907"/>
              <a:gd name="T17" fmla="*/ 0 h 3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07" h="355">
                <a:moveTo>
                  <a:pt x="1906" y="160"/>
                </a:moveTo>
                <a:lnTo>
                  <a:pt x="176" y="160"/>
                </a:lnTo>
                <a:lnTo>
                  <a:pt x="176" y="195"/>
                </a:lnTo>
                <a:lnTo>
                  <a:pt x="1906" y="195"/>
                </a:lnTo>
                <a:lnTo>
                  <a:pt x="1906" y="160"/>
                </a:lnTo>
                <a:close/>
                <a:moveTo>
                  <a:pt x="212" y="0"/>
                </a:moveTo>
                <a:lnTo>
                  <a:pt x="0" y="177"/>
                </a:lnTo>
                <a:lnTo>
                  <a:pt x="212" y="354"/>
                </a:lnTo>
                <a:lnTo>
                  <a:pt x="212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2032" name="Text Box 64"/>
          <p:cNvSpPr txBox="1">
            <a:spLocks noChangeArrowheads="1"/>
          </p:cNvSpPr>
          <p:nvPr/>
        </p:nvSpPr>
        <p:spPr bwMode="auto">
          <a:xfrm>
            <a:off x="9262044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4019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21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14022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385965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214023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500696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E.g. Consider the following jobs:</a:t>
            </a:r>
          </a:p>
        </p:txBody>
      </p:sp>
      <p:sp>
        <p:nvSpPr>
          <p:cNvPr id="214024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25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26" name="Line 9"/>
          <p:cNvSpPr>
            <a:spLocks noChangeShapeType="1"/>
          </p:cNvSpPr>
          <p:nvPr/>
        </p:nvSpPr>
        <p:spPr bwMode="auto">
          <a:xfrm>
            <a:off x="5042235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27" name="Line 10"/>
          <p:cNvSpPr>
            <a:spLocks noChangeShapeType="1"/>
          </p:cNvSpPr>
          <p:nvPr/>
        </p:nvSpPr>
        <p:spPr bwMode="auto">
          <a:xfrm>
            <a:off x="574027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28" name="Line 11"/>
          <p:cNvSpPr>
            <a:spLocks noChangeShapeType="1"/>
          </p:cNvSpPr>
          <p:nvPr/>
        </p:nvSpPr>
        <p:spPr bwMode="auto">
          <a:xfrm>
            <a:off x="644203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29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30" name="Line 13"/>
          <p:cNvSpPr>
            <a:spLocks noChangeShapeType="1"/>
          </p:cNvSpPr>
          <p:nvPr/>
        </p:nvSpPr>
        <p:spPr bwMode="auto">
          <a:xfrm>
            <a:off x="2478419" y="3427792"/>
            <a:ext cx="538011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31" name="Line 14"/>
          <p:cNvSpPr>
            <a:spLocks noChangeShapeType="1"/>
          </p:cNvSpPr>
          <p:nvPr/>
        </p:nvSpPr>
        <p:spPr bwMode="auto">
          <a:xfrm>
            <a:off x="2478419" y="3832195"/>
            <a:ext cx="538011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32" name="Line 15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33" name="Line 16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34" name="Line 17"/>
          <p:cNvSpPr>
            <a:spLocks noChangeShapeType="1"/>
          </p:cNvSpPr>
          <p:nvPr/>
        </p:nvSpPr>
        <p:spPr bwMode="auto">
          <a:xfrm>
            <a:off x="2478419" y="3025140"/>
            <a:ext cx="538011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35" name="Line 18"/>
          <p:cNvSpPr>
            <a:spLocks noChangeShapeType="1"/>
          </p:cNvSpPr>
          <p:nvPr/>
        </p:nvSpPr>
        <p:spPr bwMode="auto">
          <a:xfrm>
            <a:off x="2478419" y="4234847"/>
            <a:ext cx="538011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36" name="Text Box 19"/>
          <p:cNvSpPr txBox="1">
            <a:spLocks noChangeArrowheads="1"/>
          </p:cNvSpPr>
          <p:nvPr/>
        </p:nvSpPr>
        <p:spPr bwMode="auto">
          <a:xfrm>
            <a:off x="1889911" y="5868211"/>
            <a:ext cx="639933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Step 2: Schedule job 2 at time 1 and merge</a:t>
            </a:r>
          </a:p>
        </p:txBody>
      </p:sp>
      <p:sp>
        <p:nvSpPr>
          <p:cNvPr id="214037" name="Text Box 20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4038" name="Text Box 21"/>
          <p:cNvSpPr txBox="1">
            <a:spLocks noChangeArrowheads="1"/>
          </p:cNvSpPr>
          <p:nvPr/>
        </p:nvSpPr>
        <p:spPr bwMode="auto">
          <a:xfrm>
            <a:off x="392462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4039" name="Text Box 22"/>
          <p:cNvSpPr txBox="1">
            <a:spLocks noChangeArrowheads="1"/>
          </p:cNvSpPr>
          <p:nvPr/>
        </p:nvSpPr>
        <p:spPr bwMode="auto">
          <a:xfrm>
            <a:off x="462452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14040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4041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14042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14043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14044" name="Text Box 27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14045" name="Text Box 28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4046" name="Text Box 29"/>
          <p:cNvSpPr txBox="1">
            <a:spLocks noChangeArrowheads="1"/>
          </p:cNvSpPr>
          <p:nvPr/>
        </p:nvSpPr>
        <p:spPr bwMode="auto">
          <a:xfrm>
            <a:off x="3857793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14047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14048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14049" name="Text Box 32"/>
          <p:cNvSpPr txBox="1">
            <a:spLocks noChangeArrowheads="1"/>
          </p:cNvSpPr>
          <p:nvPr/>
        </p:nvSpPr>
        <p:spPr bwMode="auto">
          <a:xfrm>
            <a:off x="6026176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14050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14051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4052" name="Text Box 35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14053" name="Text Box 36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4054" name="Text Box 37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4055" name="Text Box 38"/>
          <p:cNvSpPr txBox="1">
            <a:spLocks noChangeArrowheads="1"/>
          </p:cNvSpPr>
          <p:nvPr/>
        </p:nvSpPr>
        <p:spPr bwMode="auto">
          <a:xfrm>
            <a:off x="462452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4056" name="Text Box 39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4057" name="Text Box 40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4058" name="Text Box 41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4059" name="Line 42"/>
          <p:cNvSpPr>
            <a:spLocks noChangeShapeType="1"/>
          </p:cNvSpPr>
          <p:nvPr/>
        </p:nvSpPr>
        <p:spPr bwMode="auto">
          <a:xfrm>
            <a:off x="3653578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0" name="Line 43"/>
          <p:cNvSpPr>
            <a:spLocks noChangeShapeType="1"/>
          </p:cNvSpPr>
          <p:nvPr/>
        </p:nvSpPr>
        <p:spPr bwMode="auto">
          <a:xfrm>
            <a:off x="5608467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1" name="Line 44"/>
          <p:cNvSpPr>
            <a:spLocks noChangeShapeType="1"/>
          </p:cNvSpPr>
          <p:nvPr/>
        </p:nvSpPr>
        <p:spPr bwMode="auto">
          <a:xfrm>
            <a:off x="7128933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2" name="Line 45"/>
          <p:cNvSpPr>
            <a:spLocks noChangeShapeType="1"/>
          </p:cNvSpPr>
          <p:nvPr/>
        </p:nvSpPr>
        <p:spPr bwMode="auto">
          <a:xfrm>
            <a:off x="8586282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3" name="Line 46"/>
          <p:cNvSpPr>
            <a:spLocks noChangeShapeType="1"/>
          </p:cNvSpPr>
          <p:nvPr/>
        </p:nvSpPr>
        <p:spPr bwMode="auto">
          <a:xfrm>
            <a:off x="2478419" y="4940362"/>
            <a:ext cx="760790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4" name="Line 47"/>
          <p:cNvSpPr>
            <a:spLocks noChangeShapeType="1"/>
          </p:cNvSpPr>
          <p:nvPr/>
        </p:nvSpPr>
        <p:spPr bwMode="auto">
          <a:xfrm>
            <a:off x="2478419" y="5344765"/>
            <a:ext cx="760790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5" name="Line 48"/>
          <p:cNvSpPr>
            <a:spLocks noChangeShapeType="1"/>
          </p:cNvSpPr>
          <p:nvPr/>
        </p:nvSpPr>
        <p:spPr bwMode="auto">
          <a:xfrm>
            <a:off x="2495127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6" name="Line 49"/>
          <p:cNvSpPr>
            <a:spLocks noChangeShapeType="1"/>
          </p:cNvSpPr>
          <p:nvPr/>
        </p:nvSpPr>
        <p:spPr bwMode="auto">
          <a:xfrm>
            <a:off x="10069618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7" name="Line 50"/>
          <p:cNvSpPr>
            <a:spLocks noChangeShapeType="1"/>
          </p:cNvSpPr>
          <p:nvPr/>
        </p:nvSpPr>
        <p:spPr bwMode="auto">
          <a:xfrm>
            <a:off x="2478419" y="4537710"/>
            <a:ext cx="760790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8" name="Line 51"/>
          <p:cNvSpPr>
            <a:spLocks noChangeShapeType="1"/>
          </p:cNvSpPr>
          <p:nvPr/>
        </p:nvSpPr>
        <p:spPr bwMode="auto">
          <a:xfrm>
            <a:off x="2478419" y="5747417"/>
            <a:ext cx="760790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4069" name="Text Box 52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4070" name="Text Box 53"/>
          <p:cNvSpPr txBox="1">
            <a:spLocks noChangeArrowheads="1"/>
          </p:cNvSpPr>
          <p:nvPr/>
        </p:nvSpPr>
        <p:spPr bwMode="auto">
          <a:xfrm>
            <a:off x="2990811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F</a:t>
            </a:r>
          </a:p>
        </p:txBody>
      </p:sp>
      <p:sp>
        <p:nvSpPr>
          <p:cNvPr id="214071" name="Text Box 54"/>
          <p:cNvSpPr txBox="1">
            <a:spLocks noChangeArrowheads="1"/>
          </p:cNvSpPr>
          <p:nvPr/>
        </p:nvSpPr>
        <p:spPr bwMode="auto">
          <a:xfrm>
            <a:off x="4563260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14072" name="Text Box 55"/>
          <p:cNvSpPr txBox="1">
            <a:spLocks noChangeArrowheads="1"/>
          </p:cNvSpPr>
          <p:nvPr/>
        </p:nvSpPr>
        <p:spPr bwMode="auto">
          <a:xfrm>
            <a:off x="6300937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4073" name="Text Box 56"/>
          <p:cNvSpPr txBox="1">
            <a:spLocks noChangeArrowheads="1"/>
          </p:cNvSpPr>
          <p:nvPr/>
        </p:nvSpPr>
        <p:spPr bwMode="auto">
          <a:xfrm>
            <a:off x="7791702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14074" name="Text Box 57"/>
          <p:cNvSpPr txBox="1">
            <a:spLocks noChangeArrowheads="1"/>
          </p:cNvSpPr>
          <p:nvPr/>
        </p:nvSpPr>
        <p:spPr bwMode="auto">
          <a:xfrm>
            <a:off x="9262044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4075" name="Text Box 58"/>
          <p:cNvSpPr txBox="1">
            <a:spLocks noChangeArrowheads="1"/>
          </p:cNvSpPr>
          <p:nvPr/>
        </p:nvSpPr>
        <p:spPr bwMode="auto">
          <a:xfrm>
            <a:off x="4435163" y="5012140"/>
            <a:ext cx="391719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{0}</a:t>
            </a:r>
          </a:p>
        </p:txBody>
      </p:sp>
      <p:sp>
        <p:nvSpPr>
          <p:cNvPr id="214076" name="Text Box 59"/>
          <p:cNvSpPr txBox="1">
            <a:spLocks noChangeArrowheads="1"/>
          </p:cNvSpPr>
          <p:nvPr/>
        </p:nvSpPr>
        <p:spPr bwMode="auto">
          <a:xfrm>
            <a:off x="6172840" y="5012140"/>
            <a:ext cx="391719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{1}</a:t>
            </a:r>
          </a:p>
        </p:txBody>
      </p:sp>
      <p:sp>
        <p:nvSpPr>
          <p:cNvPr id="214077" name="Text Box 60"/>
          <p:cNvSpPr txBox="1">
            <a:spLocks noChangeArrowheads="1"/>
          </p:cNvSpPr>
          <p:nvPr/>
        </p:nvSpPr>
        <p:spPr bwMode="auto">
          <a:xfrm>
            <a:off x="7529936" y="5012140"/>
            <a:ext cx="660912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{2, 3}</a:t>
            </a:r>
          </a:p>
        </p:txBody>
      </p:sp>
      <p:sp>
        <p:nvSpPr>
          <p:cNvPr id="214078" name="Text Box 61"/>
          <p:cNvSpPr txBox="1">
            <a:spLocks noChangeArrowheads="1"/>
          </p:cNvSpPr>
          <p:nvPr/>
        </p:nvSpPr>
        <p:spPr bwMode="auto">
          <a:xfrm>
            <a:off x="3014945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J</a:t>
            </a:r>
          </a:p>
        </p:txBody>
      </p:sp>
      <p:sp>
        <p:nvSpPr>
          <p:cNvPr id="214079" name="Text Box 62"/>
          <p:cNvSpPr txBox="1">
            <a:spLocks noChangeArrowheads="1"/>
          </p:cNvSpPr>
          <p:nvPr/>
        </p:nvSpPr>
        <p:spPr bwMode="auto">
          <a:xfrm>
            <a:off x="6300937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14080" name="Freeform 63"/>
          <p:cNvSpPr>
            <a:spLocks noChangeArrowheads="1"/>
          </p:cNvSpPr>
          <p:nvPr/>
        </p:nvSpPr>
        <p:spPr bwMode="auto">
          <a:xfrm>
            <a:off x="5168477" y="5055905"/>
            <a:ext cx="802005" cy="141804"/>
          </a:xfrm>
          <a:custGeom>
            <a:avLst/>
            <a:gdLst>
              <a:gd name="T0" fmla="*/ 685440 w 1907"/>
              <a:gd name="T1" fmla="*/ 57955 h 355"/>
              <a:gd name="T2" fmla="*/ 64013 w 1907"/>
              <a:gd name="T3" fmla="*/ 57955 h 355"/>
              <a:gd name="T4" fmla="*/ 64013 w 1907"/>
              <a:gd name="T5" fmla="*/ 70633 h 355"/>
              <a:gd name="T6" fmla="*/ 685440 w 1907"/>
              <a:gd name="T7" fmla="*/ 70633 h 355"/>
              <a:gd name="T8" fmla="*/ 685440 w 1907"/>
              <a:gd name="T9" fmla="*/ 57955 h 355"/>
              <a:gd name="T10" fmla="*/ 76600 w 1907"/>
              <a:gd name="T11" fmla="*/ 0 h 355"/>
              <a:gd name="T12" fmla="*/ 0 w 1907"/>
              <a:gd name="T13" fmla="*/ 64113 h 355"/>
              <a:gd name="T14" fmla="*/ 76600 w 1907"/>
              <a:gd name="T15" fmla="*/ 128226 h 355"/>
              <a:gd name="T16" fmla="*/ 76600 w 1907"/>
              <a:gd name="T17" fmla="*/ 0 h 3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07" h="355">
                <a:moveTo>
                  <a:pt x="1906" y="160"/>
                </a:moveTo>
                <a:lnTo>
                  <a:pt x="178" y="160"/>
                </a:lnTo>
                <a:lnTo>
                  <a:pt x="178" y="195"/>
                </a:lnTo>
                <a:lnTo>
                  <a:pt x="1906" y="195"/>
                </a:lnTo>
                <a:lnTo>
                  <a:pt x="1906" y="160"/>
                </a:lnTo>
                <a:close/>
                <a:moveTo>
                  <a:pt x="213" y="0"/>
                </a:moveTo>
                <a:lnTo>
                  <a:pt x="0" y="177"/>
                </a:lnTo>
                <a:lnTo>
                  <a:pt x="213" y="354"/>
                </a:lnTo>
                <a:lnTo>
                  <a:pt x="21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4081" name="Text Box 64"/>
          <p:cNvSpPr txBox="1">
            <a:spLocks noChangeArrowheads="1"/>
          </p:cNvSpPr>
          <p:nvPr/>
        </p:nvSpPr>
        <p:spPr bwMode="auto">
          <a:xfrm>
            <a:off x="9262044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14082" name="Text Box 65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6067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69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16070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385965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216071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500696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E.g. Consider the following jobs:</a:t>
            </a:r>
          </a:p>
        </p:txBody>
      </p:sp>
      <p:sp>
        <p:nvSpPr>
          <p:cNvPr id="216072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73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74" name="Line 9"/>
          <p:cNvSpPr>
            <a:spLocks noChangeShapeType="1"/>
          </p:cNvSpPr>
          <p:nvPr/>
        </p:nvSpPr>
        <p:spPr bwMode="auto">
          <a:xfrm>
            <a:off x="5042235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75" name="Line 10"/>
          <p:cNvSpPr>
            <a:spLocks noChangeShapeType="1"/>
          </p:cNvSpPr>
          <p:nvPr/>
        </p:nvSpPr>
        <p:spPr bwMode="auto">
          <a:xfrm>
            <a:off x="574027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76" name="Line 11"/>
          <p:cNvSpPr>
            <a:spLocks noChangeShapeType="1"/>
          </p:cNvSpPr>
          <p:nvPr/>
        </p:nvSpPr>
        <p:spPr bwMode="auto">
          <a:xfrm>
            <a:off x="644203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77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78" name="Line 13"/>
          <p:cNvSpPr>
            <a:spLocks noChangeShapeType="1"/>
          </p:cNvSpPr>
          <p:nvPr/>
        </p:nvSpPr>
        <p:spPr bwMode="auto">
          <a:xfrm>
            <a:off x="2478419" y="3427792"/>
            <a:ext cx="538011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79" name="Line 14"/>
          <p:cNvSpPr>
            <a:spLocks noChangeShapeType="1"/>
          </p:cNvSpPr>
          <p:nvPr/>
        </p:nvSpPr>
        <p:spPr bwMode="auto">
          <a:xfrm>
            <a:off x="2478419" y="3832195"/>
            <a:ext cx="538011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80" name="Line 15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81" name="Line 16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82" name="Line 17"/>
          <p:cNvSpPr>
            <a:spLocks noChangeShapeType="1"/>
          </p:cNvSpPr>
          <p:nvPr/>
        </p:nvSpPr>
        <p:spPr bwMode="auto">
          <a:xfrm>
            <a:off x="2478419" y="3025140"/>
            <a:ext cx="538011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83" name="Line 18"/>
          <p:cNvSpPr>
            <a:spLocks noChangeShapeType="1"/>
          </p:cNvSpPr>
          <p:nvPr/>
        </p:nvSpPr>
        <p:spPr bwMode="auto">
          <a:xfrm>
            <a:off x="2478419" y="4234847"/>
            <a:ext cx="538011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084" name="Text Box 19"/>
          <p:cNvSpPr txBox="1">
            <a:spLocks noChangeArrowheads="1"/>
          </p:cNvSpPr>
          <p:nvPr/>
        </p:nvSpPr>
        <p:spPr bwMode="auto">
          <a:xfrm>
            <a:off x="1889910" y="5868211"/>
            <a:ext cx="6883876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Step 3: Try to schedule job 3 at time 1 and fail</a:t>
            </a:r>
          </a:p>
        </p:txBody>
      </p:sp>
      <p:sp>
        <p:nvSpPr>
          <p:cNvPr id="216085" name="Text Box 20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6086" name="Text Box 21"/>
          <p:cNvSpPr txBox="1">
            <a:spLocks noChangeArrowheads="1"/>
          </p:cNvSpPr>
          <p:nvPr/>
        </p:nvSpPr>
        <p:spPr bwMode="auto">
          <a:xfrm>
            <a:off x="392462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6087" name="Text Box 22"/>
          <p:cNvSpPr txBox="1">
            <a:spLocks noChangeArrowheads="1"/>
          </p:cNvSpPr>
          <p:nvPr/>
        </p:nvSpPr>
        <p:spPr bwMode="auto">
          <a:xfrm>
            <a:off x="462452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16088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6089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16090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16091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16092" name="Text Box 27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16093" name="Text Box 28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6094" name="Text Box 29"/>
          <p:cNvSpPr txBox="1">
            <a:spLocks noChangeArrowheads="1"/>
          </p:cNvSpPr>
          <p:nvPr/>
        </p:nvSpPr>
        <p:spPr bwMode="auto">
          <a:xfrm>
            <a:off x="3857793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16095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16096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16097" name="Text Box 32"/>
          <p:cNvSpPr txBox="1">
            <a:spLocks noChangeArrowheads="1"/>
          </p:cNvSpPr>
          <p:nvPr/>
        </p:nvSpPr>
        <p:spPr bwMode="auto">
          <a:xfrm>
            <a:off x="6026176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16098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16099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6100" name="Text Box 35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16101" name="Text Box 36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6102" name="Text Box 37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6103" name="Text Box 38"/>
          <p:cNvSpPr txBox="1">
            <a:spLocks noChangeArrowheads="1"/>
          </p:cNvSpPr>
          <p:nvPr/>
        </p:nvSpPr>
        <p:spPr bwMode="auto">
          <a:xfrm>
            <a:off x="462452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6104" name="Text Box 39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6105" name="Text Box 40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6106" name="Text Box 41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6107" name="Line 42"/>
          <p:cNvSpPr>
            <a:spLocks noChangeShapeType="1"/>
          </p:cNvSpPr>
          <p:nvPr/>
        </p:nvSpPr>
        <p:spPr bwMode="auto">
          <a:xfrm>
            <a:off x="3653578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08" name="Line 43"/>
          <p:cNvSpPr>
            <a:spLocks noChangeShapeType="1"/>
          </p:cNvSpPr>
          <p:nvPr/>
        </p:nvSpPr>
        <p:spPr bwMode="auto">
          <a:xfrm>
            <a:off x="5608467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09" name="Line 44"/>
          <p:cNvSpPr>
            <a:spLocks noChangeShapeType="1"/>
          </p:cNvSpPr>
          <p:nvPr/>
        </p:nvSpPr>
        <p:spPr bwMode="auto">
          <a:xfrm>
            <a:off x="7128933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10" name="Line 45"/>
          <p:cNvSpPr>
            <a:spLocks noChangeShapeType="1"/>
          </p:cNvSpPr>
          <p:nvPr/>
        </p:nvSpPr>
        <p:spPr bwMode="auto">
          <a:xfrm>
            <a:off x="8586282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11" name="Line 46"/>
          <p:cNvSpPr>
            <a:spLocks noChangeShapeType="1"/>
          </p:cNvSpPr>
          <p:nvPr/>
        </p:nvSpPr>
        <p:spPr bwMode="auto">
          <a:xfrm>
            <a:off x="2478419" y="4940362"/>
            <a:ext cx="760790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12" name="Line 47"/>
          <p:cNvSpPr>
            <a:spLocks noChangeShapeType="1"/>
          </p:cNvSpPr>
          <p:nvPr/>
        </p:nvSpPr>
        <p:spPr bwMode="auto">
          <a:xfrm>
            <a:off x="2478419" y="5344765"/>
            <a:ext cx="760790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13" name="Line 48"/>
          <p:cNvSpPr>
            <a:spLocks noChangeShapeType="1"/>
          </p:cNvSpPr>
          <p:nvPr/>
        </p:nvSpPr>
        <p:spPr bwMode="auto">
          <a:xfrm>
            <a:off x="2495127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14" name="Line 49"/>
          <p:cNvSpPr>
            <a:spLocks noChangeShapeType="1"/>
          </p:cNvSpPr>
          <p:nvPr/>
        </p:nvSpPr>
        <p:spPr bwMode="auto">
          <a:xfrm>
            <a:off x="10069618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15" name="Line 50"/>
          <p:cNvSpPr>
            <a:spLocks noChangeShapeType="1"/>
          </p:cNvSpPr>
          <p:nvPr/>
        </p:nvSpPr>
        <p:spPr bwMode="auto">
          <a:xfrm>
            <a:off x="2478419" y="4537710"/>
            <a:ext cx="760790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16" name="Line 51"/>
          <p:cNvSpPr>
            <a:spLocks noChangeShapeType="1"/>
          </p:cNvSpPr>
          <p:nvPr/>
        </p:nvSpPr>
        <p:spPr bwMode="auto">
          <a:xfrm>
            <a:off x="2478419" y="5747417"/>
            <a:ext cx="760790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6117" name="Text Box 52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6118" name="Text Box 53"/>
          <p:cNvSpPr txBox="1">
            <a:spLocks noChangeArrowheads="1"/>
          </p:cNvSpPr>
          <p:nvPr/>
        </p:nvSpPr>
        <p:spPr bwMode="auto">
          <a:xfrm>
            <a:off x="2990811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F</a:t>
            </a:r>
          </a:p>
        </p:txBody>
      </p:sp>
      <p:sp>
        <p:nvSpPr>
          <p:cNvPr id="216119" name="Text Box 54"/>
          <p:cNvSpPr txBox="1">
            <a:spLocks noChangeArrowheads="1"/>
          </p:cNvSpPr>
          <p:nvPr/>
        </p:nvSpPr>
        <p:spPr bwMode="auto">
          <a:xfrm>
            <a:off x="4563260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16120" name="Text Box 55"/>
          <p:cNvSpPr txBox="1">
            <a:spLocks noChangeArrowheads="1"/>
          </p:cNvSpPr>
          <p:nvPr/>
        </p:nvSpPr>
        <p:spPr bwMode="auto">
          <a:xfrm>
            <a:off x="6300937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6121" name="Text Box 56"/>
          <p:cNvSpPr txBox="1">
            <a:spLocks noChangeArrowheads="1"/>
          </p:cNvSpPr>
          <p:nvPr/>
        </p:nvSpPr>
        <p:spPr bwMode="auto">
          <a:xfrm>
            <a:off x="7791702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16122" name="Text Box 57"/>
          <p:cNvSpPr txBox="1">
            <a:spLocks noChangeArrowheads="1"/>
          </p:cNvSpPr>
          <p:nvPr/>
        </p:nvSpPr>
        <p:spPr bwMode="auto">
          <a:xfrm>
            <a:off x="9262044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6123" name="Text Box 58"/>
          <p:cNvSpPr txBox="1">
            <a:spLocks noChangeArrowheads="1"/>
          </p:cNvSpPr>
          <p:nvPr/>
        </p:nvSpPr>
        <p:spPr bwMode="auto">
          <a:xfrm>
            <a:off x="4301495" y="5012140"/>
            <a:ext cx="660912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{0, 1}</a:t>
            </a:r>
          </a:p>
        </p:txBody>
      </p:sp>
      <p:sp>
        <p:nvSpPr>
          <p:cNvPr id="216124" name="Text Box 59"/>
          <p:cNvSpPr txBox="1">
            <a:spLocks noChangeArrowheads="1"/>
          </p:cNvSpPr>
          <p:nvPr/>
        </p:nvSpPr>
        <p:spPr bwMode="auto">
          <a:xfrm>
            <a:off x="7529936" y="5012140"/>
            <a:ext cx="660912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{2, 3}</a:t>
            </a:r>
          </a:p>
        </p:txBody>
      </p:sp>
      <p:sp>
        <p:nvSpPr>
          <p:cNvPr id="216125" name="Text Box 60"/>
          <p:cNvSpPr txBox="1">
            <a:spLocks noChangeArrowheads="1"/>
          </p:cNvSpPr>
          <p:nvPr/>
        </p:nvSpPr>
        <p:spPr bwMode="auto">
          <a:xfrm>
            <a:off x="3014945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J</a:t>
            </a:r>
          </a:p>
        </p:txBody>
      </p:sp>
      <p:sp>
        <p:nvSpPr>
          <p:cNvPr id="216126" name="Text Box 61"/>
          <p:cNvSpPr txBox="1">
            <a:spLocks noChangeArrowheads="1"/>
          </p:cNvSpPr>
          <p:nvPr/>
        </p:nvSpPr>
        <p:spPr bwMode="auto">
          <a:xfrm>
            <a:off x="6300937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16127" name="Text Box 62"/>
          <p:cNvSpPr txBox="1">
            <a:spLocks noChangeArrowheads="1"/>
          </p:cNvSpPr>
          <p:nvPr/>
        </p:nvSpPr>
        <p:spPr bwMode="auto">
          <a:xfrm>
            <a:off x="9262044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16128" name="Text Box 63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8115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17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18118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385965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218119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500696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E.g. Consider the following jobs:</a:t>
            </a:r>
          </a:p>
        </p:txBody>
      </p:sp>
      <p:sp>
        <p:nvSpPr>
          <p:cNvPr id="218120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1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2" name="Line 9"/>
          <p:cNvSpPr>
            <a:spLocks noChangeShapeType="1"/>
          </p:cNvSpPr>
          <p:nvPr/>
        </p:nvSpPr>
        <p:spPr bwMode="auto">
          <a:xfrm>
            <a:off x="5042235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3" name="Line 10"/>
          <p:cNvSpPr>
            <a:spLocks noChangeShapeType="1"/>
          </p:cNvSpPr>
          <p:nvPr/>
        </p:nvSpPr>
        <p:spPr bwMode="auto">
          <a:xfrm>
            <a:off x="574027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4" name="Line 11"/>
          <p:cNvSpPr>
            <a:spLocks noChangeShapeType="1"/>
          </p:cNvSpPr>
          <p:nvPr/>
        </p:nvSpPr>
        <p:spPr bwMode="auto">
          <a:xfrm>
            <a:off x="644203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5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6" name="Line 13"/>
          <p:cNvSpPr>
            <a:spLocks noChangeShapeType="1"/>
          </p:cNvSpPr>
          <p:nvPr/>
        </p:nvSpPr>
        <p:spPr bwMode="auto">
          <a:xfrm>
            <a:off x="2478419" y="3427792"/>
            <a:ext cx="538011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7" name="Line 14"/>
          <p:cNvSpPr>
            <a:spLocks noChangeShapeType="1"/>
          </p:cNvSpPr>
          <p:nvPr/>
        </p:nvSpPr>
        <p:spPr bwMode="auto">
          <a:xfrm>
            <a:off x="2478419" y="3832195"/>
            <a:ext cx="538011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8" name="Line 15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29" name="Line 16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30" name="Line 17"/>
          <p:cNvSpPr>
            <a:spLocks noChangeShapeType="1"/>
          </p:cNvSpPr>
          <p:nvPr/>
        </p:nvSpPr>
        <p:spPr bwMode="auto">
          <a:xfrm>
            <a:off x="2478419" y="3025140"/>
            <a:ext cx="538011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31" name="Line 18"/>
          <p:cNvSpPr>
            <a:spLocks noChangeShapeType="1"/>
          </p:cNvSpPr>
          <p:nvPr/>
        </p:nvSpPr>
        <p:spPr bwMode="auto">
          <a:xfrm>
            <a:off x="2478419" y="4234847"/>
            <a:ext cx="538011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32" name="Text Box 19"/>
          <p:cNvSpPr txBox="1">
            <a:spLocks noChangeArrowheads="1"/>
          </p:cNvSpPr>
          <p:nvPr/>
        </p:nvSpPr>
        <p:spPr bwMode="auto">
          <a:xfrm>
            <a:off x="1889911" y="5868211"/>
            <a:ext cx="639933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Step 4: Schedule job 4 at time 2 and merge</a:t>
            </a:r>
          </a:p>
        </p:txBody>
      </p:sp>
      <p:sp>
        <p:nvSpPr>
          <p:cNvPr id="218133" name="Text Box 20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8134" name="Text Box 21"/>
          <p:cNvSpPr txBox="1">
            <a:spLocks noChangeArrowheads="1"/>
          </p:cNvSpPr>
          <p:nvPr/>
        </p:nvSpPr>
        <p:spPr bwMode="auto">
          <a:xfrm>
            <a:off x="392462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8135" name="Text Box 22"/>
          <p:cNvSpPr txBox="1">
            <a:spLocks noChangeArrowheads="1"/>
          </p:cNvSpPr>
          <p:nvPr/>
        </p:nvSpPr>
        <p:spPr bwMode="auto">
          <a:xfrm>
            <a:off x="462452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18136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8137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18138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18139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18140" name="Text Box 27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18141" name="Text Box 28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8142" name="Text Box 29"/>
          <p:cNvSpPr txBox="1">
            <a:spLocks noChangeArrowheads="1"/>
          </p:cNvSpPr>
          <p:nvPr/>
        </p:nvSpPr>
        <p:spPr bwMode="auto">
          <a:xfrm>
            <a:off x="3857793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18143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18144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18145" name="Text Box 32"/>
          <p:cNvSpPr txBox="1">
            <a:spLocks noChangeArrowheads="1"/>
          </p:cNvSpPr>
          <p:nvPr/>
        </p:nvSpPr>
        <p:spPr bwMode="auto">
          <a:xfrm>
            <a:off x="6026176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18146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18147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8148" name="Text Box 35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18149" name="Text Box 36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18150" name="Text Box 37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8151" name="Text Box 38"/>
          <p:cNvSpPr txBox="1">
            <a:spLocks noChangeArrowheads="1"/>
          </p:cNvSpPr>
          <p:nvPr/>
        </p:nvSpPr>
        <p:spPr bwMode="auto">
          <a:xfrm>
            <a:off x="462452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8152" name="Text Box 39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8153" name="Text Box 40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8154" name="Text Box 41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8155" name="Line 42"/>
          <p:cNvSpPr>
            <a:spLocks noChangeShapeType="1"/>
          </p:cNvSpPr>
          <p:nvPr/>
        </p:nvSpPr>
        <p:spPr bwMode="auto">
          <a:xfrm>
            <a:off x="3653578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56" name="Line 43"/>
          <p:cNvSpPr>
            <a:spLocks noChangeShapeType="1"/>
          </p:cNvSpPr>
          <p:nvPr/>
        </p:nvSpPr>
        <p:spPr bwMode="auto">
          <a:xfrm>
            <a:off x="5608467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57" name="Line 44"/>
          <p:cNvSpPr>
            <a:spLocks noChangeShapeType="1"/>
          </p:cNvSpPr>
          <p:nvPr/>
        </p:nvSpPr>
        <p:spPr bwMode="auto">
          <a:xfrm>
            <a:off x="7128933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58" name="Line 45"/>
          <p:cNvSpPr>
            <a:spLocks noChangeShapeType="1"/>
          </p:cNvSpPr>
          <p:nvPr/>
        </p:nvSpPr>
        <p:spPr bwMode="auto">
          <a:xfrm>
            <a:off x="8586282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59" name="Line 46"/>
          <p:cNvSpPr>
            <a:spLocks noChangeShapeType="1"/>
          </p:cNvSpPr>
          <p:nvPr/>
        </p:nvSpPr>
        <p:spPr bwMode="auto">
          <a:xfrm>
            <a:off x="2478419" y="4940362"/>
            <a:ext cx="760790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60" name="Line 47"/>
          <p:cNvSpPr>
            <a:spLocks noChangeShapeType="1"/>
          </p:cNvSpPr>
          <p:nvPr/>
        </p:nvSpPr>
        <p:spPr bwMode="auto">
          <a:xfrm>
            <a:off x="2478419" y="5344765"/>
            <a:ext cx="760790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61" name="Line 48"/>
          <p:cNvSpPr>
            <a:spLocks noChangeShapeType="1"/>
          </p:cNvSpPr>
          <p:nvPr/>
        </p:nvSpPr>
        <p:spPr bwMode="auto">
          <a:xfrm>
            <a:off x="2495127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62" name="Line 49"/>
          <p:cNvSpPr>
            <a:spLocks noChangeShapeType="1"/>
          </p:cNvSpPr>
          <p:nvPr/>
        </p:nvSpPr>
        <p:spPr bwMode="auto">
          <a:xfrm>
            <a:off x="10069618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63" name="Line 50"/>
          <p:cNvSpPr>
            <a:spLocks noChangeShapeType="1"/>
          </p:cNvSpPr>
          <p:nvPr/>
        </p:nvSpPr>
        <p:spPr bwMode="auto">
          <a:xfrm>
            <a:off x="2478419" y="4537710"/>
            <a:ext cx="760790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64" name="Line 51"/>
          <p:cNvSpPr>
            <a:spLocks noChangeShapeType="1"/>
          </p:cNvSpPr>
          <p:nvPr/>
        </p:nvSpPr>
        <p:spPr bwMode="auto">
          <a:xfrm>
            <a:off x="2478419" y="5747417"/>
            <a:ext cx="760790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8165" name="Text Box 52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8166" name="Text Box 53"/>
          <p:cNvSpPr txBox="1">
            <a:spLocks noChangeArrowheads="1"/>
          </p:cNvSpPr>
          <p:nvPr/>
        </p:nvSpPr>
        <p:spPr bwMode="auto">
          <a:xfrm>
            <a:off x="2990811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F</a:t>
            </a:r>
          </a:p>
        </p:txBody>
      </p:sp>
      <p:sp>
        <p:nvSpPr>
          <p:cNvPr id="218167" name="Text Box 54"/>
          <p:cNvSpPr txBox="1">
            <a:spLocks noChangeArrowheads="1"/>
          </p:cNvSpPr>
          <p:nvPr/>
        </p:nvSpPr>
        <p:spPr bwMode="auto">
          <a:xfrm>
            <a:off x="4563260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18168" name="Text Box 55"/>
          <p:cNvSpPr txBox="1">
            <a:spLocks noChangeArrowheads="1"/>
          </p:cNvSpPr>
          <p:nvPr/>
        </p:nvSpPr>
        <p:spPr bwMode="auto">
          <a:xfrm>
            <a:off x="6300937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18169" name="Text Box 56"/>
          <p:cNvSpPr txBox="1">
            <a:spLocks noChangeArrowheads="1"/>
          </p:cNvSpPr>
          <p:nvPr/>
        </p:nvSpPr>
        <p:spPr bwMode="auto">
          <a:xfrm>
            <a:off x="7791702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18170" name="Text Box 57"/>
          <p:cNvSpPr txBox="1">
            <a:spLocks noChangeArrowheads="1"/>
          </p:cNvSpPr>
          <p:nvPr/>
        </p:nvSpPr>
        <p:spPr bwMode="auto">
          <a:xfrm>
            <a:off x="9262044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18171" name="Text Box 58"/>
          <p:cNvSpPr txBox="1">
            <a:spLocks noChangeArrowheads="1"/>
          </p:cNvSpPr>
          <p:nvPr/>
        </p:nvSpPr>
        <p:spPr bwMode="auto">
          <a:xfrm>
            <a:off x="4301495" y="5012140"/>
            <a:ext cx="660912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{0, 1}</a:t>
            </a:r>
          </a:p>
        </p:txBody>
      </p:sp>
      <p:sp>
        <p:nvSpPr>
          <p:cNvPr id="218172" name="Text Box 59"/>
          <p:cNvSpPr txBox="1">
            <a:spLocks noChangeArrowheads="1"/>
          </p:cNvSpPr>
          <p:nvPr/>
        </p:nvSpPr>
        <p:spPr bwMode="auto">
          <a:xfrm>
            <a:off x="7529936" y="5012140"/>
            <a:ext cx="660912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{2, 3}</a:t>
            </a:r>
          </a:p>
        </p:txBody>
      </p:sp>
      <p:sp>
        <p:nvSpPr>
          <p:cNvPr id="218173" name="Text Box 60"/>
          <p:cNvSpPr txBox="1">
            <a:spLocks noChangeArrowheads="1"/>
          </p:cNvSpPr>
          <p:nvPr/>
        </p:nvSpPr>
        <p:spPr bwMode="auto">
          <a:xfrm>
            <a:off x="3014945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J</a:t>
            </a:r>
          </a:p>
        </p:txBody>
      </p:sp>
      <p:sp>
        <p:nvSpPr>
          <p:cNvPr id="218174" name="Text Box 61"/>
          <p:cNvSpPr txBox="1">
            <a:spLocks noChangeArrowheads="1"/>
          </p:cNvSpPr>
          <p:nvPr/>
        </p:nvSpPr>
        <p:spPr bwMode="auto">
          <a:xfrm>
            <a:off x="6300937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18175" name="Text Box 62"/>
          <p:cNvSpPr txBox="1">
            <a:spLocks noChangeArrowheads="1"/>
          </p:cNvSpPr>
          <p:nvPr/>
        </p:nvSpPr>
        <p:spPr bwMode="auto">
          <a:xfrm>
            <a:off x="7791702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18176" name="Freeform 63"/>
          <p:cNvSpPr>
            <a:spLocks noChangeArrowheads="1"/>
          </p:cNvSpPr>
          <p:nvPr/>
        </p:nvSpPr>
        <p:spPr bwMode="auto">
          <a:xfrm>
            <a:off x="5168477" y="5055905"/>
            <a:ext cx="2229649" cy="141804"/>
          </a:xfrm>
          <a:custGeom>
            <a:avLst/>
            <a:gdLst>
              <a:gd name="T0" fmla="*/ 1906228 w 5294"/>
              <a:gd name="T1" fmla="*/ 57955 h 355"/>
              <a:gd name="T2" fmla="*/ 63745 w 5294"/>
              <a:gd name="T3" fmla="*/ 57955 h 355"/>
              <a:gd name="T4" fmla="*/ 63745 w 5294"/>
              <a:gd name="T5" fmla="*/ 70633 h 355"/>
              <a:gd name="T6" fmla="*/ 1906228 w 5294"/>
              <a:gd name="T7" fmla="*/ 70633 h 355"/>
              <a:gd name="T8" fmla="*/ 1906228 w 5294"/>
              <a:gd name="T9" fmla="*/ 57955 h 355"/>
              <a:gd name="T10" fmla="*/ 76350 w 5294"/>
              <a:gd name="T11" fmla="*/ 0 h 355"/>
              <a:gd name="T12" fmla="*/ 0 w 5294"/>
              <a:gd name="T13" fmla="*/ 64113 h 355"/>
              <a:gd name="T14" fmla="*/ 76350 w 5294"/>
              <a:gd name="T15" fmla="*/ 128226 h 355"/>
              <a:gd name="T16" fmla="*/ 76350 w 5294"/>
              <a:gd name="T17" fmla="*/ 0 h 3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94" h="355">
                <a:moveTo>
                  <a:pt x="5293" y="160"/>
                </a:moveTo>
                <a:lnTo>
                  <a:pt x="177" y="160"/>
                </a:lnTo>
                <a:lnTo>
                  <a:pt x="177" y="195"/>
                </a:lnTo>
                <a:lnTo>
                  <a:pt x="5293" y="195"/>
                </a:lnTo>
                <a:lnTo>
                  <a:pt x="5293" y="160"/>
                </a:lnTo>
                <a:close/>
                <a:moveTo>
                  <a:pt x="212" y="0"/>
                </a:moveTo>
                <a:lnTo>
                  <a:pt x="0" y="177"/>
                </a:lnTo>
                <a:lnTo>
                  <a:pt x="212" y="354"/>
                </a:lnTo>
                <a:lnTo>
                  <a:pt x="212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8177" name="Text Box 64"/>
          <p:cNvSpPr txBox="1">
            <a:spLocks noChangeArrowheads="1"/>
          </p:cNvSpPr>
          <p:nvPr/>
        </p:nvSpPr>
        <p:spPr bwMode="auto">
          <a:xfrm>
            <a:off x="9262044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18178" name="Text Box 65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668" y="352401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Full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45559" y="1680633"/>
            <a:ext cx="4770698" cy="459276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Given a graph, </a:t>
            </a:r>
            <a:r>
              <a:rPr lang="en-US" altLang="zh-CN" sz="2300" b="1" dirty="0">
                <a:ea typeface="宋体" charset="-122"/>
              </a:rPr>
              <a:t>g,</a:t>
            </a:r>
            <a:r>
              <a:rPr lang="en-US" altLang="zh-CN" sz="2300" b="1" dirty="0">
                <a:latin typeface="Arial" charset="0"/>
                <a:ea typeface="宋体" charset="-122"/>
              </a:rPr>
              <a:t> and a source, </a:t>
            </a:r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45558" y="2352887"/>
            <a:ext cx="9556174" cy="329082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shortest_paths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Graph g, Node s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initialise_single_source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g, s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S := { 0 }        /* Make S empty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Q := Vertices( g ) /* Put the vertices in a PQ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while not Empty(Q) 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u :=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ExtractCheapest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Q );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AddNode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S, u ); /* Add u to S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for each vertex v in Adjacent( u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    relax( u, v, w )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0163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65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20166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385965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220167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500696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E.g. Consider the following jobs:</a:t>
            </a:r>
          </a:p>
        </p:txBody>
      </p:sp>
      <p:sp>
        <p:nvSpPr>
          <p:cNvPr id="220168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69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0" name="Line 9"/>
          <p:cNvSpPr>
            <a:spLocks noChangeShapeType="1"/>
          </p:cNvSpPr>
          <p:nvPr/>
        </p:nvSpPr>
        <p:spPr bwMode="auto">
          <a:xfrm>
            <a:off x="5042235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1" name="Line 10"/>
          <p:cNvSpPr>
            <a:spLocks noChangeShapeType="1"/>
          </p:cNvSpPr>
          <p:nvPr/>
        </p:nvSpPr>
        <p:spPr bwMode="auto">
          <a:xfrm>
            <a:off x="574027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2" name="Line 11"/>
          <p:cNvSpPr>
            <a:spLocks noChangeShapeType="1"/>
          </p:cNvSpPr>
          <p:nvPr/>
        </p:nvSpPr>
        <p:spPr bwMode="auto">
          <a:xfrm>
            <a:off x="644203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3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4" name="Line 13"/>
          <p:cNvSpPr>
            <a:spLocks noChangeShapeType="1"/>
          </p:cNvSpPr>
          <p:nvPr/>
        </p:nvSpPr>
        <p:spPr bwMode="auto">
          <a:xfrm>
            <a:off x="2478419" y="3427792"/>
            <a:ext cx="538011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5" name="Line 14"/>
          <p:cNvSpPr>
            <a:spLocks noChangeShapeType="1"/>
          </p:cNvSpPr>
          <p:nvPr/>
        </p:nvSpPr>
        <p:spPr bwMode="auto">
          <a:xfrm>
            <a:off x="2478419" y="3832195"/>
            <a:ext cx="538011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6" name="Line 15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7" name="Line 16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8" name="Line 17"/>
          <p:cNvSpPr>
            <a:spLocks noChangeShapeType="1"/>
          </p:cNvSpPr>
          <p:nvPr/>
        </p:nvSpPr>
        <p:spPr bwMode="auto">
          <a:xfrm>
            <a:off x="2478419" y="3025140"/>
            <a:ext cx="538011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79" name="Line 18"/>
          <p:cNvSpPr>
            <a:spLocks noChangeShapeType="1"/>
          </p:cNvSpPr>
          <p:nvPr/>
        </p:nvSpPr>
        <p:spPr bwMode="auto">
          <a:xfrm>
            <a:off x="2478419" y="4234847"/>
            <a:ext cx="538011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180" name="Text Box 19"/>
          <p:cNvSpPr txBox="1">
            <a:spLocks noChangeArrowheads="1"/>
          </p:cNvSpPr>
          <p:nvPr/>
        </p:nvSpPr>
        <p:spPr bwMode="auto">
          <a:xfrm>
            <a:off x="1889910" y="5868211"/>
            <a:ext cx="6883876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Step 5: Try to schedule job 5 at time 1 and fail</a:t>
            </a:r>
          </a:p>
        </p:txBody>
      </p:sp>
      <p:sp>
        <p:nvSpPr>
          <p:cNvPr id="220181" name="Text Box 20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20182" name="Text Box 21"/>
          <p:cNvSpPr txBox="1">
            <a:spLocks noChangeArrowheads="1"/>
          </p:cNvSpPr>
          <p:nvPr/>
        </p:nvSpPr>
        <p:spPr bwMode="auto">
          <a:xfrm>
            <a:off x="392462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0183" name="Text Box 22"/>
          <p:cNvSpPr txBox="1">
            <a:spLocks noChangeArrowheads="1"/>
          </p:cNvSpPr>
          <p:nvPr/>
        </p:nvSpPr>
        <p:spPr bwMode="auto">
          <a:xfrm>
            <a:off x="462452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20184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0185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20186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20187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20188" name="Text Box 27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20189" name="Text Box 28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20190" name="Text Box 29"/>
          <p:cNvSpPr txBox="1">
            <a:spLocks noChangeArrowheads="1"/>
          </p:cNvSpPr>
          <p:nvPr/>
        </p:nvSpPr>
        <p:spPr bwMode="auto">
          <a:xfrm>
            <a:off x="3857793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20191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20192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20193" name="Text Box 32"/>
          <p:cNvSpPr txBox="1">
            <a:spLocks noChangeArrowheads="1"/>
          </p:cNvSpPr>
          <p:nvPr/>
        </p:nvSpPr>
        <p:spPr bwMode="auto">
          <a:xfrm>
            <a:off x="6026176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20194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20195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0196" name="Text Box 35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20197" name="Text Box 36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20198" name="Text Box 37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0199" name="Text Box 38"/>
          <p:cNvSpPr txBox="1">
            <a:spLocks noChangeArrowheads="1"/>
          </p:cNvSpPr>
          <p:nvPr/>
        </p:nvSpPr>
        <p:spPr bwMode="auto">
          <a:xfrm>
            <a:off x="462452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0200" name="Text Box 39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0201" name="Text Box 40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0202" name="Text Box 41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0203" name="Line 42"/>
          <p:cNvSpPr>
            <a:spLocks noChangeShapeType="1"/>
          </p:cNvSpPr>
          <p:nvPr/>
        </p:nvSpPr>
        <p:spPr bwMode="auto">
          <a:xfrm>
            <a:off x="3653578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04" name="Line 43"/>
          <p:cNvSpPr>
            <a:spLocks noChangeShapeType="1"/>
          </p:cNvSpPr>
          <p:nvPr/>
        </p:nvSpPr>
        <p:spPr bwMode="auto">
          <a:xfrm>
            <a:off x="5608467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05" name="Line 44"/>
          <p:cNvSpPr>
            <a:spLocks noChangeShapeType="1"/>
          </p:cNvSpPr>
          <p:nvPr/>
        </p:nvSpPr>
        <p:spPr bwMode="auto">
          <a:xfrm>
            <a:off x="7128933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06" name="Line 45"/>
          <p:cNvSpPr>
            <a:spLocks noChangeShapeType="1"/>
          </p:cNvSpPr>
          <p:nvPr/>
        </p:nvSpPr>
        <p:spPr bwMode="auto">
          <a:xfrm>
            <a:off x="8586282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07" name="Line 46"/>
          <p:cNvSpPr>
            <a:spLocks noChangeShapeType="1"/>
          </p:cNvSpPr>
          <p:nvPr/>
        </p:nvSpPr>
        <p:spPr bwMode="auto">
          <a:xfrm>
            <a:off x="2478419" y="4940362"/>
            <a:ext cx="760790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08" name="Line 47"/>
          <p:cNvSpPr>
            <a:spLocks noChangeShapeType="1"/>
          </p:cNvSpPr>
          <p:nvPr/>
        </p:nvSpPr>
        <p:spPr bwMode="auto">
          <a:xfrm>
            <a:off x="2478419" y="5344765"/>
            <a:ext cx="760790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09" name="Line 48"/>
          <p:cNvSpPr>
            <a:spLocks noChangeShapeType="1"/>
          </p:cNvSpPr>
          <p:nvPr/>
        </p:nvSpPr>
        <p:spPr bwMode="auto">
          <a:xfrm>
            <a:off x="2495127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10" name="Line 49"/>
          <p:cNvSpPr>
            <a:spLocks noChangeShapeType="1"/>
          </p:cNvSpPr>
          <p:nvPr/>
        </p:nvSpPr>
        <p:spPr bwMode="auto">
          <a:xfrm>
            <a:off x="10069618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11" name="Line 50"/>
          <p:cNvSpPr>
            <a:spLocks noChangeShapeType="1"/>
          </p:cNvSpPr>
          <p:nvPr/>
        </p:nvSpPr>
        <p:spPr bwMode="auto">
          <a:xfrm>
            <a:off x="2478419" y="4537710"/>
            <a:ext cx="760790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12" name="Line 51"/>
          <p:cNvSpPr>
            <a:spLocks noChangeShapeType="1"/>
          </p:cNvSpPr>
          <p:nvPr/>
        </p:nvSpPr>
        <p:spPr bwMode="auto">
          <a:xfrm>
            <a:off x="2478419" y="5747417"/>
            <a:ext cx="760790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0213" name="Text Box 52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0214" name="Text Box 53"/>
          <p:cNvSpPr txBox="1">
            <a:spLocks noChangeArrowheads="1"/>
          </p:cNvSpPr>
          <p:nvPr/>
        </p:nvSpPr>
        <p:spPr bwMode="auto">
          <a:xfrm>
            <a:off x="2990811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F</a:t>
            </a:r>
          </a:p>
        </p:txBody>
      </p:sp>
      <p:sp>
        <p:nvSpPr>
          <p:cNvPr id="220215" name="Text Box 54"/>
          <p:cNvSpPr txBox="1">
            <a:spLocks noChangeArrowheads="1"/>
          </p:cNvSpPr>
          <p:nvPr/>
        </p:nvSpPr>
        <p:spPr bwMode="auto">
          <a:xfrm>
            <a:off x="4563260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20216" name="Text Box 55"/>
          <p:cNvSpPr txBox="1">
            <a:spLocks noChangeArrowheads="1"/>
          </p:cNvSpPr>
          <p:nvPr/>
        </p:nvSpPr>
        <p:spPr bwMode="auto">
          <a:xfrm>
            <a:off x="6300937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0217" name="Text Box 56"/>
          <p:cNvSpPr txBox="1">
            <a:spLocks noChangeArrowheads="1"/>
          </p:cNvSpPr>
          <p:nvPr/>
        </p:nvSpPr>
        <p:spPr bwMode="auto">
          <a:xfrm>
            <a:off x="7791702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20218" name="Text Box 57"/>
          <p:cNvSpPr txBox="1">
            <a:spLocks noChangeArrowheads="1"/>
          </p:cNvSpPr>
          <p:nvPr/>
        </p:nvSpPr>
        <p:spPr bwMode="auto">
          <a:xfrm>
            <a:off x="9262044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0219" name="Text Box 58"/>
          <p:cNvSpPr txBox="1">
            <a:spLocks noChangeArrowheads="1"/>
          </p:cNvSpPr>
          <p:nvPr/>
        </p:nvSpPr>
        <p:spPr bwMode="auto">
          <a:xfrm>
            <a:off x="4034160" y="5012140"/>
            <a:ext cx="119929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{0, 1, 2, 3}</a:t>
            </a:r>
          </a:p>
        </p:txBody>
      </p:sp>
      <p:sp>
        <p:nvSpPr>
          <p:cNvPr id="220220" name="Text Box 59"/>
          <p:cNvSpPr txBox="1">
            <a:spLocks noChangeArrowheads="1"/>
          </p:cNvSpPr>
          <p:nvPr/>
        </p:nvSpPr>
        <p:spPr bwMode="auto">
          <a:xfrm>
            <a:off x="3014945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J</a:t>
            </a:r>
          </a:p>
        </p:txBody>
      </p:sp>
      <p:sp>
        <p:nvSpPr>
          <p:cNvPr id="220221" name="Text Box 60"/>
          <p:cNvSpPr txBox="1">
            <a:spLocks noChangeArrowheads="1"/>
          </p:cNvSpPr>
          <p:nvPr/>
        </p:nvSpPr>
        <p:spPr bwMode="auto">
          <a:xfrm>
            <a:off x="6300937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20222" name="Text Box 61"/>
          <p:cNvSpPr txBox="1">
            <a:spLocks noChangeArrowheads="1"/>
          </p:cNvSpPr>
          <p:nvPr/>
        </p:nvSpPr>
        <p:spPr bwMode="auto">
          <a:xfrm>
            <a:off x="7791702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20223" name="Text Box 62"/>
          <p:cNvSpPr txBox="1">
            <a:spLocks noChangeArrowheads="1"/>
          </p:cNvSpPr>
          <p:nvPr/>
        </p:nvSpPr>
        <p:spPr bwMode="auto">
          <a:xfrm>
            <a:off x="9262044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20224" name="Text Box 63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385965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Scheduling – deadlines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5006962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E.g. Consider the following jobs:</a:t>
            </a:r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3640584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>
            <a:off x="434048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>
            <a:off x="5042235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>
            <a:off x="5740277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>
            <a:off x="6442031" y="300938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>
            <a:off x="7141930" y="300938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>
            <a:off x="2478419" y="3427792"/>
            <a:ext cx="538011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>
            <a:off x="2478419" y="3832195"/>
            <a:ext cx="538011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>
            <a:off x="24951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>
            <a:off x="7841827" y="300938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25" name="Line 17"/>
          <p:cNvSpPr>
            <a:spLocks noChangeShapeType="1"/>
          </p:cNvSpPr>
          <p:nvPr/>
        </p:nvSpPr>
        <p:spPr bwMode="auto">
          <a:xfrm>
            <a:off x="2478419" y="3025140"/>
            <a:ext cx="538011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26" name="Line 18"/>
          <p:cNvSpPr>
            <a:spLocks noChangeShapeType="1"/>
          </p:cNvSpPr>
          <p:nvPr/>
        </p:nvSpPr>
        <p:spPr bwMode="auto">
          <a:xfrm>
            <a:off x="2478419" y="4234847"/>
            <a:ext cx="538011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1889911" y="5868211"/>
            <a:ext cx="7934651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  <a:tab pos="7175261" algn="l"/>
                <a:tab pos="768778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Step 6: Try to schedule job 6 at time 3 and fail – done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3031654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21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22229" name="Text Box 21"/>
          <p:cNvSpPr txBox="1">
            <a:spLocks noChangeArrowheads="1"/>
          </p:cNvSpPr>
          <p:nvPr/>
        </p:nvSpPr>
        <p:spPr bwMode="auto">
          <a:xfrm>
            <a:off x="392462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462452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22231" name="Text Box 23"/>
          <p:cNvSpPr txBox="1">
            <a:spLocks noChangeArrowheads="1"/>
          </p:cNvSpPr>
          <p:nvPr/>
        </p:nvSpPr>
        <p:spPr bwMode="auto">
          <a:xfrm>
            <a:off x="532442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6026176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6726075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22234" name="Text Box 26"/>
          <p:cNvSpPr txBox="1">
            <a:spLocks noChangeArrowheads="1"/>
          </p:cNvSpPr>
          <p:nvPr/>
        </p:nvSpPr>
        <p:spPr bwMode="auto">
          <a:xfrm>
            <a:off x="7425972" y="30951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222235" name="Text Box 27"/>
          <p:cNvSpPr txBox="1">
            <a:spLocks noChangeArrowheads="1"/>
          </p:cNvSpPr>
          <p:nvPr/>
        </p:nvSpPr>
        <p:spPr bwMode="auto">
          <a:xfrm>
            <a:off x="2975959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p</a:t>
            </a:r>
          </a:p>
        </p:txBody>
      </p:sp>
      <p:sp>
        <p:nvSpPr>
          <p:cNvPr id="222236" name="Text Box 28"/>
          <p:cNvSpPr txBox="1">
            <a:spLocks noChangeArrowheads="1"/>
          </p:cNvSpPr>
          <p:nvPr/>
        </p:nvSpPr>
        <p:spPr bwMode="auto">
          <a:xfrm>
            <a:off x="3109627" y="363612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3857793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22238" name="Text Box 30"/>
          <p:cNvSpPr txBox="1">
            <a:spLocks noChangeArrowheads="1"/>
          </p:cNvSpPr>
          <p:nvPr/>
        </p:nvSpPr>
        <p:spPr bwMode="auto">
          <a:xfrm>
            <a:off x="4557691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22239" name="Text Box 31"/>
          <p:cNvSpPr txBox="1">
            <a:spLocks noChangeArrowheads="1"/>
          </p:cNvSpPr>
          <p:nvPr/>
        </p:nvSpPr>
        <p:spPr bwMode="auto">
          <a:xfrm>
            <a:off x="5257588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22240" name="Text Box 32"/>
          <p:cNvSpPr txBox="1">
            <a:spLocks noChangeArrowheads="1"/>
          </p:cNvSpPr>
          <p:nvPr/>
        </p:nvSpPr>
        <p:spPr bwMode="auto">
          <a:xfrm>
            <a:off x="6026176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22241" name="Text Box 33"/>
          <p:cNvSpPr txBox="1">
            <a:spLocks noChangeArrowheads="1"/>
          </p:cNvSpPr>
          <p:nvPr/>
        </p:nvSpPr>
        <p:spPr bwMode="auto">
          <a:xfrm>
            <a:off x="6726075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22242" name="Text Box 34"/>
          <p:cNvSpPr txBox="1">
            <a:spLocks noChangeArrowheads="1"/>
          </p:cNvSpPr>
          <p:nvPr/>
        </p:nvSpPr>
        <p:spPr bwMode="auto">
          <a:xfrm>
            <a:off x="7425972" y="349957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2975959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d</a:t>
            </a: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3109627" y="4038773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222245" name="Text Box 37"/>
          <p:cNvSpPr txBox="1">
            <a:spLocks noChangeArrowheads="1"/>
          </p:cNvSpPr>
          <p:nvPr/>
        </p:nvSpPr>
        <p:spPr bwMode="auto">
          <a:xfrm>
            <a:off x="392462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462452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532442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2248" name="Text Box 40"/>
          <p:cNvSpPr txBox="1">
            <a:spLocks noChangeArrowheads="1"/>
          </p:cNvSpPr>
          <p:nvPr/>
        </p:nvSpPr>
        <p:spPr bwMode="auto">
          <a:xfrm>
            <a:off x="6026176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2249" name="Text Box 41"/>
          <p:cNvSpPr txBox="1">
            <a:spLocks noChangeArrowheads="1"/>
          </p:cNvSpPr>
          <p:nvPr/>
        </p:nvSpPr>
        <p:spPr bwMode="auto">
          <a:xfrm>
            <a:off x="6726075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2250" name="Line 42"/>
          <p:cNvSpPr>
            <a:spLocks noChangeShapeType="1"/>
          </p:cNvSpPr>
          <p:nvPr/>
        </p:nvSpPr>
        <p:spPr bwMode="auto">
          <a:xfrm>
            <a:off x="3564467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1" name="Line 43"/>
          <p:cNvSpPr>
            <a:spLocks noChangeShapeType="1"/>
          </p:cNvSpPr>
          <p:nvPr/>
        </p:nvSpPr>
        <p:spPr bwMode="auto">
          <a:xfrm>
            <a:off x="5608467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2" name="Line 44"/>
          <p:cNvSpPr>
            <a:spLocks noChangeShapeType="1"/>
          </p:cNvSpPr>
          <p:nvPr/>
        </p:nvSpPr>
        <p:spPr bwMode="auto">
          <a:xfrm>
            <a:off x="7128933" y="4521955"/>
            <a:ext cx="1857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3" name="Line 45"/>
          <p:cNvSpPr>
            <a:spLocks noChangeShapeType="1"/>
          </p:cNvSpPr>
          <p:nvPr/>
        </p:nvSpPr>
        <p:spPr bwMode="auto">
          <a:xfrm>
            <a:off x="8586282" y="4521955"/>
            <a:ext cx="1856" cy="124121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4" name="Line 46"/>
          <p:cNvSpPr>
            <a:spLocks noChangeShapeType="1"/>
          </p:cNvSpPr>
          <p:nvPr/>
        </p:nvSpPr>
        <p:spPr bwMode="auto">
          <a:xfrm>
            <a:off x="2478419" y="4940362"/>
            <a:ext cx="760790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5" name="Line 47"/>
          <p:cNvSpPr>
            <a:spLocks noChangeShapeType="1"/>
          </p:cNvSpPr>
          <p:nvPr/>
        </p:nvSpPr>
        <p:spPr bwMode="auto">
          <a:xfrm>
            <a:off x="2478419" y="5344765"/>
            <a:ext cx="760790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6" name="Line 48"/>
          <p:cNvSpPr>
            <a:spLocks noChangeShapeType="1"/>
          </p:cNvSpPr>
          <p:nvPr/>
        </p:nvSpPr>
        <p:spPr bwMode="auto">
          <a:xfrm>
            <a:off x="2495127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7" name="Line 49"/>
          <p:cNvSpPr>
            <a:spLocks noChangeShapeType="1"/>
          </p:cNvSpPr>
          <p:nvPr/>
        </p:nvSpPr>
        <p:spPr bwMode="auto">
          <a:xfrm>
            <a:off x="10069618" y="4521955"/>
            <a:ext cx="1857" cy="124121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8" name="Line 50"/>
          <p:cNvSpPr>
            <a:spLocks noChangeShapeType="1"/>
          </p:cNvSpPr>
          <p:nvPr/>
        </p:nvSpPr>
        <p:spPr bwMode="auto">
          <a:xfrm>
            <a:off x="2478419" y="4537710"/>
            <a:ext cx="760790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59" name="Line 51"/>
          <p:cNvSpPr>
            <a:spLocks noChangeShapeType="1"/>
          </p:cNvSpPr>
          <p:nvPr/>
        </p:nvSpPr>
        <p:spPr bwMode="auto">
          <a:xfrm>
            <a:off x="2478419" y="5747417"/>
            <a:ext cx="760790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2260" name="Text Box 52"/>
          <p:cNvSpPr txBox="1">
            <a:spLocks noChangeArrowheads="1"/>
          </p:cNvSpPr>
          <p:nvPr/>
        </p:nvSpPr>
        <p:spPr bwMode="auto">
          <a:xfrm>
            <a:off x="7425972" y="390222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2261" name="Text Box 53"/>
          <p:cNvSpPr txBox="1">
            <a:spLocks noChangeArrowheads="1"/>
          </p:cNvSpPr>
          <p:nvPr/>
        </p:nvSpPr>
        <p:spPr bwMode="auto">
          <a:xfrm>
            <a:off x="2946255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F</a:t>
            </a:r>
          </a:p>
        </p:txBody>
      </p:sp>
      <p:sp>
        <p:nvSpPr>
          <p:cNvPr id="222262" name="Text Box 54"/>
          <p:cNvSpPr txBox="1">
            <a:spLocks noChangeArrowheads="1"/>
          </p:cNvSpPr>
          <p:nvPr/>
        </p:nvSpPr>
        <p:spPr bwMode="auto">
          <a:xfrm>
            <a:off x="4518704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22263" name="Text Box 55"/>
          <p:cNvSpPr txBox="1">
            <a:spLocks noChangeArrowheads="1"/>
          </p:cNvSpPr>
          <p:nvPr/>
        </p:nvSpPr>
        <p:spPr bwMode="auto">
          <a:xfrm>
            <a:off x="6300937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222264" name="Text Box 56"/>
          <p:cNvSpPr txBox="1">
            <a:spLocks noChangeArrowheads="1"/>
          </p:cNvSpPr>
          <p:nvPr/>
        </p:nvSpPr>
        <p:spPr bwMode="auto">
          <a:xfrm>
            <a:off x="7791702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222265" name="Text Box 57"/>
          <p:cNvSpPr txBox="1">
            <a:spLocks noChangeArrowheads="1"/>
          </p:cNvSpPr>
          <p:nvPr/>
        </p:nvSpPr>
        <p:spPr bwMode="auto">
          <a:xfrm>
            <a:off x="9262044" y="460773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2266" name="Text Box 58"/>
          <p:cNvSpPr txBox="1">
            <a:spLocks noChangeArrowheads="1"/>
          </p:cNvSpPr>
          <p:nvPr/>
        </p:nvSpPr>
        <p:spPr bwMode="auto">
          <a:xfrm>
            <a:off x="3989605" y="5012140"/>
            <a:ext cx="119929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{0, 1, 2, 3}</a:t>
            </a:r>
          </a:p>
        </p:txBody>
      </p:sp>
      <p:sp>
        <p:nvSpPr>
          <p:cNvPr id="222267" name="Text Box 59"/>
          <p:cNvSpPr txBox="1">
            <a:spLocks noChangeArrowheads="1"/>
          </p:cNvSpPr>
          <p:nvPr/>
        </p:nvSpPr>
        <p:spPr bwMode="auto">
          <a:xfrm>
            <a:off x="2970389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J</a:t>
            </a:r>
          </a:p>
        </p:txBody>
      </p:sp>
      <p:sp>
        <p:nvSpPr>
          <p:cNvPr id="222268" name="Text Box 60"/>
          <p:cNvSpPr txBox="1">
            <a:spLocks noChangeArrowheads="1"/>
          </p:cNvSpPr>
          <p:nvPr/>
        </p:nvSpPr>
        <p:spPr bwMode="auto">
          <a:xfrm>
            <a:off x="6300937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22269" name="Text Box 61"/>
          <p:cNvSpPr txBox="1">
            <a:spLocks noChangeArrowheads="1"/>
          </p:cNvSpPr>
          <p:nvPr/>
        </p:nvSpPr>
        <p:spPr bwMode="auto">
          <a:xfrm>
            <a:off x="7791702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22270" name="Text Box 62"/>
          <p:cNvSpPr txBox="1">
            <a:spLocks noChangeArrowheads="1"/>
          </p:cNvSpPr>
          <p:nvPr/>
        </p:nvSpPr>
        <p:spPr bwMode="auto">
          <a:xfrm>
            <a:off x="9262044" y="541479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22271" name="Text Box 63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0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109</a:t>
            </a:r>
          </a:p>
        </p:txBody>
      </p:sp>
      <p:sp>
        <p:nvSpPr>
          <p:cNvPr id="224260" name="文本框 1"/>
          <p:cNvSpPr txBox="1">
            <a:spLocks noChangeArrowheads="1"/>
          </p:cNvSpPr>
          <p:nvPr/>
        </p:nvSpPr>
        <p:spPr bwMode="auto">
          <a:xfrm>
            <a:off x="358304" y="1874957"/>
            <a:ext cx="10335096" cy="47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latin typeface="TimesNewRoman" charset="0"/>
              </a:rPr>
              <a:t>• Scheduling – deadlines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TimesNewRoman" charset="0"/>
              </a:rPr>
              <a:t>   – How fast is this algorithm? 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         • Initial sort of jobs in order of decreasing profit O(n log n) 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         • For each job </a:t>
            </a:r>
            <a:r>
              <a:rPr lang="en-US" altLang="zh-CN" sz="2300" dirty="0" err="1">
                <a:latin typeface="TimesNewRoman" charset="0"/>
              </a:rPr>
              <a:t>i</a:t>
            </a:r>
            <a:r>
              <a:rPr lang="en-US" altLang="zh-CN" sz="2300" dirty="0">
                <a:latin typeface="TimesNewRoman" charset="0"/>
              </a:rPr>
              <a:t> , finding the set containing d and the next 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            lowest set and merging them takes O( a(2n, n)) 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         • We examine each of the jobs except the first one (n – 1) 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         • The main loop is, therefore, O(n a(2n, n)) 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         • The algorithm is O(n log n) + O(n a(2n, n)) = O(n log n) 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         • Note: a(2n, n) is a very slow-growing function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TimesNewRoman" charset="0"/>
              </a:rPr>
              <a:t>  – This algorithm is a great improvement over the previous one.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Line 2"/>
          <p:cNvSpPr>
            <a:spLocks noChangeShapeType="1"/>
          </p:cNvSpPr>
          <p:nvPr/>
        </p:nvSpPr>
        <p:spPr bwMode="auto">
          <a:xfrm>
            <a:off x="651630" y="1752412"/>
            <a:ext cx="8970574" cy="1750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6308" name="Text Box 25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110</a:t>
            </a:r>
          </a:p>
        </p:txBody>
      </p:sp>
      <p:sp>
        <p:nvSpPr>
          <p:cNvPr id="226309" name="文本框 1"/>
          <p:cNvSpPr txBox="1">
            <a:spLocks noChangeArrowheads="1"/>
          </p:cNvSpPr>
          <p:nvPr/>
        </p:nvSpPr>
        <p:spPr bwMode="auto">
          <a:xfrm>
            <a:off x="391721" y="1874957"/>
            <a:ext cx="10106748" cy="530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latin typeface="TimesNewRoman" charset="0"/>
              </a:rPr>
              <a:t>• Greedy Algorithms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/>
              <a:t>    </a:t>
            </a:r>
            <a:r>
              <a:rPr lang="en-US" altLang="zh-CN" sz="2400" dirty="0">
                <a:latin typeface="TimesNewRoman" charset="0"/>
              </a:rPr>
              <a:t>– </a:t>
            </a:r>
            <a:r>
              <a:rPr lang="en-US" altLang="zh-CN" sz="2400" dirty="0">
                <a:solidFill>
                  <a:srgbClr val="00B050"/>
                </a:solidFill>
                <a:latin typeface="TimesNewRoman" charset="0"/>
              </a:rPr>
              <a:t>Example 7: The Traveling Salesman Problem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>
                <a:latin typeface="TimesNewRoman" charset="0"/>
              </a:rPr>
              <a:t>• Let G = (N, E) be a complete, undirected graph consisting of                  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  a set of nodes, N, and a set of edges E.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• Each edge has a length, the distance from the node at one end   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  of the edge to the node at the other end.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• The problem is to find a subset, S, of the edges of G such that  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  the graph G = (N, S) is still connected , S forms a cycle  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  and that the total length of the edges in S is minimized.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• If we view the nodes as towns and the edges as roads this is  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  equivalent to finding the shortest round-trip route visiting  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  each town once and returning to the start.</a:t>
            </a:r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latin typeface="TimesNewRoman" charset="0"/>
              </a:rPr>
              <a:t>           • Can we find a greedy algorithm to solve this problem?</a:t>
            </a:r>
            <a:endParaRPr lang="en-US" altLang="zh-CN" sz="2400" dirty="0"/>
          </a:p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56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8357" name="Text Box 8"/>
          <p:cNvSpPr txBox="1">
            <a:spLocks noChangeArrowheads="1"/>
          </p:cNvSpPr>
          <p:nvPr/>
        </p:nvSpPr>
        <p:spPr bwMode="auto">
          <a:xfrm>
            <a:off x="1960457" y="2942859"/>
            <a:ext cx="159658" cy="152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28358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8359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28360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8361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228362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8363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28364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8365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28366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8367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28368" name="Line 19"/>
          <p:cNvSpPr>
            <a:spLocks noChangeShapeType="1"/>
          </p:cNvSpPr>
          <p:nvPr/>
        </p:nvSpPr>
        <p:spPr bwMode="auto">
          <a:xfrm>
            <a:off x="3774252" y="3399782"/>
            <a:ext cx="1449920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69" name="Line 20"/>
          <p:cNvSpPr>
            <a:spLocks noChangeShapeType="1"/>
          </p:cNvSpPr>
          <p:nvPr/>
        </p:nvSpPr>
        <p:spPr bwMode="auto">
          <a:xfrm>
            <a:off x="5224171" y="4315377"/>
            <a:ext cx="1857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0" name="Line 21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1" name="Line 22"/>
          <p:cNvSpPr>
            <a:spLocks noChangeShapeType="1"/>
          </p:cNvSpPr>
          <p:nvPr/>
        </p:nvSpPr>
        <p:spPr bwMode="auto">
          <a:xfrm>
            <a:off x="2322474" y="5689645"/>
            <a:ext cx="1451778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2" name="Line 23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3" name="Line 24"/>
          <p:cNvSpPr>
            <a:spLocks noChangeShapeType="1"/>
          </p:cNvSpPr>
          <p:nvPr/>
        </p:nvSpPr>
        <p:spPr bwMode="auto">
          <a:xfrm flipH="1">
            <a:off x="2320616" y="3399782"/>
            <a:ext cx="1455491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4" name="Line 25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5" name="Line 26"/>
          <p:cNvSpPr>
            <a:spLocks noChangeShapeType="1"/>
          </p:cNvSpPr>
          <p:nvPr/>
        </p:nvSpPr>
        <p:spPr bwMode="auto">
          <a:xfrm>
            <a:off x="2563818" y="4086040"/>
            <a:ext cx="1210433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6" name="Line 27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7" name="Line 28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8" name="Line 29"/>
          <p:cNvSpPr>
            <a:spLocks noChangeShapeType="1"/>
          </p:cNvSpPr>
          <p:nvPr/>
        </p:nvSpPr>
        <p:spPr bwMode="auto">
          <a:xfrm>
            <a:off x="2563818" y="5575852"/>
            <a:ext cx="2417154" cy="1750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79" name="Line 30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80" name="Line 31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81" name="Line 32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82" name="Line 33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83" name="Text Box 34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28384" name="Text Box 35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28385" name="Text Box 36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28386" name="Text Box 37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28387" name="Text Box 38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28388" name="Text Box 39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28389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28390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28391" name="Text Box 42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28392" name="Text Box 43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28393" name="Text Box 44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28394" name="Text Box 45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28395" name="Text Box 46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28396" name="Text Box 47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28397" name="Text Box 48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28398" name="Line 49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399" name="Line 50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0" name="Line 51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1" name="Line 52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2" name="Line 53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3" name="Line 54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4" name="Line 55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5" name="Line 56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6" name="Line 57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7" name="Line 58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8" name="Line 59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09" name="Line 60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10" name="Line 61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11" name="Line 62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28412" name="Text Box 63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28413" name="Text Box 64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28414" name="Text Box 65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8415" name="Text Box 66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28416" name="Text Box 67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28417" name="Text Box 68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28418" name="Text Box 69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28419" name="Text Box 70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28420" name="Text Box 71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28421" name="Text Box 72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228422" name="Text Box 73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28423" name="Text Box 74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28424" name="Text Box 75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28425" name="Text Box 76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28426" name="Text Box 77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228427" name="Text Box 78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28428" name="Text Box 79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28429" name="Text Box 80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28430" name="Text Box 81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28431" name="Text Box 82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28432" name="Text Box 83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28433" name="Text Box 84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28434" name="Text Box 85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28435" name="Text Box 86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28436" name="Text Box 87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28437" name="Text Box 88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28438" name="Text Box 89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28439" name="Text Box 90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28440" name="Text Box 91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28441" name="Text Box 92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28442" name="Text Box 93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28443" name="Text Box 94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28444" name="Text Box 95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28445" name="Text Box 96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28446" name="Text Box 97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28447" name="Text Box 98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28448" name="Text Box 99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28449" name="Text Box 101"/>
          <p:cNvSpPr txBox="1">
            <a:spLocks noChangeArrowheads="1"/>
          </p:cNvSpPr>
          <p:nvPr/>
        </p:nvSpPr>
        <p:spPr bwMode="auto">
          <a:xfrm>
            <a:off x="10253412" y="7259987"/>
            <a:ext cx="23763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111</a:t>
            </a:r>
          </a:p>
        </p:txBody>
      </p:sp>
      <p:sp>
        <p:nvSpPr>
          <p:cNvPr id="228450" name="文本框 1"/>
          <p:cNvSpPr txBox="1">
            <a:spLocks noChangeArrowheads="1"/>
          </p:cNvSpPr>
          <p:nvPr/>
        </p:nvSpPr>
        <p:spPr bwMode="auto">
          <a:xfrm>
            <a:off x="840992" y="1876708"/>
            <a:ext cx="9650051" cy="107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latin typeface="TimesNewRoman" charset="0"/>
              </a:rPr>
              <a:t>• Example 7: The Traveling Salesman Problem </a:t>
            </a:r>
          </a:p>
          <a:p>
            <a:pPr>
              <a:lnSpc>
                <a:spcPts val="3837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TimesNewRoman" charset="0"/>
              </a:rPr>
              <a:t>   </a:t>
            </a:r>
            <a:r>
              <a:rPr lang="en-US" altLang="zh-CN" sz="2400" dirty="0">
                <a:latin typeface="TimesNewRoman" charset="0"/>
              </a:rPr>
              <a:t>– Consider the following map – with distance matrix</a:t>
            </a:r>
            <a:endParaRPr lang="zh-CN" altLang="en-US" sz="24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0404" name="Text Box 14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112</a:t>
            </a:r>
          </a:p>
        </p:txBody>
      </p:sp>
      <p:sp>
        <p:nvSpPr>
          <p:cNvPr id="230405" name="文本框 2"/>
          <p:cNvSpPr txBox="1">
            <a:spLocks noChangeArrowheads="1"/>
          </p:cNvSpPr>
          <p:nvPr/>
        </p:nvSpPr>
        <p:spPr bwMode="auto">
          <a:xfrm>
            <a:off x="967233" y="2431667"/>
            <a:ext cx="9191497" cy="299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/>
              <a:t>• </a:t>
            </a:r>
            <a:r>
              <a:rPr lang="en-US" altLang="zh-CN" sz="3200" dirty="0">
                <a:latin typeface="TimesNewRoman" charset="0"/>
              </a:rPr>
              <a:t>The Traveling Salesman Problem 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TimesNewRoman" charset="0"/>
              </a:rPr>
              <a:t>  </a:t>
            </a:r>
            <a:r>
              <a:rPr lang="en-US" altLang="zh-CN" sz="2400" dirty="0">
                <a:latin typeface="TimesNewRoman" charset="0"/>
              </a:rPr>
              <a:t>– A greedy algorithm might be: 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• Start at an arbitrary node (node 1)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• At each step visit the nearest node to the current one 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>
                <a:latin typeface="TimesNewRoman" charset="0"/>
              </a:rPr>
              <a:t>        • When no more nodes are left, go home </a:t>
            </a: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400" dirty="0"/>
              <a:t>  </a:t>
            </a:r>
            <a:r>
              <a:rPr lang="en-US" altLang="zh-CN" sz="2400" dirty="0">
                <a:latin typeface="TimesNewRoman" charset="0"/>
              </a:rPr>
              <a:t>– How good is this algorithm?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zh-CN" altLang="en-US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52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53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54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32455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56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232457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58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32459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60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32461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62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32463" name="Freeform 19"/>
          <p:cNvSpPr>
            <a:spLocks noChangeArrowheads="1"/>
          </p:cNvSpPr>
          <p:nvPr/>
        </p:nvSpPr>
        <p:spPr bwMode="auto">
          <a:xfrm>
            <a:off x="3768681" y="3387527"/>
            <a:ext cx="1462917" cy="598726"/>
          </a:xfrm>
          <a:custGeom>
            <a:avLst/>
            <a:gdLst>
              <a:gd name="T0" fmla="*/ 9360 w 3475"/>
              <a:gd name="T1" fmla="*/ 0 h 1506"/>
              <a:gd name="T2" fmla="*/ 0 w 3475"/>
              <a:gd name="T3" fmla="*/ 22351 h 1506"/>
              <a:gd name="T4" fmla="*/ 1240870 w 3475"/>
              <a:gd name="T5" fmla="*/ 542564 h 1506"/>
              <a:gd name="T6" fmla="*/ 1250590 w 3475"/>
              <a:gd name="T7" fmla="*/ 520213 h 1506"/>
              <a:gd name="T8" fmla="*/ 9360 w 3475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5" h="1506">
                <a:moveTo>
                  <a:pt x="26" y="0"/>
                </a:moveTo>
                <a:lnTo>
                  <a:pt x="0" y="62"/>
                </a:lnTo>
                <a:lnTo>
                  <a:pt x="3447" y="1505"/>
                </a:lnTo>
                <a:lnTo>
                  <a:pt x="3474" y="1443"/>
                </a:lnTo>
                <a:lnTo>
                  <a:pt x="26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64" name="Line 20"/>
          <p:cNvSpPr>
            <a:spLocks noChangeShapeType="1"/>
          </p:cNvSpPr>
          <p:nvPr/>
        </p:nvSpPr>
        <p:spPr bwMode="auto">
          <a:xfrm>
            <a:off x="5224171" y="4315377"/>
            <a:ext cx="1857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65" name="Line 21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66" name="Line 22"/>
          <p:cNvSpPr>
            <a:spLocks noChangeShapeType="1"/>
          </p:cNvSpPr>
          <p:nvPr/>
        </p:nvSpPr>
        <p:spPr bwMode="auto">
          <a:xfrm>
            <a:off x="2322474" y="5689645"/>
            <a:ext cx="1451778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67" name="Line 23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68" name="Freeform 24"/>
          <p:cNvSpPr>
            <a:spLocks noChangeArrowheads="1"/>
          </p:cNvSpPr>
          <p:nvPr/>
        </p:nvSpPr>
        <p:spPr bwMode="auto">
          <a:xfrm>
            <a:off x="2318760" y="3387527"/>
            <a:ext cx="1462917" cy="598726"/>
          </a:xfrm>
          <a:custGeom>
            <a:avLst/>
            <a:gdLst>
              <a:gd name="T0" fmla="*/ 1250590 w 3474"/>
              <a:gd name="T1" fmla="*/ 22351 h 1506"/>
              <a:gd name="T2" fmla="*/ 1241228 w 3474"/>
              <a:gd name="T3" fmla="*/ 0 h 1506"/>
              <a:gd name="T4" fmla="*/ 0 w 3474"/>
              <a:gd name="T5" fmla="*/ 520213 h 1506"/>
              <a:gd name="T6" fmla="*/ 9722 w 3474"/>
              <a:gd name="T7" fmla="*/ 542564 h 1506"/>
              <a:gd name="T8" fmla="*/ 1250590 w 3474"/>
              <a:gd name="T9" fmla="*/ 22351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4" h="1506">
                <a:moveTo>
                  <a:pt x="3473" y="62"/>
                </a:moveTo>
                <a:lnTo>
                  <a:pt x="3447" y="0"/>
                </a:lnTo>
                <a:lnTo>
                  <a:pt x="0" y="1443"/>
                </a:lnTo>
                <a:lnTo>
                  <a:pt x="27" y="1505"/>
                </a:lnTo>
                <a:lnTo>
                  <a:pt x="3473" y="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69" name="Line 25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70" name="Line 26"/>
          <p:cNvSpPr>
            <a:spLocks noChangeShapeType="1"/>
          </p:cNvSpPr>
          <p:nvPr/>
        </p:nvSpPr>
        <p:spPr bwMode="auto">
          <a:xfrm>
            <a:off x="2563818" y="4086040"/>
            <a:ext cx="1210433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71" name="Line 27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72" name="Freeform 28"/>
          <p:cNvSpPr>
            <a:spLocks noChangeArrowheads="1"/>
          </p:cNvSpPr>
          <p:nvPr/>
        </p:nvSpPr>
        <p:spPr bwMode="auto">
          <a:xfrm>
            <a:off x="2552679" y="3392779"/>
            <a:ext cx="1234567" cy="2190076"/>
          </a:xfrm>
          <a:custGeom>
            <a:avLst/>
            <a:gdLst>
              <a:gd name="T0" fmla="*/ 1055327 w 2931"/>
              <a:gd name="T1" fmla="*/ 11163 h 5515"/>
              <a:gd name="T2" fmla="*/ 1034436 w 2931"/>
              <a:gd name="T3" fmla="*/ 0 h 5515"/>
              <a:gd name="T4" fmla="*/ 0 w 2931"/>
              <a:gd name="T5" fmla="*/ 1974440 h 5515"/>
              <a:gd name="T6" fmla="*/ 20890 w 2931"/>
              <a:gd name="T7" fmla="*/ 1985603 h 5515"/>
              <a:gd name="T8" fmla="*/ 1055327 w 2931"/>
              <a:gd name="T9" fmla="*/ 11163 h 55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1" h="5515">
                <a:moveTo>
                  <a:pt x="2930" y="31"/>
                </a:moveTo>
                <a:lnTo>
                  <a:pt x="2872" y="0"/>
                </a:lnTo>
                <a:lnTo>
                  <a:pt x="0" y="5483"/>
                </a:lnTo>
                <a:lnTo>
                  <a:pt x="58" y="5514"/>
                </a:lnTo>
                <a:lnTo>
                  <a:pt x="2930" y="31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73" name="Line 29"/>
          <p:cNvSpPr>
            <a:spLocks noChangeShapeType="1"/>
          </p:cNvSpPr>
          <p:nvPr/>
        </p:nvSpPr>
        <p:spPr bwMode="auto">
          <a:xfrm>
            <a:off x="2563818" y="5575852"/>
            <a:ext cx="2417154" cy="1750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74" name="Freeform 30"/>
          <p:cNvSpPr>
            <a:spLocks noChangeArrowheads="1"/>
          </p:cNvSpPr>
          <p:nvPr/>
        </p:nvSpPr>
        <p:spPr bwMode="auto">
          <a:xfrm>
            <a:off x="3761255" y="3392779"/>
            <a:ext cx="1234568" cy="2190076"/>
          </a:xfrm>
          <a:custGeom>
            <a:avLst/>
            <a:gdLst>
              <a:gd name="T0" fmla="*/ 20883 w 2932"/>
              <a:gd name="T1" fmla="*/ 0 h 5515"/>
              <a:gd name="T2" fmla="*/ 0 w 2932"/>
              <a:gd name="T3" fmla="*/ 11163 h 5515"/>
              <a:gd name="T4" fmla="*/ 1034445 w 2932"/>
              <a:gd name="T5" fmla="*/ 1985603 h 5515"/>
              <a:gd name="T6" fmla="*/ 1055328 w 2932"/>
              <a:gd name="T7" fmla="*/ 1974440 h 5515"/>
              <a:gd name="T8" fmla="*/ 20883 w 2932"/>
              <a:gd name="T9" fmla="*/ 0 h 55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2" h="5515">
                <a:moveTo>
                  <a:pt x="58" y="0"/>
                </a:moveTo>
                <a:lnTo>
                  <a:pt x="0" y="31"/>
                </a:lnTo>
                <a:lnTo>
                  <a:pt x="2873" y="5514"/>
                </a:lnTo>
                <a:lnTo>
                  <a:pt x="2931" y="5483"/>
                </a:lnTo>
                <a:lnTo>
                  <a:pt x="58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75" name="Freeform 31"/>
          <p:cNvSpPr>
            <a:spLocks noChangeArrowheads="1"/>
          </p:cNvSpPr>
          <p:nvPr/>
        </p:nvSpPr>
        <p:spPr bwMode="auto">
          <a:xfrm>
            <a:off x="3761256" y="3399781"/>
            <a:ext cx="27848" cy="2864079"/>
          </a:xfrm>
          <a:custGeom>
            <a:avLst/>
            <a:gdLst>
              <a:gd name="T0" fmla="*/ 0 w 67"/>
              <a:gd name="T1" fmla="*/ 2596790 h 7215"/>
              <a:gd name="T2" fmla="*/ 23458 w 67"/>
              <a:gd name="T3" fmla="*/ 2596790 h 7215"/>
              <a:gd name="T4" fmla="*/ 23458 w 67"/>
              <a:gd name="T5" fmla="*/ 0 h 7215"/>
              <a:gd name="T6" fmla="*/ 0 w 67"/>
              <a:gd name="T7" fmla="*/ 0 h 7215"/>
              <a:gd name="T8" fmla="*/ 0 w 67"/>
              <a:gd name="T9" fmla="*/ 2596790 h 7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7215">
                <a:moveTo>
                  <a:pt x="0" y="7214"/>
                </a:moveTo>
                <a:lnTo>
                  <a:pt x="66" y="7214"/>
                </a:lnTo>
                <a:lnTo>
                  <a:pt x="66" y="0"/>
                </a:lnTo>
                <a:lnTo>
                  <a:pt x="0" y="0"/>
                </a:lnTo>
                <a:lnTo>
                  <a:pt x="0" y="7214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476" name="Line 32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77" name="Line 33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78" name="Text Box 34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32479" name="Text Box 35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32480" name="Text Box 36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32481" name="Text Box 37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32482" name="Text Box 38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32483" name="Text Box 39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32484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32485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32486" name="Text Box 42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32487" name="Text Box 43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32488" name="Text Box 44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32489" name="Text Box 45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32490" name="Text Box 46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32491" name="Text Box 47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32492" name="Text Box 48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32493" name="Line 49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94" name="Line 50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95" name="Line 51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96" name="Line 52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97" name="Line 53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98" name="Line 54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499" name="Line 55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500" name="Line 56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501" name="Line 57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502" name="Line 58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503" name="Line 59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504" name="Line 60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505" name="Line 61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506" name="Line 62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2507" name="Text Box 63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32508" name="Text Box 64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2509" name="Text Box 65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32510" name="Text Box 66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32511" name="Text Box 67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32512" name="Text Box 68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32513" name="Text Box 69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32514" name="Text Box 70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232515" name="Text Box 71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2516" name="Text Box 72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232517" name="Text Box 73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32518" name="Text Box 74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2519" name="Text Box 75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32520" name="Text Box 76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32521" name="Text Box 77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232522" name="Text Box 78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2523" name="Text Box 79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2524" name="Text Box 80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32525" name="Text Box 81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32526" name="Text Box 82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32527" name="Text Box 83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32528" name="Text Box 84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2529" name="Text Box 85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2530" name="Text Box 86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32531" name="Text Box 87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32532" name="Text Box 88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7</a:t>
            </a:r>
          </a:p>
        </p:txBody>
      </p:sp>
      <p:sp>
        <p:nvSpPr>
          <p:cNvPr id="232533" name="Text Box 89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2534" name="Text Box 90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32535" name="Text Box 91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32536" name="Text Box 92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2537" name="Text Box 93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32538" name="Text Box 94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32539" name="Text Box 95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32540" name="Text Box 96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32541" name="Text Box 97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32542" name="Text Box 98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32543" name="Text Box 99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2544" name="Text Box 100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113</a:t>
            </a:r>
          </a:p>
        </p:txBody>
      </p:sp>
      <p:sp>
        <p:nvSpPr>
          <p:cNvPr id="232545" name="文本框 101"/>
          <p:cNvSpPr txBox="1">
            <a:spLocks noChangeArrowheads="1"/>
          </p:cNvSpPr>
          <p:nvPr/>
        </p:nvSpPr>
        <p:spPr bwMode="auto">
          <a:xfrm>
            <a:off x="1000650" y="1811934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Move to node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00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01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02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34503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04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234505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06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34507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08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34509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10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34511" name="Freeform 19"/>
          <p:cNvSpPr>
            <a:spLocks noChangeArrowheads="1"/>
          </p:cNvSpPr>
          <p:nvPr/>
        </p:nvSpPr>
        <p:spPr bwMode="auto">
          <a:xfrm>
            <a:off x="3768681" y="3387527"/>
            <a:ext cx="1462917" cy="598726"/>
          </a:xfrm>
          <a:custGeom>
            <a:avLst/>
            <a:gdLst>
              <a:gd name="T0" fmla="*/ 9360 w 3475"/>
              <a:gd name="T1" fmla="*/ 0 h 1506"/>
              <a:gd name="T2" fmla="*/ 0 w 3475"/>
              <a:gd name="T3" fmla="*/ 22351 h 1506"/>
              <a:gd name="T4" fmla="*/ 1240870 w 3475"/>
              <a:gd name="T5" fmla="*/ 542564 h 1506"/>
              <a:gd name="T6" fmla="*/ 1250590 w 3475"/>
              <a:gd name="T7" fmla="*/ 520213 h 1506"/>
              <a:gd name="T8" fmla="*/ 9360 w 3475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5" h="1506">
                <a:moveTo>
                  <a:pt x="26" y="0"/>
                </a:moveTo>
                <a:lnTo>
                  <a:pt x="0" y="62"/>
                </a:lnTo>
                <a:lnTo>
                  <a:pt x="3447" y="1505"/>
                </a:lnTo>
                <a:lnTo>
                  <a:pt x="3474" y="1443"/>
                </a:lnTo>
                <a:lnTo>
                  <a:pt x="26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12" name="Freeform 20"/>
          <p:cNvSpPr>
            <a:spLocks noChangeArrowheads="1"/>
          </p:cNvSpPr>
          <p:nvPr/>
        </p:nvSpPr>
        <p:spPr bwMode="auto">
          <a:xfrm>
            <a:off x="5211176" y="4315377"/>
            <a:ext cx="27847" cy="1031138"/>
          </a:xfrm>
          <a:custGeom>
            <a:avLst/>
            <a:gdLst>
              <a:gd name="T0" fmla="*/ 0 w 67"/>
              <a:gd name="T1" fmla="*/ 934677 h 2599"/>
              <a:gd name="T2" fmla="*/ 23457 w 67"/>
              <a:gd name="T3" fmla="*/ 934677 h 2599"/>
              <a:gd name="T4" fmla="*/ 23457 w 67"/>
              <a:gd name="T5" fmla="*/ 0 h 2599"/>
              <a:gd name="T6" fmla="*/ 0 w 67"/>
              <a:gd name="T7" fmla="*/ 0 h 2599"/>
              <a:gd name="T8" fmla="*/ 0 w 67"/>
              <a:gd name="T9" fmla="*/ 934677 h 2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599">
                <a:moveTo>
                  <a:pt x="0" y="2598"/>
                </a:moveTo>
                <a:lnTo>
                  <a:pt x="66" y="2598"/>
                </a:lnTo>
                <a:lnTo>
                  <a:pt x="66" y="0"/>
                </a:lnTo>
                <a:lnTo>
                  <a:pt x="0" y="0"/>
                </a:lnTo>
                <a:lnTo>
                  <a:pt x="0" y="259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13" name="Line 21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14" name="Line 22"/>
          <p:cNvSpPr>
            <a:spLocks noChangeShapeType="1"/>
          </p:cNvSpPr>
          <p:nvPr/>
        </p:nvSpPr>
        <p:spPr bwMode="auto">
          <a:xfrm>
            <a:off x="2322474" y="5689645"/>
            <a:ext cx="1451778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15" name="Line 23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16" name="Line 24"/>
          <p:cNvSpPr>
            <a:spLocks noChangeShapeType="1"/>
          </p:cNvSpPr>
          <p:nvPr/>
        </p:nvSpPr>
        <p:spPr bwMode="auto">
          <a:xfrm flipH="1">
            <a:off x="2320616" y="3399782"/>
            <a:ext cx="1455491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17" name="Freeform 25"/>
          <p:cNvSpPr>
            <a:spLocks noChangeArrowheads="1"/>
          </p:cNvSpPr>
          <p:nvPr/>
        </p:nvSpPr>
        <p:spPr bwMode="auto">
          <a:xfrm>
            <a:off x="2563817" y="4073786"/>
            <a:ext cx="2419010" cy="26259"/>
          </a:xfrm>
          <a:custGeom>
            <a:avLst/>
            <a:gdLst>
              <a:gd name="T0" fmla="*/ 0 w 5745"/>
              <a:gd name="T1" fmla="*/ 23457 h 67"/>
              <a:gd name="T2" fmla="*/ 2068152 w 5745"/>
              <a:gd name="T3" fmla="*/ 23457 h 67"/>
              <a:gd name="T4" fmla="*/ 2068152 w 5745"/>
              <a:gd name="T5" fmla="*/ 0 h 67"/>
              <a:gd name="T6" fmla="*/ 0 w 5745"/>
              <a:gd name="T7" fmla="*/ 0 h 67"/>
              <a:gd name="T8" fmla="*/ 0 w 5745"/>
              <a:gd name="T9" fmla="*/ 2345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45" h="67">
                <a:moveTo>
                  <a:pt x="0" y="66"/>
                </a:moveTo>
                <a:lnTo>
                  <a:pt x="5744" y="66"/>
                </a:lnTo>
                <a:lnTo>
                  <a:pt x="5744" y="0"/>
                </a:lnTo>
                <a:lnTo>
                  <a:pt x="0" y="0"/>
                </a:lnTo>
                <a:lnTo>
                  <a:pt x="0" y="66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18" name="Line 26"/>
          <p:cNvSpPr>
            <a:spLocks noChangeShapeType="1"/>
          </p:cNvSpPr>
          <p:nvPr/>
        </p:nvSpPr>
        <p:spPr bwMode="auto">
          <a:xfrm>
            <a:off x="2563818" y="4086040"/>
            <a:ext cx="1210433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19" name="Freeform 27"/>
          <p:cNvSpPr>
            <a:spLocks noChangeArrowheads="1"/>
          </p:cNvSpPr>
          <p:nvPr/>
        </p:nvSpPr>
        <p:spPr bwMode="auto">
          <a:xfrm>
            <a:off x="3761255" y="4080789"/>
            <a:ext cx="1234568" cy="2188325"/>
          </a:xfrm>
          <a:custGeom>
            <a:avLst/>
            <a:gdLst>
              <a:gd name="T0" fmla="*/ 1055328 w 2932"/>
              <a:gd name="T1" fmla="*/ 11156 h 5514"/>
              <a:gd name="T2" fmla="*/ 1034445 w 2932"/>
              <a:gd name="T3" fmla="*/ 0 h 5514"/>
              <a:gd name="T4" fmla="*/ 0 w 2932"/>
              <a:gd name="T5" fmla="*/ 1973219 h 5514"/>
              <a:gd name="T6" fmla="*/ 20883 w 2932"/>
              <a:gd name="T7" fmla="*/ 1984015 h 5514"/>
              <a:gd name="T8" fmla="*/ 1055328 w 2932"/>
              <a:gd name="T9" fmla="*/ 11156 h 5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2" h="5514">
                <a:moveTo>
                  <a:pt x="2931" y="31"/>
                </a:moveTo>
                <a:lnTo>
                  <a:pt x="2873" y="0"/>
                </a:lnTo>
                <a:lnTo>
                  <a:pt x="0" y="5483"/>
                </a:lnTo>
                <a:lnTo>
                  <a:pt x="58" y="5513"/>
                </a:lnTo>
                <a:lnTo>
                  <a:pt x="2931" y="31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20" name="Line 28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21" name="Line 29"/>
          <p:cNvSpPr>
            <a:spLocks noChangeShapeType="1"/>
          </p:cNvSpPr>
          <p:nvPr/>
        </p:nvSpPr>
        <p:spPr bwMode="auto">
          <a:xfrm>
            <a:off x="2563818" y="5575852"/>
            <a:ext cx="2417154" cy="1750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22" name="Line 30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23" name="Line 31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24" name="Line 32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25" name="Freeform 33"/>
          <p:cNvSpPr>
            <a:spLocks noChangeArrowheads="1"/>
          </p:cNvSpPr>
          <p:nvPr/>
        </p:nvSpPr>
        <p:spPr bwMode="auto">
          <a:xfrm>
            <a:off x="2558248" y="4075536"/>
            <a:ext cx="2433863" cy="1510820"/>
          </a:xfrm>
          <a:custGeom>
            <a:avLst/>
            <a:gdLst>
              <a:gd name="T0" fmla="*/ 0 w 5779"/>
              <a:gd name="T1" fmla="*/ 1349860 h 3807"/>
              <a:gd name="T2" fmla="*/ 12245 w 5779"/>
              <a:gd name="T3" fmla="*/ 1369653 h 3807"/>
              <a:gd name="T4" fmla="*/ 2080853 w 5779"/>
              <a:gd name="T5" fmla="*/ 19433 h 3807"/>
              <a:gd name="T6" fmla="*/ 2068248 w 5779"/>
              <a:gd name="T7" fmla="*/ 0 h 3807"/>
              <a:gd name="T8" fmla="*/ 0 w 5779"/>
              <a:gd name="T9" fmla="*/ 1349860 h 3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79" h="3807">
                <a:moveTo>
                  <a:pt x="0" y="3751"/>
                </a:moveTo>
                <a:lnTo>
                  <a:pt x="34" y="3806"/>
                </a:lnTo>
                <a:lnTo>
                  <a:pt x="5778" y="54"/>
                </a:lnTo>
                <a:lnTo>
                  <a:pt x="5743" y="0"/>
                </a:lnTo>
                <a:lnTo>
                  <a:pt x="0" y="3751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526" name="Text Box 34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34527" name="Text Box 35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34528" name="Text Box 36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34529" name="Text Box 37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34530" name="Text Box 38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34531" name="Text Box 39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34532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34533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34534" name="Text Box 42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34535" name="Text Box 43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34536" name="Text Box 44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34537" name="Text Box 45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34538" name="Text Box 46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34539" name="Text Box 47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34540" name="Text Box 48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34541" name="Line 49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42" name="Line 50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43" name="Line 51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44" name="Line 52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45" name="Line 53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46" name="Line 54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47" name="Line 55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48" name="Line 56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49" name="Line 57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50" name="Line 58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51" name="Line 59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52" name="Line 60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53" name="Line 61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54" name="Line 62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4555" name="Text Box 63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34556" name="Text Box 64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4557" name="Text Box 65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34558" name="Text Box 66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34559" name="Text Box 67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34560" name="Text Box 68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34561" name="Text Box 69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34562" name="Text Box 70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34563" name="Text Box 71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4564" name="Text Box 72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34565" name="Text Box 73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34566" name="Text Box 74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34567" name="Text Box 75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26</a:t>
            </a:r>
          </a:p>
        </p:txBody>
      </p:sp>
      <p:sp>
        <p:nvSpPr>
          <p:cNvPr id="234568" name="Text Box 76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34569" name="Text Box 77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8</a:t>
            </a:r>
          </a:p>
        </p:txBody>
      </p:sp>
      <p:sp>
        <p:nvSpPr>
          <p:cNvPr id="234570" name="Text Box 78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4571" name="Text Box 79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4572" name="Text Box 80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34573" name="Text Box 81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34574" name="Text Box 82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34575" name="Text Box 83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34576" name="Text Box 84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4577" name="Text Box 85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4578" name="Text Box 86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34579" name="Text Box 87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34580" name="Text Box 88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34581" name="Text Box 89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4582" name="Text Box 90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34583" name="Text Box 91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34584" name="Text Box 92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4585" name="Text Box 93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34586" name="Text Box 94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34587" name="Text Box 95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34588" name="Text Box 96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34589" name="Text Box 97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34590" name="Text Box 98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34591" name="Text Box 99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4592" name="Text Box 100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114</a:t>
            </a:r>
          </a:p>
        </p:txBody>
      </p:sp>
      <p:sp>
        <p:nvSpPr>
          <p:cNvPr id="234593" name="文本框 102"/>
          <p:cNvSpPr txBox="1">
            <a:spLocks noChangeArrowheads="1"/>
          </p:cNvSpPr>
          <p:nvPr/>
        </p:nvSpPr>
        <p:spPr bwMode="auto">
          <a:xfrm>
            <a:off x="922677" y="1843446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Move to node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48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49" name="Text Box 8"/>
          <p:cNvSpPr txBox="1">
            <a:spLocks noChangeArrowheads="1"/>
          </p:cNvSpPr>
          <p:nvPr/>
        </p:nvSpPr>
        <p:spPr bwMode="auto">
          <a:xfrm>
            <a:off x="1960457" y="2942859"/>
            <a:ext cx="159658" cy="152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36550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51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36552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53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236554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55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36556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57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36558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59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36560" name="Freeform 19"/>
          <p:cNvSpPr>
            <a:spLocks noChangeArrowheads="1"/>
          </p:cNvSpPr>
          <p:nvPr/>
        </p:nvSpPr>
        <p:spPr bwMode="auto">
          <a:xfrm>
            <a:off x="3768681" y="3387527"/>
            <a:ext cx="1462917" cy="598726"/>
          </a:xfrm>
          <a:custGeom>
            <a:avLst/>
            <a:gdLst>
              <a:gd name="T0" fmla="*/ 9360 w 3475"/>
              <a:gd name="T1" fmla="*/ 0 h 1506"/>
              <a:gd name="T2" fmla="*/ 0 w 3475"/>
              <a:gd name="T3" fmla="*/ 22351 h 1506"/>
              <a:gd name="T4" fmla="*/ 1240870 w 3475"/>
              <a:gd name="T5" fmla="*/ 542564 h 1506"/>
              <a:gd name="T6" fmla="*/ 1250590 w 3475"/>
              <a:gd name="T7" fmla="*/ 520213 h 1506"/>
              <a:gd name="T8" fmla="*/ 9360 w 3475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5" h="1506">
                <a:moveTo>
                  <a:pt x="26" y="0"/>
                </a:moveTo>
                <a:lnTo>
                  <a:pt x="0" y="62"/>
                </a:lnTo>
                <a:lnTo>
                  <a:pt x="3447" y="1505"/>
                </a:lnTo>
                <a:lnTo>
                  <a:pt x="3474" y="1443"/>
                </a:lnTo>
                <a:lnTo>
                  <a:pt x="26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61" name="Freeform 20"/>
          <p:cNvSpPr>
            <a:spLocks noChangeArrowheads="1"/>
          </p:cNvSpPr>
          <p:nvPr/>
        </p:nvSpPr>
        <p:spPr bwMode="auto">
          <a:xfrm>
            <a:off x="5211176" y="4315377"/>
            <a:ext cx="27847" cy="1031138"/>
          </a:xfrm>
          <a:custGeom>
            <a:avLst/>
            <a:gdLst>
              <a:gd name="T0" fmla="*/ 0 w 67"/>
              <a:gd name="T1" fmla="*/ 934677 h 2599"/>
              <a:gd name="T2" fmla="*/ 23457 w 67"/>
              <a:gd name="T3" fmla="*/ 934677 h 2599"/>
              <a:gd name="T4" fmla="*/ 23457 w 67"/>
              <a:gd name="T5" fmla="*/ 0 h 2599"/>
              <a:gd name="T6" fmla="*/ 0 w 67"/>
              <a:gd name="T7" fmla="*/ 0 h 2599"/>
              <a:gd name="T8" fmla="*/ 0 w 67"/>
              <a:gd name="T9" fmla="*/ 934677 h 2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599">
                <a:moveTo>
                  <a:pt x="0" y="2598"/>
                </a:moveTo>
                <a:lnTo>
                  <a:pt x="66" y="2598"/>
                </a:lnTo>
                <a:lnTo>
                  <a:pt x="66" y="0"/>
                </a:lnTo>
                <a:lnTo>
                  <a:pt x="0" y="0"/>
                </a:lnTo>
                <a:lnTo>
                  <a:pt x="0" y="2598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62" name="Freeform 21"/>
          <p:cNvSpPr>
            <a:spLocks noChangeArrowheads="1"/>
          </p:cNvSpPr>
          <p:nvPr/>
        </p:nvSpPr>
        <p:spPr bwMode="auto">
          <a:xfrm>
            <a:off x="3768681" y="5677390"/>
            <a:ext cx="1462917" cy="598726"/>
          </a:xfrm>
          <a:custGeom>
            <a:avLst/>
            <a:gdLst>
              <a:gd name="T0" fmla="*/ 1250590 w 3475"/>
              <a:gd name="T1" fmla="*/ 22351 h 1506"/>
              <a:gd name="T2" fmla="*/ 1240870 w 3475"/>
              <a:gd name="T3" fmla="*/ 0 h 1506"/>
              <a:gd name="T4" fmla="*/ 0 w 3475"/>
              <a:gd name="T5" fmla="*/ 520213 h 1506"/>
              <a:gd name="T6" fmla="*/ 9360 w 3475"/>
              <a:gd name="T7" fmla="*/ 542564 h 1506"/>
              <a:gd name="T8" fmla="*/ 1250590 w 3475"/>
              <a:gd name="T9" fmla="*/ 22351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5" h="1506">
                <a:moveTo>
                  <a:pt x="3474" y="62"/>
                </a:moveTo>
                <a:lnTo>
                  <a:pt x="3447" y="0"/>
                </a:lnTo>
                <a:lnTo>
                  <a:pt x="0" y="1443"/>
                </a:lnTo>
                <a:lnTo>
                  <a:pt x="26" y="1505"/>
                </a:lnTo>
                <a:lnTo>
                  <a:pt x="3474" y="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63" name="Line 22"/>
          <p:cNvSpPr>
            <a:spLocks noChangeShapeType="1"/>
          </p:cNvSpPr>
          <p:nvPr/>
        </p:nvSpPr>
        <p:spPr bwMode="auto">
          <a:xfrm>
            <a:off x="2322474" y="5689645"/>
            <a:ext cx="1451778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64" name="Line 23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65" name="Line 24"/>
          <p:cNvSpPr>
            <a:spLocks noChangeShapeType="1"/>
          </p:cNvSpPr>
          <p:nvPr/>
        </p:nvSpPr>
        <p:spPr bwMode="auto">
          <a:xfrm flipH="1">
            <a:off x="2320616" y="3399782"/>
            <a:ext cx="1455491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66" name="Line 25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67" name="Line 26"/>
          <p:cNvSpPr>
            <a:spLocks noChangeShapeType="1"/>
          </p:cNvSpPr>
          <p:nvPr/>
        </p:nvSpPr>
        <p:spPr bwMode="auto">
          <a:xfrm>
            <a:off x="2563818" y="4086040"/>
            <a:ext cx="1210433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68" name="Line 27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69" name="Line 28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70" name="Freeform 29"/>
          <p:cNvSpPr>
            <a:spLocks noChangeArrowheads="1"/>
          </p:cNvSpPr>
          <p:nvPr/>
        </p:nvSpPr>
        <p:spPr bwMode="auto">
          <a:xfrm>
            <a:off x="2563817" y="5563597"/>
            <a:ext cx="2419010" cy="26260"/>
          </a:xfrm>
          <a:custGeom>
            <a:avLst/>
            <a:gdLst>
              <a:gd name="T0" fmla="*/ 0 w 5745"/>
              <a:gd name="T1" fmla="*/ 23458 h 67"/>
              <a:gd name="T2" fmla="*/ 2068152 w 5745"/>
              <a:gd name="T3" fmla="*/ 23458 h 67"/>
              <a:gd name="T4" fmla="*/ 2068152 w 5745"/>
              <a:gd name="T5" fmla="*/ 0 h 67"/>
              <a:gd name="T6" fmla="*/ 0 w 5745"/>
              <a:gd name="T7" fmla="*/ 0 h 67"/>
              <a:gd name="T8" fmla="*/ 0 w 5745"/>
              <a:gd name="T9" fmla="*/ 23458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45" h="67">
                <a:moveTo>
                  <a:pt x="0" y="66"/>
                </a:moveTo>
                <a:lnTo>
                  <a:pt x="5744" y="66"/>
                </a:lnTo>
                <a:lnTo>
                  <a:pt x="5744" y="0"/>
                </a:lnTo>
                <a:lnTo>
                  <a:pt x="0" y="0"/>
                </a:lnTo>
                <a:lnTo>
                  <a:pt x="0" y="66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71" name="Line 30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72" name="Line 31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73" name="Freeform 32"/>
          <p:cNvSpPr>
            <a:spLocks noChangeArrowheads="1"/>
          </p:cNvSpPr>
          <p:nvPr/>
        </p:nvSpPr>
        <p:spPr bwMode="auto">
          <a:xfrm>
            <a:off x="2558248" y="4075536"/>
            <a:ext cx="2433863" cy="1510820"/>
          </a:xfrm>
          <a:custGeom>
            <a:avLst/>
            <a:gdLst>
              <a:gd name="T0" fmla="*/ 12245 w 5779"/>
              <a:gd name="T1" fmla="*/ 0 h 3807"/>
              <a:gd name="T2" fmla="*/ 0 w 5779"/>
              <a:gd name="T3" fmla="*/ 19433 h 3807"/>
              <a:gd name="T4" fmla="*/ 2068248 w 5779"/>
              <a:gd name="T5" fmla="*/ 1369653 h 3807"/>
              <a:gd name="T6" fmla="*/ 2080853 w 5779"/>
              <a:gd name="T7" fmla="*/ 1349860 h 3807"/>
              <a:gd name="T8" fmla="*/ 12245 w 5779"/>
              <a:gd name="T9" fmla="*/ 0 h 3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79" h="3807">
                <a:moveTo>
                  <a:pt x="34" y="0"/>
                </a:moveTo>
                <a:lnTo>
                  <a:pt x="0" y="54"/>
                </a:lnTo>
                <a:lnTo>
                  <a:pt x="5743" y="3806"/>
                </a:lnTo>
                <a:lnTo>
                  <a:pt x="5778" y="3751"/>
                </a:lnTo>
                <a:lnTo>
                  <a:pt x="34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6574" name="Line 33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75" name="Text Box 34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36576" name="Text Box 35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36577" name="Text Box 36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36578" name="Text Box 37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36579" name="Text Box 38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36580" name="Text Box 39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36581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36582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36583" name="Text Box 42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36584" name="Text Box 43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36585" name="Text Box 44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36586" name="Text Box 45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36587" name="Text Box 46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36588" name="Text Box 47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36589" name="Text Box 48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36590" name="Line 49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1" name="Line 50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2" name="Line 51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3" name="Line 52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4" name="Line 53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5" name="Line 54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6" name="Line 55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7" name="Line 56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8" name="Line 57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599" name="Line 58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600" name="Line 59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601" name="Line 60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602" name="Line 61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603" name="Line 62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6604" name="Text Box 63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36605" name="Text Box 64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6606" name="Text Box 65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36607" name="Text Box 66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36608" name="Text Box 67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36609" name="Text Box 68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36610" name="Text Box 69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36611" name="Text Box 70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36612" name="Text Box 71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6613" name="Text Box 72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36614" name="Text Box 73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36615" name="Text Box 74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36616" name="Text Box 75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26</a:t>
            </a:r>
          </a:p>
        </p:txBody>
      </p:sp>
      <p:sp>
        <p:nvSpPr>
          <p:cNvPr id="236617" name="Text Box 76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36618" name="Text Box 77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36619" name="Text Box 78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6620" name="Text Box 79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36621" name="Text Box 80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36622" name="Text Box 81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236623" name="Text Box 82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36624" name="Text Box 83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36625" name="Text Box 84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6626" name="Text Box 85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6627" name="Text Box 86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36628" name="Text Box 87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36629" name="Text Box 88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36630" name="Text Box 89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6631" name="Text Box 90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4</a:t>
            </a:r>
          </a:p>
        </p:txBody>
      </p:sp>
      <p:sp>
        <p:nvSpPr>
          <p:cNvPr id="236632" name="Text Box 91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36633" name="Text Box 92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6634" name="Text Box 93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36635" name="Text Box 94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36636" name="Text Box 95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36637" name="Text Box 96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36638" name="Text Box 97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36639" name="Text Box 98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36640" name="Text Box 99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6641" name="Text Box 100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115</a:t>
            </a:r>
          </a:p>
        </p:txBody>
      </p:sp>
      <p:sp>
        <p:nvSpPr>
          <p:cNvPr id="236642" name="文本框 101"/>
          <p:cNvSpPr txBox="1">
            <a:spLocks noChangeArrowheads="1"/>
          </p:cNvSpPr>
          <p:nvPr/>
        </p:nvSpPr>
        <p:spPr bwMode="auto">
          <a:xfrm>
            <a:off x="879978" y="1859201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Move to node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596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597" name="Text Box 8"/>
          <p:cNvSpPr txBox="1">
            <a:spLocks noChangeArrowheads="1"/>
          </p:cNvSpPr>
          <p:nvPr/>
        </p:nvSpPr>
        <p:spPr bwMode="auto">
          <a:xfrm>
            <a:off x="1960457" y="2942859"/>
            <a:ext cx="159658" cy="152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38598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599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38600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01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238602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03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5 </a:t>
            </a:r>
          </a:p>
        </p:txBody>
      </p:sp>
      <p:sp>
        <p:nvSpPr>
          <p:cNvPr id="238604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05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38606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07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38608" name="Freeform 19"/>
          <p:cNvSpPr>
            <a:spLocks noChangeArrowheads="1"/>
          </p:cNvSpPr>
          <p:nvPr/>
        </p:nvSpPr>
        <p:spPr bwMode="auto">
          <a:xfrm>
            <a:off x="3768681" y="3387527"/>
            <a:ext cx="1462917" cy="598726"/>
          </a:xfrm>
          <a:custGeom>
            <a:avLst/>
            <a:gdLst>
              <a:gd name="T0" fmla="*/ 9360 w 3475"/>
              <a:gd name="T1" fmla="*/ 0 h 1506"/>
              <a:gd name="T2" fmla="*/ 0 w 3475"/>
              <a:gd name="T3" fmla="*/ 22351 h 1506"/>
              <a:gd name="T4" fmla="*/ 1240870 w 3475"/>
              <a:gd name="T5" fmla="*/ 542564 h 1506"/>
              <a:gd name="T6" fmla="*/ 1250590 w 3475"/>
              <a:gd name="T7" fmla="*/ 520213 h 1506"/>
              <a:gd name="T8" fmla="*/ 9360 w 3475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5" h="1506">
                <a:moveTo>
                  <a:pt x="26" y="0"/>
                </a:moveTo>
                <a:lnTo>
                  <a:pt x="0" y="62"/>
                </a:lnTo>
                <a:lnTo>
                  <a:pt x="3447" y="1505"/>
                </a:lnTo>
                <a:lnTo>
                  <a:pt x="3474" y="1443"/>
                </a:lnTo>
                <a:lnTo>
                  <a:pt x="26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09" name="Freeform 20"/>
          <p:cNvSpPr>
            <a:spLocks noChangeArrowheads="1"/>
          </p:cNvSpPr>
          <p:nvPr/>
        </p:nvSpPr>
        <p:spPr bwMode="auto">
          <a:xfrm>
            <a:off x="5211176" y="4315377"/>
            <a:ext cx="27847" cy="1031138"/>
          </a:xfrm>
          <a:custGeom>
            <a:avLst/>
            <a:gdLst>
              <a:gd name="T0" fmla="*/ 0 w 67"/>
              <a:gd name="T1" fmla="*/ 934677 h 2599"/>
              <a:gd name="T2" fmla="*/ 23457 w 67"/>
              <a:gd name="T3" fmla="*/ 934677 h 2599"/>
              <a:gd name="T4" fmla="*/ 23457 w 67"/>
              <a:gd name="T5" fmla="*/ 0 h 2599"/>
              <a:gd name="T6" fmla="*/ 0 w 67"/>
              <a:gd name="T7" fmla="*/ 0 h 2599"/>
              <a:gd name="T8" fmla="*/ 0 w 67"/>
              <a:gd name="T9" fmla="*/ 934677 h 2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599">
                <a:moveTo>
                  <a:pt x="0" y="2598"/>
                </a:moveTo>
                <a:lnTo>
                  <a:pt x="66" y="2598"/>
                </a:lnTo>
                <a:lnTo>
                  <a:pt x="66" y="0"/>
                </a:lnTo>
                <a:lnTo>
                  <a:pt x="0" y="0"/>
                </a:lnTo>
                <a:lnTo>
                  <a:pt x="0" y="2598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10" name="Line 21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11" name="Freeform 22"/>
          <p:cNvSpPr>
            <a:spLocks noChangeArrowheads="1"/>
          </p:cNvSpPr>
          <p:nvPr/>
        </p:nvSpPr>
        <p:spPr bwMode="auto">
          <a:xfrm>
            <a:off x="2318760" y="5677390"/>
            <a:ext cx="1462917" cy="598726"/>
          </a:xfrm>
          <a:custGeom>
            <a:avLst/>
            <a:gdLst>
              <a:gd name="T0" fmla="*/ 9722 w 3474"/>
              <a:gd name="T1" fmla="*/ 0 h 1506"/>
              <a:gd name="T2" fmla="*/ 0 w 3474"/>
              <a:gd name="T3" fmla="*/ 22351 h 1506"/>
              <a:gd name="T4" fmla="*/ 1241228 w 3474"/>
              <a:gd name="T5" fmla="*/ 542564 h 1506"/>
              <a:gd name="T6" fmla="*/ 1250590 w 3474"/>
              <a:gd name="T7" fmla="*/ 520213 h 1506"/>
              <a:gd name="T8" fmla="*/ 9722 w 3474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4" h="1506">
                <a:moveTo>
                  <a:pt x="27" y="0"/>
                </a:moveTo>
                <a:lnTo>
                  <a:pt x="0" y="62"/>
                </a:lnTo>
                <a:lnTo>
                  <a:pt x="3447" y="1505"/>
                </a:lnTo>
                <a:lnTo>
                  <a:pt x="3473" y="1443"/>
                </a:lnTo>
                <a:lnTo>
                  <a:pt x="27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12" name="Freeform 23"/>
          <p:cNvSpPr>
            <a:spLocks noChangeArrowheads="1"/>
          </p:cNvSpPr>
          <p:nvPr/>
        </p:nvSpPr>
        <p:spPr bwMode="auto">
          <a:xfrm>
            <a:off x="2309478" y="4315377"/>
            <a:ext cx="27848" cy="1031138"/>
          </a:xfrm>
          <a:custGeom>
            <a:avLst/>
            <a:gdLst>
              <a:gd name="T0" fmla="*/ 0 w 67"/>
              <a:gd name="T1" fmla="*/ 934677 h 2599"/>
              <a:gd name="T2" fmla="*/ 23458 w 67"/>
              <a:gd name="T3" fmla="*/ 934677 h 2599"/>
              <a:gd name="T4" fmla="*/ 23458 w 67"/>
              <a:gd name="T5" fmla="*/ 0 h 2599"/>
              <a:gd name="T6" fmla="*/ 0 w 67"/>
              <a:gd name="T7" fmla="*/ 0 h 2599"/>
              <a:gd name="T8" fmla="*/ 0 w 67"/>
              <a:gd name="T9" fmla="*/ 934677 h 2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599">
                <a:moveTo>
                  <a:pt x="0" y="2598"/>
                </a:moveTo>
                <a:lnTo>
                  <a:pt x="66" y="2598"/>
                </a:lnTo>
                <a:lnTo>
                  <a:pt x="66" y="0"/>
                </a:lnTo>
                <a:lnTo>
                  <a:pt x="0" y="0"/>
                </a:lnTo>
                <a:lnTo>
                  <a:pt x="0" y="259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13" name="Line 24"/>
          <p:cNvSpPr>
            <a:spLocks noChangeShapeType="1"/>
          </p:cNvSpPr>
          <p:nvPr/>
        </p:nvSpPr>
        <p:spPr bwMode="auto">
          <a:xfrm flipH="1">
            <a:off x="2320616" y="3399782"/>
            <a:ext cx="1455491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14" name="Line 25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15" name="Line 26"/>
          <p:cNvSpPr>
            <a:spLocks noChangeShapeType="1"/>
          </p:cNvSpPr>
          <p:nvPr/>
        </p:nvSpPr>
        <p:spPr bwMode="auto">
          <a:xfrm>
            <a:off x="2563818" y="4086040"/>
            <a:ext cx="1210433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16" name="Line 27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17" name="Line 28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18" name="Freeform 29"/>
          <p:cNvSpPr>
            <a:spLocks noChangeArrowheads="1"/>
          </p:cNvSpPr>
          <p:nvPr/>
        </p:nvSpPr>
        <p:spPr bwMode="auto">
          <a:xfrm>
            <a:off x="2563817" y="5563597"/>
            <a:ext cx="2419010" cy="26260"/>
          </a:xfrm>
          <a:custGeom>
            <a:avLst/>
            <a:gdLst>
              <a:gd name="T0" fmla="*/ 0 w 5745"/>
              <a:gd name="T1" fmla="*/ 23458 h 67"/>
              <a:gd name="T2" fmla="*/ 2068152 w 5745"/>
              <a:gd name="T3" fmla="*/ 23458 h 67"/>
              <a:gd name="T4" fmla="*/ 2068152 w 5745"/>
              <a:gd name="T5" fmla="*/ 0 h 67"/>
              <a:gd name="T6" fmla="*/ 0 w 5745"/>
              <a:gd name="T7" fmla="*/ 0 h 67"/>
              <a:gd name="T8" fmla="*/ 0 w 5745"/>
              <a:gd name="T9" fmla="*/ 23458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45" h="67">
                <a:moveTo>
                  <a:pt x="0" y="66"/>
                </a:moveTo>
                <a:lnTo>
                  <a:pt x="5744" y="66"/>
                </a:lnTo>
                <a:lnTo>
                  <a:pt x="5744" y="0"/>
                </a:lnTo>
                <a:lnTo>
                  <a:pt x="0" y="0"/>
                </a:lnTo>
                <a:lnTo>
                  <a:pt x="0" y="66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619" name="Line 30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20" name="Line 31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21" name="Line 32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22" name="Line 33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23" name="Text Box 34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38624" name="Text Box 35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38625" name="Text Box 36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38626" name="Text Box 37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38627" name="Text Box 38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38628" name="Text Box 39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38629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38630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38631" name="Text Box 42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38632" name="Text Box 43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38633" name="Text Box 44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38634" name="Text Box 45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38635" name="Text Box 46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38636" name="Text Box 47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38637" name="Text Box 48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38638" name="Line 49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39" name="Line 50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0" name="Line 51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1" name="Line 52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2" name="Line 53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3" name="Line 54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4" name="Line 55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5" name="Line 56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6" name="Line 57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7" name="Line 58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8" name="Line 59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49" name="Line 60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50" name="Line 61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51" name="Line 62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38652" name="Text Box 63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38653" name="Text Box 64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8654" name="Text Box 65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38655" name="Text Box 66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38656" name="Text Box 67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38657" name="Text Box 68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38658" name="Text Box 69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38659" name="Text Box 70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38660" name="Text Box 71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8661" name="Text Box 72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38662" name="Text Box 73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38663" name="Text Box 74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38664" name="Text Box 75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26</a:t>
            </a:r>
          </a:p>
        </p:txBody>
      </p:sp>
      <p:sp>
        <p:nvSpPr>
          <p:cNvPr id="238665" name="Text Box 76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38666" name="Text Box 77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38667" name="Text Box 78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8668" name="Text Box 79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38669" name="Text Box 80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38670" name="Text Box 81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238671" name="Text Box 82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38672" name="Text Box 83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38673" name="Text Box 84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38674" name="Text Box 85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8675" name="Text Box 86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5</a:t>
            </a:r>
          </a:p>
        </p:txBody>
      </p:sp>
      <p:sp>
        <p:nvSpPr>
          <p:cNvPr id="238676" name="Text Box 87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38677" name="Text Box 88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38678" name="Text Box 89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38679" name="Text Box 90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38680" name="Text Box 91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238681" name="Text Box 92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38682" name="Text Box 93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18</a:t>
            </a:r>
          </a:p>
        </p:txBody>
      </p:sp>
      <p:sp>
        <p:nvSpPr>
          <p:cNvPr id="238683" name="Text Box 94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38684" name="Text Box 95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38685" name="Text Box 96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38686" name="Text Box 97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38687" name="Text Box 98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38688" name="Text Box 99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38689" name="Text Box 100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116</a:t>
            </a:r>
          </a:p>
        </p:txBody>
      </p:sp>
      <p:sp>
        <p:nvSpPr>
          <p:cNvPr id="238690" name="文本框 101"/>
          <p:cNvSpPr txBox="1">
            <a:spLocks noChangeArrowheads="1"/>
          </p:cNvSpPr>
          <p:nvPr/>
        </p:nvSpPr>
        <p:spPr bwMode="auto">
          <a:xfrm>
            <a:off x="922677" y="1867954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Move to node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 err="1">
                <a:ea typeface="宋体" charset="-122"/>
              </a:rPr>
              <a:t>Initialise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45559" y="1344506"/>
            <a:ext cx="2637101" cy="813219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Given a graph, </a:t>
            </a:r>
            <a:r>
              <a:rPr lang="en-US" altLang="zh-CN" sz="2300" b="1" dirty="0">
                <a:ea typeface="宋体" charset="-122"/>
              </a:rPr>
              <a:t>g,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and a source, </a:t>
            </a:r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45558" y="2352887"/>
            <a:ext cx="9556174" cy="329082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shortest_paths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Graph g, Node s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initialise_single_source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g, s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S := { 0 }        /* Make S empty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Q := Vertices( g ) /* Put the vertices in a PQ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while not Empty(Q) 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u :=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ExtractCheapest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Q );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AddNode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S, u ); /* Add u to S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for each vertex v in Adjacent( u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    relax( u, v, w )</a:t>
            </a:r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>
            <a:off x="6148705" y="1512571"/>
            <a:ext cx="2725332" cy="1214323"/>
          </a:xfrm>
          <a:prstGeom prst="downArrowCallout">
            <a:avLst>
              <a:gd name="adj1" fmla="val 55775"/>
              <a:gd name="adj2" fmla="val 55775"/>
              <a:gd name="adj3" fmla="val 16667"/>
              <a:gd name="adj4" fmla="val 66667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dirty="0" err="1">
                <a:latin typeface="Arial" charset="0"/>
                <a:ea typeface="宋体" charset="-122"/>
              </a:rPr>
              <a:t>Initialise</a:t>
            </a:r>
            <a:r>
              <a:rPr lang="en-US" altLang="zh-CN" sz="2300" dirty="0">
                <a:latin typeface="Arial" charset="0"/>
                <a:ea typeface="宋体" charset="-122"/>
              </a:rPr>
              <a:t> </a:t>
            </a:r>
            <a:r>
              <a:rPr lang="en-US" altLang="zh-CN" sz="2300" b="1" dirty="0">
                <a:ea typeface="宋体" charset="-122"/>
              </a:rPr>
              <a:t>d, </a:t>
            </a:r>
            <a:r>
              <a:rPr lang="en-US" altLang="zh-CN" sz="2300" b="1" dirty="0">
                <a:latin typeface="Symbol" pitchFamily="18" charset="2"/>
                <a:ea typeface="宋体" charset="-122"/>
              </a:rPr>
              <a:t>p</a:t>
            </a:r>
            <a:r>
              <a:rPr lang="en-US" altLang="zh-CN" sz="2300" b="1" dirty="0">
                <a:ea typeface="宋体" charset="-122"/>
              </a:rPr>
              <a:t>, S,</a:t>
            </a:r>
            <a:endParaRPr lang="en-US" altLang="zh-CN" sz="2300" dirty="0">
              <a:ea typeface="宋体" charset="-122"/>
            </a:endParaRPr>
          </a:p>
          <a:p>
            <a:pPr algn="ctr"/>
            <a:r>
              <a:rPr lang="en-US" altLang="zh-CN" sz="2300" dirty="0">
                <a:latin typeface="Arial" charset="0"/>
                <a:ea typeface="宋体" charset="-122"/>
              </a:rPr>
              <a:t>vertex </a:t>
            </a:r>
            <a:r>
              <a:rPr lang="en-US" altLang="zh-CN" sz="2300" b="1" dirty="0">
                <a:ea typeface="宋体" charset="-122"/>
              </a:rPr>
              <a:t>Q</a:t>
            </a:r>
            <a:r>
              <a:rPr lang="en-US" altLang="zh-CN" sz="2300" dirty="0">
                <a:ea typeface="宋体" charset="-122"/>
              </a:rPr>
              <a:t>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1069340" y="2773045"/>
            <a:ext cx="9000278" cy="1008380"/>
          </a:xfrm>
          <a:prstGeom prst="rect">
            <a:avLst/>
          </a:prstGeom>
          <a:noFill/>
          <a:ln w="38100">
            <a:solidFill>
              <a:srgbClr val="063DE8"/>
            </a:solidFill>
            <a:prstDash val="dash"/>
            <a:miter lim="800000"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44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45" name="Text Box 8"/>
          <p:cNvSpPr txBox="1">
            <a:spLocks noChangeArrowheads="1"/>
          </p:cNvSpPr>
          <p:nvPr/>
        </p:nvSpPr>
        <p:spPr bwMode="auto">
          <a:xfrm>
            <a:off x="1960457" y="2942859"/>
            <a:ext cx="159658" cy="152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40646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47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40648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49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240650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51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5 </a:t>
            </a:r>
          </a:p>
        </p:txBody>
      </p:sp>
      <p:sp>
        <p:nvSpPr>
          <p:cNvPr id="240652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53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4 </a:t>
            </a:r>
          </a:p>
        </p:txBody>
      </p:sp>
      <p:sp>
        <p:nvSpPr>
          <p:cNvPr id="240654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55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40656" name="Freeform 19"/>
          <p:cNvSpPr>
            <a:spLocks noChangeArrowheads="1"/>
          </p:cNvSpPr>
          <p:nvPr/>
        </p:nvSpPr>
        <p:spPr bwMode="auto">
          <a:xfrm>
            <a:off x="3768681" y="3387527"/>
            <a:ext cx="1462917" cy="598726"/>
          </a:xfrm>
          <a:custGeom>
            <a:avLst/>
            <a:gdLst>
              <a:gd name="T0" fmla="*/ 9360 w 3475"/>
              <a:gd name="T1" fmla="*/ 0 h 1506"/>
              <a:gd name="T2" fmla="*/ 0 w 3475"/>
              <a:gd name="T3" fmla="*/ 22351 h 1506"/>
              <a:gd name="T4" fmla="*/ 1240870 w 3475"/>
              <a:gd name="T5" fmla="*/ 542564 h 1506"/>
              <a:gd name="T6" fmla="*/ 1250590 w 3475"/>
              <a:gd name="T7" fmla="*/ 520213 h 1506"/>
              <a:gd name="T8" fmla="*/ 9360 w 3475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5" h="1506">
                <a:moveTo>
                  <a:pt x="26" y="0"/>
                </a:moveTo>
                <a:lnTo>
                  <a:pt x="0" y="62"/>
                </a:lnTo>
                <a:lnTo>
                  <a:pt x="3447" y="1505"/>
                </a:lnTo>
                <a:lnTo>
                  <a:pt x="3474" y="1443"/>
                </a:lnTo>
                <a:lnTo>
                  <a:pt x="26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57" name="Freeform 20"/>
          <p:cNvSpPr>
            <a:spLocks noChangeArrowheads="1"/>
          </p:cNvSpPr>
          <p:nvPr/>
        </p:nvSpPr>
        <p:spPr bwMode="auto">
          <a:xfrm>
            <a:off x="5211176" y="4315377"/>
            <a:ext cx="27847" cy="1031138"/>
          </a:xfrm>
          <a:custGeom>
            <a:avLst/>
            <a:gdLst>
              <a:gd name="T0" fmla="*/ 0 w 67"/>
              <a:gd name="T1" fmla="*/ 934677 h 2599"/>
              <a:gd name="T2" fmla="*/ 23457 w 67"/>
              <a:gd name="T3" fmla="*/ 934677 h 2599"/>
              <a:gd name="T4" fmla="*/ 23457 w 67"/>
              <a:gd name="T5" fmla="*/ 0 h 2599"/>
              <a:gd name="T6" fmla="*/ 0 w 67"/>
              <a:gd name="T7" fmla="*/ 0 h 2599"/>
              <a:gd name="T8" fmla="*/ 0 w 67"/>
              <a:gd name="T9" fmla="*/ 934677 h 2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599">
                <a:moveTo>
                  <a:pt x="0" y="2598"/>
                </a:moveTo>
                <a:lnTo>
                  <a:pt x="66" y="2598"/>
                </a:lnTo>
                <a:lnTo>
                  <a:pt x="66" y="0"/>
                </a:lnTo>
                <a:lnTo>
                  <a:pt x="0" y="0"/>
                </a:lnTo>
                <a:lnTo>
                  <a:pt x="0" y="2598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58" name="Line 21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59" name="Freeform 22"/>
          <p:cNvSpPr>
            <a:spLocks noChangeArrowheads="1"/>
          </p:cNvSpPr>
          <p:nvPr/>
        </p:nvSpPr>
        <p:spPr bwMode="auto">
          <a:xfrm>
            <a:off x="2318760" y="5677390"/>
            <a:ext cx="1462917" cy="598726"/>
          </a:xfrm>
          <a:custGeom>
            <a:avLst/>
            <a:gdLst>
              <a:gd name="T0" fmla="*/ 9722 w 3474"/>
              <a:gd name="T1" fmla="*/ 0 h 1506"/>
              <a:gd name="T2" fmla="*/ 0 w 3474"/>
              <a:gd name="T3" fmla="*/ 22351 h 1506"/>
              <a:gd name="T4" fmla="*/ 1241228 w 3474"/>
              <a:gd name="T5" fmla="*/ 542564 h 1506"/>
              <a:gd name="T6" fmla="*/ 1250590 w 3474"/>
              <a:gd name="T7" fmla="*/ 520213 h 1506"/>
              <a:gd name="T8" fmla="*/ 9722 w 3474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4" h="1506">
                <a:moveTo>
                  <a:pt x="27" y="0"/>
                </a:moveTo>
                <a:lnTo>
                  <a:pt x="0" y="62"/>
                </a:lnTo>
                <a:lnTo>
                  <a:pt x="3447" y="1505"/>
                </a:lnTo>
                <a:lnTo>
                  <a:pt x="3473" y="1443"/>
                </a:lnTo>
                <a:lnTo>
                  <a:pt x="27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60" name="Line 23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61" name="Line 24"/>
          <p:cNvSpPr>
            <a:spLocks noChangeShapeType="1"/>
          </p:cNvSpPr>
          <p:nvPr/>
        </p:nvSpPr>
        <p:spPr bwMode="auto">
          <a:xfrm flipH="1">
            <a:off x="2320616" y="3399782"/>
            <a:ext cx="1455491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62" name="Line 25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63" name="Freeform 26"/>
          <p:cNvSpPr>
            <a:spLocks noChangeArrowheads="1"/>
          </p:cNvSpPr>
          <p:nvPr/>
        </p:nvSpPr>
        <p:spPr bwMode="auto">
          <a:xfrm>
            <a:off x="2552679" y="4080789"/>
            <a:ext cx="1234567" cy="2188325"/>
          </a:xfrm>
          <a:custGeom>
            <a:avLst/>
            <a:gdLst>
              <a:gd name="T0" fmla="*/ 20890 w 2931"/>
              <a:gd name="T1" fmla="*/ 0 h 5514"/>
              <a:gd name="T2" fmla="*/ 0 w 2931"/>
              <a:gd name="T3" fmla="*/ 11156 h 5514"/>
              <a:gd name="T4" fmla="*/ 1034436 w 2931"/>
              <a:gd name="T5" fmla="*/ 1984015 h 5514"/>
              <a:gd name="T6" fmla="*/ 1055327 w 2931"/>
              <a:gd name="T7" fmla="*/ 1973219 h 5514"/>
              <a:gd name="T8" fmla="*/ 20890 w 2931"/>
              <a:gd name="T9" fmla="*/ 0 h 5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1" h="5514">
                <a:moveTo>
                  <a:pt x="58" y="0"/>
                </a:moveTo>
                <a:lnTo>
                  <a:pt x="0" y="31"/>
                </a:lnTo>
                <a:lnTo>
                  <a:pt x="2872" y="5513"/>
                </a:lnTo>
                <a:lnTo>
                  <a:pt x="2930" y="5483"/>
                </a:lnTo>
                <a:lnTo>
                  <a:pt x="58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64" name="Line 27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65" name="Line 28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66" name="Freeform 29"/>
          <p:cNvSpPr>
            <a:spLocks noChangeArrowheads="1"/>
          </p:cNvSpPr>
          <p:nvPr/>
        </p:nvSpPr>
        <p:spPr bwMode="auto">
          <a:xfrm>
            <a:off x="2563817" y="5563597"/>
            <a:ext cx="2419010" cy="26260"/>
          </a:xfrm>
          <a:custGeom>
            <a:avLst/>
            <a:gdLst>
              <a:gd name="T0" fmla="*/ 0 w 5745"/>
              <a:gd name="T1" fmla="*/ 23458 h 67"/>
              <a:gd name="T2" fmla="*/ 2068152 w 5745"/>
              <a:gd name="T3" fmla="*/ 23458 h 67"/>
              <a:gd name="T4" fmla="*/ 2068152 w 5745"/>
              <a:gd name="T5" fmla="*/ 0 h 67"/>
              <a:gd name="T6" fmla="*/ 0 w 5745"/>
              <a:gd name="T7" fmla="*/ 0 h 67"/>
              <a:gd name="T8" fmla="*/ 0 w 5745"/>
              <a:gd name="T9" fmla="*/ 23458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45" h="67">
                <a:moveTo>
                  <a:pt x="0" y="66"/>
                </a:moveTo>
                <a:lnTo>
                  <a:pt x="5744" y="66"/>
                </a:lnTo>
                <a:lnTo>
                  <a:pt x="5744" y="0"/>
                </a:lnTo>
                <a:lnTo>
                  <a:pt x="0" y="0"/>
                </a:lnTo>
                <a:lnTo>
                  <a:pt x="0" y="66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667" name="Line 30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68" name="Line 31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69" name="Line 32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70" name="Line 33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71" name="Text Box 34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40672" name="Text Box 35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40673" name="Text Box 36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40674" name="Text Box 37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0675" name="Text Box 38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40676" name="Text Box 39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40677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40678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40679" name="Text Box 42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40680" name="Text Box 43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40681" name="Text Box 44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40682" name="Text Box 45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0683" name="Text Box 46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40684" name="Text Box 47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40685" name="Text Box 48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40686" name="Line 49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87" name="Line 50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88" name="Line 51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89" name="Line 52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0" name="Line 53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1" name="Line 54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2" name="Line 55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3" name="Line 56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4" name="Line 57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5" name="Line 58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6" name="Line 59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7" name="Line 60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8" name="Line 61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699" name="Line 62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0700" name="Text Box 63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40701" name="Text Box 64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0702" name="Text Box 65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40703" name="Text Box 66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40704" name="Text Box 67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40705" name="Text Box 68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40706" name="Text Box 69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40707" name="Text Box 70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40708" name="Text Box 71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0709" name="Text Box 72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40710" name="Text Box 73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40711" name="Text Box 74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0712" name="Text Box 75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26</a:t>
            </a:r>
          </a:p>
        </p:txBody>
      </p:sp>
      <p:sp>
        <p:nvSpPr>
          <p:cNvPr id="240713" name="Text Box 76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40714" name="Text Box 77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40715" name="Text Box 78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0716" name="Text Box 79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0717" name="Text Box 80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40718" name="Text Box 81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240719" name="Text Box 82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40720" name="Text Box 83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40721" name="Text Box 84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0722" name="Text Box 85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0723" name="Text Box 86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240724" name="Text Box 87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15</a:t>
            </a:r>
          </a:p>
        </p:txBody>
      </p:sp>
      <p:sp>
        <p:nvSpPr>
          <p:cNvPr id="240725" name="Text Box 88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40726" name="Text Box 89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0727" name="Text Box 90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40728" name="Text Box 91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240729" name="Text Box 92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0730" name="Text Box 93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18</a:t>
            </a:r>
          </a:p>
        </p:txBody>
      </p:sp>
      <p:sp>
        <p:nvSpPr>
          <p:cNvPr id="240731" name="Text Box 94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40732" name="Text Box 95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40733" name="Text Box 96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40734" name="Text Box 97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40735" name="Text Box 98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40736" name="Text Box 99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0737" name="Text Box 100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117</a:t>
            </a:r>
          </a:p>
        </p:txBody>
      </p:sp>
      <p:sp>
        <p:nvSpPr>
          <p:cNvPr id="240738" name="文本框 101"/>
          <p:cNvSpPr txBox="1">
            <a:spLocks noChangeArrowheads="1"/>
          </p:cNvSpPr>
          <p:nvPr/>
        </p:nvSpPr>
        <p:spPr bwMode="auto">
          <a:xfrm>
            <a:off x="1000650" y="1852198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Move to node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692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693" name="Text Box 8"/>
          <p:cNvSpPr txBox="1">
            <a:spLocks noChangeArrowheads="1"/>
          </p:cNvSpPr>
          <p:nvPr/>
        </p:nvSpPr>
        <p:spPr bwMode="auto">
          <a:xfrm>
            <a:off x="1960457" y="2942859"/>
            <a:ext cx="159658" cy="152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42694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695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42696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697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6 </a:t>
            </a:r>
          </a:p>
        </p:txBody>
      </p:sp>
      <p:sp>
        <p:nvSpPr>
          <p:cNvPr id="242698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699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5 </a:t>
            </a:r>
          </a:p>
        </p:txBody>
      </p:sp>
      <p:sp>
        <p:nvSpPr>
          <p:cNvPr id="242700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701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4 </a:t>
            </a:r>
          </a:p>
        </p:txBody>
      </p:sp>
      <p:sp>
        <p:nvSpPr>
          <p:cNvPr id="242702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703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42704" name="Freeform 19"/>
          <p:cNvSpPr>
            <a:spLocks noChangeArrowheads="1"/>
          </p:cNvSpPr>
          <p:nvPr/>
        </p:nvSpPr>
        <p:spPr bwMode="auto">
          <a:xfrm>
            <a:off x="3768681" y="3387527"/>
            <a:ext cx="1462917" cy="598726"/>
          </a:xfrm>
          <a:custGeom>
            <a:avLst/>
            <a:gdLst>
              <a:gd name="T0" fmla="*/ 9360 w 3475"/>
              <a:gd name="T1" fmla="*/ 0 h 1506"/>
              <a:gd name="T2" fmla="*/ 0 w 3475"/>
              <a:gd name="T3" fmla="*/ 22351 h 1506"/>
              <a:gd name="T4" fmla="*/ 1240870 w 3475"/>
              <a:gd name="T5" fmla="*/ 542564 h 1506"/>
              <a:gd name="T6" fmla="*/ 1250590 w 3475"/>
              <a:gd name="T7" fmla="*/ 520213 h 1506"/>
              <a:gd name="T8" fmla="*/ 9360 w 3475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5" h="1506">
                <a:moveTo>
                  <a:pt x="26" y="0"/>
                </a:moveTo>
                <a:lnTo>
                  <a:pt x="0" y="62"/>
                </a:lnTo>
                <a:lnTo>
                  <a:pt x="3447" y="1505"/>
                </a:lnTo>
                <a:lnTo>
                  <a:pt x="3474" y="1443"/>
                </a:lnTo>
                <a:lnTo>
                  <a:pt x="26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705" name="Freeform 20"/>
          <p:cNvSpPr>
            <a:spLocks noChangeArrowheads="1"/>
          </p:cNvSpPr>
          <p:nvPr/>
        </p:nvSpPr>
        <p:spPr bwMode="auto">
          <a:xfrm>
            <a:off x="5211176" y="4315377"/>
            <a:ext cx="27847" cy="1031138"/>
          </a:xfrm>
          <a:custGeom>
            <a:avLst/>
            <a:gdLst>
              <a:gd name="T0" fmla="*/ 0 w 67"/>
              <a:gd name="T1" fmla="*/ 934677 h 2599"/>
              <a:gd name="T2" fmla="*/ 23457 w 67"/>
              <a:gd name="T3" fmla="*/ 934677 h 2599"/>
              <a:gd name="T4" fmla="*/ 23457 w 67"/>
              <a:gd name="T5" fmla="*/ 0 h 2599"/>
              <a:gd name="T6" fmla="*/ 0 w 67"/>
              <a:gd name="T7" fmla="*/ 0 h 2599"/>
              <a:gd name="T8" fmla="*/ 0 w 67"/>
              <a:gd name="T9" fmla="*/ 934677 h 2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599">
                <a:moveTo>
                  <a:pt x="0" y="2598"/>
                </a:moveTo>
                <a:lnTo>
                  <a:pt x="66" y="2598"/>
                </a:lnTo>
                <a:lnTo>
                  <a:pt x="66" y="0"/>
                </a:lnTo>
                <a:lnTo>
                  <a:pt x="0" y="0"/>
                </a:lnTo>
                <a:lnTo>
                  <a:pt x="0" y="2598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706" name="Line 21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07" name="Freeform 22"/>
          <p:cNvSpPr>
            <a:spLocks noChangeArrowheads="1"/>
          </p:cNvSpPr>
          <p:nvPr/>
        </p:nvSpPr>
        <p:spPr bwMode="auto">
          <a:xfrm>
            <a:off x="2318760" y="5677390"/>
            <a:ext cx="1462917" cy="598726"/>
          </a:xfrm>
          <a:custGeom>
            <a:avLst/>
            <a:gdLst>
              <a:gd name="T0" fmla="*/ 9722 w 3474"/>
              <a:gd name="T1" fmla="*/ 0 h 1506"/>
              <a:gd name="T2" fmla="*/ 0 w 3474"/>
              <a:gd name="T3" fmla="*/ 22351 h 1506"/>
              <a:gd name="T4" fmla="*/ 1241228 w 3474"/>
              <a:gd name="T5" fmla="*/ 542564 h 1506"/>
              <a:gd name="T6" fmla="*/ 1250590 w 3474"/>
              <a:gd name="T7" fmla="*/ 520213 h 1506"/>
              <a:gd name="T8" fmla="*/ 9722 w 3474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4" h="1506">
                <a:moveTo>
                  <a:pt x="27" y="0"/>
                </a:moveTo>
                <a:lnTo>
                  <a:pt x="0" y="62"/>
                </a:lnTo>
                <a:lnTo>
                  <a:pt x="3447" y="1505"/>
                </a:lnTo>
                <a:lnTo>
                  <a:pt x="3473" y="1443"/>
                </a:lnTo>
                <a:lnTo>
                  <a:pt x="27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708" name="Line 23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09" name="Line 24"/>
          <p:cNvSpPr>
            <a:spLocks noChangeShapeType="1"/>
          </p:cNvSpPr>
          <p:nvPr/>
        </p:nvSpPr>
        <p:spPr bwMode="auto">
          <a:xfrm flipH="1">
            <a:off x="2320616" y="3399782"/>
            <a:ext cx="1455491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10" name="Line 25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11" name="Freeform 26"/>
          <p:cNvSpPr>
            <a:spLocks noChangeArrowheads="1"/>
          </p:cNvSpPr>
          <p:nvPr/>
        </p:nvSpPr>
        <p:spPr bwMode="auto">
          <a:xfrm>
            <a:off x="2552679" y="4080789"/>
            <a:ext cx="1234567" cy="2188325"/>
          </a:xfrm>
          <a:custGeom>
            <a:avLst/>
            <a:gdLst>
              <a:gd name="T0" fmla="*/ 20890 w 2931"/>
              <a:gd name="T1" fmla="*/ 0 h 5514"/>
              <a:gd name="T2" fmla="*/ 0 w 2931"/>
              <a:gd name="T3" fmla="*/ 11156 h 5514"/>
              <a:gd name="T4" fmla="*/ 1034436 w 2931"/>
              <a:gd name="T5" fmla="*/ 1984015 h 5514"/>
              <a:gd name="T6" fmla="*/ 1055327 w 2931"/>
              <a:gd name="T7" fmla="*/ 1973219 h 5514"/>
              <a:gd name="T8" fmla="*/ 20890 w 2931"/>
              <a:gd name="T9" fmla="*/ 0 h 5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1" h="5514">
                <a:moveTo>
                  <a:pt x="58" y="0"/>
                </a:moveTo>
                <a:lnTo>
                  <a:pt x="0" y="31"/>
                </a:lnTo>
                <a:lnTo>
                  <a:pt x="2872" y="5513"/>
                </a:lnTo>
                <a:lnTo>
                  <a:pt x="2930" y="5483"/>
                </a:lnTo>
                <a:lnTo>
                  <a:pt x="58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712" name="Line 27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13" name="Line 28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14" name="Freeform 29"/>
          <p:cNvSpPr>
            <a:spLocks noChangeArrowheads="1"/>
          </p:cNvSpPr>
          <p:nvPr/>
        </p:nvSpPr>
        <p:spPr bwMode="auto">
          <a:xfrm>
            <a:off x="2563817" y="5563597"/>
            <a:ext cx="2419010" cy="26260"/>
          </a:xfrm>
          <a:custGeom>
            <a:avLst/>
            <a:gdLst>
              <a:gd name="T0" fmla="*/ 0 w 5745"/>
              <a:gd name="T1" fmla="*/ 23458 h 67"/>
              <a:gd name="T2" fmla="*/ 2068152 w 5745"/>
              <a:gd name="T3" fmla="*/ 23458 h 67"/>
              <a:gd name="T4" fmla="*/ 2068152 w 5745"/>
              <a:gd name="T5" fmla="*/ 0 h 67"/>
              <a:gd name="T6" fmla="*/ 0 w 5745"/>
              <a:gd name="T7" fmla="*/ 0 h 67"/>
              <a:gd name="T8" fmla="*/ 0 w 5745"/>
              <a:gd name="T9" fmla="*/ 23458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45" h="67">
                <a:moveTo>
                  <a:pt x="0" y="66"/>
                </a:moveTo>
                <a:lnTo>
                  <a:pt x="5744" y="66"/>
                </a:lnTo>
                <a:lnTo>
                  <a:pt x="5744" y="0"/>
                </a:lnTo>
                <a:lnTo>
                  <a:pt x="0" y="0"/>
                </a:lnTo>
                <a:lnTo>
                  <a:pt x="0" y="66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715" name="Line 30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16" name="Line 31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17" name="Line 32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18" name="Line 33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19" name="Text Box 34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42720" name="Text Box 35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42721" name="Text Box 36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42722" name="Text Box 37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2723" name="Text Box 38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42724" name="Text Box 39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42725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42726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42727" name="Text Box 42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42728" name="Text Box 43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42729" name="Text Box 44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42730" name="Text Box 45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2731" name="Text Box 46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42732" name="Text Box 47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42733" name="Text Box 48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42734" name="Line 49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35" name="Line 50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36" name="Line 51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37" name="Line 52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38" name="Line 53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39" name="Line 54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0" name="Line 55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1" name="Line 56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2" name="Line 57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3" name="Line 58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4" name="Line 59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5" name="Line 60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6" name="Line 61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7" name="Line 62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2748" name="Text Box 63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42749" name="Text Box 64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2750" name="Text Box 65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42751" name="Text Box 66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42752" name="Text Box 67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42753" name="Text Box 68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42754" name="Text Box 69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42755" name="Text Box 70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42756" name="Text Box 71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2757" name="Text Box 72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42758" name="Text Box 73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42759" name="Text Box 74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2760" name="Text Box 75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26</a:t>
            </a:r>
          </a:p>
        </p:txBody>
      </p:sp>
      <p:sp>
        <p:nvSpPr>
          <p:cNvPr id="242761" name="Text Box 76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42762" name="Text Box 77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42763" name="Text Box 78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2764" name="Text Box 79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2765" name="Text Box 80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42766" name="Text Box 81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242767" name="Text Box 82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42768" name="Text Box 83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42769" name="Text Box 84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2770" name="Text Box 85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2771" name="Text Box 86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242772" name="Text Box 87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15</a:t>
            </a:r>
          </a:p>
        </p:txBody>
      </p:sp>
      <p:sp>
        <p:nvSpPr>
          <p:cNvPr id="242773" name="Text Box 88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42774" name="Text Box 89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2775" name="Text Box 90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42776" name="Text Box 91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242777" name="Text Box 92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2778" name="Text Box 93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18</a:t>
            </a:r>
          </a:p>
        </p:txBody>
      </p:sp>
      <p:sp>
        <p:nvSpPr>
          <p:cNvPr id="242779" name="Text Box 94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42780" name="Text Box 95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26</a:t>
            </a:r>
          </a:p>
        </p:txBody>
      </p:sp>
      <p:sp>
        <p:nvSpPr>
          <p:cNvPr id="242781" name="Text Box 96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242782" name="Text Box 97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15</a:t>
            </a:r>
          </a:p>
        </p:txBody>
      </p:sp>
      <p:sp>
        <p:nvSpPr>
          <p:cNvPr id="242783" name="Text Box 98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18</a:t>
            </a:r>
          </a:p>
        </p:txBody>
      </p:sp>
      <p:sp>
        <p:nvSpPr>
          <p:cNvPr id="242784" name="Text Box 99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2785" name="Text Box 100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118</a:t>
            </a:r>
          </a:p>
        </p:txBody>
      </p:sp>
      <p:sp>
        <p:nvSpPr>
          <p:cNvPr id="242786" name="文本框 102"/>
          <p:cNvSpPr txBox="1">
            <a:spLocks noChangeArrowheads="1"/>
          </p:cNvSpPr>
          <p:nvPr/>
        </p:nvSpPr>
        <p:spPr bwMode="auto">
          <a:xfrm>
            <a:off x="1000650" y="1852198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Move to node 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40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41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42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44743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44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6 </a:t>
            </a:r>
          </a:p>
        </p:txBody>
      </p:sp>
      <p:sp>
        <p:nvSpPr>
          <p:cNvPr id="244745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46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5 </a:t>
            </a:r>
          </a:p>
        </p:txBody>
      </p:sp>
      <p:sp>
        <p:nvSpPr>
          <p:cNvPr id="244747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48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4 </a:t>
            </a:r>
          </a:p>
        </p:txBody>
      </p:sp>
      <p:sp>
        <p:nvSpPr>
          <p:cNvPr id="244749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50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44751" name="Freeform 19"/>
          <p:cNvSpPr>
            <a:spLocks noChangeArrowheads="1"/>
          </p:cNvSpPr>
          <p:nvPr/>
        </p:nvSpPr>
        <p:spPr bwMode="auto">
          <a:xfrm>
            <a:off x="3768681" y="3387527"/>
            <a:ext cx="1462917" cy="598726"/>
          </a:xfrm>
          <a:custGeom>
            <a:avLst/>
            <a:gdLst>
              <a:gd name="T0" fmla="*/ 9360 w 3475"/>
              <a:gd name="T1" fmla="*/ 0 h 1506"/>
              <a:gd name="T2" fmla="*/ 0 w 3475"/>
              <a:gd name="T3" fmla="*/ 22351 h 1506"/>
              <a:gd name="T4" fmla="*/ 1240870 w 3475"/>
              <a:gd name="T5" fmla="*/ 542564 h 1506"/>
              <a:gd name="T6" fmla="*/ 1250590 w 3475"/>
              <a:gd name="T7" fmla="*/ 520213 h 1506"/>
              <a:gd name="T8" fmla="*/ 9360 w 3475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5" h="1506">
                <a:moveTo>
                  <a:pt x="26" y="0"/>
                </a:moveTo>
                <a:lnTo>
                  <a:pt x="0" y="62"/>
                </a:lnTo>
                <a:lnTo>
                  <a:pt x="3447" y="1505"/>
                </a:lnTo>
                <a:lnTo>
                  <a:pt x="3474" y="1443"/>
                </a:lnTo>
                <a:lnTo>
                  <a:pt x="26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52" name="Freeform 20"/>
          <p:cNvSpPr>
            <a:spLocks noChangeArrowheads="1"/>
          </p:cNvSpPr>
          <p:nvPr/>
        </p:nvSpPr>
        <p:spPr bwMode="auto">
          <a:xfrm>
            <a:off x="5211176" y="4315377"/>
            <a:ext cx="27847" cy="1031138"/>
          </a:xfrm>
          <a:custGeom>
            <a:avLst/>
            <a:gdLst>
              <a:gd name="T0" fmla="*/ 0 w 67"/>
              <a:gd name="T1" fmla="*/ 934677 h 2599"/>
              <a:gd name="T2" fmla="*/ 23457 w 67"/>
              <a:gd name="T3" fmla="*/ 934677 h 2599"/>
              <a:gd name="T4" fmla="*/ 23457 w 67"/>
              <a:gd name="T5" fmla="*/ 0 h 2599"/>
              <a:gd name="T6" fmla="*/ 0 w 67"/>
              <a:gd name="T7" fmla="*/ 0 h 2599"/>
              <a:gd name="T8" fmla="*/ 0 w 67"/>
              <a:gd name="T9" fmla="*/ 934677 h 2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599">
                <a:moveTo>
                  <a:pt x="0" y="2598"/>
                </a:moveTo>
                <a:lnTo>
                  <a:pt x="66" y="2598"/>
                </a:lnTo>
                <a:lnTo>
                  <a:pt x="66" y="0"/>
                </a:lnTo>
                <a:lnTo>
                  <a:pt x="0" y="0"/>
                </a:lnTo>
                <a:lnTo>
                  <a:pt x="0" y="2598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53" name="Line 21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54" name="Freeform 22"/>
          <p:cNvSpPr>
            <a:spLocks noChangeArrowheads="1"/>
          </p:cNvSpPr>
          <p:nvPr/>
        </p:nvSpPr>
        <p:spPr bwMode="auto">
          <a:xfrm>
            <a:off x="2318760" y="5677390"/>
            <a:ext cx="1462917" cy="598726"/>
          </a:xfrm>
          <a:custGeom>
            <a:avLst/>
            <a:gdLst>
              <a:gd name="T0" fmla="*/ 9722 w 3474"/>
              <a:gd name="T1" fmla="*/ 0 h 1506"/>
              <a:gd name="T2" fmla="*/ 0 w 3474"/>
              <a:gd name="T3" fmla="*/ 22351 h 1506"/>
              <a:gd name="T4" fmla="*/ 1241228 w 3474"/>
              <a:gd name="T5" fmla="*/ 542564 h 1506"/>
              <a:gd name="T6" fmla="*/ 1250590 w 3474"/>
              <a:gd name="T7" fmla="*/ 520213 h 1506"/>
              <a:gd name="T8" fmla="*/ 9722 w 3474"/>
              <a:gd name="T9" fmla="*/ 0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4" h="1506">
                <a:moveTo>
                  <a:pt x="27" y="0"/>
                </a:moveTo>
                <a:lnTo>
                  <a:pt x="0" y="62"/>
                </a:lnTo>
                <a:lnTo>
                  <a:pt x="3447" y="1505"/>
                </a:lnTo>
                <a:lnTo>
                  <a:pt x="3473" y="1443"/>
                </a:lnTo>
                <a:lnTo>
                  <a:pt x="27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55" name="Line 23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56" name="Freeform 24"/>
          <p:cNvSpPr>
            <a:spLocks noChangeArrowheads="1"/>
          </p:cNvSpPr>
          <p:nvPr/>
        </p:nvSpPr>
        <p:spPr bwMode="auto">
          <a:xfrm>
            <a:off x="2318760" y="3387527"/>
            <a:ext cx="1462917" cy="598726"/>
          </a:xfrm>
          <a:custGeom>
            <a:avLst/>
            <a:gdLst>
              <a:gd name="T0" fmla="*/ 1250590 w 3474"/>
              <a:gd name="T1" fmla="*/ 22351 h 1506"/>
              <a:gd name="T2" fmla="*/ 1241228 w 3474"/>
              <a:gd name="T3" fmla="*/ 0 h 1506"/>
              <a:gd name="T4" fmla="*/ 0 w 3474"/>
              <a:gd name="T5" fmla="*/ 520213 h 1506"/>
              <a:gd name="T6" fmla="*/ 9722 w 3474"/>
              <a:gd name="T7" fmla="*/ 542564 h 1506"/>
              <a:gd name="T8" fmla="*/ 1250590 w 3474"/>
              <a:gd name="T9" fmla="*/ 22351 h 1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4" h="1506">
                <a:moveTo>
                  <a:pt x="3473" y="62"/>
                </a:moveTo>
                <a:lnTo>
                  <a:pt x="3447" y="0"/>
                </a:lnTo>
                <a:lnTo>
                  <a:pt x="0" y="1443"/>
                </a:lnTo>
                <a:lnTo>
                  <a:pt x="27" y="1505"/>
                </a:lnTo>
                <a:lnTo>
                  <a:pt x="3473" y="62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57" name="Line 25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58" name="Freeform 26"/>
          <p:cNvSpPr>
            <a:spLocks noChangeArrowheads="1"/>
          </p:cNvSpPr>
          <p:nvPr/>
        </p:nvSpPr>
        <p:spPr bwMode="auto">
          <a:xfrm>
            <a:off x="2552679" y="4080789"/>
            <a:ext cx="1234567" cy="2188325"/>
          </a:xfrm>
          <a:custGeom>
            <a:avLst/>
            <a:gdLst>
              <a:gd name="T0" fmla="*/ 20890 w 2931"/>
              <a:gd name="T1" fmla="*/ 0 h 5514"/>
              <a:gd name="T2" fmla="*/ 0 w 2931"/>
              <a:gd name="T3" fmla="*/ 11156 h 5514"/>
              <a:gd name="T4" fmla="*/ 1034436 w 2931"/>
              <a:gd name="T5" fmla="*/ 1984015 h 5514"/>
              <a:gd name="T6" fmla="*/ 1055327 w 2931"/>
              <a:gd name="T7" fmla="*/ 1973219 h 5514"/>
              <a:gd name="T8" fmla="*/ 20890 w 2931"/>
              <a:gd name="T9" fmla="*/ 0 h 5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1" h="5514">
                <a:moveTo>
                  <a:pt x="58" y="0"/>
                </a:moveTo>
                <a:lnTo>
                  <a:pt x="0" y="31"/>
                </a:lnTo>
                <a:lnTo>
                  <a:pt x="2872" y="5513"/>
                </a:lnTo>
                <a:lnTo>
                  <a:pt x="2930" y="5483"/>
                </a:lnTo>
                <a:lnTo>
                  <a:pt x="58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59" name="Line 27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60" name="Line 28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61" name="Freeform 29"/>
          <p:cNvSpPr>
            <a:spLocks noChangeArrowheads="1"/>
          </p:cNvSpPr>
          <p:nvPr/>
        </p:nvSpPr>
        <p:spPr bwMode="auto">
          <a:xfrm>
            <a:off x="2563817" y="5563597"/>
            <a:ext cx="2419010" cy="26260"/>
          </a:xfrm>
          <a:custGeom>
            <a:avLst/>
            <a:gdLst>
              <a:gd name="T0" fmla="*/ 0 w 5745"/>
              <a:gd name="T1" fmla="*/ 23458 h 67"/>
              <a:gd name="T2" fmla="*/ 2068152 w 5745"/>
              <a:gd name="T3" fmla="*/ 23458 h 67"/>
              <a:gd name="T4" fmla="*/ 2068152 w 5745"/>
              <a:gd name="T5" fmla="*/ 0 h 67"/>
              <a:gd name="T6" fmla="*/ 0 w 5745"/>
              <a:gd name="T7" fmla="*/ 0 h 67"/>
              <a:gd name="T8" fmla="*/ 0 w 5745"/>
              <a:gd name="T9" fmla="*/ 23458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45" h="67">
                <a:moveTo>
                  <a:pt x="0" y="66"/>
                </a:moveTo>
                <a:lnTo>
                  <a:pt x="5744" y="66"/>
                </a:lnTo>
                <a:lnTo>
                  <a:pt x="5744" y="0"/>
                </a:lnTo>
                <a:lnTo>
                  <a:pt x="0" y="0"/>
                </a:lnTo>
                <a:lnTo>
                  <a:pt x="0" y="66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4762" name="Line 30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63" name="Line 31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64" name="Line 32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65" name="Line 33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66" name="Text Box 34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44767" name="Text Box 35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44768" name="Text Box 36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44769" name="Text Box 37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4770" name="Text Box 38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44771" name="Text Box 39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44772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44773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44774" name="Text Box 42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44775" name="Text Box 43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44776" name="Text Box 44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44777" name="Text Box 45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4778" name="Text Box 46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44779" name="Text Box 47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44780" name="Text Box 48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44781" name="Line 49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82" name="Line 50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83" name="Line 51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84" name="Line 52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85" name="Line 53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86" name="Line 54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87" name="Line 55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88" name="Line 56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89" name="Line 57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90" name="Line 58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91" name="Line 59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92" name="Line 60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93" name="Line 61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94" name="Line 62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4795" name="Text Box 63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44796" name="Text Box 64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4797" name="Text Box 65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44798" name="Text Box 66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44799" name="Text Box 67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44800" name="Text Box 68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44801" name="Text Box 69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44802" name="Text Box 70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244803" name="Text Box 71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4804" name="Text Box 72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44805" name="Text Box 73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44806" name="Text Box 74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4807" name="Text Box 75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26</a:t>
            </a:r>
          </a:p>
        </p:txBody>
      </p:sp>
      <p:sp>
        <p:nvSpPr>
          <p:cNvPr id="244808" name="Text Box 76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244809" name="Text Box 77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8</a:t>
            </a:r>
          </a:p>
        </p:txBody>
      </p:sp>
      <p:sp>
        <p:nvSpPr>
          <p:cNvPr id="244810" name="Text Box 78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4811" name="Text Box 79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4812" name="Text Box 80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44813" name="Text Box 81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244814" name="Text Box 82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11</a:t>
            </a:r>
          </a:p>
        </p:txBody>
      </p:sp>
      <p:sp>
        <p:nvSpPr>
          <p:cNvPr id="244815" name="Text Box 83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12</a:t>
            </a:r>
          </a:p>
        </p:txBody>
      </p:sp>
      <p:sp>
        <p:nvSpPr>
          <p:cNvPr id="244816" name="Text Box 84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4817" name="Text Box 85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4818" name="Text Box 86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5</a:t>
            </a:r>
          </a:p>
        </p:txBody>
      </p:sp>
      <p:sp>
        <p:nvSpPr>
          <p:cNvPr id="244819" name="Text Box 87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15</a:t>
            </a:r>
          </a:p>
        </p:txBody>
      </p:sp>
      <p:sp>
        <p:nvSpPr>
          <p:cNvPr id="244820" name="Text Box 88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7</a:t>
            </a:r>
          </a:p>
        </p:txBody>
      </p:sp>
      <p:sp>
        <p:nvSpPr>
          <p:cNvPr id="244821" name="Text Box 89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9</a:t>
            </a:r>
          </a:p>
        </p:txBody>
      </p:sp>
      <p:sp>
        <p:nvSpPr>
          <p:cNvPr id="244822" name="Text Box 90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4</a:t>
            </a:r>
          </a:p>
        </p:txBody>
      </p:sp>
      <p:sp>
        <p:nvSpPr>
          <p:cNvPr id="244823" name="Text Box 91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244824" name="Text Box 92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4825" name="Text Box 93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18</a:t>
            </a:r>
          </a:p>
        </p:txBody>
      </p:sp>
      <p:sp>
        <p:nvSpPr>
          <p:cNvPr id="244826" name="Text Box 94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44827" name="Text Box 95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26</a:t>
            </a:r>
          </a:p>
        </p:txBody>
      </p:sp>
      <p:sp>
        <p:nvSpPr>
          <p:cNvPr id="244828" name="Text Box 96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244829" name="Text Box 97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44830" name="Text Box 98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18</a:t>
            </a:r>
          </a:p>
        </p:txBody>
      </p:sp>
      <p:sp>
        <p:nvSpPr>
          <p:cNvPr id="244831" name="Text Box 99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0</a:t>
            </a:r>
          </a:p>
        </p:txBody>
      </p:sp>
      <p:sp>
        <p:nvSpPr>
          <p:cNvPr id="244832" name="Text Box 100"/>
          <p:cNvSpPr txBox="1">
            <a:spLocks noChangeArrowheads="1"/>
          </p:cNvSpPr>
          <p:nvPr/>
        </p:nvSpPr>
        <p:spPr bwMode="auto">
          <a:xfrm>
            <a:off x="10253412" y="7259987"/>
            <a:ext cx="245057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119</a:t>
            </a:r>
          </a:p>
        </p:txBody>
      </p:sp>
      <p:sp>
        <p:nvSpPr>
          <p:cNvPr id="244833" name="文本框 101"/>
          <p:cNvSpPr txBox="1">
            <a:spLocks noChangeArrowheads="1"/>
          </p:cNvSpPr>
          <p:nvPr/>
        </p:nvSpPr>
        <p:spPr bwMode="auto">
          <a:xfrm>
            <a:off x="1000650" y="1866204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Move back to node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788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789" name="Text Box 8"/>
          <p:cNvSpPr txBox="1">
            <a:spLocks noChangeArrowheads="1"/>
          </p:cNvSpPr>
          <p:nvPr/>
        </p:nvSpPr>
        <p:spPr bwMode="auto">
          <a:xfrm>
            <a:off x="1960457" y="2942859"/>
            <a:ext cx="159658" cy="152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46790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791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46792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793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6 </a:t>
            </a:r>
          </a:p>
        </p:txBody>
      </p:sp>
      <p:sp>
        <p:nvSpPr>
          <p:cNvPr id="246794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795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5 </a:t>
            </a:r>
          </a:p>
        </p:txBody>
      </p:sp>
      <p:sp>
        <p:nvSpPr>
          <p:cNvPr id="246796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797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4 </a:t>
            </a:r>
          </a:p>
        </p:txBody>
      </p:sp>
      <p:sp>
        <p:nvSpPr>
          <p:cNvPr id="246798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799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46800" name="Freeform 19"/>
          <p:cNvSpPr>
            <a:spLocks noChangeArrowheads="1"/>
          </p:cNvSpPr>
          <p:nvPr/>
        </p:nvSpPr>
        <p:spPr bwMode="auto">
          <a:xfrm>
            <a:off x="3768681" y="3387528"/>
            <a:ext cx="1373805" cy="561961"/>
          </a:xfrm>
          <a:custGeom>
            <a:avLst/>
            <a:gdLst>
              <a:gd name="T0" fmla="*/ 9358 w 3264"/>
              <a:gd name="T1" fmla="*/ 0 h 1414"/>
              <a:gd name="T2" fmla="*/ 0 w 3264"/>
              <a:gd name="T3" fmla="*/ 22344 h 1414"/>
              <a:gd name="T4" fmla="*/ 1164672 w 3264"/>
              <a:gd name="T5" fmla="*/ 509227 h 1414"/>
              <a:gd name="T6" fmla="*/ 1174390 w 3264"/>
              <a:gd name="T7" fmla="*/ 486883 h 1414"/>
              <a:gd name="T8" fmla="*/ 9358 w 3264"/>
              <a:gd name="T9" fmla="*/ 0 h 1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4" h="1414">
                <a:moveTo>
                  <a:pt x="26" y="0"/>
                </a:moveTo>
                <a:lnTo>
                  <a:pt x="0" y="62"/>
                </a:lnTo>
                <a:lnTo>
                  <a:pt x="3236" y="1413"/>
                </a:lnTo>
                <a:lnTo>
                  <a:pt x="3263" y="1351"/>
                </a:lnTo>
                <a:lnTo>
                  <a:pt x="26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01" name="Freeform 20"/>
          <p:cNvSpPr>
            <a:spLocks noChangeArrowheads="1"/>
          </p:cNvSpPr>
          <p:nvPr/>
        </p:nvSpPr>
        <p:spPr bwMode="auto">
          <a:xfrm>
            <a:off x="5045949" y="3819940"/>
            <a:ext cx="181936" cy="199575"/>
          </a:xfrm>
          <a:custGeom>
            <a:avLst/>
            <a:gdLst>
              <a:gd name="T0" fmla="*/ 0 w 430"/>
              <a:gd name="T1" fmla="*/ 180614 h 501"/>
              <a:gd name="T2" fmla="*/ 155213 w 430"/>
              <a:gd name="T3" fmla="*/ 140518 h 501"/>
              <a:gd name="T4" fmla="*/ 75978 w 430"/>
              <a:gd name="T5" fmla="*/ 0 h 501"/>
              <a:gd name="T6" fmla="*/ 74531 w 430"/>
              <a:gd name="T7" fmla="*/ 105840 h 501"/>
              <a:gd name="T8" fmla="*/ 0 w 430"/>
              <a:gd name="T9" fmla="*/ 180614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0" h="501">
                <a:moveTo>
                  <a:pt x="0" y="500"/>
                </a:moveTo>
                <a:lnTo>
                  <a:pt x="429" y="389"/>
                </a:lnTo>
                <a:lnTo>
                  <a:pt x="210" y="0"/>
                </a:lnTo>
                <a:lnTo>
                  <a:pt x="206" y="293"/>
                </a:lnTo>
                <a:lnTo>
                  <a:pt x="0" y="50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02" name="Freeform 21"/>
          <p:cNvSpPr>
            <a:spLocks noChangeArrowheads="1"/>
          </p:cNvSpPr>
          <p:nvPr/>
        </p:nvSpPr>
        <p:spPr bwMode="auto">
          <a:xfrm>
            <a:off x="5211176" y="4315377"/>
            <a:ext cx="27847" cy="940104"/>
          </a:xfrm>
          <a:custGeom>
            <a:avLst/>
            <a:gdLst>
              <a:gd name="T0" fmla="*/ 0 w 67"/>
              <a:gd name="T1" fmla="*/ 852127 h 2367"/>
              <a:gd name="T2" fmla="*/ 23457 w 67"/>
              <a:gd name="T3" fmla="*/ 852127 h 2367"/>
              <a:gd name="T4" fmla="*/ 23457 w 67"/>
              <a:gd name="T5" fmla="*/ 0 h 2367"/>
              <a:gd name="T6" fmla="*/ 0 w 67"/>
              <a:gd name="T7" fmla="*/ 0 h 2367"/>
              <a:gd name="T8" fmla="*/ 0 w 67"/>
              <a:gd name="T9" fmla="*/ 852127 h 23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367">
                <a:moveTo>
                  <a:pt x="0" y="2366"/>
                </a:moveTo>
                <a:lnTo>
                  <a:pt x="66" y="2366"/>
                </a:lnTo>
                <a:lnTo>
                  <a:pt x="66" y="0"/>
                </a:lnTo>
                <a:lnTo>
                  <a:pt x="0" y="0"/>
                </a:lnTo>
                <a:lnTo>
                  <a:pt x="0" y="2366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03" name="Freeform 22"/>
          <p:cNvSpPr>
            <a:spLocks noChangeArrowheads="1"/>
          </p:cNvSpPr>
          <p:nvPr/>
        </p:nvSpPr>
        <p:spPr bwMode="auto">
          <a:xfrm>
            <a:off x="5110926" y="5208214"/>
            <a:ext cx="228348" cy="141803"/>
          </a:xfrm>
          <a:custGeom>
            <a:avLst/>
            <a:gdLst>
              <a:gd name="T0" fmla="*/ 0 w 542"/>
              <a:gd name="T1" fmla="*/ 0 h 355"/>
              <a:gd name="T2" fmla="*/ 98352 w 542"/>
              <a:gd name="T3" fmla="*/ 128225 h 355"/>
              <a:gd name="T4" fmla="*/ 194902 w 542"/>
              <a:gd name="T5" fmla="*/ 0 h 355"/>
              <a:gd name="T6" fmla="*/ 98352 w 542"/>
              <a:gd name="T7" fmla="*/ 40206 h 355"/>
              <a:gd name="T8" fmla="*/ 0 w 542"/>
              <a:gd name="T9" fmla="*/ 0 h 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2" h="355">
                <a:moveTo>
                  <a:pt x="0" y="0"/>
                </a:moveTo>
                <a:lnTo>
                  <a:pt x="273" y="354"/>
                </a:lnTo>
                <a:lnTo>
                  <a:pt x="541" y="0"/>
                </a:lnTo>
                <a:lnTo>
                  <a:pt x="273" y="111"/>
                </a:lnTo>
                <a:lnTo>
                  <a:pt x="0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04" name="Line 23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05" name="Freeform 24"/>
          <p:cNvSpPr>
            <a:spLocks noChangeArrowheads="1"/>
          </p:cNvSpPr>
          <p:nvPr/>
        </p:nvSpPr>
        <p:spPr bwMode="auto">
          <a:xfrm>
            <a:off x="2318760" y="5677391"/>
            <a:ext cx="1373805" cy="561961"/>
          </a:xfrm>
          <a:custGeom>
            <a:avLst/>
            <a:gdLst>
              <a:gd name="T0" fmla="*/ 9718 w 3264"/>
              <a:gd name="T1" fmla="*/ 0 h 1414"/>
              <a:gd name="T2" fmla="*/ 0 w 3264"/>
              <a:gd name="T3" fmla="*/ 22344 h 1414"/>
              <a:gd name="T4" fmla="*/ 1165032 w 3264"/>
              <a:gd name="T5" fmla="*/ 509227 h 1414"/>
              <a:gd name="T6" fmla="*/ 1174390 w 3264"/>
              <a:gd name="T7" fmla="*/ 487243 h 1414"/>
              <a:gd name="T8" fmla="*/ 9718 w 3264"/>
              <a:gd name="T9" fmla="*/ 0 h 1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4" h="1414">
                <a:moveTo>
                  <a:pt x="27" y="0"/>
                </a:moveTo>
                <a:lnTo>
                  <a:pt x="0" y="62"/>
                </a:lnTo>
                <a:lnTo>
                  <a:pt x="3237" y="1413"/>
                </a:lnTo>
                <a:lnTo>
                  <a:pt x="3263" y="1352"/>
                </a:lnTo>
                <a:lnTo>
                  <a:pt x="27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06" name="Freeform 25"/>
          <p:cNvSpPr>
            <a:spLocks noChangeArrowheads="1"/>
          </p:cNvSpPr>
          <p:nvPr/>
        </p:nvSpPr>
        <p:spPr bwMode="auto">
          <a:xfrm>
            <a:off x="3594171" y="6109803"/>
            <a:ext cx="181936" cy="199575"/>
          </a:xfrm>
          <a:custGeom>
            <a:avLst/>
            <a:gdLst>
              <a:gd name="T0" fmla="*/ 0 w 432"/>
              <a:gd name="T1" fmla="*/ 180614 h 502"/>
              <a:gd name="T2" fmla="*/ 155215 w 432"/>
              <a:gd name="T3" fmla="*/ 140238 h 502"/>
              <a:gd name="T4" fmla="*/ 75987 w 432"/>
              <a:gd name="T5" fmla="*/ 0 h 502"/>
              <a:gd name="T6" fmla="*/ 74546 w 432"/>
              <a:gd name="T7" fmla="*/ 105268 h 502"/>
              <a:gd name="T8" fmla="*/ 0 w 432"/>
              <a:gd name="T9" fmla="*/ 180614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502">
                <a:moveTo>
                  <a:pt x="0" y="501"/>
                </a:moveTo>
                <a:lnTo>
                  <a:pt x="431" y="389"/>
                </a:lnTo>
                <a:lnTo>
                  <a:pt x="211" y="0"/>
                </a:lnTo>
                <a:lnTo>
                  <a:pt x="207" y="292"/>
                </a:lnTo>
                <a:lnTo>
                  <a:pt x="0" y="501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07" name="Line 26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08" name="Freeform 27"/>
          <p:cNvSpPr>
            <a:spLocks noChangeArrowheads="1"/>
          </p:cNvSpPr>
          <p:nvPr/>
        </p:nvSpPr>
        <p:spPr bwMode="auto">
          <a:xfrm>
            <a:off x="2318760" y="3424290"/>
            <a:ext cx="1371948" cy="560211"/>
          </a:xfrm>
          <a:custGeom>
            <a:avLst/>
            <a:gdLst>
              <a:gd name="T0" fmla="*/ 0 w 3260"/>
              <a:gd name="T1" fmla="*/ 485350 h 1413"/>
              <a:gd name="T2" fmla="*/ 8277 w 3260"/>
              <a:gd name="T3" fmla="*/ 507640 h 1413"/>
              <a:gd name="T4" fmla="*/ 1172802 w 3260"/>
              <a:gd name="T5" fmla="*/ 21931 h 1413"/>
              <a:gd name="T6" fmla="*/ 1164885 w 3260"/>
              <a:gd name="T7" fmla="*/ 0 h 1413"/>
              <a:gd name="T8" fmla="*/ 0 w 3260"/>
              <a:gd name="T9" fmla="*/ 48535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0" h="1413">
                <a:moveTo>
                  <a:pt x="0" y="1350"/>
                </a:moveTo>
                <a:lnTo>
                  <a:pt x="23" y="1412"/>
                </a:lnTo>
                <a:lnTo>
                  <a:pt x="3259" y="61"/>
                </a:lnTo>
                <a:lnTo>
                  <a:pt x="3237" y="0"/>
                </a:lnTo>
                <a:lnTo>
                  <a:pt x="0" y="135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09" name="Freeform 28"/>
          <p:cNvSpPr>
            <a:spLocks noChangeArrowheads="1"/>
          </p:cNvSpPr>
          <p:nvPr/>
        </p:nvSpPr>
        <p:spPr bwMode="auto">
          <a:xfrm>
            <a:off x="3594171" y="3354265"/>
            <a:ext cx="181936" cy="199575"/>
          </a:xfrm>
          <a:custGeom>
            <a:avLst/>
            <a:gdLst>
              <a:gd name="T0" fmla="*/ 75987 w 432"/>
              <a:gd name="T1" fmla="*/ 180614 h 502"/>
              <a:gd name="T2" fmla="*/ 155215 w 432"/>
              <a:gd name="T3" fmla="*/ 40377 h 502"/>
              <a:gd name="T4" fmla="*/ 0 w 432"/>
              <a:gd name="T5" fmla="*/ 0 h 502"/>
              <a:gd name="T6" fmla="*/ 74546 w 432"/>
              <a:gd name="T7" fmla="*/ 74986 h 502"/>
              <a:gd name="T8" fmla="*/ 75987 w 432"/>
              <a:gd name="T9" fmla="*/ 180614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502">
                <a:moveTo>
                  <a:pt x="211" y="501"/>
                </a:moveTo>
                <a:lnTo>
                  <a:pt x="431" y="112"/>
                </a:lnTo>
                <a:lnTo>
                  <a:pt x="0" y="0"/>
                </a:lnTo>
                <a:lnTo>
                  <a:pt x="207" y="208"/>
                </a:lnTo>
                <a:lnTo>
                  <a:pt x="211" y="501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10" name="Line 29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11" name="Freeform 30"/>
          <p:cNvSpPr>
            <a:spLocks noChangeArrowheads="1"/>
          </p:cNvSpPr>
          <p:nvPr/>
        </p:nvSpPr>
        <p:spPr bwMode="auto">
          <a:xfrm>
            <a:off x="2597235" y="4161319"/>
            <a:ext cx="1190011" cy="2107794"/>
          </a:xfrm>
          <a:custGeom>
            <a:avLst/>
            <a:gdLst>
              <a:gd name="T0" fmla="*/ 996357 w 2828"/>
              <a:gd name="T1" fmla="*/ 1910990 h 5310"/>
              <a:gd name="T2" fmla="*/ 1017227 w 2828"/>
              <a:gd name="T3" fmla="*/ 1900191 h 5310"/>
              <a:gd name="T4" fmla="*/ 20870 w 2828"/>
              <a:gd name="T5" fmla="*/ 0 h 5310"/>
              <a:gd name="T6" fmla="*/ 0 w 2828"/>
              <a:gd name="T7" fmla="*/ 11159 h 5310"/>
              <a:gd name="T8" fmla="*/ 996357 w 2828"/>
              <a:gd name="T9" fmla="*/ 1910990 h 5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28" h="5310">
                <a:moveTo>
                  <a:pt x="2769" y="5309"/>
                </a:moveTo>
                <a:lnTo>
                  <a:pt x="2827" y="5279"/>
                </a:lnTo>
                <a:lnTo>
                  <a:pt x="58" y="0"/>
                </a:lnTo>
                <a:lnTo>
                  <a:pt x="0" y="31"/>
                </a:lnTo>
                <a:lnTo>
                  <a:pt x="2769" y="5309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12" name="Freeform 31"/>
          <p:cNvSpPr>
            <a:spLocks noChangeArrowheads="1"/>
          </p:cNvSpPr>
          <p:nvPr/>
        </p:nvSpPr>
        <p:spPr bwMode="auto">
          <a:xfrm>
            <a:off x="2534114" y="4086040"/>
            <a:ext cx="202357" cy="176817"/>
          </a:xfrm>
          <a:custGeom>
            <a:avLst/>
            <a:gdLst>
              <a:gd name="T0" fmla="*/ 172677 w 481"/>
              <a:gd name="T1" fmla="*/ 68252 h 444"/>
              <a:gd name="T2" fmla="*/ 27700 w 481"/>
              <a:gd name="T3" fmla="*/ 0 h 444"/>
              <a:gd name="T4" fmla="*/ 0 w 481"/>
              <a:gd name="T5" fmla="*/ 159977 h 444"/>
              <a:gd name="T6" fmla="*/ 67632 w 481"/>
              <a:gd name="T7" fmla="*/ 78002 h 444"/>
              <a:gd name="T8" fmla="*/ 172677 w 481"/>
              <a:gd name="T9" fmla="*/ 68252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1" h="444">
                <a:moveTo>
                  <a:pt x="480" y="189"/>
                </a:moveTo>
                <a:lnTo>
                  <a:pt x="77" y="0"/>
                </a:lnTo>
                <a:lnTo>
                  <a:pt x="0" y="443"/>
                </a:lnTo>
                <a:lnTo>
                  <a:pt x="188" y="216"/>
                </a:lnTo>
                <a:lnTo>
                  <a:pt x="480" y="189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13" name="Line 32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14" name="Line 33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15" name="Freeform 34"/>
          <p:cNvSpPr>
            <a:spLocks noChangeArrowheads="1"/>
          </p:cNvSpPr>
          <p:nvPr/>
        </p:nvSpPr>
        <p:spPr bwMode="auto">
          <a:xfrm>
            <a:off x="2662212" y="5563597"/>
            <a:ext cx="2322473" cy="26260"/>
          </a:xfrm>
          <a:custGeom>
            <a:avLst/>
            <a:gdLst>
              <a:gd name="T0" fmla="*/ 0 w 5515"/>
              <a:gd name="T1" fmla="*/ 23458 h 67"/>
              <a:gd name="T2" fmla="*/ 1985603 w 5515"/>
              <a:gd name="T3" fmla="*/ 23458 h 67"/>
              <a:gd name="T4" fmla="*/ 1985603 w 5515"/>
              <a:gd name="T5" fmla="*/ 0 h 67"/>
              <a:gd name="T6" fmla="*/ 0 w 5515"/>
              <a:gd name="T7" fmla="*/ 0 h 67"/>
              <a:gd name="T8" fmla="*/ 0 w 5515"/>
              <a:gd name="T9" fmla="*/ 23458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5" h="67">
                <a:moveTo>
                  <a:pt x="0" y="66"/>
                </a:moveTo>
                <a:lnTo>
                  <a:pt x="5514" y="66"/>
                </a:lnTo>
                <a:lnTo>
                  <a:pt x="5514" y="0"/>
                </a:lnTo>
                <a:lnTo>
                  <a:pt x="0" y="0"/>
                </a:lnTo>
                <a:lnTo>
                  <a:pt x="0" y="66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16" name="Freeform 35"/>
          <p:cNvSpPr>
            <a:spLocks noChangeArrowheads="1"/>
          </p:cNvSpPr>
          <p:nvPr/>
        </p:nvSpPr>
        <p:spPr bwMode="auto">
          <a:xfrm>
            <a:off x="2565674" y="5469061"/>
            <a:ext cx="146664" cy="217082"/>
          </a:xfrm>
          <a:custGeom>
            <a:avLst/>
            <a:gdLst>
              <a:gd name="T0" fmla="*/ 125055 w 350"/>
              <a:gd name="T1" fmla="*/ 0 h 545"/>
              <a:gd name="T2" fmla="*/ 0 w 350"/>
              <a:gd name="T3" fmla="*/ 98967 h 545"/>
              <a:gd name="T4" fmla="*/ 125055 w 350"/>
              <a:gd name="T5" fmla="*/ 196489 h 545"/>
              <a:gd name="T6" fmla="*/ 84923 w 350"/>
              <a:gd name="T7" fmla="*/ 98967 h 545"/>
              <a:gd name="T8" fmla="*/ 125055 w 350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545">
                <a:moveTo>
                  <a:pt x="349" y="0"/>
                </a:moveTo>
                <a:lnTo>
                  <a:pt x="0" y="274"/>
                </a:lnTo>
                <a:lnTo>
                  <a:pt x="349" y="544"/>
                </a:lnTo>
                <a:lnTo>
                  <a:pt x="237" y="274"/>
                </a:lnTo>
                <a:lnTo>
                  <a:pt x="349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6817" name="Line 36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18" name="Line 37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19" name="Line 38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20" name="Line 39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21" name="Text Box 40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46822" name="Text Box 41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46823" name="Text Box 42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46824" name="Text Box 43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6825" name="Text Box 44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46826" name="Text Box 45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46827" name="Text Box 46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46828" name="Text Box 47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46829" name="Text Box 48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46830" name="Text Box 49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46831" name="Text Box 50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46832" name="Text Box 51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6833" name="Text Box 52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46834" name="Text Box 53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46835" name="Text Box 54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46836" name="Line 55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37" name="Line 56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38" name="Line 57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39" name="Line 58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0" name="Line 59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1" name="Line 60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2" name="Line 61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3" name="Line 62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4" name="Line 63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5" name="Line 64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6" name="Line 65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7" name="Line 66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8" name="Line 67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49" name="Line 68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6850" name="Text Box 69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46851" name="Text Box 70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6852" name="Text Box 71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46853" name="Text Box 72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46854" name="Text Box 73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46855" name="Text Box 74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46856" name="Text Box 75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46857" name="Text Box 76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46858" name="Text Box 77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6859" name="Text Box 78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246860" name="Text Box 79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46861" name="Text Box 80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46862" name="Text Box 81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46863" name="Text Box 82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46864" name="Text Box 83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46865" name="Text Box 84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6866" name="Text Box 85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46867" name="Text Box 86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46868" name="Text Box 87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46869" name="Text Box 88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46870" name="Text Box 89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46871" name="Text Box 90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46872" name="Text Box 91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6873" name="Text Box 92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246874" name="Text Box 93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46875" name="Text Box 94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46876" name="Text Box 95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46877" name="Text Box 96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46878" name="Text Box 97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46879" name="Text Box 98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6880" name="Text Box 99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46881" name="Text Box 100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46882" name="Text Box 101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46883" name="Text Box 102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46884" name="Text Box 103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15</a:t>
            </a:r>
          </a:p>
        </p:txBody>
      </p:sp>
      <p:sp>
        <p:nvSpPr>
          <p:cNvPr id="246885" name="Text Box 104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46886" name="Text Box 105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6887" name="Text Box 106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120</a:t>
            </a:r>
          </a:p>
        </p:txBody>
      </p:sp>
      <p:sp>
        <p:nvSpPr>
          <p:cNvPr id="246888" name="文本框 108"/>
          <p:cNvSpPr txBox="1">
            <a:spLocks noChangeArrowheads="1"/>
          </p:cNvSpPr>
          <p:nvPr/>
        </p:nvSpPr>
        <p:spPr bwMode="auto">
          <a:xfrm>
            <a:off x="1000650" y="1836443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Route is 1 to 2 to 3 to 5 to 4 to 6 to1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36" name="Freeform 7"/>
          <p:cNvSpPr>
            <a:spLocks noChangeArrowheads="1"/>
          </p:cNvSpPr>
          <p:nvPr/>
        </p:nvSpPr>
        <p:spPr bwMode="auto">
          <a:xfrm>
            <a:off x="3531051" y="3054902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37" name="Text Box 8"/>
          <p:cNvSpPr txBox="1">
            <a:spLocks noChangeArrowheads="1"/>
          </p:cNvSpPr>
          <p:nvPr/>
        </p:nvSpPr>
        <p:spPr bwMode="auto">
          <a:xfrm>
            <a:off x="1960457" y="2942859"/>
            <a:ext cx="159658" cy="152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48838" name="Freeform 9"/>
          <p:cNvSpPr>
            <a:spLocks noChangeArrowheads="1"/>
          </p:cNvSpPr>
          <p:nvPr/>
        </p:nvSpPr>
        <p:spPr bwMode="auto">
          <a:xfrm>
            <a:off x="2081129" y="3972248"/>
            <a:ext cx="480831" cy="341378"/>
          </a:xfrm>
          <a:custGeom>
            <a:avLst/>
            <a:gdLst>
              <a:gd name="T0" fmla="*/ 0 w 1143"/>
              <a:gd name="T1" fmla="*/ 309202 h 860"/>
              <a:gd name="T2" fmla="*/ 410802 w 1143"/>
              <a:gd name="T3" fmla="*/ 309202 h 860"/>
              <a:gd name="T4" fmla="*/ 410802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39" name="Text Box 10"/>
          <p:cNvSpPr txBox="1">
            <a:spLocks noChangeArrowheads="1"/>
          </p:cNvSpPr>
          <p:nvPr/>
        </p:nvSpPr>
        <p:spPr bwMode="auto">
          <a:xfrm>
            <a:off x="3733409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48840" name="Freeform 11"/>
          <p:cNvSpPr>
            <a:spLocks noChangeArrowheads="1"/>
          </p:cNvSpPr>
          <p:nvPr/>
        </p:nvSpPr>
        <p:spPr bwMode="auto">
          <a:xfrm>
            <a:off x="2081129" y="5346515"/>
            <a:ext cx="480831" cy="341379"/>
          </a:xfrm>
          <a:custGeom>
            <a:avLst/>
            <a:gdLst>
              <a:gd name="T0" fmla="*/ 0 w 1143"/>
              <a:gd name="T1" fmla="*/ 309203 h 859"/>
              <a:gd name="T2" fmla="*/ 410802 w 1143"/>
              <a:gd name="T3" fmla="*/ 309203 h 859"/>
              <a:gd name="T4" fmla="*/ 410802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41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6 </a:t>
            </a:r>
          </a:p>
        </p:txBody>
      </p:sp>
      <p:sp>
        <p:nvSpPr>
          <p:cNvPr id="248842" name="Freeform 13"/>
          <p:cNvSpPr>
            <a:spLocks noChangeArrowheads="1"/>
          </p:cNvSpPr>
          <p:nvPr/>
        </p:nvSpPr>
        <p:spPr bwMode="auto">
          <a:xfrm>
            <a:off x="3531051" y="6262110"/>
            <a:ext cx="480832" cy="341378"/>
          </a:xfrm>
          <a:custGeom>
            <a:avLst/>
            <a:gdLst>
              <a:gd name="T0" fmla="*/ 0 w 1143"/>
              <a:gd name="T1" fmla="*/ 309202 h 859"/>
              <a:gd name="T2" fmla="*/ 410803 w 1143"/>
              <a:gd name="T3" fmla="*/ 309202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2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43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5 </a:t>
            </a:r>
          </a:p>
        </p:txBody>
      </p:sp>
      <p:sp>
        <p:nvSpPr>
          <p:cNvPr id="248844" name="Freeform 15"/>
          <p:cNvSpPr>
            <a:spLocks noChangeArrowheads="1"/>
          </p:cNvSpPr>
          <p:nvPr/>
        </p:nvSpPr>
        <p:spPr bwMode="auto">
          <a:xfrm>
            <a:off x="4982828" y="3972248"/>
            <a:ext cx="480832" cy="341378"/>
          </a:xfrm>
          <a:custGeom>
            <a:avLst/>
            <a:gdLst>
              <a:gd name="T0" fmla="*/ 0 w 1143"/>
              <a:gd name="T1" fmla="*/ 309202 h 860"/>
              <a:gd name="T2" fmla="*/ 410803 w 1143"/>
              <a:gd name="T3" fmla="*/ 309202 h 860"/>
              <a:gd name="T4" fmla="*/ 410803 w 1143"/>
              <a:gd name="T5" fmla="*/ 0 h 860"/>
              <a:gd name="T6" fmla="*/ 0 w 1143"/>
              <a:gd name="T7" fmla="*/ 0 h 860"/>
              <a:gd name="T8" fmla="*/ 0 w 1143"/>
              <a:gd name="T9" fmla="*/ 309202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60">
                <a:moveTo>
                  <a:pt x="0" y="859"/>
                </a:moveTo>
                <a:lnTo>
                  <a:pt x="1142" y="859"/>
                </a:lnTo>
                <a:lnTo>
                  <a:pt x="1142" y="0"/>
                </a:lnTo>
                <a:lnTo>
                  <a:pt x="0" y="0"/>
                </a:lnTo>
                <a:lnTo>
                  <a:pt x="0" y="859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45" name="Text Box 16"/>
          <p:cNvSpPr txBox="1">
            <a:spLocks noChangeArrowheads="1"/>
          </p:cNvSpPr>
          <p:nvPr/>
        </p:nvSpPr>
        <p:spPr bwMode="auto">
          <a:xfrm>
            <a:off x="3733409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4 </a:t>
            </a:r>
          </a:p>
        </p:txBody>
      </p:sp>
      <p:sp>
        <p:nvSpPr>
          <p:cNvPr id="248846" name="Freeform 17"/>
          <p:cNvSpPr>
            <a:spLocks noChangeArrowheads="1"/>
          </p:cNvSpPr>
          <p:nvPr/>
        </p:nvSpPr>
        <p:spPr bwMode="auto">
          <a:xfrm>
            <a:off x="4982828" y="5346515"/>
            <a:ext cx="480832" cy="341379"/>
          </a:xfrm>
          <a:custGeom>
            <a:avLst/>
            <a:gdLst>
              <a:gd name="T0" fmla="*/ 0 w 1143"/>
              <a:gd name="T1" fmla="*/ 309203 h 859"/>
              <a:gd name="T2" fmla="*/ 410803 w 1143"/>
              <a:gd name="T3" fmla="*/ 309203 h 859"/>
              <a:gd name="T4" fmla="*/ 410803 w 1143"/>
              <a:gd name="T5" fmla="*/ 0 h 859"/>
              <a:gd name="T6" fmla="*/ 0 w 1143"/>
              <a:gd name="T7" fmla="*/ 0 h 859"/>
              <a:gd name="T8" fmla="*/ 0 w 1143"/>
              <a:gd name="T9" fmla="*/ 309203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" h="859">
                <a:moveTo>
                  <a:pt x="0" y="858"/>
                </a:moveTo>
                <a:lnTo>
                  <a:pt x="1142" y="858"/>
                </a:lnTo>
                <a:lnTo>
                  <a:pt x="1142" y="0"/>
                </a:lnTo>
                <a:lnTo>
                  <a:pt x="0" y="0"/>
                </a:lnTo>
                <a:lnTo>
                  <a:pt x="0" y="858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47" name="Text Box 18"/>
          <p:cNvSpPr txBox="1">
            <a:spLocks noChangeArrowheads="1"/>
          </p:cNvSpPr>
          <p:nvPr/>
        </p:nvSpPr>
        <p:spPr bwMode="auto">
          <a:xfrm>
            <a:off x="5183329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48848" name="Freeform 19"/>
          <p:cNvSpPr>
            <a:spLocks noChangeArrowheads="1"/>
          </p:cNvSpPr>
          <p:nvPr/>
        </p:nvSpPr>
        <p:spPr bwMode="auto">
          <a:xfrm>
            <a:off x="3768681" y="3387528"/>
            <a:ext cx="1373805" cy="561961"/>
          </a:xfrm>
          <a:custGeom>
            <a:avLst/>
            <a:gdLst>
              <a:gd name="T0" fmla="*/ 9358 w 3264"/>
              <a:gd name="T1" fmla="*/ 0 h 1414"/>
              <a:gd name="T2" fmla="*/ 0 w 3264"/>
              <a:gd name="T3" fmla="*/ 22344 h 1414"/>
              <a:gd name="T4" fmla="*/ 1164672 w 3264"/>
              <a:gd name="T5" fmla="*/ 509227 h 1414"/>
              <a:gd name="T6" fmla="*/ 1174390 w 3264"/>
              <a:gd name="T7" fmla="*/ 486883 h 1414"/>
              <a:gd name="T8" fmla="*/ 9358 w 3264"/>
              <a:gd name="T9" fmla="*/ 0 h 1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4" h="1414">
                <a:moveTo>
                  <a:pt x="26" y="0"/>
                </a:moveTo>
                <a:lnTo>
                  <a:pt x="0" y="62"/>
                </a:lnTo>
                <a:lnTo>
                  <a:pt x="3236" y="1413"/>
                </a:lnTo>
                <a:lnTo>
                  <a:pt x="3263" y="1351"/>
                </a:lnTo>
                <a:lnTo>
                  <a:pt x="26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49" name="Freeform 20"/>
          <p:cNvSpPr>
            <a:spLocks noChangeArrowheads="1"/>
          </p:cNvSpPr>
          <p:nvPr/>
        </p:nvSpPr>
        <p:spPr bwMode="auto">
          <a:xfrm>
            <a:off x="5045949" y="3819940"/>
            <a:ext cx="181936" cy="199575"/>
          </a:xfrm>
          <a:custGeom>
            <a:avLst/>
            <a:gdLst>
              <a:gd name="T0" fmla="*/ 0 w 430"/>
              <a:gd name="T1" fmla="*/ 180614 h 501"/>
              <a:gd name="T2" fmla="*/ 155213 w 430"/>
              <a:gd name="T3" fmla="*/ 140518 h 501"/>
              <a:gd name="T4" fmla="*/ 75978 w 430"/>
              <a:gd name="T5" fmla="*/ 0 h 501"/>
              <a:gd name="T6" fmla="*/ 74531 w 430"/>
              <a:gd name="T7" fmla="*/ 105840 h 501"/>
              <a:gd name="T8" fmla="*/ 0 w 430"/>
              <a:gd name="T9" fmla="*/ 180614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0" h="501">
                <a:moveTo>
                  <a:pt x="0" y="500"/>
                </a:moveTo>
                <a:lnTo>
                  <a:pt x="429" y="389"/>
                </a:lnTo>
                <a:lnTo>
                  <a:pt x="210" y="0"/>
                </a:lnTo>
                <a:lnTo>
                  <a:pt x="206" y="293"/>
                </a:lnTo>
                <a:lnTo>
                  <a:pt x="0" y="50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50" name="Freeform 21"/>
          <p:cNvSpPr>
            <a:spLocks noChangeArrowheads="1"/>
          </p:cNvSpPr>
          <p:nvPr/>
        </p:nvSpPr>
        <p:spPr bwMode="auto">
          <a:xfrm>
            <a:off x="5211176" y="4315377"/>
            <a:ext cx="27847" cy="940104"/>
          </a:xfrm>
          <a:custGeom>
            <a:avLst/>
            <a:gdLst>
              <a:gd name="T0" fmla="*/ 0 w 67"/>
              <a:gd name="T1" fmla="*/ 852127 h 2367"/>
              <a:gd name="T2" fmla="*/ 23457 w 67"/>
              <a:gd name="T3" fmla="*/ 852127 h 2367"/>
              <a:gd name="T4" fmla="*/ 23457 w 67"/>
              <a:gd name="T5" fmla="*/ 0 h 2367"/>
              <a:gd name="T6" fmla="*/ 0 w 67"/>
              <a:gd name="T7" fmla="*/ 0 h 2367"/>
              <a:gd name="T8" fmla="*/ 0 w 67"/>
              <a:gd name="T9" fmla="*/ 852127 h 23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367">
                <a:moveTo>
                  <a:pt x="0" y="2366"/>
                </a:moveTo>
                <a:lnTo>
                  <a:pt x="66" y="2366"/>
                </a:lnTo>
                <a:lnTo>
                  <a:pt x="66" y="0"/>
                </a:lnTo>
                <a:lnTo>
                  <a:pt x="0" y="0"/>
                </a:lnTo>
                <a:lnTo>
                  <a:pt x="0" y="2366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51" name="Freeform 22"/>
          <p:cNvSpPr>
            <a:spLocks noChangeArrowheads="1"/>
          </p:cNvSpPr>
          <p:nvPr/>
        </p:nvSpPr>
        <p:spPr bwMode="auto">
          <a:xfrm>
            <a:off x="5110926" y="5208214"/>
            <a:ext cx="228348" cy="141803"/>
          </a:xfrm>
          <a:custGeom>
            <a:avLst/>
            <a:gdLst>
              <a:gd name="T0" fmla="*/ 0 w 542"/>
              <a:gd name="T1" fmla="*/ 0 h 355"/>
              <a:gd name="T2" fmla="*/ 98352 w 542"/>
              <a:gd name="T3" fmla="*/ 128225 h 355"/>
              <a:gd name="T4" fmla="*/ 194902 w 542"/>
              <a:gd name="T5" fmla="*/ 0 h 355"/>
              <a:gd name="T6" fmla="*/ 98352 w 542"/>
              <a:gd name="T7" fmla="*/ 40206 h 355"/>
              <a:gd name="T8" fmla="*/ 0 w 542"/>
              <a:gd name="T9" fmla="*/ 0 h 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2" h="355">
                <a:moveTo>
                  <a:pt x="0" y="0"/>
                </a:moveTo>
                <a:lnTo>
                  <a:pt x="273" y="354"/>
                </a:lnTo>
                <a:lnTo>
                  <a:pt x="541" y="0"/>
                </a:lnTo>
                <a:lnTo>
                  <a:pt x="273" y="111"/>
                </a:lnTo>
                <a:lnTo>
                  <a:pt x="0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52" name="Line 23"/>
          <p:cNvSpPr>
            <a:spLocks noChangeShapeType="1"/>
          </p:cNvSpPr>
          <p:nvPr/>
        </p:nvSpPr>
        <p:spPr bwMode="auto">
          <a:xfrm flipH="1">
            <a:off x="3772394" y="5689645"/>
            <a:ext cx="1453635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53" name="Freeform 24"/>
          <p:cNvSpPr>
            <a:spLocks noChangeArrowheads="1"/>
          </p:cNvSpPr>
          <p:nvPr/>
        </p:nvSpPr>
        <p:spPr bwMode="auto">
          <a:xfrm>
            <a:off x="2318760" y="5677391"/>
            <a:ext cx="1373805" cy="561961"/>
          </a:xfrm>
          <a:custGeom>
            <a:avLst/>
            <a:gdLst>
              <a:gd name="T0" fmla="*/ 9718 w 3264"/>
              <a:gd name="T1" fmla="*/ 0 h 1414"/>
              <a:gd name="T2" fmla="*/ 0 w 3264"/>
              <a:gd name="T3" fmla="*/ 22344 h 1414"/>
              <a:gd name="T4" fmla="*/ 1165032 w 3264"/>
              <a:gd name="T5" fmla="*/ 509227 h 1414"/>
              <a:gd name="T6" fmla="*/ 1174390 w 3264"/>
              <a:gd name="T7" fmla="*/ 487243 h 1414"/>
              <a:gd name="T8" fmla="*/ 9718 w 3264"/>
              <a:gd name="T9" fmla="*/ 0 h 1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4" h="1414">
                <a:moveTo>
                  <a:pt x="27" y="0"/>
                </a:moveTo>
                <a:lnTo>
                  <a:pt x="0" y="62"/>
                </a:lnTo>
                <a:lnTo>
                  <a:pt x="3237" y="1413"/>
                </a:lnTo>
                <a:lnTo>
                  <a:pt x="3263" y="1352"/>
                </a:lnTo>
                <a:lnTo>
                  <a:pt x="27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54" name="Freeform 25"/>
          <p:cNvSpPr>
            <a:spLocks noChangeArrowheads="1"/>
          </p:cNvSpPr>
          <p:nvPr/>
        </p:nvSpPr>
        <p:spPr bwMode="auto">
          <a:xfrm>
            <a:off x="3594171" y="6109803"/>
            <a:ext cx="181936" cy="199575"/>
          </a:xfrm>
          <a:custGeom>
            <a:avLst/>
            <a:gdLst>
              <a:gd name="T0" fmla="*/ 0 w 432"/>
              <a:gd name="T1" fmla="*/ 180614 h 502"/>
              <a:gd name="T2" fmla="*/ 155215 w 432"/>
              <a:gd name="T3" fmla="*/ 140238 h 502"/>
              <a:gd name="T4" fmla="*/ 75987 w 432"/>
              <a:gd name="T5" fmla="*/ 0 h 502"/>
              <a:gd name="T6" fmla="*/ 74546 w 432"/>
              <a:gd name="T7" fmla="*/ 105268 h 502"/>
              <a:gd name="T8" fmla="*/ 0 w 432"/>
              <a:gd name="T9" fmla="*/ 180614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502">
                <a:moveTo>
                  <a:pt x="0" y="501"/>
                </a:moveTo>
                <a:lnTo>
                  <a:pt x="431" y="389"/>
                </a:lnTo>
                <a:lnTo>
                  <a:pt x="211" y="0"/>
                </a:lnTo>
                <a:lnTo>
                  <a:pt x="207" y="292"/>
                </a:lnTo>
                <a:lnTo>
                  <a:pt x="0" y="501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55" name="Line 26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56" name="Freeform 27"/>
          <p:cNvSpPr>
            <a:spLocks noChangeArrowheads="1"/>
          </p:cNvSpPr>
          <p:nvPr/>
        </p:nvSpPr>
        <p:spPr bwMode="auto">
          <a:xfrm>
            <a:off x="2318760" y="3424290"/>
            <a:ext cx="1371948" cy="560211"/>
          </a:xfrm>
          <a:custGeom>
            <a:avLst/>
            <a:gdLst>
              <a:gd name="T0" fmla="*/ 0 w 3260"/>
              <a:gd name="T1" fmla="*/ 485350 h 1413"/>
              <a:gd name="T2" fmla="*/ 8277 w 3260"/>
              <a:gd name="T3" fmla="*/ 507640 h 1413"/>
              <a:gd name="T4" fmla="*/ 1172802 w 3260"/>
              <a:gd name="T5" fmla="*/ 21931 h 1413"/>
              <a:gd name="T6" fmla="*/ 1164885 w 3260"/>
              <a:gd name="T7" fmla="*/ 0 h 1413"/>
              <a:gd name="T8" fmla="*/ 0 w 3260"/>
              <a:gd name="T9" fmla="*/ 48535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0" h="1413">
                <a:moveTo>
                  <a:pt x="0" y="1350"/>
                </a:moveTo>
                <a:lnTo>
                  <a:pt x="23" y="1412"/>
                </a:lnTo>
                <a:lnTo>
                  <a:pt x="3259" y="61"/>
                </a:lnTo>
                <a:lnTo>
                  <a:pt x="3237" y="0"/>
                </a:lnTo>
                <a:lnTo>
                  <a:pt x="0" y="135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57" name="Freeform 28"/>
          <p:cNvSpPr>
            <a:spLocks noChangeArrowheads="1"/>
          </p:cNvSpPr>
          <p:nvPr/>
        </p:nvSpPr>
        <p:spPr bwMode="auto">
          <a:xfrm>
            <a:off x="3594171" y="3354265"/>
            <a:ext cx="181936" cy="199575"/>
          </a:xfrm>
          <a:custGeom>
            <a:avLst/>
            <a:gdLst>
              <a:gd name="T0" fmla="*/ 75987 w 432"/>
              <a:gd name="T1" fmla="*/ 180614 h 502"/>
              <a:gd name="T2" fmla="*/ 155215 w 432"/>
              <a:gd name="T3" fmla="*/ 40377 h 502"/>
              <a:gd name="T4" fmla="*/ 0 w 432"/>
              <a:gd name="T5" fmla="*/ 0 h 502"/>
              <a:gd name="T6" fmla="*/ 74546 w 432"/>
              <a:gd name="T7" fmla="*/ 74986 h 502"/>
              <a:gd name="T8" fmla="*/ 75987 w 432"/>
              <a:gd name="T9" fmla="*/ 180614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502">
                <a:moveTo>
                  <a:pt x="211" y="501"/>
                </a:moveTo>
                <a:lnTo>
                  <a:pt x="431" y="112"/>
                </a:lnTo>
                <a:lnTo>
                  <a:pt x="0" y="0"/>
                </a:lnTo>
                <a:lnTo>
                  <a:pt x="207" y="208"/>
                </a:lnTo>
                <a:lnTo>
                  <a:pt x="211" y="501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58" name="Line 29"/>
          <p:cNvSpPr>
            <a:spLocks noChangeShapeType="1"/>
          </p:cNvSpPr>
          <p:nvPr/>
        </p:nvSpPr>
        <p:spPr bwMode="auto">
          <a:xfrm>
            <a:off x="2563818" y="4086040"/>
            <a:ext cx="2417154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59" name="Freeform 30"/>
          <p:cNvSpPr>
            <a:spLocks noChangeArrowheads="1"/>
          </p:cNvSpPr>
          <p:nvPr/>
        </p:nvSpPr>
        <p:spPr bwMode="auto">
          <a:xfrm>
            <a:off x="2597235" y="4161319"/>
            <a:ext cx="1190011" cy="2107794"/>
          </a:xfrm>
          <a:custGeom>
            <a:avLst/>
            <a:gdLst>
              <a:gd name="T0" fmla="*/ 996357 w 2828"/>
              <a:gd name="T1" fmla="*/ 1910990 h 5310"/>
              <a:gd name="T2" fmla="*/ 1017227 w 2828"/>
              <a:gd name="T3" fmla="*/ 1900191 h 5310"/>
              <a:gd name="T4" fmla="*/ 20870 w 2828"/>
              <a:gd name="T5" fmla="*/ 0 h 5310"/>
              <a:gd name="T6" fmla="*/ 0 w 2828"/>
              <a:gd name="T7" fmla="*/ 11159 h 5310"/>
              <a:gd name="T8" fmla="*/ 996357 w 2828"/>
              <a:gd name="T9" fmla="*/ 1910990 h 5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28" h="5310">
                <a:moveTo>
                  <a:pt x="2769" y="5309"/>
                </a:moveTo>
                <a:lnTo>
                  <a:pt x="2827" y="5279"/>
                </a:lnTo>
                <a:lnTo>
                  <a:pt x="58" y="0"/>
                </a:lnTo>
                <a:lnTo>
                  <a:pt x="0" y="31"/>
                </a:lnTo>
                <a:lnTo>
                  <a:pt x="2769" y="5309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60" name="Freeform 31"/>
          <p:cNvSpPr>
            <a:spLocks noChangeArrowheads="1"/>
          </p:cNvSpPr>
          <p:nvPr/>
        </p:nvSpPr>
        <p:spPr bwMode="auto">
          <a:xfrm>
            <a:off x="2534114" y="4086040"/>
            <a:ext cx="202357" cy="176817"/>
          </a:xfrm>
          <a:custGeom>
            <a:avLst/>
            <a:gdLst>
              <a:gd name="T0" fmla="*/ 172677 w 481"/>
              <a:gd name="T1" fmla="*/ 68252 h 444"/>
              <a:gd name="T2" fmla="*/ 27700 w 481"/>
              <a:gd name="T3" fmla="*/ 0 h 444"/>
              <a:gd name="T4" fmla="*/ 0 w 481"/>
              <a:gd name="T5" fmla="*/ 159977 h 444"/>
              <a:gd name="T6" fmla="*/ 67632 w 481"/>
              <a:gd name="T7" fmla="*/ 78002 h 444"/>
              <a:gd name="T8" fmla="*/ 172677 w 481"/>
              <a:gd name="T9" fmla="*/ 68252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1" h="444">
                <a:moveTo>
                  <a:pt x="480" y="189"/>
                </a:moveTo>
                <a:lnTo>
                  <a:pt x="77" y="0"/>
                </a:lnTo>
                <a:lnTo>
                  <a:pt x="0" y="443"/>
                </a:lnTo>
                <a:lnTo>
                  <a:pt x="188" y="216"/>
                </a:lnTo>
                <a:lnTo>
                  <a:pt x="480" y="189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61" name="Line 32"/>
          <p:cNvSpPr>
            <a:spLocks noChangeShapeType="1"/>
          </p:cNvSpPr>
          <p:nvPr/>
        </p:nvSpPr>
        <p:spPr bwMode="auto">
          <a:xfrm flipH="1">
            <a:off x="3772394" y="4086040"/>
            <a:ext cx="1212291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62" name="Line 33"/>
          <p:cNvSpPr>
            <a:spLocks noChangeShapeType="1"/>
          </p:cNvSpPr>
          <p:nvPr/>
        </p:nvSpPr>
        <p:spPr bwMode="auto">
          <a:xfrm flipH="1">
            <a:off x="2561961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63" name="Freeform 34"/>
          <p:cNvSpPr>
            <a:spLocks noChangeArrowheads="1"/>
          </p:cNvSpPr>
          <p:nvPr/>
        </p:nvSpPr>
        <p:spPr bwMode="auto">
          <a:xfrm>
            <a:off x="2662212" y="5563597"/>
            <a:ext cx="2322473" cy="26260"/>
          </a:xfrm>
          <a:custGeom>
            <a:avLst/>
            <a:gdLst>
              <a:gd name="T0" fmla="*/ 0 w 5515"/>
              <a:gd name="T1" fmla="*/ 23458 h 67"/>
              <a:gd name="T2" fmla="*/ 1985603 w 5515"/>
              <a:gd name="T3" fmla="*/ 23458 h 67"/>
              <a:gd name="T4" fmla="*/ 1985603 w 5515"/>
              <a:gd name="T5" fmla="*/ 0 h 67"/>
              <a:gd name="T6" fmla="*/ 0 w 5515"/>
              <a:gd name="T7" fmla="*/ 0 h 67"/>
              <a:gd name="T8" fmla="*/ 0 w 5515"/>
              <a:gd name="T9" fmla="*/ 23458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5" h="67">
                <a:moveTo>
                  <a:pt x="0" y="66"/>
                </a:moveTo>
                <a:lnTo>
                  <a:pt x="5514" y="66"/>
                </a:lnTo>
                <a:lnTo>
                  <a:pt x="5514" y="0"/>
                </a:lnTo>
                <a:lnTo>
                  <a:pt x="0" y="0"/>
                </a:lnTo>
                <a:lnTo>
                  <a:pt x="0" y="66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64" name="Freeform 35"/>
          <p:cNvSpPr>
            <a:spLocks noChangeArrowheads="1"/>
          </p:cNvSpPr>
          <p:nvPr/>
        </p:nvSpPr>
        <p:spPr bwMode="auto">
          <a:xfrm>
            <a:off x="2565674" y="5469061"/>
            <a:ext cx="146664" cy="217082"/>
          </a:xfrm>
          <a:custGeom>
            <a:avLst/>
            <a:gdLst>
              <a:gd name="T0" fmla="*/ 125055 w 350"/>
              <a:gd name="T1" fmla="*/ 0 h 545"/>
              <a:gd name="T2" fmla="*/ 0 w 350"/>
              <a:gd name="T3" fmla="*/ 98967 h 545"/>
              <a:gd name="T4" fmla="*/ 125055 w 350"/>
              <a:gd name="T5" fmla="*/ 196489 h 545"/>
              <a:gd name="T6" fmla="*/ 84923 w 350"/>
              <a:gd name="T7" fmla="*/ 98967 h 545"/>
              <a:gd name="T8" fmla="*/ 125055 w 350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545">
                <a:moveTo>
                  <a:pt x="349" y="0"/>
                </a:moveTo>
                <a:lnTo>
                  <a:pt x="0" y="274"/>
                </a:lnTo>
                <a:lnTo>
                  <a:pt x="349" y="544"/>
                </a:lnTo>
                <a:lnTo>
                  <a:pt x="237" y="274"/>
                </a:lnTo>
                <a:lnTo>
                  <a:pt x="349" y="0"/>
                </a:lnTo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8865" name="Line 36"/>
          <p:cNvSpPr>
            <a:spLocks noChangeShapeType="1"/>
          </p:cNvSpPr>
          <p:nvPr/>
        </p:nvSpPr>
        <p:spPr bwMode="auto">
          <a:xfrm>
            <a:off x="3774251" y="3399782"/>
            <a:ext cx="120857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66" name="Line 37"/>
          <p:cNvSpPr>
            <a:spLocks noChangeShapeType="1"/>
          </p:cNvSpPr>
          <p:nvPr/>
        </p:nvSpPr>
        <p:spPr bwMode="auto">
          <a:xfrm>
            <a:off x="3774252" y="3399781"/>
            <a:ext cx="1856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67" name="Line 38"/>
          <p:cNvSpPr>
            <a:spLocks noChangeShapeType="1"/>
          </p:cNvSpPr>
          <p:nvPr/>
        </p:nvSpPr>
        <p:spPr bwMode="auto">
          <a:xfrm>
            <a:off x="2563817" y="4086040"/>
            <a:ext cx="2419010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68" name="Line 39"/>
          <p:cNvSpPr>
            <a:spLocks noChangeShapeType="1"/>
          </p:cNvSpPr>
          <p:nvPr/>
        </p:nvSpPr>
        <p:spPr bwMode="auto">
          <a:xfrm flipV="1">
            <a:off x="2563817" y="4084290"/>
            <a:ext cx="2419010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69" name="Text Box 40"/>
          <p:cNvSpPr txBox="1">
            <a:spLocks noChangeArrowheads="1"/>
          </p:cNvSpPr>
          <p:nvPr/>
        </p:nvSpPr>
        <p:spPr bwMode="auto">
          <a:xfrm>
            <a:off x="5183329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48870" name="Text Box 41"/>
          <p:cNvSpPr txBox="1">
            <a:spLocks noChangeArrowheads="1"/>
          </p:cNvSpPr>
          <p:nvPr/>
        </p:nvSpPr>
        <p:spPr bwMode="auto">
          <a:xfrm>
            <a:off x="4579970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48871" name="Text Box 42"/>
          <p:cNvSpPr txBox="1">
            <a:spLocks noChangeArrowheads="1"/>
          </p:cNvSpPr>
          <p:nvPr/>
        </p:nvSpPr>
        <p:spPr bwMode="auto">
          <a:xfrm>
            <a:off x="5305858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48872" name="Text Box 43"/>
          <p:cNvSpPr txBox="1">
            <a:spLocks noChangeArrowheads="1"/>
          </p:cNvSpPr>
          <p:nvPr/>
        </p:nvSpPr>
        <p:spPr bwMode="auto">
          <a:xfrm>
            <a:off x="445929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8873" name="Text Box 44"/>
          <p:cNvSpPr txBox="1">
            <a:spLocks noChangeArrowheads="1"/>
          </p:cNvSpPr>
          <p:nvPr/>
        </p:nvSpPr>
        <p:spPr bwMode="auto">
          <a:xfrm>
            <a:off x="3007520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48874" name="Text Box 45"/>
          <p:cNvSpPr txBox="1">
            <a:spLocks noChangeArrowheads="1"/>
          </p:cNvSpPr>
          <p:nvPr/>
        </p:nvSpPr>
        <p:spPr bwMode="auto">
          <a:xfrm>
            <a:off x="4780470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48875" name="Text Box 46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48876" name="Text Box 47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48877" name="Text Box 48"/>
          <p:cNvSpPr txBox="1">
            <a:spLocks noChangeArrowheads="1"/>
          </p:cNvSpPr>
          <p:nvPr/>
        </p:nvSpPr>
        <p:spPr bwMode="auto">
          <a:xfrm>
            <a:off x="3813237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48878" name="Text Box 49"/>
          <p:cNvSpPr txBox="1">
            <a:spLocks noChangeArrowheads="1"/>
          </p:cNvSpPr>
          <p:nvPr/>
        </p:nvSpPr>
        <p:spPr bwMode="auto">
          <a:xfrm>
            <a:off x="2766175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48879" name="Text Box 50"/>
          <p:cNvSpPr txBox="1">
            <a:spLocks noChangeArrowheads="1"/>
          </p:cNvSpPr>
          <p:nvPr/>
        </p:nvSpPr>
        <p:spPr bwMode="auto">
          <a:xfrm>
            <a:off x="4177110" y="5628372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48880" name="Text Box 51"/>
          <p:cNvSpPr txBox="1">
            <a:spLocks noChangeArrowheads="1"/>
          </p:cNvSpPr>
          <p:nvPr/>
        </p:nvSpPr>
        <p:spPr bwMode="auto">
          <a:xfrm>
            <a:off x="3492065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48881" name="Text Box 52"/>
          <p:cNvSpPr txBox="1">
            <a:spLocks noChangeArrowheads="1"/>
          </p:cNvSpPr>
          <p:nvPr/>
        </p:nvSpPr>
        <p:spPr bwMode="auto">
          <a:xfrm>
            <a:off x="4418454" y="3909224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48882" name="Text Box 53"/>
          <p:cNvSpPr txBox="1">
            <a:spLocks noChangeArrowheads="1"/>
          </p:cNvSpPr>
          <p:nvPr/>
        </p:nvSpPr>
        <p:spPr bwMode="auto">
          <a:xfrm>
            <a:off x="3007520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48883" name="Text Box 54"/>
          <p:cNvSpPr txBox="1">
            <a:spLocks noChangeArrowheads="1"/>
          </p:cNvSpPr>
          <p:nvPr/>
        </p:nvSpPr>
        <p:spPr bwMode="auto">
          <a:xfrm>
            <a:off x="4056438" y="4826570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48884" name="Line 55"/>
          <p:cNvSpPr>
            <a:spLocks noChangeShapeType="1"/>
          </p:cNvSpPr>
          <p:nvPr/>
        </p:nvSpPr>
        <p:spPr bwMode="auto">
          <a:xfrm>
            <a:off x="6757635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85" name="Line 56"/>
          <p:cNvSpPr>
            <a:spLocks noChangeShapeType="1"/>
          </p:cNvSpPr>
          <p:nvPr/>
        </p:nvSpPr>
        <p:spPr bwMode="auto">
          <a:xfrm>
            <a:off x="7277453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86" name="Line 57"/>
          <p:cNvSpPr>
            <a:spLocks noChangeShapeType="1"/>
          </p:cNvSpPr>
          <p:nvPr/>
        </p:nvSpPr>
        <p:spPr bwMode="auto">
          <a:xfrm>
            <a:off x="7797271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87" name="Line 58"/>
          <p:cNvSpPr>
            <a:spLocks noChangeShapeType="1"/>
          </p:cNvSpPr>
          <p:nvPr/>
        </p:nvSpPr>
        <p:spPr bwMode="auto">
          <a:xfrm>
            <a:off x="8317089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88" name="Line 59"/>
          <p:cNvSpPr>
            <a:spLocks noChangeShapeType="1"/>
          </p:cNvSpPr>
          <p:nvPr/>
        </p:nvSpPr>
        <p:spPr bwMode="auto">
          <a:xfrm>
            <a:off x="8836907" y="3261480"/>
            <a:ext cx="1857" cy="2654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89" name="Line 60"/>
          <p:cNvSpPr>
            <a:spLocks noChangeShapeType="1"/>
          </p:cNvSpPr>
          <p:nvPr/>
        </p:nvSpPr>
        <p:spPr bwMode="auto">
          <a:xfrm>
            <a:off x="6221110" y="371315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0" name="Line 61"/>
          <p:cNvSpPr>
            <a:spLocks noChangeShapeType="1"/>
          </p:cNvSpPr>
          <p:nvPr/>
        </p:nvSpPr>
        <p:spPr bwMode="auto">
          <a:xfrm>
            <a:off x="6221110" y="4150815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1" name="Line 62"/>
          <p:cNvSpPr>
            <a:spLocks noChangeShapeType="1"/>
          </p:cNvSpPr>
          <p:nvPr/>
        </p:nvSpPr>
        <p:spPr bwMode="auto">
          <a:xfrm>
            <a:off x="6221110" y="4588480"/>
            <a:ext cx="3152325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2" name="Line 63"/>
          <p:cNvSpPr>
            <a:spLocks noChangeShapeType="1"/>
          </p:cNvSpPr>
          <p:nvPr/>
        </p:nvSpPr>
        <p:spPr bwMode="auto">
          <a:xfrm>
            <a:off x="6221110" y="5024394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3" name="Line 64"/>
          <p:cNvSpPr>
            <a:spLocks noChangeShapeType="1"/>
          </p:cNvSpPr>
          <p:nvPr/>
        </p:nvSpPr>
        <p:spPr bwMode="auto">
          <a:xfrm>
            <a:off x="6221110" y="5462058"/>
            <a:ext cx="315232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4" name="Line 65"/>
          <p:cNvSpPr>
            <a:spLocks noChangeShapeType="1"/>
          </p:cNvSpPr>
          <p:nvPr/>
        </p:nvSpPr>
        <p:spPr bwMode="auto">
          <a:xfrm>
            <a:off x="6237817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5" name="Line 66"/>
          <p:cNvSpPr>
            <a:spLocks noChangeShapeType="1"/>
          </p:cNvSpPr>
          <p:nvPr/>
        </p:nvSpPr>
        <p:spPr bwMode="auto">
          <a:xfrm>
            <a:off x="9356725" y="3261480"/>
            <a:ext cx="1857" cy="265400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6" name="Line 67"/>
          <p:cNvSpPr>
            <a:spLocks noChangeShapeType="1"/>
          </p:cNvSpPr>
          <p:nvPr/>
        </p:nvSpPr>
        <p:spPr bwMode="auto">
          <a:xfrm>
            <a:off x="6221110" y="3277235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7" name="Line 68"/>
          <p:cNvSpPr>
            <a:spLocks noChangeShapeType="1"/>
          </p:cNvSpPr>
          <p:nvPr/>
        </p:nvSpPr>
        <p:spPr bwMode="auto">
          <a:xfrm>
            <a:off x="6221110" y="5899723"/>
            <a:ext cx="3152325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48898" name="Text Box 69"/>
          <p:cNvSpPr txBox="1">
            <a:spLocks noChangeArrowheads="1"/>
          </p:cNvSpPr>
          <p:nvPr/>
        </p:nvSpPr>
        <p:spPr bwMode="auto">
          <a:xfrm>
            <a:off x="2604660" y="44816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48899" name="Text Box 70"/>
          <p:cNvSpPr txBox="1">
            <a:spLocks noChangeArrowheads="1"/>
          </p:cNvSpPr>
          <p:nvPr/>
        </p:nvSpPr>
        <p:spPr bwMode="auto">
          <a:xfrm>
            <a:off x="6423466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8900" name="Text Box 71"/>
          <p:cNvSpPr txBox="1">
            <a:spLocks noChangeArrowheads="1"/>
          </p:cNvSpPr>
          <p:nvPr/>
        </p:nvSpPr>
        <p:spPr bwMode="auto">
          <a:xfrm>
            <a:off x="6943284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248901" name="Text Box 72"/>
          <p:cNvSpPr txBox="1">
            <a:spLocks noChangeArrowheads="1"/>
          </p:cNvSpPr>
          <p:nvPr/>
        </p:nvSpPr>
        <p:spPr bwMode="auto">
          <a:xfrm>
            <a:off x="7388843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48902" name="Text Box 73"/>
          <p:cNvSpPr txBox="1">
            <a:spLocks noChangeArrowheads="1"/>
          </p:cNvSpPr>
          <p:nvPr/>
        </p:nvSpPr>
        <p:spPr bwMode="auto">
          <a:xfrm>
            <a:off x="7914230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48903" name="Text Box 74"/>
          <p:cNvSpPr txBox="1">
            <a:spLocks noChangeArrowheads="1"/>
          </p:cNvSpPr>
          <p:nvPr/>
        </p:nvSpPr>
        <p:spPr bwMode="auto">
          <a:xfrm>
            <a:off x="8502738" y="3349013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48904" name="Text Box 75"/>
          <p:cNvSpPr txBox="1">
            <a:spLocks noChangeArrowheads="1"/>
          </p:cNvSpPr>
          <p:nvPr/>
        </p:nvSpPr>
        <p:spPr bwMode="auto">
          <a:xfrm>
            <a:off x="8948297" y="3349013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25</a:t>
            </a:r>
          </a:p>
        </p:txBody>
      </p:sp>
      <p:sp>
        <p:nvSpPr>
          <p:cNvPr id="248905" name="Text Box 76"/>
          <p:cNvSpPr txBox="1">
            <a:spLocks noChangeArrowheads="1"/>
          </p:cNvSpPr>
          <p:nvPr/>
        </p:nvSpPr>
        <p:spPr bwMode="auto">
          <a:xfrm>
            <a:off x="6423466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248906" name="Text Box 77"/>
          <p:cNvSpPr txBox="1">
            <a:spLocks noChangeArrowheads="1"/>
          </p:cNvSpPr>
          <p:nvPr/>
        </p:nvSpPr>
        <p:spPr bwMode="auto">
          <a:xfrm>
            <a:off x="6943284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8907" name="Text Box 78"/>
          <p:cNvSpPr txBox="1">
            <a:spLocks noChangeArrowheads="1"/>
          </p:cNvSpPr>
          <p:nvPr/>
        </p:nvSpPr>
        <p:spPr bwMode="auto">
          <a:xfrm>
            <a:off x="7463102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248908" name="Text Box 79"/>
          <p:cNvSpPr txBox="1">
            <a:spLocks noChangeArrowheads="1"/>
          </p:cNvSpPr>
          <p:nvPr/>
        </p:nvSpPr>
        <p:spPr bwMode="auto">
          <a:xfrm>
            <a:off x="7908661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48909" name="Text Box 80"/>
          <p:cNvSpPr txBox="1">
            <a:spLocks noChangeArrowheads="1"/>
          </p:cNvSpPr>
          <p:nvPr/>
        </p:nvSpPr>
        <p:spPr bwMode="auto">
          <a:xfrm>
            <a:off x="8502738" y="37866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48910" name="Text Box 81"/>
          <p:cNvSpPr txBox="1">
            <a:spLocks noChangeArrowheads="1"/>
          </p:cNvSpPr>
          <p:nvPr/>
        </p:nvSpPr>
        <p:spPr bwMode="auto">
          <a:xfrm>
            <a:off x="8948297" y="3786678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48911" name="Text Box 82"/>
          <p:cNvSpPr txBox="1">
            <a:spLocks noChangeArrowheads="1"/>
          </p:cNvSpPr>
          <p:nvPr/>
        </p:nvSpPr>
        <p:spPr bwMode="auto">
          <a:xfrm>
            <a:off x="6347351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248912" name="Text Box 83"/>
          <p:cNvSpPr txBox="1">
            <a:spLocks noChangeArrowheads="1"/>
          </p:cNvSpPr>
          <p:nvPr/>
        </p:nvSpPr>
        <p:spPr bwMode="auto">
          <a:xfrm>
            <a:off x="6943284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248913" name="Text Box 84"/>
          <p:cNvSpPr txBox="1">
            <a:spLocks noChangeArrowheads="1"/>
          </p:cNvSpPr>
          <p:nvPr/>
        </p:nvSpPr>
        <p:spPr bwMode="auto">
          <a:xfrm>
            <a:off x="7463102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8914" name="Text Box 85"/>
          <p:cNvSpPr txBox="1">
            <a:spLocks noChangeArrowheads="1"/>
          </p:cNvSpPr>
          <p:nvPr/>
        </p:nvSpPr>
        <p:spPr bwMode="auto">
          <a:xfrm>
            <a:off x="7982920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48915" name="Text Box 86"/>
          <p:cNvSpPr txBox="1">
            <a:spLocks noChangeArrowheads="1"/>
          </p:cNvSpPr>
          <p:nvPr/>
        </p:nvSpPr>
        <p:spPr bwMode="auto">
          <a:xfrm>
            <a:off x="8502738" y="422259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248916" name="Text Box 87"/>
          <p:cNvSpPr txBox="1">
            <a:spLocks noChangeArrowheads="1"/>
          </p:cNvSpPr>
          <p:nvPr/>
        </p:nvSpPr>
        <p:spPr bwMode="auto">
          <a:xfrm>
            <a:off x="8948297" y="422259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48917" name="Text Box 88"/>
          <p:cNvSpPr txBox="1">
            <a:spLocks noChangeArrowheads="1"/>
          </p:cNvSpPr>
          <p:nvPr/>
        </p:nvSpPr>
        <p:spPr bwMode="auto">
          <a:xfrm>
            <a:off x="6352919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11</a:t>
            </a:r>
          </a:p>
        </p:txBody>
      </p:sp>
      <p:sp>
        <p:nvSpPr>
          <p:cNvPr id="248918" name="Text Box 89"/>
          <p:cNvSpPr txBox="1">
            <a:spLocks noChangeArrowheads="1"/>
          </p:cNvSpPr>
          <p:nvPr/>
        </p:nvSpPr>
        <p:spPr bwMode="auto">
          <a:xfrm>
            <a:off x="6869025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12</a:t>
            </a:r>
          </a:p>
        </p:txBody>
      </p:sp>
      <p:sp>
        <p:nvSpPr>
          <p:cNvPr id="248919" name="Text Box 90"/>
          <p:cNvSpPr txBox="1">
            <a:spLocks noChangeArrowheads="1"/>
          </p:cNvSpPr>
          <p:nvPr/>
        </p:nvSpPr>
        <p:spPr bwMode="auto">
          <a:xfrm>
            <a:off x="7463102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48920" name="Text Box 91"/>
          <p:cNvSpPr txBox="1">
            <a:spLocks noChangeArrowheads="1"/>
          </p:cNvSpPr>
          <p:nvPr/>
        </p:nvSpPr>
        <p:spPr bwMode="auto">
          <a:xfrm>
            <a:off x="7982920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8921" name="Text Box 92"/>
          <p:cNvSpPr txBox="1">
            <a:spLocks noChangeArrowheads="1"/>
          </p:cNvSpPr>
          <p:nvPr/>
        </p:nvSpPr>
        <p:spPr bwMode="auto">
          <a:xfrm>
            <a:off x="8502738" y="4660256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248922" name="Text Box 93"/>
          <p:cNvSpPr txBox="1">
            <a:spLocks noChangeArrowheads="1"/>
          </p:cNvSpPr>
          <p:nvPr/>
        </p:nvSpPr>
        <p:spPr bwMode="auto">
          <a:xfrm>
            <a:off x="8948297" y="4660256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15</a:t>
            </a:r>
          </a:p>
        </p:txBody>
      </p:sp>
      <p:sp>
        <p:nvSpPr>
          <p:cNvPr id="248923" name="Text Box 94"/>
          <p:cNvSpPr txBox="1">
            <a:spLocks noChangeArrowheads="1"/>
          </p:cNvSpPr>
          <p:nvPr/>
        </p:nvSpPr>
        <p:spPr bwMode="auto">
          <a:xfrm>
            <a:off x="6423466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248924" name="Text Box 95"/>
          <p:cNvSpPr txBox="1">
            <a:spLocks noChangeArrowheads="1"/>
          </p:cNvSpPr>
          <p:nvPr/>
        </p:nvSpPr>
        <p:spPr bwMode="auto">
          <a:xfrm>
            <a:off x="6943284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9</a:t>
            </a:r>
          </a:p>
        </p:txBody>
      </p:sp>
      <p:sp>
        <p:nvSpPr>
          <p:cNvPr id="248925" name="Text Box 96"/>
          <p:cNvSpPr txBox="1">
            <a:spLocks noChangeArrowheads="1"/>
          </p:cNvSpPr>
          <p:nvPr/>
        </p:nvSpPr>
        <p:spPr bwMode="auto">
          <a:xfrm>
            <a:off x="7463102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248926" name="Text Box 97"/>
          <p:cNvSpPr txBox="1">
            <a:spLocks noChangeArrowheads="1"/>
          </p:cNvSpPr>
          <p:nvPr/>
        </p:nvSpPr>
        <p:spPr bwMode="auto">
          <a:xfrm>
            <a:off x="7982920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248927" name="Text Box 98"/>
          <p:cNvSpPr txBox="1">
            <a:spLocks noChangeArrowheads="1"/>
          </p:cNvSpPr>
          <p:nvPr/>
        </p:nvSpPr>
        <p:spPr bwMode="auto">
          <a:xfrm>
            <a:off x="8502738" y="5097921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8928" name="Text Box 99"/>
          <p:cNvSpPr txBox="1">
            <a:spLocks noChangeArrowheads="1"/>
          </p:cNvSpPr>
          <p:nvPr/>
        </p:nvSpPr>
        <p:spPr bwMode="auto">
          <a:xfrm>
            <a:off x="8948297" y="5097921"/>
            <a:ext cx="30075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48929" name="Text Box 100"/>
          <p:cNvSpPr txBox="1">
            <a:spLocks noChangeArrowheads="1"/>
          </p:cNvSpPr>
          <p:nvPr/>
        </p:nvSpPr>
        <p:spPr bwMode="auto">
          <a:xfrm>
            <a:off x="634735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25</a:t>
            </a:r>
          </a:p>
        </p:txBody>
      </p:sp>
      <p:sp>
        <p:nvSpPr>
          <p:cNvPr id="248930" name="Text Box 101"/>
          <p:cNvSpPr txBox="1">
            <a:spLocks noChangeArrowheads="1"/>
          </p:cNvSpPr>
          <p:nvPr/>
        </p:nvSpPr>
        <p:spPr bwMode="auto">
          <a:xfrm>
            <a:off x="6869025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26</a:t>
            </a:r>
          </a:p>
        </p:txBody>
      </p:sp>
      <p:sp>
        <p:nvSpPr>
          <p:cNvPr id="248931" name="Text Box 102"/>
          <p:cNvSpPr txBox="1">
            <a:spLocks noChangeArrowheads="1"/>
          </p:cNvSpPr>
          <p:nvPr/>
        </p:nvSpPr>
        <p:spPr bwMode="auto">
          <a:xfrm>
            <a:off x="7388843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248932" name="Text Box 103"/>
          <p:cNvSpPr txBox="1">
            <a:spLocks noChangeArrowheads="1"/>
          </p:cNvSpPr>
          <p:nvPr/>
        </p:nvSpPr>
        <p:spPr bwMode="auto">
          <a:xfrm>
            <a:off x="7908661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33CC33"/>
                </a:solidFill>
                <a:latin typeface="TimesNewRoman" charset="0"/>
              </a:rPr>
              <a:t>15</a:t>
            </a:r>
          </a:p>
        </p:txBody>
      </p:sp>
      <p:sp>
        <p:nvSpPr>
          <p:cNvPr id="248933" name="Text Box 104"/>
          <p:cNvSpPr txBox="1">
            <a:spLocks noChangeArrowheads="1"/>
          </p:cNvSpPr>
          <p:nvPr/>
        </p:nvSpPr>
        <p:spPr bwMode="auto">
          <a:xfrm>
            <a:off x="8428479" y="5533837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18</a:t>
            </a:r>
          </a:p>
        </p:txBody>
      </p:sp>
      <p:sp>
        <p:nvSpPr>
          <p:cNvPr id="248934" name="Text Box 105"/>
          <p:cNvSpPr txBox="1">
            <a:spLocks noChangeArrowheads="1"/>
          </p:cNvSpPr>
          <p:nvPr/>
        </p:nvSpPr>
        <p:spPr bwMode="auto">
          <a:xfrm>
            <a:off x="9022556" y="5533837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0</a:t>
            </a:r>
          </a:p>
        </p:txBody>
      </p:sp>
      <p:sp>
        <p:nvSpPr>
          <p:cNvPr id="248935" name="Text Box 106"/>
          <p:cNvSpPr txBox="1">
            <a:spLocks noChangeArrowheads="1"/>
          </p:cNvSpPr>
          <p:nvPr/>
        </p:nvSpPr>
        <p:spPr bwMode="auto">
          <a:xfrm>
            <a:off x="6579411" y="6319882"/>
            <a:ext cx="2452428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is this optimal?</a:t>
            </a:r>
          </a:p>
        </p:txBody>
      </p:sp>
      <p:sp>
        <p:nvSpPr>
          <p:cNvPr id="248936" name="Text Box 107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121</a:t>
            </a:r>
          </a:p>
        </p:txBody>
      </p:sp>
      <p:sp>
        <p:nvSpPr>
          <p:cNvPr id="248937" name="文本框 2"/>
          <p:cNvSpPr txBox="1">
            <a:spLocks noChangeArrowheads="1"/>
          </p:cNvSpPr>
          <p:nvPr/>
        </p:nvSpPr>
        <p:spPr bwMode="auto">
          <a:xfrm>
            <a:off x="1000650" y="1892464"/>
            <a:ext cx="8926019" cy="9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Total distance is 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884" name="Freeform 7"/>
          <p:cNvSpPr>
            <a:spLocks noChangeArrowheads="1"/>
          </p:cNvSpPr>
          <p:nvPr/>
        </p:nvSpPr>
        <p:spPr bwMode="auto">
          <a:xfrm>
            <a:off x="3532908" y="3054903"/>
            <a:ext cx="484544" cy="344879"/>
          </a:xfrm>
          <a:custGeom>
            <a:avLst/>
            <a:gdLst>
              <a:gd name="T0" fmla="*/ 0 w 1151"/>
              <a:gd name="T1" fmla="*/ 312377 h 868"/>
              <a:gd name="T2" fmla="*/ 413977 w 1151"/>
              <a:gd name="T3" fmla="*/ 312377 h 868"/>
              <a:gd name="T4" fmla="*/ 413977 w 1151"/>
              <a:gd name="T5" fmla="*/ 0 h 868"/>
              <a:gd name="T6" fmla="*/ 0 w 1151"/>
              <a:gd name="T7" fmla="*/ 0 h 868"/>
              <a:gd name="T8" fmla="*/ 0 w 1151"/>
              <a:gd name="T9" fmla="*/ 312377 h 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1" h="868">
                <a:moveTo>
                  <a:pt x="0" y="867"/>
                </a:moveTo>
                <a:lnTo>
                  <a:pt x="1150" y="867"/>
                </a:lnTo>
                <a:lnTo>
                  <a:pt x="1150" y="0"/>
                </a:lnTo>
                <a:lnTo>
                  <a:pt x="0" y="0"/>
                </a:lnTo>
                <a:lnTo>
                  <a:pt x="0" y="867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885" name="Text Box 8"/>
          <p:cNvSpPr txBox="1">
            <a:spLocks noChangeArrowheads="1"/>
          </p:cNvSpPr>
          <p:nvPr/>
        </p:nvSpPr>
        <p:spPr bwMode="auto">
          <a:xfrm>
            <a:off x="1960457" y="2942859"/>
            <a:ext cx="159658" cy="152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50886" name="Freeform 9"/>
          <p:cNvSpPr>
            <a:spLocks noChangeArrowheads="1"/>
          </p:cNvSpPr>
          <p:nvPr/>
        </p:nvSpPr>
        <p:spPr bwMode="auto">
          <a:xfrm>
            <a:off x="2081130" y="3972248"/>
            <a:ext cx="484544" cy="344879"/>
          </a:xfrm>
          <a:custGeom>
            <a:avLst/>
            <a:gdLst>
              <a:gd name="T0" fmla="*/ 0 w 1151"/>
              <a:gd name="T1" fmla="*/ 312377 h 868"/>
              <a:gd name="T2" fmla="*/ 413977 w 1151"/>
              <a:gd name="T3" fmla="*/ 312377 h 868"/>
              <a:gd name="T4" fmla="*/ 413977 w 1151"/>
              <a:gd name="T5" fmla="*/ 0 h 868"/>
              <a:gd name="T6" fmla="*/ 0 w 1151"/>
              <a:gd name="T7" fmla="*/ 0 h 868"/>
              <a:gd name="T8" fmla="*/ 0 w 1151"/>
              <a:gd name="T9" fmla="*/ 312377 h 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1" h="868">
                <a:moveTo>
                  <a:pt x="0" y="867"/>
                </a:moveTo>
                <a:lnTo>
                  <a:pt x="1150" y="867"/>
                </a:lnTo>
                <a:lnTo>
                  <a:pt x="1150" y="0"/>
                </a:lnTo>
                <a:lnTo>
                  <a:pt x="0" y="0"/>
                </a:lnTo>
                <a:lnTo>
                  <a:pt x="0" y="867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887" name="Text Box 10"/>
          <p:cNvSpPr txBox="1">
            <a:spLocks noChangeArrowheads="1"/>
          </p:cNvSpPr>
          <p:nvPr/>
        </p:nvSpPr>
        <p:spPr bwMode="auto">
          <a:xfrm>
            <a:off x="3735265" y="311267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50888" name="Freeform 11"/>
          <p:cNvSpPr>
            <a:spLocks noChangeArrowheads="1"/>
          </p:cNvSpPr>
          <p:nvPr/>
        </p:nvSpPr>
        <p:spPr bwMode="auto">
          <a:xfrm>
            <a:off x="2081130" y="5346515"/>
            <a:ext cx="484544" cy="344881"/>
          </a:xfrm>
          <a:custGeom>
            <a:avLst/>
            <a:gdLst>
              <a:gd name="T0" fmla="*/ 0 w 1151"/>
              <a:gd name="T1" fmla="*/ 312377 h 867"/>
              <a:gd name="T2" fmla="*/ 413977 w 1151"/>
              <a:gd name="T3" fmla="*/ 312377 h 867"/>
              <a:gd name="T4" fmla="*/ 413977 w 1151"/>
              <a:gd name="T5" fmla="*/ 0 h 867"/>
              <a:gd name="T6" fmla="*/ 0 w 1151"/>
              <a:gd name="T7" fmla="*/ 0 h 867"/>
              <a:gd name="T8" fmla="*/ 0 w 1151"/>
              <a:gd name="T9" fmla="*/ 312377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1" h="867">
                <a:moveTo>
                  <a:pt x="0" y="866"/>
                </a:moveTo>
                <a:lnTo>
                  <a:pt x="1150" y="866"/>
                </a:lnTo>
                <a:lnTo>
                  <a:pt x="1150" y="0"/>
                </a:lnTo>
                <a:lnTo>
                  <a:pt x="0" y="0"/>
                </a:lnTo>
                <a:lnTo>
                  <a:pt x="0" y="866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889" name="Text Box 12"/>
          <p:cNvSpPr txBox="1">
            <a:spLocks noChangeArrowheads="1"/>
          </p:cNvSpPr>
          <p:nvPr/>
        </p:nvSpPr>
        <p:spPr bwMode="auto">
          <a:xfrm>
            <a:off x="2283487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6 </a:t>
            </a:r>
          </a:p>
        </p:txBody>
      </p:sp>
      <p:sp>
        <p:nvSpPr>
          <p:cNvPr id="250890" name="Freeform 13"/>
          <p:cNvSpPr>
            <a:spLocks noChangeArrowheads="1"/>
          </p:cNvSpPr>
          <p:nvPr/>
        </p:nvSpPr>
        <p:spPr bwMode="auto">
          <a:xfrm>
            <a:off x="3532908" y="6262111"/>
            <a:ext cx="484544" cy="344879"/>
          </a:xfrm>
          <a:custGeom>
            <a:avLst/>
            <a:gdLst>
              <a:gd name="T0" fmla="*/ 0 w 1151"/>
              <a:gd name="T1" fmla="*/ 312376 h 867"/>
              <a:gd name="T2" fmla="*/ 413977 w 1151"/>
              <a:gd name="T3" fmla="*/ 312376 h 867"/>
              <a:gd name="T4" fmla="*/ 413977 w 1151"/>
              <a:gd name="T5" fmla="*/ 0 h 867"/>
              <a:gd name="T6" fmla="*/ 0 w 1151"/>
              <a:gd name="T7" fmla="*/ 0 h 867"/>
              <a:gd name="T8" fmla="*/ 0 w 1151"/>
              <a:gd name="T9" fmla="*/ 31237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1" h="867">
                <a:moveTo>
                  <a:pt x="0" y="866"/>
                </a:moveTo>
                <a:lnTo>
                  <a:pt x="1150" y="866"/>
                </a:lnTo>
                <a:lnTo>
                  <a:pt x="1150" y="0"/>
                </a:lnTo>
                <a:lnTo>
                  <a:pt x="0" y="0"/>
                </a:lnTo>
                <a:lnTo>
                  <a:pt x="0" y="866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891" name="Text Box 14"/>
          <p:cNvSpPr txBox="1">
            <a:spLocks noChangeArrowheads="1"/>
          </p:cNvSpPr>
          <p:nvPr/>
        </p:nvSpPr>
        <p:spPr bwMode="auto">
          <a:xfrm>
            <a:off x="2283487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5 </a:t>
            </a:r>
          </a:p>
        </p:txBody>
      </p:sp>
      <p:sp>
        <p:nvSpPr>
          <p:cNvPr id="250892" name="Freeform 15"/>
          <p:cNvSpPr>
            <a:spLocks noChangeArrowheads="1"/>
          </p:cNvSpPr>
          <p:nvPr/>
        </p:nvSpPr>
        <p:spPr bwMode="auto">
          <a:xfrm>
            <a:off x="4984685" y="3972248"/>
            <a:ext cx="484544" cy="344879"/>
          </a:xfrm>
          <a:custGeom>
            <a:avLst/>
            <a:gdLst>
              <a:gd name="T0" fmla="*/ 0 w 1152"/>
              <a:gd name="T1" fmla="*/ 312377 h 868"/>
              <a:gd name="T2" fmla="*/ 413977 w 1152"/>
              <a:gd name="T3" fmla="*/ 312377 h 868"/>
              <a:gd name="T4" fmla="*/ 413977 w 1152"/>
              <a:gd name="T5" fmla="*/ 0 h 868"/>
              <a:gd name="T6" fmla="*/ 0 w 1152"/>
              <a:gd name="T7" fmla="*/ 0 h 868"/>
              <a:gd name="T8" fmla="*/ 0 w 1152"/>
              <a:gd name="T9" fmla="*/ 312377 h 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868">
                <a:moveTo>
                  <a:pt x="0" y="867"/>
                </a:moveTo>
                <a:lnTo>
                  <a:pt x="1151" y="867"/>
                </a:lnTo>
                <a:lnTo>
                  <a:pt x="1151" y="0"/>
                </a:lnTo>
                <a:lnTo>
                  <a:pt x="0" y="0"/>
                </a:lnTo>
                <a:lnTo>
                  <a:pt x="0" y="867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893" name="Text Box 16"/>
          <p:cNvSpPr txBox="1">
            <a:spLocks noChangeArrowheads="1"/>
          </p:cNvSpPr>
          <p:nvPr/>
        </p:nvSpPr>
        <p:spPr bwMode="auto">
          <a:xfrm>
            <a:off x="3735265" y="631988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4 </a:t>
            </a:r>
          </a:p>
        </p:txBody>
      </p:sp>
      <p:sp>
        <p:nvSpPr>
          <p:cNvPr id="250894" name="Freeform 17"/>
          <p:cNvSpPr>
            <a:spLocks noChangeArrowheads="1"/>
          </p:cNvSpPr>
          <p:nvPr/>
        </p:nvSpPr>
        <p:spPr bwMode="auto">
          <a:xfrm>
            <a:off x="4984685" y="5346515"/>
            <a:ext cx="484544" cy="344881"/>
          </a:xfrm>
          <a:custGeom>
            <a:avLst/>
            <a:gdLst>
              <a:gd name="T0" fmla="*/ 0 w 1152"/>
              <a:gd name="T1" fmla="*/ 312377 h 867"/>
              <a:gd name="T2" fmla="*/ 413977 w 1152"/>
              <a:gd name="T3" fmla="*/ 312377 h 867"/>
              <a:gd name="T4" fmla="*/ 413977 w 1152"/>
              <a:gd name="T5" fmla="*/ 0 h 867"/>
              <a:gd name="T6" fmla="*/ 0 w 1152"/>
              <a:gd name="T7" fmla="*/ 0 h 867"/>
              <a:gd name="T8" fmla="*/ 0 w 1152"/>
              <a:gd name="T9" fmla="*/ 312377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867">
                <a:moveTo>
                  <a:pt x="0" y="866"/>
                </a:moveTo>
                <a:lnTo>
                  <a:pt x="1151" y="866"/>
                </a:lnTo>
                <a:lnTo>
                  <a:pt x="1151" y="0"/>
                </a:lnTo>
                <a:lnTo>
                  <a:pt x="0" y="0"/>
                </a:lnTo>
                <a:lnTo>
                  <a:pt x="0" y="866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895" name="Text Box 18"/>
          <p:cNvSpPr txBox="1">
            <a:spLocks noChangeArrowheads="1"/>
          </p:cNvSpPr>
          <p:nvPr/>
        </p:nvSpPr>
        <p:spPr bwMode="auto">
          <a:xfrm>
            <a:off x="5187042" y="403001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50896" name="Freeform 19"/>
          <p:cNvSpPr>
            <a:spLocks noChangeArrowheads="1"/>
          </p:cNvSpPr>
          <p:nvPr/>
        </p:nvSpPr>
        <p:spPr bwMode="auto">
          <a:xfrm>
            <a:off x="3770538" y="3389278"/>
            <a:ext cx="1459204" cy="614482"/>
          </a:xfrm>
          <a:custGeom>
            <a:avLst/>
            <a:gdLst>
              <a:gd name="T0" fmla="*/ 9717 w 3467"/>
              <a:gd name="T1" fmla="*/ 0 h 1548"/>
              <a:gd name="T2" fmla="*/ 1208546 w 3467"/>
              <a:gd name="T3" fmla="*/ 501060 h 1548"/>
              <a:gd name="T4" fmla="*/ 1200628 w 3467"/>
              <a:gd name="T5" fmla="*/ 521937 h 1548"/>
              <a:gd name="T6" fmla="*/ 0 w 3467"/>
              <a:gd name="T7" fmla="*/ 20518 h 1548"/>
              <a:gd name="T8" fmla="*/ 9717 w 3467"/>
              <a:gd name="T9" fmla="*/ 0 h 1548"/>
              <a:gd name="T10" fmla="*/ 1204587 w 3467"/>
              <a:gd name="T11" fmla="*/ 512218 h 1548"/>
              <a:gd name="T12" fmla="*/ 1204587 w 3467"/>
              <a:gd name="T13" fmla="*/ 449586 h 1548"/>
              <a:gd name="T14" fmla="*/ 1247415 w 3467"/>
              <a:gd name="T15" fmla="*/ 529856 h 1548"/>
              <a:gd name="T16" fmla="*/ 1160319 w 3467"/>
              <a:gd name="T17" fmla="*/ 556853 h 1548"/>
              <a:gd name="T18" fmla="*/ 1204587 w 3467"/>
              <a:gd name="T19" fmla="*/ 512218 h 15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67" h="1548">
                <a:moveTo>
                  <a:pt x="27" y="0"/>
                </a:moveTo>
                <a:lnTo>
                  <a:pt x="3358" y="1392"/>
                </a:lnTo>
                <a:lnTo>
                  <a:pt x="3336" y="1450"/>
                </a:lnTo>
                <a:lnTo>
                  <a:pt x="0" y="57"/>
                </a:lnTo>
                <a:lnTo>
                  <a:pt x="27" y="0"/>
                </a:lnTo>
                <a:close/>
                <a:moveTo>
                  <a:pt x="3347" y="1423"/>
                </a:moveTo>
                <a:lnTo>
                  <a:pt x="3347" y="1249"/>
                </a:lnTo>
                <a:lnTo>
                  <a:pt x="3466" y="1472"/>
                </a:lnTo>
                <a:lnTo>
                  <a:pt x="3224" y="1547"/>
                </a:lnTo>
                <a:lnTo>
                  <a:pt x="3347" y="1423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897" name="Freeform 20"/>
          <p:cNvSpPr>
            <a:spLocks noChangeArrowheads="1"/>
          </p:cNvSpPr>
          <p:nvPr/>
        </p:nvSpPr>
        <p:spPr bwMode="auto">
          <a:xfrm>
            <a:off x="5161050" y="4317127"/>
            <a:ext cx="135525" cy="1031139"/>
          </a:xfrm>
          <a:custGeom>
            <a:avLst/>
            <a:gdLst>
              <a:gd name="T0" fmla="*/ 69316 w 321"/>
              <a:gd name="T1" fmla="*/ 0 h 2599"/>
              <a:gd name="T2" fmla="*/ 69316 w 321"/>
              <a:gd name="T3" fmla="*/ 887549 h 2599"/>
              <a:gd name="T4" fmla="*/ 45850 w 321"/>
              <a:gd name="T5" fmla="*/ 887549 h 2599"/>
              <a:gd name="T6" fmla="*/ 45850 w 321"/>
              <a:gd name="T7" fmla="*/ 0 h 2599"/>
              <a:gd name="T8" fmla="*/ 69316 w 321"/>
              <a:gd name="T9" fmla="*/ 0 h 2599"/>
              <a:gd name="T10" fmla="*/ 58486 w 321"/>
              <a:gd name="T11" fmla="*/ 887549 h 2599"/>
              <a:gd name="T12" fmla="*/ 115527 w 321"/>
              <a:gd name="T13" fmla="*/ 865243 h 2599"/>
              <a:gd name="T14" fmla="*/ 58486 w 321"/>
              <a:gd name="T15" fmla="*/ 934678 h 2599"/>
              <a:gd name="T16" fmla="*/ 0 w 321"/>
              <a:gd name="T17" fmla="*/ 865243 h 2599"/>
              <a:gd name="T18" fmla="*/ 58486 w 321"/>
              <a:gd name="T19" fmla="*/ 887549 h 25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1" h="2599">
                <a:moveTo>
                  <a:pt x="192" y="0"/>
                </a:moveTo>
                <a:lnTo>
                  <a:pt x="192" y="2467"/>
                </a:lnTo>
                <a:lnTo>
                  <a:pt x="127" y="2467"/>
                </a:lnTo>
                <a:lnTo>
                  <a:pt x="127" y="0"/>
                </a:lnTo>
                <a:lnTo>
                  <a:pt x="192" y="0"/>
                </a:lnTo>
                <a:close/>
                <a:moveTo>
                  <a:pt x="162" y="2467"/>
                </a:moveTo>
                <a:lnTo>
                  <a:pt x="320" y="2405"/>
                </a:lnTo>
                <a:lnTo>
                  <a:pt x="162" y="2598"/>
                </a:lnTo>
                <a:lnTo>
                  <a:pt x="0" y="2405"/>
                </a:lnTo>
                <a:lnTo>
                  <a:pt x="162" y="2467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898" name="Line 21"/>
          <p:cNvSpPr>
            <a:spLocks noChangeShapeType="1"/>
          </p:cNvSpPr>
          <p:nvPr/>
        </p:nvSpPr>
        <p:spPr bwMode="auto">
          <a:xfrm flipH="1">
            <a:off x="3774251" y="5689645"/>
            <a:ext cx="1455491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899" name="Freeform 22"/>
          <p:cNvSpPr>
            <a:spLocks noChangeArrowheads="1"/>
          </p:cNvSpPr>
          <p:nvPr/>
        </p:nvSpPr>
        <p:spPr bwMode="auto">
          <a:xfrm>
            <a:off x="2320617" y="5679141"/>
            <a:ext cx="1459204" cy="614482"/>
          </a:xfrm>
          <a:custGeom>
            <a:avLst/>
            <a:gdLst>
              <a:gd name="T0" fmla="*/ 9360 w 3466"/>
              <a:gd name="T1" fmla="*/ 0 h 1549"/>
              <a:gd name="T2" fmla="*/ 1208535 w 3466"/>
              <a:gd name="T3" fmla="*/ 501456 h 1549"/>
              <a:gd name="T4" fmla="*/ 1200254 w 3466"/>
              <a:gd name="T5" fmla="*/ 522320 h 1549"/>
              <a:gd name="T6" fmla="*/ 0 w 3466"/>
              <a:gd name="T7" fmla="*/ 20864 h 1549"/>
              <a:gd name="T8" fmla="*/ 9360 w 3466"/>
              <a:gd name="T9" fmla="*/ 0 h 1549"/>
              <a:gd name="T10" fmla="*/ 1204574 w 3466"/>
              <a:gd name="T11" fmla="*/ 512607 h 1549"/>
              <a:gd name="T12" fmla="*/ 1204574 w 3466"/>
              <a:gd name="T13" fmla="*/ 450375 h 1549"/>
              <a:gd name="T14" fmla="*/ 1247415 w 3466"/>
              <a:gd name="T15" fmla="*/ 530593 h 1549"/>
              <a:gd name="T16" fmla="*/ 1160294 w 3466"/>
              <a:gd name="T17" fmla="*/ 556853 h 1549"/>
              <a:gd name="T18" fmla="*/ 1204574 w 3466"/>
              <a:gd name="T19" fmla="*/ 512607 h 154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66" h="1549">
                <a:moveTo>
                  <a:pt x="26" y="0"/>
                </a:moveTo>
                <a:lnTo>
                  <a:pt x="3357" y="1394"/>
                </a:lnTo>
                <a:lnTo>
                  <a:pt x="3334" y="1452"/>
                </a:lnTo>
                <a:lnTo>
                  <a:pt x="0" y="58"/>
                </a:lnTo>
                <a:lnTo>
                  <a:pt x="26" y="0"/>
                </a:lnTo>
                <a:close/>
                <a:moveTo>
                  <a:pt x="3346" y="1425"/>
                </a:moveTo>
                <a:lnTo>
                  <a:pt x="3346" y="1252"/>
                </a:lnTo>
                <a:lnTo>
                  <a:pt x="3465" y="1475"/>
                </a:lnTo>
                <a:lnTo>
                  <a:pt x="3223" y="1548"/>
                </a:lnTo>
                <a:lnTo>
                  <a:pt x="3346" y="1425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00" name="Line 23"/>
          <p:cNvSpPr>
            <a:spLocks noChangeShapeType="1"/>
          </p:cNvSpPr>
          <p:nvPr/>
        </p:nvSpPr>
        <p:spPr bwMode="auto">
          <a:xfrm>
            <a:off x="2322474" y="4315377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01" name="Freeform 24"/>
          <p:cNvSpPr>
            <a:spLocks noChangeArrowheads="1"/>
          </p:cNvSpPr>
          <p:nvPr/>
        </p:nvSpPr>
        <p:spPr bwMode="auto">
          <a:xfrm>
            <a:off x="2320617" y="3371771"/>
            <a:ext cx="1459204" cy="614482"/>
          </a:xfrm>
          <a:custGeom>
            <a:avLst/>
            <a:gdLst>
              <a:gd name="T0" fmla="*/ 0 w 3466"/>
              <a:gd name="T1" fmla="*/ 536336 h 1548"/>
              <a:gd name="T2" fmla="*/ 1200254 w 3466"/>
              <a:gd name="T3" fmla="*/ 34916 h 1548"/>
              <a:gd name="T4" fmla="*/ 1208535 w 3466"/>
              <a:gd name="T5" fmla="*/ 55793 h 1548"/>
              <a:gd name="T6" fmla="*/ 9360 w 3466"/>
              <a:gd name="T7" fmla="*/ 556853 h 1548"/>
              <a:gd name="T8" fmla="*/ 0 w 3466"/>
              <a:gd name="T9" fmla="*/ 536336 h 1548"/>
              <a:gd name="T10" fmla="*/ 1204574 w 3466"/>
              <a:gd name="T11" fmla="*/ 44635 h 1548"/>
              <a:gd name="T12" fmla="*/ 1160294 w 3466"/>
              <a:gd name="T13" fmla="*/ 0 h 1548"/>
              <a:gd name="T14" fmla="*/ 1247415 w 3466"/>
              <a:gd name="T15" fmla="*/ 28077 h 1548"/>
              <a:gd name="T16" fmla="*/ 1204574 w 3466"/>
              <a:gd name="T17" fmla="*/ 107267 h 1548"/>
              <a:gd name="T18" fmla="*/ 1204574 w 3466"/>
              <a:gd name="T19" fmla="*/ 44635 h 15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66" h="1548">
                <a:moveTo>
                  <a:pt x="0" y="1490"/>
                </a:moveTo>
                <a:lnTo>
                  <a:pt x="3334" y="97"/>
                </a:lnTo>
                <a:lnTo>
                  <a:pt x="3357" y="155"/>
                </a:lnTo>
                <a:lnTo>
                  <a:pt x="26" y="1547"/>
                </a:lnTo>
                <a:lnTo>
                  <a:pt x="0" y="1490"/>
                </a:lnTo>
                <a:close/>
                <a:moveTo>
                  <a:pt x="3346" y="124"/>
                </a:moveTo>
                <a:lnTo>
                  <a:pt x="3223" y="0"/>
                </a:lnTo>
                <a:lnTo>
                  <a:pt x="3465" y="78"/>
                </a:lnTo>
                <a:lnTo>
                  <a:pt x="3346" y="298"/>
                </a:lnTo>
                <a:lnTo>
                  <a:pt x="3346" y="124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02" name="Line 25"/>
          <p:cNvSpPr>
            <a:spLocks noChangeShapeType="1"/>
          </p:cNvSpPr>
          <p:nvPr/>
        </p:nvSpPr>
        <p:spPr bwMode="auto">
          <a:xfrm>
            <a:off x="2565674" y="4086040"/>
            <a:ext cx="2419011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03" name="Freeform 26"/>
          <p:cNvSpPr>
            <a:spLocks noChangeArrowheads="1"/>
          </p:cNvSpPr>
          <p:nvPr/>
        </p:nvSpPr>
        <p:spPr bwMode="auto">
          <a:xfrm>
            <a:off x="2545253" y="4089542"/>
            <a:ext cx="1243850" cy="2183073"/>
          </a:xfrm>
          <a:custGeom>
            <a:avLst/>
            <a:gdLst>
              <a:gd name="T0" fmla="*/ 1042755 w 2956"/>
              <a:gd name="T1" fmla="*/ 1979253 h 5499"/>
              <a:gd name="T2" fmla="*/ 30225 w 2956"/>
              <a:gd name="T3" fmla="*/ 45719 h 5499"/>
              <a:gd name="T4" fmla="*/ 51094 w 2956"/>
              <a:gd name="T5" fmla="*/ 34560 h 5499"/>
              <a:gd name="T6" fmla="*/ 1063265 w 2956"/>
              <a:gd name="T7" fmla="*/ 1968093 h 5499"/>
              <a:gd name="T8" fmla="*/ 1042755 w 2956"/>
              <a:gd name="T9" fmla="*/ 1979253 h 5499"/>
              <a:gd name="T10" fmla="*/ 39940 w 2956"/>
              <a:gd name="T11" fmla="*/ 39959 h 5499"/>
              <a:gd name="T12" fmla="*/ 0 w 2956"/>
              <a:gd name="T13" fmla="*/ 87119 h 5499"/>
              <a:gd name="T14" fmla="*/ 19430 w 2956"/>
              <a:gd name="T15" fmla="*/ 0 h 5499"/>
              <a:gd name="T16" fmla="*/ 102189 w 2956"/>
              <a:gd name="T17" fmla="*/ 33120 h 5499"/>
              <a:gd name="T18" fmla="*/ 39940 w 2956"/>
              <a:gd name="T19" fmla="*/ 39959 h 54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56" h="5499">
                <a:moveTo>
                  <a:pt x="2898" y="5498"/>
                </a:moveTo>
                <a:lnTo>
                  <a:pt x="84" y="127"/>
                </a:lnTo>
                <a:lnTo>
                  <a:pt x="142" y="96"/>
                </a:lnTo>
                <a:lnTo>
                  <a:pt x="2955" y="5467"/>
                </a:lnTo>
                <a:lnTo>
                  <a:pt x="2898" y="5498"/>
                </a:lnTo>
                <a:close/>
                <a:moveTo>
                  <a:pt x="111" y="111"/>
                </a:moveTo>
                <a:lnTo>
                  <a:pt x="0" y="242"/>
                </a:lnTo>
                <a:lnTo>
                  <a:pt x="54" y="0"/>
                </a:lnTo>
                <a:lnTo>
                  <a:pt x="284" y="92"/>
                </a:lnTo>
                <a:lnTo>
                  <a:pt x="111" y="111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04" name="Line 27"/>
          <p:cNvSpPr>
            <a:spLocks noChangeShapeType="1"/>
          </p:cNvSpPr>
          <p:nvPr/>
        </p:nvSpPr>
        <p:spPr bwMode="auto">
          <a:xfrm flipH="1">
            <a:off x="3772395" y="4086040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05" name="Line 28"/>
          <p:cNvSpPr>
            <a:spLocks noChangeShapeType="1"/>
          </p:cNvSpPr>
          <p:nvPr/>
        </p:nvSpPr>
        <p:spPr bwMode="auto">
          <a:xfrm flipH="1">
            <a:off x="2563818" y="3399782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06" name="Freeform 29"/>
          <p:cNvSpPr>
            <a:spLocks noChangeArrowheads="1"/>
          </p:cNvSpPr>
          <p:nvPr/>
        </p:nvSpPr>
        <p:spPr bwMode="auto">
          <a:xfrm>
            <a:off x="2567530" y="5512828"/>
            <a:ext cx="2420867" cy="127798"/>
          </a:xfrm>
          <a:custGeom>
            <a:avLst/>
            <a:gdLst>
              <a:gd name="T0" fmla="*/ 2069740 w 5749"/>
              <a:gd name="T1" fmla="*/ 69460 h 322"/>
              <a:gd name="T2" fmla="*/ 45370 w 5749"/>
              <a:gd name="T3" fmla="*/ 69460 h 322"/>
              <a:gd name="T4" fmla="*/ 45370 w 5749"/>
              <a:gd name="T5" fmla="*/ 45707 h 322"/>
              <a:gd name="T6" fmla="*/ 2069740 w 5749"/>
              <a:gd name="T7" fmla="*/ 45707 h 322"/>
              <a:gd name="T8" fmla="*/ 2069740 w 5749"/>
              <a:gd name="T9" fmla="*/ 69460 h 322"/>
              <a:gd name="T10" fmla="*/ 45370 w 5749"/>
              <a:gd name="T11" fmla="*/ 58303 h 322"/>
              <a:gd name="T12" fmla="*/ 68775 w 5749"/>
              <a:gd name="T13" fmla="*/ 115527 h 322"/>
              <a:gd name="T14" fmla="*/ 0 w 5749"/>
              <a:gd name="T15" fmla="*/ 58303 h 322"/>
              <a:gd name="T16" fmla="*/ 68775 w 5749"/>
              <a:gd name="T17" fmla="*/ 0 h 322"/>
              <a:gd name="T18" fmla="*/ 45370 w 5749"/>
              <a:gd name="T19" fmla="*/ 58303 h 3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49" h="322">
                <a:moveTo>
                  <a:pt x="5748" y="193"/>
                </a:moveTo>
                <a:lnTo>
                  <a:pt x="126" y="193"/>
                </a:lnTo>
                <a:lnTo>
                  <a:pt x="126" y="127"/>
                </a:lnTo>
                <a:lnTo>
                  <a:pt x="5748" y="127"/>
                </a:lnTo>
                <a:lnTo>
                  <a:pt x="5748" y="193"/>
                </a:lnTo>
                <a:close/>
                <a:moveTo>
                  <a:pt x="126" y="162"/>
                </a:moveTo>
                <a:lnTo>
                  <a:pt x="191" y="321"/>
                </a:lnTo>
                <a:lnTo>
                  <a:pt x="0" y="162"/>
                </a:lnTo>
                <a:lnTo>
                  <a:pt x="191" y="0"/>
                </a:lnTo>
                <a:lnTo>
                  <a:pt x="126" y="162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07" name="Line 30"/>
          <p:cNvSpPr>
            <a:spLocks noChangeShapeType="1"/>
          </p:cNvSpPr>
          <p:nvPr/>
        </p:nvSpPr>
        <p:spPr bwMode="auto">
          <a:xfrm>
            <a:off x="3776107" y="3399782"/>
            <a:ext cx="1210433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08" name="Line 31"/>
          <p:cNvSpPr>
            <a:spLocks noChangeShapeType="1"/>
          </p:cNvSpPr>
          <p:nvPr/>
        </p:nvSpPr>
        <p:spPr bwMode="auto">
          <a:xfrm>
            <a:off x="3776107" y="3399781"/>
            <a:ext cx="1857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09" name="Line 32"/>
          <p:cNvSpPr>
            <a:spLocks noChangeShapeType="1"/>
          </p:cNvSpPr>
          <p:nvPr/>
        </p:nvSpPr>
        <p:spPr bwMode="auto">
          <a:xfrm>
            <a:off x="2565673" y="4086040"/>
            <a:ext cx="2420867" cy="14898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10" name="Line 33"/>
          <p:cNvSpPr>
            <a:spLocks noChangeShapeType="1"/>
          </p:cNvSpPr>
          <p:nvPr/>
        </p:nvSpPr>
        <p:spPr bwMode="auto">
          <a:xfrm flipV="1">
            <a:off x="2565673" y="4084290"/>
            <a:ext cx="2420867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11" name="Text Box 34"/>
          <p:cNvSpPr txBox="1">
            <a:spLocks noChangeArrowheads="1"/>
          </p:cNvSpPr>
          <p:nvPr/>
        </p:nvSpPr>
        <p:spPr bwMode="auto">
          <a:xfrm>
            <a:off x="5187042" y="5404287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50912" name="Text Box 35"/>
          <p:cNvSpPr txBox="1">
            <a:spLocks noChangeArrowheads="1"/>
          </p:cNvSpPr>
          <p:nvPr/>
        </p:nvSpPr>
        <p:spPr bwMode="auto">
          <a:xfrm>
            <a:off x="4581826" y="356609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50913" name="Text Box 36"/>
          <p:cNvSpPr txBox="1">
            <a:spLocks noChangeArrowheads="1"/>
          </p:cNvSpPr>
          <p:nvPr/>
        </p:nvSpPr>
        <p:spPr bwMode="auto">
          <a:xfrm>
            <a:off x="5307715" y="471277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50914" name="Text Box 37"/>
          <p:cNvSpPr txBox="1">
            <a:spLocks noChangeArrowheads="1"/>
          </p:cNvSpPr>
          <p:nvPr/>
        </p:nvSpPr>
        <p:spPr bwMode="auto">
          <a:xfrm>
            <a:off x="4461154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50915" name="Text Box 38"/>
          <p:cNvSpPr txBox="1">
            <a:spLocks noChangeArrowheads="1"/>
          </p:cNvSpPr>
          <p:nvPr/>
        </p:nvSpPr>
        <p:spPr bwMode="auto">
          <a:xfrm>
            <a:off x="3009377" y="59715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50916" name="Text Box 39"/>
          <p:cNvSpPr txBox="1">
            <a:spLocks noChangeArrowheads="1"/>
          </p:cNvSpPr>
          <p:nvPr/>
        </p:nvSpPr>
        <p:spPr bwMode="auto">
          <a:xfrm>
            <a:off x="4784183" y="494036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50917" name="Text Box 40"/>
          <p:cNvSpPr txBox="1">
            <a:spLocks noChangeArrowheads="1"/>
          </p:cNvSpPr>
          <p:nvPr/>
        </p:nvSpPr>
        <p:spPr bwMode="auto">
          <a:xfrm>
            <a:off x="2121972" y="4712776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50918" name="Text Box 41"/>
          <p:cNvSpPr txBox="1">
            <a:spLocks noChangeArrowheads="1"/>
          </p:cNvSpPr>
          <p:nvPr/>
        </p:nvSpPr>
        <p:spPr bwMode="auto">
          <a:xfrm>
            <a:off x="2968533" y="345230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50919" name="Text Box 42"/>
          <p:cNvSpPr txBox="1">
            <a:spLocks noChangeArrowheads="1"/>
          </p:cNvSpPr>
          <p:nvPr/>
        </p:nvSpPr>
        <p:spPr bwMode="auto">
          <a:xfrm>
            <a:off x="3815094" y="4254103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50920" name="Text Box 43"/>
          <p:cNvSpPr txBox="1">
            <a:spLocks noChangeArrowheads="1"/>
          </p:cNvSpPr>
          <p:nvPr/>
        </p:nvSpPr>
        <p:spPr bwMode="auto">
          <a:xfrm>
            <a:off x="2768033" y="49403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50921" name="Text Box 44"/>
          <p:cNvSpPr txBox="1">
            <a:spLocks noChangeArrowheads="1"/>
          </p:cNvSpPr>
          <p:nvPr/>
        </p:nvSpPr>
        <p:spPr bwMode="auto">
          <a:xfrm>
            <a:off x="4178967" y="5628372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50922" name="Text Box 45"/>
          <p:cNvSpPr txBox="1">
            <a:spLocks noChangeArrowheads="1"/>
          </p:cNvSpPr>
          <p:nvPr/>
        </p:nvSpPr>
        <p:spPr bwMode="auto">
          <a:xfrm>
            <a:off x="3493921" y="505590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50923" name="Text Box 46"/>
          <p:cNvSpPr txBox="1">
            <a:spLocks noChangeArrowheads="1"/>
          </p:cNvSpPr>
          <p:nvPr/>
        </p:nvSpPr>
        <p:spPr bwMode="auto">
          <a:xfrm>
            <a:off x="4420311" y="3909224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50924" name="Text Box 47"/>
          <p:cNvSpPr txBox="1">
            <a:spLocks noChangeArrowheads="1"/>
          </p:cNvSpPr>
          <p:nvPr/>
        </p:nvSpPr>
        <p:spPr bwMode="auto">
          <a:xfrm>
            <a:off x="3009377" y="5399035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50925" name="Text Box 48"/>
          <p:cNvSpPr txBox="1">
            <a:spLocks noChangeArrowheads="1"/>
          </p:cNvSpPr>
          <p:nvPr/>
        </p:nvSpPr>
        <p:spPr bwMode="auto">
          <a:xfrm>
            <a:off x="4058295" y="4826570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50926" name="Text Box 49"/>
          <p:cNvSpPr txBox="1">
            <a:spLocks noChangeArrowheads="1"/>
          </p:cNvSpPr>
          <p:nvPr/>
        </p:nvSpPr>
        <p:spPr bwMode="auto">
          <a:xfrm>
            <a:off x="2606517" y="4481689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8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50927" name="Freeform 50"/>
          <p:cNvSpPr>
            <a:spLocks noChangeArrowheads="1"/>
          </p:cNvSpPr>
          <p:nvPr/>
        </p:nvSpPr>
        <p:spPr bwMode="auto">
          <a:xfrm>
            <a:off x="7676600" y="2862330"/>
            <a:ext cx="484544" cy="344879"/>
          </a:xfrm>
          <a:custGeom>
            <a:avLst/>
            <a:gdLst>
              <a:gd name="T0" fmla="*/ 0 w 1152"/>
              <a:gd name="T1" fmla="*/ 312377 h 868"/>
              <a:gd name="T2" fmla="*/ 413977 w 1152"/>
              <a:gd name="T3" fmla="*/ 312377 h 868"/>
              <a:gd name="T4" fmla="*/ 413977 w 1152"/>
              <a:gd name="T5" fmla="*/ 0 h 868"/>
              <a:gd name="T6" fmla="*/ 0 w 1152"/>
              <a:gd name="T7" fmla="*/ 0 h 868"/>
              <a:gd name="T8" fmla="*/ 0 w 1152"/>
              <a:gd name="T9" fmla="*/ 312377 h 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868">
                <a:moveTo>
                  <a:pt x="0" y="867"/>
                </a:moveTo>
                <a:lnTo>
                  <a:pt x="1151" y="867"/>
                </a:lnTo>
                <a:lnTo>
                  <a:pt x="1151" y="0"/>
                </a:lnTo>
                <a:lnTo>
                  <a:pt x="0" y="0"/>
                </a:lnTo>
                <a:lnTo>
                  <a:pt x="0" y="867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28" name="Freeform 52"/>
          <p:cNvSpPr>
            <a:spLocks noChangeArrowheads="1"/>
          </p:cNvSpPr>
          <p:nvPr/>
        </p:nvSpPr>
        <p:spPr bwMode="auto">
          <a:xfrm>
            <a:off x="6224822" y="3777923"/>
            <a:ext cx="484544" cy="344881"/>
          </a:xfrm>
          <a:custGeom>
            <a:avLst/>
            <a:gdLst>
              <a:gd name="T0" fmla="*/ 0 w 1152"/>
              <a:gd name="T1" fmla="*/ 312378 h 868"/>
              <a:gd name="T2" fmla="*/ 413977 w 1152"/>
              <a:gd name="T3" fmla="*/ 312378 h 868"/>
              <a:gd name="T4" fmla="*/ 413977 w 1152"/>
              <a:gd name="T5" fmla="*/ 0 h 868"/>
              <a:gd name="T6" fmla="*/ 0 w 1152"/>
              <a:gd name="T7" fmla="*/ 0 h 868"/>
              <a:gd name="T8" fmla="*/ 0 w 1152"/>
              <a:gd name="T9" fmla="*/ 312378 h 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868">
                <a:moveTo>
                  <a:pt x="0" y="867"/>
                </a:moveTo>
                <a:lnTo>
                  <a:pt x="1151" y="867"/>
                </a:lnTo>
                <a:lnTo>
                  <a:pt x="1151" y="0"/>
                </a:lnTo>
                <a:lnTo>
                  <a:pt x="0" y="0"/>
                </a:lnTo>
                <a:lnTo>
                  <a:pt x="0" y="867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29" name="Text Box 53"/>
          <p:cNvSpPr txBox="1">
            <a:spLocks noChangeArrowheads="1"/>
          </p:cNvSpPr>
          <p:nvPr/>
        </p:nvSpPr>
        <p:spPr bwMode="auto">
          <a:xfrm>
            <a:off x="7878957" y="2920101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1 </a:t>
            </a:r>
          </a:p>
        </p:txBody>
      </p:sp>
      <p:sp>
        <p:nvSpPr>
          <p:cNvPr id="250930" name="Freeform 54"/>
          <p:cNvSpPr>
            <a:spLocks noChangeArrowheads="1"/>
          </p:cNvSpPr>
          <p:nvPr/>
        </p:nvSpPr>
        <p:spPr bwMode="auto">
          <a:xfrm>
            <a:off x="6224822" y="5152193"/>
            <a:ext cx="484544" cy="344879"/>
          </a:xfrm>
          <a:custGeom>
            <a:avLst/>
            <a:gdLst>
              <a:gd name="T0" fmla="*/ 0 w 1152"/>
              <a:gd name="T1" fmla="*/ 312376 h 867"/>
              <a:gd name="T2" fmla="*/ 413977 w 1152"/>
              <a:gd name="T3" fmla="*/ 312376 h 867"/>
              <a:gd name="T4" fmla="*/ 413977 w 1152"/>
              <a:gd name="T5" fmla="*/ 0 h 867"/>
              <a:gd name="T6" fmla="*/ 0 w 1152"/>
              <a:gd name="T7" fmla="*/ 0 h 867"/>
              <a:gd name="T8" fmla="*/ 0 w 1152"/>
              <a:gd name="T9" fmla="*/ 31237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867">
                <a:moveTo>
                  <a:pt x="0" y="866"/>
                </a:moveTo>
                <a:lnTo>
                  <a:pt x="1151" y="866"/>
                </a:lnTo>
                <a:lnTo>
                  <a:pt x="1151" y="0"/>
                </a:lnTo>
                <a:lnTo>
                  <a:pt x="0" y="0"/>
                </a:lnTo>
                <a:lnTo>
                  <a:pt x="0" y="866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31" name="Text Box 55"/>
          <p:cNvSpPr txBox="1">
            <a:spLocks noChangeArrowheads="1"/>
          </p:cNvSpPr>
          <p:nvPr/>
        </p:nvSpPr>
        <p:spPr bwMode="auto">
          <a:xfrm>
            <a:off x="6427180" y="383569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6 </a:t>
            </a:r>
          </a:p>
        </p:txBody>
      </p:sp>
      <p:sp>
        <p:nvSpPr>
          <p:cNvPr id="250932" name="Freeform 56"/>
          <p:cNvSpPr>
            <a:spLocks noChangeArrowheads="1"/>
          </p:cNvSpPr>
          <p:nvPr/>
        </p:nvSpPr>
        <p:spPr bwMode="auto">
          <a:xfrm>
            <a:off x="7676600" y="6069539"/>
            <a:ext cx="484544" cy="344879"/>
          </a:xfrm>
          <a:custGeom>
            <a:avLst/>
            <a:gdLst>
              <a:gd name="T0" fmla="*/ 0 w 1152"/>
              <a:gd name="T1" fmla="*/ 312376 h 867"/>
              <a:gd name="T2" fmla="*/ 413977 w 1152"/>
              <a:gd name="T3" fmla="*/ 312376 h 867"/>
              <a:gd name="T4" fmla="*/ 413977 w 1152"/>
              <a:gd name="T5" fmla="*/ 0 h 867"/>
              <a:gd name="T6" fmla="*/ 0 w 1152"/>
              <a:gd name="T7" fmla="*/ 0 h 867"/>
              <a:gd name="T8" fmla="*/ 0 w 1152"/>
              <a:gd name="T9" fmla="*/ 31237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867">
                <a:moveTo>
                  <a:pt x="0" y="866"/>
                </a:moveTo>
                <a:lnTo>
                  <a:pt x="1151" y="866"/>
                </a:lnTo>
                <a:lnTo>
                  <a:pt x="1151" y="0"/>
                </a:lnTo>
                <a:lnTo>
                  <a:pt x="0" y="0"/>
                </a:lnTo>
                <a:lnTo>
                  <a:pt x="0" y="866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33" name="Text Box 57"/>
          <p:cNvSpPr txBox="1">
            <a:spLocks noChangeArrowheads="1"/>
          </p:cNvSpPr>
          <p:nvPr/>
        </p:nvSpPr>
        <p:spPr bwMode="auto">
          <a:xfrm>
            <a:off x="6427180" y="5209964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5 </a:t>
            </a:r>
          </a:p>
        </p:txBody>
      </p:sp>
      <p:sp>
        <p:nvSpPr>
          <p:cNvPr id="250934" name="Freeform 58"/>
          <p:cNvSpPr>
            <a:spLocks noChangeArrowheads="1"/>
          </p:cNvSpPr>
          <p:nvPr/>
        </p:nvSpPr>
        <p:spPr bwMode="auto">
          <a:xfrm>
            <a:off x="9128378" y="3777923"/>
            <a:ext cx="484544" cy="344881"/>
          </a:xfrm>
          <a:custGeom>
            <a:avLst/>
            <a:gdLst>
              <a:gd name="T0" fmla="*/ 0 w 1151"/>
              <a:gd name="T1" fmla="*/ 312378 h 868"/>
              <a:gd name="T2" fmla="*/ 413977 w 1151"/>
              <a:gd name="T3" fmla="*/ 312378 h 868"/>
              <a:gd name="T4" fmla="*/ 413977 w 1151"/>
              <a:gd name="T5" fmla="*/ 0 h 868"/>
              <a:gd name="T6" fmla="*/ 0 w 1151"/>
              <a:gd name="T7" fmla="*/ 0 h 868"/>
              <a:gd name="T8" fmla="*/ 0 w 1151"/>
              <a:gd name="T9" fmla="*/ 312378 h 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1" h="868">
                <a:moveTo>
                  <a:pt x="0" y="867"/>
                </a:moveTo>
                <a:lnTo>
                  <a:pt x="1150" y="867"/>
                </a:lnTo>
                <a:lnTo>
                  <a:pt x="1150" y="0"/>
                </a:lnTo>
                <a:lnTo>
                  <a:pt x="0" y="0"/>
                </a:lnTo>
                <a:lnTo>
                  <a:pt x="0" y="867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35" name="Text Box 59"/>
          <p:cNvSpPr txBox="1">
            <a:spLocks noChangeArrowheads="1"/>
          </p:cNvSpPr>
          <p:nvPr/>
        </p:nvSpPr>
        <p:spPr bwMode="auto">
          <a:xfrm>
            <a:off x="7878957" y="612730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4 </a:t>
            </a:r>
          </a:p>
        </p:txBody>
      </p:sp>
      <p:sp>
        <p:nvSpPr>
          <p:cNvPr id="250936" name="Freeform 60"/>
          <p:cNvSpPr>
            <a:spLocks noChangeArrowheads="1"/>
          </p:cNvSpPr>
          <p:nvPr/>
        </p:nvSpPr>
        <p:spPr bwMode="auto">
          <a:xfrm>
            <a:off x="9128378" y="5152193"/>
            <a:ext cx="484544" cy="344879"/>
          </a:xfrm>
          <a:custGeom>
            <a:avLst/>
            <a:gdLst>
              <a:gd name="T0" fmla="*/ 0 w 1151"/>
              <a:gd name="T1" fmla="*/ 312376 h 867"/>
              <a:gd name="T2" fmla="*/ 413977 w 1151"/>
              <a:gd name="T3" fmla="*/ 312376 h 867"/>
              <a:gd name="T4" fmla="*/ 413977 w 1151"/>
              <a:gd name="T5" fmla="*/ 0 h 867"/>
              <a:gd name="T6" fmla="*/ 0 w 1151"/>
              <a:gd name="T7" fmla="*/ 0 h 867"/>
              <a:gd name="T8" fmla="*/ 0 w 1151"/>
              <a:gd name="T9" fmla="*/ 31237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1" h="867">
                <a:moveTo>
                  <a:pt x="0" y="866"/>
                </a:moveTo>
                <a:lnTo>
                  <a:pt x="1150" y="866"/>
                </a:lnTo>
                <a:lnTo>
                  <a:pt x="1150" y="0"/>
                </a:lnTo>
                <a:lnTo>
                  <a:pt x="0" y="0"/>
                </a:lnTo>
                <a:lnTo>
                  <a:pt x="0" y="866"/>
                </a:lnTo>
              </a:path>
            </a:pathLst>
          </a:custGeom>
          <a:solidFill>
            <a:srgbClr val="FFFFFF"/>
          </a:solidFill>
          <a:ln w="82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37" name="Text Box 61"/>
          <p:cNvSpPr txBox="1">
            <a:spLocks noChangeArrowheads="1"/>
          </p:cNvSpPr>
          <p:nvPr/>
        </p:nvSpPr>
        <p:spPr bwMode="auto">
          <a:xfrm>
            <a:off x="9330735" y="3835696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2 </a:t>
            </a:r>
          </a:p>
        </p:txBody>
      </p:sp>
      <p:sp>
        <p:nvSpPr>
          <p:cNvPr id="250938" name="Freeform 62"/>
          <p:cNvSpPr>
            <a:spLocks noChangeArrowheads="1"/>
          </p:cNvSpPr>
          <p:nvPr/>
        </p:nvSpPr>
        <p:spPr bwMode="auto">
          <a:xfrm>
            <a:off x="7916087" y="3196705"/>
            <a:ext cx="1459204" cy="614482"/>
          </a:xfrm>
          <a:custGeom>
            <a:avLst/>
            <a:gdLst>
              <a:gd name="T0" fmla="*/ 9360 w 3466"/>
              <a:gd name="T1" fmla="*/ 0 h 1548"/>
              <a:gd name="T2" fmla="*/ 1208535 w 3466"/>
              <a:gd name="T3" fmla="*/ 501420 h 1548"/>
              <a:gd name="T4" fmla="*/ 1200614 w 3466"/>
              <a:gd name="T5" fmla="*/ 522297 h 1548"/>
              <a:gd name="T6" fmla="*/ 0 w 3466"/>
              <a:gd name="T7" fmla="*/ 20518 h 1548"/>
              <a:gd name="T8" fmla="*/ 9360 w 3466"/>
              <a:gd name="T9" fmla="*/ 0 h 1548"/>
              <a:gd name="T10" fmla="*/ 1204934 w 3466"/>
              <a:gd name="T11" fmla="*/ 512578 h 1548"/>
              <a:gd name="T12" fmla="*/ 1204934 w 3466"/>
              <a:gd name="T13" fmla="*/ 450306 h 1548"/>
              <a:gd name="T14" fmla="*/ 1247415 w 3466"/>
              <a:gd name="T15" fmla="*/ 530576 h 1548"/>
              <a:gd name="T16" fmla="*/ 1160654 w 3466"/>
              <a:gd name="T17" fmla="*/ 556853 h 1548"/>
              <a:gd name="T18" fmla="*/ 1204934 w 3466"/>
              <a:gd name="T19" fmla="*/ 512578 h 15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66" h="1548">
                <a:moveTo>
                  <a:pt x="26" y="0"/>
                </a:moveTo>
                <a:lnTo>
                  <a:pt x="3357" y="1393"/>
                </a:lnTo>
                <a:lnTo>
                  <a:pt x="3335" y="1451"/>
                </a:lnTo>
                <a:lnTo>
                  <a:pt x="0" y="57"/>
                </a:lnTo>
                <a:lnTo>
                  <a:pt x="26" y="0"/>
                </a:lnTo>
                <a:close/>
                <a:moveTo>
                  <a:pt x="3347" y="1424"/>
                </a:moveTo>
                <a:lnTo>
                  <a:pt x="3347" y="1251"/>
                </a:lnTo>
                <a:lnTo>
                  <a:pt x="3465" y="1474"/>
                </a:lnTo>
                <a:lnTo>
                  <a:pt x="3224" y="1547"/>
                </a:lnTo>
                <a:lnTo>
                  <a:pt x="3347" y="1424"/>
                </a:lnTo>
                <a:close/>
              </a:path>
            </a:pathLst>
          </a:custGeom>
          <a:solidFill>
            <a:srgbClr val="FF0000"/>
          </a:solidFill>
          <a:ln w="1440" cap="flat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39" name="Freeform 63"/>
          <p:cNvSpPr>
            <a:spLocks noChangeArrowheads="1"/>
          </p:cNvSpPr>
          <p:nvPr/>
        </p:nvSpPr>
        <p:spPr bwMode="auto">
          <a:xfrm>
            <a:off x="9306601" y="4124554"/>
            <a:ext cx="135523" cy="1031139"/>
          </a:xfrm>
          <a:custGeom>
            <a:avLst/>
            <a:gdLst>
              <a:gd name="T0" fmla="*/ 68955 w 321"/>
              <a:gd name="T1" fmla="*/ 0 h 2599"/>
              <a:gd name="T2" fmla="*/ 68955 w 321"/>
              <a:gd name="T3" fmla="*/ 887549 h 2599"/>
              <a:gd name="T4" fmla="*/ 45849 w 321"/>
              <a:gd name="T5" fmla="*/ 887549 h 2599"/>
              <a:gd name="T6" fmla="*/ 45849 w 321"/>
              <a:gd name="T7" fmla="*/ 0 h 2599"/>
              <a:gd name="T8" fmla="*/ 68955 w 321"/>
              <a:gd name="T9" fmla="*/ 0 h 2599"/>
              <a:gd name="T10" fmla="*/ 58124 w 321"/>
              <a:gd name="T11" fmla="*/ 887549 h 2599"/>
              <a:gd name="T12" fmla="*/ 115526 w 321"/>
              <a:gd name="T13" fmla="*/ 865603 h 2599"/>
              <a:gd name="T14" fmla="*/ 58124 w 321"/>
              <a:gd name="T15" fmla="*/ 934678 h 2599"/>
              <a:gd name="T16" fmla="*/ 0 w 321"/>
              <a:gd name="T17" fmla="*/ 865603 h 2599"/>
              <a:gd name="T18" fmla="*/ 58124 w 321"/>
              <a:gd name="T19" fmla="*/ 887549 h 25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1" h="2599">
                <a:moveTo>
                  <a:pt x="191" y="0"/>
                </a:moveTo>
                <a:lnTo>
                  <a:pt x="191" y="2467"/>
                </a:lnTo>
                <a:lnTo>
                  <a:pt x="127" y="2467"/>
                </a:lnTo>
                <a:lnTo>
                  <a:pt x="127" y="0"/>
                </a:lnTo>
                <a:lnTo>
                  <a:pt x="191" y="0"/>
                </a:lnTo>
                <a:close/>
                <a:moveTo>
                  <a:pt x="161" y="2467"/>
                </a:moveTo>
                <a:lnTo>
                  <a:pt x="320" y="2406"/>
                </a:lnTo>
                <a:lnTo>
                  <a:pt x="161" y="2598"/>
                </a:lnTo>
                <a:lnTo>
                  <a:pt x="0" y="2406"/>
                </a:lnTo>
                <a:lnTo>
                  <a:pt x="161" y="2467"/>
                </a:lnTo>
                <a:close/>
              </a:path>
            </a:pathLst>
          </a:custGeom>
          <a:solidFill>
            <a:srgbClr val="FF0000"/>
          </a:solidFill>
          <a:ln w="1440" cap="flat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40" name="Line 64"/>
          <p:cNvSpPr>
            <a:spLocks noChangeShapeType="1"/>
          </p:cNvSpPr>
          <p:nvPr/>
        </p:nvSpPr>
        <p:spPr bwMode="auto">
          <a:xfrm flipH="1">
            <a:off x="7917943" y="5497072"/>
            <a:ext cx="1455491" cy="572466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41" name="Freeform 65"/>
          <p:cNvSpPr>
            <a:spLocks noChangeArrowheads="1"/>
          </p:cNvSpPr>
          <p:nvPr/>
        </p:nvSpPr>
        <p:spPr bwMode="auto">
          <a:xfrm>
            <a:off x="6469880" y="5469062"/>
            <a:ext cx="1457346" cy="614482"/>
          </a:xfrm>
          <a:custGeom>
            <a:avLst/>
            <a:gdLst>
              <a:gd name="T0" fmla="*/ 47155 w 3462"/>
              <a:gd name="T1" fmla="*/ 34556 h 1548"/>
              <a:gd name="T2" fmla="*/ 1245827 w 3462"/>
              <a:gd name="T3" fmla="*/ 535976 h 1548"/>
              <a:gd name="T4" fmla="*/ 1236468 w 3462"/>
              <a:gd name="T5" fmla="*/ 556853 h 1548"/>
              <a:gd name="T6" fmla="*/ 37436 w 3462"/>
              <a:gd name="T7" fmla="*/ 55073 h 1548"/>
              <a:gd name="T8" fmla="*/ 47155 w 3462"/>
              <a:gd name="T9" fmla="*/ 34556 h 1548"/>
              <a:gd name="T10" fmla="*/ 41396 w 3462"/>
              <a:gd name="T11" fmla="*/ 44275 h 1548"/>
              <a:gd name="T12" fmla="*/ 41396 w 3462"/>
              <a:gd name="T13" fmla="*/ 106547 h 1548"/>
              <a:gd name="T14" fmla="*/ 0 w 3462"/>
              <a:gd name="T15" fmla="*/ 27357 h 1548"/>
              <a:gd name="T16" fmla="*/ 86031 w 3462"/>
              <a:gd name="T17" fmla="*/ 0 h 1548"/>
              <a:gd name="T18" fmla="*/ 41396 w 3462"/>
              <a:gd name="T19" fmla="*/ 44275 h 15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62" h="1548">
                <a:moveTo>
                  <a:pt x="131" y="96"/>
                </a:moveTo>
                <a:lnTo>
                  <a:pt x="3461" y="1489"/>
                </a:lnTo>
                <a:lnTo>
                  <a:pt x="3435" y="1547"/>
                </a:lnTo>
                <a:lnTo>
                  <a:pt x="104" y="153"/>
                </a:lnTo>
                <a:lnTo>
                  <a:pt x="131" y="96"/>
                </a:lnTo>
                <a:close/>
                <a:moveTo>
                  <a:pt x="115" y="123"/>
                </a:moveTo>
                <a:lnTo>
                  <a:pt x="115" y="296"/>
                </a:lnTo>
                <a:lnTo>
                  <a:pt x="0" y="76"/>
                </a:lnTo>
                <a:lnTo>
                  <a:pt x="239" y="0"/>
                </a:lnTo>
                <a:lnTo>
                  <a:pt x="115" y="123"/>
                </a:lnTo>
                <a:close/>
              </a:path>
            </a:pathLst>
          </a:custGeom>
          <a:solidFill>
            <a:srgbClr val="FF0000"/>
          </a:solidFill>
          <a:ln w="1440" cap="flat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42" name="Line 66"/>
          <p:cNvSpPr>
            <a:spLocks noChangeShapeType="1"/>
          </p:cNvSpPr>
          <p:nvPr/>
        </p:nvSpPr>
        <p:spPr bwMode="auto">
          <a:xfrm>
            <a:off x="6466166" y="4122805"/>
            <a:ext cx="1856" cy="103113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43" name="Line 67"/>
          <p:cNvSpPr>
            <a:spLocks noChangeShapeType="1"/>
          </p:cNvSpPr>
          <p:nvPr/>
        </p:nvSpPr>
        <p:spPr bwMode="auto">
          <a:xfrm flipV="1">
            <a:off x="6466166" y="3203707"/>
            <a:ext cx="1451778" cy="575968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44" name="Line 68"/>
          <p:cNvSpPr>
            <a:spLocks noChangeShapeType="1"/>
          </p:cNvSpPr>
          <p:nvPr/>
        </p:nvSpPr>
        <p:spPr bwMode="auto">
          <a:xfrm>
            <a:off x="6709367" y="3893467"/>
            <a:ext cx="2419011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45" name="Freeform 69"/>
          <p:cNvSpPr>
            <a:spLocks noChangeArrowheads="1"/>
          </p:cNvSpPr>
          <p:nvPr/>
        </p:nvSpPr>
        <p:spPr bwMode="auto">
          <a:xfrm>
            <a:off x="6698228" y="3886465"/>
            <a:ext cx="1243850" cy="2183073"/>
          </a:xfrm>
          <a:custGeom>
            <a:avLst/>
            <a:gdLst>
              <a:gd name="T0" fmla="*/ 1013610 w 2956"/>
              <a:gd name="T1" fmla="*/ 1944693 h 5499"/>
              <a:gd name="T2" fmla="*/ 0 w 2956"/>
              <a:gd name="T3" fmla="*/ 11160 h 5499"/>
              <a:gd name="T4" fmla="*/ 20510 w 2956"/>
              <a:gd name="T5" fmla="*/ 0 h 5499"/>
              <a:gd name="T6" fmla="*/ 1032681 w 2956"/>
              <a:gd name="T7" fmla="*/ 1933534 h 5499"/>
              <a:gd name="T8" fmla="*/ 1013610 w 2956"/>
              <a:gd name="T9" fmla="*/ 1944693 h 5499"/>
              <a:gd name="T10" fmla="*/ 1023325 w 2956"/>
              <a:gd name="T11" fmla="*/ 1939294 h 5499"/>
              <a:gd name="T12" fmla="*/ 1063265 w 2956"/>
              <a:gd name="T13" fmla="*/ 1892134 h 5499"/>
              <a:gd name="T14" fmla="*/ 1045634 w 2956"/>
              <a:gd name="T15" fmla="*/ 1979253 h 5499"/>
              <a:gd name="T16" fmla="*/ 961436 w 2956"/>
              <a:gd name="T17" fmla="*/ 1946133 h 5499"/>
              <a:gd name="T18" fmla="*/ 1023325 w 2956"/>
              <a:gd name="T19" fmla="*/ 1939294 h 54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56" h="5499">
                <a:moveTo>
                  <a:pt x="2817" y="5402"/>
                </a:moveTo>
                <a:lnTo>
                  <a:pt x="0" y="31"/>
                </a:lnTo>
                <a:lnTo>
                  <a:pt x="57" y="0"/>
                </a:lnTo>
                <a:lnTo>
                  <a:pt x="2870" y="5371"/>
                </a:lnTo>
                <a:lnTo>
                  <a:pt x="2817" y="5402"/>
                </a:lnTo>
                <a:close/>
                <a:moveTo>
                  <a:pt x="2844" y="5387"/>
                </a:moveTo>
                <a:lnTo>
                  <a:pt x="2955" y="5256"/>
                </a:lnTo>
                <a:lnTo>
                  <a:pt x="2906" y="5498"/>
                </a:lnTo>
                <a:lnTo>
                  <a:pt x="2672" y="5406"/>
                </a:lnTo>
                <a:lnTo>
                  <a:pt x="2844" y="5387"/>
                </a:lnTo>
                <a:close/>
              </a:path>
            </a:pathLst>
          </a:custGeom>
          <a:solidFill>
            <a:srgbClr val="FF0000"/>
          </a:solidFill>
          <a:ln w="1440" cap="flat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46" name="Line 70"/>
          <p:cNvSpPr>
            <a:spLocks noChangeShapeType="1"/>
          </p:cNvSpPr>
          <p:nvPr/>
        </p:nvSpPr>
        <p:spPr bwMode="auto">
          <a:xfrm flipH="1">
            <a:off x="7917944" y="3893468"/>
            <a:ext cx="1214146" cy="217607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47" name="Freeform 71"/>
          <p:cNvSpPr>
            <a:spLocks noChangeArrowheads="1"/>
          </p:cNvSpPr>
          <p:nvPr/>
        </p:nvSpPr>
        <p:spPr bwMode="auto">
          <a:xfrm>
            <a:off x="6698228" y="3208960"/>
            <a:ext cx="1243850" cy="2181322"/>
          </a:xfrm>
          <a:custGeom>
            <a:avLst/>
            <a:gdLst>
              <a:gd name="T0" fmla="*/ 1032681 w 2956"/>
              <a:gd name="T1" fmla="*/ 45724 h 5494"/>
              <a:gd name="T2" fmla="*/ 20510 w 2956"/>
              <a:gd name="T3" fmla="*/ 1977665 h 5494"/>
              <a:gd name="T4" fmla="*/ 0 w 2956"/>
              <a:gd name="T5" fmla="*/ 1967944 h 5494"/>
              <a:gd name="T6" fmla="*/ 1013610 w 2956"/>
              <a:gd name="T7" fmla="*/ 34563 h 5494"/>
              <a:gd name="T8" fmla="*/ 1032681 w 2956"/>
              <a:gd name="T9" fmla="*/ 45724 h 5494"/>
              <a:gd name="T10" fmla="*/ 1023325 w 2956"/>
              <a:gd name="T11" fmla="*/ 39964 h 5494"/>
              <a:gd name="T12" fmla="*/ 961436 w 2956"/>
              <a:gd name="T13" fmla="*/ 33123 h 5494"/>
              <a:gd name="T14" fmla="*/ 1045634 w 2956"/>
              <a:gd name="T15" fmla="*/ 0 h 5494"/>
              <a:gd name="T16" fmla="*/ 1063265 w 2956"/>
              <a:gd name="T17" fmla="*/ 87488 h 5494"/>
              <a:gd name="T18" fmla="*/ 1023325 w 2956"/>
              <a:gd name="T19" fmla="*/ 39964 h 54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56" h="5494">
                <a:moveTo>
                  <a:pt x="2870" y="127"/>
                </a:moveTo>
                <a:lnTo>
                  <a:pt x="57" y="5493"/>
                </a:lnTo>
                <a:lnTo>
                  <a:pt x="0" y="5466"/>
                </a:lnTo>
                <a:lnTo>
                  <a:pt x="2817" y="96"/>
                </a:lnTo>
                <a:lnTo>
                  <a:pt x="2870" y="127"/>
                </a:lnTo>
                <a:close/>
                <a:moveTo>
                  <a:pt x="2844" y="111"/>
                </a:moveTo>
                <a:lnTo>
                  <a:pt x="2672" y="92"/>
                </a:lnTo>
                <a:lnTo>
                  <a:pt x="2906" y="0"/>
                </a:lnTo>
                <a:lnTo>
                  <a:pt x="2955" y="243"/>
                </a:lnTo>
                <a:lnTo>
                  <a:pt x="2844" y="111"/>
                </a:lnTo>
                <a:close/>
              </a:path>
            </a:pathLst>
          </a:custGeom>
          <a:solidFill>
            <a:srgbClr val="FF0000"/>
          </a:solidFill>
          <a:ln w="1440" cap="flat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48" name="Line 72"/>
          <p:cNvSpPr>
            <a:spLocks noChangeShapeType="1"/>
          </p:cNvSpPr>
          <p:nvPr/>
        </p:nvSpPr>
        <p:spPr bwMode="auto">
          <a:xfrm flipH="1">
            <a:off x="6707511" y="5381528"/>
            <a:ext cx="2422723" cy="1751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49" name="Line 73"/>
          <p:cNvSpPr>
            <a:spLocks noChangeShapeType="1"/>
          </p:cNvSpPr>
          <p:nvPr/>
        </p:nvSpPr>
        <p:spPr bwMode="auto">
          <a:xfrm>
            <a:off x="7919800" y="3205459"/>
            <a:ext cx="1210433" cy="217606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50" name="Line 74"/>
          <p:cNvSpPr>
            <a:spLocks noChangeShapeType="1"/>
          </p:cNvSpPr>
          <p:nvPr/>
        </p:nvSpPr>
        <p:spPr bwMode="auto">
          <a:xfrm>
            <a:off x="7919799" y="3205459"/>
            <a:ext cx="1857" cy="2864079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51" name="Freeform 75"/>
          <p:cNvSpPr>
            <a:spLocks noChangeArrowheads="1"/>
          </p:cNvSpPr>
          <p:nvPr/>
        </p:nvSpPr>
        <p:spPr bwMode="auto">
          <a:xfrm>
            <a:off x="6711223" y="3881213"/>
            <a:ext cx="2426436" cy="1510819"/>
          </a:xfrm>
          <a:custGeom>
            <a:avLst/>
            <a:gdLst>
              <a:gd name="T0" fmla="*/ 43909 w 5765"/>
              <a:gd name="T1" fmla="*/ 25191 h 3807"/>
              <a:gd name="T2" fmla="*/ 2074502 w 5765"/>
              <a:gd name="T3" fmla="*/ 1350579 h 3807"/>
              <a:gd name="T4" fmla="*/ 2062265 w 5765"/>
              <a:gd name="T5" fmla="*/ 1369652 h 3807"/>
              <a:gd name="T6" fmla="*/ 31672 w 5765"/>
              <a:gd name="T7" fmla="*/ 44264 h 3807"/>
              <a:gd name="T8" fmla="*/ 43909 w 5765"/>
              <a:gd name="T9" fmla="*/ 25191 h 3807"/>
              <a:gd name="T10" fmla="*/ 38870 w 5765"/>
              <a:gd name="T11" fmla="*/ 34907 h 3807"/>
              <a:gd name="T12" fmla="*/ 26273 w 5765"/>
              <a:gd name="T13" fmla="*/ 95725 h 3807"/>
              <a:gd name="T14" fmla="*/ 0 w 5765"/>
              <a:gd name="T15" fmla="*/ 9716 h 3807"/>
              <a:gd name="T16" fmla="*/ 88537 w 5765"/>
              <a:gd name="T17" fmla="*/ 0 h 3807"/>
              <a:gd name="T18" fmla="*/ 38870 w 5765"/>
              <a:gd name="T19" fmla="*/ 34907 h 38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5" h="3807">
                <a:moveTo>
                  <a:pt x="122" y="70"/>
                </a:moveTo>
                <a:lnTo>
                  <a:pt x="5764" y="3753"/>
                </a:lnTo>
                <a:lnTo>
                  <a:pt x="5730" y="3806"/>
                </a:lnTo>
                <a:lnTo>
                  <a:pt x="88" y="123"/>
                </a:lnTo>
                <a:lnTo>
                  <a:pt x="122" y="70"/>
                </a:lnTo>
                <a:close/>
                <a:moveTo>
                  <a:pt x="108" y="97"/>
                </a:moveTo>
                <a:lnTo>
                  <a:pt x="73" y="266"/>
                </a:lnTo>
                <a:lnTo>
                  <a:pt x="0" y="27"/>
                </a:lnTo>
                <a:lnTo>
                  <a:pt x="246" y="0"/>
                </a:lnTo>
                <a:lnTo>
                  <a:pt x="108" y="97"/>
                </a:lnTo>
                <a:close/>
              </a:path>
            </a:pathLst>
          </a:custGeom>
          <a:solidFill>
            <a:srgbClr val="FF0000"/>
          </a:solidFill>
          <a:ln w="1440" cap="flat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0952" name="Line 76"/>
          <p:cNvSpPr>
            <a:spLocks noChangeShapeType="1"/>
          </p:cNvSpPr>
          <p:nvPr/>
        </p:nvSpPr>
        <p:spPr bwMode="auto">
          <a:xfrm flipV="1">
            <a:off x="6709366" y="3891718"/>
            <a:ext cx="2420867" cy="1493312"/>
          </a:xfrm>
          <a:prstGeom prst="line">
            <a:avLst/>
          </a:prstGeom>
          <a:noFill/>
          <a:ln w="828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0953" name="Text Box 77"/>
          <p:cNvSpPr txBox="1">
            <a:spLocks noChangeArrowheads="1"/>
          </p:cNvSpPr>
          <p:nvPr/>
        </p:nvSpPr>
        <p:spPr bwMode="auto">
          <a:xfrm>
            <a:off x="9330735" y="5209964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008000"/>
                </a:solidFill>
                <a:latin typeface="TimesNewRoman" charset="0"/>
              </a:rPr>
              <a:t>3 </a:t>
            </a:r>
          </a:p>
        </p:txBody>
      </p:sp>
      <p:sp>
        <p:nvSpPr>
          <p:cNvPr id="250954" name="Text Box 78"/>
          <p:cNvSpPr txBox="1">
            <a:spLocks noChangeArrowheads="1"/>
          </p:cNvSpPr>
          <p:nvPr/>
        </p:nvSpPr>
        <p:spPr bwMode="auto">
          <a:xfrm>
            <a:off x="8725518" y="337352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50955" name="Text Box 79"/>
          <p:cNvSpPr txBox="1">
            <a:spLocks noChangeArrowheads="1"/>
          </p:cNvSpPr>
          <p:nvPr/>
        </p:nvSpPr>
        <p:spPr bwMode="auto">
          <a:xfrm>
            <a:off x="9451408" y="451845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250956" name="Text Box 80"/>
          <p:cNvSpPr txBox="1">
            <a:spLocks noChangeArrowheads="1"/>
          </p:cNvSpPr>
          <p:nvPr/>
        </p:nvSpPr>
        <p:spPr bwMode="auto">
          <a:xfrm>
            <a:off x="8604847" y="5778928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50957" name="Text Box 81"/>
          <p:cNvSpPr txBox="1">
            <a:spLocks noChangeArrowheads="1"/>
          </p:cNvSpPr>
          <p:nvPr/>
        </p:nvSpPr>
        <p:spPr bwMode="auto">
          <a:xfrm>
            <a:off x="7153069" y="5778928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50958" name="Text Box 82"/>
          <p:cNvSpPr txBox="1">
            <a:spLocks noChangeArrowheads="1"/>
          </p:cNvSpPr>
          <p:nvPr/>
        </p:nvSpPr>
        <p:spPr bwMode="auto">
          <a:xfrm>
            <a:off x="8927876" y="474778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250959" name="Text Box 83"/>
          <p:cNvSpPr txBox="1">
            <a:spLocks noChangeArrowheads="1"/>
          </p:cNvSpPr>
          <p:nvPr/>
        </p:nvSpPr>
        <p:spPr bwMode="auto">
          <a:xfrm>
            <a:off x="6265665" y="4518453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18 </a:t>
            </a:r>
          </a:p>
        </p:txBody>
      </p:sp>
      <p:sp>
        <p:nvSpPr>
          <p:cNvPr id="250960" name="Text Box 84"/>
          <p:cNvSpPr txBox="1">
            <a:spLocks noChangeArrowheads="1"/>
          </p:cNvSpPr>
          <p:nvPr/>
        </p:nvSpPr>
        <p:spPr bwMode="auto">
          <a:xfrm>
            <a:off x="7112226" y="3257978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25 </a:t>
            </a:r>
          </a:p>
        </p:txBody>
      </p:sp>
      <p:sp>
        <p:nvSpPr>
          <p:cNvPr id="250961" name="Text Box 85"/>
          <p:cNvSpPr txBox="1">
            <a:spLocks noChangeArrowheads="1"/>
          </p:cNvSpPr>
          <p:nvPr/>
        </p:nvSpPr>
        <p:spPr bwMode="auto">
          <a:xfrm>
            <a:off x="7960642" y="4059781"/>
            <a:ext cx="193075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11 </a:t>
            </a:r>
          </a:p>
        </p:txBody>
      </p:sp>
      <p:sp>
        <p:nvSpPr>
          <p:cNvPr id="250962" name="Text Box 86"/>
          <p:cNvSpPr txBox="1">
            <a:spLocks noChangeArrowheads="1"/>
          </p:cNvSpPr>
          <p:nvPr/>
        </p:nvSpPr>
        <p:spPr bwMode="auto">
          <a:xfrm>
            <a:off x="6911725" y="4747789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50963" name="Text Box 87"/>
          <p:cNvSpPr txBox="1">
            <a:spLocks noChangeArrowheads="1"/>
          </p:cNvSpPr>
          <p:nvPr/>
        </p:nvSpPr>
        <p:spPr bwMode="auto">
          <a:xfrm>
            <a:off x="8322659" y="5435799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12 </a:t>
            </a:r>
          </a:p>
        </p:txBody>
      </p:sp>
      <p:sp>
        <p:nvSpPr>
          <p:cNvPr id="250964" name="Text Box 88"/>
          <p:cNvSpPr txBox="1">
            <a:spLocks noChangeArrowheads="1"/>
          </p:cNvSpPr>
          <p:nvPr/>
        </p:nvSpPr>
        <p:spPr bwMode="auto">
          <a:xfrm>
            <a:off x="7637613" y="4861583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9 </a:t>
            </a:r>
          </a:p>
        </p:txBody>
      </p:sp>
      <p:sp>
        <p:nvSpPr>
          <p:cNvPr id="250965" name="Text Box 89"/>
          <p:cNvSpPr txBox="1">
            <a:spLocks noChangeArrowheads="1"/>
          </p:cNvSpPr>
          <p:nvPr/>
        </p:nvSpPr>
        <p:spPr bwMode="auto">
          <a:xfrm>
            <a:off x="8564003" y="3716651"/>
            <a:ext cx="206070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26 </a:t>
            </a:r>
          </a:p>
        </p:txBody>
      </p:sp>
      <p:sp>
        <p:nvSpPr>
          <p:cNvPr id="250966" name="Text Box 90"/>
          <p:cNvSpPr txBox="1">
            <a:spLocks noChangeArrowheads="1"/>
          </p:cNvSpPr>
          <p:nvPr/>
        </p:nvSpPr>
        <p:spPr bwMode="auto">
          <a:xfrm>
            <a:off x="7153069" y="5206462"/>
            <a:ext cx="159658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50967" name="Text Box 91"/>
          <p:cNvSpPr txBox="1">
            <a:spLocks noChangeArrowheads="1"/>
          </p:cNvSpPr>
          <p:nvPr/>
        </p:nvSpPr>
        <p:spPr bwMode="auto">
          <a:xfrm>
            <a:off x="8201987" y="4632246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20 </a:t>
            </a:r>
          </a:p>
        </p:txBody>
      </p:sp>
      <p:sp>
        <p:nvSpPr>
          <p:cNvPr id="250968" name="Text Box 92"/>
          <p:cNvSpPr txBox="1">
            <a:spLocks noChangeArrowheads="1"/>
          </p:cNvSpPr>
          <p:nvPr/>
        </p:nvSpPr>
        <p:spPr bwMode="auto">
          <a:xfrm>
            <a:off x="6750209" y="4289116"/>
            <a:ext cx="206071" cy="16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i="1" dirty="0">
                <a:solidFill>
                  <a:srgbClr val="FF0000"/>
                </a:solidFill>
                <a:latin typeface="TimesNewRomanPS" charset="0"/>
              </a:rPr>
              <a:t>15 </a:t>
            </a:r>
          </a:p>
        </p:txBody>
      </p:sp>
      <p:sp>
        <p:nvSpPr>
          <p:cNvPr id="250969" name="Text Box 93"/>
          <p:cNvSpPr txBox="1">
            <a:spLocks noChangeArrowheads="1"/>
          </p:cNvSpPr>
          <p:nvPr/>
        </p:nvSpPr>
        <p:spPr bwMode="auto">
          <a:xfrm>
            <a:off x="5989047" y="6638502"/>
            <a:ext cx="4264365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is this optimal?  No 58 is.</a:t>
            </a:r>
          </a:p>
        </p:txBody>
      </p:sp>
      <p:sp>
        <p:nvSpPr>
          <p:cNvPr id="250970" name="Text Box 94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122</a:t>
            </a:r>
          </a:p>
        </p:txBody>
      </p:sp>
      <p:sp>
        <p:nvSpPr>
          <p:cNvPr id="250971" name="文本框 95"/>
          <p:cNvSpPr txBox="1">
            <a:spLocks noChangeArrowheads="1"/>
          </p:cNvSpPr>
          <p:nvPr/>
        </p:nvSpPr>
        <p:spPr bwMode="auto">
          <a:xfrm>
            <a:off x="883691" y="1908219"/>
            <a:ext cx="8926019" cy="133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  </a:t>
            </a:r>
            <a:r>
              <a:rPr lang="en-US" altLang="zh-CN" sz="3200" dirty="0">
                <a:latin typeface="TimesNewRoman" charset="0"/>
              </a:rPr>
              <a:t>The Traveling Salesman Problem</a:t>
            </a:r>
          </a:p>
          <a:p>
            <a:pPr>
              <a:lnSpc>
                <a:spcPct val="92000"/>
              </a:lnSpc>
              <a:spcBef>
                <a:spcPts val="1369"/>
              </a:spcBef>
              <a:spcAft>
                <a:spcPts val="684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   </a:t>
            </a:r>
            <a:r>
              <a:rPr lang="en-US" altLang="zh-CN" dirty="0">
                <a:latin typeface="TimesNewRoman" charset="0"/>
              </a:rPr>
              <a:t>– Total distance is 60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dirty="0">
              <a:solidFill>
                <a:srgbClr val="000000"/>
              </a:solidFill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2932" name="Text Box 9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123</a:t>
            </a:r>
          </a:p>
        </p:txBody>
      </p:sp>
      <p:sp>
        <p:nvSpPr>
          <p:cNvPr id="2" name="矩形 1"/>
          <p:cNvSpPr/>
          <p:nvPr/>
        </p:nvSpPr>
        <p:spPr>
          <a:xfrm>
            <a:off x="1188156" y="2034267"/>
            <a:ext cx="7472385" cy="2630063"/>
          </a:xfrm>
          <a:prstGeom prst="rect">
            <a:avLst/>
          </a:prstGeom>
        </p:spPr>
        <p:txBody>
          <a:bodyPr lIns="104315" tIns="52157" rIns="104315" bIns="52157">
            <a:spAutoFit/>
          </a:bodyPr>
          <a:lstStyle/>
          <a:p>
            <a:pPr marL="391180" indent="-391180">
              <a:lnSpc>
                <a:spcPct val="107000"/>
              </a:lnSpc>
              <a:spcAft>
                <a:spcPts val="200"/>
              </a:spcAft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  <a:cs typeface="Arial" charset="0"/>
              </a:rPr>
              <a:t>The Traveling Salesman Problem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8000"/>
              </a:lnSpc>
              <a:spcAft>
                <a:spcPts val="627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It is close however.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7000"/>
              </a:lnSpc>
              <a:spcAft>
                <a:spcPts val="642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Is this greedy algorithm at least near optimal?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Let us look at another problem.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4980" name="Text Box 13"/>
          <p:cNvSpPr txBox="1">
            <a:spLocks noChangeArrowheads="1"/>
          </p:cNvSpPr>
          <p:nvPr/>
        </p:nvSpPr>
        <p:spPr bwMode="auto">
          <a:xfrm>
            <a:off x="2424580" y="403702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54981" name="Text Box 14"/>
          <p:cNvSpPr txBox="1">
            <a:spLocks noChangeArrowheads="1"/>
          </p:cNvSpPr>
          <p:nvPr/>
        </p:nvSpPr>
        <p:spPr bwMode="auto">
          <a:xfrm>
            <a:off x="2424580" y="627611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254982" name="Freeform 17"/>
          <p:cNvSpPr>
            <a:spLocks noChangeArrowheads="1"/>
          </p:cNvSpPr>
          <p:nvPr/>
        </p:nvSpPr>
        <p:spPr bwMode="auto">
          <a:xfrm>
            <a:off x="2764319" y="4222591"/>
            <a:ext cx="1604010" cy="140053"/>
          </a:xfrm>
          <a:custGeom>
            <a:avLst/>
            <a:gdLst>
              <a:gd name="T0" fmla="*/ 0 w 3811"/>
              <a:gd name="T1" fmla="*/ 50511 h 352"/>
              <a:gd name="T2" fmla="*/ 1321213 w 3811"/>
              <a:gd name="T3" fmla="*/ 50511 h 352"/>
              <a:gd name="T4" fmla="*/ 1321213 w 3811"/>
              <a:gd name="T5" fmla="*/ 76489 h 352"/>
              <a:gd name="T6" fmla="*/ 0 w 3811"/>
              <a:gd name="T7" fmla="*/ 76489 h 352"/>
              <a:gd name="T8" fmla="*/ 0 w 3811"/>
              <a:gd name="T9" fmla="*/ 50511 h 352"/>
              <a:gd name="T10" fmla="*/ 1321213 w 3811"/>
              <a:gd name="T11" fmla="*/ 64222 h 352"/>
              <a:gd name="T12" fmla="*/ 1294940 w 3811"/>
              <a:gd name="T13" fmla="*/ 0 h 352"/>
              <a:gd name="T14" fmla="*/ 1371240 w 3811"/>
              <a:gd name="T15" fmla="*/ 64222 h 352"/>
              <a:gd name="T16" fmla="*/ 1294940 w 3811"/>
              <a:gd name="T17" fmla="*/ 126639 h 352"/>
              <a:gd name="T18" fmla="*/ 1321213 w 3811"/>
              <a:gd name="T19" fmla="*/ 64222 h 3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11" h="352">
                <a:moveTo>
                  <a:pt x="0" y="140"/>
                </a:moveTo>
                <a:lnTo>
                  <a:pt x="3671" y="140"/>
                </a:lnTo>
                <a:lnTo>
                  <a:pt x="3671" y="212"/>
                </a:lnTo>
                <a:lnTo>
                  <a:pt x="0" y="212"/>
                </a:lnTo>
                <a:lnTo>
                  <a:pt x="0" y="140"/>
                </a:lnTo>
                <a:close/>
                <a:moveTo>
                  <a:pt x="3671" y="178"/>
                </a:moveTo>
                <a:lnTo>
                  <a:pt x="3598" y="0"/>
                </a:lnTo>
                <a:lnTo>
                  <a:pt x="3810" y="178"/>
                </a:lnTo>
                <a:lnTo>
                  <a:pt x="3598" y="351"/>
                </a:lnTo>
                <a:lnTo>
                  <a:pt x="3671" y="178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4983" name="Freeform 18"/>
          <p:cNvSpPr>
            <a:spLocks noChangeArrowheads="1"/>
          </p:cNvSpPr>
          <p:nvPr/>
        </p:nvSpPr>
        <p:spPr bwMode="auto">
          <a:xfrm>
            <a:off x="2764319" y="5987256"/>
            <a:ext cx="1604010" cy="140053"/>
          </a:xfrm>
          <a:custGeom>
            <a:avLst/>
            <a:gdLst>
              <a:gd name="T0" fmla="*/ 1371240 w 3811"/>
              <a:gd name="T1" fmla="*/ 76056 h 354"/>
              <a:gd name="T2" fmla="*/ 51826 w 3811"/>
              <a:gd name="T3" fmla="*/ 76056 h 354"/>
              <a:gd name="T4" fmla="*/ 51826 w 3811"/>
              <a:gd name="T5" fmla="*/ 50226 h 354"/>
              <a:gd name="T6" fmla="*/ 1371240 w 3811"/>
              <a:gd name="T7" fmla="*/ 50226 h 354"/>
              <a:gd name="T8" fmla="*/ 1371240 w 3811"/>
              <a:gd name="T9" fmla="*/ 76056 h 354"/>
              <a:gd name="T10" fmla="*/ 51826 w 3811"/>
              <a:gd name="T11" fmla="*/ 63859 h 354"/>
              <a:gd name="T12" fmla="*/ 76300 w 3811"/>
              <a:gd name="T13" fmla="*/ 126641 h 354"/>
              <a:gd name="T14" fmla="*/ 0 w 3811"/>
              <a:gd name="T15" fmla="*/ 63859 h 354"/>
              <a:gd name="T16" fmla="*/ 76300 w 3811"/>
              <a:gd name="T17" fmla="*/ 0 h 354"/>
              <a:gd name="T18" fmla="*/ 51826 w 3811"/>
              <a:gd name="T19" fmla="*/ 63859 h 3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11" h="354">
                <a:moveTo>
                  <a:pt x="3810" y="212"/>
                </a:moveTo>
                <a:lnTo>
                  <a:pt x="144" y="212"/>
                </a:lnTo>
                <a:lnTo>
                  <a:pt x="144" y="140"/>
                </a:lnTo>
                <a:lnTo>
                  <a:pt x="3810" y="140"/>
                </a:lnTo>
                <a:lnTo>
                  <a:pt x="3810" y="212"/>
                </a:lnTo>
                <a:close/>
                <a:moveTo>
                  <a:pt x="144" y="178"/>
                </a:moveTo>
                <a:lnTo>
                  <a:pt x="212" y="353"/>
                </a:lnTo>
                <a:lnTo>
                  <a:pt x="0" y="178"/>
                </a:lnTo>
                <a:lnTo>
                  <a:pt x="212" y="0"/>
                </a:lnTo>
                <a:lnTo>
                  <a:pt x="144" y="178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4984" name="Freeform 19"/>
          <p:cNvSpPr>
            <a:spLocks noChangeArrowheads="1"/>
          </p:cNvSpPr>
          <p:nvPr/>
        </p:nvSpPr>
        <p:spPr bwMode="auto">
          <a:xfrm>
            <a:off x="2424580" y="4418665"/>
            <a:ext cx="148519" cy="1388274"/>
          </a:xfrm>
          <a:custGeom>
            <a:avLst/>
            <a:gdLst>
              <a:gd name="T0" fmla="*/ 50585 w 354"/>
              <a:gd name="T1" fmla="*/ 1258528 h 3495"/>
              <a:gd name="T2" fmla="*/ 50585 w 354"/>
              <a:gd name="T3" fmla="*/ 50788 h 3495"/>
              <a:gd name="T4" fmla="*/ 76415 w 354"/>
              <a:gd name="T5" fmla="*/ 50788 h 3495"/>
              <a:gd name="T6" fmla="*/ 76415 w 354"/>
              <a:gd name="T7" fmla="*/ 1258528 h 3495"/>
              <a:gd name="T8" fmla="*/ 50585 w 354"/>
              <a:gd name="T9" fmla="*/ 1258528 h 3495"/>
              <a:gd name="T10" fmla="*/ 64218 w 354"/>
              <a:gd name="T11" fmla="*/ 50788 h 3495"/>
              <a:gd name="T12" fmla="*/ 0 w 354"/>
              <a:gd name="T13" fmla="*/ 76362 h 3495"/>
              <a:gd name="T14" fmla="*/ 64218 w 354"/>
              <a:gd name="T15" fmla="*/ 0 h 3495"/>
              <a:gd name="T16" fmla="*/ 126641 w 354"/>
              <a:gd name="T17" fmla="*/ 76362 h 3495"/>
              <a:gd name="T18" fmla="*/ 64218 w 354"/>
              <a:gd name="T19" fmla="*/ 50788 h 34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4" h="3495">
                <a:moveTo>
                  <a:pt x="141" y="3494"/>
                </a:moveTo>
                <a:lnTo>
                  <a:pt x="141" y="141"/>
                </a:lnTo>
                <a:lnTo>
                  <a:pt x="213" y="141"/>
                </a:lnTo>
                <a:lnTo>
                  <a:pt x="213" y="3494"/>
                </a:lnTo>
                <a:lnTo>
                  <a:pt x="141" y="3494"/>
                </a:lnTo>
                <a:close/>
                <a:moveTo>
                  <a:pt x="179" y="141"/>
                </a:moveTo>
                <a:lnTo>
                  <a:pt x="0" y="212"/>
                </a:lnTo>
                <a:lnTo>
                  <a:pt x="179" y="0"/>
                </a:lnTo>
                <a:lnTo>
                  <a:pt x="353" y="212"/>
                </a:lnTo>
                <a:lnTo>
                  <a:pt x="179" y="141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4985" name="Freeform 20"/>
          <p:cNvSpPr>
            <a:spLocks noChangeArrowheads="1"/>
          </p:cNvSpPr>
          <p:nvPr/>
        </p:nvSpPr>
        <p:spPr bwMode="auto">
          <a:xfrm>
            <a:off x="4563260" y="4418665"/>
            <a:ext cx="148519" cy="1388274"/>
          </a:xfrm>
          <a:custGeom>
            <a:avLst/>
            <a:gdLst>
              <a:gd name="T0" fmla="*/ 50226 w 354"/>
              <a:gd name="T1" fmla="*/ 1206659 h 3495"/>
              <a:gd name="T2" fmla="*/ 50226 w 354"/>
              <a:gd name="T3" fmla="*/ 0 h 3495"/>
              <a:gd name="T4" fmla="*/ 75698 w 354"/>
              <a:gd name="T5" fmla="*/ 0 h 3495"/>
              <a:gd name="T6" fmla="*/ 75698 w 354"/>
              <a:gd name="T7" fmla="*/ 1206659 h 3495"/>
              <a:gd name="T8" fmla="*/ 50226 w 354"/>
              <a:gd name="T9" fmla="*/ 1206659 h 3495"/>
              <a:gd name="T10" fmla="*/ 63859 w 354"/>
              <a:gd name="T11" fmla="*/ 1206659 h 3495"/>
              <a:gd name="T12" fmla="*/ 126641 w 354"/>
              <a:gd name="T13" fmla="*/ 1182166 h 3495"/>
              <a:gd name="T14" fmla="*/ 63859 w 354"/>
              <a:gd name="T15" fmla="*/ 1258528 h 3495"/>
              <a:gd name="T16" fmla="*/ 0 w 354"/>
              <a:gd name="T17" fmla="*/ 1182166 h 3495"/>
              <a:gd name="T18" fmla="*/ 63859 w 354"/>
              <a:gd name="T19" fmla="*/ 1206659 h 34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4" h="3495">
                <a:moveTo>
                  <a:pt x="140" y="3350"/>
                </a:moveTo>
                <a:lnTo>
                  <a:pt x="140" y="0"/>
                </a:lnTo>
                <a:lnTo>
                  <a:pt x="211" y="0"/>
                </a:lnTo>
                <a:lnTo>
                  <a:pt x="211" y="3350"/>
                </a:lnTo>
                <a:lnTo>
                  <a:pt x="140" y="3350"/>
                </a:lnTo>
                <a:close/>
                <a:moveTo>
                  <a:pt x="178" y="3350"/>
                </a:moveTo>
                <a:lnTo>
                  <a:pt x="353" y="3282"/>
                </a:lnTo>
                <a:lnTo>
                  <a:pt x="178" y="3494"/>
                </a:lnTo>
                <a:lnTo>
                  <a:pt x="0" y="3282"/>
                </a:lnTo>
                <a:lnTo>
                  <a:pt x="178" y="3350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4986" name="Text Box 21"/>
          <p:cNvSpPr txBox="1">
            <a:spLocks noChangeArrowheads="1"/>
          </p:cNvSpPr>
          <p:nvPr/>
        </p:nvSpPr>
        <p:spPr bwMode="auto">
          <a:xfrm>
            <a:off x="1962314" y="3788428"/>
            <a:ext cx="176366" cy="16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54987" name="Text Box 22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124</a:t>
            </a:r>
          </a:p>
        </p:txBody>
      </p:sp>
      <p:sp>
        <p:nvSpPr>
          <p:cNvPr id="254988" name="Freeform 23"/>
          <p:cNvSpPr>
            <a:spLocks noChangeArrowheads="1"/>
          </p:cNvSpPr>
          <p:nvPr/>
        </p:nvSpPr>
        <p:spPr bwMode="auto">
          <a:xfrm>
            <a:off x="2222223" y="4038773"/>
            <a:ext cx="534670" cy="379893"/>
          </a:xfrm>
          <a:custGeom>
            <a:avLst/>
            <a:gdLst>
              <a:gd name="T0" fmla="*/ 0 w 1272"/>
              <a:gd name="T1" fmla="*/ 344127 h 956"/>
              <a:gd name="T2" fmla="*/ 456841 w 1272"/>
              <a:gd name="T3" fmla="*/ 344127 h 956"/>
              <a:gd name="T4" fmla="*/ 456841 w 1272"/>
              <a:gd name="T5" fmla="*/ 0 h 956"/>
              <a:gd name="T6" fmla="*/ 0 w 1272"/>
              <a:gd name="T7" fmla="*/ 0 h 956"/>
              <a:gd name="T8" fmla="*/ 0 w 1272"/>
              <a:gd name="T9" fmla="*/ 344127 h 9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2" h="956">
                <a:moveTo>
                  <a:pt x="0" y="955"/>
                </a:moveTo>
                <a:lnTo>
                  <a:pt x="1271" y="955"/>
                </a:lnTo>
                <a:lnTo>
                  <a:pt x="1271" y="0"/>
                </a:lnTo>
                <a:lnTo>
                  <a:pt x="0" y="0"/>
                </a:lnTo>
                <a:lnTo>
                  <a:pt x="0" y="95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4989" name="Text Box 24"/>
          <p:cNvSpPr txBox="1">
            <a:spLocks noChangeArrowheads="1"/>
          </p:cNvSpPr>
          <p:nvPr/>
        </p:nvSpPr>
        <p:spPr bwMode="auto">
          <a:xfrm>
            <a:off x="1954888" y="3788428"/>
            <a:ext cx="176366" cy="16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54990" name="Freeform 25"/>
          <p:cNvSpPr>
            <a:spLocks noChangeArrowheads="1"/>
          </p:cNvSpPr>
          <p:nvPr/>
        </p:nvSpPr>
        <p:spPr bwMode="auto">
          <a:xfrm>
            <a:off x="4359046" y="5805187"/>
            <a:ext cx="534670" cy="379894"/>
          </a:xfrm>
          <a:custGeom>
            <a:avLst/>
            <a:gdLst>
              <a:gd name="T0" fmla="*/ 0 w 1272"/>
              <a:gd name="T1" fmla="*/ 344127 h 955"/>
              <a:gd name="T2" fmla="*/ 456841 w 1272"/>
              <a:gd name="T3" fmla="*/ 344127 h 955"/>
              <a:gd name="T4" fmla="*/ 456841 w 1272"/>
              <a:gd name="T5" fmla="*/ 0 h 955"/>
              <a:gd name="T6" fmla="*/ 0 w 1272"/>
              <a:gd name="T7" fmla="*/ 0 h 955"/>
              <a:gd name="T8" fmla="*/ 0 w 1272"/>
              <a:gd name="T9" fmla="*/ 344127 h 9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2" h="955">
                <a:moveTo>
                  <a:pt x="0" y="954"/>
                </a:moveTo>
                <a:lnTo>
                  <a:pt x="1271" y="954"/>
                </a:lnTo>
                <a:lnTo>
                  <a:pt x="1271" y="0"/>
                </a:lnTo>
                <a:lnTo>
                  <a:pt x="0" y="0"/>
                </a:lnTo>
                <a:lnTo>
                  <a:pt x="0" y="954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4991" name="Text Box 26"/>
          <p:cNvSpPr txBox="1">
            <a:spLocks noChangeArrowheads="1"/>
          </p:cNvSpPr>
          <p:nvPr/>
        </p:nvSpPr>
        <p:spPr bwMode="auto">
          <a:xfrm>
            <a:off x="2445002" y="4101797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54992" name="Freeform 27"/>
          <p:cNvSpPr>
            <a:spLocks noChangeArrowheads="1"/>
          </p:cNvSpPr>
          <p:nvPr/>
        </p:nvSpPr>
        <p:spPr bwMode="auto">
          <a:xfrm>
            <a:off x="4359046" y="4038773"/>
            <a:ext cx="534670" cy="379893"/>
          </a:xfrm>
          <a:custGeom>
            <a:avLst/>
            <a:gdLst>
              <a:gd name="T0" fmla="*/ 0 w 1272"/>
              <a:gd name="T1" fmla="*/ 344127 h 956"/>
              <a:gd name="T2" fmla="*/ 456841 w 1272"/>
              <a:gd name="T3" fmla="*/ 344127 h 956"/>
              <a:gd name="T4" fmla="*/ 456841 w 1272"/>
              <a:gd name="T5" fmla="*/ 0 h 956"/>
              <a:gd name="T6" fmla="*/ 0 w 1272"/>
              <a:gd name="T7" fmla="*/ 0 h 956"/>
              <a:gd name="T8" fmla="*/ 0 w 1272"/>
              <a:gd name="T9" fmla="*/ 344127 h 9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2" h="956">
                <a:moveTo>
                  <a:pt x="0" y="955"/>
                </a:moveTo>
                <a:lnTo>
                  <a:pt x="1271" y="955"/>
                </a:lnTo>
                <a:lnTo>
                  <a:pt x="1271" y="0"/>
                </a:lnTo>
                <a:lnTo>
                  <a:pt x="0" y="0"/>
                </a:lnTo>
                <a:lnTo>
                  <a:pt x="0" y="95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4993" name="Text Box 28"/>
          <p:cNvSpPr txBox="1">
            <a:spLocks noChangeArrowheads="1"/>
          </p:cNvSpPr>
          <p:nvPr/>
        </p:nvSpPr>
        <p:spPr bwMode="auto">
          <a:xfrm>
            <a:off x="4581826" y="5868212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54994" name="Freeform 29"/>
          <p:cNvSpPr>
            <a:spLocks noChangeArrowheads="1"/>
          </p:cNvSpPr>
          <p:nvPr/>
        </p:nvSpPr>
        <p:spPr bwMode="auto">
          <a:xfrm>
            <a:off x="2222223" y="5805187"/>
            <a:ext cx="534670" cy="379894"/>
          </a:xfrm>
          <a:custGeom>
            <a:avLst/>
            <a:gdLst>
              <a:gd name="T0" fmla="*/ 0 w 1272"/>
              <a:gd name="T1" fmla="*/ 344127 h 955"/>
              <a:gd name="T2" fmla="*/ 456841 w 1272"/>
              <a:gd name="T3" fmla="*/ 344127 h 955"/>
              <a:gd name="T4" fmla="*/ 456841 w 1272"/>
              <a:gd name="T5" fmla="*/ 0 h 955"/>
              <a:gd name="T6" fmla="*/ 0 w 1272"/>
              <a:gd name="T7" fmla="*/ 0 h 955"/>
              <a:gd name="T8" fmla="*/ 0 w 1272"/>
              <a:gd name="T9" fmla="*/ 344127 h 9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2" h="955">
                <a:moveTo>
                  <a:pt x="0" y="954"/>
                </a:moveTo>
                <a:lnTo>
                  <a:pt x="1271" y="954"/>
                </a:lnTo>
                <a:lnTo>
                  <a:pt x="1271" y="0"/>
                </a:lnTo>
                <a:lnTo>
                  <a:pt x="0" y="0"/>
                </a:lnTo>
                <a:lnTo>
                  <a:pt x="0" y="954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4995" name="Text Box 30"/>
          <p:cNvSpPr txBox="1">
            <a:spLocks noChangeArrowheads="1"/>
          </p:cNvSpPr>
          <p:nvPr/>
        </p:nvSpPr>
        <p:spPr bwMode="auto">
          <a:xfrm>
            <a:off x="4581826" y="4101797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54996" name="Line 31"/>
          <p:cNvSpPr>
            <a:spLocks noChangeShapeType="1"/>
          </p:cNvSpPr>
          <p:nvPr/>
        </p:nvSpPr>
        <p:spPr bwMode="auto">
          <a:xfrm>
            <a:off x="2753180" y="4290868"/>
            <a:ext cx="1604010" cy="1750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4997" name="Line 32"/>
          <p:cNvSpPr>
            <a:spLocks noChangeShapeType="1"/>
          </p:cNvSpPr>
          <p:nvPr/>
        </p:nvSpPr>
        <p:spPr bwMode="auto">
          <a:xfrm flipH="1">
            <a:off x="2749467" y="6057283"/>
            <a:ext cx="1607723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4998" name="Line 33"/>
          <p:cNvSpPr>
            <a:spLocks noChangeShapeType="1"/>
          </p:cNvSpPr>
          <p:nvPr/>
        </p:nvSpPr>
        <p:spPr bwMode="auto">
          <a:xfrm flipV="1">
            <a:off x="2489558" y="4415164"/>
            <a:ext cx="1856" cy="1391775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4999" name="Line 34"/>
          <p:cNvSpPr>
            <a:spLocks noChangeShapeType="1"/>
          </p:cNvSpPr>
          <p:nvPr/>
        </p:nvSpPr>
        <p:spPr bwMode="auto">
          <a:xfrm flipV="1">
            <a:off x="4626381" y="4415164"/>
            <a:ext cx="1857" cy="1391775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5000" name="Line 35"/>
          <p:cNvSpPr>
            <a:spLocks noChangeShapeType="1"/>
          </p:cNvSpPr>
          <p:nvPr/>
        </p:nvSpPr>
        <p:spPr bwMode="auto">
          <a:xfrm flipV="1">
            <a:off x="2756893" y="4416915"/>
            <a:ext cx="1604010" cy="1391774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5001" name="Line 36"/>
          <p:cNvSpPr>
            <a:spLocks noChangeShapeType="1"/>
          </p:cNvSpPr>
          <p:nvPr/>
        </p:nvSpPr>
        <p:spPr bwMode="auto">
          <a:xfrm flipH="1" flipV="1">
            <a:off x="2755036" y="4416915"/>
            <a:ext cx="1607723" cy="1391774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5002" name="Text Box 37"/>
          <p:cNvSpPr txBox="1">
            <a:spLocks noChangeArrowheads="1"/>
          </p:cNvSpPr>
          <p:nvPr/>
        </p:nvSpPr>
        <p:spPr bwMode="auto">
          <a:xfrm>
            <a:off x="2445002" y="5868212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55003" name="Text Box 38"/>
          <p:cNvSpPr txBox="1">
            <a:spLocks noChangeArrowheads="1"/>
          </p:cNvSpPr>
          <p:nvPr/>
        </p:nvSpPr>
        <p:spPr bwMode="auto">
          <a:xfrm>
            <a:off x="3579319" y="3970497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255004" name="Text Box 39"/>
          <p:cNvSpPr txBox="1">
            <a:spLocks noChangeArrowheads="1"/>
          </p:cNvSpPr>
          <p:nvPr/>
        </p:nvSpPr>
        <p:spPr bwMode="auto">
          <a:xfrm>
            <a:off x="4648659" y="4980628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255005" name="Text Box 40"/>
          <p:cNvSpPr txBox="1">
            <a:spLocks noChangeArrowheads="1"/>
          </p:cNvSpPr>
          <p:nvPr/>
        </p:nvSpPr>
        <p:spPr bwMode="auto">
          <a:xfrm>
            <a:off x="3044649" y="4474687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55006" name="Text Box 41"/>
          <p:cNvSpPr txBox="1">
            <a:spLocks noChangeArrowheads="1"/>
          </p:cNvSpPr>
          <p:nvPr/>
        </p:nvSpPr>
        <p:spPr bwMode="auto">
          <a:xfrm>
            <a:off x="2266779" y="4980628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99 </a:t>
            </a:r>
          </a:p>
        </p:txBody>
      </p:sp>
      <p:sp>
        <p:nvSpPr>
          <p:cNvPr id="255007" name="Text Box 42"/>
          <p:cNvSpPr txBox="1">
            <a:spLocks noChangeArrowheads="1"/>
          </p:cNvSpPr>
          <p:nvPr/>
        </p:nvSpPr>
        <p:spPr bwMode="auto">
          <a:xfrm>
            <a:off x="3579319" y="6116806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55008" name="Text Box 43"/>
          <p:cNvSpPr txBox="1">
            <a:spLocks noChangeArrowheads="1"/>
          </p:cNvSpPr>
          <p:nvPr/>
        </p:nvSpPr>
        <p:spPr bwMode="auto">
          <a:xfrm>
            <a:off x="3178317" y="5484818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55009" name="Freeform 44"/>
          <p:cNvSpPr>
            <a:spLocks noChangeArrowheads="1"/>
          </p:cNvSpPr>
          <p:nvPr/>
        </p:nvSpPr>
        <p:spPr bwMode="auto">
          <a:xfrm>
            <a:off x="6033602" y="4033520"/>
            <a:ext cx="536527" cy="378143"/>
          </a:xfrm>
          <a:custGeom>
            <a:avLst/>
            <a:gdLst>
              <a:gd name="T0" fmla="*/ 0 w 1273"/>
              <a:gd name="T1" fmla="*/ 342541 h 954"/>
              <a:gd name="T2" fmla="*/ 458428 w 1273"/>
              <a:gd name="T3" fmla="*/ 342541 h 954"/>
              <a:gd name="T4" fmla="*/ 458428 w 1273"/>
              <a:gd name="T5" fmla="*/ 0 h 954"/>
              <a:gd name="T6" fmla="*/ 0 w 1273"/>
              <a:gd name="T7" fmla="*/ 0 h 954"/>
              <a:gd name="T8" fmla="*/ 0 w 1273"/>
              <a:gd name="T9" fmla="*/ 342541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3" h="954">
                <a:moveTo>
                  <a:pt x="0" y="953"/>
                </a:moveTo>
                <a:lnTo>
                  <a:pt x="1272" y="953"/>
                </a:lnTo>
                <a:lnTo>
                  <a:pt x="1272" y="0"/>
                </a:lnTo>
                <a:lnTo>
                  <a:pt x="0" y="0"/>
                </a:lnTo>
                <a:lnTo>
                  <a:pt x="0" y="953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10" name="Text Box 45"/>
          <p:cNvSpPr txBox="1">
            <a:spLocks noChangeArrowheads="1"/>
          </p:cNvSpPr>
          <p:nvPr/>
        </p:nvSpPr>
        <p:spPr bwMode="auto">
          <a:xfrm>
            <a:off x="5768125" y="3783176"/>
            <a:ext cx="176366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55011" name="Freeform 46"/>
          <p:cNvSpPr>
            <a:spLocks noChangeArrowheads="1"/>
          </p:cNvSpPr>
          <p:nvPr/>
        </p:nvSpPr>
        <p:spPr bwMode="auto">
          <a:xfrm>
            <a:off x="8172282" y="5798185"/>
            <a:ext cx="534670" cy="379894"/>
          </a:xfrm>
          <a:custGeom>
            <a:avLst/>
            <a:gdLst>
              <a:gd name="T0" fmla="*/ 0 w 1272"/>
              <a:gd name="T1" fmla="*/ 344127 h 955"/>
              <a:gd name="T2" fmla="*/ 456841 w 1272"/>
              <a:gd name="T3" fmla="*/ 344127 h 955"/>
              <a:gd name="T4" fmla="*/ 456841 w 1272"/>
              <a:gd name="T5" fmla="*/ 0 h 955"/>
              <a:gd name="T6" fmla="*/ 0 w 1272"/>
              <a:gd name="T7" fmla="*/ 0 h 955"/>
              <a:gd name="T8" fmla="*/ 0 w 1272"/>
              <a:gd name="T9" fmla="*/ 344127 h 9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2" h="955">
                <a:moveTo>
                  <a:pt x="0" y="954"/>
                </a:moveTo>
                <a:lnTo>
                  <a:pt x="1271" y="954"/>
                </a:lnTo>
                <a:lnTo>
                  <a:pt x="1271" y="0"/>
                </a:lnTo>
                <a:lnTo>
                  <a:pt x="0" y="0"/>
                </a:lnTo>
                <a:lnTo>
                  <a:pt x="0" y="954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12" name="Text Box 47"/>
          <p:cNvSpPr txBox="1">
            <a:spLocks noChangeArrowheads="1"/>
          </p:cNvSpPr>
          <p:nvPr/>
        </p:nvSpPr>
        <p:spPr bwMode="auto">
          <a:xfrm>
            <a:off x="6258239" y="4096544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55013" name="Freeform 48"/>
          <p:cNvSpPr>
            <a:spLocks noChangeArrowheads="1"/>
          </p:cNvSpPr>
          <p:nvPr/>
        </p:nvSpPr>
        <p:spPr bwMode="auto">
          <a:xfrm>
            <a:off x="8172282" y="4033520"/>
            <a:ext cx="534670" cy="378143"/>
          </a:xfrm>
          <a:custGeom>
            <a:avLst/>
            <a:gdLst>
              <a:gd name="T0" fmla="*/ 0 w 1272"/>
              <a:gd name="T1" fmla="*/ 342541 h 954"/>
              <a:gd name="T2" fmla="*/ 456841 w 1272"/>
              <a:gd name="T3" fmla="*/ 342541 h 954"/>
              <a:gd name="T4" fmla="*/ 456841 w 1272"/>
              <a:gd name="T5" fmla="*/ 0 h 954"/>
              <a:gd name="T6" fmla="*/ 0 w 1272"/>
              <a:gd name="T7" fmla="*/ 0 h 954"/>
              <a:gd name="T8" fmla="*/ 0 w 1272"/>
              <a:gd name="T9" fmla="*/ 342541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2" h="954">
                <a:moveTo>
                  <a:pt x="0" y="953"/>
                </a:moveTo>
                <a:lnTo>
                  <a:pt x="1271" y="953"/>
                </a:lnTo>
                <a:lnTo>
                  <a:pt x="1271" y="0"/>
                </a:lnTo>
                <a:lnTo>
                  <a:pt x="0" y="0"/>
                </a:lnTo>
                <a:lnTo>
                  <a:pt x="0" y="953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14" name="Text Box 49"/>
          <p:cNvSpPr txBox="1">
            <a:spLocks noChangeArrowheads="1"/>
          </p:cNvSpPr>
          <p:nvPr/>
        </p:nvSpPr>
        <p:spPr bwMode="auto">
          <a:xfrm>
            <a:off x="8396919" y="5861209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55015" name="Freeform 50"/>
          <p:cNvSpPr>
            <a:spLocks noChangeArrowheads="1"/>
          </p:cNvSpPr>
          <p:nvPr/>
        </p:nvSpPr>
        <p:spPr bwMode="auto">
          <a:xfrm>
            <a:off x="6033602" y="5798185"/>
            <a:ext cx="536527" cy="379894"/>
          </a:xfrm>
          <a:custGeom>
            <a:avLst/>
            <a:gdLst>
              <a:gd name="T0" fmla="*/ 0 w 1273"/>
              <a:gd name="T1" fmla="*/ 344127 h 955"/>
              <a:gd name="T2" fmla="*/ 458428 w 1273"/>
              <a:gd name="T3" fmla="*/ 344127 h 955"/>
              <a:gd name="T4" fmla="*/ 458428 w 1273"/>
              <a:gd name="T5" fmla="*/ 0 h 955"/>
              <a:gd name="T6" fmla="*/ 0 w 1273"/>
              <a:gd name="T7" fmla="*/ 0 h 955"/>
              <a:gd name="T8" fmla="*/ 0 w 1273"/>
              <a:gd name="T9" fmla="*/ 344127 h 9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3" h="955">
                <a:moveTo>
                  <a:pt x="0" y="954"/>
                </a:moveTo>
                <a:lnTo>
                  <a:pt x="1272" y="954"/>
                </a:lnTo>
                <a:lnTo>
                  <a:pt x="1272" y="0"/>
                </a:lnTo>
                <a:lnTo>
                  <a:pt x="0" y="0"/>
                </a:lnTo>
                <a:lnTo>
                  <a:pt x="0" y="954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16" name="Text Box 51"/>
          <p:cNvSpPr txBox="1">
            <a:spLocks noChangeArrowheads="1"/>
          </p:cNvSpPr>
          <p:nvPr/>
        </p:nvSpPr>
        <p:spPr bwMode="auto">
          <a:xfrm>
            <a:off x="8396919" y="4096544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55017" name="Freeform 52"/>
          <p:cNvSpPr>
            <a:spLocks noChangeArrowheads="1"/>
          </p:cNvSpPr>
          <p:nvPr/>
        </p:nvSpPr>
        <p:spPr bwMode="auto">
          <a:xfrm>
            <a:off x="6568272" y="4217340"/>
            <a:ext cx="1604010" cy="140053"/>
          </a:xfrm>
          <a:custGeom>
            <a:avLst/>
            <a:gdLst>
              <a:gd name="T0" fmla="*/ 0 w 3811"/>
              <a:gd name="T1" fmla="*/ 50368 h 353"/>
              <a:gd name="T2" fmla="*/ 1321213 w 3811"/>
              <a:gd name="T3" fmla="*/ 50368 h 353"/>
              <a:gd name="T4" fmla="*/ 1321213 w 3811"/>
              <a:gd name="T5" fmla="*/ 76272 h 353"/>
              <a:gd name="T6" fmla="*/ 0 w 3811"/>
              <a:gd name="T7" fmla="*/ 76272 h 353"/>
              <a:gd name="T8" fmla="*/ 0 w 3811"/>
              <a:gd name="T9" fmla="*/ 50368 h 353"/>
              <a:gd name="T10" fmla="*/ 1321213 w 3811"/>
              <a:gd name="T11" fmla="*/ 64040 h 353"/>
              <a:gd name="T12" fmla="*/ 1295300 w 3811"/>
              <a:gd name="T13" fmla="*/ 0 h 353"/>
              <a:gd name="T14" fmla="*/ 1371240 w 3811"/>
              <a:gd name="T15" fmla="*/ 64040 h 353"/>
              <a:gd name="T16" fmla="*/ 1295300 w 3811"/>
              <a:gd name="T17" fmla="*/ 126640 h 353"/>
              <a:gd name="T18" fmla="*/ 1321213 w 3811"/>
              <a:gd name="T19" fmla="*/ 64040 h 3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11" h="353">
                <a:moveTo>
                  <a:pt x="0" y="140"/>
                </a:moveTo>
                <a:lnTo>
                  <a:pt x="3671" y="140"/>
                </a:lnTo>
                <a:lnTo>
                  <a:pt x="3671" y="212"/>
                </a:lnTo>
                <a:lnTo>
                  <a:pt x="0" y="212"/>
                </a:lnTo>
                <a:lnTo>
                  <a:pt x="0" y="140"/>
                </a:lnTo>
                <a:close/>
                <a:moveTo>
                  <a:pt x="3671" y="178"/>
                </a:moveTo>
                <a:lnTo>
                  <a:pt x="3599" y="0"/>
                </a:lnTo>
                <a:lnTo>
                  <a:pt x="3810" y="178"/>
                </a:lnTo>
                <a:lnTo>
                  <a:pt x="3599" y="352"/>
                </a:lnTo>
                <a:lnTo>
                  <a:pt x="3671" y="178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18" name="Freeform 53"/>
          <p:cNvSpPr>
            <a:spLocks noChangeArrowheads="1"/>
          </p:cNvSpPr>
          <p:nvPr/>
        </p:nvSpPr>
        <p:spPr bwMode="auto">
          <a:xfrm>
            <a:off x="6568272" y="5982005"/>
            <a:ext cx="1604010" cy="140053"/>
          </a:xfrm>
          <a:custGeom>
            <a:avLst/>
            <a:gdLst>
              <a:gd name="T0" fmla="*/ 0 w 3811"/>
              <a:gd name="T1" fmla="*/ 50226 h 354"/>
              <a:gd name="T2" fmla="*/ 1321213 w 3811"/>
              <a:gd name="T3" fmla="*/ 50226 h 354"/>
              <a:gd name="T4" fmla="*/ 1321213 w 3811"/>
              <a:gd name="T5" fmla="*/ 76415 h 354"/>
              <a:gd name="T6" fmla="*/ 0 w 3811"/>
              <a:gd name="T7" fmla="*/ 76415 h 354"/>
              <a:gd name="T8" fmla="*/ 0 w 3811"/>
              <a:gd name="T9" fmla="*/ 50226 h 354"/>
              <a:gd name="T10" fmla="*/ 1321213 w 3811"/>
              <a:gd name="T11" fmla="*/ 63859 h 354"/>
              <a:gd name="T12" fmla="*/ 1295300 w 3811"/>
              <a:gd name="T13" fmla="*/ 0 h 354"/>
              <a:gd name="T14" fmla="*/ 1371240 w 3811"/>
              <a:gd name="T15" fmla="*/ 63859 h 354"/>
              <a:gd name="T16" fmla="*/ 1295300 w 3811"/>
              <a:gd name="T17" fmla="*/ 126641 h 354"/>
              <a:gd name="T18" fmla="*/ 1321213 w 3811"/>
              <a:gd name="T19" fmla="*/ 63859 h 3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11" h="354">
                <a:moveTo>
                  <a:pt x="0" y="140"/>
                </a:moveTo>
                <a:lnTo>
                  <a:pt x="3671" y="140"/>
                </a:lnTo>
                <a:lnTo>
                  <a:pt x="3671" y="213"/>
                </a:lnTo>
                <a:lnTo>
                  <a:pt x="0" y="213"/>
                </a:lnTo>
                <a:lnTo>
                  <a:pt x="0" y="140"/>
                </a:lnTo>
                <a:close/>
                <a:moveTo>
                  <a:pt x="3671" y="178"/>
                </a:moveTo>
                <a:lnTo>
                  <a:pt x="3599" y="0"/>
                </a:lnTo>
                <a:lnTo>
                  <a:pt x="3810" y="178"/>
                </a:lnTo>
                <a:lnTo>
                  <a:pt x="3599" y="353"/>
                </a:lnTo>
                <a:lnTo>
                  <a:pt x="3671" y="178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19" name="Line 54"/>
          <p:cNvSpPr>
            <a:spLocks noChangeShapeType="1"/>
          </p:cNvSpPr>
          <p:nvPr/>
        </p:nvSpPr>
        <p:spPr bwMode="auto">
          <a:xfrm flipV="1">
            <a:off x="6300937" y="4409913"/>
            <a:ext cx="1857" cy="1390024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5020" name="Line 55"/>
          <p:cNvSpPr>
            <a:spLocks noChangeShapeType="1"/>
          </p:cNvSpPr>
          <p:nvPr/>
        </p:nvSpPr>
        <p:spPr bwMode="auto">
          <a:xfrm flipV="1">
            <a:off x="8439617" y="4409913"/>
            <a:ext cx="1857" cy="1390024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5021" name="Freeform 56"/>
          <p:cNvSpPr>
            <a:spLocks noChangeArrowheads="1"/>
          </p:cNvSpPr>
          <p:nvPr/>
        </p:nvSpPr>
        <p:spPr bwMode="auto">
          <a:xfrm>
            <a:off x="6568273" y="4402910"/>
            <a:ext cx="1615149" cy="1398777"/>
          </a:xfrm>
          <a:custGeom>
            <a:avLst/>
            <a:gdLst>
              <a:gd name="T0" fmla="*/ 1380765 w 3837"/>
              <a:gd name="T1" fmla="*/ 19796 h 3524"/>
              <a:gd name="T2" fmla="*/ 47153 w 3837"/>
              <a:gd name="T3" fmla="*/ 1242137 h 3524"/>
              <a:gd name="T4" fmla="*/ 28796 w 3837"/>
              <a:gd name="T5" fmla="*/ 1224140 h 3524"/>
              <a:gd name="T6" fmla="*/ 1363847 w 3837"/>
              <a:gd name="T7" fmla="*/ 0 h 3524"/>
              <a:gd name="T8" fmla="*/ 1380765 w 3837"/>
              <a:gd name="T9" fmla="*/ 19796 h 3524"/>
              <a:gd name="T10" fmla="*/ 38155 w 3837"/>
              <a:gd name="T11" fmla="*/ 1233138 h 3524"/>
              <a:gd name="T12" fmla="*/ 98986 w 3837"/>
              <a:gd name="T13" fmla="*/ 1261933 h 3524"/>
              <a:gd name="T14" fmla="*/ 0 w 3837"/>
              <a:gd name="T15" fmla="*/ 1268052 h 3524"/>
              <a:gd name="T16" fmla="*/ 13678 w 3837"/>
              <a:gd name="T17" fmla="*/ 1169070 h 3524"/>
              <a:gd name="T18" fmla="*/ 38155 w 3837"/>
              <a:gd name="T19" fmla="*/ 1233138 h 35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37" h="3524">
                <a:moveTo>
                  <a:pt x="3836" y="55"/>
                </a:moveTo>
                <a:lnTo>
                  <a:pt x="131" y="3451"/>
                </a:lnTo>
                <a:lnTo>
                  <a:pt x="80" y="3401"/>
                </a:lnTo>
                <a:lnTo>
                  <a:pt x="3789" y="0"/>
                </a:lnTo>
                <a:lnTo>
                  <a:pt x="3836" y="55"/>
                </a:lnTo>
                <a:close/>
                <a:moveTo>
                  <a:pt x="106" y="3426"/>
                </a:moveTo>
                <a:lnTo>
                  <a:pt x="275" y="3506"/>
                </a:lnTo>
                <a:lnTo>
                  <a:pt x="0" y="3523"/>
                </a:lnTo>
                <a:lnTo>
                  <a:pt x="38" y="3248"/>
                </a:lnTo>
                <a:lnTo>
                  <a:pt x="106" y="3426"/>
                </a:lnTo>
                <a:close/>
              </a:path>
            </a:pathLst>
          </a:custGeom>
          <a:solidFill>
            <a:srgbClr val="008000"/>
          </a:solidFill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22" name="Freeform 57"/>
          <p:cNvSpPr>
            <a:spLocks noChangeArrowheads="1"/>
          </p:cNvSpPr>
          <p:nvPr/>
        </p:nvSpPr>
        <p:spPr bwMode="auto">
          <a:xfrm>
            <a:off x="6568273" y="4413414"/>
            <a:ext cx="1615149" cy="1397026"/>
          </a:xfrm>
          <a:custGeom>
            <a:avLst/>
            <a:gdLst>
              <a:gd name="T0" fmla="*/ 1363847 w 3837"/>
              <a:gd name="T1" fmla="*/ 1266465 h 3520"/>
              <a:gd name="T2" fmla="*/ 28796 w 3837"/>
              <a:gd name="T3" fmla="*/ 42467 h 3520"/>
              <a:gd name="T4" fmla="*/ 47153 w 3837"/>
              <a:gd name="T5" fmla="*/ 24113 h 3520"/>
              <a:gd name="T6" fmla="*/ 1380765 w 3837"/>
              <a:gd name="T7" fmla="*/ 1246311 h 3520"/>
              <a:gd name="T8" fmla="*/ 1363847 w 3837"/>
              <a:gd name="T9" fmla="*/ 1266465 h 3520"/>
              <a:gd name="T10" fmla="*/ 38155 w 3837"/>
              <a:gd name="T11" fmla="*/ 33470 h 3520"/>
              <a:gd name="T12" fmla="*/ 13678 w 3837"/>
              <a:gd name="T13" fmla="*/ 97531 h 3520"/>
              <a:gd name="T14" fmla="*/ 0 w 3837"/>
              <a:gd name="T15" fmla="*/ 0 h 3520"/>
              <a:gd name="T16" fmla="*/ 98986 w 3837"/>
              <a:gd name="T17" fmla="*/ 4319 h 3520"/>
              <a:gd name="T18" fmla="*/ 38155 w 3837"/>
              <a:gd name="T19" fmla="*/ 33470 h 35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37" h="3520">
                <a:moveTo>
                  <a:pt x="3789" y="3519"/>
                </a:moveTo>
                <a:lnTo>
                  <a:pt x="80" y="118"/>
                </a:lnTo>
                <a:lnTo>
                  <a:pt x="131" y="67"/>
                </a:lnTo>
                <a:lnTo>
                  <a:pt x="3836" y="3463"/>
                </a:lnTo>
                <a:lnTo>
                  <a:pt x="3789" y="3519"/>
                </a:lnTo>
                <a:close/>
                <a:moveTo>
                  <a:pt x="106" y="93"/>
                </a:moveTo>
                <a:lnTo>
                  <a:pt x="38" y="271"/>
                </a:lnTo>
                <a:lnTo>
                  <a:pt x="0" y="0"/>
                </a:lnTo>
                <a:lnTo>
                  <a:pt x="275" y="12"/>
                </a:lnTo>
                <a:lnTo>
                  <a:pt x="106" y="93"/>
                </a:lnTo>
                <a:close/>
              </a:path>
            </a:pathLst>
          </a:custGeom>
          <a:solidFill>
            <a:srgbClr val="008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23" name="Freeform 58"/>
          <p:cNvSpPr>
            <a:spLocks noChangeArrowheads="1"/>
          </p:cNvSpPr>
          <p:nvPr/>
        </p:nvSpPr>
        <p:spPr bwMode="auto">
          <a:xfrm>
            <a:off x="6568273" y="4413414"/>
            <a:ext cx="1615149" cy="1397026"/>
          </a:xfrm>
          <a:custGeom>
            <a:avLst/>
            <a:gdLst>
              <a:gd name="T0" fmla="*/ 1363847 w 3837"/>
              <a:gd name="T1" fmla="*/ 1266465 h 3520"/>
              <a:gd name="T2" fmla="*/ 28796 w 3837"/>
              <a:gd name="T3" fmla="*/ 42467 h 3520"/>
              <a:gd name="T4" fmla="*/ 47153 w 3837"/>
              <a:gd name="T5" fmla="*/ 24113 h 3520"/>
              <a:gd name="T6" fmla="*/ 1380765 w 3837"/>
              <a:gd name="T7" fmla="*/ 1246311 h 3520"/>
              <a:gd name="T8" fmla="*/ 1363847 w 3837"/>
              <a:gd name="T9" fmla="*/ 1266465 h 3520"/>
              <a:gd name="T10" fmla="*/ 38155 w 3837"/>
              <a:gd name="T11" fmla="*/ 33470 h 3520"/>
              <a:gd name="T12" fmla="*/ 13678 w 3837"/>
              <a:gd name="T13" fmla="*/ 97531 h 3520"/>
              <a:gd name="T14" fmla="*/ 0 w 3837"/>
              <a:gd name="T15" fmla="*/ 0 h 3520"/>
              <a:gd name="T16" fmla="*/ 98986 w 3837"/>
              <a:gd name="T17" fmla="*/ 4319 h 3520"/>
              <a:gd name="T18" fmla="*/ 38155 w 3837"/>
              <a:gd name="T19" fmla="*/ 33470 h 35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37" h="3520">
                <a:moveTo>
                  <a:pt x="3789" y="3519"/>
                </a:moveTo>
                <a:lnTo>
                  <a:pt x="80" y="118"/>
                </a:lnTo>
                <a:lnTo>
                  <a:pt x="131" y="67"/>
                </a:lnTo>
                <a:lnTo>
                  <a:pt x="3836" y="3463"/>
                </a:lnTo>
                <a:lnTo>
                  <a:pt x="3789" y="3519"/>
                </a:lnTo>
                <a:close/>
                <a:moveTo>
                  <a:pt x="106" y="93"/>
                </a:moveTo>
                <a:lnTo>
                  <a:pt x="38" y="271"/>
                </a:lnTo>
                <a:lnTo>
                  <a:pt x="0" y="0"/>
                </a:lnTo>
                <a:lnTo>
                  <a:pt x="275" y="12"/>
                </a:lnTo>
                <a:lnTo>
                  <a:pt x="106" y="93"/>
                </a:lnTo>
                <a:close/>
              </a:path>
            </a:pathLst>
          </a:custGeom>
          <a:noFill/>
          <a:ln w="1440" cap="flat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5024" name="Text Box 59"/>
          <p:cNvSpPr txBox="1">
            <a:spLocks noChangeArrowheads="1"/>
          </p:cNvSpPr>
          <p:nvPr/>
        </p:nvSpPr>
        <p:spPr bwMode="auto">
          <a:xfrm>
            <a:off x="6258239" y="5861209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55025" name="Text Box 60"/>
          <p:cNvSpPr txBox="1">
            <a:spLocks noChangeArrowheads="1"/>
          </p:cNvSpPr>
          <p:nvPr/>
        </p:nvSpPr>
        <p:spPr bwMode="auto">
          <a:xfrm>
            <a:off x="7392556" y="3965245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8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255026" name="Text Box 61"/>
          <p:cNvSpPr txBox="1">
            <a:spLocks noChangeArrowheads="1"/>
          </p:cNvSpPr>
          <p:nvPr/>
        </p:nvSpPr>
        <p:spPr bwMode="auto">
          <a:xfrm>
            <a:off x="8461896" y="4973625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255027" name="Text Box 62"/>
          <p:cNvSpPr txBox="1">
            <a:spLocks noChangeArrowheads="1"/>
          </p:cNvSpPr>
          <p:nvPr/>
        </p:nvSpPr>
        <p:spPr bwMode="auto">
          <a:xfrm>
            <a:off x="6857886" y="4469435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8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55028" name="Text Box 63"/>
          <p:cNvSpPr txBox="1">
            <a:spLocks noChangeArrowheads="1"/>
          </p:cNvSpPr>
          <p:nvPr/>
        </p:nvSpPr>
        <p:spPr bwMode="auto">
          <a:xfrm>
            <a:off x="6080015" y="4973625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TimesNewRomanPS" charset="0"/>
              </a:rPr>
              <a:t>99 </a:t>
            </a:r>
          </a:p>
        </p:txBody>
      </p:sp>
      <p:sp>
        <p:nvSpPr>
          <p:cNvPr id="255029" name="Text Box 64"/>
          <p:cNvSpPr txBox="1">
            <a:spLocks noChangeArrowheads="1"/>
          </p:cNvSpPr>
          <p:nvPr/>
        </p:nvSpPr>
        <p:spPr bwMode="auto">
          <a:xfrm>
            <a:off x="7392556" y="6108053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8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55030" name="Text Box 65"/>
          <p:cNvSpPr txBox="1">
            <a:spLocks noChangeArrowheads="1"/>
          </p:cNvSpPr>
          <p:nvPr/>
        </p:nvSpPr>
        <p:spPr bwMode="auto">
          <a:xfrm>
            <a:off x="6991554" y="5477815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>
                <a:solidFill>
                  <a:srgbClr val="008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55031" name="文本框 1"/>
          <p:cNvSpPr txBox="1">
            <a:spLocks noChangeArrowheads="1"/>
          </p:cNvSpPr>
          <p:nvPr/>
        </p:nvSpPr>
        <p:spPr bwMode="auto">
          <a:xfrm>
            <a:off x="1188156" y="1936230"/>
            <a:ext cx="8970574" cy="16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dirty="0">
                <a:latin typeface="TimesNewRoman" charset="0"/>
              </a:rPr>
              <a:t>The Traveling Salesman Problem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 </a:t>
            </a:r>
            <a:r>
              <a:rPr lang="en-US" altLang="zh-CN" sz="2300" dirty="0">
                <a:latin typeface="TimesNewRoman" charset="0"/>
              </a:rPr>
              <a:t>– Consider the following map: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          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sz="2100" dirty="0">
                <a:latin typeface="TimesNewRoman" charset="0"/>
              </a:rPr>
              <a:t>The greedy algorithm gives path 1 to 2 to 3 to 4 to 1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            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•</a:t>
            </a:r>
            <a:r>
              <a:rPr lang="en-US" altLang="zh-CN" sz="2100" dirty="0">
                <a:latin typeface="TimesNewRoman" charset="0"/>
              </a:rPr>
              <a:t>   With distance 105 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            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•</a:t>
            </a:r>
            <a:r>
              <a:rPr lang="en-US" altLang="zh-CN" sz="2100" dirty="0">
                <a:latin typeface="TimesNewRoman" charset="0"/>
              </a:rPr>
              <a:t>   Compared to 13</a:t>
            </a:r>
          </a:p>
        </p:txBody>
      </p:sp>
      <p:sp>
        <p:nvSpPr>
          <p:cNvPr id="255032" name="文本框 3"/>
          <p:cNvSpPr txBox="1">
            <a:spLocks noChangeArrowheads="1"/>
          </p:cNvSpPr>
          <p:nvPr/>
        </p:nvSpPr>
        <p:spPr bwMode="auto">
          <a:xfrm>
            <a:off x="2691915" y="6277866"/>
            <a:ext cx="6781770" cy="12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Clearly, the greedy algorithm is not even close to optimal in this 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Case</a:t>
            </a:r>
            <a:r>
              <a:rPr lang="zh-CN" altLang="en-US" sz="2100" dirty="0">
                <a:latin typeface="TimesNewRoman" charset="0"/>
              </a:rPr>
              <a:t>！</a:t>
            </a:r>
            <a:endParaRPr lang="en-US" altLang="zh-CN" sz="2100" dirty="0">
              <a:latin typeface="TimesNewRoman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zh-CN" altLang="en-US" sz="21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7028" name="Text Box 13"/>
          <p:cNvSpPr txBox="1">
            <a:spLocks noChangeArrowheads="1"/>
          </p:cNvSpPr>
          <p:nvPr/>
        </p:nvSpPr>
        <p:spPr bwMode="auto">
          <a:xfrm>
            <a:off x="10253412" y="7259987"/>
            <a:ext cx="252483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125</a:t>
            </a:r>
          </a:p>
        </p:txBody>
      </p:sp>
      <p:sp>
        <p:nvSpPr>
          <p:cNvPr id="2" name="矩形 1"/>
          <p:cNvSpPr/>
          <p:nvPr/>
        </p:nvSpPr>
        <p:spPr>
          <a:xfrm>
            <a:off x="629352" y="1955488"/>
            <a:ext cx="9780005" cy="4916137"/>
          </a:xfrm>
          <a:prstGeom prst="rect">
            <a:avLst/>
          </a:prstGeom>
        </p:spPr>
        <p:txBody>
          <a:bodyPr lIns="104315" tIns="52157" rIns="104315" bIns="52157">
            <a:spAutoFit/>
          </a:bodyPr>
          <a:lstStyle/>
          <a:p>
            <a:pPr marL="391180" indent="-391180">
              <a:lnSpc>
                <a:spcPct val="107000"/>
              </a:lnSpc>
              <a:spcAft>
                <a:spcPts val="272"/>
              </a:spcAft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en-US" altLang="zh-CN" sz="3700" dirty="0">
                <a:solidFill>
                  <a:srgbClr val="000000"/>
                </a:solidFill>
                <a:latin typeface="TimesNewRoman" charset="0"/>
                <a:cs typeface="Arial" charset="0"/>
              </a:rPr>
              <a:t>Greedy Algorithms</a:t>
            </a:r>
            <a:endParaRPr lang="zh-CN" altLang="zh-CN" sz="13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7000"/>
              </a:lnSpc>
              <a:spcAft>
                <a:spcPts val="770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  <a:cs typeface="Arial" charset="0"/>
              </a:rPr>
              <a:t>Good in a wide range of problem classes</a:t>
            </a:r>
            <a:endParaRPr lang="zh-CN" altLang="zh-CN" sz="13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  <a:cs typeface="Arial" charset="0"/>
              </a:rPr>
              <a:t>Generally, easy to implement</a:t>
            </a:r>
            <a:endParaRPr lang="zh-CN" altLang="zh-CN" sz="13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7000"/>
              </a:lnSpc>
              <a:spcAft>
                <a:spcPts val="785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  <a:cs typeface="Arial" charset="0"/>
              </a:rPr>
              <a:t>Generally, efficient</a:t>
            </a:r>
            <a:endParaRPr lang="zh-CN" altLang="zh-CN" sz="13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7000"/>
              </a:lnSpc>
              <a:spcAft>
                <a:spcPts val="785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  <a:cs typeface="Arial" charset="0"/>
              </a:rPr>
              <a:t>Sometimes not very good at all</a:t>
            </a:r>
            <a:endParaRPr lang="zh-CN" altLang="zh-CN" sz="13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7000"/>
              </a:lnSpc>
              <a:spcAft>
                <a:spcPts val="684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  <a:cs typeface="Arial" charset="0"/>
              </a:rPr>
              <a:t>Clearly, for some sorts of problem we need a different approach from the greedy one</a:t>
            </a:r>
            <a:endParaRPr lang="zh-CN" altLang="zh-CN" sz="13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07000"/>
              </a:lnSpc>
              <a:spcAft>
                <a:spcPts val="29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  <a:cs typeface="Arial" charset="0"/>
              </a:rPr>
              <a:t>Divide-and-Conquer is such an approach</a:t>
            </a:r>
            <a:endParaRPr lang="zh-CN" altLang="zh-CN" sz="13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 descr="blue055"/>
          <p:cNvSpPr txBox="1">
            <a:spLocks noChangeArrowheads="1"/>
          </p:cNvSpPr>
          <p:nvPr/>
        </p:nvSpPr>
        <p:spPr>
          <a:xfrm>
            <a:off x="2560618" y="709591"/>
            <a:ext cx="5791198" cy="66172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Discussions</a:t>
            </a:r>
            <a:endParaRPr kumimoji="0" lang="en-CA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241300" y="2486025"/>
            <a:ext cx="10134600" cy="2459773"/>
          </a:xfrm>
          <a:prstGeom prst="rect">
            <a:avLst/>
          </a:prstGeom>
        </p:spPr>
        <p:txBody>
          <a:bodyPr wrap="square" lIns="104265" tIns="52132" rIns="104265" bIns="52132">
            <a:spAutoFit/>
          </a:bodyPr>
          <a:lstStyle/>
          <a:p>
            <a:pPr lvl="0" algn="just" defTabSz="914400">
              <a:defRPr/>
            </a:pPr>
            <a:r>
              <a:rPr lang="en-US" altLang="zh-CN" sz="4100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1. What is Greedy Strategy.</a:t>
            </a:r>
          </a:p>
          <a:p>
            <a:pPr algn="just" defTabSz="914400">
              <a:defRPr/>
            </a:pPr>
            <a:r>
              <a:rPr lang="en-US" altLang="zh-CN" sz="4100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2. What is the Greedy Algorithm. </a:t>
            </a:r>
            <a:endParaRPr kumimoji="0" lang="en-US" altLang="zh-CN" sz="4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Loop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2700" dirty="0">
                <a:ea typeface="宋体" charset="-122"/>
              </a:rPr>
              <a:t>The Shortest Paths algorithm</a:t>
            </a: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45559" y="1344506"/>
            <a:ext cx="2637101" cy="813219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Given a graph, </a:t>
            </a:r>
            <a:r>
              <a:rPr lang="en-US" altLang="zh-CN" sz="2300" b="1" dirty="0">
                <a:ea typeface="宋体" charset="-122"/>
              </a:rPr>
              <a:t>g,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and a source, </a:t>
            </a:r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45558" y="2352887"/>
            <a:ext cx="9556174" cy="329082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shortest_paths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Graph g, Node s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initialise_single_source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g, s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S := { 0 }        /* Make S empty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Q := Vertices( g ) /* Put the vertices in a PQ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while not Empty(Q) 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u :=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ExtractCheapest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Q );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AddNode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S, u ); /* Add u to S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for each vertex v in Adjacent( u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    relax( u, v, w )</a:t>
            </a:r>
          </a:p>
        </p:txBody>
      </p:sp>
      <p:sp>
        <p:nvSpPr>
          <p:cNvPr id="81926" name="AutoShape 6"/>
          <p:cNvSpPr>
            <a:spLocks noChangeArrowheads="1"/>
          </p:cNvSpPr>
          <p:nvPr/>
        </p:nvSpPr>
        <p:spPr bwMode="auto">
          <a:xfrm>
            <a:off x="6716792" y="4033520"/>
            <a:ext cx="3740800" cy="459276"/>
          </a:xfrm>
          <a:prstGeom prst="leftArrowCallout">
            <a:avLst>
              <a:gd name="adj1" fmla="val 18981"/>
              <a:gd name="adj2" fmla="val 30292"/>
              <a:gd name="adj3" fmla="val 63098"/>
              <a:gd name="adj4" fmla="val 43856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   Greedy!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3118908" y="2436919"/>
            <a:ext cx="2725332" cy="1214323"/>
          </a:xfrm>
          <a:prstGeom prst="downArrowCallout">
            <a:avLst>
              <a:gd name="adj1" fmla="val 55775"/>
              <a:gd name="adj2" fmla="val 55775"/>
              <a:gd name="adj3" fmla="val 16667"/>
              <a:gd name="adj4" fmla="val 66667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While there are still nodes in</a:t>
            </a:r>
            <a:r>
              <a:rPr lang="en-US" altLang="zh-CN" sz="2300" dirty="0">
                <a:latin typeface="Arial" charset="0"/>
                <a:ea typeface="宋体" charset="-122"/>
              </a:rPr>
              <a:t> </a:t>
            </a:r>
            <a:r>
              <a:rPr lang="en-US" altLang="zh-CN" sz="2300" b="1" dirty="0">
                <a:ea typeface="宋体" charset="-122"/>
              </a:rPr>
              <a:t>Q</a:t>
            </a:r>
            <a:r>
              <a:rPr lang="en-US" altLang="zh-CN" sz="2300" dirty="0">
                <a:ea typeface="宋体" charset="-122"/>
              </a:rPr>
              <a:t>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069340" y="3781425"/>
            <a:ext cx="3742690" cy="336127"/>
          </a:xfrm>
          <a:prstGeom prst="rect">
            <a:avLst/>
          </a:prstGeom>
          <a:noFill/>
          <a:ln w="38100">
            <a:solidFill>
              <a:srgbClr val="063DE8"/>
            </a:solidFill>
            <a:prstDash val="lgDash"/>
            <a:miter lim="800000"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 descr="blue055"/>
          <p:cNvSpPr txBox="1">
            <a:spLocks noChangeArrowheads="1"/>
          </p:cNvSpPr>
          <p:nvPr/>
        </p:nvSpPr>
        <p:spPr>
          <a:xfrm>
            <a:off x="2560618" y="709591"/>
            <a:ext cx="5791198" cy="66172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Homework</a:t>
            </a:r>
            <a:endParaRPr kumimoji="0" lang="en-CA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241300" y="2486025"/>
            <a:ext cx="10134600" cy="2459773"/>
          </a:xfrm>
          <a:prstGeom prst="rect">
            <a:avLst/>
          </a:prstGeom>
        </p:spPr>
        <p:txBody>
          <a:bodyPr wrap="square" lIns="104265" tIns="52132" rIns="104265" bIns="5213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                     Assignment 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100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      Implement Prime Algorithm for     Minimum Spanning Tree.</a:t>
            </a:r>
            <a:endParaRPr kumimoji="0" lang="en-US" altLang="zh-CN" sz="4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Relax </a:t>
            </a:r>
            <a:r>
              <a:rPr lang="en-US" altLang="zh-CN" sz="3200" dirty="0" err="1">
                <a:ea typeface="宋体" charset="-122"/>
              </a:rPr>
              <a:t>neighbours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2700" dirty="0">
                <a:ea typeface="宋体" charset="-122"/>
              </a:rPr>
              <a:t>The Shortest Paths algorithm</a:t>
            </a: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5559" y="1344506"/>
            <a:ext cx="2637101" cy="813219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altLang="zh-CN" sz="2300" b="1" dirty="0">
                <a:latin typeface="Arial" charset="0"/>
                <a:ea typeface="宋体" charset="-122"/>
              </a:rPr>
              <a:t>Given a graph, </a:t>
            </a:r>
            <a:r>
              <a:rPr lang="en-US" altLang="zh-CN" sz="2300" b="1" dirty="0">
                <a:ea typeface="宋体" charset="-122"/>
              </a:rPr>
              <a:t>g,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and a source, </a:t>
            </a:r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45558" y="2352887"/>
            <a:ext cx="9556174" cy="3285926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104315" tIns="52157" rIns="104315" bIns="52157">
            <a:spAutoFit/>
          </a:bodyPr>
          <a:lstStyle/>
          <a:p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shortest_paths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Graph g, Node s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initialise_single_source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g, s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S := { 0 }        /* Make S empty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Q := Vertices( g ) /* Put the vertices in a PQ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while not Empty(Q) 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u :=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ExtractCheapest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Q );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300" b="1" dirty="0" err="1">
                <a:latin typeface="Courier New" pitchFamily="49" charset="0"/>
                <a:ea typeface="宋体" charset="-122"/>
              </a:rPr>
              <a:t>AddNode</a:t>
            </a:r>
            <a:r>
              <a:rPr lang="en-US" altLang="zh-CN" sz="2300" b="1" dirty="0">
                <a:latin typeface="Courier New" pitchFamily="49" charset="0"/>
                <a:ea typeface="宋体" charset="-122"/>
              </a:rPr>
              <a:t>( S, u ); /* Add u to S */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for each vertex v in Adjacent( u )</a:t>
            </a:r>
          </a:p>
          <a:p>
            <a:r>
              <a:rPr lang="en-US" altLang="zh-CN" sz="2300" b="1" dirty="0">
                <a:latin typeface="Courier New" pitchFamily="49" charset="0"/>
                <a:ea typeface="宋体" charset="-122"/>
              </a:rPr>
              <a:t>            relax( u, v, w )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6716792" y="4033520"/>
            <a:ext cx="3740800" cy="459276"/>
          </a:xfrm>
          <a:prstGeom prst="leftArrowCallout">
            <a:avLst>
              <a:gd name="adj1" fmla="val 18981"/>
              <a:gd name="adj2" fmla="val 30292"/>
              <a:gd name="adj3" fmla="val 63098"/>
              <a:gd name="adj4" fmla="val 43856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   Greedy!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3475355" y="1764666"/>
            <a:ext cx="2725332" cy="2944950"/>
          </a:xfrm>
          <a:prstGeom prst="downArrowCallout">
            <a:avLst>
              <a:gd name="adj1" fmla="val 13898"/>
              <a:gd name="adj2" fmla="val 18394"/>
              <a:gd name="adj3" fmla="val 19013"/>
              <a:gd name="adj4" fmla="val 63139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Update the estimate of the shortest paths to all nodes attached to </a:t>
            </a:r>
            <a:r>
              <a:rPr lang="en-US" altLang="zh-CN" sz="2300" dirty="0">
                <a:latin typeface="Arial" charset="0"/>
                <a:ea typeface="宋体" charset="-122"/>
              </a:rPr>
              <a:t> </a:t>
            </a:r>
            <a:r>
              <a:rPr lang="en-US" altLang="zh-CN" sz="2300" b="1" dirty="0">
                <a:ea typeface="宋体" charset="-122"/>
              </a:rPr>
              <a:t>u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1871345" y="4789805"/>
            <a:ext cx="6237817" cy="672253"/>
          </a:xfrm>
          <a:prstGeom prst="rect">
            <a:avLst/>
          </a:prstGeom>
          <a:noFill/>
          <a:ln w="38100">
            <a:solidFill>
              <a:srgbClr val="063DE8"/>
            </a:solidFill>
            <a:prstDash val="lgDash"/>
            <a:miter lim="800000"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2700" dirty="0">
                <a:ea typeface="宋体" charset="-122"/>
              </a:rPr>
              <a:t>Initial Graph</a:t>
            </a: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326928" y="1932728"/>
            <a:ext cx="2725332" cy="813219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Distance to all nodes marked </a:t>
            </a:r>
            <a:r>
              <a:rPr lang="en-US" altLang="zh-CN" dirty="0">
                <a:latin typeface="Symbol" pitchFamily="18" charset="2"/>
                <a:ea typeface="宋体" charset="-122"/>
              </a:rPr>
              <a:t>¥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83977" name="Picture 9" descr="\\Odin\morris\Courses\PLDS210\fig\dij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693122" y="1428539"/>
            <a:ext cx="4010025" cy="3686889"/>
          </a:xfrm>
          <a:prstGeom prst="rect">
            <a:avLst/>
          </a:prstGeom>
          <a:noFill/>
        </p:spPr>
      </p:pic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534670" y="1512570"/>
            <a:ext cx="1539004" cy="899731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   Source</a:t>
            </a:r>
          </a:p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Mark 0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1604010" y="2436919"/>
            <a:ext cx="356447" cy="420158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2700" dirty="0">
                <a:ea typeface="宋体" charset="-122"/>
              </a:rPr>
              <a:t>Initial Graph</a:t>
            </a: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84997" name="Picture 1029" descr="\\Odin\morris\Courses\PLDS210\fig\dij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425787" y="1260476"/>
            <a:ext cx="4010025" cy="3686889"/>
          </a:xfrm>
          <a:prstGeom prst="rect">
            <a:avLst/>
          </a:prstGeom>
          <a:noFill/>
        </p:spPr>
      </p:pic>
      <p:sp>
        <p:nvSpPr>
          <p:cNvPr id="84998" name="AutoShape 1030"/>
          <p:cNvSpPr>
            <a:spLocks noChangeArrowheads="1"/>
          </p:cNvSpPr>
          <p:nvPr/>
        </p:nvSpPr>
        <p:spPr bwMode="auto">
          <a:xfrm>
            <a:off x="534671" y="1848697"/>
            <a:ext cx="1256122" cy="50813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Source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85000" name="Picture 1032" descr="\\Odin\morris\Courses\PLDS210\fig\dij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0482" y="1260475"/>
            <a:ext cx="4010025" cy="3688641"/>
          </a:xfrm>
          <a:prstGeom prst="rect">
            <a:avLst/>
          </a:prstGeom>
          <a:noFill/>
        </p:spPr>
      </p:pic>
      <p:sp>
        <p:nvSpPr>
          <p:cNvPr id="85001" name="Line 1033"/>
          <p:cNvSpPr>
            <a:spLocks noChangeShapeType="1"/>
          </p:cNvSpPr>
          <p:nvPr/>
        </p:nvSpPr>
        <p:spPr bwMode="auto">
          <a:xfrm>
            <a:off x="5346700" y="2689013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4996" name="Rectangle 1028"/>
          <p:cNvSpPr>
            <a:spLocks noChangeArrowheads="1"/>
          </p:cNvSpPr>
          <p:nvPr/>
        </p:nvSpPr>
        <p:spPr bwMode="auto">
          <a:xfrm>
            <a:off x="5703147" y="4789806"/>
            <a:ext cx="4277360" cy="815807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Relax vertices adjacent to source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41500" y="1258725"/>
            <a:ext cx="6921078" cy="661720"/>
          </a:xfrm>
        </p:spPr>
        <p:txBody>
          <a:bodyPr wrap="square" lIns="0" tIns="0" rIns="0" bIns="0" rtlCol="0">
            <a:spAutoFit/>
          </a:bodyPr>
          <a:lstStyle/>
          <a:p>
            <a:pPr marL="900582">
              <a:defRPr/>
            </a:pPr>
            <a:r>
              <a:rPr lang="en-US" spc="-9" dirty="0" smtClean="0"/>
              <a:t>Highlights of Lecture </a:t>
            </a:r>
            <a:r>
              <a:rPr lang="en-US" spc="-9" dirty="0" smtClean="0"/>
              <a:t>07</a:t>
            </a:r>
            <a:endParaRPr spc="-5" dirty="0"/>
          </a:p>
        </p:txBody>
      </p:sp>
      <p:sp>
        <p:nvSpPr>
          <p:cNvPr id="5123" name="object 10"/>
          <p:cNvSpPr txBox="1">
            <a:spLocks noChangeArrowheads="1"/>
          </p:cNvSpPr>
          <p:nvPr/>
        </p:nvSpPr>
        <p:spPr bwMode="auto">
          <a:xfrm>
            <a:off x="774668" y="3417808"/>
            <a:ext cx="9286940" cy="62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sz="4400" dirty="0" smtClean="0">
                <a:solidFill>
                  <a:srgbClr val="000000"/>
                </a:solidFill>
                <a:latin typeface="TimesNewRoman" charset="0"/>
              </a:rPr>
              <a:t>             Greedy Algorithms</a:t>
            </a:r>
            <a:endParaRPr lang="en-US" altLang="zh-CN" sz="4400" dirty="0">
              <a:solidFill>
                <a:srgbClr val="000000"/>
              </a:solidFill>
              <a:latin typeface="TimesNew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2700" dirty="0">
                <a:ea typeface="宋体" charset="-122"/>
              </a:rPr>
              <a:t>Initial Graph</a:t>
            </a: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92164" name="Picture 4" descr="\\Odin\morris\Courses\PLDS210\fig\dij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425787" y="1260476"/>
            <a:ext cx="4010025" cy="3686889"/>
          </a:xfrm>
          <a:prstGeom prst="rect">
            <a:avLst/>
          </a:prstGeom>
          <a:noFill/>
        </p:spPr>
      </p:pic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534671" y="1848697"/>
            <a:ext cx="1256122" cy="50813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Source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92166" name="Picture 6" descr="\\Odin\morris\Courses\PLDS210\fig\dij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0482" y="1260475"/>
            <a:ext cx="4010025" cy="3688641"/>
          </a:xfrm>
          <a:prstGeom prst="rect">
            <a:avLst/>
          </a:prstGeom>
          <a:noFill/>
        </p:spPr>
      </p:pic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5346700" y="2689013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5881370" y="4789806"/>
            <a:ext cx="3297132" cy="813219"/>
          </a:xfrm>
          <a:prstGeom prst="rect">
            <a:avLst/>
          </a:prstGeom>
          <a:solidFill>
            <a:srgbClr val="FFFF00"/>
          </a:solidFill>
          <a:ln w="381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Red arrows show </a:t>
            </a:r>
          </a:p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pre-</a:t>
            </a:r>
            <a:r>
              <a:rPr lang="en-US" altLang="zh-CN" sz="2300" b="1" dirty="0" err="1">
                <a:latin typeface="Arial" charset="0"/>
                <a:ea typeface="宋体" charset="-122"/>
              </a:rPr>
              <a:t>decessors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endParaRPr lang="en-US" altLang="zh-CN" sz="2700" dirty="0">
              <a:ea typeface="宋体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86022" name="Picture 6" descr="\\Odin\morris\Courses\PLDS210\fig\dij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" y="1260475"/>
            <a:ext cx="4010025" cy="3688641"/>
          </a:xfrm>
          <a:prstGeom prst="rect">
            <a:avLst/>
          </a:prstGeom>
          <a:noFill/>
        </p:spPr>
      </p:pic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712893" y="4789805"/>
            <a:ext cx="3297132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Source is now in </a:t>
            </a:r>
            <a:r>
              <a:rPr lang="en-US" altLang="zh-CN" sz="2300" b="1" dirty="0">
                <a:ea typeface="宋体" charset="-122"/>
              </a:rPr>
              <a:t>S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86025" name="Picture 9" descr="\\Odin\morris\Courses\PLDS210\fig\dij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2259" y="1260476"/>
            <a:ext cx="3920913" cy="3604609"/>
          </a:xfrm>
          <a:prstGeom prst="rect">
            <a:avLst/>
          </a:prstGeom>
          <a:noFill/>
        </p:spPr>
      </p:pic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901142" y="2857077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6059594" y="4705774"/>
            <a:ext cx="3386243" cy="815807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Sort vertices and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 choose closest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flipV="1">
            <a:off x="7663603" y="4453678"/>
            <a:ext cx="0" cy="25209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endParaRPr lang="en-US" altLang="zh-CN" sz="2700" dirty="0">
              <a:ea typeface="宋体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87044" name="Picture 4" descr="\\Odin\morris\Courses\PLDS210\fig\dij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" y="1260475"/>
            <a:ext cx="4010025" cy="3688641"/>
          </a:xfrm>
          <a:prstGeom prst="rect">
            <a:avLst/>
          </a:prstGeom>
          <a:noFill/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712893" y="4789805"/>
            <a:ext cx="3297132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Source is now in </a:t>
            </a:r>
            <a:r>
              <a:rPr lang="en-US" altLang="zh-CN" sz="2300" b="1" dirty="0">
                <a:ea typeface="宋体" charset="-122"/>
              </a:rPr>
              <a:t>S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87046" name="Picture 6" descr="\\Odin\morris\Courses\PLDS210\fig\dij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2259" y="1260476"/>
            <a:ext cx="3920913" cy="3604609"/>
          </a:xfrm>
          <a:prstGeom prst="rect">
            <a:avLst/>
          </a:prstGeom>
          <a:noFill/>
        </p:spPr>
      </p:pic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4901142" y="2857077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 flipV="1">
            <a:off x="9178502" y="4285615"/>
            <a:ext cx="0" cy="42015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3297132" y="1008381"/>
            <a:ext cx="3297132" cy="1167162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Relax </a:t>
            </a:r>
            <a:r>
              <a:rPr lang="en-US" altLang="zh-CN" sz="2300" b="1" i="1" dirty="0">
                <a:ea typeface="宋体" charset="-122"/>
              </a:rPr>
              <a:t>u</a:t>
            </a:r>
            <a:r>
              <a:rPr lang="en-US" altLang="zh-CN" sz="2300" b="1" dirty="0">
                <a:latin typeface="Arial" charset="0"/>
                <a:ea typeface="宋体" charset="-122"/>
              </a:rPr>
              <a:t> because a shorter path via</a:t>
            </a:r>
            <a:r>
              <a:rPr lang="en-US" altLang="zh-CN" sz="2300" b="1" i="1" dirty="0">
                <a:ea typeface="宋体" charset="-122"/>
              </a:rPr>
              <a:t> x</a:t>
            </a:r>
            <a:endParaRPr lang="en-US" altLang="zh-CN" sz="2300" b="1" dirty="0">
              <a:latin typeface="Arial" charset="0"/>
              <a:ea typeface="宋体" charset="-122"/>
            </a:endParaRPr>
          </a:p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exists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6594263" y="1848697"/>
            <a:ext cx="53467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6148705" y="4705774"/>
            <a:ext cx="3297132" cy="1167162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Relax </a:t>
            </a:r>
            <a:r>
              <a:rPr lang="en-US" altLang="zh-CN" sz="2300" b="1" i="1" dirty="0">
                <a:ea typeface="宋体" charset="-122"/>
              </a:rPr>
              <a:t>y</a:t>
            </a:r>
            <a:r>
              <a:rPr lang="en-US" altLang="zh-CN" sz="2300" b="1" dirty="0">
                <a:latin typeface="Arial" charset="0"/>
                <a:ea typeface="宋体" charset="-122"/>
              </a:rPr>
              <a:t> because a shorter path via</a:t>
            </a:r>
            <a:r>
              <a:rPr lang="en-US" altLang="zh-CN" sz="2300" b="1" i="1" dirty="0">
                <a:ea typeface="宋体" charset="-122"/>
              </a:rPr>
              <a:t> x</a:t>
            </a:r>
            <a:endParaRPr lang="en-US" altLang="zh-CN" sz="2300" b="1" dirty="0">
              <a:latin typeface="Arial" charset="0"/>
              <a:ea typeface="宋体" charset="-122"/>
            </a:endParaRPr>
          </a:p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exists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endParaRPr lang="en-US" altLang="zh-CN" sz="2700" dirty="0">
              <a:ea typeface="宋体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93188" name="Picture 4" descr="\\Odin\morris\Courses\PLDS210\fig\dij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" y="1260475"/>
            <a:ext cx="4010025" cy="3688641"/>
          </a:xfrm>
          <a:prstGeom prst="rect">
            <a:avLst/>
          </a:prstGeom>
          <a:noFill/>
        </p:spPr>
      </p:pic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712893" y="4789805"/>
            <a:ext cx="3297132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Source is now in </a:t>
            </a:r>
            <a:r>
              <a:rPr lang="en-US" altLang="zh-CN" sz="2300" b="1" dirty="0">
                <a:ea typeface="宋体" charset="-122"/>
              </a:rPr>
              <a:t>S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93190" name="Picture 6" descr="\\Odin\morris\Courses\PLDS210\fig\dij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2259" y="1260476"/>
            <a:ext cx="3920913" cy="3604609"/>
          </a:xfrm>
          <a:prstGeom prst="rect">
            <a:avLst/>
          </a:prstGeom>
          <a:noFill/>
        </p:spPr>
      </p:pic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4901142" y="2857077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V="1">
            <a:off x="9178502" y="4285615"/>
            <a:ext cx="0" cy="42015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3297132" y="2436919"/>
            <a:ext cx="3297132" cy="813219"/>
          </a:xfrm>
          <a:prstGeom prst="rect">
            <a:avLst/>
          </a:prstGeom>
          <a:solidFill>
            <a:srgbClr val="FFFF00"/>
          </a:solidFill>
          <a:ln w="381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Change </a:t>
            </a:r>
            <a:r>
              <a:rPr lang="en-US" altLang="zh-CN" sz="2300" b="1" i="1" dirty="0" err="1">
                <a:ea typeface="宋体" charset="-122"/>
              </a:rPr>
              <a:t>u’s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pre-</a:t>
            </a:r>
            <a:r>
              <a:rPr lang="en-US" altLang="zh-CN" sz="2300" b="1" dirty="0" err="1">
                <a:latin typeface="Arial" charset="0"/>
                <a:ea typeface="宋体" charset="-122"/>
              </a:rPr>
              <a:t>decessor</a:t>
            </a:r>
            <a:r>
              <a:rPr lang="en-US" altLang="zh-CN" sz="2300" b="1" dirty="0">
                <a:latin typeface="Arial" charset="0"/>
                <a:ea typeface="宋体" charset="-122"/>
              </a:rPr>
              <a:t> also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6594264" y="2773045"/>
            <a:ext cx="98022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6148705" y="4705774"/>
            <a:ext cx="3297132" cy="1167162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Relax </a:t>
            </a:r>
            <a:r>
              <a:rPr lang="en-US" altLang="zh-CN" sz="2300" b="1" i="1" dirty="0">
                <a:ea typeface="宋体" charset="-122"/>
              </a:rPr>
              <a:t>y</a:t>
            </a:r>
            <a:r>
              <a:rPr lang="en-US" altLang="zh-CN" sz="2300" b="1" dirty="0">
                <a:latin typeface="Arial" charset="0"/>
                <a:ea typeface="宋体" charset="-122"/>
              </a:rPr>
              <a:t> because a shorter path via</a:t>
            </a:r>
            <a:r>
              <a:rPr lang="en-US" altLang="zh-CN" sz="2300" b="1" i="1" dirty="0">
                <a:ea typeface="宋体" charset="-122"/>
              </a:rPr>
              <a:t> x</a:t>
            </a:r>
            <a:endParaRPr lang="en-US" altLang="zh-CN" sz="2300" b="1" dirty="0">
              <a:latin typeface="Arial" charset="0"/>
              <a:ea typeface="宋体" charset="-122"/>
            </a:endParaRPr>
          </a:p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exists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endParaRPr lang="en-US" altLang="zh-CN" sz="2700" dirty="0">
              <a:ea typeface="宋体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88070" name="Picture 6" descr="\\Odin\morris\Courses\PLDS210\fig\dij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" y="1260476"/>
            <a:ext cx="3920913" cy="3604609"/>
          </a:xfrm>
          <a:prstGeom prst="rect">
            <a:avLst/>
          </a:prstGeom>
          <a:noFill/>
        </p:spPr>
      </p:pic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4901142" y="2857077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V="1">
            <a:off x="7663603" y="4453678"/>
            <a:ext cx="0" cy="25209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6594263" y="1848697"/>
            <a:ext cx="53467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pic>
        <p:nvPicPr>
          <p:cNvPr id="88076" name="Picture 12" descr="\\Odin\morris\Courses\PLDS210\fig\dij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4035" y="1260475"/>
            <a:ext cx="3742690" cy="3440047"/>
          </a:xfrm>
          <a:prstGeom prst="rect">
            <a:avLst/>
          </a:prstGeom>
          <a:noFill/>
        </p:spPr>
      </p:pic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12893" y="4789805"/>
            <a:ext cx="3297132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sz="2300" b="1" dirty="0">
                <a:latin typeface="Arial" charset="0"/>
                <a:ea typeface="宋体" charset="-122"/>
              </a:rPr>
              <a:t> is now  </a:t>
            </a:r>
            <a:r>
              <a:rPr lang="en-US" altLang="zh-CN" sz="2300" b="1" dirty="0">
                <a:ea typeface="宋体" charset="-122"/>
              </a:rPr>
              <a:t>{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r>
              <a:rPr lang="en-US" altLang="zh-CN" sz="2300" b="1" i="1" dirty="0">
                <a:ea typeface="宋体" charset="-122"/>
              </a:rPr>
              <a:t>s, x </a:t>
            </a:r>
            <a:r>
              <a:rPr lang="en-US" altLang="zh-CN" sz="2300" b="1" dirty="0">
                <a:ea typeface="宋体" charset="-122"/>
              </a:rPr>
              <a:t>}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6059594" y="4705774"/>
            <a:ext cx="3386243" cy="815807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Sort vertices and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 choose closest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endParaRPr lang="en-US" altLang="zh-CN" sz="2700" dirty="0">
              <a:ea typeface="宋体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89092" name="Picture 4" descr="\\Odin\morris\Courses\PLDS210\fig\dij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" y="1260476"/>
            <a:ext cx="3920913" cy="3604609"/>
          </a:xfrm>
          <a:prstGeom prst="rect">
            <a:avLst/>
          </a:prstGeom>
          <a:noFill/>
        </p:spPr>
      </p:pic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4722918" y="3025140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V="1">
            <a:off x="7663603" y="4453678"/>
            <a:ext cx="0" cy="25209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6594263" y="1848697"/>
            <a:ext cx="53467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pic>
        <p:nvPicPr>
          <p:cNvPr id="89097" name="Picture 9" descr="\\Odin\morris\Courses\PLDS210\fig\dij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923" y="1680633"/>
            <a:ext cx="3742690" cy="3440047"/>
          </a:xfrm>
          <a:prstGeom prst="rect">
            <a:avLst/>
          </a:prstGeom>
          <a:noFill/>
        </p:spPr>
      </p:pic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712893" y="4789805"/>
            <a:ext cx="3297132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sz="2300" b="1" dirty="0">
                <a:latin typeface="Arial" charset="0"/>
                <a:ea typeface="宋体" charset="-122"/>
              </a:rPr>
              <a:t> is now  </a:t>
            </a:r>
            <a:r>
              <a:rPr lang="en-US" altLang="zh-CN" sz="2300" b="1" dirty="0">
                <a:ea typeface="宋体" charset="-122"/>
              </a:rPr>
              <a:t>{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r>
              <a:rPr lang="en-US" altLang="zh-CN" sz="2300" b="1" i="1" dirty="0">
                <a:ea typeface="宋体" charset="-122"/>
              </a:rPr>
              <a:t>s, x </a:t>
            </a:r>
            <a:r>
              <a:rPr lang="en-US" altLang="zh-CN" sz="2300" b="1" dirty="0">
                <a:ea typeface="宋体" charset="-122"/>
              </a:rPr>
              <a:t>}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6148705" y="4957869"/>
            <a:ext cx="3386243" cy="815807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Sort vertices and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 choose closest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8822055" y="1596602"/>
            <a:ext cx="0" cy="50419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7128933" y="504191"/>
            <a:ext cx="3297132" cy="1167162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Relax </a:t>
            </a:r>
            <a:r>
              <a:rPr lang="en-US" altLang="zh-CN" sz="2300" b="1" i="1" dirty="0">
                <a:ea typeface="宋体" charset="-122"/>
              </a:rPr>
              <a:t>v</a:t>
            </a:r>
            <a:r>
              <a:rPr lang="en-US" altLang="zh-CN" sz="2300" b="1" dirty="0">
                <a:latin typeface="Arial" charset="0"/>
                <a:ea typeface="宋体" charset="-122"/>
              </a:rPr>
              <a:t> because a shorter path via</a:t>
            </a:r>
            <a:r>
              <a:rPr lang="en-US" altLang="zh-CN" sz="2300" b="1" i="1" dirty="0">
                <a:ea typeface="宋体" charset="-122"/>
              </a:rPr>
              <a:t> y</a:t>
            </a:r>
            <a:endParaRPr lang="en-US" altLang="zh-CN" sz="2300" b="1" dirty="0">
              <a:latin typeface="Arial" charset="0"/>
              <a:ea typeface="宋体" charset="-122"/>
            </a:endParaRPr>
          </a:p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exists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endParaRPr lang="en-US" altLang="zh-CN" sz="2700" dirty="0">
              <a:ea typeface="宋体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4722918" y="3025140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V="1">
            <a:off x="7663603" y="4453678"/>
            <a:ext cx="0" cy="25209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6594263" y="1848697"/>
            <a:ext cx="53467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pic>
        <p:nvPicPr>
          <p:cNvPr id="90120" name="Picture 8" descr="\\Odin\morris\Courses\PLDS210\fig\dij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" y="1260475"/>
            <a:ext cx="3742690" cy="3440047"/>
          </a:xfrm>
          <a:prstGeom prst="rect">
            <a:avLst/>
          </a:prstGeom>
          <a:noFill/>
        </p:spPr>
      </p:pic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712893" y="4789805"/>
            <a:ext cx="3297132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sz="2300" b="1" dirty="0">
                <a:latin typeface="Arial" charset="0"/>
                <a:ea typeface="宋体" charset="-122"/>
              </a:rPr>
              <a:t> is now  </a:t>
            </a:r>
            <a:r>
              <a:rPr lang="en-US" altLang="zh-CN" sz="2300" b="1" dirty="0">
                <a:ea typeface="宋体" charset="-122"/>
              </a:rPr>
              <a:t>{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r>
              <a:rPr lang="en-US" altLang="zh-CN" sz="2300" b="1" i="1" dirty="0">
                <a:ea typeface="宋体" charset="-122"/>
              </a:rPr>
              <a:t>s, x, y </a:t>
            </a:r>
            <a:r>
              <a:rPr lang="en-US" altLang="zh-CN" sz="2300" b="1" dirty="0">
                <a:ea typeface="宋体" charset="-122"/>
              </a:rPr>
              <a:t>}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8822055" y="1596602"/>
            <a:ext cx="0" cy="50419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pic>
        <p:nvPicPr>
          <p:cNvPr id="90125" name="Picture 13" descr="\\Odin\morris\Courses\PLDS210\fig\dij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4035" y="1260476"/>
            <a:ext cx="3920913" cy="3604609"/>
          </a:xfrm>
          <a:prstGeom prst="rect">
            <a:avLst/>
          </a:prstGeom>
          <a:noFill/>
        </p:spPr>
      </p:pic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6326929" y="4789806"/>
            <a:ext cx="3386243" cy="815807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Sort vertices and</a:t>
            </a:r>
            <a:br>
              <a:rPr lang="en-US" altLang="zh-CN" sz="2300" b="1" dirty="0">
                <a:latin typeface="Arial" charset="0"/>
                <a:ea typeface="宋体" charset="-122"/>
              </a:rPr>
            </a:br>
            <a:r>
              <a:rPr lang="en-US" altLang="zh-CN" sz="2300" b="1" dirty="0">
                <a:latin typeface="Arial" charset="0"/>
                <a:ea typeface="宋体" charset="-122"/>
              </a:rPr>
              <a:t> choose closest, </a:t>
            </a:r>
            <a:r>
              <a:rPr lang="en-US" altLang="zh-CN" sz="2300" b="1" i="1" dirty="0">
                <a:ea typeface="宋体" charset="-122"/>
              </a:rPr>
              <a:t>u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6" name="Picture 10" descr="\\Odin\morris\Courses\PLDS210\fig\dij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447" y="1260476"/>
            <a:ext cx="3920913" cy="3604609"/>
          </a:xfrm>
          <a:prstGeom prst="rect">
            <a:avLst/>
          </a:prstGeom>
          <a:noFill/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endParaRPr lang="en-US" altLang="zh-CN" sz="2700" dirty="0">
              <a:ea typeface="宋体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4722918" y="3025140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V="1">
            <a:off x="7663603" y="4453678"/>
            <a:ext cx="0" cy="25209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6594263" y="1848697"/>
            <a:ext cx="53467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712893" y="4789805"/>
            <a:ext cx="3297132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sz="2300" b="1" dirty="0">
                <a:latin typeface="Arial" charset="0"/>
                <a:ea typeface="宋体" charset="-122"/>
              </a:rPr>
              <a:t> is now  </a:t>
            </a:r>
            <a:r>
              <a:rPr lang="en-US" altLang="zh-CN" sz="2300" b="1" dirty="0">
                <a:ea typeface="宋体" charset="-122"/>
              </a:rPr>
              <a:t>{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r>
              <a:rPr lang="en-US" altLang="zh-CN" sz="2300" b="1" i="1" dirty="0">
                <a:ea typeface="宋体" charset="-122"/>
              </a:rPr>
              <a:t>s, x, y, u </a:t>
            </a:r>
            <a:r>
              <a:rPr lang="en-US" altLang="zh-CN" sz="2300" b="1" dirty="0">
                <a:ea typeface="宋体" charset="-122"/>
              </a:rPr>
              <a:t>}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8822055" y="1596602"/>
            <a:ext cx="0" cy="50419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pic>
        <p:nvPicPr>
          <p:cNvPr id="91148" name="Picture 12" descr="\\Odin\morris\Courses\PLDS210\fig\dij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923" y="1260476"/>
            <a:ext cx="3920913" cy="3604609"/>
          </a:xfrm>
          <a:prstGeom prst="rect">
            <a:avLst/>
          </a:prstGeom>
          <a:noFill/>
        </p:spPr>
      </p:pic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5881370" y="4789805"/>
            <a:ext cx="3386243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Finally add </a:t>
            </a:r>
            <a:r>
              <a:rPr lang="en-US" altLang="zh-CN" sz="2300" b="1" i="1" dirty="0">
                <a:ea typeface="宋体" charset="-122"/>
              </a:rPr>
              <a:t>v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\\Odin\morris\Courses\PLDS210\fig\dij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447" y="1260476"/>
            <a:ext cx="3920913" cy="3604609"/>
          </a:xfrm>
          <a:prstGeom prst="rect">
            <a:avLst/>
          </a:prstGeom>
          <a:noFill/>
        </p:spPr>
      </p:pic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802005" y="0"/>
            <a:ext cx="9089390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Operation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75628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endParaRPr lang="en-US" altLang="zh-CN" sz="2700" dirty="0">
              <a:ea typeface="宋体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4722918" y="3025140"/>
            <a:ext cx="53467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7663603" y="4453678"/>
            <a:ext cx="0" cy="25209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6594263" y="1848697"/>
            <a:ext cx="53467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712893" y="4789805"/>
            <a:ext cx="3297132" cy="459276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ea typeface="宋体" charset="-122"/>
              </a:rPr>
              <a:t>S</a:t>
            </a:r>
            <a:r>
              <a:rPr lang="en-US" altLang="zh-CN" sz="2300" b="1" dirty="0">
                <a:latin typeface="Arial" charset="0"/>
                <a:ea typeface="宋体" charset="-122"/>
              </a:rPr>
              <a:t> is now  </a:t>
            </a:r>
            <a:r>
              <a:rPr lang="en-US" altLang="zh-CN" sz="2300" b="1" dirty="0">
                <a:ea typeface="宋体" charset="-122"/>
              </a:rPr>
              <a:t>{</a:t>
            </a:r>
            <a:r>
              <a:rPr lang="en-US" altLang="zh-CN" sz="2300" b="1" dirty="0">
                <a:latin typeface="Arial" charset="0"/>
                <a:ea typeface="宋体" charset="-122"/>
              </a:rPr>
              <a:t> </a:t>
            </a:r>
            <a:r>
              <a:rPr lang="en-US" altLang="zh-CN" sz="2300" b="1" i="1" dirty="0">
                <a:ea typeface="宋体" charset="-122"/>
              </a:rPr>
              <a:t>s, x, y, u </a:t>
            </a:r>
            <a:r>
              <a:rPr lang="en-US" altLang="zh-CN" sz="2300" b="1" dirty="0">
                <a:ea typeface="宋体" charset="-122"/>
              </a:rPr>
              <a:t>}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8822055" y="1596602"/>
            <a:ext cx="0" cy="50419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pic>
        <p:nvPicPr>
          <p:cNvPr id="94218" name="Picture 10" descr="\\Odin\morris\Courses\PLDS210\fig\dij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923" y="1260476"/>
            <a:ext cx="3920913" cy="3604609"/>
          </a:xfrm>
          <a:prstGeom prst="rect">
            <a:avLst/>
          </a:prstGeom>
          <a:noFill/>
        </p:spPr>
      </p:pic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703147" y="4705774"/>
            <a:ext cx="4099137" cy="815807"/>
          </a:xfrm>
          <a:prstGeom prst="rect">
            <a:avLst/>
          </a:prstGeom>
          <a:solidFill>
            <a:srgbClr val="FFFF00"/>
          </a:solidFill>
          <a:ln w="381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zh-CN" sz="2300" b="1" dirty="0">
                <a:latin typeface="Arial" charset="0"/>
                <a:ea typeface="宋体" charset="-122"/>
              </a:rPr>
              <a:t>Pre-</a:t>
            </a:r>
            <a:r>
              <a:rPr lang="en-US" altLang="zh-CN" sz="2300" b="1" dirty="0" err="1">
                <a:latin typeface="Arial" charset="0"/>
                <a:ea typeface="宋体" charset="-122"/>
              </a:rPr>
              <a:t>decessors</a:t>
            </a:r>
            <a:r>
              <a:rPr lang="en-US" altLang="zh-CN" sz="2300" b="1" dirty="0">
                <a:latin typeface="Arial" charset="0"/>
                <a:ea typeface="宋体" charset="-122"/>
              </a:rPr>
              <a:t> show shortest paths sub-graph 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1260475"/>
            <a:ext cx="9178502" cy="4044873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200" dirty="0">
                <a:ea typeface="宋体" charset="-122"/>
              </a:rPr>
              <a:t>Greedy Algorithm</a:t>
            </a:r>
          </a:p>
          <a:p>
            <a:pPr lvl="1"/>
            <a:r>
              <a:rPr lang="en-US" altLang="zh-CN" sz="3200" dirty="0">
                <a:ea typeface="宋体" charset="-122"/>
              </a:rPr>
              <a:t>Proof by contradiction </a:t>
            </a:r>
            <a:r>
              <a:rPr lang="en-US" altLang="zh-CN" sz="3200" dirty="0" smtClean="0">
                <a:ea typeface="宋体" charset="-122"/>
              </a:rPr>
              <a:t>test</a:t>
            </a:r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>
                <a:ea typeface="宋体" charset="-122"/>
              </a:rPr>
              <a:t>Lemma 1</a:t>
            </a:r>
          </a:p>
          <a:p>
            <a:pPr lvl="1"/>
            <a:r>
              <a:rPr lang="en-US" altLang="zh-CN" sz="3200" dirty="0">
                <a:ea typeface="宋体" charset="-122"/>
              </a:rPr>
              <a:t>Shortest paths are composed of shortest paths</a:t>
            </a:r>
          </a:p>
          <a:p>
            <a:r>
              <a:rPr lang="en-US" altLang="zh-CN" sz="3200" dirty="0">
                <a:ea typeface="宋体" charset="-122"/>
              </a:rPr>
              <a:t>Proof</a:t>
            </a:r>
          </a:p>
          <a:p>
            <a:pPr lvl="1"/>
            <a:r>
              <a:rPr lang="en-US" altLang="zh-CN" sz="3200" dirty="0">
                <a:ea typeface="宋体" charset="-122"/>
              </a:rPr>
              <a:t>If there was a shorter path than any sub-path, then substitution of that path would make the whole path shorter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3428" y="352401"/>
            <a:ext cx="6858048" cy="571504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Proof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5" descr="fig01_02"/>
          <p:cNvPicPr>
            <a:picLocks noChangeAspect="1" noChangeArrowheads="1"/>
          </p:cNvPicPr>
          <p:nvPr/>
        </p:nvPicPr>
        <p:blipFill>
          <a:blip r:embed="rId3"/>
          <a:srcRect r="-4500" b="4788"/>
          <a:stretch>
            <a:fillRect/>
          </a:stretch>
        </p:blipFill>
        <p:spPr bwMode="auto">
          <a:xfrm>
            <a:off x="927100" y="1"/>
            <a:ext cx="9766300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8900" y="962025"/>
            <a:ext cx="615553" cy="609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/>
              <a:t>Algorithm Design and Analysis Process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6040" y="1781161"/>
            <a:ext cx="9501254" cy="500066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200" dirty="0">
                <a:ea typeface="宋体" charset="-122"/>
              </a:rPr>
              <a:t>Denote </a:t>
            </a:r>
          </a:p>
          <a:p>
            <a:pPr lvl="1">
              <a:buFontTx/>
              <a:buChar char=" "/>
            </a:pP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s,v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  - </a:t>
            </a:r>
            <a:r>
              <a:rPr lang="en-US" altLang="zh-CN" sz="3200" dirty="0">
                <a:ea typeface="宋体" charset="-122"/>
              </a:rPr>
              <a:t>the cost of the shortest path from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s </a:t>
            </a:r>
            <a:r>
              <a:rPr lang="en-US" altLang="zh-CN" sz="3200" dirty="0">
                <a:ea typeface="宋体" charset="-122"/>
              </a:rPr>
              <a:t>to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v</a:t>
            </a:r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>
                <a:ea typeface="宋体" charset="-122"/>
              </a:rPr>
              <a:t>Lemma 2</a:t>
            </a:r>
          </a:p>
          <a:p>
            <a:pPr lvl="1"/>
            <a:r>
              <a:rPr lang="en-US" altLang="zh-CN" sz="3200" dirty="0">
                <a:ea typeface="宋体" charset="-122"/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...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3200" dirty="0" err="1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3200" dirty="0">
                <a:ea typeface="宋体" charset="-122"/>
              </a:rPr>
              <a:t> is a shortest path from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ea typeface="宋体" charset="-122"/>
              </a:rPr>
              <a:t> to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3200" dirty="0" smtClean="0">
                <a:ea typeface="宋体" charset="-122"/>
              </a:rPr>
              <a:t>, then </a:t>
            </a:r>
            <a:r>
              <a:rPr lang="en-US" altLang="zh-CN" sz="3200" dirty="0">
                <a:ea typeface="宋体" charset="-122"/>
              </a:rPr>
              <a:t>after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3200" dirty="0">
                <a:ea typeface="宋体" charset="-122"/>
              </a:rPr>
              <a:t> has been added to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ea typeface="宋体" charset="-122"/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relax(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u,v,w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[][])</a:t>
            </a:r>
            <a:r>
              <a:rPr lang="en-US" altLang="zh-CN" sz="3200" dirty="0" smtClean="0"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called</a:t>
            </a:r>
            <a:r>
              <a:rPr lang="en-US" altLang="zh-CN" sz="3200" dirty="0" smtClean="0">
                <a:ea typeface="宋体" charset="-122"/>
              </a:rPr>
              <a:t>, 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d[v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] = 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s,v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3200" dirty="0">
                <a:ea typeface="宋体" charset="-122"/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d[v]</a:t>
            </a:r>
            <a:r>
              <a:rPr lang="en-US" altLang="zh-CN" sz="3200" dirty="0">
                <a:ea typeface="宋体" charset="-122"/>
              </a:rPr>
              <a:t> is not changed thereafter.</a:t>
            </a:r>
          </a:p>
          <a:p>
            <a:r>
              <a:rPr lang="en-US" altLang="zh-CN" sz="3200" dirty="0">
                <a:ea typeface="宋体" charset="-122"/>
              </a:rPr>
              <a:t>Proof</a:t>
            </a:r>
          </a:p>
          <a:p>
            <a:pPr lvl="1"/>
            <a:r>
              <a:rPr lang="en-US" altLang="zh-CN" sz="3200" dirty="0">
                <a:ea typeface="宋体" charset="-122"/>
              </a:rPr>
              <a:t>Follows from the fact that at all times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d[v] 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³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s,v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 lvl="1"/>
            <a:r>
              <a:rPr lang="en-US" altLang="zh-CN" sz="3200" dirty="0">
                <a:ea typeface="宋体" charset="-122"/>
              </a:rPr>
              <a:t>See </a:t>
            </a:r>
            <a:r>
              <a:rPr lang="en-US" altLang="zh-CN" sz="3200" dirty="0" err="1">
                <a:ea typeface="宋体" charset="-122"/>
              </a:rPr>
              <a:t>Cormen</a:t>
            </a:r>
            <a:r>
              <a:rPr lang="en-US" altLang="zh-CN" sz="3200" dirty="0">
                <a:ea typeface="宋体" charset="-122"/>
              </a:rPr>
              <a:t> (or any other text) for the </a:t>
            </a:r>
            <a:r>
              <a:rPr lang="en-US" altLang="zh-CN" sz="3200" dirty="0" smtClean="0">
                <a:ea typeface="宋体" charset="-122"/>
              </a:rPr>
              <a:t>details.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296" y="209525"/>
            <a:ext cx="8643998" cy="66172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</a:t>
            </a:r>
            <a:r>
              <a:rPr lang="en-US" altLang="zh-CN" dirty="0" smtClean="0">
                <a:ea typeface="宋体" charset="-122"/>
              </a:rPr>
              <a:t>– </a:t>
            </a:r>
            <a:r>
              <a:rPr lang="en-US" altLang="zh-CN" sz="3200" dirty="0" smtClean="0">
                <a:ea typeface="宋体" charset="-122"/>
              </a:rPr>
              <a:t>Correctness Proof</a:t>
            </a:r>
            <a:endParaRPr lang="en-US" altLang="zh-CN" sz="32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916" y="1260475"/>
            <a:ext cx="9787005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200" dirty="0">
                <a:ea typeface="宋体" charset="-122"/>
              </a:rPr>
              <a:t>Using Lemma 2</a:t>
            </a:r>
          </a:p>
          <a:p>
            <a:pPr lvl="1"/>
            <a:r>
              <a:rPr lang="en-US" altLang="zh-CN" sz="3200" dirty="0">
                <a:ea typeface="宋体" charset="-122"/>
              </a:rPr>
              <a:t>After running </a:t>
            </a:r>
            <a:r>
              <a:rPr lang="en-US" altLang="zh-CN" sz="3200" dirty="0" err="1">
                <a:ea typeface="宋体" charset="-122"/>
              </a:rPr>
              <a:t>Dijkstra’s</a:t>
            </a:r>
            <a:r>
              <a:rPr lang="en-US" altLang="zh-CN" sz="3200" dirty="0">
                <a:ea typeface="宋体" charset="-122"/>
              </a:rPr>
              <a:t> algorithm, we assert </a:t>
            </a:r>
          </a:p>
          <a:p>
            <a:pPr lvl="1">
              <a:buFontTx/>
              <a:buChar char=" "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d[v] = 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s,v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for all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v</a:t>
            </a:r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>
                <a:ea typeface="宋体" charset="-122"/>
              </a:rPr>
              <a:t>Proof </a:t>
            </a:r>
            <a:r>
              <a:rPr lang="en-US" altLang="zh-CN" sz="3200" i="1" dirty="0">
                <a:ea typeface="宋体" charset="-122"/>
              </a:rPr>
              <a:t>(by contradiction)</a:t>
            </a:r>
          </a:p>
          <a:p>
            <a:pPr lvl="1"/>
            <a:r>
              <a:rPr lang="en-US" altLang="zh-CN" sz="3200" dirty="0">
                <a:ea typeface="宋体" charset="-122"/>
              </a:rPr>
              <a:t>Suppose that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3200" dirty="0">
                <a:ea typeface="宋体" charset="-122"/>
              </a:rPr>
              <a:t> is the first vertex added to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ea typeface="宋体" charset="-122"/>
              </a:rPr>
              <a:t> for which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d[u]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 ¹ 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s,u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3200" dirty="0">
                <a:ea typeface="宋体" charset="-122"/>
              </a:rPr>
              <a:t> </a:t>
            </a:r>
          </a:p>
          <a:p>
            <a:pPr lvl="1"/>
            <a:r>
              <a:rPr lang="en-US" altLang="zh-CN" sz="3200" dirty="0">
                <a:ea typeface="宋体" charset="-122"/>
              </a:rPr>
              <a:t>Note</a:t>
            </a:r>
          </a:p>
          <a:p>
            <a:pPr lvl="2"/>
            <a:r>
              <a:rPr lang="en-US" altLang="zh-CN" sz="3200" dirty="0">
                <a:latin typeface="Times New Roman" pitchFamily="18" charset="0"/>
                <a:ea typeface="宋体" charset="-122"/>
              </a:rPr>
              <a:t>v </a:t>
            </a:r>
            <a:r>
              <a:rPr lang="en-US" altLang="zh-CN" sz="3200" dirty="0">
                <a:ea typeface="宋体" charset="-122"/>
              </a:rPr>
              <a:t>is not 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s </a:t>
            </a:r>
            <a:r>
              <a:rPr lang="en-US" altLang="zh-CN" sz="3200" dirty="0">
                <a:ea typeface="宋体" charset="-122"/>
              </a:rPr>
              <a:t>because 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d[s] = 0</a:t>
            </a:r>
            <a:endParaRPr lang="en-US" altLang="zh-CN" sz="3200" dirty="0">
              <a:ea typeface="宋体" charset="-122"/>
            </a:endParaRPr>
          </a:p>
          <a:p>
            <a:pPr lvl="2"/>
            <a:r>
              <a:rPr lang="en-US" altLang="zh-CN" sz="3200" dirty="0">
                <a:ea typeface="宋体" charset="-122"/>
              </a:rPr>
              <a:t>There must be a path 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>
                <a:ea typeface="宋体" charset="-122"/>
              </a:rPr>
              <a:t>...</a:t>
            </a:r>
            <a:r>
              <a:rPr lang="en-US" altLang="zh-CN" sz="3200" dirty="0"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u, </a:t>
            </a:r>
            <a:br>
              <a:rPr lang="en-US" altLang="zh-CN" sz="3200" dirty="0">
                <a:latin typeface="Times New Roman" pitchFamily="18" charset="0"/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otherwise 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d[u]</a:t>
            </a:r>
            <a:r>
              <a:rPr lang="en-US" altLang="zh-CN" sz="3200" dirty="0">
                <a:ea typeface="宋体" charset="-122"/>
              </a:rPr>
              <a:t> would be </a:t>
            </a:r>
            <a:r>
              <a:rPr lang="en-US" altLang="zh-CN" sz="3200" dirty="0">
                <a:latin typeface="Symbol" pitchFamily="18" charset="2"/>
                <a:ea typeface="宋体" charset="-122"/>
              </a:rPr>
              <a:t>¥</a:t>
            </a:r>
            <a:endParaRPr lang="en-US" altLang="zh-CN" sz="3200" dirty="0">
              <a:ea typeface="宋体" charset="-122"/>
            </a:endParaRPr>
          </a:p>
          <a:p>
            <a:pPr lvl="2"/>
            <a:r>
              <a:rPr lang="en-US" altLang="zh-CN" sz="3200" dirty="0">
                <a:ea typeface="宋体" charset="-122"/>
              </a:rPr>
              <a:t>Since there’s a path, there must be a shortest path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9114" y="214314"/>
            <a:ext cx="6929486" cy="781029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Proof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9657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200" dirty="0">
                <a:ea typeface="宋体" charset="-122"/>
              </a:rPr>
              <a:t>Proof </a:t>
            </a:r>
            <a:r>
              <a:rPr lang="en-US" altLang="zh-CN" sz="3200" i="1" dirty="0">
                <a:ea typeface="宋体" charset="-122"/>
              </a:rPr>
              <a:t>(by contradiction)</a:t>
            </a:r>
          </a:p>
          <a:p>
            <a:pPr lvl="1"/>
            <a:r>
              <a:rPr lang="en-US" altLang="zh-CN" sz="3200" dirty="0">
                <a:ea typeface="宋体" charset="-122"/>
              </a:rPr>
              <a:t>Suppose that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3200" dirty="0">
                <a:ea typeface="宋体" charset="-122"/>
              </a:rPr>
              <a:t> is the first vertex added to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>
                <a:ea typeface="宋体" charset="-122"/>
              </a:rPr>
              <a:t> for which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d[u]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 ¹ 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s,u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3200" dirty="0">
                <a:ea typeface="宋体" charset="-122"/>
              </a:rPr>
              <a:t> </a:t>
            </a:r>
          </a:p>
          <a:p>
            <a:pPr lvl="1"/>
            <a:r>
              <a:rPr lang="en-US" altLang="zh-CN" sz="3200" dirty="0">
                <a:ea typeface="宋体" charset="-122"/>
              </a:rPr>
              <a:t>Let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 err="1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3200" dirty="0" err="1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3200" dirty="0" err="1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be the shortest path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3200" dirty="0" err="1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b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where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x </a:t>
            </a:r>
            <a:r>
              <a:rPr lang="en-US" altLang="zh-CN" sz="3200" dirty="0">
                <a:ea typeface="宋体" charset="-122"/>
              </a:rPr>
              <a:t>is in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S </a:t>
            </a:r>
            <a:r>
              <a:rPr lang="en-US" altLang="zh-CN" sz="3200" dirty="0">
                <a:ea typeface="宋体" charset="-122"/>
              </a:rPr>
              <a:t>and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y </a:t>
            </a:r>
            <a:r>
              <a:rPr lang="en-US" altLang="zh-CN" sz="3200" dirty="0">
                <a:ea typeface="宋体" charset="-122"/>
              </a:rPr>
              <a:t>is the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first outside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S</a:t>
            </a:r>
          </a:p>
          <a:p>
            <a:pPr lvl="1"/>
            <a:r>
              <a:rPr lang="en-US" altLang="zh-CN" sz="3200" dirty="0">
                <a:ea typeface="宋体" charset="-122"/>
              </a:rPr>
              <a:t>When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x </a:t>
            </a:r>
            <a:r>
              <a:rPr lang="en-US" altLang="zh-CN" sz="3200" dirty="0">
                <a:ea typeface="宋体" charset="-122"/>
              </a:rPr>
              <a:t>was added to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S, d[x]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 = 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s,x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 lvl="1"/>
            <a:r>
              <a:rPr lang="en-US" altLang="zh-CN" sz="3200" dirty="0">
                <a:ea typeface="宋体" charset="-122"/>
              </a:rPr>
              <a:t>Edge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3200" dirty="0" err="1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was relaxed at that time,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so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d[y]</a:t>
            </a:r>
            <a:r>
              <a:rPr lang="en-US" altLang="zh-CN" sz="32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 = 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s,y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</a:p>
        </p:txBody>
      </p:sp>
      <p:pic>
        <p:nvPicPr>
          <p:cNvPr id="97284" name="Picture 4" descr="\\Odin\morris\Courses\PLDS210\fig\dij-proof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8645" y="2352887"/>
            <a:ext cx="3564467" cy="2988377"/>
          </a:xfrm>
          <a:prstGeom prst="rect">
            <a:avLst/>
          </a:prstGeom>
          <a:noFill/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990" y="285752"/>
            <a:ext cx="6643734" cy="709591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Proof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126047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2800" dirty="0">
                <a:ea typeface="宋体" charset="-122"/>
              </a:rPr>
              <a:t>Proof </a:t>
            </a:r>
            <a:r>
              <a:rPr lang="en-US" altLang="zh-CN" sz="2800" i="1" dirty="0">
                <a:ea typeface="宋体" charset="-122"/>
              </a:rPr>
              <a:t>(by contradiction)</a:t>
            </a:r>
          </a:p>
          <a:p>
            <a:pPr lvl="1"/>
            <a:r>
              <a:rPr lang="en-US" altLang="zh-CN" sz="2800" dirty="0">
                <a:ea typeface="宋体" charset="-122"/>
              </a:rPr>
              <a:t>Edge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dirty="0" err="1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®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was relaxed at that time, 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so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d[y]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 =    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s,y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£</a:t>
            </a:r>
            <a:r>
              <a:rPr lang="en-US" altLang="zh-CN" sz="2800" dirty="0">
                <a:latin typeface="Symbol" pitchFamily="18" charset="2"/>
                <a:ea typeface="宋体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s,u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  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£</a:t>
            </a:r>
            <a:r>
              <a:rPr lang="en-US" altLang="zh-CN" sz="2800" dirty="0">
                <a:latin typeface="Symbol" pitchFamily="18" charset="2"/>
                <a:ea typeface="宋体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d[u]</a:t>
            </a:r>
          </a:p>
          <a:p>
            <a:pPr lvl="1"/>
            <a:r>
              <a:rPr lang="en-US" altLang="zh-CN" sz="2800" dirty="0">
                <a:ea typeface="宋体" charset="-122"/>
              </a:rPr>
              <a:t>But, when we chose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u,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both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u </a:t>
            </a:r>
            <a:r>
              <a:rPr lang="en-US" altLang="zh-CN" sz="2800" dirty="0">
                <a:ea typeface="宋体" charset="-122"/>
              </a:rPr>
              <a:t>and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y </a:t>
            </a:r>
            <a:r>
              <a:rPr lang="en-US" altLang="zh-CN" sz="2800" dirty="0">
                <a:ea typeface="宋体" charset="-122"/>
              </a:rPr>
              <a:t>where 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V-S,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so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d[u] 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£</a:t>
            </a:r>
            <a:r>
              <a:rPr lang="en-US" altLang="zh-CN" sz="2800" dirty="0">
                <a:latin typeface="Symbol" pitchFamily="18" charset="2"/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d[y] 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(otherwise we would have chosen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/>
            <a:r>
              <a:rPr lang="en-US" altLang="zh-CN" sz="2800" dirty="0">
                <a:ea typeface="宋体" charset="-122"/>
              </a:rPr>
              <a:t>Thus the inequalities must be equalities</a:t>
            </a:r>
          </a:p>
          <a:p>
            <a:pPr lvl="1">
              <a:buFont typeface="Symbol" pitchFamily="18" charset="2"/>
              <a:buChar char="\"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d[y]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 = 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s,y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= 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s,u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 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=</a:t>
            </a:r>
            <a:r>
              <a:rPr lang="en-US" altLang="zh-CN" sz="2800" dirty="0">
                <a:latin typeface="Symbol" pitchFamily="18" charset="2"/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d[u]</a:t>
            </a:r>
          </a:p>
          <a:p>
            <a:pPr lvl="1"/>
            <a:r>
              <a:rPr lang="en-US" altLang="zh-CN" sz="2800" dirty="0">
                <a:ea typeface="宋体" charset="-122"/>
              </a:rPr>
              <a:t>And our hypothesis 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d[u]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 ¹ 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s,u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) is contradicted!</a:t>
            </a:r>
          </a:p>
        </p:txBody>
      </p:sp>
      <p:pic>
        <p:nvPicPr>
          <p:cNvPr id="99330" name="Picture 2" descr="\\Odin\morris\Courses\PLDS210\fig\dij-proof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8933" y="1781161"/>
            <a:ext cx="3564467" cy="29883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2005" y="1260475"/>
            <a:ext cx="9178502" cy="6050280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3600" dirty="0" err="1">
                <a:ea typeface="宋体" charset="-122"/>
              </a:rPr>
              <a:t>Dijkstra’s</a:t>
            </a:r>
            <a:r>
              <a:rPr lang="en-US" altLang="zh-CN" sz="3600" dirty="0">
                <a:ea typeface="宋体" charset="-122"/>
              </a:rPr>
              <a:t> Algorithm </a:t>
            </a:r>
            <a:endParaRPr lang="en-US" altLang="zh-CN" sz="3600" i="1" dirty="0">
              <a:ea typeface="宋体" charset="-122"/>
            </a:endParaRPr>
          </a:p>
          <a:p>
            <a:pPr lvl="1"/>
            <a:r>
              <a:rPr lang="en-US" altLang="zh-CN" sz="3600" dirty="0" smtClean="0">
                <a:ea typeface="宋体" charset="-122"/>
              </a:rPr>
              <a:t>Key </a:t>
            </a:r>
            <a:r>
              <a:rPr lang="en-US" altLang="zh-CN" sz="3600" dirty="0">
                <a:ea typeface="宋体" charset="-122"/>
              </a:rPr>
              <a:t>step is sort on the edges</a:t>
            </a:r>
          </a:p>
          <a:p>
            <a:pPr lvl="1"/>
            <a:r>
              <a:rPr lang="en-US" altLang="zh-CN" sz="3600" dirty="0">
                <a:ea typeface="宋体" charset="-122"/>
              </a:rPr>
              <a:t>Complexity is</a:t>
            </a:r>
          </a:p>
          <a:p>
            <a:pPr lvl="2"/>
            <a:r>
              <a:rPr lang="en-US" altLang="zh-CN" sz="3600" dirty="0">
                <a:latin typeface="Times New Roman" pitchFamily="18" charset="0"/>
                <a:ea typeface="宋体" charset="-122"/>
              </a:rPr>
              <a:t>O( (|E|+|V|)</a:t>
            </a:r>
            <a:r>
              <a:rPr lang="en-US" altLang="zh-CN" sz="3600" dirty="0" err="1">
                <a:latin typeface="Times New Roman" pitchFamily="18" charset="0"/>
                <a:ea typeface="宋体" charset="-122"/>
              </a:rPr>
              <a:t>log|V</a:t>
            </a:r>
            <a:r>
              <a:rPr lang="en-US" altLang="zh-CN" sz="3600" dirty="0">
                <a:latin typeface="Times New Roman" pitchFamily="18" charset="0"/>
                <a:ea typeface="宋体" charset="-122"/>
              </a:rPr>
              <a:t>| ) </a:t>
            </a:r>
            <a:r>
              <a:rPr lang="en-US" altLang="zh-CN" sz="3600" b="0" i="1" dirty="0">
                <a:latin typeface="Times New Roman" pitchFamily="18" charset="0"/>
                <a:ea typeface="宋体" charset="-122"/>
              </a:rPr>
              <a:t>or</a:t>
            </a:r>
            <a:endParaRPr lang="en-US" altLang="zh-CN" sz="3600" dirty="0">
              <a:latin typeface="Times New Roman" pitchFamily="18" charset="0"/>
              <a:ea typeface="宋体" charset="-122"/>
            </a:endParaRPr>
          </a:p>
          <a:p>
            <a:pPr lvl="2"/>
            <a:r>
              <a:rPr lang="en-US" altLang="zh-CN" sz="3600" dirty="0">
                <a:latin typeface="Times New Roman" pitchFamily="18" charset="0"/>
                <a:ea typeface="宋体" charset="-122"/>
              </a:rPr>
              <a:t>O( </a:t>
            </a:r>
            <a:r>
              <a:rPr lang="en-US" altLang="zh-CN" sz="3600" i="1" dirty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600" baseline="30000" dirty="0"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3600" dirty="0">
                <a:latin typeface="Times New Roman" pitchFamily="18" charset="0"/>
                <a:ea typeface="宋体" charset="-122"/>
              </a:rPr>
              <a:t>log </a:t>
            </a:r>
            <a:r>
              <a:rPr lang="en-US" altLang="zh-CN" sz="3600" i="1" dirty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600" dirty="0">
                <a:latin typeface="Times New Roman" pitchFamily="18" charset="0"/>
                <a:ea typeface="宋体" charset="-122"/>
              </a:rPr>
              <a:t> )</a:t>
            </a:r>
          </a:p>
          <a:p>
            <a:pPr lvl="2">
              <a:buFontTx/>
              <a:buChar char=" "/>
            </a:pPr>
            <a:r>
              <a:rPr lang="en-US" altLang="zh-CN" sz="3600" dirty="0">
                <a:solidFill>
                  <a:srgbClr val="063DE8"/>
                </a:solidFill>
                <a:ea typeface="宋体" charset="-122"/>
              </a:rPr>
              <a:t>for a dense graph with</a:t>
            </a:r>
            <a:r>
              <a:rPr lang="en-US" altLang="zh-CN" sz="36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3600" i="1" dirty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600" dirty="0">
                <a:latin typeface="Times New Roman" pitchFamily="18" charset="0"/>
                <a:ea typeface="宋体" charset="-122"/>
              </a:rPr>
              <a:t> = |V|</a:t>
            </a:r>
          </a:p>
          <a:p>
            <a:pPr lvl="1"/>
            <a:endParaRPr lang="en-US" altLang="zh-CN" sz="3600" dirty="0">
              <a:ea typeface="宋体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1346172" y="352401"/>
            <a:ext cx="8001056" cy="642942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Dijkstra’s</a:t>
            </a:r>
            <a:r>
              <a:rPr lang="en-US" altLang="zh-CN" dirty="0">
                <a:ea typeface="宋体" charset="-122"/>
              </a:rPr>
              <a:t> Algorithm - </a:t>
            </a:r>
            <a:r>
              <a:rPr lang="en-US" altLang="zh-CN" sz="3200" dirty="0">
                <a:ea typeface="宋体" charset="-122"/>
              </a:rPr>
              <a:t>Time Complexity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18" name="Freeform 6"/>
          <p:cNvSpPr>
            <a:spLocks noChangeArrowheads="1"/>
          </p:cNvSpPr>
          <p:nvPr/>
        </p:nvSpPr>
        <p:spPr bwMode="auto">
          <a:xfrm>
            <a:off x="5168477" y="3067156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6371485" y="5967999"/>
            <a:ext cx="532814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20" name="Freeform 8"/>
          <p:cNvSpPr>
            <a:spLocks noChangeArrowheads="1"/>
          </p:cNvSpPr>
          <p:nvPr/>
        </p:nvSpPr>
        <p:spPr bwMode="auto">
          <a:xfrm>
            <a:off x="4232805" y="5967999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21" name="Freeform 9"/>
          <p:cNvSpPr>
            <a:spLocks noChangeArrowheads="1"/>
          </p:cNvSpPr>
          <p:nvPr/>
        </p:nvSpPr>
        <p:spPr bwMode="auto">
          <a:xfrm>
            <a:off x="7440825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22" name="Freeform 10"/>
          <p:cNvSpPr>
            <a:spLocks noChangeArrowheads="1"/>
          </p:cNvSpPr>
          <p:nvPr/>
        </p:nvSpPr>
        <p:spPr bwMode="auto">
          <a:xfrm>
            <a:off x="2896130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5569479" y="3697393"/>
            <a:ext cx="891117" cy="2046522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24" name="Freeform 12"/>
          <p:cNvSpPr>
            <a:spLocks noChangeArrowheads="1"/>
          </p:cNvSpPr>
          <p:nvPr/>
        </p:nvSpPr>
        <p:spPr bwMode="auto">
          <a:xfrm>
            <a:off x="6406758" y="5719406"/>
            <a:ext cx="109533" cy="124296"/>
          </a:xfrm>
          <a:custGeom>
            <a:avLst/>
            <a:gdLst>
              <a:gd name="T0" fmla="*/ 0 w 260"/>
              <a:gd name="T1" fmla="*/ 39360 h 315"/>
              <a:gd name="T2" fmla="*/ 84296 w 260"/>
              <a:gd name="T3" fmla="*/ 112354 h 315"/>
              <a:gd name="T4" fmla="*/ 93302 w 260"/>
              <a:gd name="T5" fmla="*/ 0 h 315"/>
              <a:gd name="T6" fmla="*/ 0 w 260"/>
              <a:gd name="T7" fmla="*/ 39360 h 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315">
                <a:moveTo>
                  <a:pt x="0" y="110"/>
                </a:moveTo>
                <a:lnTo>
                  <a:pt x="234" y="314"/>
                </a:lnTo>
                <a:lnTo>
                  <a:pt x="259" y="0"/>
                </a:lnTo>
                <a:lnTo>
                  <a:pt x="0" y="11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3534763" y="3445299"/>
            <a:ext cx="1635571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26" name="Freeform 14"/>
          <p:cNvSpPr>
            <a:spLocks noChangeArrowheads="1"/>
          </p:cNvSpPr>
          <p:nvPr/>
        </p:nvSpPr>
        <p:spPr bwMode="auto">
          <a:xfrm>
            <a:off x="3432657" y="3986253"/>
            <a:ext cx="129955" cy="103288"/>
          </a:xfrm>
          <a:custGeom>
            <a:avLst/>
            <a:gdLst>
              <a:gd name="T0" fmla="*/ 74928 w 307"/>
              <a:gd name="T1" fmla="*/ 0 h 260"/>
              <a:gd name="T2" fmla="*/ 0 w 307"/>
              <a:gd name="T3" fmla="*/ 82855 h 260"/>
              <a:gd name="T4" fmla="*/ 110763 w 307"/>
              <a:gd name="T5" fmla="*/ 93302 h 260"/>
              <a:gd name="T6" fmla="*/ 74928 w 30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7" h="260">
                <a:moveTo>
                  <a:pt x="207" y="0"/>
                </a:moveTo>
                <a:lnTo>
                  <a:pt x="0" y="230"/>
                </a:lnTo>
                <a:lnTo>
                  <a:pt x="306" y="259"/>
                </a:lnTo>
                <a:lnTo>
                  <a:pt x="207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703147" y="3445299"/>
            <a:ext cx="1631858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28" name="Freeform 16"/>
          <p:cNvSpPr>
            <a:spLocks noChangeArrowheads="1"/>
          </p:cNvSpPr>
          <p:nvPr/>
        </p:nvSpPr>
        <p:spPr bwMode="auto">
          <a:xfrm>
            <a:off x="7310870" y="3986253"/>
            <a:ext cx="131812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4663510" y="3697394"/>
            <a:ext cx="640491" cy="204302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30" name="Freeform 18"/>
          <p:cNvSpPr>
            <a:spLocks noChangeArrowheads="1"/>
          </p:cNvSpPr>
          <p:nvPr/>
        </p:nvSpPr>
        <p:spPr bwMode="auto">
          <a:xfrm>
            <a:off x="4609674" y="5721157"/>
            <a:ext cx="113245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297132" y="4453679"/>
            <a:ext cx="1008076" cy="1426788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32" name="Freeform 20"/>
          <p:cNvSpPr>
            <a:spLocks noChangeArrowheads="1"/>
          </p:cNvSpPr>
          <p:nvPr/>
        </p:nvSpPr>
        <p:spPr bwMode="auto">
          <a:xfrm>
            <a:off x="4253227" y="5847204"/>
            <a:ext cx="113245" cy="122546"/>
          </a:xfrm>
          <a:custGeom>
            <a:avLst/>
            <a:gdLst>
              <a:gd name="T0" fmla="*/ 0 w 268"/>
              <a:gd name="T1" fmla="*/ 55743 h 307"/>
              <a:gd name="T2" fmla="*/ 96476 w 268"/>
              <a:gd name="T3" fmla="*/ 110763 h 307"/>
              <a:gd name="T4" fmla="*/ 82745 w 268"/>
              <a:gd name="T5" fmla="*/ 0 h 307"/>
              <a:gd name="T6" fmla="*/ 0 w 268"/>
              <a:gd name="T7" fmla="*/ 55743 h 3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8" h="307">
                <a:moveTo>
                  <a:pt x="0" y="154"/>
                </a:moveTo>
                <a:lnTo>
                  <a:pt x="267" y="306"/>
                </a:lnTo>
                <a:lnTo>
                  <a:pt x="229" y="0"/>
                </a:lnTo>
                <a:lnTo>
                  <a:pt x="0" y="15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4767475" y="6220095"/>
            <a:ext cx="1490765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34" name="Freeform 22"/>
          <p:cNvSpPr>
            <a:spLocks noChangeArrowheads="1"/>
          </p:cNvSpPr>
          <p:nvPr/>
        </p:nvSpPr>
        <p:spPr bwMode="auto">
          <a:xfrm>
            <a:off x="6254525" y="6165824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6772487" y="4546464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36" name="Freeform 24"/>
          <p:cNvSpPr>
            <a:spLocks noChangeArrowheads="1"/>
          </p:cNvSpPr>
          <p:nvPr/>
        </p:nvSpPr>
        <p:spPr bwMode="auto">
          <a:xfrm>
            <a:off x="7470528" y="4453678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4901142" y="4509700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338" name="Freeform 26"/>
          <p:cNvSpPr>
            <a:spLocks noChangeArrowheads="1"/>
          </p:cNvSpPr>
          <p:nvPr/>
        </p:nvSpPr>
        <p:spPr bwMode="auto">
          <a:xfrm>
            <a:off x="7177202" y="4453679"/>
            <a:ext cx="128099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1425787" y="2942860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5359696" y="3131931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3089205" y="4014264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56270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7632043" y="4014264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42402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4143693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5034809" y="4639249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683375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3475355" y="501739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5881370" y="539553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7262602" y="5143439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6015038" y="438715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5480368" y="627786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10416783" y="7259987"/>
            <a:ext cx="16337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</a:t>
            </a: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889911" y="2559464"/>
            <a:ext cx="2016629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NewRoman" charset="0"/>
              </a:rPr>
              <a:t>Node </a:t>
            </a:r>
            <a:r>
              <a:rPr lang="en-US" altLang="zh-CN" dirty="0" smtClean="0">
                <a:solidFill>
                  <a:srgbClr val="000000"/>
                </a:solidFill>
                <a:latin typeface="TimesNewRoman" charset="0"/>
              </a:rPr>
              <a:t>1  is Source </a:t>
            </a:r>
            <a:endParaRPr lang="en-US" altLang="zh-CN" dirty="0">
              <a:solidFill>
                <a:srgbClr val="000000"/>
              </a:solidFill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889911" y="2559464"/>
            <a:ext cx="2597234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1 to 2, length 35</a:t>
            </a:r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5168477" y="3067156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68" name="Freeform 8"/>
          <p:cNvSpPr>
            <a:spLocks noChangeArrowheads="1"/>
          </p:cNvSpPr>
          <p:nvPr/>
        </p:nvSpPr>
        <p:spPr bwMode="auto">
          <a:xfrm>
            <a:off x="6371485" y="5967999"/>
            <a:ext cx="532814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69" name="Freeform 9"/>
          <p:cNvSpPr>
            <a:spLocks noChangeArrowheads="1"/>
          </p:cNvSpPr>
          <p:nvPr/>
        </p:nvSpPr>
        <p:spPr bwMode="auto">
          <a:xfrm>
            <a:off x="4232805" y="5967999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70" name="Freeform 10"/>
          <p:cNvSpPr>
            <a:spLocks noChangeArrowheads="1"/>
          </p:cNvSpPr>
          <p:nvPr/>
        </p:nvSpPr>
        <p:spPr bwMode="auto">
          <a:xfrm>
            <a:off x="7440825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71" name="Freeform 11"/>
          <p:cNvSpPr>
            <a:spLocks noChangeArrowheads="1"/>
          </p:cNvSpPr>
          <p:nvPr/>
        </p:nvSpPr>
        <p:spPr bwMode="auto">
          <a:xfrm>
            <a:off x="2896130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72" name="Freeform 12"/>
          <p:cNvSpPr>
            <a:spLocks noChangeArrowheads="1"/>
          </p:cNvSpPr>
          <p:nvPr/>
        </p:nvSpPr>
        <p:spPr bwMode="auto">
          <a:xfrm>
            <a:off x="5554628" y="3692143"/>
            <a:ext cx="902256" cy="2018510"/>
          </a:xfrm>
          <a:custGeom>
            <a:avLst/>
            <a:gdLst>
              <a:gd name="T0" fmla="*/ 24110 w 2144"/>
              <a:gd name="T1" fmla="*/ 0 h 5085"/>
              <a:gd name="T2" fmla="*/ 0 w 2144"/>
              <a:gd name="T3" fmla="*/ 10439 h 5085"/>
              <a:gd name="T4" fmla="*/ 746695 w 2144"/>
              <a:gd name="T5" fmla="*/ 1830027 h 5085"/>
              <a:gd name="T6" fmla="*/ 771165 w 2144"/>
              <a:gd name="T7" fmla="*/ 1819228 h 5085"/>
              <a:gd name="T8" fmla="*/ 24110 w 2144"/>
              <a:gd name="T9" fmla="*/ 0 h 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4" h="5085">
                <a:moveTo>
                  <a:pt x="67" y="0"/>
                </a:moveTo>
                <a:lnTo>
                  <a:pt x="0" y="29"/>
                </a:lnTo>
                <a:lnTo>
                  <a:pt x="2075" y="5084"/>
                </a:lnTo>
                <a:lnTo>
                  <a:pt x="2143" y="5054"/>
                </a:lnTo>
                <a:lnTo>
                  <a:pt x="67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73" name="Freeform 13"/>
          <p:cNvSpPr>
            <a:spLocks noChangeArrowheads="1"/>
          </p:cNvSpPr>
          <p:nvPr/>
        </p:nvSpPr>
        <p:spPr bwMode="auto">
          <a:xfrm>
            <a:off x="6365916" y="5670387"/>
            <a:ext cx="152232" cy="173315"/>
          </a:xfrm>
          <a:custGeom>
            <a:avLst/>
            <a:gdLst>
              <a:gd name="T0" fmla="*/ 0 w 363"/>
              <a:gd name="T1" fmla="*/ 54540 h 438"/>
              <a:gd name="T2" fmla="*/ 117624 w 363"/>
              <a:gd name="T3" fmla="*/ 156803 h 438"/>
              <a:gd name="T4" fmla="*/ 129816 w 363"/>
              <a:gd name="T5" fmla="*/ 0 h 438"/>
              <a:gd name="T6" fmla="*/ 0 w 363"/>
              <a:gd name="T7" fmla="*/ 54540 h 4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438">
                <a:moveTo>
                  <a:pt x="0" y="152"/>
                </a:moveTo>
                <a:lnTo>
                  <a:pt x="328" y="437"/>
                </a:lnTo>
                <a:lnTo>
                  <a:pt x="362" y="0"/>
                </a:lnTo>
                <a:lnTo>
                  <a:pt x="0" y="15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3534763" y="3445299"/>
            <a:ext cx="1635571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375" name="Freeform 15"/>
          <p:cNvSpPr>
            <a:spLocks noChangeArrowheads="1"/>
          </p:cNvSpPr>
          <p:nvPr/>
        </p:nvSpPr>
        <p:spPr bwMode="auto">
          <a:xfrm>
            <a:off x="3432657" y="3986253"/>
            <a:ext cx="129955" cy="103288"/>
          </a:xfrm>
          <a:custGeom>
            <a:avLst/>
            <a:gdLst>
              <a:gd name="T0" fmla="*/ 74928 w 307"/>
              <a:gd name="T1" fmla="*/ 0 h 260"/>
              <a:gd name="T2" fmla="*/ 0 w 307"/>
              <a:gd name="T3" fmla="*/ 82855 h 260"/>
              <a:gd name="T4" fmla="*/ 110763 w 307"/>
              <a:gd name="T5" fmla="*/ 93302 h 260"/>
              <a:gd name="T6" fmla="*/ 74928 w 30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7" h="260">
                <a:moveTo>
                  <a:pt x="207" y="0"/>
                </a:moveTo>
                <a:lnTo>
                  <a:pt x="0" y="230"/>
                </a:lnTo>
                <a:lnTo>
                  <a:pt x="306" y="259"/>
                </a:lnTo>
                <a:lnTo>
                  <a:pt x="207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703147" y="3445299"/>
            <a:ext cx="1631858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377" name="Freeform 17"/>
          <p:cNvSpPr>
            <a:spLocks noChangeArrowheads="1"/>
          </p:cNvSpPr>
          <p:nvPr/>
        </p:nvSpPr>
        <p:spPr bwMode="auto">
          <a:xfrm>
            <a:off x="7310870" y="3986253"/>
            <a:ext cx="131812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4663510" y="3697394"/>
            <a:ext cx="640491" cy="204302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379" name="Freeform 19"/>
          <p:cNvSpPr>
            <a:spLocks noChangeArrowheads="1"/>
          </p:cNvSpPr>
          <p:nvPr/>
        </p:nvSpPr>
        <p:spPr bwMode="auto">
          <a:xfrm>
            <a:off x="4609674" y="5721157"/>
            <a:ext cx="113245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3258146" y="4465934"/>
            <a:ext cx="1008075" cy="1426787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381" name="Freeform 21"/>
          <p:cNvSpPr>
            <a:spLocks noChangeArrowheads="1"/>
          </p:cNvSpPr>
          <p:nvPr/>
        </p:nvSpPr>
        <p:spPr bwMode="auto">
          <a:xfrm>
            <a:off x="4253227" y="5847204"/>
            <a:ext cx="113245" cy="122546"/>
          </a:xfrm>
          <a:custGeom>
            <a:avLst/>
            <a:gdLst>
              <a:gd name="T0" fmla="*/ 0 w 268"/>
              <a:gd name="T1" fmla="*/ 55743 h 307"/>
              <a:gd name="T2" fmla="*/ 96476 w 268"/>
              <a:gd name="T3" fmla="*/ 110763 h 307"/>
              <a:gd name="T4" fmla="*/ 82745 w 268"/>
              <a:gd name="T5" fmla="*/ 0 h 307"/>
              <a:gd name="T6" fmla="*/ 0 w 268"/>
              <a:gd name="T7" fmla="*/ 55743 h 3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8" h="307">
                <a:moveTo>
                  <a:pt x="0" y="154"/>
                </a:moveTo>
                <a:lnTo>
                  <a:pt x="267" y="306"/>
                </a:lnTo>
                <a:lnTo>
                  <a:pt x="229" y="0"/>
                </a:lnTo>
                <a:lnTo>
                  <a:pt x="0" y="15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4767475" y="6220095"/>
            <a:ext cx="1490765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383" name="Freeform 23"/>
          <p:cNvSpPr>
            <a:spLocks noChangeArrowheads="1"/>
          </p:cNvSpPr>
          <p:nvPr/>
        </p:nvSpPr>
        <p:spPr bwMode="auto">
          <a:xfrm>
            <a:off x="6254525" y="6165824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84" name="Freeform 24"/>
          <p:cNvSpPr>
            <a:spLocks noChangeArrowheads="1"/>
          </p:cNvSpPr>
          <p:nvPr/>
        </p:nvSpPr>
        <p:spPr bwMode="auto">
          <a:xfrm>
            <a:off x="6759492" y="4579726"/>
            <a:ext cx="761162" cy="1395276"/>
          </a:xfrm>
          <a:custGeom>
            <a:avLst/>
            <a:gdLst>
              <a:gd name="T0" fmla="*/ 0 w 1806"/>
              <a:gd name="T1" fmla="*/ 1252993 h 3513"/>
              <a:gd name="T2" fmla="*/ 23065 w 1806"/>
              <a:gd name="T3" fmla="*/ 1264878 h 3513"/>
              <a:gd name="T4" fmla="*/ 650515 w 1806"/>
              <a:gd name="T5" fmla="*/ 12245 h 3513"/>
              <a:gd name="T6" fmla="*/ 627449 w 1806"/>
              <a:gd name="T7" fmla="*/ 0 h 3513"/>
              <a:gd name="T8" fmla="*/ 0 w 1806"/>
              <a:gd name="T9" fmla="*/ 1252993 h 3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6" h="3513">
                <a:moveTo>
                  <a:pt x="0" y="3479"/>
                </a:moveTo>
                <a:lnTo>
                  <a:pt x="64" y="3512"/>
                </a:lnTo>
                <a:lnTo>
                  <a:pt x="1805" y="34"/>
                </a:lnTo>
                <a:lnTo>
                  <a:pt x="1741" y="0"/>
                </a:lnTo>
                <a:lnTo>
                  <a:pt x="0" y="3479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85" name="Freeform 25"/>
          <p:cNvSpPr>
            <a:spLocks noChangeArrowheads="1"/>
          </p:cNvSpPr>
          <p:nvPr/>
        </p:nvSpPr>
        <p:spPr bwMode="auto">
          <a:xfrm>
            <a:off x="7427829" y="4453678"/>
            <a:ext cx="146662" cy="175066"/>
          </a:xfrm>
          <a:custGeom>
            <a:avLst/>
            <a:gdLst>
              <a:gd name="T0" fmla="*/ 125053 w 349"/>
              <a:gd name="T1" fmla="*/ 158388 h 439"/>
              <a:gd name="T2" fmla="*/ 125053 w 349"/>
              <a:gd name="T3" fmla="*/ 0 h 439"/>
              <a:gd name="T4" fmla="*/ 0 w 349"/>
              <a:gd name="T5" fmla="*/ 95105 h 439"/>
              <a:gd name="T6" fmla="*/ 125053 w 349"/>
              <a:gd name="T7" fmla="*/ 158388 h 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9" h="439">
                <a:moveTo>
                  <a:pt x="348" y="438"/>
                </a:moveTo>
                <a:lnTo>
                  <a:pt x="348" y="0"/>
                </a:lnTo>
                <a:lnTo>
                  <a:pt x="0" y="263"/>
                </a:lnTo>
                <a:lnTo>
                  <a:pt x="348" y="43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V="1">
            <a:off x="4901142" y="4509700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5387" name="Freeform 27"/>
          <p:cNvSpPr>
            <a:spLocks noChangeArrowheads="1"/>
          </p:cNvSpPr>
          <p:nvPr/>
        </p:nvSpPr>
        <p:spPr bwMode="auto">
          <a:xfrm>
            <a:off x="7177202" y="4453679"/>
            <a:ext cx="128099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1425787" y="2942860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59696" y="3131931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3089205" y="4014264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656270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7632043" y="4014264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442402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143693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5034809" y="4639249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683375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3475355" y="501739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5881370" y="539553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7262602" y="5143439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015038" y="438715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5480368" y="627786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10416783" y="7259987"/>
            <a:ext cx="16337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7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2508123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1 to 3 length 30</a:t>
            </a:r>
          </a:p>
        </p:txBody>
      </p:sp>
      <p:sp>
        <p:nvSpPr>
          <p:cNvPr id="17416" name="Freeform 7"/>
          <p:cNvSpPr>
            <a:spLocks noChangeArrowheads="1"/>
          </p:cNvSpPr>
          <p:nvPr/>
        </p:nvSpPr>
        <p:spPr bwMode="auto">
          <a:xfrm>
            <a:off x="5168477" y="3067156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17" name="Freeform 8"/>
          <p:cNvSpPr>
            <a:spLocks noChangeArrowheads="1"/>
          </p:cNvSpPr>
          <p:nvPr/>
        </p:nvSpPr>
        <p:spPr bwMode="auto">
          <a:xfrm>
            <a:off x="6371485" y="5967999"/>
            <a:ext cx="532814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18" name="Freeform 9"/>
          <p:cNvSpPr>
            <a:spLocks noChangeArrowheads="1"/>
          </p:cNvSpPr>
          <p:nvPr/>
        </p:nvSpPr>
        <p:spPr bwMode="auto">
          <a:xfrm>
            <a:off x="4232805" y="5967999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19" name="Freeform 10"/>
          <p:cNvSpPr>
            <a:spLocks noChangeArrowheads="1"/>
          </p:cNvSpPr>
          <p:nvPr/>
        </p:nvSpPr>
        <p:spPr bwMode="auto">
          <a:xfrm>
            <a:off x="7440825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20" name="Freeform 11"/>
          <p:cNvSpPr>
            <a:spLocks noChangeArrowheads="1"/>
          </p:cNvSpPr>
          <p:nvPr/>
        </p:nvSpPr>
        <p:spPr bwMode="auto">
          <a:xfrm>
            <a:off x="2896130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21" name="Freeform 12"/>
          <p:cNvSpPr>
            <a:spLocks noChangeArrowheads="1"/>
          </p:cNvSpPr>
          <p:nvPr/>
        </p:nvSpPr>
        <p:spPr bwMode="auto">
          <a:xfrm>
            <a:off x="5554628" y="3692143"/>
            <a:ext cx="902256" cy="2018510"/>
          </a:xfrm>
          <a:custGeom>
            <a:avLst/>
            <a:gdLst>
              <a:gd name="T0" fmla="*/ 24110 w 2144"/>
              <a:gd name="T1" fmla="*/ 0 h 5085"/>
              <a:gd name="T2" fmla="*/ 0 w 2144"/>
              <a:gd name="T3" fmla="*/ 10439 h 5085"/>
              <a:gd name="T4" fmla="*/ 746695 w 2144"/>
              <a:gd name="T5" fmla="*/ 1830027 h 5085"/>
              <a:gd name="T6" fmla="*/ 771165 w 2144"/>
              <a:gd name="T7" fmla="*/ 1819228 h 5085"/>
              <a:gd name="T8" fmla="*/ 24110 w 2144"/>
              <a:gd name="T9" fmla="*/ 0 h 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4" h="5085">
                <a:moveTo>
                  <a:pt x="67" y="0"/>
                </a:moveTo>
                <a:lnTo>
                  <a:pt x="0" y="29"/>
                </a:lnTo>
                <a:lnTo>
                  <a:pt x="2075" y="5084"/>
                </a:lnTo>
                <a:lnTo>
                  <a:pt x="2143" y="5054"/>
                </a:lnTo>
                <a:lnTo>
                  <a:pt x="67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22" name="Freeform 13"/>
          <p:cNvSpPr>
            <a:spLocks noChangeArrowheads="1"/>
          </p:cNvSpPr>
          <p:nvPr/>
        </p:nvSpPr>
        <p:spPr bwMode="auto">
          <a:xfrm>
            <a:off x="6365916" y="5670387"/>
            <a:ext cx="152232" cy="173315"/>
          </a:xfrm>
          <a:custGeom>
            <a:avLst/>
            <a:gdLst>
              <a:gd name="T0" fmla="*/ 0 w 363"/>
              <a:gd name="T1" fmla="*/ 54540 h 438"/>
              <a:gd name="T2" fmla="*/ 117624 w 363"/>
              <a:gd name="T3" fmla="*/ 156803 h 438"/>
              <a:gd name="T4" fmla="*/ 129816 w 363"/>
              <a:gd name="T5" fmla="*/ 0 h 438"/>
              <a:gd name="T6" fmla="*/ 0 w 363"/>
              <a:gd name="T7" fmla="*/ 54540 h 4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438">
                <a:moveTo>
                  <a:pt x="0" y="152"/>
                </a:moveTo>
                <a:lnTo>
                  <a:pt x="328" y="437"/>
                </a:lnTo>
                <a:lnTo>
                  <a:pt x="362" y="0"/>
                </a:lnTo>
                <a:lnTo>
                  <a:pt x="0" y="15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H="1">
            <a:off x="3534763" y="3445299"/>
            <a:ext cx="1635571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424" name="Freeform 15"/>
          <p:cNvSpPr>
            <a:spLocks noChangeArrowheads="1"/>
          </p:cNvSpPr>
          <p:nvPr/>
        </p:nvSpPr>
        <p:spPr bwMode="auto">
          <a:xfrm>
            <a:off x="3432657" y="3986253"/>
            <a:ext cx="129955" cy="103288"/>
          </a:xfrm>
          <a:custGeom>
            <a:avLst/>
            <a:gdLst>
              <a:gd name="T0" fmla="*/ 74928 w 307"/>
              <a:gd name="T1" fmla="*/ 0 h 260"/>
              <a:gd name="T2" fmla="*/ 0 w 307"/>
              <a:gd name="T3" fmla="*/ 82855 h 260"/>
              <a:gd name="T4" fmla="*/ 110763 w 307"/>
              <a:gd name="T5" fmla="*/ 93302 h 260"/>
              <a:gd name="T6" fmla="*/ 74928 w 30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7" h="260">
                <a:moveTo>
                  <a:pt x="207" y="0"/>
                </a:moveTo>
                <a:lnTo>
                  <a:pt x="0" y="230"/>
                </a:lnTo>
                <a:lnTo>
                  <a:pt x="306" y="259"/>
                </a:lnTo>
                <a:lnTo>
                  <a:pt x="207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5703147" y="3445299"/>
            <a:ext cx="1631858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426" name="Freeform 17"/>
          <p:cNvSpPr>
            <a:spLocks noChangeArrowheads="1"/>
          </p:cNvSpPr>
          <p:nvPr/>
        </p:nvSpPr>
        <p:spPr bwMode="auto">
          <a:xfrm>
            <a:off x="7310870" y="3986253"/>
            <a:ext cx="131812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H="1">
            <a:off x="4663510" y="3697394"/>
            <a:ext cx="640491" cy="204302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428" name="Freeform 19"/>
          <p:cNvSpPr>
            <a:spLocks noChangeArrowheads="1"/>
          </p:cNvSpPr>
          <p:nvPr/>
        </p:nvSpPr>
        <p:spPr bwMode="auto">
          <a:xfrm>
            <a:off x="4609674" y="5721157"/>
            <a:ext cx="113245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3297132" y="4453679"/>
            <a:ext cx="1008076" cy="1426788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430" name="Freeform 21"/>
          <p:cNvSpPr>
            <a:spLocks noChangeArrowheads="1"/>
          </p:cNvSpPr>
          <p:nvPr/>
        </p:nvSpPr>
        <p:spPr bwMode="auto">
          <a:xfrm>
            <a:off x="4253227" y="5847204"/>
            <a:ext cx="113245" cy="122546"/>
          </a:xfrm>
          <a:custGeom>
            <a:avLst/>
            <a:gdLst>
              <a:gd name="T0" fmla="*/ 0 w 268"/>
              <a:gd name="T1" fmla="*/ 55743 h 307"/>
              <a:gd name="T2" fmla="*/ 96476 w 268"/>
              <a:gd name="T3" fmla="*/ 110763 h 307"/>
              <a:gd name="T4" fmla="*/ 82745 w 268"/>
              <a:gd name="T5" fmla="*/ 0 h 307"/>
              <a:gd name="T6" fmla="*/ 0 w 268"/>
              <a:gd name="T7" fmla="*/ 55743 h 3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8" h="307">
                <a:moveTo>
                  <a:pt x="0" y="154"/>
                </a:moveTo>
                <a:lnTo>
                  <a:pt x="267" y="306"/>
                </a:lnTo>
                <a:lnTo>
                  <a:pt x="229" y="0"/>
                </a:lnTo>
                <a:lnTo>
                  <a:pt x="0" y="15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4767475" y="6220095"/>
            <a:ext cx="1490765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432" name="Freeform 23"/>
          <p:cNvSpPr>
            <a:spLocks noChangeArrowheads="1"/>
          </p:cNvSpPr>
          <p:nvPr/>
        </p:nvSpPr>
        <p:spPr bwMode="auto">
          <a:xfrm>
            <a:off x="6254525" y="6165824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 flipV="1">
            <a:off x="6772487" y="4546464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434" name="Freeform 25"/>
          <p:cNvSpPr>
            <a:spLocks noChangeArrowheads="1"/>
          </p:cNvSpPr>
          <p:nvPr/>
        </p:nvSpPr>
        <p:spPr bwMode="auto">
          <a:xfrm>
            <a:off x="7470528" y="4453678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 flipV="1">
            <a:off x="4901142" y="4509700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7436" name="Freeform 27"/>
          <p:cNvSpPr>
            <a:spLocks noChangeArrowheads="1"/>
          </p:cNvSpPr>
          <p:nvPr/>
        </p:nvSpPr>
        <p:spPr bwMode="auto">
          <a:xfrm>
            <a:off x="7177202" y="4453679"/>
            <a:ext cx="128099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1425787" y="2942860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5359696" y="3131931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3089205" y="4014264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656270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7632043" y="4014264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442402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4143693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7444" name="Text Box 35"/>
          <p:cNvSpPr txBox="1">
            <a:spLocks noChangeArrowheads="1"/>
          </p:cNvSpPr>
          <p:nvPr/>
        </p:nvSpPr>
        <p:spPr bwMode="auto">
          <a:xfrm>
            <a:off x="5034809" y="4639249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17445" name="Text Box 36"/>
          <p:cNvSpPr txBox="1">
            <a:spLocks noChangeArrowheads="1"/>
          </p:cNvSpPr>
          <p:nvPr/>
        </p:nvSpPr>
        <p:spPr bwMode="auto">
          <a:xfrm>
            <a:off x="6683375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17446" name="Text Box 37"/>
          <p:cNvSpPr txBox="1">
            <a:spLocks noChangeArrowheads="1"/>
          </p:cNvSpPr>
          <p:nvPr/>
        </p:nvSpPr>
        <p:spPr bwMode="auto">
          <a:xfrm>
            <a:off x="3475355" y="501739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5881370" y="539553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17448" name="Text Box 39"/>
          <p:cNvSpPr txBox="1">
            <a:spLocks noChangeArrowheads="1"/>
          </p:cNvSpPr>
          <p:nvPr/>
        </p:nvSpPr>
        <p:spPr bwMode="auto">
          <a:xfrm>
            <a:off x="7262602" y="5143439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7449" name="Text Box 40"/>
          <p:cNvSpPr txBox="1">
            <a:spLocks noChangeArrowheads="1"/>
          </p:cNvSpPr>
          <p:nvPr/>
        </p:nvSpPr>
        <p:spPr bwMode="auto">
          <a:xfrm>
            <a:off x="6015038" y="438715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17450" name="Text Box 41"/>
          <p:cNvSpPr txBox="1">
            <a:spLocks noChangeArrowheads="1"/>
          </p:cNvSpPr>
          <p:nvPr/>
        </p:nvSpPr>
        <p:spPr bwMode="auto">
          <a:xfrm>
            <a:off x="5480368" y="627786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17451" name="Text Box 42"/>
          <p:cNvSpPr txBox="1">
            <a:spLocks noChangeArrowheads="1"/>
          </p:cNvSpPr>
          <p:nvPr/>
        </p:nvSpPr>
        <p:spPr bwMode="auto">
          <a:xfrm>
            <a:off x="10416783" y="7259987"/>
            <a:ext cx="16337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8</a:t>
            </a: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2508123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1 to 4 length 20</a:t>
            </a:r>
          </a:p>
        </p:txBody>
      </p:sp>
      <p:sp>
        <p:nvSpPr>
          <p:cNvPr id="19464" name="Freeform 7"/>
          <p:cNvSpPr>
            <a:spLocks noChangeArrowheads="1"/>
          </p:cNvSpPr>
          <p:nvPr/>
        </p:nvSpPr>
        <p:spPr bwMode="auto">
          <a:xfrm>
            <a:off x="5168477" y="3067156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65" name="Freeform 8"/>
          <p:cNvSpPr>
            <a:spLocks noChangeArrowheads="1"/>
          </p:cNvSpPr>
          <p:nvPr/>
        </p:nvSpPr>
        <p:spPr bwMode="auto">
          <a:xfrm>
            <a:off x="6371485" y="5967999"/>
            <a:ext cx="532814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66" name="Freeform 9"/>
          <p:cNvSpPr>
            <a:spLocks noChangeArrowheads="1"/>
          </p:cNvSpPr>
          <p:nvPr/>
        </p:nvSpPr>
        <p:spPr bwMode="auto">
          <a:xfrm>
            <a:off x="4232805" y="5967999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67" name="Freeform 10"/>
          <p:cNvSpPr>
            <a:spLocks noChangeArrowheads="1"/>
          </p:cNvSpPr>
          <p:nvPr/>
        </p:nvSpPr>
        <p:spPr bwMode="auto">
          <a:xfrm>
            <a:off x="7440825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68" name="Freeform 11"/>
          <p:cNvSpPr>
            <a:spLocks noChangeArrowheads="1"/>
          </p:cNvSpPr>
          <p:nvPr/>
        </p:nvSpPr>
        <p:spPr bwMode="auto">
          <a:xfrm>
            <a:off x="2896130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5569479" y="3697393"/>
            <a:ext cx="891117" cy="2046522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470" name="Freeform 13"/>
          <p:cNvSpPr>
            <a:spLocks noChangeArrowheads="1"/>
          </p:cNvSpPr>
          <p:nvPr/>
        </p:nvSpPr>
        <p:spPr bwMode="auto">
          <a:xfrm>
            <a:off x="6406758" y="5719406"/>
            <a:ext cx="109533" cy="124296"/>
          </a:xfrm>
          <a:custGeom>
            <a:avLst/>
            <a:gdLst>
              <a:gd name="T0" fmla="*/ 0 w 260"/>
              <a:gd name="T1" fmla="*/ 39360 h 315"/>
              <a:gd name="T2" fmla="*/ 84296 w 260"/>
              <a:gd name="T3" fmla="*/ 112354 h 315"/>
              <a:gd name="T4" fmla="*/ 93302 w 260"/>
              <a:gd name="T5" fmla="*/ 0 h 315"/>
              <a:gd name="T6" fmla="*/ 0 w 260"/>
              <a:gd name="T7" fmla="*/ 39360 h 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315">
                <a:moveTo>
                  <a:pt x="0" y="110"/>
                </a:moveTo>
                <a:lnTo>
                  <a:pt x="234" y="314"/>
                </a:lnTo>
                <a:lnTo>
                  <a:pt x="259" y="0"/>
                </a:lnTo>
                <a:lnTo>
                  <a:pt x="0" y="11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71" name="Freeform 14"/>
          <p:cNvSpPr>
            <a:spLocks noChangeArrowheads="1"/>
          </p:cNvSpPr>
          <p:nvPr/>
        </p:nvSpPr>
        <p:spPr bwMode="auto">
          <a:xfrm>
            <a:off x="3573750" y="3431293"/>
            <a:ext cx="1600297" cy="602227"/>
          </a:xfrm>
          <a:custGeom>
            <a:avLst/>
            <a:gdLst>
              <a:gd name="T0" fmla="*/ 1368065 w 3803"/>
              <a:gd name="T1" fmla="*/ 24103 h 1518"/>
              <a:gd name="T2" fmla="*/ 1359069 w 3803"/>
              <a:gd name="T3" fmla="*/ 0 h 1518"/>
              <a:gd name="T4" fmla="*/ 0 w 3803"/>
              <a:gd name="T5" fmla="*/ 521277 h 1518"/>
              <a:gd name="T6" fmla="*/ 8996 w 3803"/>
              <a:gd name="T7" fmla="*/ 545740 h 1518"/>
              <a:gd name="T8" fmla="*/ 1368065 w 3803"/>
              <a:gd name="T9" fmla="*/ 24103 h 1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03" h="1518">
                <a:moveTo>
                  <a:pt x="3802" y="67"/>
                </a:moveTo>
                <a:lnTo>
                  <a:pt x="3777" y="0"/>
                </a:lnTo>
                <a:lnTo>
                  <a:pt x="0" y="1449"/>
                </a:lnTo>
                <a:lnTo>
                  <a:pt x="25" y="1517"/>
                </a:lnTo>
                <a:lnTo>
                  <a:pt x="3802" y="67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72" name="Freeform 15"/>
          <p:cNvSpPr>
            <a:spLocks noChangeArrowheads="1"/>
          </p:cNvSpPr>
          <p:nvPr/>
        </p:nvSpPr>
        <p:spPr bwMode="auto">
          <a:xfrm>
            <a:off x="3432657" y="3949489"/>
            <a:ext cx="181936" cy="143554"/>
          </a:xfrm>
          <a:custGeom>
            <a:avLst/>
            <a:gdLst>
              <a:gd name="T0" fmla="*/ 103597 w 434"/>
              <a:gd name="T1" fmla="*/ 0 h 363"/>
              <a:gd name="T2" fmla="*/ 0 w 434"/>
              <a:gd name="T3" fmla="*/ 116189 h 363"/>
              <a:gd name="T4" fmla="*/ 155217 w 434"/>
              <a:gd name="T5" fmla="*/ 129816 h 363"/>
              <a:gd name="T6" fmla="*/ 103597 w 434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4" h="363">
                <a:moveTo>
                  <a:pt x="289" y="0"/>
                </a:moveTo>
                <a:lnTo>
                  <a:pt x="0" y="324"/>
                </a:lnTo>
                <a:lnTo>
                  <a:pt x="433" y="362"/>
                </a:lnTo>
                <a:lnTo>
                  <a:pt x="289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5703147" y="3445299"/>
            <a:ext cx="1631858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474" name="Freeform 17"/>
          <p:cNvSpPr>
            <a:spLocks noChangeArrowheads="1"/>
          </p:cNvSpPr>
          <p:nvPr/>
        </p:nvSpPr>
        <p:spPr bwMode="auto">
          <a:xfrm>
            <a:off x="7310870" y="3986253"/>
            <a:ext cx="131812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H="1">
            <a:off x="4663510" y="3697394"/>
            <a:ext cx="640491" cy="204302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476" name="Freeform 19"/>
          <p:cNvSpPr>
            <a:spLocks noChangeArrowheads="1"/>
          </p:cNvSpPr>
          <p:nvPr/>
        </p:nvSpPr>
        <p:spPr bwMode="auto">
          <a:xfrm>
            <a:off x="4609674" y="5721157"/>
            <a:ext cx="113245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77" name="Freeform 20"/>
          <p:cNvSpPr>
            <a:spLocks noChangeArrowheads="1"/>
          </p:cNvSpPr>
          <p:nvPr/>
        </p:nvSpPr>
        <p:spPr bwMode="auto">
          <a:xfrm>
            <a:off x="3284137" y="4448427"/>
            <a:ext cx="1009932" cy="1405779"/>
          </a:xfrm>
          <a:custGeom>
            <a:avLst/>
            <a:gdLst>
              <a:gd name="T0" fmla="*/ 21248 w 2398"/>
              <a:gd name="T1" fmla="*/ 0 h 3539"/>
              <a:gd name="T2" fmla="*/ 0 w 2398"/>
              <a:gd name="T3" fmla="*/ 13688 h 3539"/>
              <a:gd name="T4" fmla="*/ 841632 w 2398"/>
              <a:gd name="T5" fmla="*/ 1274402 h 3539"/>
              <a:gd name="T6" fmla="*/ 863240 w 2398"/>
              <a:gd name="T7" fmla="*/ 1260714 h 3539"/>
              <a:gd name="T8" fmla="*/ 21248 w 2398"/>
              <a:gd name="T9" fmla="*/ 0 h 3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98" h="3539">
                <a:moveTo>
                  <a:pt x="59" y="0"/>
                </a:moveTo>
                <a:lnTo>
                  <a:pt x="0" y="38"/>
                </a:lnTo>
                <a:lnTo>
                  <a:pt x="2337" y="3538"/>
                </a:lnTo>
                <a:lnTo>
                  <a:pt x="2397" y="3500"/>
                </a:lnTo>
                <a:lnTo>
                  <a:pt x="59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78" name="Freeform 21"/>
          <p:cNvSpPr>
            <a:spLocks noChangeArrowheads="1"/>
          </p:cNvSpPr>
          <p:nvPr/>
        </p:nvSpPr>
        <p:spPr bwMode="auto">
          <a:xfrm>
            <a:off x="4208671" y="5798185"/>
            <a:ext cx="157801" cy="171565"/>
          </a:xfrm>
          <a:custGeom>
            <a:avLst/>
            <a:gdLst>
              <a:gd name="T0" fmla="*/ 0 w 374"/>
              <a:gd name="T1" fmla="*/ 76702 h 430"/>
              <a:gd name="T2" fmla="*/ 134576 w 374"/>
              <a:gd name="T3" fmla="*/ 155213 h 430"/>
              <a:gd name="T4" fmla="*/ 116176 w 374"/>
              <a:gd name="T5" fmla="*/ 0 h 430"/>
              <a:gd name="T6" fmla="*/ 0 w 374"/>
              <a:gd name="T7" fmla="*/ 76702 h 4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" h="430">
                <a:moveTo>
                  <a:pt x="0" y="212"/>
                </a:moveTo>
                <a:lnTo>
                  <a:pt x="373" y="429"/>
                </a:lnTo>
                <a:lnTo>
                  <a:pt x="322" y="0"/>
                </a:lnTo>
                <a:lnTo>
                  <a:pt x="0" y="21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4767475" y="6220095"/>
            <a:ext cx="1490765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480" name="Freeform 23"/>
          <p:cNvSpPr>
            <a:spLocks noChangeArrowheads="1"/>
          </p:cNvSpPr>
          <p:nvPr/>
        </p:nvSpPr>
        <p:spPr bwMode="auto">
          <a:xfrm>
            <a:off x="6254525" y="6165824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 flipV="1">
            <a:off x="6772487" y="4546464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482" name="Freeform 25"/>
          <p:cNvSpPr>
            <a:spLocks noChangeArrowheads="1"/>
          </p:cNvSpPr>
          <p:nvPr/>
        </p:nvSpPr>
        <p:spPr bwMode="auto">
          <a:xfrm>
            <a:off x="7470528" y="4453678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V="1">
            <a:off x="4901142" y="4509700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484" name="Freeform 27"/>
          <p:cNvSpPr>
            <a:spLocks noChangeArrowheads="1"/>
          </p:cNvSpPr>
          <p:nvPr/>
        </p:nvSpPr>
        <p:spPr bwMode="auto">
          <a:xfrm>
            <a:off x="7177202" y="4453679"/>
            <a:ext cx="128099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1425787" y="2942860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5359696" y="3131931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3089205" y="4014264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656270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7632043" y="4014264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19490" name="Text Box 33"/>
          <p:cNvSpPr txBox="1">
            <a:spLocks noChangeArrowheads="1"/>
          </p:cNvSpPr>
          <p:nvPr/>
        </p:nvSpPr>
        <p:spPr bwMode="auto">
          <a:xfrm>
            <a:off x="442402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4143693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5034809" y="4639249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6683375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3475355" y="501739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5881370" y="539553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19496" name="Text Box 39"/>
          <p:cNvSpPr txBox="1">
            <a:spLocks noChangeArrowheads="1"/>
          </p:cNvSpPr>
          <p:nvPr/>
        </p:nvSpPr>
        <p:spPr bwMode="auto">
          <a:xfrm>
            <a:off x="7262602" y="5143439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9497" name="Text Box 40"/>
          <p:cNvSpPr txBox="1">
            <a:spLocks noChangeArrowheads="1"/>
          </p:cNvSpPr>
          <p:nvPr/>
        </p:nvSpPr>
        <p:spPr bwMode="auto">
          <a:xfrm>
            <a:off x="6015038" y="438715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19498" name="Text Box 41"/>
          <p:cNvSpPr txBox="1">
            <a:spLocks noChangeArrowheads="1"/>
          </p:cNvSpPr>
          <p:nvPr/>
        </p:nvSpPr>
        <p:spPr bwMode="auto">
          <a:xfrm>
            <a:off x="5480368" y="627786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19499" name="Text Box 42"/>
          <p:cNvSpPr txBox="1">
            <a:spLocks noChangeArrowheads="1"/>
          </p:cNvSpPr>
          <p:nvPr/>
        </p:nvSpPr>
        <p:spPr bwMode="auto">
          <a:xfrm>
            <a:off x="10416783" y="7259987"/>
            <a:ext cx="16337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9</a:t>
            </a: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1889910" y="2559464"/>
            <a:ext cx="2508123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– 1 to 5 length 10</a:t>
            </a:r>
          </a:p>
        </p:txBody>
      </p:sp>
      <p:sp>
        <p:nvSpPr>
          <p:cNvPr id="21512" name="Freeform 7"/>
          <p:cNvSpPr>
            <a:spLocks noChangeArrowheads="1"/>
          </p:cNvSpPr>
          <p:nvPr/>
        </p:nvSpPr>
        <p:spPr bwMode="auto">
          <a:xfrm>
            <a:off x="5168477" y="3067156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13" name="Freeform 8"/>
          <p:cNvSpPr>
            <a:spLocks noChangeArrowheads="1"/>
          </p:cNvSpPr>
          <p:nvPr/>
        </p:nvSpPr>
        <p:spPr bwMode="auto">
          <a:xfrm>
            <a:off x="6371485" y="5967999"/>
            <a:ext cx="532814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14" name="Freeform 9"/>
          <p:cNvSpPr>
            <a:spLocks noChangeArrowheads="1"/>
          </p:cNvSpPr>
          <p:nvPr/>
        </p:nvSpPr>
        <p:spPr bwMode="auto">
          <a:xfrm>
            <a:off x="4232805" y="5967999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15" name="Freeform 10"/>
          <p:cNvSpPr>
            <a:spLocks noChangeArrowheads="1"/>
          </p:cNvSpPr>
          <p:nvPr/>
        </p:nvSpPr>
        <p:spPr bwMode="auto">
          <a:xfrm>
            <a:off x="7440825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16" name="Freeform 11"/>
          <p:cNvSpPr>
            <a:spLocks noChangeArrowheads="1"/>
          </p:cNvSpPr>
          <p:nvPr/>
        </p:nvSpPr>
        <p:spPr bwMode="auto">
          <a:xfrm>
            <a:off x="2896130" y="3949489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5569479" y="3697393"/>
            <a:ext cx="891117" cy="2046522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518" name="Freeform 13"/>
          <p:cNvSpPr>
            <a:spLocks noChangeArrowheads="1"/>
          </p:cNvSpPr>
          <p:nvPr/>
        </p:nvSpPr>
        <p:spPr bwMode="auto">
          <a:xfrm>
            <a:off x="6406758" y="5719406"/>
            <a:ext cx="109533" cy="124296"/>
          </a:xfrm>
          <a:custGeom>
            <a:avLst/>
            <a:gdLst>
              <a:gd name="T0" fmla="*/ 0 w 260"/>
              <a:gd name="T1" fmla="*/ 39360 h 315"/>
              <a:gd name="T2" fmla="*/ 84296 w 260"/>
              <a:gd name="T3" fmla="*/ 112354 h 315"/>
              <a:gd name="T4" fmla="*/ 93302 w 260"/>
              <a:gd name="T5" fmla="*/ 0 h 315"/>
              <a:gd name="T6" fmla="*/ 0 w 260"/>
              <a:gd name="T7" fmla="*/ 39360 h 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315">
                <a:moveTo>
                  <a:pt x="0" y="110"/>
                </a:moveTo>
                <a:lnTo>
                  <a:pt x="234" y="314"/>
                </a:lnTo>
                <a:lnTo>
                  <a:pt x="259" y="0"/>
                </a:lnTo>
                <a:lnTo>
                  <a:pt x="0" y="11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19" name="Freeform 14"/>
          <p:cNvSpPr>
            <a:spLocks noChangeArrowheads="1"/>
          </p:cNvSpPr>
          <p:nvPr/>
        </p:nvSpPr>
        <p:spPr bwMode="auto">
          <a:xfrm>
            <a:off x="3573750" y="3431293"/>
            <a:ext cx="1600297" cy="602227"/>
          </a:xfrm>
          <a:custGeom>
            <a:avLst/>
            <a:gdLst>
              <a:gd name="T0" fmla="*/ 1368065 w 3803"/>
              <a:gd name="T1" fmla="*/ 24103 h 1518"/>
              <a:gd name="T2" fmla="*/ 1359069 w 3803"/>
              <a:gd name="T3" fmla="*/ 0 h 1518"/>
              <a:gd name="T4" fmla="*/ 0 w 3803"/>
              <a:gd name="T5" fmla="*/ 521277 h 1518"/>
              <a:gd name="T6" fmla="*/ 8996 w 3803"/>
              <a:gd name="T7" fmla="*/ 545740 h 1518"/>
              <a:gd name="T8" fmla="*/ 1368065 w 3803"/>
              <a:gd name="T9" fmla="*/ 24103 h 1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03" h="1518">
                <a:moveTo>
                  <a:pt x="3802" y="67"/>
                </a:moveTo>
                <a:lnTo>
                  <a:pt x="3777" y="0"/>
                </a:lnTo>
                <a:lnTo>
                  <a:pt x="0" y="1449"/>
                </a:lnTo>
                <a:lnTo>
                  <a:pt x="25" y="1517"/>
                </a:lnTo>
                <a:lnTo>
                  <a:pt x="3802" y="67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20" name="Freeform 15"/>
          <p:cNvSpPr>
            <a:spLocks noChangeArrowheads="1"/>
          </p:cNvSpPr>
          <p:nvPr/>
        </p:nvSpPr>
        <p:spPr bwMode="auto">
          <a:xfrm>
            <a:off x="3432657" y="3949489"/>
            <a:ext cx="181936" cy="143554"/>
          </a:xfrm>
          <a:custGeom>
            <a:avLst/>
            <a:gdLst>
              <a:gd name="T0" fmla="*/ 103597 w 434"/>
              <a:gd name="T1" fmla="*/ 0 h 363"/>
              <a:gd name="T2" fmla="*/ 0 w 434"/>
              <a:gd name="T3" fmla="*/ 116189 h 363"/>
              <a:gd name="T4" fmla="*/ 155217 w 434"/>
              <a:gd name="T5" fmla="*/ 129816 h 363"/>
              <a:gd name="T6" fmla="*/ 103597 w 434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4" h="363">
                <a:moveTo>
                  <a:pt x="289" y="0"/>
                </a:moveTo>
                <a:lnTo>
                  <a:pt x="0" y="324"/>
                </a:lnTo>
                <a:lnTo>
                  <a:pt x="433" y="362"/>
                </a:lnTo>
                <a:lnTo>
                  <a:pt x="289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5703147" y="3445299"/>
            <a:ext cx="1631858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522" name="Freeform 17"/>
          <p:cNvSpPr>
            <a:spLocks noChangeArrowheads="1"/>
          </p:cNvSpPr>
          <p:nvPr/>
        </p:nvSpPr>
        <p:spPr bwMode="auto">
          <a:xfrm>
            <a:off x="7310870" y="3986253"/>
            <a:ext cx="131812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 flipH="1">
            <a:off x="4663510" y="3697394"/>
            <a:ext cx="640491" cy="204302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524" name="Freeform 19"/>
          <p:cNvSpPr>
            <a:spLocks noChangeArrowheads="1"/>
          </p:cNvSpPr>
          <p:nvPr/>
        </p:nvSpPr>
        <p:spPr bwMode="auto">
          <a:xfrm>
            <a:off x="4609674" y="5721157"/>
            <a:ext cx="113245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3297132" y="4453679"/>
            <a:ext cx="1008076" cy="1426788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526" name="Freeform 21"/>
          <p:cNvSpPr>
            <a:spLocks noChangeArrowheads="1"/>
          </p:cNvSpPr>
          <p:nvPr/>
        </p:nvSpPr>
        <p:spPr bwMode="auto">
          <a:xfrm>
            <a:off x="4253227" y="5847204"/>
            <a:ext cx="113245" cy="122546"/>
          </a:xfrm>
          <a:custGeom>
            <a:avLst/>
            <a:gdLst>
              <a:gd name="T0" fmla="*/ 0 w 268"/>
              <a:gd name="T1" fmla="*/ 55743 h 307"/>
              <a:gd name="T2" fmla="*/ 96476 w 268"/>
              <a:gd name="T3" fmla="*/ 110763 h 307"/>
              <a:gd name="T4" fmla="*/ 82745 w 268"/>
              <a:gd name="T5" fmla="*/ 0 h 307"/>
              <a:gd name="T6" fmla="*/ 0 w 268"/>
              <a:gd name="T7" fmla="*/ 55743 h 3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8" h="307">
                <a:moveTo>
                  <a:pt x="0" y="154"/>
                </a:moveTo>
                <a:lnTo>
                  <a:pt x="267" y="306"/>
                </a:lnTo>
                <a:lnTo>
                  <a:pt x="229" y="0"/>
                </a:lnTo>
                <a:lnTo>
                  <a:pt x="0" y="15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4767475" y="6220095"/>
            <a:ext cx="1490765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528" name="Freeform 23"/>
          <p:cNvSpPr>
            <a:spLocks noChangeArrowheads="1"/>
          </p:cNvSpPr>
          <p:nvPr/>
        </p:nvSpPr>
        <p:spPr bwMode="auto">
          <a:xfrm>
            <a:off x="6254525" y="6165824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V="1">
            <a:off x="6772487" y="4546464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530" name="Freeform 25"/>
          <p:cNvSpPr>
            <a:spLocks noChangeArrowheads="1"/>
          </p:cNvSpPr>
          <p:nvPr/>
        </p:nvSpPr>
        <p:spPr bwMode="auto">
          <a:xfrm>
            <a:off x="7470528" y="4453678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 flipV="1">
            <a:off x="4901142" y="4509700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1532" name="Freeform 27"/>
          <p:cNvSpPr>
            <a:spLocks noChangeArrowheads="1"/>
          </p:cNvSpPr>
          <p:nvPr/>
        </p:nvSpPr>
        <p:spPr bwMode="auto">
          <a:xfrm>
            <a:off x="7177202" y="4453679"/>
            <a:ext cx="128099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1425787" y="2942860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359696" y="3131931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3089205" y="4014264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656270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7632043" y="4014264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424023" y="6032774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4143693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034809" y="4639249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6683375" y="350307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21542" name="Text Box 37"/>
          <p:cNvSpPr txBox="1">
            <a:spLocks noChangeArrowheads="1"/>
          </p:cNvSpPr>
          <p:nvPr/>
        </p:nvSpPr>
        <p:spPr bwMode="auto">
          <a:xfrm>
            <a:off x="3475355" y="501739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5881370" y="539553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7262602" y="5143439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6015038" y="438715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21546" name="Text Box 41"/>
          <p:cNvSpPr txBox="1">
            <a:spLocks noChangeArrowheads="1"/>
          </p:cNvSpPr>
          <p:nvPr/>
        </p:nvSpPr>
        <p:spPr bwMode="auto">
          <a:xfrm>
            <a:off x="5480368" y="627786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21547" name="Text Box 4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10</a:t>
            </a: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1460502" y="352424"/>
            <a:ext cx="7467601" cy="66172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Algorithm Analysis </a:t>
            </a:r>
            <a:r>
              <a:rPr lang="en-US" dirty="0">
                <a:solidFill>
                  <a:srgbClr val="0000FF"/>
                </a:solidFill>
              </a:rPr>
              <a:t>Framework</a:t>
            </a:r>
            <a:endParaRPr lang="en-CA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3" y="1800226"/>
            <a:ext cx="9178503" cy="4352599"/>
          </a:xfrm>
          <a:prstGeom prst="rect">
            <a:avLst/>
          </a:prstGeom>
        </p:spPr>
        <p:txBody>
          <a:bodyPr lIns="104265" tIns="52132" rIns="104265" bIns="52132"/>
          <a:lstStyle/>
          <a:p>
            <a:r>
              <a:rPr lang="en-US" altLang="zh-CN" sz="4100" dirty="0" smtClean="0">
                <a:solidFill>
                  <a:srgbClr val="0000FF"/>
                </a:solidFill>
              </a:rPr>
              <a:t>Measuring an input’s size</a:t>
            </a:r>
          </a:p>
          <a:p>
            <a:r>
              <a:rPr lang="en-US" altLang="zh-CN" sz="4100" dirty="0" smtClean="0">
                <a:solidFill>
                  <a:srgbClr val="0000FF"/>
                </a:solidFill>
              </a:rPr>
              <a:t>Measuring running time </a:t>
            </a:r>
          </a:p>
          <a:p>
            <a:r>
              <a:rPr lang="en-US" altLang="zh-CN" sz="4100" dirty="0" smtClean="0">
                <a:solidFill>
                  <a:srgbClr val="0000FF"/>
                </a:solidFill>
              </a:rPr>
              <a:t>Orders of growth (of the algorithm’s efficiency function)</a:t>
            </a:r>
          </a:p>
          <a:p>
            <a:r>
              <a:rPr lang="en-US" altLang="zh-CN" sz="4100" dirty="0" smtClean="0">
                <a:solidFill>
                  <a:srgbClr val="0000FF"/>
                </a:solidFill>
              </a:rPr>
              <a:t>Worst-base, best-case and average</a:t>
            </a:r>
            <a:r>
              <a:rPr lang="en-US" altLang="zh-CN" sz="4100" dirty="0" smtClean="0">
                <a:solidFill>
                  <a:srgbClr val="0000FF"/>
                </a:solidFill>
                <a:ea typeface="宋体" pitchFamily="2" charset="-122"/>
              </a:rPr>
              <a:t>-case</a:t>
            </a:r>
            <a:r>
              <a:rPr lang="en-US" altLang="zh-CN" sz="4100" dirty="0" smtClean="0">
                <a:solidFill>
                  <a:srgbClr val="0000FF"/>
                </a:solidFill>
              </a:rPr>
              <a:t> efficiency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46106" y="2121800"/>
            <a:ext cx="9312624" cy="4902672"/>
          </a:xfrm>
          <a:prstGeom prst="rect">
            <a:avLst/>
          </a:prstGeom>
        </p:spPr>
        <p:txBody>
          <a:bodyPr wrap="square" lIns="104315" tIns="52157" rIns="104315" bIns="52157">
            <a:spAutoFit/>
          </a:bodyPr>
          <a:lstStyle/>
          <a:p>
            <a:pPr>
              <a:lnSpc>
                <a:spcPct val="104000"/>
              </a:lnSpc>
              <a:spcAft>
                <a:spcPts val="614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 err="1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Dijkstra’s</a:t>
            </a:r>
            <a:r>
              <a:rPr lang="en-US" altLang="zh-CN" sz="28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Algorithm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>
              <a:lnSpc>
                <a:spcPct val="104000"/>
              </a:lnSpc>
              <a:spcAft>
                <a:spcPts val="614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Uses two sets of nodes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S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and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C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>
              <a:lnSpc>
                <a:spcPct val="104000"/>
              </a:lnSpc>
              <a:spcAft>
                <a:spcPts val="542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At each iteration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S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contains the set of nodes that have already been chosen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>
              <a:lnSpc>
                <a:spcPct val="104000"/>
              </a:lnSpc>
              <a:spcAft>
                <a:spcPts val="542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At each iteration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C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contains the set of nodes that have not yet been chosen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>
              <a:lnSpc>
                <a:spcPct val="104000"/>
              </a:lnSpc>
              <a:spcAft>
                <a:spcPts val="542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At each step we move the node which is cheapest to reach from C to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S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>
              <a:lnSpc>
                <a:spcPct val="104000"/>
              </a:lnSpc>
              <a:spcAft>
                <a:spcPts val="114"/>
              </a:spcAft>
              <a:buClr>
                <a:srgbClr val="000000"/>
              </a:buClr>
              <a:buSzPts val="24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An array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D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contains the shortest path so far from the source to each node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04" name="Freeform 7"/>
          <p:cNvSpPr>
            <a:spLocks noChangeArrowheads="1"/>
          </p:cNvSpPr>
          <p:nvPr/>
        </p:nvSpPr>
        <p:spPr bwMode="auto">
          <a:xfrm>
            <a:off x="5155482" y="3557341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05" name="Freeform 8"/>
          <p:cNvSpPr>
            <a:spLocks noChangeArrowheads="1"/>
          </p:cNvSpPr>
          <p:nvPr/>
        </p:nvSpPr>
        <p:spPr bwMode="auto">
          <a:xfrm>
            <a:off x="6358489" y="6458184"/>
            <a:ext cx="532813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06" name="Freeform 9"/>
          <p:cNvSpPr>
            <a:spLocks noChangeArrowheads="1"/>
          </p:cNvSpPr>
          <p:nvPr/>
        </p:nvSpPr>
        <p:spPr bwMode="auto">
          <a:xfrm>
            <a:off x="4219810" y="6458184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07" name="Freeform 10"/>
          <p:cNvSpPr>
            <a:spLocks noChangeArrowheads="1"/>
          </p:cNvSpPr>
          <p:nvPr/>
        </p:nvSpPr>
        <p:spPr bwMode="auto">
          <a:xfrm>
            <a:off x="7427829" y="4439674"/>
            <a:ext cx="532813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08" name="Freeform 11"/>
          <p:cNvSpPr>
            <a:spLocks noChangeArrowheads="1"/>
          </p:cNvSpPr>
          <p:nvPr/>
        </p:nvSpPr>
        <p:spPr bwMode="auto">
          <a:xfrm>
            <a:off x="2883134" y="4439674"/>
            <a:ext cx="532813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5556484" y="4187578"/>
            <a:ext cx="891117" cy="2046522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10" name="Freeform 13"/>
          <p:cNvSpPr>
            <a:spLocks noChangeArrowheads="1"/>
          </p:cNvSpPr>
          <p:nvPr/>
        </p:nvSpPr>
        <p:spPr bwMode="auto">
          <a:xfrm>
            <a:off x="6393763" y="6209591"/>
            <a:ext cx="109534" cy="124296"/>
          </a:xfrm>
          <a:custGeom>
            <a:avLst/>
            <a:gdLst>
              <a:gd name="T0" fmla="*/ 0 w 260"/>
              <a:gd name="T1" fmla="*/ 39360 h 315"/>
              <a:gd name="T2" fmla="*/ 84296 w 260"/>
              <a:gd name="T3" fmla="*/ 112354 h 315"/>
              <a:gd name="T4" fmla="*/ 93302 w 260"/>
              <a:gd name="T5" fmla="*/ 0 h 315"/>
              <a:gd name="T6" fmla="*/ 0 w 260"/>
              <a:gd name="T7" fmla="*/ 39360 h 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315">
                <a:moveTo>
                  <a:pt x="0" y="110"/>
                </a:moveTo>
                <a:lnTo>
                  <a:pt x="234" y="314"/>
                </a:lnTo>
                <a:lnTo>
                  <a:pt x="259" y="0"/>
                </a:lnTo>
                <a:lnTo>
                  <a:pt x="0" y="11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 flipH="1">
            <a:off x="3521768" y="3935484"/>
            <a:ext cx="1635570" cy="591723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12" name="Freeform 15"/>
          <p:cNvSpPr>
            <a:spLocks noChangeArrowheads="1"/>
          </p:cNvSpPr>
          <p:nvPr/>
        </p:nvSpPr>
        <p:spPr bwMode="auto">
          <a:xfrm>
            <a:off x="3419661" y="4476438"/>
            <a:ext cx="129955" cy="103288"/>
          </a:xfrm>
          <a:custGeom>
            <a:avLst/>
            <a:gdLst>
              <a:gd name="T0" fmla="*/ 74928 w 307"/>
              <a:gd name="T1" fmla="*/ 0 h 260"/>
              <a:gd name="T2" fmla="*/ 0 w 307"/>
              <a:gd name="T3" fmla="*/ 82855 h 260"/>
              <a:gd name="T4" fmla="*/ 110763 w 307"/>
              <a:gd name="T5" fmla="*/ 93302 h 260"/>
              <a:gd name="T6" fmla="*/ 74928 w 30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7" h="260">
                <a:moveTo>
                  <a:pt x="207" y="0"/>
                </a:moveTo>
                <a:lnTo>
                  <a:pt x="0" y="230"/>
                </a:lnTo>
                <a:lnTo>
                  <a:pt x="306" y="259"/>
                </a:lnTo>
                <a:lnTo>
                  <a:pt x="207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5690152" y="3935484"/>
            <a:ext cx="1631857" cy="591723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14" name="Freeform 17"/>
          <p:cNvSpPr>
            <a:spLocks noChangeArrowheads="1"/>
          </p:cNvSpPr>
          <p:nvPr/>
        </p:nvSpPr>
        <p:spPr bwMode="auto">
          <a:xfrm>
            <a:off x="7297875" y="4476438"/>
            <a:ext cx="131810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15" name="Line 18"/>
          <p:cNvSpPr>
            <a:spLocks noChangeShapeType="1"/>
          </p:cNvSpPr>
          <p:nvPr/>
        </p:nvSpPr>
        <p:spPr bwMode="auto">
          <a:xfrm flipH="1">
            <a:off x="4650516" y="4187579"/>
            <a:ext cx="640490" cy="2043020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16" name="Freeform 19"/>
          <p:cNvSpPr>
            <a:spLocks noChangeArrowheads="1"/>
          </p:cNvSpPr>
          <p:nvPr/>
        </p:nvSpPr>
        <p:spPr bwMode="auto">
          <a:xfrm>
            <a:off x="4596677" y="6211341"/>
            <a:ext cx="113247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>
            <a:off x="3284137" y="4943864"/>
            <a:ext cx="1008075" cy="1426788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18" name="Freeform 21"/>
          <p:cNvSpPr>
            <a:spLocks noChangeArrowheads="1"/>
          </p:cNvSpPr>
          <p:nvPr/>
        </p:nvSpPr>
        <p:spPr bwMode="auto">
          <a:xfrm>
            <a:off x="4240230" y="6337389"/>
            <a:ext cx="113247" cy="122546"/>
          </a:xfrm>
          <a:custGeom>
            <a:avLst/>
            <a:gdLst>
              <a:gd name="T0" fmla="*/ 0 w 268"/>
              <a:gd name="T1" fmla="*/ 55743 h 307"/>
              <a:gd name="T2" fmla="*/ 96476 w 268"/>
              <a:gd name="T3" fmla="*/ 110763 h 307"/>
              <a:gd name="T4" fmla="*/ 82745 w 268"/>
              <a:gd name="T5" fmla="*/ 0 h 307"/>
              <a:gd name="T6" fmla="*/ 0 w 268"/>
              <a:gd name="T7" fmla="*/ 55743 h 3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8" h="307">
                <a:moveTo>
                  <a:pt x="0" y="154"/>
                </a:moveTo>
                <a:lnTo>
                  <a:pt x="267" y="306"/>
                </a:lnTo>
                <a:lnTo>
                  <a:pt x="229" y="0"/>
                </a:lnTo>
                <a:lnTo>
                  <a:pt x="0" y="15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19" name="Line 22"/>
          <p:cNvSpPr>
            <a:spLocks noChangeShapeType="1"/>
          </p:cNvSpPr>
          <p:nvPr/>
        </p:nvSpPr>
        <p:spPr bwMode="auto">
          <a:xfrm>
            <a:off x="4754479" y="6710280"/>
            <a:ext cx="1490763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20" name="Freeform 23"/>
          <p:cNvSpPr>
            <a:spLocks noChangeArrowheads="1"/>
          </p:cNvSpPr>
          <p:nvPr/>
        </p:nvSpPr>
        <p:spPr bwMode="auto">
          <a:xfrm>
            <a:off x="6241529" y="6656009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21" name="Line 24"/>
          <p:cNvSpPr>
            <a:spLocks noChangeShapeType="1"/>
          </p:cNvSpPr>
          <p:nvPr/>
        </p:nvSpPr>
        <p:spPr bwMode="auto">
          <a:xfrm flipV="1">
            <a:off x="6759492" y="5036649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22" name="Freeform 25"/>
          <p:cNvSpPr>
            <a:spLocks noChangeArrowheads="1"/>
          </p:cNvSpPr>
          <p:nvPr/>
        </p:nvSpPr>
        <p:spPr bwMode="auto">
          <a:xfrm>
            <a:off x="7457533" y="4943863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23" name="Line 26"/>
          <p:cNvSpPr>
            <a:spLocks noChangeShapeType="1"/>
          </p:cNvSpPr>
          <p:nvPr/>
        </p:nvSpPr>
        <p:spPr bwMode="auto">
          <a:xfrm flipV="1">
            <a:off x="4888148" y="4999885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5624" name="Freeform 27"/>
          <p:cNvSpPr>
            <a:spLocks noChangeArrowheads="1"/>
          </p:cNvSpPr>
          <p:nvPr/>
        </p:nvSpPr>
        <p:spPr bwMode="auto">
          <a:xfrm>
            <a:off x="7164208" y="4943864"/>
            <a:ext cx="128097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5625" name="Text Box 28"/>
          <p:cNvSpPr txBox="1">
            <a:spLocks noChangeArrowheads="1"/>
          </p:cNvSpPr>
          <p:nvPr/>
        </p:nvSpPr>
        <p:spPr bwMode="auto">
          <a:xfrm>
            <a:off x="1425787" y="2942860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25626" name="Text Box 29"/>
          <p:cNvSpPr txBox="1">
            <a:spLocks noChangeArrowheads="1"/>
          </p:cNvSpPr>
          <p:nvPr/>
        </p:nvSpPr>
        <p:spPr bwMode="auto">
          <a:xfrm>
            <a:off x="5346701" y="3622116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5627" name="Text Box 30"/>
          <p:cNvSpPr txBox="1">
            <a:spLocks noChangeArrowheads="1"/>
          </p:cNvSpPr>
          <p:nvPr/>
        </p:nvSpPr>
        <p:spPr bwMode="auto">
          <a:xfrm>
            <a:off x="3076209" y="4504449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6549708" y="6522958"/>
            <a:ext cx="295183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5629" name="Text Box 32"/>
          <p:cNvSpPr txBox="1">
            <a:spLocks noChangeArrowheads="1"/>
          </p:cNvSpPr>
          <p:nvPr/>
        </p:nvSpPr>
        <p:spPr bwMode="auto">
          <a:xfrm>
            <a:off x="7619048" y="4504449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5630" name="Text Box 33"/>
          <p:cNvSpPr txBox="1">
            <a:spLocks noChangeArrowheads="1"/>
          </p:cNvSpPr>
          <p:nvPr/>
        </p:nvSpPr>
        <p:spPr bwMode="auto">
          <a:xfrm>
            <a:off x="4411028" y="6522958"/>
            <a:ext cx="295183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5631" name="Text Box 34"/>
          <p:cNvSpPr txBox="1">
            <a:spLocks noChangeArrowheads="1"/>
          </p:cNvSpPr>
          <p:nvPr/>
        </p:nvSpPr>
        <p:spPr bwMode="auto">
          <a:xfrm>
            <a:off x="4130698" y="399325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25632" name="Text Box 35"/>
          <p:cNvSpPr txBox="1">
            <a:spLocks noChangeArrowheads="1"/>
          </p:cNvSpPr>
          <p:nvPr/>
        </p:nvSpPr>
        <p:spPr bwMode="auto">
          <a:xfrm>
            <a:off x="5021814" y="5129434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25633" name="Text Box 36"/>
          <p:cNvSpPr txBox="1">
            <a:spLocks noChangeArrowheads="1"/>
          </p:cNvSpPr>
          <p:nvPr/>
        </p:nvSpPr>
        <p:spPr bwMode="auto">
          <a:xfrm>
            <a:off x="6670380" y="399325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25634" name="Text Box 37"/>
          <p:cNvSpPr txBox="1">
            <a:spLocks noChangeArrowheads="1"/>
          </p:cNvSpPr>
          <p:nvPr/>
        </p:nvSpPr>
        <p:spPr bwMode="auto">
          <a:xfrm>
            <a:off x="3462360" y="550757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25635" name="Text Box 38"/>
          <p:cNvSpPr txBox="1">
            <a:spLocks noChangeArrowheads="1"/>
          </p:cNvSpPr>
          <p:nvPr/>
        </p:nvSpPr>
        <p:spPr bwMode="auto">
          <a:xfrm>
            <a:off x="5868375" y="5885719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25636" name="Text Box 39"/>
          <p:cNvSpPr txBox="1">
            <a:spLocks noChangeArrowheads="1"/>
          </p:cNvSpPr>
          <p:nvPr/>
        </p:nvSpPr>
        <p:spPr bwMode="auto">
          <a:xfrm>
            <a:off x="7249606" y="5633624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5637" name="Text Box 40"/>
          <p:cNvSpPr txBox="1">
            <a:spLocks noChangeArrowheads="1"/>
          </p:cNvSpPr>
          <p:nvPr/>
        </p:nvSpPr>
        <p:spPr bwMode="auto">
          <a:xfrm>
            <a:off x="6002043" y="4877339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25638" name="Text Box 41"/>
          <p:cNvSpPr txBox="1">
            <a:spLocks noChangeArrowheads="1"/>
          </p:cNvSpPr>
          <p:nvPr/>
        </p:nvSpPr>
        <p:spPr bwMode="auto">
          <a:xfrm>
            <a:off x="5467373" y="676805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25639" name="Text Box 4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12</a:t>
            </a:r>
          </a:p>
        </p:txBody>
      </p:sp>
      <p:sp>
        <p:nvSpPr>
          <p:cNvPr id="25640" name="文本框 1"/>
          <p:cNvSpPr txBox="1">
            <a:spLocks noChangeArrowheads="1"/>
          </p:cNvSpPr>
          <p:nvPr/>
        </p:nvSpPr>
        <p:spPr bwMode="auto">
          <a:xfrm>
            <a:off x="462267" y="2016760"/>
            <a:ext cx="10231133" cy="6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</a:t>
            </a:r>
            <a:r>
              <a:rPr lang="en-US" altLang="zh-CN" dirty="0" err="1">
                <a:latin typeface="TimesNewRoman" charset="0"/>
              </a:rPr>
              <a:t>Dijkstra’s</a:t>
            </a:r>
            <a:r>
              <a:rPr lang="en-US" altLang="zh-CN" dirty="0">
                <a:latin typeface="TimesNewRoman" charset="0"/>
              </a:rPr>
              <a:t> Algorithm: An Example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latin typeface="TimesNewRoman" charset="0"/>
              </a:rPr>
              <a:t>      – Step 0     S = {1}         C = {2, 3, 4, 5} </a:t>
            </a:r>
            <a:r>
              <a:rPr lang="en-US" altLang="zh-CN" dirty="0" smtClean="0">
                <a:latin typeface="TimesNewRoman" charset="0"/>
              </a:rPr>
              <a:t>   D </a:t>
            </a:r>
            <a:r>
              <a:rPr lang="en-US" altLang="zh-CN" dirty="0">
                <a:latin typeface="TimesNewRoman" charset="0"/>
              </a:rPr>
              <a:t>= [50, 30, 100, </a:t>
            </a:r>
            <a:r>
              <a:rPr lang="en-US" altLang="zh-CN" dirty="0">
                <a:solidFill>
                  <a:srgbClr val="FF0000"/>
                </a:solidFill>
                <a:latin typeface="TimesNewRoman" charset="0"/>
              </a:rPr>
              <a:t>10</a:t>
            </a:r>
            <a:r>
              <a:rPr lang="en-US" altLang="zh-CN" dirty="0">
                <a:latin typeface="TimesNewRoman" charset="0"/>
              </a:rPr>
              <a:t>]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7652" name="Freeform 7"/>
          <p:cNvSpPr>
            <a:spLocks noChangeArrowheads="1"/>
          </p:cNvSpPr>
          <p:nvPr/>
        </p:nvSpPr>
        <p:spPr bwMode="auto">
          <a:xfrm>
            <a:off x="5218603" y="3319251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53" name="Freeform 8"/>
          <p:cNvSpPr>
            <a:spLocks noChangeArrowheads="1"/>
          </p:cNvSpPr>
          <p:nvPr/>
        </p:nvSpPr>
        <p:spPr bwMode="auto">
          <a:xfrm>
            <a:off x="6421610" y="6220094"/>
            <a:ext cx="532813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54" name="Freeform 9"/>
          <p:cNvSpPr>
            <a:spLocks noChangeArrowheads="1"/>
          </p:cNvSpPr>
          <p:nvPr/>
        </p:nvSpPr>
        <p:spPr bwMode="auto">
          <a:xfrm>
            <a:off x="4282931" y="6220094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55" name="Freeform 10"/>
          <p:cNvSpPr>
            <a:spLocks noChangeArrowheads="1"/>
          </p:cNvSpPr>
          <p:nvPr/>
        </p:nvSpPr>
        <p:spPr bwMode="auto">
          <a:xfrm>
            <a:off x="7490950" y="4201584"/>
            <a:ext cx="532813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56" name="Freeform 11"/>
          <p:cNvSpPr>
            <a:spLocks noChangeArrowheads="1"/>
          </p:cNvSpPr>
          <p:nvPr/>
        </p:nvSpPr>
        <p:spPr bwMode="auto">
          <a:xfrm>
            <a:off x="2946255" y="4201584"/>
            <a:ext cx="532813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>
            <a:off x="5619605" y="3949488"/>
            <a:ext cx="891117" cy="2046522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7658" name="Freeform 13"/>
          <p:cNvSpPr>
            <a:spLocks noChangeArrowheads="1"/>
          </p:cNvSpPr>
          <p:nvPr/>
        </p:nvSpPr>
        <p:spPr bwMode="auto">
          <a:xfrm>
            <a:off x="6456883" y="5971501"/>
            <a:ext cx="109534" cy="124296"/>
          </a:xfrm>
          <a:custGeom>
            <a:avLst/>
            <a:gdLst>
              <a:gd name="T0" fmla="*/ 0 w 260"/>
              <a:gd name="T1" fmla="*/ 39360 h 315"/>
              <a:gd name="T2" fmla="*/ 84296 w 260"/>
              <a:gd name="T3" fmla="*/ 112354 h 315"/>
              <a:gd name="T4" fmla="*/ 93302 w 260"/>
              <a:gd name="T5" fmla="*/ 0 h 315"/>
              <a:gd name="T6" fmla="*/ 0 w 260"/>
              <a:gd name="T7" fmla="*/ 39360 h 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315">
                <a:moveTo>
                  <a:pt x="0" y="110"/>
                </a:moveTo>
                <a:lnTo>
                  <a:pt x="234" y="314"/>
                </a:lnTo>
                <a:lnTo>
                  <a:pt x="259" y="0"/>
                </a:lnTo>
                <a:lnTo>
                  <a:pt x="0" y="11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59" name="Freeform 14"/>
          <p:cNvSpPr>
            <a:spLocks noChangeArrowheads="1"/>
          </p:cNvSpPr>
          <p:nvPr/>
        </p:nvSpPr>
        <p:spPr bwMode="auto">
          <a:xfrm>
            <a:off x="3623875" y="3683388"/>
            <a:ext cx="1600297" cy="602227"/>
          </a:xfrm>
          <a:custGeom>
            <a:avLst/>
            <a:gdLst>
              <a:gd name="T0" fmla="*/ 1368065 w 3803"/>
              <a:gd name="T1" fmla="*/ 24103 h 1518"/>
              <a:gd name="T2" fmla="*/ 1359069 w 3803"/>
              <a:gd name="T3" fmla="*/ 0 h 1518"/>
              <a:gd name="T4" fmla="*/ 0 w 3803"/>
              <a:gd name="T5" fmla="*/ 521277 h 1518"/>
              <a:gd name="T6" fmla="*/ 8996 w 3803"/>
              <a:gd name="T7" fmla="*/ 545740 h 1518"/>
              <a:gd name="T8" fmla="*/ 1368065 w 3803"/>
              <a:gd name="T9" fmla="*/ 24103 h 1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03" h="1518">
                <a:moveTo>
                  <a:pt x="3802" y="67"/>
                </a:moveTo>
                <a:lnTo>
                  <a:pt x="3777" y="0"/>
                </a:lnTo>
                <a:lnTo>
                  <a:pt x="0" y="1449"/>
                </a:lnTo>
                <a:lnTo>
                  <a:pt x="25" y="1517"/>
                </a:lnTo>
                <a:lnTo>
                  <a:pt x="3802" y="67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60" name="Freeform 15"/>
          <p:cNvSpPr>
            <a:spLocks noChangeArrowheads="1"/>
          </p:cNvSpPr>
          <p:nvPr/>
        </p:nvSpPr>
        <p:spPr bwMode="auto">
          <a:xfrm>
            <a:off x="3482782" y="4201584"/>
            <a:ext cx="181936" cy="143554"/>
          </a:xfrm>
          <a:custGeom>
            <a:avLst/>
            <a:gdLst>
              <a:gd name="T0" fmla="*/ 103597 w 434"/>
              <a:gd name="T1" fmla="*/ 0 h 363"/>
              <a:gd name="T2" fmla="*/ 0 w 434"/>
              <a:gd name="T3" fmla="*/ 116189 h 363"/>
              <a:gd name="T4" fmla="*/ 155217 w 434"/>
              <a:gd name="T5" fmla="*/ 129816 h 363"/>
              <a:gd name="T6" fmla="*/ 103597 w 434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4" h="363">
                <a:moveTo>
                  <a:pt x="289" y="0"/>
                </a:moveTo>
                <a:lnTo>
                  <a:pt x="0" y="324"/>
                </a:lnTo>
                <a:lnTo>
                  <a:pt x="433" y="362"/>
                </a:lnTo>
                <a:lnTo>
                  <a:pt x="289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61" name="Line 16"/>
          <p:cNvSpPr>
            <a:spLocks noChangeShapeType="1"/>
          </p:cNvSpPr>
          <p:nvPr/>
        </p:nvSpPr>
        <p:spPr bwMode="auto">
          <a:xfrm>
            <a:off x="5753272" y="3697394"/>
            <a:ext cx="1631857" cy="591723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7662" name="Freeform 17"/>
          <p:cNvSpPr>
            <a:spLocks noChangeArrowheads="1"/>
          </p:cNvSpPr>
          <p:nvPr/>
        </p:nvSpPr>
        <p:spPr bwMode="auto">
          <a:xfrm>
            <a:off x="7360996" y="4238348"/>
            <a:ext cx="131810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 flipH="1">
            <a:off x="4713637" y="3949489"/>
            <a:ext cx="640490" cy="2043020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7664" name="Freeform 19"/>
          <p:cNvSpPr>
            <a:spLocks noChangeArrowheads="1"/>
          </p:cNvSpPr>
          <p:nvPr/>
        </p:nvSpPr>
        <p:spPr bwMode="auto">
          <a:xfrm>
            <a:off x="4659797" y="5973252"/>
            <a:ext cx="113247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>
            <a:off x="3347258" y="4705774"/>
            <a:ext cx="1008075" cy="1426788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7666" name="Freeform 21"/>
          <p:cNvSpPr>
            <a:spLocks noChangeArrowheads="1"/>
          </p:cNvSpPr>
          <p:nvPr/>
        </p:nvSpPr>
        <p:spPr bwMode="auto">
          <a:xfrm>
            <a:off x="4303351" y="6099299"/>
            <a:ext cx="113247" cy="122546"/>
          </a:xfrm>
          <a:custGeom>
            <a:avLst/>
            <a:gdLst>
              <a:gd name="T0" fmla="*/ 0 w 268"/>
              <a:gd name="T1" fmla="*/ 55743 h 307"/>
              <a:gd name="T2" fmla="*/ 96476 w 268"/>
              <a:gd name="T3" fmla="*/ 110763 h 307"/>
              <a:gd name="T4" fmla="*/ 82745 w 268"/>
              <a:gd name="T5" fmla="*/ 0 h 307"/>
              <a:gd name="T6" fmla="*/ 0 w 268"/>
              <a:gd name="T7" fmla="*/ 55743 h 3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8" h="307">
                <a:moveTo>
                  <a:pt x="0" y="154"/>
                </a:moveTo>
                <a:lnTo>
                  <a:pt x="267" y="306"/>
                </a:lnTo>
                <a:lnTo>
                  <a:pt x="229" y="0"/>
                </a:lnTo>
                <a:lnTo>
                  <a:pt x="0" y="154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67" name="Line 22"/>
          <p:cNvSpPr>
            <a:spLocks noChangeShapeType="1"/>
          </p:cNvSpPr>
          <p:nvPr/>
        </p:nvSpPr>
        <p:spPr bwMode="auto">
          <a:xfrm>
            <a:off x="4817600" y="6472190"/>
            <a:ext cx="1490763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7668" name="Freeform 23"/>
          <p:cNvSpPr>
            <a:spLocks noChangeArrowheads="1"/>
          </p:cNvSpPr>
          <p:nvPr/>
        </p:nvSpPr>
        <p:spPr bwMode="auto">
          <a:xfrm>
            <a:off x="6304650" y="6417919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69" name="Line 24"/>
          <p:cNvSpPr>
            <a:spLocks noChangeShapeType="1"/>
          </p:cNvSpPr>
          <p:nvPr/>
        </p:nvSpPr>
        <p:spPr bwMode="auto">
          <a:xfrm flipV="1">
            <a:off x="6822613" y="4798559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7670" name="Freeform 25"/>
          <p:cNvSpPr>
            <a:spLocks noChangeArrowheads="1"/>
          </p:cNvSpPr>
          <p:nvPr/>
        </p:nvSpPr>
        <p:spPr bwMode="auto">
          <a:xfrm>
            <a:off x="7520654" y="4705773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71" name="Line 26"/>
          <p:cNvSpPr>
            <a:spLocks noChangeShapeType="1"/>
          </p:cNvSpPr>
          <p:nvPr/>
        </p:nvSpPr>
        <p:spPr bwMode="auto">
          <a:xfrm flipV="1">
            <a:off x="4951268" y="4761795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7672" name="Freeform 27"/>
          <p:cNvSpPr>
            <a:spLocks noChangeArrowheads="1"/>
          </p:cNvSpPr>
          <p:nvPr/>
        </p:nvSpPr>
        <p:spPr bwMode="auto">
          <a:xfrm>
            <a:off x="7227329" y="4705774"/>
            <a:ext cx="128097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7673" name="Text Box 29"/>
          <p:cNvSpPr txBox="1">
            <a:spLocks noChangeArrowheads="1"/>
          </p:cNvSpPr>
          <p:nvPr/>
        </p:nvSpPr>
        <p:spPr bwMode="auto">
          <a:xfrm>
            <a:off x="5409821" y="3384026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7674" name="Text Box 30"/>
          <p:cNvSpPr txBox="1">
            <a:spLocks noChangeArrowheads="1"/>
          </p:cNvSpPr>
          <p:nvPr/>
        </p:nvSpPr>
        <p:spPr bwMode="auto">
          <a:xfrm>
            <a:off x="3139330" y="4266359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7675" name="Text Box 31"/>
          <p:cNvSpPr txBox="1">
            <a:spLocks noChangeArrowheads="1"/>
          </p:cNvSpPr>
          <p:nvPr/>
        </p:nvSpPr>
        <p:spPr bwMode="auto">
          <a:xfrm>
            <a:off x="6612829" y="6284869"/>
            <a:ext cx="295183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7676" name="Text Box 32"/>
          <p:cNvSpPr txBox="1">
            <a:spLocks noChangeArrowheads="1"/>
          </p:cNvSpPr>
          <p:nvPr/>
        </p:nvSpPr>
        <p:spPr bwMode="auto">
          <a:xfrm>
            <a:off x="7682169" y="4266359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7677" name="Text Box 33"/>
          <p:cNvSpPr txBox="1">
            <a:spLocks noChangeArrowheads="1"/>
          </p:cNvSpPr>
          <p:nvPr/>
        </p:nvSpPr>
        <p:spPr bwMode="auto">
          <a:xfrm>
            <a:off x="4474149" y="6284869"/>
            <a:ext cx="295183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7678" name="Text Box 34"/>
          <p:cNvSpPr txBox="1">
            <a:spLocks noChangeArrowheads="1"/>
          </p:cNvSpPr>
          <p:nvPr/>
        </p:nvSpPr>
        <p:spPr bwMode="auto">
          <a:xfrm>
            <a:off x="4193818" y="375516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27679" name="Text Box 35"/>
          <p:cNvSpPr txBox="1">
            <a:spLocks noChangeArrowheads="1"/>
          </p:cNvSpPr>
          <p:nvPr/>
        </p:nvSpPr>
        <p:spPr bwMode="auto">
          <a:xfrm>
            <a:off x="5084935" y="4891344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27680" name="Text Box 36"/>
          <p:cNvSpPr txBox="1">
            <a:spLocks noChangeArrowheads="1"/>
          </p:cNvSpPr>
          <p:nvPr/>
        </p:nvSpPr>
        <p:spPr bwMode="auto">
          <a:xfrm>
            <a:off x="6733501" y="375516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27681" name="Text Box 37"/>
          <p:cNvSpPr txBox="1">
            <a:spLocks noChangeArrowheads="1"/>
          </p:cNvSpPr>
          <p:nvPr/>
        </p:nvSpPr>
        <p:spPr bwMode="auto">
          <a:xfrm>
            <a:off x="3525481" y="5269486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27682" name="Text Box 38"/>
          <p:cNvSpPr txBox="1">
            <a:spLocks noChangeArrowheads="1"/>
          </p:cNvSpPr>
          <p:nvPr/>
        </p:nvSpPr>
        <p:spPr bwMode="auto">
          <a:xfrm>
            <a:off x="5931496" y="5647629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27683" name="Text Box 39"/>
          <p:cNvSpPr txBox="1">
            <a:spLocks noChangeArrowheads="1"/>
          </p:cNvSpPr>
          <p:nvPr/>
        </p:nvSpPr>
        <p:spPr bwMode="auto">
          <a:xfrm>
            <a:off x="7312727" y="5395534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7684" name="Text Box 40"/>
          <p:cNvSpPr txBox="1">
            <a:spLocks noChangeArrowheads="1"/>
          </p:cNvSpPr>
          <p:nvPr/>
        </p:nvSpPr>
        <p:spPr bwMode="auto">
          <a:xfrm>
            <a:off x="6065163" y="4639249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27685" name="Text Box 41"/>
          <p:cNvSpPr txBox="1">
            <a:spLocks noChangeArrowheads="1"/>
          </p:cNvSpPr>
          <p:nvPr/>
        </p:nvSpPr>
        <p:spPr bwMode="auto">
          <a:xfrm>
            <a:off x="5530493" y="652996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27686" name="Text Box 4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13</a:t>
            </a:r>
          </a:p>
        </p:txBody>
      </p:sp>
      <p:sp>
        <p:nvSpPr>
          <p:cNvPr id="27687" name="文本框 44"/>
          <p:cNvSpPr txBox="1">
            <a:spLocks noChangeArrowheads="1"/>
          </p:cNvSpPr>
          <p:nvPr/>
        </p:nvSpPr>
        <p:spPr bwMode="auto">
          <a:xfrm>
            <a:off x="412142" y="2006256"/>
            <a:ext cx="10073331" cy="6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• </a:t>
            </a:r>
            <a:r>
              <a:rPr lang="en-US" altLang="zh-CN">
                <a:latin typeface="TimesNewRoman" charset="0"/>
              </a:rPr>
              <a:t>Dijkstra’s Algorithm: An Example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latin typeface="TimesNewRoman" charset="0"/>
              </a:rPr>
              <a:t>    – Step 1     S = {1,5}       C = {2, 3, 4}     D = [50, 30, </a:t>
            </a:r>
            <a:r>
              <a:rPr lang="en-US" altLang="zh-CN">
                <a:solidFill>
                  <a:srgbClr val="FF0000"/>
                </a:solidFill>
                <a:latin typeface="TimesNewRoman" charset="0"/>
              </a:rPr>
              <a:t>20</a:t>
            </a:r>
            <a:r>
              <a:rPr lang="en-US" altLang="zh-CN">
                <a:latin typeface="TimesNewRoman" charset="0"/>
              </a:rPr>
              <a:t>, </a:t>
            </a:r>
            <a:r>
              <a:rPr lang="en-US" altLang="zh-CN">
                <a:solidFill>
                  <a:srgbClr val="00B050"/>
                </a:solidFill>
                <a:latin typeface="TimesNewRoman" charset="0"/>
              </a:rPr>
              <a:t>10</a:t>
            </a:r>
            <a:r>
              <a:rPr lang="en-US" altLang="zh-CN">
                <a:latin typeface="TimesNewRoman" charset="0"/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9700" name="Freeform 7"/>
          <p:cNvSpPr>
            <a:spLocks noChangeArrowheads="1"/>
          </p:cNvSpPr>
          <p:nvPr/>
        </p:nvSpPr>
        <p:spPr bwMode="auto">
          <a:xfrm>
            <a:off x="5155482" y="3406784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01" name="Freeform 8"/>
          <p:cNvSpPr>
            <a:spLocks noChangeArrowheads="1"/>
          </p:cNvSpPr>
          <p:nvPr/>
        </p:nvSpPr>
        <p:spPr bwMode="auto">
          <a:xfrm>
            <a:off x="6358489" y="6307627"/>
            <a:ext cx="532813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02" name="Freeform 9"/>
          <p:cNvSpPr>
            <a:spLocks noChangeArrowheads="1"/>
          </p:cNvSpPr>
          <p:nvPr/>
        </p:nvSpPr>
        <p:spPr bwMode="auto">
          <a:xfrm>
            <a:off x="4219810" y="6307627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03" name="Freeform 10"/>
          <p:cNvSpPr>
            <a:spLocks noChangeArrowheads="1"/>
          </p:cNvSpPr>
          <p:nvPr/>
        </p:nvSpPr>
        <p:spPr bwMode="auto">
          <a:xfrm>
            <a:off x="7427829" y="4289117"/>
            <a:ext cx="532813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04" name="Freeform 11"/>
          <p:cNvSpPr>
            <a:spLocks noChangeArrowheads="1"/>
          </p:cNvSpPr>
          <p:nvPr/>
        </p:nvSpPr>
        <p:spPr bwMode="auto">
          <a:xfrm>
            <a:off x="2883134" y="4289117"/>
            <a:ext cx="532813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05" name="Line 12"/>
          <p:cNvSpPr>
            <a:spLocks noChangeShapeType="1"/>
          </p:cNvSpPr>
          <p:nvPr/>
        </p:nvSpPr>
        <p:spPr bwMode="auto">
          <a:xfrm>
            <a:off x="5556484" y="4037021"/>
            <a:ext cx="891117" cy="2046522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9706" name="Freeform 13"/>
          <p:cNvSpPr>
            <a:spLocks noChangeArrowheads="1"/>
          </p:cNvSpPr>
          <p:nvPr/>
        </p:nvSpPr>
        <p:spPr bwMode="auto">
          <a:xfrm>
            <a:off x="6393763" y="6059034"/>
            <a:ext cx="109534" cy="124296"/>
          </a:xfrm>
          <a:custGeom>
            <a:avLst/>
            <a:gdLst>
              <a:gd name="T0" fmla="*/ 0 w 260"/>
              <a:gd name="T1" fmla="*/ 39360 h 315"/>
              <a:gd name="T2" fmla="*/ 84296 w 260"/>
              <a:gd name="T3" fmla="*/ 112354 h 315"/>
              <a:gd name="T4" fmla="*/ 93302 w 260"/>
              <a:gd name="T5" fmla="*/ 0 h 315"/>
              <a:gd name="T6" fmla="*/ 0 w 260"/>
              <a:gd name="T7" fmla="*/ 39360 h 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315">
                <a:moveTo>
                  <a:pt x="0" y="110"/>
                </a:moveTo>
                <a:lnTo>
                  <a:pt x="234" y="314"/>
                </a:lnTo>
                <a:lnTo>
                  <a:pt x="259" y="0"/>
                </a:lnTo>
                <a:lnTo>
                  <a:pt x="0" y="11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07" name="Freeform 14"/>
          <p:cNvSpPr>
            <a:spLocks noChangeArrowheads="1"/>
          </p:cNvSpPr>
          <p:nvPr/>
        </p:nvSpPr>
        <p:spPr bwMode="auto">
          <a:xfrm>
            <a:off x="3560754" y="3770921"/>
            <a:ext cx="1600297" cy="602227"/>
          </a:xfrm>
          <a:custGeom>
            <a:avLst/>
            <a:gdLst>
              <a:gd name="T0" fmla="*/ 1368065 w 3803"/>
              <a:gd name="T1" fmla="*/ 24103 h 1518"/>
              <a:gd name="T2" fmla="*/ 1359069 w 3803"/>
              <a:gd name="T3" fmla="*/ 0 h 1518"/>
              <a:gd name="T4" fmla="*/ 0 w 3803"/>
              <a:gd name="T5" fmla="*/ 521277 h 1518"/>
              <a:gd name="T6" fmla="*/ 8996 w 3803"/>
              <a:gd name="T7" fmla="*/ 545740 h 1518"/>
              <a:gd name="T8" fmla="*/ 1368065 w 3803"/>
              <a:gd name="T9" fmla="*/ 24103 h 1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03" h="1518">
                <a:moveTo>
                  <a:pt x="3802" y="67"/>
                </a:moveTo>
                <a:lnTo>
                  <a:pt x="3777" y="0"/>
                </a:lnTo>
                <a:lnTo>
                  <a:pt x="0" y="1449"/>
                </a:lnTo>
                <a:lnTo>
                  <a:pt x="25" y="1517"/>
                </a:lnTo>
                <a:lnTo>
                  <a:pt x="3802" y="67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08" name="Freeform 15"/>
          <p:cNvSpPr>
            <a:spLocks noChangeArrowheads="1"/>
          </p:cNvSpPr>
          <p:nvPr/>
        </p:nvSpPr>
        <p:spPr bwMode="auto">
          <a:xfrm>
            <a:off x="3419661" y="4289117"/>
            <a:ext cx="181936" cy="143554"/>
          </a:xfrm>
          <a:custGeom>
            <a:avLst/>
            <a:gdLst>
              <a:gd name="T0" fmla="*/ 103597 w 434"/>
              <a:gd name="T1" fmla="*/ 0 h 363"/>
              <a:gd name="T2" fmla="*/ 0 w 434"/>
              <a:gd name="T3" fmla="*/ 116189 h 363"/>
              <a:gd name="T4" fmla="*/ 155217 w 434"/>
              <a:gd name="T5" fmla="*/ 129816 h 363"/>
              <a:gd name="T6" fmla="*/ 103597 w 434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4" h="363">
                <a:moveTo>
                  <a:pt x="289" y="0"/>
                </a:moveTo>
                <a:lnTo>
                  <a:pt x="0" y="324"/>
                </a:lnTo>
                <a:lnTo>
                  <a:pt x="433" y="362"/>
                </a:lnTo>
                <a:lnTo>
                  <a:pt x="289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09" name="Line 16"/>
          <p:cNvSpPr>
            <a:spLocks noChangeShapeType="1"/>
          </p:cNvSpPr>
          <p:nvPr/>
        </p:nvSpPr>
        <p:spPr bwMode="auto">
          <a:xfrm>
            <a:off x="5690152" y="3784927"/>
            <a:ext cx="1631857" cy="591723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9710" name="Freeform 17"/>
          <p:cNvSpPr>
            <a:spLocks noChangeArrowheads="1"/>
          </p:cNvSpPr>
          <p:nvPr/>
        </p:nvSpPr>
        <p:spPr bwMode="auto">
          <a:xfrm>
            <a:off x="7297875" y="4325881"/>
            <a:ext cx="131810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11" name="Line 18"/>
          <p:cNvSpPr>
            <a:spLocks noChangeShapeType="1"/>
          </p:cNvSpPr>
          <p:nvPr/>
        </p:nvSpPr>
        <p:spPr bwMode="auto">
          <a:xfrm flipH="1">
            <a:off x="4650516" y="4037022"/>
            <a:ext cx="640490" cy="204302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9712" name="Freeform 19"/>
          <p:cNvSpPr>
            <a:spLocks noChangeArrowheads="1"/>
          </p:cNvSpPr>
          <p:nvPr/>
        </p:nvSpPr>
        <p:spPr bwMode="auto">
          <a:xfrm>
            <a:off x="4596677" y="6060785"/>
            <a:ext cx="113247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13" name="Freeform 20"/>
          <p:cNvSpPr>
            <a:spLocks noChangeArrowheads="1"/>
          </p:cNvSpPr>
          <p:nvPr/>
        </p:nvSpPr>
        <p:spPr bwMode="auto">
          <a:xfrm>
            <a:off x="3271141" y="4788055"/>
            <a:ext cx="1009932" cy="1405779"/>
          </a:xfrm>
          <a:custGeom>
            <a:avLst/>
            <a:gdLst>
              <a:gd name="T0" fmla="*/ 21248 w 2398"/>
              <a:gd name="T1" fmla="*/ 0 h 3539"/>
              <a:gd name="T2" fmla="*/ 0 w 2398"/>
              <a:gd name="T3" fmla="*/ 13688 h 3539"/>
              <a:gd name="T4" fmla="*/ 841632 w 2398"/>
              <a:gd name="T5" fmla="*/ 1274402 h 3539"/>
              <a:gd name="T6" fmla="*/ 863240 w 2398"/>
              <a:gd name="T7" fmla="*/ 1260714 h 3539"/>
              <a:gd name="T8" fmla="*/ 21248 w 2398"/>
              <a:gd name="T9" fmla="*/ 0 h 3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98" h="3539">
                <a:moveTo>
                  <a:pt x="59" y="0"/>
                </a:moveTo>
                <a:lnTo>
                  <a:pt x="0" y="38"/>
                </a:lnTo>
                <a:lnTo>
                  <a:pt x="2337" y="3538"/>
                </a:lnTo>
                <a:lnTo>
                  <a:pt x="2397" y="3500"/>
                </a:lnTo>
                <a:lnTo>
                  <a:pt x="59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14" name="Freeform 21"/>
          <p:cNvSpPr>
            <a:spLocks noChangeArrowheads="1"/>
          </p:cNvSpPr>
          <p:nvPr/>
        </p:nvSpPr>
        <p:spPr bwMode="auto">
          <a:xfrm>
            <a:off x="4195675" y="6137813"/>
            <a:ext cx="157802" cy="171565"/>
          </a:xfrm>
          <a:custGeom>
            <a:avLst/>
            <a:gdLst>
              <a:gd name="T0" fmla="*/ 0 w 374"/>
              <a:gd name="T1" fmla="*/ 76702 h 430"/>
              <a:gd name="T2" fmla="*/ 134576 w 374"/>
              <a:gd name="T3" fmla="*/ 155213 h 430"/>
              <a:gd name="T4" fmla="*/ 116176 w 374"/>
              <a:gd name="T5" fmla="*/ 0 h 430"/>
              <a:gd name="T6" fmla="*/ 0 w 374"/>
              <a:gd name="T7" fmla="*/ 76702 h 4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" h="430">
                <a:moveTo>
                  <a:pt x="0" y="212"/>
                </a:moveTo>
                <a:lnTo>
                  <a:pt x="373" y="429"/>
                </a:lnTo>
                <a:lnTo>
                  <a:pt x="322" y="0"/>
                </a:lnTo>
                <a:lnTo>
                  <a:pt x="0" y="21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15" name="Line 22"/>
          <p:cNvSpPr>
            <a:spLocks noChangeShapeType="1"/>
          </p:cNvSpPr>
          <p:nvPr/>
        </p:nvSpPr>
        <p:spPr bwMode="auto">
          <a:xfrm>
            <a:off x="4754479" y="6559723"/>
            <a:ext cx="1490763" cy="1750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9716" name="Freeform 23"/>
          <p:cNvSpPr>
            <a:spLocks noChangeArrowheads="1"/>
          </p:cNvSpPr>
          <p:nvPr/>
        </p:nvSpPr>
        <p:spPr bwMode="auto">
          <a:xfrm>
            <a:off x="6241529" y="6505452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 flipV="1">
            <a:off x="6759492" y="4886092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9718" name="Freeform 25"/>
          <p:cNvSpPr>
            <a:spLocks noChangeArrowheads="1"/>
          </p:cNvSpPr>
          <p:nvPr/>
        </p:nvSpPr>
        <p:spPr bwMode="auto">
          <a:xfrm>
            <a:off x="7457533" y="4793306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 flipV="1">
            <a:off x="4888148" y="4849328"/>
            <a:ext cx="2313190" cy="1460050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29720" name="Freeform 27"/>
          <p:cNvSpPr>
            <a:spLocks noChangeArrowheads="1"/>
          </p:cNvSpPr>
          <p:nvPr/>
        </p:nvSpPr>
        <p:spPr bwMode="auto">
          <a:xfrm>
            <a:off x="7164208" y="4793307"/>
            <a:ext cx="128097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9721" name="Text Box 29"/>
          <p:cNvSpPr txBox="1">
            <a:spLocks noChangeArrowheads="1"/>
          </p:cNvSpPr>
          <p:nvPr/>
        </p:nvSpPr>
        <p:spPr bwMode="auto">
          <a:xfrm>
            <a:off x="5346701" y="3471559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9722" name="Text Box 30"/>
          <p:cNvSpPr txBox="1">
            <a:spLocks noChangeArrowheads="1"/>
          </p:cNvSpPr>
          <p:nvPr/>
        </p:nvSpPr>
        <p:spPr bwMode="auto">
          <a:xfrm>
            <a:off x="3076209" y="4353892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6549708" y="6372402"/>
            <a:ext cx="295183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7619048" y="4353892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9725" name="Text Box 33"/>
          <p:cNvSpPr txBox="1">
            <a:spLocks noChangeArrowheads="1"/>
          </p:cNvSpPr>
          <p:nvPr/>
        </p:nvSpPr>
        <p:spPr bwMode="auto">
          <a:xfrm>
            <a:off x="4411028" y="6372402"/>
            <a:ext cx="295183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9726" name="Text Box 34"/>
          <p:cNvSpPr txBox="1">
            <a:spLocks noChangeArrowheads="1"/>
          </p:cNvSpPr>
          <p:nvPr/>
        </p:nvSpPr>
        <p:spPr bwMode="auto">
          <a:xfrm>
            <a:off x="4130698" y="3842699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5021814" y="4978877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29728" name="Text Box 36"/>
          <p:cNvSpPr txBox="1">
            <a:spLocks noChangeArrowheads="1"/>
          </p:cNvSpPr>
          <p:nvPr/>
        </p:nvSpPr>
        <p:spPr bwMode="auto">
          <a:xfrm>
            <a:off x="6670380" y="3842699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29729" name="Text Box 37"/>
          <p:cNvSpPr txBox="1">
            <a:spLocks noChangeArrowheads="1"/>
          </p:cNvSpPr>
          <p:nvPr/>
        </p:nvSpPr>
        <p:spPr bwMode="auto">
          <a:xfrm>
            <a:off x="3462360" y="5357019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29730" name="Text Box 38"/>
          <p:cNvSpPr txBox="1">
            <a:spLocks noChangeArrowheads="1"/>
          </p:cNvSpPr>
          <p:nvPr/>
        </p:nvSpPr>
        <p:spPr bwMode="auto">
          <a:xfrm>
            <a:off x="5868375" y="5735162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29731" name="Text Box 39"/>
          <p:cNvSpPr txBox="1">
            <a:spLocks noChangeArrowheads="1"/>
          </p:cNvSpPr>
          <p:nvPr/>
        </p:nvSpPr>
        <p:spPr bwMode="auto">
          <a:xfrm>
            <a:off x="7249606" y="5483067"/>
            <a:ext cx="176366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9732" name="Text Box 40"/>
          <p:cNvSpPr txBox="1">
            <a:spLocks noChangeArrowheads="1"/>
          </p:cNvSpPr>
          <p:nvPr/>
        </p:nvSpPr>
        <p:spPr bwMode="auto">
          <a:xfrm>
            <a:off x="6002043" y="4726782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29733" name="Text Box 41"/>
          <p:cNvSpPr txBox="1">
            <a:spLocks noChangeArrowheads="1"/>
          </p:cNvSpPr>
          <p:nvPr/>
        </p:nvSpPr>
        <p:spPr bwMode="auto">
          <a:xfrm>
            <a:off x="5467373" y="6617494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14</a:t>
            </a:r>
          </a:p>
        </p:txBody>
      </p:sp>
      <p:sp>
        <p:nvSpPr>
          <p:cNvPr id="29735" name="文本框 43"/>
          <p:cNvSpPr txBox="1">
            <a:spLocks noChangeArrowheads="1"/>
          </p:cNvSpPr>
          <p:nvPr/>
        </p:nvSpPr>
        <p:spPr bwMode="auto">
          <a:xfrm>
            <a:off x="456698" y="2015010"/>
            <a:ext cx="10244129" cy="6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• </a:t>
            </a:r>
            <a:r>
              <a:rPr lang="en-US" altLang="zh-CN">
                <a:latin typeface="TimesNewRoman" charset="0"/>
              </a:rPr>
              <a:t>Dijkstra’s Algorithm: An Example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latin typeface="TimesNewRoman" charset="0"/>
              </a:rPr>
              <a:t>    – Step 2     S = {1,4,5}           C = {2, 3}   D = [40, </a:t>
            </a:r>
            <a:r>
              <a:rPr lang="en-US" altLang="zh-CN">
                <a:solidFill>
                  <a:srgbClr val="FF0000"/>
                </a:solidFill>
                <a:latin typeface="TimesNewRoman" charset="0"/>
              </a:rPr>
              <a:t>30</a:t>
            </a:r>
            <a:r>
              <a:rPr lang="en-US" altLang="zh-CN">
                <a:latin typeface="TimesNewRoman" charset="0"/>
              </a:rPr>
              <a:t>, </a:t>
            </a:r>
            <a:r>
              <a:rPr lang="en-US" altLang="zh-CN">
                <a:solidFill>
                  <a:srgbClr val="00B050"/>
                </a:solidFill>
                <a:latin typeface="TimesNewRoman" charset="0"/>
              </a:rPr>
              <a:t>20</a:t>
            </a:r>
            <a:r>
              <a:rPr lang="en-US" altLang="zh-CN">
                <a:latin typeface="TimesNewRoman" charset="0"/>
              </a:rPr>
              <a:t>, </a:t>
            </a:r>
            <a:r>
              <a:rPr lang="en-US" altLang="zh-CN">
                <a:solidFill>
                  <a:srgbClr val="00B050"/>
                </a:solidFill>
                <a:latin typeface="TimesNewRoman" charset="0"/>
              </a:rPr>
              <a:t>10</a:t>
            </a:r>
            <a:r>
              <a:rPr lang="en-US" altLang="zh-CN">
                <a:latin typeface="TimesNewRoman" charset="0"/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1748" name="Freeform 7"/>
          <p:cNvSpPr>
            <a:spLocks noChangeArrowheads="1"/>
          </p:cNvSpPr>
          <p:nvPr/>
        </p:nvSpPr>
        <p:spPr bwMode="auto">
          <a:xfrm>
            <a:off x="5155482" y="3476811"/>
            <a:ext cx="530957" cy="507691"/>
          </a:xfrm>
          <a:custGeom>
            <a:avLst/>
            <a:gdLst>
              <a:gd name="T0" fmla="*/ 0 w 1263"/>
              <a:gd name="T1" fmla="*/ 229967 h 1264"/>
              <a:gd name="T2" fmla="*/ 226833 w 1263"/>
              <a:gd name="T3" fmla="*/ 460298 h 1264"/>
              <a:gd name="T4" fmla="*/ 453666 w 1263"/>
              <a:gd name="T5" fmla="*/ 229967 h 1264"/>
              <a:gd name="T6" fmla="*/ 226833 w 1263"/>
              <a:gd name="T7" fmla="*/ 0 h 1264"/>
              <a:gd name="T8" fmla="*/ 0 w 1263"/>
              <a:gd name="T9" fmla="*/ 229967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49" name="Freeform 8"/>
          <p:cNvSpPr>
            <a:spLocks noChangeArrowheads="1"/>
          </p:cNvSpPr>
          <p:nvPr/>
        </p:nvSpPr>
        <p:spPr bwMode="auto">
          <a:xfrm>
            <a:off x="6358489" y="6377655"/>
            <a:ext cx="532813" cy="507691"/>
          </a:xfrm>
          <a:custGeom>
            <a:avLst/>
            <a:gdLst>
              <a:gd name="T0" fmla="*/ 0 w 1264"/>
              <a:gd name="T1" fmla="*/ 229966 h 1264"/>
              <a:gd name="T2" fmla="*/ 227807 w 1264"/>
              <a:gd name="T3" fmla="*/ 460297 h 1264"/>
              <a:gd name="T4" fmla="*/ 455253 w 1264"/>
              <a:gd name="T5" fmla="*/ 229966 h 1264"/>
              <a:gd name="T6" fmla="*/ 227807 w 1264"/>
              <a:gd name="T7" fmla="*/ 0 h 1264"/>
              <a:gd name="T8" fmla="*/ 0 w 1264"/>
              <a:gd name="T9" fmla="*/ 22996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0" name="Freeform 9"/>
          <p:cNvSpPr>
            <a:spLocks noChangeArrowheads="1"/>
          </p:cNvSpPr>
          <p:nvPr/>
        </p:nvSpPr>
        <p:spPr bwMode="auto">
          <a:xfrm>
            <a:off x="4219810" y="6377655"/>
            <a:ext cx="530957" cy="507691"/>
          </a:xfrm>
          <a:custGeom>
            <a:avLst/>
            <a:gdLst>
              <a:gd name="T0" fmla="*/ 0 w 1263"/>
              <a:gd name="T1" fmla="*/ 229966 h 1264"/>
              <a:gd name="T2" fmla="*/ 226473 w 1263"/>
              <a:gd name="T3" fmla="*/ 460297 h 1264"/>
              <a:gd name="T4" fmla="*/ 453666 w 1263"/>
              <a:gd name="T5" fmla="*/ 229966 h 1264"/>
              <a:gd name="T6" fmla="*/ 226473 w 1263"/>
              <a:gd name="T7" fmla="*/ 0 h 1264"/>
              <a:gd name="T8" fmla="*/ 0 w 1263"/>
              <a:gd name="T9" fmla="*/ 22996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1" name="Freeform 10"/>
          <p:cNvSpPr>
            <a:spLocks noChangeArrowheads="1"/>
          </p:cNvSpPr>
          <p:nvPr/>
        </p:nvSpPr>
        <p:spPr bwMode="auto">
          <a:xfrm>
            <a:off x="7427829" y="4359143"/>
            <a:ext cx="532813" cy="507691"/>
          </a:xfrm>
          <a:custGeom>
            <a:avLst/>
            <a:gdLst>
              <a:gd name="T0" fmla="*/ 0 w 1264"/>
              <a:gd name="T1" fmla="*/ 230149 h 1265"/>
              <a:gd name="T2" fmla="*/ 227807 w 1264"/>
              <a:gd name="T3" fmla="*/ 460298 h 1265"/>
              <a:gd name="T4" fmla="*/ 455253 w 1264"/>
              <a:gd name="T5" fmla="*/ 230149 h 1265"/>
              <a:gd name="T6" fmla="*/ 227807 w 1264"/>
              <a:gd name="T7" fmla="*/ 0 h 1265"/>
              <a:gd name="T8" fmla="*/ 0 w 1264"/>
              <a:gd name="T9" fmla="*/ 230149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2" name="Freeform 11"/>
          <p:cNvSpPr>
            <a:spLocks noChangeArrowheads="1"/>
          </p:cNvSpPr>
          <p:nvPr/>
        </p:nvSpPr>
        <p:spPr bwMode="auto">
          <a:xfrm>
            <a:off x="2883134" y="4359143"/>
            <a:ext cx="532813" cy="507691"/>
          </a:xfrm>
          <a:custGeom>
            <a:avLst/>
            <a:gdLst>
              <a:gd name="T0" fmla="*/ 0 w 1264"/>
              <a:gd name="T1" fmla="*/ 230149 h 1265"/>
              <a:gd name="T2" fmla="*/ 227807 w 1264"/>
              <a:gd name="T3" fmla="*/ 460298 h 1265"/>
              <a:gd name="T4" fmla="*/ 455253 w 1264"/>
              <a:gd name="T5" fmla="*/ 230149 h 1265"/>
              <a:gd name="T6" fmla="*/ 227807 w 1264"/>
              <a:gd name="T7" fmla="*/ 0 h 1265"/>
              <a:gd name="T8" fmla="*/ 0 w 1264"/>
              <a:gd name="T9" fmla="*/ 230149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3" name="Freeform 12"/>
          <p:cNvSpPr>
            <a:spLocks noChangeArrowheads="1"/>
          </p:cNvSpPr>
          <p:nvPr/>
        </p:nvSpPr>
        <p:spPr bwMode="auto">
          <a:xfrm>
            <a:off x="5541633" y="4084290"/>
            <a:ext cx="902256" cy="2041269"/>
          </a:xfrm>
          <a:custGeom>
            <a:avLst/>
            <a:gdLst>
              <a:gd name="T0" fmla="*/ 24110 w 2144"/>
              <a:gd name="T1" fmla="*/ 0 h 5085"/>
              <a:gd name="T2" fmla="*/ 0 w 2144"/>
              <a:gd name="T3" fmla="*/ 10554 h 5085"/>
              <a:gd name="T4" fmla="*/ 746695 w 2144"/>
              <a:gd name="T5" fmla="*/ 1850307 h 5085"/>
              <a:gd name="T6" fmla="*/ 771165 w 2144"/>
              <a:gd name="T7" fmla="*/ 1839389 h 5085"/>
              <a:gd name="T8" fmla="*/ 24110 w 2144"/>
              <a:gd name="T9" fmla="*/ 0 h 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4" h="5085">
                <a:moveTo>
                  <a:pt x="67" y="0"/>
                </a:moveTo>
                <a:lnTo>
                  <a:pt x="0" y="29"/>
                </a:lnTo>
                <a:lnTo>
                  <a:pt x="2075" y="5084"/>
                </a:lnTo>
                <a:lnTo>
                  <a:pt x="2143" y="5054"/>
                </a:lnTo>
                <a:lnTo>
                  <a:pt x="67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4" name="Freeform 13"/>
          <p:cNvSpPr>
            <a:spLocks noChangeArrowheads="1"/>
          </p:cNvSpPr>
          <p:nvPr/>
        </p:nvSpPr>
        <p:spPr bwMode="auto">
          <a:xfrm>
            <a:off x="6352920" y="6083543"/>
            <a:ext cx="152232" cy="175066"/>
          </a:xfrm>
          <a:custGeom>
            <a:avLst/>
            <a:gdLst>
              <a:gd name="T0" fmla="*/ 0 w 363"/>
              <a:gd name="T1" fmla="*/ 55145 h 438"/>
              <a:gd name="T2" fmla="*/ 117624 w 363"/>
              <a:gd name="T3" fmla="*/ 158541 h 438"/>
              <a:gd name="T4" fmla="*/ 129816 w 363"/>
              <a:gd name="T5" fmla="*/ 0 h 438"/>
              <a:gd name="T6" fmla="*/ 0 w 363"/>
              <a:gd name="T7" fmla="*/ 55145 h 4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438">
                <a:moveTo>
                  <a:pt x="0" y="152"/>
                </a:moveTo>
                <a:lnTo>
                  <a:pt x="328" y="437"/>
                </a:lnTo>
                <a:lnTo>
                  <a:pt x="362" y="0"/>
                </a:lnTo>
                <a:lnTo>
                  <a:pt x="0" y="15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5" name="Freeform 14"/>
          <p:cNvSpPr>
            <a:spLocks noChangeArrowheads="1"/>
          </p:cNvSpPr>
          <p:nvPr/>
        </p:nvSpPr>
        <p:spPr bwMode="auto">
          <a:xfrm>
            <a:off x="3560754" y="3839197"/>
            <a:ext cx="1600297" cy="609230"/>
          </a:xfrm>
          <a:custGeom>
            <a:avLst/>
            <a:gdLst>
              <a:gd name="T0" fmla="*/ 1368065 w 3803"/>
              <a:gd name="T1" fmla="*/ 24370 h 1518"/>
              <a:gd name="T2" fmla="*/ 1359069 w 3803"/>
              <a:gd name="T3" fmla="*/ 0 h 1518"/>
              <a:gd name="T4" fmla="*/ 0 w 3803"/>
              <a:gd name="T5" fmla="*/ 527054 h 1518"/>
              <a:gd name="T6" fmla="*/ 8996 w 3803"/>
              <a:gd name="T7" fmla="*/ 551788 h 1518"/>
              <a:gd name="T8" fmla="*/ 1368065 w 3803"/>
              <a:gd name="T9" fmla="*/ 24370 h 1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03" h="1518">
                <a:moveTo>
                  <a:pt x="3802" y="67"/>
                </a:moveTo>
                <a:lnTo>
                  <a:pt x="3777" y="0"/>
                </a:lnTo>
                <a:lnTo>
                  <a:pt x="0" y="1449"/>
                </a:lnTo>
                <a:lnTo>
                  <a:pt x="25" y="1517"/>
                </a:lnTo>
                <a:lnTo>
                  <a:pt x="3802" y="67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6" name="Freeform 15"/>
          <p:cNvSpPr>
            <a:spLocks noChangeArrowheads="1"/>
          </p:cNvSpPr>
          <p:nvPr/>
        </p:nvSpPr>
        <p:spPr bwMode="auto">
          <a:xfrm>
            <a:off x="3419661" y="4362645"/>
            <a:ext cx="181936" cy="145305"/>
          </a:xfrm>
          <a:custGeom>
            <a:avLst/>
            <a:gdLst>
              <a:gd name="T0" fmla="*/ 103597 w 434"/>
              <a:gd name="T1" fmla="*/ 0 h 363"/>
              <a:gd name="T2" fmla="*/ 0 w 434"/>
              <a:gd name="T3" fmla="*/ 117477 h 363"/>
              <a:gd name="T4" fmla="*/ 155217 w 434"/>
              <a:gd name="T5" fmla="*/ 131255 h 363"/>
              <a:gd name="T6" fmla="*/ 103597 w 434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4" h="363">
                <a:moveTo>
                  <a:pt x="289" y="0"/>
                </a:moveTo>
                <a:lnTo>
                  <a:pt x="0" y="324"/>
                </a:lnTo>
                <a:lnTo>
                  <a:pt x="433" y="362"/>
                </a:lnTo>
                <a:lnTo>
                  <a:pt x="289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>
            <a:off x="5690152" y="3853203"/>
            <a:ext cx="1631857" cy="598726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1758" name="Freeform 17"/>
          <p:cNvSpPr>
            <a:spLocks noChangeArrowheads="1"/>
          </p:cNvSpPr>
          <p:nvPr/>
        </p:nvSpPr>
        <p:spPr bwMode="auto">
          <a:xfrm>
            <a:off x="7297875" y="4399408"/>
            <a:ext cx="131810" cy="105040"/>
          </a:xfrm>
          <a:custGeom>
            <a:avLst/>
            <a:gdLst>
              <a:gd name="T0" fmla="*/ 0 w 311"/>
              <a:gd name="T1" fmla="*/ 94336 h 260"/>
              <a:gd name="T2" fmla="*/ 112351 w 311"/>
              <a:gd name="T3" fmla="*/ 83773 h 260"/>
              <a:gd name="T4" fmla="*/ 35517 w 311"/>
              <a:gd name="T5" fmla="*/ 0 h 260"/>
              <a:gd name="T6" fmla="*/ 0 w 311"/>
              <a:gd name="T7" fmla="*/ 94336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59" name="Line 18"/>
          <p:cNvSpPr>
            <a:spLocks noChangeShapeType="1"/>
          </p:cNvSpPr>
          <p:nvPr/>
        </p:nvSpPr>
        <p:spPr bwMode="auto">
          <a:xfrm flipH="1">
            <a:off x="4650516" y="4089541"/>
            <a:ext cx="640490" cy="2065778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1760" name="Freeform 19"/>
          <p:cNvSpPr>
            <a:spLocks noChangeArrowheads="1"/>
          </p:cNvSpPr>
          <p:nvPr/>
        </p:nvSpPr>
        <p:spPr bwMode="auto">
          <a:xfrm>
            <a:off x="4596677" y="6134311"/>
            <a:ext cx="113247" cy="126048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3596 h 311"/>
              <a:gd name="T4" fmla="*/ 96477 w 269"/>
              <a:gd name="T5" fmla="*/ 29681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61" name="Freeform 20"/>
          <p:cNvSpPr>
            <a:spLocks noChangeArrowheads="1"/>
          </p:cNvSpPr>
          <p:nvPr/>
        </p:nvSpPr>
        <p:spPr bwMode="auto">
          <a:xfrm>
            <a:off x="3271141" y="4847577"/>
            <a:ext cx="1009932" cy="1421536"/>
          </a:xfrm>
          <a:custGeom>
            <a:avLst/>
            <a:gdLst>
              <a:gd name="T0" fmla="*/ 21248 w 2398"/>
              <a:gd name="T1" fmla="*/ 0 h 3539"/>
              <a:gd name="T2" fmla="*/ 0 w 2398"/>
              <a:gd name="T3" fmla="*/ 13839 h 3539"/>
              <a:gd name="T4" fmla="*/ 841632 w 2398"/>
              <a:gd name="T5" fmla="*/ 1288525 h 3539"/>
              <a:gd name="T6" fmla="*/ 863240 w 2398"/>
              <a:gd name="T7" fmla="*/ 1274685 h 3539"/>
              <a:gd name="T8" fmla="*/ 21248 w 2398"/>
              <a:gd name="T9" fmla="*/ 0 h 3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98" h="3539">
                <a:moveTo>
                  <a:pt x="59" y="0"/>
                </a:moveTo>
                <a:lnTo>
                  <a:pt x="0" y="38"/>
                </a:lnTo>
                <a:lnTo>
                  <a:pt x="2337" y="3538"/>
                </a:lnTo>
                <a:lnTo>
                  <a:pt x="2397" y="3500"/>
                </a:lnTo>
                <a:lnTo>
                  <a:pt x="59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62" name="Freeform 21"/>
          <p:cNvSpPr>
            <a:spLocks noChangeArrowheads="1"/>
          </p:cNvSpPr>
          <p:nvPr/>
        </p:nvSpPr>
        <p:spPr bwMode="auto">
          <a:xfrm>
            <a:off x="4195675" y="6211341"/>
            <a:ext cx="157802" cy="173316"/>
          </a:xfrm>
          <a:custGeom>
            <a:avLst/>
            <a:gdLst>
              <a:gd name="T0" fmla="*/ 0 w 374"/>
              <a:gd name="T1" fmla="*/ 77552 h 430"/>
              <a:gd name="T2" fmla="*/ 134576 w 374"/>
              <a:gd name="T3" fmla="*/ 156933 h 430"/>
              <a:gd name="T4" fmla="*/ 116176 w 374"/>
              <a:gd name="T5" fmla="*/ 0 h 430"/>
              <a:gd name="T6" fmla="*/ 0 w 374"/>
              <a:gd name="T7" fmla="*/ 77552 h 4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" h="430">
                <a:moveTo>
                  <a:pt x="0" y="212"/>
                </a:moveTo>
                <a:lnTo>
                  <a:pt x="373" y="429"/>
                </a:lnTo>
                <a:lnTo>
                  <a:pt x="322" y="0"/>
                </a:lnTo>
                <a:lnTo>
                  <a:pt x="0" y="21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63" name="Line 22"/>
          <p:cNvSpPr>
            <a:spLocks noChangeShapeType="1"/>
          </p:cNvSpPr>
          <p:nvPr/>
        </p:nvSpPr>
        <p:spPr bwMode="auto">
          <a:xfrm>
            <a:off x="4754479" y="6635000"/>
            <a:ext cx="1490763" cy="1751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1764" name="Freeform 23"/>
          <p:cNvSpPr>
            <a:spLocks noChangeArrowheads="1"/>
          </p:cNvSpPr>
          <p:nvPr/>
        </p:nvSpPr>
        <p:spPr bwMode="auto">
          <a:xfrm>
            <a:off x="6241529" y="6578979"/>
            <a:ext cx="118816" cy="112042"/>
          </a:xfrm>
          <a:custGeom>
            <a:avLst/>
            <a:gdLst>
              <a:gd name="T0" fmla="*/ 0 w 281"/>
              <a:gd name="T1" fmla="*/ 100756 h 277"/>
              <a:gd name="T2" fmla="*/ 101238 w 281"/>
              <a:gd name="T3" fmla="*/ 49648 h 277"/>
              <a:gd name="T4" fmla="*/ 0 w 281"/>
              <a:gd name="T5" fmla="*/ 0 h 277"/>
              <a:gd name="T6" fmla="*/ 0 w 281"/>
              <a:gd name="T7" fmla="*/ 100756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65" name="Line 24"/>
          <p:cNvSpPr>
            <a:spLocks noChangeShapeType="1"/>
          </p:cNvSpPr>
          <p:nvPr/>
        </p:nvSpPr>
        <p:spPr bwMode="auto">
          <a:xfrm flipV="1">
            <a:off x="6759492" y="4945615"/>
            <a:ext cx="750023" cy="1439042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1766" name="Freeform 25"/>
          <p:cNvSpPr>
            <a:spLocks noChangeArrowheads="1"/>
          </p:cNvSpPr>
          <p:nvPr/>
        </p:nvSpPr>
        <p:spPr bwMode="auto">
          <a:xfrm>
            <a:off x="7457533" y="4866834"/>
            <a:ext cx="103964" cy="127799"/>
          </a:xfrm>
          <a:custGeom>
            <a:avLst/>
            <a:gdLst>
              <a:gd name="T0" fmla="*/ 88540 w 247"/>
              <a:gd name="T1" fmla="*/ 115201 h 316"/>
              <a:gd name="T2" fmla="*/ 88540 w 247"/>
              <a:gd name="T3" fmla="*/ 0 h 316"/>
              <a:gd name="T4" fmla="*/ 0 w 247"/>
              <a:gd name="T5" fmla="*/ 69852 h 316"/>
              <a:gd name="T6" fmla="*/ 88540 w 247"/>
              <a:gd name="T7" fmla="*/ 115201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67" name="Line 26"/>
          <p:cNvSpPr>
            <a:spLocks noChangeShapeType="1"/>
          </p:cNvSpPr>
          <p:nvPr/>
        </p:nvSpPr>
        <p:spPr bwMode="auto">
          <a:xfrm flipV="1">
            <a:off x="4888148" y="4908850"/>
            <a:ext cx="2313190" cy="1475807"/>
          </a:xfrm>
          <a:prstGeom prst="line">
            <a:avLst/>
          </a:prstGeom>
          <a:noFill/>
          <a:ln w="8640">
            <a:solidFill>
              <a:srgbClr val="FF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1768" name="Freeform 27"/>
          <p:cNvSpPr>
            <a:spLocks noChangeArrowheads="1"/>
          </p:cNvSpPr>
          <p:nvPr/>
        </p:nvSpPr>
        <p:spPr bwMode="auto">
          <a:xfrm>
            <a:off x="7164208" y="4866835"/>
            <a:ext cx="128097" cy="110292"/>
          </a:xfrm>
          <a:custGeom>
            <a:avLst/>
            <a:gdLst>
              <a:gd name="T0" fmla="*/ 54769 w 306"/>
              <a:gd name="T1" fmla="*/ 99151 h 273"/>
              <a:gd name="T2" fmla="*/ 109180 w 306"/>
              <a:gd name="T3" fmla="*/ 0 h 273"/>
              <a:gd name="T4" fmla="*/ 0 w 306"/>
              <a:gd name="T5" fmla="*/ 16039 h 273"/>
              <a:gd name="T6" fmla="*/ 54769 w 306"/>
              <a:gd name="T7" fmla="*/ 99151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1769" name="Text Box 28"/>
          <p:cNvSpPr txBox="1">
            <a:spLocks noChangeArrowheads="1"/>
          </p:cNvSpPr>
          <p:nvPr/>
        </p:nvSpPr>
        <p:spPr bwMode="auto">
          <a:xfrm>
            <a:off x="1425787" y="2942860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31770" name="Text Box 29"/>
          <p:cNvSpPr txBox="1">
            <a:spLocks noChangeArrowheads="1"/>
          </p:cNvSpPr>
          <p:nvPr/>
        </p:nvSpPr>
        <p:spPr bwMode="auto">
          <a:xfrm>
            <a:off x="5346701" y="3543336"/>
            <a:ext cx="295183" cy="3133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1 </a:t>
            </a:r>
          </a:p>
        </p:txBody>
      </p:sp>
      <p:sp>
        <p:nvSpPr>
          <p:cNvPr id="31771" name="Text Box 30"/>
          <p:cNvSpPr txBox="1">
            <a:spLocks noChangeArrowheads="1"/>
          </p:cNvSpPr>
          <p:nvPr/>
        </p:nvSpPr>
        <p:spPr bwMode="auto">
          <a:xfrm>
            <a:off x="3076209" y="4425668"/>
            <a:ext cx="295182" cy="3133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5 </a:t>
            </a:r>
          </a:p>
        </p:txBody>
      </p:sp>
      <p:sp>
        <p:nvSpPr>
          <p:cNvPr id="31772" name="Text Box 31"/>
          <p:cNvSpPr txBox="1">
            <a:spLocks noChangeArrowheads="1"/>
          </p:cNvSpPr>
          <p:nvPr/>
        </p:nvSpPr>
        <p:spPr bwMode="auto">
          <a:xfrm>
            <a:off x="6549708" y="6444179"/>
            <a:ext cx="295183" cy="3133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3 </a:t>
            </a:r>
          </a:p>
        </p:txBody>
      </p:sp>
      <p:sp>
        <p:nvSpPr>
          <p:cNvPr id="31773" name="Text Box 32"/>
          <p:cNvSpPr txBox="1">
            <a:spLocks noChangeArrowheads="1"/>
          </p:cNvSpPr>
          <p:nvPr/>
        </p:nvSpPr>
        <p:spPr bwMode="auto">
          <a:xfrm>
            <a:off x="7619048" y="4425668"/>
            <a:ext cx="295183" cy="3133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31774" name="Text Box 33"/>
          <p:cNvSpPr txBox="1">
            <a:spLocks noChangeArrowheads="1"/>
          </p:cNvSpPr>
          <p:nvPr/>
        </p:nvSpPr>
        <p:spPr bwMode="auto">
          <a:xfrm>
            <a:off x="4411028" y="6444179"/>
            <a:ext cx="295183" cy="3133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FF0000"/>
                </a:solidFill>
                <a:latin typeface="TimesNewRoman" charset="0"/>
              </a:rPr>
              <a:t>4 </a:t>
            </a:r>
          </a:p>
        </p:txBody>
      </p:sp>
      <p:sp>
        <p:nvSpPr>
          <p:cNvPr id="31775" name="Text Box 34"/>
          <p:cNvSpPr txBox="1">
            <a:spLocks noChangeArrowheads="1"/>
          </p:cNvSpPr>
          <p:nvPr/>
        </p:nvSpPr>
        <p:spPr bwMode="auto">
          <a:xfrm>
            <a:off x="4130698" y="3916226"/>
            <a:ext cx="222779" cy="187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31776" name="Text Box 35"/>
          <p:cNvSpPr txBox="1">
            <a:spLocks noChangeArrowheads="1"/>
          </p:cNvSpPr>
          <p:nvPr/>
        </p:nvSpPr>
        <p:spPr bwMode="auto">
          <a:xfrm>
            <a:off x="5021814" y="5052405"/>
            <a:ext cx="311891" cy="1873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31777" name="Text Box 36"/>
          <p:cNvSpPr txBox="1">
            <a:spLocks noChangeArrowheads="1"/>
          </p:cNvSpPr>
          <p:nvPr/>
        </p:nvSpPr>
        <p:spPr bwMode="auto">
          <a:xfrm>
            <a:off x="6670380" y="3916226"/>
            <a:ext cx="222779" cy="187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31778" name="Text Box 37"/>
          <p:cNvSpPr txBox="1">
            <a:spLocks noChangeArrowheads="1"/>
          </p:cNvSpPr>
          <p:nvPr/>
        </p:nvSpPr>
        <p:spPr bwMode="auto">
          <a:xfrm>
            <a:off x="3462360" y="5430547"/>
            <a:ext cx="222779" cy="1873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31779" name="Text Box 38"/>
          <p:cNvSpPr txBox="1">
            <a:spLocks noChangeArrowheads="1"/>
          </p:cNvSpPr>
          <p:nvPr/>
        </p:nvSpPr>
        <p:spPr bwMode="auto">
          <a:xfrm>
            <a:off x="5868375" y="5808690"/>
            <a:ext cx="222779" cy="1873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31780" name="Text Box 39"/>
          <p:cNvSpPr txBox="1">
            <a:spLocks noChangeArrowheads="1"/>
          </p:cNvSpPr>
          <p:nvPr/>
        </p:nvSpPr>
        <p:spPr bwMode="auto">
          <a:xfrm>
            <a:off x="7249606" y="5556595"/>
            <a:ext cx="176366" cy="1873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31781" name="Text Box 40"/>
          <p:cNvSpPr txBox="1">
            <a:spLocks noChangeArrowheads="1"/>
          </p:cNvSpPr>
          <p:nvPr/>
        </p:nvSpPr>
        <p:spPr bwMode="auto">
          <a:xfrm>
            <a:off x="6002043" y="4800310"/>
            <a:ext cx="222779" cy="1873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31782" name="Text Box 41"/>
          <p:cNvSpPr txBox="1">
            <a:spLocks noChangeArrowheads="1"/>
          </p:cNvSpPr>
          <p:nvPr/>
        </p:nvSpPr>
        <p:spPr bwMode="auto">
          <a:xfrm>
            <a:off x="5467373" y="6691022"/>
            <a:ext cx="222779" cy="1873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31783" name="Text Box 4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15</a:t>
            </a:r>
          </a:p>
        </p:txBody>
      </p:sp>
      <p:sp>
        <p:nvSpPr>
          <p:cNvPr id="31784" name="文本框 43"/>
          <p:cNvSpPr txBox="1">
            <a:spLocks noChangeArrowheads="1"/>
          </p:cNvSpPr>
          <p:nvPr/>
        </p:nvSpPr>
        <p:spPr bwMode="auto">
          <a:xfrm>
            <a:off x="477120" y="2016760"/>
            <a:ext cx="10229277" cy="6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• </a:t>
            </a:r>
            <a:r>
              <a:rPr lang="en-US" altLang="zh-CN">
                <a:latin typeface="TimesNewRoman" charset="0"/>
              </a:rPr>
              <a:t>Dijkstra’s Algorithm: An Example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latin typeface="TimesNewRoman" charset="0"/>
              </a:rPr>
              <a:t>    – Step 3     S = {1,3,4,5}    C = {2}     D = [35, </a:t>
            </a:r>
            <a:r>
              <a:rPr lang="en-US" altLang="zh-CN">
                <a:solidFill>
                  <a:srgbClr val="00B050"/>
                </a:solidFill>
                <a:latin typeface="TimesNewRoman" charset="0"/>
              </a:rPr>
              <a:t>30</a:t>
            </a:r>
            <a:r>
              <a:rPr lang="en-US" altLang="zh-CN">
                <a:latin typeface="TimesNewRoman" charset="0"/>
              </a:rPr>
              <a:t>, </a:t>
            </a:r>
            <a:r>
              <a:rPr lang="en-US" altLang="zh-CN">
                <a:solidFill>
                  <a:srgbClr val="00B050"/>
                </a:solidFill>
                <a:latin typeface="TimesNewRoman" charset="0"/>
              </a:rPr>
              <a:t>20</a:t>
            </a:r>
            <a:r>
              <a:rPr lang="en-US" altLang="zh-CN">
                <a:latin typeface="TimesNewRoman" charset="0"/>
              </a:rPr>
              <a:t>, </a:t>
            </a:r>
            <a:r>
              <a:rPr lang="en-US" altLang="zh-CN">
                <a:solidFill>
                  <a:srgbClr val="00B050"/>
                </a:solidFill>
                <a:latin typeface="TimesNewRoman" charset="0"/>
              </a:rPr>
              <a:t>10</a:t>
            </a:r>
            <a:r>
              <a:rPr lang="en-US" altLang="zh-CN">
                <a:latin typeface="TimesNewRoman" charset="0"/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31858" y="726525"/>
            <a:ext cx="6715171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algn="ctr"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sz="4000" dirty="0" err="1" smtClean="0">
                <a:latin typeface="TimesNewRoman" charset="0"/>
              </a:rPr>
              <a:t>Dijkstra’s</a:t>
            </a:r>
            <a:r>
              <a:rPr lang="en-US" altLang="zh-CN" sz="4000" dirty="0" smtClean="0">
                <a:latin typeface="TimesNewRoman" charset="0"/>
              </a:rPr>
              <a:t> Algorithm</a:t>
            </a:r>
            <a:endParaRPr lang="en-US" altLang="zh-CN" sz="4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16</a:t>
            </a:r>
          </a:p>
        </p:txBody>
      </p:sp>
      <p:sp>
        <p:nvSpPr>
          <p:cNvPr id="33797" name="文本框 1"/>
          <p:cNvSpPr txBox="1">
            <a:spLocks noChangeArrowheads="1"/>
          </p:cNvSpPr>
          <p:nvPr/>
        </p:nvSpPr>
        <p:spPr bwMode="auto">
          <a:xfrm>
            <a:off x="142876" y="2495541"/>
            <a:ext cx="10418798" cy="43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 smtClean="0">
                <a:latin typeface="Courier New" charset="0"/>
              </a:rPr>
              <a:t>Function </a:t>
            </a:r>
            <a:r>
              <a:rPr lang="en-US" altLang="zh-CN" sz="2400" b="1" dirty="0" err="1">
                <a:latin typeface="Courier New" charset="0"/>
              </a:rPr>
              <a:t>Dijkstra</a:t>
            </a:r>
            <a:r>
              <a:rPr lang="en-US" altLang="zh-CN" sz="2400" b="1" dirty="0">
                <a:latin typeface="Courier New" charset="0"/>
              </a:rPr>
              <a:t>(L[1..n, 1..n]): array [2..n]</a:t>
            </a: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NewPS" charset="0"/>
              </a:rPr>
              <a:t>    </a:t>
            </a:r>
            <a:r>
              <a:rPr lang="en-US" altLang="zh-CN" sz="2400" b="1" dirty="0" smtClean="0">
                <a:latin typeface="Courier New" charset="0"/>
              </a:rPr>
              <a:t>array </a:t>
            </a:r>
            <a:r>
              <a:rPr lang="en-US" altLang="zh-CN" sz="2400" b="1" dirty="0">
                <a:latin typeface="Courier New" charset="0"/>
              </a:rPr>
              <a:t>D[2..n]</a:t>
            </a:r>
            <a:endParaRPr lang="en-US" altLang="zh-CN" sz="2400" b="1" dirty="0">
              <a:latin typeface="CourierNewPS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NewPS" charset="0"/>
              </a:rPr>
              <a:t>    </a:t>
            </a:r>
            <a:r>
              <a:rPr lang="en-US" altLang="zh-CN" sz="2400" b="1" dirty="0" smtClean="0">
                <a:latin typeface="CourierNewPS" charset="0"/>
              </a:rPr>
              <a:t>C </a:t>
            </a:r>
            <a:r>
              <a:rPr lang="en-US" altLang="zh-CN" sz="2400" b="1" dirty="0">
                <a:latin typeface="CourierNewPS" charset="0"/>
              </a:rPr>
              <a:t>= {2, 3, …, n</a:t>
            </a:r>
            <a:r>
              <a:rPr lang="en-US" altLang="zh-CN" sz="2400" b="1" dirty="0" smtClean="0">
                <a:latin typeface="CourierNewPS" charset="0"/>
              </a:rPr>
              <a:t>}</a:t>
            </a: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 smtClean="0">
                <a:latin typeface="CourierNewPS" charset="0"/>
              </a:rPr>
              <a:t>    </a:t>
            </a:r>
            <a:r>
              <a:rPr lang="en-US" altLang="zh-CN" sz="2400" b="1" dirty="0" smtClean="0">
                <a:latin typeface="Courier New" charset="0"/>
              </a:rPr>
              <a:t>for </a:t>
            </a:r>
            <a:r>
              <a:rPr lang="en-US" altLang="zh-CN" sz="2400" b="1" dirty="0" err="1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 = 2 to n do</a:t>
            </a: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</a:t>
            </a:r>
            <a:r>
              <a:rPr lang="en-US" altLang="zh-CN" sz="2400" b="1" dirty="0" smtClean="0">
                <a:latin typeface="Courier New" charset="0"/>
              </a:rPr>
              <a:t>  D[</a:t>
            </a:r>
            <a:r>
              <a:rPr lang="en-US" altLang="zh-CN" sz="2400" b="1" dirty="0" err="1" smtClean="0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] = L[1, </a:t>
            </a:r>
            <a:r>
              <a:rPr lang="en-US" altLang="zh-CN" sz="2400" b="1" dirty="0" err="1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]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</a:t>
            </a:r>
            <a:r>
              <a:rPr lang="en-US" altLang="zh-CN" sz="2400" b="1" dirty="0" smtClean="0">
                <a:latin typeface="Courier New" charset="0"/>
              </a:rPr>
              <a:t>repeat </a:t>
            </a:r>
            <a:r>
              <a:rPr lang="en-US" altLang="zh-CN" sz="2400" b="1" dirty="0">
                <a:latin typeface="Courier New" charset="0"/>
              </a:rPr>
              <a:t>n </a:t>
            </a:r>
            <a:r>
              <a:rPr lang="en-US" altLang="zh-CN" sz="2400" b="1" dirty="0">
                <a:latin typeface="CourierNewPS" charset="0"/>
              </a:rPr>
              <a:t>–</a:t>
            </a:r>
            <a:r>
              <a:rPr lang="en-US" altLang="zh-CN" sz="2400" b="1" dirty="0">
                <a:latin typeface="Courier New" charset="0"/>
              </a:rPr>
              <a:t> 2 times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</a:t>
            </a:r>
            <a:r>
              <a:rPr lang="en-US" altLang="zh-CN" sz="2400" b="1" dirty="0" smtClean="0">
                <a:latin typeface="Courier New" charset="0"/>
              </a:rPr>
              <a:t>  </a:t>
            </a:r>
            <a:r>
              <a:rPr lang="en-US" altLang="zh-CN" sz="2400" b="1" dirty="0">
                <a:latin typeface="Courier New" charset="0"/>
              </a:rPr>
              <a:t>v = the index of the minimum D[v] not yet selected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</a:t>
            </a:r>
            <a:r>
              <a:rPr lang="en-US" altLang="zh-CN" sz="2400" b="1" dirty="0" smtClean="0">
                <a:latin typeface="Courier New" charset="0"/>
              </a:rPr>
              <a:t>remove </a:t>
            </a:r>
            <a:r>
              <a:rPr lang="en-US" altLang="zh-CN" sz="2400" b="1" dirty="0">
                <a:latin typeface="Courier New" charset="0"/>
              </a:rPr>
              <a:t>v from C    </a:t>
            </a:r>
            <a:r>
              <a:rPr lang="en-US" altLang="zh-CN" sz="2400" b="1" dirty="0" smtClean="0">
                <a:latin typeface="Courier New" charset="0"/>
              </a:rPr>
              <a:t>  </a:t>
            </a:r>
            <a:r>
              <a:rPr lang="en-US" altLang="zh-CN" sz="2400" b="1" dirty="0">
                <a:latin typeface="Courier New" charset="0"/>
              </a:rPr>
              <a:t>// and implicitly add v to S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</a:t>
            </a:r>
            <a:r>
              <a:rPr lang="en-US" altLang="zh-CN" sz="2400" b="1" dirty="0" smtClean="0">
                <a:latin typeface="Courier New" charset="0"/>
              </a:rPr>
              <a:t>for </a:t>
            </a:r>
            <a:r>
              <a:rPr lang="en-US" altLang="zh-CN" sz="2400" b="1" dirty="0">
                <a:latin typeface="Courier New" charset="0"/>
              </a:rPr>
              <a:t>each w 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 </a:t>
            </a:r>
            <a:r>
              <a:rPr lang="en-US" altLang="zh-CN" sz="2400" b="1" dirty="0" smtClean="0">
                <a:latin typeface="Courier New" charset="0"/>
              </a:rPr>
              <a:t>    </a:t>
            </a:r>
            <a:r>
              <a:rPr lang="en-US" altLang="zh-CN" sz="2400" b="1" dirty="0">
                <a:latin typeface="Courier New" charset="0"/>
              </a:rPr>
              <a:t>D[w] = min(D[w], D[v] + L[v, w])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</a:t>
            </a:r>
            <a:r>
              <a:rPr lang="en-US" altLang="zh-CN" sz="2400" b="1" dirty="0" smtClean="0">
                <a:latin typeface="Courier New" charset="0"/>
              </a:rPr>
              <a:t>return D     </a:t>
            </a:r>
            <a:endParaRPr lang="en-US" altLang="zh-CN" sz="2400" dirty="0">
              <a:solidFill>
                <a:srgbClr val="000000"/>
              </a:solidFill>
              <a:latin typeface="TimesNewRoman" charset="0"/>
            </a:endParaRP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NewRoman" charset="0"/>
              </a:rPr>
              <a:t>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88916" y="726525"/>
            <a:ext cx="10204483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algn="ctr">
              <a:lnSpc>
                <a:spcPct val="92000"/>
              </a:lnSpc>
              <a:buClr>
                <a:srgbClr val="000000"/>
              </a:buClr>
              <a:buSzPct val="100000"/>
            </a:pPr>
            <a:r>
              <a:rPr lang="en-US" altLang="zh-CN" sz="4000" dirty="0" err="1" smtClean="0">
                <a:latin typeface="TimesNewRoman" charset="0"/>
              </a:rPr>
              <a:t>Dijkstra’s</a:t>
            </a:r>
            <a:r>
              <a:rPr lang="en-US" altLang="zh-CN" sz="4000" dirty="0" smtClean="0">
                <a:latin typeface="TimesNewRoman" charset="0"/>
              </a:rPr>
              <a:t> Algorithm (recorded paths)</a:t>
            </a:r>
            <a:endParaRPr lang="en-US" altLang="zh-CN" sz="4000" dirty="0">
              <a:latin typeface="TimesNewRoman" charset="0"/>
            </a:endParaRPr>
          </a:p>
        </p:txBody>
      </p:sp>
      <p:sp>
        <p:nvSpPr>
          <p:cNvPr id="35844" name="Text Box 2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17</a:t>
            </a:r>
          </a:p>
        </p:txBody>
      </p:sp>
      <p:sp>
        <p:nvSpPr>
          <p:cNvPr id="35845" name="文本框 2"/>
          <p:cNvSpPr txBox="1">
            <a:spLocks noChangeArrowheads="1"/>
          </p:cNvSpPr>
          <p:nvPr/>
        </p:nvSpPr>
        <p:spPr bwMode="auto">
          <a:xfrm>
            <a:off x="214314" y="1811632"/>
            <a:ext cx="10275922" cy="520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NewRoman" charset="0"/>
              </a:rPr>
              <a:t>  </a:t>
            </a:r>
            <a:r>
              <a:rPr lang="en-US" altLang="zh-CN" sz="2400" b="1" dirty="0" smtClean="0">
                <a:latin typeface="Courier New" charset="0"/>
              </a:rPr>
              <a:t>Function </a:t>
            </a:r>
            <a:r>
              <a:rPr lang="en-US" altLang="zh-CN" sz="2400" b="1" dirty="0" err="1">
                <a:latin typeface="Courier New" charset="0"/>
              </a:rPr>
              <a:t>Dijkstra</a:t>
            </a:r>
            <a:r>
              <a:rPr lang="en-US" altLang="zh-CN" sz="2400" b="1" dirty="0">
                <a:latin typeface="Courier New" charset="0"/>
              </a:rPr>
              <a:t>(L[1..n, 1..n]): array [2..n]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 smtClean="0">
                <a:latin typeface="Courier New" charset="0"/>
              </a:rPr>
              <a:t>   array </a:t>
            </a:r>
            <a:r>
              <a:rPr lang="en-US" altLang="zh-CN" sz="2400" b="1" dirty="0">
                <a:latin typeface="Courier New" charset="0"/>
              </a:rPr>
              <a:t>D[2..n], </a:t>
            </a: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P[2..n]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altLang="zh-CN" sz="2400" b="1" dirty="0" smtClean="0">
                <a:latin typeface="CourierNewPS" charset="0"/>
              </a:rPr>
              <a:t>C </a:t>
            </a:r>
            <a:r>
              <a:rPr lang="en-US" altLang="zh-CN" sz="2400" b="1" dirty="0">
                <a:latin typeface="CourierNewPS" charset="0"/>
              </a:rPr>
              <a:t>= {2, 3, …, n}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NewPS" charset="0"/>
              </a:rPr>
              <a:t>       </a:t>
            </a:r>
            <a:r>
              <a:rPr lang="en-US" altLang="zh-CN" sz="2400" b="1" dirty="0" smtClean="0">
                <a:latin typeface="Courier New" charset="0"/>
              </a:rPr>
              <a:t>for </a:t>
            </a:r>
            <a:r>
              <a:rPr lang="en-US" altLang="zh-CN" sz="2400" b="1" dirty="0" err="1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 = 2 to n do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</a:t>
            </a:r>
            <a:r>
              <a:rPr lang="en-US" altLang="zh-CN" sz="2400" b="1" dirty="0" smtClean="0">
                <a:latin typeface="Courier New" charset="0"/>
              </a:rPr>
              <a:t>   </a:t>
            </a:r>
            <a:r>
              <a:rPr lang="en-US" altLang="zh-CN" sz="2400" b="1" dirty="0">
                <a:latin typeface="Courier New" charset="0"/>
              </a:rPr>
              <a:t>D[</a:t>
            </a:r>
            <a:r>
              <a:rPr lang="en-US" altLang="zh-CN" sz="2400" b="1" dirty="0" err="1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] = L[1, </a:t>
            </a:r>
            <a:r>
              <a:rPr lang="en-US" altLang="zh-CN" sz="2400" b="1" dirty="0" err="1">
                <a:latin typeface="Courier New" charset="0"/>
              </a:rPr>
              <a:t>i</a:t>
            </a:r>
            <a:r>
              <a:rPr lang="en-US" altLang="zh-CN" sz="2400" b="1" dirty="0">
                <a:latin typeface="Courier New" charset="0"/>
              </a:rPr>
              <a:t>]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</a:rPr>
              <a:t>   </a:t>
            </a:r>
            <a:r>
              <a:rPr lang="en-US" altLang="zh-CN" sz="2400" b="1" dirty="0" smtClean="0">
                <a:latin typeface="Courier New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P[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] = 1 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altLang="zh-CN" sz="2400" b="1" dirty="0" smtClean="0">
                <a:latin typeface="Courier New" charset="0"/>
              </a:rPr>
              <a:t>repeat </a:t>
            </a:r>
            <a:r>
              <a:rPr lang="en-US" altLang="zh-CN" sz="2400" b="1" dirty="0">
                <a:latin typeface="Courier New" charset="0"/>
              </a:rPr>
              <a:t>n </a:t>
            </a:r>
            <a:r>
              <a:rPr lang="en-US" altLang="zh-CN" sz="2400" b="1" dirty="0">
                <a:latin typeface="CourierNewPS" charset="0"/>
              </a:rPr>
              <a:t>–</a:t>
            </a:r>
            <a:r>
              <a:rPr lang="en-US" altLang="zh-CN" sz="2400" b="1" dirty="0">
                <a:latin typeface="Courier New" charset="0"/>
              </a:rPr>
              <a:t> 2 times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altLang="zh-CN" sz="2400" b="1" dirty="0">
                <a:latin typeface="Courier New" charset="0"/>
              </a:rPr>
              <a:t>v = the index of the minimum D[v] not yet selected 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     </a:t>
            </a:r>
            <a:r>
              <a:rPr lang="en-US" altLang="zh-CN" sz="2400" b="1" dirty="0" smtClean="0">
                <a:latin typeface="Courier New" charset="0"/>
              </a:rPr>
              <a:t>remove </a:t>
            </a:r>
            <a:r>
              <a:rPr lang="en-US" altLang="zh-CN" sz="2400" b="1" dirty="0">
                <a:latin typeface="Courier New" charset="0"/>
              </a:rPr>
              <a:t>v from C </a:t>
            </a:r>
            <a:r>
              <a:rPr lang="en-US" altLang="zh-CN" sz="2400" b="1" dirty="0" smtClean="0">
                <a:latin typeface="Courier New" charset="0"/>
              </a:rPr>
              <a:t>     </a:t>
            </a:r>
            <a:r>
              <a:rPr lang="en-US" altLang="zh-CN" sz="2400" b="1" dirty="0">
                <a:latin typeface="Courier New" charset="0"/>
              </a:rPr>
              <a:t>// and implicitly add v to S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     </a:t>
            </a:r>
            <a:r>
              <a:rPr lang="en-US" altLang="zh-CN" sz="2400" b="1" dirty="0" smtClean="0">
                <a:latin typeface="Courier New" charset="0"/>
              </a:rPr>
              <a:t>for </a:t>
            </a:r>
            <a:r>
              <a:rPr lang="en-US" altLang="zh-CN" sz="2400" b="1" dirty="0">
                <a:latin typeface="Courier New" charset="0"/>
              </a:rPr>
              <a:t>each w </a:t>
            </a:r>
            <a:r>
              <a:rPr lang="en-US" altLang="zh-CN" sz="2400" dirty="0">
                <a:solidFill>
                  <a:srgbClr val="000000"/>
                </a:solidFill>
                <a:latin typeface="CambriaMath" charset="0"/>
              </a:rPr>
              <a:t>∈ </a:t>
            </a:r>
            <a:r>
              <a:rPr lang="en-US" altLang="zh-CN" sz="2400" b="1" dirty="0">
                <a:solidFill>
                  <a:srgbClr val="000000"/>
                </a:solidFill>
                <a:latin typeface="Courier New" charset="0"/>
              </a:rPr>
              <a:t>C do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zh-CN" sz="2400" b="1" dirty="0">
                <a:latin typeface="Courier New" charset="0"/>
              </a:rPr>
              <a:t>if (D[w] &gt; D[v] + L[v, w]) then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zh-CN" sz="2400" b="1" dirty="0">
                <a:latin typeface="Courier New" charset="0"/>
              </a:rPr>
              <a:t>D[w] = D[v] + L[v, w]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charset="0"/>
              </a:rPr>
              <a:t>P[w</a:t>
            </a:r>
            <a:r>
              <a:rPr lang="en-US" altLang="zh-CN" sz="2400" b="1" dirty="0">
                <a:solidFill>
                  <a:srgbClr val="FF0000"/>
                </a:solidFill>
                <a:latin typeface="Courier New" charset="0"/>
              </a:rPr>
              <a:t>] =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charset="0"/>
              </a:rPr>
              <a:t>v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charset="0"/>
              </a:rPr>
              <a:t>           </a:t>
            </a:r>
            <a:endParaRPr lang="en-US" altLang="zh-CN" sz="2400" b="1" dirty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altLang="zh-CN" sz="2400" b="1" dirty="0">
                <a:latin typeface="Courier New" charset="0"/>
              </a:rPr>
              <a:t>return D, 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560618" y="995343"/>
            <a:ext cx="6357982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40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 Algorithm: at start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-41591" y="1781161"/>
            <a:ext cx="6584981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     P =                D =  </a:t>
            </a: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1254160" y="1810923"/>
            <a:ext cx="1857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1918785" y="1810923"/>
            <a:ext cx="1857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2585267" y="1810923"/>
            <a:ext cx="1856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>
            <a:off x="3249891" y="1810923"/>
            <a:ext cx="1856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70971" y="2292354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570971" y="2756279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>
            <a:off x="570971" y="3221955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2" name="Line 16"/>
          <p:cNvSpPr>
            <a:spLocks noChangeShapeType="1"/>
          </p:cNvSpPr>
          <p:nvPr/>
        </p:nvSpPr>
        <p:spPr bwMode="auto">
          <a:xfrm>
            <a:off x="570971" y="3685879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587680" y="1810923"/>
            <a:ext cx="1856" cy="23563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3916371" y="1810923"/>
            <a:ext cx="1857" cy="23563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5" name="Line 19"/>
          <p:cNvSpPr>
            <a:spLocks noChangeShapeType="1"/>
          </p:cNvSpPr>
          <p:nvPr/>
        </p:nvSpPr>
        <p:spPr bwMode="auto">
          <a:xfrm>
            <a:off x="570971" y="1826678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6" name="Line 20"/>
          <p:cNvSpPr>
            <a:spLocks noChangeShapeType="1"/>
          </p:cNvSpPr>
          <p:nvPr/>
        </p:nvSpPr>
        <p:spPr bwMode="auto">
          <a:xfrm>
            <a:off x="570971" y="4151554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7" name="Text Box 22"/>
          <p:cNvSpPr txBox="1">
            <a:spLocks noChangeArrowheads="1"/>
          </p:cNvSpPr>
          <p:nvPr/>
        </p:nvSpPr>
        <p:spPr bwMode="auto">
          <a:xfrm>
            <a:off x="825311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Symbol" charset="0"/>
              </a:rPr>
              <a:t></a:t>
            </a:r>
          </a:p>
        </p:txBody>
      </p:sp>
      <p:sp>
        <p:nvSpPr>
          <p:cNvPr id="37908" name="Text Box 23"/>
          <p:cNvSpPr txBox="1">
            <a:spLocks noChangeArrowheads="1"/>
          </p:cNvSpPr>
          <p:nvPr/>
        </p:nvSpPr>
        <p:spPr bwMode="auto">
          <a:xfrm>
            <a:off x="1489935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Symbol" charset="0"/>
              </a:rPr>
              <a:t></a:t>
            </a:r>
          </a:p>
        </p:txBody>
      </p:sp>
      <p:sp>
        <p:nvSpPr>
          <p:cNvPr id="37909" name="Text Box 24"/>
          <p:cNvSpPr txBox="1">
            <a:spLocks noChangeArrowheads="1"/>
          </p:cNvSpPr>
          <p:nvPr/>
        </p:nvSpPr>
        <p:spPr bwMode="auto">
          <a:xfrm>
            <a:off x="2158273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Symbol" charset="0"/>
              </a:rPr>
              <a:t></a:t>
            </a:r>
          </a:p>
        </p:txBody>
      </p:sp>
      <p:sp>
        <p:nvSpPr>
          <p:cNvPr id="37910" name="Text Box 25"/>
          <p:cNvSpPr txBox="1">
            <a:spLocks noChangeArrowheads="1"/>
          </p:cNvSpPr>
          <p:nvPr/>
        </p:nvSpPr>
        <p:spPr bwMode="auto">
          <a:xfrm>
            <a:off x="2822897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Symbol" charset="0"/>
              </a:rPr>
              <a:t></a:t>
            </a:r>
          </a:p>
        </p:txBody>
      </p:sp>
      <p:sp>
        <p:nvSpPr>
          <p:cNvPr id="37911" name="Text Box 26"/>
          <p:cNvSpPr txBox="1">
            <a:spLocks noChangeArrowheads="1"/>
          </p:cNvSpPr>
          <p:nvPr/>
        </p:nvSpPr>
        <p:spPr bwMode="auto">
          <a:xfrm>
            <a:off x="3489378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Symbol" charset="0"/>
              </a:rPr>
              <a:t></a:t>
            </a:r>
          </a:p>
        </p:txBody>
      </p:sp>
      <p:sp>
        <p:nvSpPr>
          <p:cNvPr id="37912" name="Text Box 27"/>
          <p:cNvSpPr txBox="1">
            <a:spLocks noChangeArrowheads="1"/>
          </p:cNvSpPr>
          <p:nvPr/>
        </p:nvSpPr>
        <p:spPr bwMode="auto">
          <a:xfrm>
            <a:off x="786324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50</a:t>
            </a:r>
          </a:p>
        </p:txBody>
      </p:sp>
      <p:sp>
        <p:nvSpPr>
          <p:cNvPr id="37913" name="Text Box 28"/>
          <p:cNvSpPr txBox="1">
            <a:spLocks noChangeArrowheads="1"/>
          </p:cNvSpPr>
          <p:nvPr/>
        </p:nvSpPr>
        <p:spPr bwMode="auto">
          <a:xfrm>
            <a:off x="1489935" y="23396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14" name="Text Box 29"/>
          <p:cNvSpPr txBox="1">
            <a:spLocks noChangeArrowheads="1"/>
          </p:cNvSpPr>
          <p:nvPr/>
        </p:nvSpPr>
        <p:spPr bwMode="auto">
          <a:xfrm>
            <a:off x="2186119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37915" name="Text Box 30"/>
          <p:cNvSpPr txBox="1">
            <a:spLocks noChangeArrowheads="1"/>
          </p:cNvSpPr>
          <p:nvPr/>
        </p:nvSpPr>
        <p:spPr bwMode="auto">
          <a:xfrm>
            <a:off x="2783910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37916" name="Text Box 31"/>
          <p:cNvSpPr txBox="1">
            <a:spLocks noChangeArrowheads="1"/>
          </p:cNvSpPr>
          <p:nvPr/>
        </p:nvSpPr>
        <p:spPr bwMode="auto">
          <a:xfrm>
            <a:off x="3489378" y="23396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Symbol" charset="0"/>
              </a:rPr>
              <a:t></a:t>
            </a:r>
          </a:p>
        </p:txBody>
      </p:sp>
      <p:sp>
        <p:nvSpPr>
          <p:cNvPr id="37917" name="Text Box 32"/>
          <p:cNvSpPr txBox="1">
            <a:spLocks noChangeArrowheads="1"/>
          </p:cNvSpPr>
          <p:nvPr/>
        </p:nvSpPr>
        <p:spPr bwMode="auto">
          <a:xfrm>
            <a:off x="786324" y="282630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30</a:t>
            </a:r>
          </a:p>
        </p:txBody>
      </p:sp>
      <p:sp>
        <p:nvSpPr>
          <p:cNvPr id="37918" name="Text Box 33"/>
          <p:cNvSpPr txBox="1">
            <a:spLocks noChangeArrowheads="1"/>
          </p:cNvSpPr>
          <p:nvPr/>
        </p:nvSpPr>
        <p:spPr bwMode="auto">
          <a:xfrm>
            <a:off x="1489935" y="28035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19" name="Text Box 34"/>
          <p:cNvSpPr txBox="1">
            <a:spLocks noChangeArrowheads="1"/>
          </p:cNvSpPr>
          <p:nvPr/>
        </p:nvSpPr>
        <p:spPr bwMode="auto">
          <a:xfrm>
            <a:off x="2158273" y="28035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0" name="Text Box 35"/>
          <p:cNvSpPr txBox="1">
            <a:spLocks noChangeArrowheads="1"/>
          </p:cNvSpPr>
          <p:nvPr/>
        </p:nvSpPr>
        <p:spPr bwMode="auto">
          <a:xfrm>
            <a:off x="2783910" y="282630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37921" name="Text Box 36"/>
          <p:cNvSpPr txBox="1">
            <a:spLocks noChangeArrowheads="1"/>
          </p:cNvSpPr>
          <p:nvPr/>
        </p:nvSpPr>
        <p:spPr bwMode="auto">
          <a:xfrm>
            <a:off x="3489378" y="28035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Symbol" charset="0"/>
              </a:rPr>
              <a:t></a:t>
            </a:r>
          </a:p>
        </p:txBody>
      </p:sp>
      <p:sp>
        <p:nvSpPr>
          <p:cNvPr id="37922" name="Text Box 37"/>
          <p:cNvSpPr txBox="1">
            <a:spLocks noChangeArrowheads="1"/>
          </p:cNvSpPr>
          <p:nvPr/>
        </p:nvSpPr>
        <p:spPr bwMode="auto">
          <a:xfrm>
            <a:off x="721348" y="3291981"/>
            <a:ext cx="402858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100</a:t>
            </a:r>
          </a:p>
        </p:txBody>
      </p:sp>
      <p:sp>
        <p:nvSpPr>
          <p:cNvPr id="37923" name="Text Box 38"/>
          <p:cNvSpPr txBox="1">
            <a:spLocks noChangeArrowheads="1"/>
          </p:cNvSpPr>
          <p:nvPr/>
        </p:nvSpPr>
        <p:spPr bwMode="auto">
          <a:xfrm>
            <a:off x="1489935" y="32692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4" name="Text Box 39"/>
          <p:cNvSpPr txBox="1">
            <a:spLocks noChangeArrowheads="1"/>
          </p:cNvSpPr>
          <p:nvPr/>
        </p:nvSpPr>
        <p:spPr bwMode="auto">
          <a:xfrm>
            <a:off x="2158273" y="32692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5" name="Text Box 40"/>
          <p:cNvSpPr txBox="1">
            <a:spLocks noChangeArrowheads="1"/>
          </p:cNvSpPr>
          <p:nvPr/>
        </p:nvSpPr>
        <p:spPr bwMode="auto">
          <a:xfrm>
            <a:off x="2822897" y="32692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6" name="Text Box 41"/>
          <p:cNvSpPr txBox="1">
            <a:spLocks noChangeArrowheads="1"/>
          </p:cNvSpPr>
          <p:nvPr/>
        </p:nvSpPr>
        <p:spPr bwMode="auto">
          <a:xfrm>
            <a:off x="3450392" y="329198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10</a:t>
            </a:r>
          </a:p>
        </p:txBody>
      </p:sp>
      <p:sp>
        <p:nvSpPr>
          <p:cNvPr id="37927" name="Text Box 42"/>
          <p:cNvSpPr txBox="1">
            <a:spLocks noChangeArrowheads="1"/>
          </p:cNvSpPr>
          <p:nvPr/>
        </p:nvSpPr>
        <p:spPr bwMode="auto">
          <a:xfrm>
            <a:off x="786324" y="375590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10</a:t>
            </a:r>
          </a:p>
        </p:txBody>
      </p:sp>
      <p:sp>
        <p:nvSpPr>
          <p:cNvPr id="37928" name="Text Box 43"/>
          <p:cNvSpPr txBox="1">
            <a:spLocks noChangeArrowheads="1"/>
          </p:cNvSpPr>
          <p:nvPr/>
        </p:nvSpPr>
        <p:spPr bwMode="auto">
          <a:xfrm>
            <a:off x="1489935" y="373314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9" name="Text Box 44"/>
          <p:cNvSpPr txBox="1">
            <a:spLocks noChangeArrowheads="1"/>
          </p:cNvSpPr>
          <p:nvPr/>
        </p:nvSpPr>
        <p:spPr bwMode="auto">
          <a:xfrm>
            <a:off x="2158273" y="373314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30" name="Text Box 45"/>
          <p:cNvSpPr txBox="1">
            <a:spLocks noChangeArrowheads="1"/>
          </p:cNvSpPr>
          <p:nvPr/>
        </p:nvSpPr>
        <p:spPr bwMode="auto">
          <a:xfrm>
            <a:off x="2822897" y="373314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31" name="Line 46"/>
          <p:cNvSpPr>
            <a:spLocks noChangeShapeType="1"/>
          </p:cNvSpPr>
          <p:nvPr/>
        </p:nvSpPr>
        <p:spPr bwMode="auto">
          <a:xfrm>
            <a:off x="6216567" y="2292354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2" name="Line 47"/>
          <p:cNvSpPr>
            <a:spLocks noChangeShapeType="1"/>
          </p:cNvSpPr>
          <p:nvPr/>
        </p:nvSpPr>
        <p:spPr bwMode="auto">
          <a:xfrm>
            <a:off x="6216567" y="2751026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3" name="Line 48"/>
          <p:cNvSpPr>
            <a:spLocks noChangeShapeType="1"/>
          </p:cNvSpPr>
          <p:nvPr/>
        </p:nvSpPr>
        <p:spPr bwMode="auto">
          <a:xfrm>
            <a:off x="6216567" y="3216702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4" name="Line 49"/>
          <p:cNvSpPr>
            <a:spLocks noChangeShapeType="1"/>
          </p:cNvSpPr>
          <p:nvPr/>
        </p:nvSpPr>
        <p:spPr bwMode="auto">
          <a:xfrm>
            <a:off x="6216567" y="3680628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5" name="Line 50"/>
          <p:cNvSpPr>
            <a:spLocks noChangeShapeType="1"/>
          </p:cNvSpPr>
          <p:nvPr/>
        </p:nvSpPr>
        <p:spPr bwMode="auto">
          <a:xfrm>
            <a:off x="6233274" y="2276599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6" name="Line 51"/>
          <p:cNvSpPr>
            <a:spLocks noChangeShapeType="1"/>
          </p:cNvSpPr>
          <p:nvPr/>
        </p:nvSpPr>
        <p:spPr bwMode="auto">
          <a:xfrm>
            <a:off x="6946168" y="2276599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7" name="Line 52"/>
          <p:cNvSpPr>
            <a:spLocks noChangeShapeType="1"/>
          </p:cNvSpPr>
          <p:nvPr/>
        </p:nvSpPr>
        <p:spPr bwMode="auto">
          <a:xfrm>
            <a:off x="6216567" y="4146303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8" name="Text Box 53"/>
          <p:cNvSpPr txBox="1">
            <a:spLocks noChangeArrowheads="1"/>
          </p:cNvSpPr>
          <p:nvPr/>
        </p:nvSpPr>
        <p:spPr bwMode="auto">
          <a:xfrm>
            <a:off x="3489378" y="373314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39" name="Text Box 54"/>
          <p:cNvSpPr txBox="1">
            <a:spLocks noChangeArrowheads="1"/>
          </p:cNvSpPr>
          <p:nvPr/>
        </p:nvSpPr>
        <p:spPr bwMode="auto">
          <a:xfrm>
            <a:off x="6456054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37940" name="Text Box 55"/>
          <p:cNvSpPr txBox="1">
            <a:spLocks noChangeArrowheads="1"/>
          </p:cNvSpPr>
          <p:nvPr/>
        </p:nvSpPr>
        <p:spPr bwMode="auto">
          <a:xfrm>
            <a:off x="6456054" y="28210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37941" name="Text Box 56"/>
          <p:cNvSpPr txBox="1">
            <a:spLocks noChangeArrowheads="1"/>
          </p:cNvSpPr>
          <p:nvPr/>
        </p:nvSpPr>
        <p:spPr bwMode="auto">
          <a:xfrm>
            <a:off x="6391078" y="3286729"/>
            <a:ext cx="402858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100</a:t>
            </a:r>
          </a:p>
        </p:txBody>
      </p:sp>
      <p:sp>
        <p:nvSpPr>
          <p:cNvPr id="37942" name="Line 57"/>
          <p:cNvSpPr>
            <a:spLocks noChangeShapeType="1"/>
          </p:cNvSpPr>
          <p:nvPr/>
        </p:nvSpPr>
        <p:spPr bwMode="auto">
          <a:xfrm>
            <a:off x="4701669" y="2292354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3" name="Line 58"/>
          <p:cNvSpPr>
            <a:spLocks noChangeShapeType="1"/>
          </p:cNvSpPr>
          <p:nvPr/>
        </p:nvSpPr>
        <p:spPr bwMode="auto">
          <a:xfrm>
            <a:off x="4701669" y="2751026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4" name="Line 59"/>
          <p:cNvSpPr>
            <a:spLocks noChangeShapeType="1"/>
          </p:cNvSpPr>
          <p:nvPr/>
        </p:nvSpPr>
        <p:spPr bwMode="auto">
          <a:xfrm>
            <a:off x="4701669" y="3216702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5" name="Line 60"/>
          <p:cNvSpPr>
            <a:spLocks noChangeShapeType="1"/>
          </p:cNvSpPr>
          <p:nvPr/>
        </p:nvSpPr>
        <p:spPr bwMode="auto">
          <a:xfrm>
            <a:off x="4701669" y="3680628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6" name="Line 61"/>
          <p:cNvSpPr>
            <a:spLocks noChangeShapeType="1"/>
          </p:cNvSpPr>
          <p:nvPr/>
        </p:nvSpPr>
        <p:spPr bwMode="auto">
          <a:xfrm>
            <a:off x="4718376" y="2276599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7" name="Line 62"/>
          <p:cNvSpPr>
            <a:spLocks noChangeShapeType="1"/>
          </p:cNvSpPr>
          <p:nvPr/>
        </p:nvSpPr>
        <p:spPr bwMode="auto">
          <a:xfrm>
            <a:off x="5431269" y="2276599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8" name="Line 63"/>
          <p:cNvSpPr>
            <a:spLocks noChangeShapeType="1"/>
          </p:cNvSpPr>
          <p:nvPr/>
        </p:nvSpPr>
        <p:spPr bwMode="auto">
          <a:xfrm>
            <a:off x="4701669" y="4146303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9" name="Text Box 64"/>
          <p:cNvSpPr txBox="1">
            <a:spLocks noChangeArrowheads="1"/>
          </p:cNvSpPr>
          <p:nvPr/>
        </p:nvSpPr>
        <p:spPr bwMode="auto">
          <a:xfrm>
            <a:off x="6456054" y="375065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10</a:t>
            </a:r>
          </a:p>
        </p:txBody>
      </p:sp>
      <p:sp>
        <p:nvSpPr>
          <p:cNvPr id="37950" name="Text Box 65"/>
          <p:cNvSpPr txBox="1">
            <a:spLocks noChangeArrowheads="1"/>
          </p:cNvSpPr>
          <p:nvPr/>
        </p:nvSpPr>
        <p:spPr bwMode="auto">
          <a:xfrm>
            <a:off x="5007989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7951" name="Text Box 66"/>
          <p:cNvSpPr txBox="1">
            <a:spLocks noChangeArrowheads="1"/>
          </p:cNvSpPr>
          <p:nvPr/>
        </p:nvSpPr>
        <p:spPr bwMode="auto">
          <a:xfrm>
            <a:off x="5007989" y="28210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7952" name="Text Box 67"/>
          <p:cNvSpPr txBox="1">
            <a:spLocks noChangeArrowheads="1"/>
          </p:cNvSpPr>
          <p:nvPr/>
        </p:nvSpPr>
        <p:spPr bwMode="auto">
          <a:xfrm>
            <a:off x="5007989" y="328672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7955" name="Text Box 70"/>
          <p:cNvSpPr txBox="1">
            <a:spLocks noChangeArrowheads="1"/>
          </p:cNvSpPr>
          <p:nvPr/>
        </p:nvSpPr>
        <p:spPr bwMode="auto">
          <a:xfrm>
            <a:off x="5007989" y="375065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7956" name="Text Box 7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18</a:t>
            </a:r>
          </a:p>
        </p:txBody>
      </p:sp>
      <p:sp>
        <p:nvSpPr>
          <p:cNvPr id="37957" name="文本框 1"/>
          <p:cNvSpPr txBox="1">
            <a:spLocks noChangeArrowheads="1"/>
          </p:cNvSpPr>
          <p:nvPr/>
        </p:nvSpPr>
        <p:spPr bwMode="auto">
          <a:xfrm>
            <a:off x="774669" y="4495806"/>
            <a:ext cx="2571768" cy="75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</a:pPr>
            <a:r>
              <a:rPr lang="en-US" altLang="zh-CN" sz="2300" dirty="0" smtClean="0">
                <a:latin typeface="TimesNewRoman" charset="0"/>
              </a:rPr>
              <a:t>C </a:t>
            </a:r>
            <a:r>
              <a:rPr lang="en-US" altLang="zh-CN" sz="2300" dirty="0">
                <a:latin typeface="TimesNewRoman" charset="0"/>
              </a:rPr>
              <a:t>= {2, 3, 4, 5</a:t>
            </a:r>
            <a:r>
              <a:rPr lang="en-US" altLang="zh-CN" sz="2300" dirty="0" smtClean="0">
                <a:latin typeface="TimesNewRoman" charset="0"/>
              </a:rPr>
              <a:t>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300" dirty="0">
              <a:latin typeface="TimesNewRoman" charset="0"/>
            </a:endParaRPr>
          </a:p>
        </p:txBody>
      </p:sp>
      <p:sp>
        <p:nvSpPr>
          <p:cNvPr id="70" name="Freeform 6"/>
          <p:cNvSpPr>
            <a:spLocks noChangeArrowheads="1"/>
          </p:cNvSpPr>
          <p:nvPr/>
        </p:nvSpPr>
        <p:spPr bwMode="auto">
          <a:xfrm>
            <a:off x="7685074" y="3950043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1" name="Freeform 7"/>
          <p:cNvSpPr>
            <a:spLocks noChangeArrowheads="1"/>
          </p:cNvSpPr>
          <p:nvPr/>
        </p:nvSpPr>
        <p:spPr bwMode="auto">
          <a:xfrm>
            <a:off x="8888082" y="6850886"/>
            <a:ext cx="532814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" name="Freeform 8"/>
          <p:cNvSpPr>
            <a:spLocks noChangeArrowheads="1"/>
          </p:cNvSpPr>
          <p:nvPr/>
        </p:nvSpPr>
        <p:spPr bwMode="auto">
          <a:xfrm>
            <a:off x="6749402" y="6850886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3" name="Freeform 9"/>
          <p:cNvSpPr>
            <a:spLocks noChangeArrowheads="1"/>
          </p:cNvSpPr>
          <p:nvPr/>
        </p:nvSpPr>
        <p:spPr bwMode="auto">
          <a:xfrm>
            <a:off x="9957422" y="4832376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" name="Freeform 10"/>
          <p:cNvSpPr>
            <a:spLocks noChangeArrowheads="1"/>
          </p:cNvSpPr>
          <p:nvPr/>
        </p:nvSpPr>
        <p:spPr bwMode="auto">
          <a:xfrm>
            <a:off x="5412727" y="4832376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8086076" y="4580280"/>
            <a:ext cx="891117" cy="2046522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" name="Freeform 12"/>
          <p:cNvSpPr>
            <a:spLocks noChangeArrowheads="1"/>
          </p:cNvSpPr>
          <p:nvPr/>
        </p:nvSpPr>
        <p:spPr bwMode="auto">
          <a:xfrm>
            <a:off x="8923355" y="6602293"/>
            <a:ext cx="109533" cy="124296"/>
          </a:xfrm>
          <a:custGeom>
            <a:avLst/>
            <a:gdLst>
              <a:gd name="T0" fmla="*/ 0 w 260"/>
              <a:gd name="T1" fmla="*/ 39360 h 315"/>
              <a:gd name="T2" fmla="*/ 84296 w 260"/>
              <a:gd name="T3" fmla="*/ 112354 h 315"/>
              <a:gd name="T4" fmla="*/ 93302 w 260"/>
              <a:gd name="T5" fmla="*/ 0 h 315"/>
              <a:gd name="T6" fmla="*/ 0 w 260"/>
              <a:gd name="T7" fmla="*/ 39360 h 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315">
                <a:moveTo>
                  <a:pt x="0" y="110"/>
                </a:moveTo>
                <a:lnTo>
                  <a:pt x="234" y="314"/>
                </a:lnTo>
                <a:lnTo>
                  <a:pt x="259" y="0"/>
                </a:lnTo>
                <a:lnTo>
                  <a:pt x="0" y="11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7" name="Line 13"/>
          <p:cNvSpPr>
            <a:spLocks noChangeShapeType="1"/>
          </p:cNvSpPr>
          <p:nvPr/>
        </p:nvSpPr>
        <p:spPr bwMode="auto">
          <a:xfrm flipH="1">
            <a:off x="6051360" y="4328186"/>
            <a:ext cx="1635571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" name="Freeform 14"/>
          <p:cNvSpPr>
            <a:spLocks noChangeArrowheads="1"/>
          </p:cNvSpPr>
          <p:nvPr/>
        </p:nvSpPr>
        <p:spPr bwMode="auto">
          <a:xfrm>
            <a:off x="5949254" y="4869140"/>
            <a:ext cx="129955" cy="103288"/>
          </a:xfrm>
          <a:custGeom>
            <a:avLst/>
            <a:gdLst>
              <a:gd name="T0" fmla="*/ 74928 w 307"/>
              <a:gd name="T1" fmla="*/ 0 h 260"/>
              <a:gd name="T2" fmla="*/ 0 w 307"/>
              <a:gd name="T3" fmla="*/ 82855 h 260"/>
              <a:gd name="T4" fmla="*/ 110763 w 307"/>
              <a:gd name="T5" fmla="*/ 93302 h 260"/>
              <a:gd name="T6" fmla="*/ 74928 w 30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7" h="260">
                <a:moveTo>
                  <a:pt x="207" y="0"/>
                </a:moveTo>
                <a:lnTo>
                  <a:pt x="0" y="230"/>
                </a:lnTo>
                <a:lnTo>
                  <a:pt x="306" y="259"/>
                </a:lnTo>
                <a:lnTo>
                  <a:pt x="207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8219744" y="4328186"/>
            <a:ext cx="1631858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0" name="Freeform 16"/>
          <p:cNvSpPr>
            <a:spLocks noChangeArrowheads="1"/>
          </p:cNvSpPr>
          <p:nvPr/>
        </p:nvSpPr>
        <p:spPr bwMode="auto">
          <a:xfrm>
            <a:off x="9827467" y="4869140"/>
            <a:ext cx="131812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 flipH="1">
            <a:off x="7180107" y="4580281"/>
            <a:ext cx="640491" cy="204302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2" name="Freeform 18"/>
          <p:cNvSpPr>
            <a:spLocks noChangeArrowheads="1"/>
          </p:cNvSpPr>
          <p:nvPr/>
        </p:nvSpPr>
        <p:spPr bwMode="auto">
          <a:xfrm>
            <a:off x="7126271" y="6604044"/>
            <a:ext cx="113245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>
            <a:off x="5813729" y="5336566"/>
            <a:ext cx="1008076" cy="1426788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4" name="Freeform 20"/>
          <p:cNvSpPr>
            <a:spLocks noChangeArrowheads="1"/>
          </p:cNvSpPr>
          <p:nvPr/>
        </p:nvSpPr>
        <p:spPr bwMode="auto">
          <a:xfrm>
            <a:off x="6769824" y="6730091"/>
            <a:ext cx="113245" cy="122546"/>
          </a:xfrm>
          <a:custGeom>
            <a:avLst/>
            <a:gdLst>
              <a:gd name="T0" fmla="*/ 0 w 268"/>
              <a:gd name="T1" fmla="*/ 55743 h 307"/>
              <a:gd name="T2" fmla="*/ 96476 w 268"/>
              <a:gd name="T3" fmla="*/ 110763 h 307"/>
              <a:gd name="T4" fmla="*/ 82745 w 268"/>
              <a:gd name="T5" fmla="*/ 0 h 307"/>
              <a:gd name="T6" fmla="*/ 0 w 268"/>
              <a:gd name="T7" fmla="*/ 55743 h 3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8" h="307">
                <a:moveTo>
                  <a:pt x="0" y="154"/>
                </a:moveTo>
                <a:lnTo>
                  <a:pt x="267" y="306"/>
                </a:lnTo>
                <a:lnTo>
                  <a:pt x="229" y="0"/>
                </a:lnTo>
                <a:lnTo>
                  <a:pt x="0" y="15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7284072" y="7102982"/>
            <a:ext cx="1490765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6" name="Freeform 22"/>
          <p:cNvSpPr>
            <a:spLocks noChangeArrowheads="1"/>
          </p:cNvSpPr>
          <p:nvPr/>
        </p:nvSpPr>
        <p:spPr bwMode="auto">
          <a:xfrm>
            <a:off x="8771122" y="7048711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flipV="1">
            <a:off x="9289084" y="5429351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8" name="Freeform 24"/>
          <p:cNvSpPr>
            <a:spLocks noChangeArrowheads="1"/>
          </p:cNvSpPr>
          <p:nvPr/>
        </p:nvSpPr>
        <p:spPr bwMode="auto">
          <a:xfrm>
            <a:off x="9987125" y="5336565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 flipV="1">
            <a:off x="7417739" y="5392587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0" name="Freeform 26"/>
          <p:cNvSpPr>
            <a:spLocks noChangeArrowheads="1"/>
          </p:cNvSpPr>
          <p:nvPr/>
        </p:nvSpPr>
        <p:spPr bwMode="auto">
          <a:xfrm>
            <a:off x="9693799" y="5336566"/>
            <a:ext cx="128099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7876293" y="4014818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92" name="Text Box 29"/>
          <p:cNvSpPr txBox="1">
            <a:spLocks noChangeArrowheads="1"/>
          </p:cNvSpPr>
          <p:nvPr/>
        </p:nvSpPr>
        <p:spPr bwMode="auto">
          <a:xfrm>
            <a:off x="5605802" y="4897151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9079300" y="6915661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10148640" y="4897151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940620" y="6915661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6" name="Text Box 33"/>
          <p:cNvSpPr txBox="1">
            <a:spLocks noChangeArrowheads="1"/>
          </p:cNvSpPr>
          <p:nvPr/>
        </p:nvSpPr>
        <p:spPr bwMode="auto">
          <a:xfrm>
            <a:off x="6660290" y="4385958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97" name="Text Box 34"/>
          <p:cNvSpPr txBox="1">
            <a:spLocks noChangeArrowheads="1"/>
          </p:cNvSpPr>
          <p:nvPr/>
        </p:nvSpPr>
        <p:spPr bwMode="auto">
          <a:xfrm>
            <a:off x="7551406" y="5522136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9199972" y="4385958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99" name="Text Box 36"/>
          <p:cNvSpPr txBox="1">
            <a:spLocks noChangeArrowheads="1"/>
          </p:cNvSpPr>
          <p:nvPr/>
        </p:nvSpPr>
        <p:spPr bwMode="auto">
          <a:xfrm>
            <a:off x="5991952" y="5900278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00" name="Text Box 37"/>
          <p:cNvSpPr txBox="1">
            <a:spLocks noChangeArrowheads="1"/>
          </p:cNvSpPr>
          <p:nvPr/>
        </p:nvSpPr>
        <p:spPr bwMode="auto">
          <a:xfrm>
            <a:off x="8397967" y="627842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101" name="Text Box 38"/>
          <p:cNvSpPr txBox="1">
            <a:spLocks noChangeArrowheads="1"/>
          </p:cNvSpPr>
          <p:nvPr/>
        </p:nvSpPr>
        <p:spPr bwMode="auto">
          <a:xfrm>
            <a:off x="9779199" y="6026326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8531635" y="527004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7996965" y="7160753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560618" y="995343"/>
            <a:ext cx="6357982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40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 Algorithm: at start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-41591" y="1781161"/>
            <a:ext cx="6584981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     P =                D =  </a:t>
            </a: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1254160" y="1810923"/>
            <a:ext cx="1857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1918785" y="1810923"/>
            <a:ext cx="1857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2585267" y="1810923"/>
            <a:ext cx="1856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>
            <a:off x="3249891" y="1810923"/>
            <a:ext cx="1856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70971" y="2292354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570971" y="2756279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>
            <a:off x="570971" y="3221955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2" name="Line 16"/>
          <p:cNvSpPr>
            <a:spLocks noChangeShapeType="1"/>
          </p:cNvSpPr>
          <p:nvPr/>
        </p:nvSpPr>
        <p:spPr bwMode="auto">
          <a:xfrm>
            <a:off x="570971" y="3685879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587680" y="1810923"/>
            <a:ext cx="1856" cy="23563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3916371" y="1810923"/>
            <a:ext cx="1857" cy="23563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5" name="Line 19"/>
          <p:cNvSpPr>
            <a:spLocks noChangeShapeType="1"/>
          </p:cNvSpPr>
          <p:nvPr/>
        </p:nvSpPr>
        <p:spPr bwMode="auto">
          <a:xfrm>
            <a:off x="570971" y="1826678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6" name="Line 20"/>
          <p:cNvSpPr>
            <a:spLocks noChangeShapeType="1"/>
          </p:cNvSpPr>
          <p:nvPr/>
        </p:nvSpPr>
        <p:spPr bwMode="auto">
          <a:xfrm>
            <a:off x="570971" y="4151554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07" name="Text Box 22"/>
          <p:cNvSpPr txBox="1">
            <a:spLocks noChangeArrowheads="1"/>
          </p:cNvSpPr>
          <p:nvPr/>
        </p:nvSpPr>
        <p:spPr bwMode="auto">
          <a:xfrm>
            <a:off x="825311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7908" name="Text Box 23"/>
          <p:cNvSpPr txBox="1">
            <a:spLocks noChangeArrowheads="1"/>
          </p:cNvSpPr>
          <p:nvPr/>
        </p:nvSpPr>
        <p:spPr bwMode="auto">
          <a:xfrm>
            <a:off x="1489935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7909" name="Text Box 24"/>
          <p:cNvSpPr txBox="1">
            <a:spLocks noChangeArrowheads="1"/>
          </p:cNvSpPr>
          <p:nvPr/>
        </p:nvSpPr>
        <p:spPr bwMode="auto">
          <a:xfrm>
            <a:off x="2158273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7910" name="Text Box 25"/>
          <p:cNvSpPr txBox="1">
            <a:spLocks noChangeArrowheads="1"/>
          </p:cNvSpPr>
          <p:nvPr/>
        </p:nvSpPr>
        <p:spPr bwMode="auto">
          <a:xfrm>
            <a:off x="2822897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7911" name="Text Box 26"/>
          <p:cNvSpPr txBox="1">
            <a:spLocks noChangeArrowheads="1"/>
          </p:cNvSpPr>
          <p:nvPr/>
        </p:nvSpPr>
        <p:spPr bwMode="auto">
          <a:xfrm>
            <a:off x="3489378" y="18739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7912" name="Text Box 27"/>
          <p:cNvSpPr txBox="1">
            <a:spLocks noChangeArrowheads="1"/>
          </p:cNvSpPr>
          <p:nvPr/>
        </p:nvSpPr>
        <p:spPr bwMode="auto">
          <a:xfrm>
            <a:off x="786324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50</a:t>
            </a:r>
          </a:p>
        </p:txBody>
      </p:sp>
      <p:sp>
        <p:nvSpPr>
          <p:cNvPr id="37913" name="Text Box 28"/>
          <p:cNvSpPr txBox="1">
            <a:spLocks noChangeArrowheads="1"/>
          </p:cNvSpPr>
          <p:nvPr/>
        </p:nvSpPr>
        <p:spPr bwMode="auto">
          <a:xfrm>
            <a:off x="1489935" y="23396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14" name="Text Box 29"/>
          <p:cNvSpPr txBox="1">
            <a:spLocks noChangeArrowheads="1"/>
          </p:cNvSpPr>
          <p:nvPr/>
        </p:nvSpPr>
        <p:spPr bwMode="auto">
          <a:xfrm>
            <a:off x="2186119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37915" name="Text Box 30"/>
          <p:cNvSpPr txBox="1">
            <a:spLocks noChangeArrowheads="1"/>
          </p:cNvSpPr>
          <p:nvPr/>
        </p:nvSpPr>
        <p:spPr bwMode="auto">
          <a:xfrm>
            <a:off x="2783910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37916" name="Text Box 31"/>
          <p:cNvSpPr txBox="1">
            <a:spLocks noChangeArrowheads="1"/>
          </p:cNvSpPr>
          <p:nvPr/>
        </p:nvSpPr>
        <p:spPr bwMode="auto">
          <a:xfrm>
            <a:off x="3489378" y="23396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37917" name="Text Box 32"/>
          <p:cNvSpPr txBox="1">
            <a:spLocks noChangeArrowheads="1"/>
          </p:cNvSpPr>
          <p:nvPr/>
        </p:nvSpPr>
        <p:spPr bwMode="auto">
          <a:xfrm>
            <a:off x="786324" y="282630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30</a:t>
            </a:r>
          </a:p>
        </p:txBody>
      </p:sp>
      <p:sp>
        <p:nvSpPr>
          <p:cNvPr id="37918" name="Text Box 33"/>
          <p:cNvSpPr txBox="1">
            <a:spLocks noChangeArrowheads="1"/>
          </p:cNvSpPr>
          <p:nvPr/>
        </p:nvSpPr>
        <p:spPr bwMode="auto">
          <a:xfrm>
            <a:off x="1489935" y="28035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19" name="Text Box 34"/>
          <p:cNvSpPr txBox="1">
            <a:spLocks noChangeArrowheads="1"/>
          </p:cNvSpPr>
          <p:nvPr/>
        </p:nvSpPr>
        <p:spPr bwMode="auto">
          <a:xfrm>
            <a:off x="2158273" y="28035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0" name="Text Box 35"/>
          <p:cNvSpPr txBox="1">
            <a:spLocks noChangeArrowheads="1"/>
          </p:cNvSpPr>
          <p:nvPr/>
        </p:nvSpPr>
        <p:spPr bwMode="auto">
          <a:xfrm>
            <a:off x="2783910" y="282630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37921" name="Text Box 36"/>
          <p:cNvSpPr txBox="1">
            <a:spLocks noChangeArrowheads="1"/>
          </p:cNvSpPr>
          <p:nvPr/>
        </p:nvSpPr>
        <p:spPr bwMode="auto">
          <a:xfrm>
            <a:off x="3489378" y="280354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37922" name="Text Box 37"/>
          <p:cNvSpPr txBox="1">
            <a:spLocks noChangeArrowheads="1"/>
          </p:cNvSpPr>
          <p:nvPr/>
        </p:nvSpPr>
        <p:spPr bwMode="auto">
          <a:xfrm>
            <a:off x="721348" y="3291981"/>
            <a:ext cx="402858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100</a:t>
            </a:r>
          </a:p>
        </p:txBody>
      </p:sp>
      <p:sp>
        <p:nvSpPr>
          <p:cNvPr id="37923" name="Text Box 38"/>
          <p:cNvSpPr txBox="1">
            <a:spLocks noChangeArrowheads="1"/>
          </p:cNvSpPr>
          <p:nvPr/>
        </p:nvSpPr>
        <p:spPr bwMode="auto">
          <a:xfrm>
            <a:off x="1489935" y="32692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4" name="Text Box 39"/>
          <p:cNvSpPr txBox="1">
            <a:spLocks noChangeArrowheads="1"/>
          </p:cNvSpPr>
          <p:nvPr/>
        </p:nvSpPr>
        <p:spPr bwMode="auto">
          <a:xfrm>
            <a:off x="2158273" y="32692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5" name="Text Box 40"/>
          <p:cNvSpPr txBox="1">
            <a:spLocks noChangeArrowheads="1"/>
          </p:cNvSpPr>
          <p:nvPr/>
        </p:nvSpPr>
        <p:spPr bwMode="auto">
          <a:xfrm>
            <a:off x="2822897" y="32692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6" name="Text Box 41"/>
          <p:cNvSpPr txBox="1">
            <a:spLocks noChangeArrowheads="1"/>
          </p:cNvSpPr>
          <p:nvPr/>
        </p:nvSpPr>
        <p:spPr bwMode="auto">
          <a:xfrm>
            <a:off x="3450392" y="329198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10</a:t>
            </a:r>
          </a:p>
        </p:txBody>
      </p:sp>
      <p:sp>
        <p:nvSpPr>
          <p:cNvPr id="37927" name="Text Box 42"/>
          <p:cNvSpPr txBox="1">
            <a:spLocks noChangeArrowheads="1"/>
          </p:cNvSpPr>
          <p:nvPr/>
        </p:nvSpPr>
        <p:spPr bwMode="auto">
          <a:xfrm>
            <a:off x="786324" y="375590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37928" name="Text Box 43"/>
          <p:cNvSpPr txBox="1">
            <a:spLocks noChangeArrowheads="1"/>
          </p:cNvSpPr>
          <p:nvPr/>
        </p:nvSpPr>
        <p:spPr bwMode="auto">
          <a:xfrm>
            <a:off x="1489935" y="373314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29" name="Text Box 44"/>
          <p:cNvSpPr txBox="1">
            <a:spLocks noChangeArrowheads="1"/>
          </p:cNvSpPr>
          <p:nvPr/>
        </p:nvSpPr>
        <p:spPr bwMode="auto">
          <a:xfrm>
            <a:off x="2158273" y="373314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30" name="Text Box 45"/>
          <p:cNvSpPr txBox="1">
            <a:spLocks noChangeArrowheads="1"/>
          </p:cNvSpPr>
          <p:nvPr/>
        </p:nvSpPr>
        <p:spPr bwMode="auto">
          <a:xfrm>
            <a:off x="2822897" y="373314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31" name="Line 46"/>
          <p:cNvSpPr>
            <a:spLocks noChangeShapeType="1"/>
          </p:cNvSpPr>
          <p:nvPr/>
        </p:nvSpPr>
        <p:spPr bwMode="auto">
          <a:xfrm>
            <a:off x="6216567" y="2292354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2" name="Line 47"/>
          <p:cNvSpPr>
            <a:spLocks noChangeShapeType="1"/>
          </p:cNvSpPr>
          <p:nvPr/>
        </p:nvSpPr>
        <p:spPr bwMode="auto">
          <a:xfrm>
            <a:off x="6216567" y="2751026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3" name="Line 48"/>
          <p:cNvSpPr>
            <a:spLocks noChangeShapeType="1"/>
          </p:cNvSpPr>
          <p:nvPr/>
        </p:nvSpPr>
        <p:spPr bwMode="auto">
          <a:xfrm>
            <a:off x="6216567" y="3216702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4" name="Line 49"/>
          <p:cNvSpPr>
            <a:spLocks noChangeShapeType="1"/>
          </p:cNvSpPr>
          <p:nvPr/>
        </p:nvSpPr>
        <p:spPr bwMode="auto">
          <a:xfrm>
            <a:off x="6216567" y="3680628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5" name="Line 50"/>
          <p:cNvSpPr>
            <a:spLocks noChangeShapeType="1"/>
          </p:cNvSpPr>
          <p:nvPr/>
        </p:nvSpPr>
        <p:spPr bwMode="auto">
          <a:xfrm>
            <a:off x="6233274" y="2276599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6" name="Line 51"/>
          <p:cNvSpPr>
            <a:spLocks noChangeShapeType="1"/>
          </p:cNvSpPr>
          <p:nvPr/>
        </p:nvSpPr>
        <p:spPr bwMode="auto">
          <a:xfrm>
            <a:off x="6946168" y="2276599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7" name="Line 52"/>
          <p:cNvSpPr>
            <a:spLocks noChangeShapeType="1"/>
          </p:cNvSpPr>
          <p:nvPr/>
        </p:nvSpPr>
        <p:spPr bwMode="auto">
          <a:xfrm>
            <a:off x="6216567" y="4146303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38" name="Text Box 53"/>
          <p:cNvSpPr txBox="1">
            <a:spLocks noChangeArrowheads="1"/>
          </p:cNvSpPr>
          <p:nvPr/>
        </p:nvSpPr>
        <p:spPr bwMode="auto">
          <a:xfrm>
            <a:off x="3489378" y="373314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7939" name="Text Box 54"/>
          <p:cNvSpPr txBox="1">
            <a:spLocks noChangeArrowheads="1"/>
          </p:cNvSpPr>
          <p:nvPr/>
        </p:nvSpPr>
        <p:spPr bwMode="auto">
          <a:xfrm>
            <a:off x="6456054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37940" name="Text Box 55"/>
          <p:cNvSpPr txBox="1">
            <a:spLocks noChangeArrowheads="1"/>
          </p:cNvSpPr>
          <p:nvPr/>
        </p:nvSpPr>
        <p:spPr bwMode="auto">
          <a:xfrm>
            <a:off x="6456054" y="28210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37941" name="Text Box 56"/>
          <p:cNvSpPr txBox="1">
            <a:spLocks noChangeArrowheads="1"/>
          </p:cNvSpPr>
          <p:nvPr/>
        </p:nvSpPr>
        <p:spPr bwMode="auto">
          <a:xfrm>
            <a:off x="6391078" y="3286729"/>
            <a:ext cx="402858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100</a:t>
            </a:r>
          </a:p>
        </p:txBody>
      </p:sp>
      <p:sp>
        <p:nvSpPr>
          <p:cNvPr id="37942" name="Line 57"/>
          <p:cNvSpPr>
            <a:spLocks noChangeShapeType="1"/>
          </p:cNvSpPr>
          <p:nvPr/>
        </p:nvSpPr>
        <p:spPr bwMode="auto">
          <a:xfrm>
            <a:off x="4701669" y="2292354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3" name="Line 58"/>
          <p:cNvSpPr>
            <a:spLocks noChangeShapeType="1"/>
          </p:cNvSpPr>
          <p:nvPr/>
        </p:nvSpPr>
        <p:spPr bwMode="auto">
          <a:xfrm>
            <a:off x="4701669" y="2751026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4" name="Line 59"/>
          <p:cNvSpPr>
            <a:spLocks noChangeShapeType="1"/>
          </p:cNvSpPr>
          <p:nvPr/>
        </p:nvSpPr>
        <p:spPr bwMode="auto">
          <a:xfrm>
            <a:off x="4701669" y="3216702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5" name="Line 60"/>
          <p:cNvSpPr>
            <a:spLocks noChangeShapeType="1"/>
          </p:cNvSpPr>
          <p:nvPr/>
        </p:nvSpPr>
        <p:spPr bwMode="auto">
          <a:xfrm>
            <a:off x="4701669" y="3680628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6" name="Line 61"/>
          <p:cNvSpPr>
            <a:spLocks noChangeShapeType="1"/>
          </p:cNvSpPr>
          <p:nvPr/>
        </p:nvSpPr>
        <p:spPr bwMode="auto">
          <a:xfrm>
            <a:off x="4718376" y="2276599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7" name="Line 62"/>
          <p:cNvSpPr>
            <a:spLocks noChangeShapeType="1"/>
          </p:cNvSpPr>
          <p:nvPr/>
        </p:nvSpPr>
        <p:spPr bwMode="auto">
          <a:xfrm>
            <a:off x="5431269" y="2276599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8" name="Line 63"/>
          <p:cNvSpPr>
            <a:spLocks noChangeShapeType="1"/>
          </p:cNvSpPr>
          <p:nvPr/>
        </p:nvSpPr>
        <p:spPr bwMode="auto">
          <a:xfrm>
            <a:off x="4701669" y="4146303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7949" name="Text Box 64"/>
          <p:cNvSpPr txBox="1">
            <a:spLocks noChangeArrowheads="1"/>
          </p:cNvSpPr>
          <p:nvPr/>
        </p:nvSpPr>
        <p:spPr bwMode="auto">
          <a:xfrm>
            <a:off x="6456054" y="375065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10</a:t>
            </a:r>
          </a:p>
        </p:txBody>
      </p:sp>
      <p:sp>
        <p:nvSpPr>
          <p:cNvPr id="37950" name="Text Box 65"/>
          <p:cNvSpPr txBox="1">
            <a:spLocks noChangeArrowheads="1"/>
          </p:cNvSpPr>
          <p:nvPr/>
        </p:nvSpPr>
        <p:spPr bwMode="auto">
          <a:xfrm>
            <a:off x="5007989" y="236238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7951" name="Text Box 66"/>
          <p:cNvSpPr txBox="1">
            <a:spLocks noChangeArrowheads="1"/>
          </p:cNvSpPr>
          <p:nvPr/>
        </p:nvSpPr>
        <p:spPr bwMode="auto">
          <a:xfrm>
            <a:off x="5007989" y="28210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7952" name="Text Box 67"/>
          <p:cNvSpPr txBox="1">
            <a:spLocks noChangeArrowheads="1"/>
          </p:cNvSpPr>
          <p:nvPr/>
        </p:nvSpPr>
        <p:spPr bwMode="auto">
          <a:xfrm>
            <a:off x="5007989" y="328672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7953" name="Freeform 68"/>
          <p:cNvSpPr>
            <a:spLocks noChangeArrowheads="1"/>
          </p:cNvSpPr>
          <p:nvPr/>
        </p:nvSpPr>
        <p:spPr bwMode="auto">
          <a:xfrm>
            <a:off x="3827260" y="3353253"/>
            <a:ext cx="2584238" cy="141804"/>
          </a:xfrm>
          <a:custGeom>
            <a:avLst/>
            <a:gdLst>
              <a:gd name="T0" fmla="*/ 50746 w 6140"/>
              <a:gd name="T1" fmla="*/ 70633 h 355"/>
              <a:gd name="T2" fmla="*/ 88896 w 6140"/>
              <a:gd name="T3" fmla="*/ 57593 h 355"/>
              <a:gd name="T4" fmla="*/ 88896 w 6140"/>
              <a:gd name="T5" fmla="*/ 70633 h 355"/>
              <a:gd name="T6" fmla="*/ 190388 w 6140"/>
              <a:gd name="T7" fmla="*/ 57593 h 355"/>
              <a:gd name="T8" fmla="*/ 139642 w 6140"/>
              <a:gd name="T9" fmla="*/ 57593 h 355"/>
              <a:gd name="T10" fmla="*/ 241135 w 6140"/>
              <a:gd name="T11" fmla="*/ 70633 h 355"/>
              <a:gd name="T12" fmla="*/ 279284 w 6140"/>
              <a:gd name="T13" fmla="*/ 57593 h 355"/>
              <a:gd name="T14" fmla="*/ 279284 w 6140"/>
              <a:gd name="T15" fmla="*/ 70633 h 355"/>
              <a:gd name="T16" fmla="*/ 381137 w 6140"/>
              <a:gd name="T17" fmla="*/ 57593 h 355"/>
              <a:gd name="T18" fmla="*/ 368540 w 6140"/>
              <a:gd name="T19" fmla="*/ 57593 h 355"/>
              <a:gd name="T20" fmla="*/ 470032 w 6140"/>
              <a:gd name="T21" fmla="*/ 70633 h 355"/>
              <a:gd name="T22" fmla="*/ 508182 w 6140"/>
              <a:gd name="T23" fmla="*/ 57593 h 355"/>
              <a:gd name="T24" fmla="*/ 508182 w 6140"/>
              <a:gd name="T25" fmla="*/ 70633 h 355"/>
              <a:gd name="T26" fmla="*/ 609674 w 6140"/>
              <a:gd name="T27" fmla="*/ 57593 h 355"/>
              <a:gd name="T28" fmla="*/ 558928 w 6140"/>
              <a:gd name="T29" fmla="*/ 57593 h 355"/>
              <a:gd name="T30" fmla="*/ 660421 w 6140"/>
              <a:gd name="T31" fmla="*/ 70633 h 355"/>
              <a:gd name="T32" fmla="*/ 698570 w 6140"/>
              <a:gd name="T33" fmla="*/ 57593 h 355"/>
              <a:gd name="T34" fmla="*/ 698570 w 6140"/>
              <a:gd name="T35" fmla="*/ 70633 h 355"/>
              <a:gd name="T36" fmla="*/ 800063 w 6140"/>
              <a:gd name="T37" fmla="*/ 57593 h 355"/>
              <a:gd name="T38" fmla="*/ 787466 w 6140"/>
              <a:gd name="T39" fmla="*/ 57593 h 355"/>
              <a:gd name="T40" fmla="*/ 888959 w 6140"/>
              <a:gd name="T41" fmla="*/ 70633 h 355"/>
              <a:gd name="T42" fmla="*/ 927108 w 6140"/>
              <a:gd name="T43" fmla="*/ 57593 h 355"/>
              <a:gd name="T44" fmla="*/ 927108 w 6140"/>
              <a:gd name="T45" fmla="*/ 70633 h 355"/>
              <a:gd name="T46" fmla="*/ 1028601 w 6140"/>
              <a:gd name="T47" fmla="*/ 57593 h 355"/>
              <a:gd name="T48" fmla="*/ 977854 w 6140"/>
              <a:gd name="T49" fmla="*/ 57593 h 355"/>
              <a:gd name="T50" fmla="*/ 1079347 w 6140"/>
              <a:gd name="T51" fmla="*/ 70633 h 355"/>
              <a:gd name="T52" fmla="*/ 1117497 w 6140"/>
              <a:gd name="T53" fmla="*/ 57593 h 355"/>
              <a:gd name="T54" fmla="*/ 1117497 w 6140"/>
              <a:gd name="T55" fmla="*/ 70633 h 355"/>
              <a:gd name="T56" fmla="*/ 1219349 w 6140"/>
              <a:gd name="T57" fmla="*/ 57593 h 355"/>
              <a:gd name="T58" fmla="*/ 1206392 w 6140"/>
              <a:gd name="T59" fmla="*/ 57593 h 355"/>
              <a:gd name="T60" fmla="*/ 1307885 w 6140"/>
              <a:gd name="T61" fmla="*/ 70633 h 355"/>
              <a:gd name="T62" fmla="*/ 1346035 w 6140"/>
              <a:gd name="T63" fmla="*/ 57593 h 355"/>
              <a:gd name="T64" fmla="*/ 1346035 w 6140"/>
              <a:gd name="T65" fmla="*/ 70633 h 355"/>
              <a:gd name="T66" fmla="*/ 1447887 w 6140"/>
              <a:gd name="T67" fmla="*/ 57593 h 355"/>
              <a:gd name="T68" fmla="*/ 1396781 w 6140"/>
              <a:gd name="T69" fmla="*/ 57593 h 355"/>
              <a:gd name="T70" fmla="*/ 1498633 w 6140"/>
              <a:gd name="T71" fmla="*/ 70633 h 355"/>
              <a:gd name="T72" fmla="*/ 1536423 w 6140"/>
              <a:gd name="T73" fmla="*/ 57593 h 355"/>
              <a:gd name="T74" fmla="*/ 1536423 w 6140"/>
              <a:gd name="T75" fmla="*/ 70633 h 355"/>
              <a:gd name="T76" fmla="*/ 1638275 w 6140"/>
              <a:gd name="T77" fmla="*/ 57593 h 355"/>
              <a:gd name="T78" fmla="*/ 1625319 w 6140"/>
              <a:gd name="T79" fmla="*/ 57593 h 355"/>
              <a:gd name="T80" fmla="*/ 1727171 w 6140"/>
              <a:gd name="T81" fmla="*/ 70633 h 355"/>
              <a:gd name="T82" fmla="*/ 1764961 w 6140"/>
              <a:gd name="T83" fmla="*/ 57593 h 355"/>
              <a:gd name="T84" fmla="*/ 1764961 w 6140"/>
              <a:gd name="T85" fmla="*/ 70633 h 355"/>
              <a:gd name="T86" fmla="*/ 1866813 w 6140"/>
              <a:gd name="T87" fmla="*/ 57593 h 355"/>
              <a:gd name="T88" fmla="*/ 1816067 w 6140"/>
              <a:gd name="T89" fmla="*/ 57593 h 355"/>
              <a:gd name="T90" fmla="*/ 1917559 w 6140"/>
              <a:gd name="T91" fmla="*/ 70633 h 355"/>
              <a:gd name="T92" fmla="*/ 1955709 w 6140"/>
              <a:gd name="T93" fmla="*/ 57593 h 355"/>
              <a:gd name="T94" fmla="*/ 1955709 w 6140"/>
              <a:gd name="T95" fmla="*/ 70633 h 355"/>
              <a:gd name="T96" fmla="*/ 2057201 w 6140"/>
              <a:gd name="T97" fmla="*/ 57593 h 355"/>
              <a:gd name="T98" fmla="*/ 2044605 w 6140"/>
              <a:gd name="T99" fmla="*/ 57593 h 355"/>
              <a:gd name="T100" fmla="*/ 2146097 w 6140"/>
              <a:gd name="T101" fmla="*/ 70633 h 355"/>
              <a:gd name="T102" fmla="*/ 2133501 w 6140"/>
              <a:gd name="T103" fmla="*/ 0 h 355"/>
              <a:gd name="T104" fmla="*/ 2133501 w 6140"/>
              <a:gd name="T105" fmla="*/ 0 h 35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140" h="355">
                <a:moveTo>
                  <a:pt x="0" y="159"/>
                </a:moveTo>
                <a:lnTo>
                  <a:pt x="141" y="159"/>
                </a:lnTo>
                <a:lnTo>
                  <a:pt x="141" y="195"/>
                </a:lnTo>
                <a:lnTo>
                  <a:pt x="0" y="195"/>
                </a:lnTo>
                <a:lnTo>
                  <a:pt x="0" y="159"/>
                </a:lnTo>
                <a:close/>
                <a:moveTo>
                  <a:pt x="247" y="159"/>
                </a:moveTo>
                <a:lnTo>
                  <a:pt x="282" y="159"/>
                </a:lnTo>
                <a:lnTo>
                  <a:pt x="282" y="195"/>
                </a:lnTo>
                <a:lnTo>
                  <a:pt x="247" y="195"/>
                </a:lnTo>
                <a:lnTo>
                  <a:pt x="247" y="159"/>
                </a:lnTo>
                <a:close/>
                <a:moveTo>
                  <a:pt x="388" y="159"/>
                </a:moveTo>
                <a:lnTo>
                  <a:pt x="529" y="159"/>
                </a:lnTo>
                <a:lnTo>
                  <a:pt x="529" y="195"/>
                </a:lnTo>
                <a:lnTo>
                  <a:pt x="388" y="195"/>
                </a:lnTo>
                <a:lnTo>
                  <a:pt x="388" y="159"/>
                </a:lnTo>
                <a:close/>
                <a:moveTo>
                  <a:pt x="635" y="159"/>
                </a:moveTo>
                <a:lnTo>
                  <a:pt x="670" y="159"/>
                </a:lnTo>
                <a:lnTo>
                  <a:pt x="670" y="195"/>
                </a:lnTo>
                <a:lnTo>
                  <a:pt x="635" y="195"/>
                </a:lnTo>
                <a:lnTo>
                  <a:pt x="635" y="159"/>
                </a:lnTo>
                <a:close/>
                <a:moveTo>
                  <a:pt x="776" y="159"/>
                </a:moveTo>
                <a:lnTo>
                  <a:pt x="917" y="159"/>
                </a:lnTo>
                <a:lnTo>
                  <a:pt x="917" y="195"/>
                </a:lnTo>
                <a:lnTo>
                  <a:pt x="776" y="195"/>
                </a:lnTo>
                <a:lnTo>
                  <a:pt x="776" y="159"/>
                </a:lnTo>
                <a:close/>
                <a:moveTo>
                  <a:pt x="1024" y="159"/>
                </a:moveTo>
                <a:lnTo>
                  <a:pt x="1059" y="159"/>
                </a:lnTo>
                <a:lnTo>
                  <a:pt x="1059" y="195"/>
                </a:lnTo>
                <a:lnTo>
                  <a:pt x="1024" y="195"/>
                </a:lnTo>
                <a:lnTo>
                  <a:pt x="1024" y="159"/>
                </a:lnTo>
                <a:close/>
                <a:moveTo>
                  <a:pt x="1165" y="159"/>
                </a:moveTo>
                <a:lnTo>
                  <a:pt x="1306" y="159"/>
                </a:lnTo>
                <a:lnTo>
                  <a:pt x="1306" y="195"/>
                </a:lnTo>
                <a:lnTo>
                  <a:pt x="1165" y="195"/>
                </a:lnTo>
                <a:lnTo>
                  <a:pt x="1165" y="159"/>
                </a:lnTo>
                <a:close/>
                <a:moveTo>
                  <a:pt x="1412" y="159"/>
                </a:moveTo>
                <a:lnTo>
                  <a:pt x="1447" y="159"/>
                </a:lnTo>
                <a:lnTo>
                  <a:pt x="1447" y="195"/>
                </a:lnTo>
                <a:lnTo>
                  <a:pt x="1412" y="195"/>
                </a:lnTo>
                <a:lnTo>
                  <a:pt x="1412" y="159"/>
                </a:lnTo>
                <a:close/>
                <a:moveTo>
                  <a:pt x="1553" y="159"/>
                </a:moveTo>
                <a:lnTo>
                  <a:pt x="1694" y="159"/>
                </a:lnTo>
                <a:lnTo>
                  <a:pt x="1694" y="195"/>
                </a:lnTo>
                <a:lnTo>
                  <a:pt x="1553" y="195"/>
                </a:lnTo>
                <a:lnTo>
                  <a:pt x="1553" y="159"/>
                </a:lnTo>
                <a:close/>
                <a:moveTo>
                  <a:pt x="1800" y="159"/>
                </a:moveTo>
                <a:lnTo>
                  <a:pt x="1835" y="159"/>
                </a:lnTo>
                <a:lnTo>
                  <a:pt x="1835" y="195"/>
                </a:lnTo>
                <a:lnTo>
                  <a:pt x="1800" y="195"/>
                </a:lnTo>
                <a:lnTo>
                  <a:pt x="1800" y="159"/>
                </a:lnTo>
                <a:close/>
                <a:moveTo>
                  <a:pt x="1941" y="159"/>
                </a:moveTo>
                <a:lnTo>
                  <a:pt x="2082" y="159"/>
                </a:lnTo>
                <a:lnTo>
                  <a:pt x="2082" y="195"/>
                </a:lnTo>
                <a:lnTo>
                  <a:pt x="1941" y="195"/>
                </a:lnTo>
                <a:lnTo>
                  <a:pt x="1941" y="159"/>
                </a:lnTo>
                <a:close/>
                <a:moveTo>
                  <a:pt x="2188" y="159"/>
                </a:moveTo>
                <a:lnTo>
                  <a:pt x="2223" y="159"/>
                </a:lnTo>
                <a:lnTo>
                  <a:pt x="2223" y="195"/>
                </a:lnTo>
                <a:lnTo>
                  <a:pt x="2188" y="195"/>
                </a:lnTo>
                <a:lnTo>
                  <a:pt x="2188" y="159"/>
                </a:lnTo>
                <a:close/>
                <a:moveTo>
                  <a:pt x="2329" y="159"/>
                </a:moveTo>
                <a:lnTo>
                  <a:pt x="2470" y="159"/>
                </a:lnTo>
                <a:lnTo>
                  <a:pt x="2470" y="195"/>
                </a:lnTo>
                <a:lnTo>
                  <a:pt x="2329" y="195"/>
                </a:lnTo>
                <a:lnTo>
                  <a:pt x="2329" y="159"/>
                </a:lnTo>
                <a:close/>
                <a:moveTo>
                  <a:pt x="2576" y="159"/>
                </a:moveTo>
                <a:lnTo>
                  <a:pt x="2611" y="159"/>
                </a:lnTo>
                <a:lnTo>
                  <a:pt x="2611" y="195"/>
                </a:lnTo>
                <a:lnTo>
                  <a:pt x="2576" y="195"/>
                </a:lnTo>
                <a:lnTo>
                  <a:pt x="2576" y="159"/>
                </a:lnTo>
                <a:close/>
                <a:moveTo>
                  <a:pt x="2717" y="159"/>
                </a:moveTo>
                <a:lnTo>
                  <a:pt x="2858" y="159"/>
                </a:lnTo>
                <a:lnTo>
                  <a:pt x="2858" y="195"/>
                </a:lnTo>
                <a:lnTo>
                  <a:pt x="2717" y="195"/>
                </a:lnTo>
                <a:lnTo>
                  <a:pt x="2717" y="159"/>
                </a:lnTo>
                <a:close/>
                <a:moveTo>
                  <a:pt x="2964" y="159"/>
                </a:moveTo>
                <a:lnTo>
                  <a:pt x="2999" y="159"/>
                </a:lnTo>
                <a:lnTo>
                  <a:pt x="2999" y="195"/>
                </a:lnTo>
                <a:lnTo>
                  <a:pt x="2964" y="195"/>
                </a:lnTo>
                <a:lnTo>
                  <a:pt x="2964" y="159"/>
                </a:lnTo>
                <a:close/>
                <a:moveTo>
                  <a:pt x="3105" y="159"/>
                </a:moveTo>
                <a:lnTo>
                  <a:pt x="3246" y="159"/>
                </a:lnTo>
                <a:lnTo>
                  <a:pt x="3246" y="195"/>
                </a:lnTo>
                <a:lnTo>
                  <a:pt x="3105" y="195"/>
                </a:lnTo>
                <a:lnTo>
                  <a:pt x="3105" y="159"/>
                </a:lnTo>
                <a:close/>
                <a:moveTo>
                  <a:pt x="3352" y="159"/>
                </a:moveTo>
                <a:lnTo>
                  <a:pt x="3388" y="159"/>
                </a:lnTo>
                <a:lnTo>
                  <a:pt x="3388" y="195"/>
                </a:lnTo>
                <a:lnTo>
                  <a:pt x="3352" y="195"/>
                </a:lnTo>
                <a:lnTo>
                  <a:pt x="3352" y="159"/>
                </a:lnTo>
                <a:close/>
                <a:moveTo>
                  <a:pt x="3493" y="159"/>
                </a:moveTo>
                <a:lnTo>
                  <a:pt x="3634" y="159"/>
                </a:lnTo>
                <a:lnTo>
                  <a:pt x="3634" y="195"/>
                </a:lnTo>
                <a:lnTo>
                  <a:pt x="3493" y="195"/>
                </a:lnTo>
                <a:lnTo>
                  <a:pt x="3493" y="159"/>
                </a:lnTo>
                <a:close/>
                <a:moveTo>
                  <a:pt x="3740" y="159"/>
                </a:moveTo>
                <a:lnTo>
                  <a:pt x="3776" y="159"/>
                </a:lnTo>
                <a:lnTo>
                  <a:pt x="3776" y="195"/>
                </a:lnTo>
                <a:lnTo>
                  <a:pt x="3740" y="195"/>
                </a:lnTo>
                <a:lnTo>
                  <a:pt x="3740" y="159"/>
                </a:lnTo>
                <a:close/>
                <a:moveTo>
                  <a:pt x="3881" y="159"/>
                </a:moveTo>
                <a:lnTo>
                  <a:pt x="4023" y="159"/>
                </a:lnTo>
                <a:lnTo>
                  <a:pt x="4023" y="195"/>
                </a:lnTo>
                <a:lnTo>
                  <a:pt x="3881" y="195"/>
                </a:lnTo>
                <a:lnTo>
                  <a:pt x="3881" y="159"/>
                </a:lnTo>
                <a:close/>
                <a:moveTo>
                  <a:pt x="4128" y="159"/>
                </a:moveTo>
                <a:lnTo>
                  <a:pt x="4164" y="159"/>
                </a:lnTo>
                <a:lnTo>
                  <a:pt x="4164" y="195"/>
                </a:lnTo>
                <a:lnTo>
                  <a:pt x="4128" y="195"/>
                </a:lnTo>
                <a:lnTo>
                  <a:pt x="4128" y="159"/>
                </a:lnTo>
                <a:close/>
                <a:moveTo>
                  <a:pt x="4269" y="159"/>
                </a:moveTo>
                <a:lnTo>
                  <a:pt x="4411" y="159"/>
                </a:lnTo>
                <a:lnTo>
                  <a:pt x="4411" y="195"/>
                </a:lnTo>
                <a:lnTo>
                  <a:pt x="4269" y="195"/>
                </a:lnTo>
                <a:lnTo>
                  <a:pt x="4269" y="159"/>
                </a:lnTo>
                <a:close/>
                <a:moveTo>
                  <a:pt x="4516" y="159"/>
                </a:moveTo>
                <a:lnTo>
                  <a:pt x="4552" y="159"/>
                </a:lnTo>
                <a:lnTo>
                  <a:pt x="4552" y="195"/>
                </a:lnTo>
                <a:lnTo>
                  <a:pt x="4516" y="195"/>
                </a:lnTo>
                <a:lnTo>
                  <a:pt x="4516" y="159"/>
                </a:lnTo>
                <a:close/>
                <a:moveTo>
                  <a:pt x="4658" y="159"/>
                </a:moveTo>
                <a:lnTo>
                  <a:pt x="4799" y="159"/>
                </a:lnTo>
                <a:lnTo>
                  <a:pt x="4799" y="195"/>
                </a:lnTo>
                <a:lnTo>
                  <a:pt x="4658" y="195"/>
                </a:lnTo>
                <a:lnTo>
                  <a:pt x="4658" y="159"/>
                </a:lnTo>
                <a:close/>
                <a:moveTo>
                  <a:pt x="4904" y="159"/>
                </a:moveTo>
                <a:lnTo>
                  <a:pt x="4940" y="159"/>
                </a:lnTo>
                <a:lnTo>
                  <a:pt x="4940" y="195"/>
                </a:lnTo>
                <a:lnTo>
                  <a:pt x="4904" y="195"/>
                </a:lnTo>
                <a:lnTo>
                  <a:pt x="4904" y="159"/>
                </a:lnTo>
                <a:close/>
                <a:moveTo>
                  <a:pt x="5046" y="159"/>
                </a:moveTo>
                <a:lnTo>
                  <a:pt x="5187" y="159"/>
                </a:lnTo>
                <a:lnTo>
                  <a:pt x="5187" y="195"/>
                </a:lnTo>
                <a:lnTo>
                  <a:pt x="5046" y="195"/>
                </a:lnTo>
                <a:lnTo>
                  <a:pt x="5046" y="159"/>
                </a:lnTo>
                <a:close/>
                <a:moveTo>
                  <a:pt x="5293" y="159"/>
                </a:moveTo>
                <a:lnTo>
                  <a:pt x="5328" y="159"/>
                </a:lnTo>
                <a:lnTo>
                  <a:pt x="5328" y="195"/>
                </a:lnTo>
                <a:lnTo>
                  <a:pt x="5293" y="195"/>
                </a:lnTo>
                <a:lnTo>
                  <a:pt x="5293" y="159"/>
                </a:lnTo>
                <a:close/>
                <a:moveTo>
                  <a:pt x="5434" y="159"/>
                </a:moveTo>
                <a:lnTo>
                  <a:pt x="5575" y="159"/>
                </a:lnTo>
                <a:lnTo>
                  <a:pt x="5575" y="195"/>
                </a:lnTo>
                <a:lnTo>
                  <a:pt x="5434" y="195"/>
                </a:lnTo>
                <a:lnTo>
                  <a:pt x="5434" y="159"/>
                </a:lnTo>
                <a:close/>
                <a:moveTo>
                  <a:pt x="5681" y="159"/>
                </a:moveTo>
                <a:lnTo>
                  <a:pt x="5716" y="159"/>
                </a:lnTo>
                <a:lnTo>
                  <a:pt x="5716" y="195"/>
                </a:lnTo>
                <a:lnTo>
                  <a:pt x="5681" y="195"/>
                </a:lnTo>
                <a:lnTo>
                  <a:pt x="5681" y="159"/>
                </a:lnTo>
                <a:close/>
                <a:moveTo>
                  <a:pt x="5822" y="159"/>
                </a:moveTo>
                <a:lnTo>
                  <a:pt x="5963" y="159"/>
                </a:lnTo>
                <a:lnTo>
                  <a:pt x="5963" y="195"/>
                </a:lnTo>
                <a:lnTo>
                  <a:pt x="5822" y="195"/>
                </a:lnTo>
                <a:lnTo>
                  <a:pt x="5822" y="159"/>
                </a:lnTo>
                <a:close/>
                <a:moveTo>
                  <a:pt x="5928" y="0"/>
                </a:moveTo>
                <a:lnTo>
                  <a:pt x="6139" y="176"/>
                </a:lnTo>
                <a:lnTo>
                  <a:pt x="5928" y="354"/>
                </a:lnTo>
                <a:lnTo>
                  <a:pt x="5928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7954" name="Freeform 69"/>
          <p:cNvSpPr>
            <a:spLocks noChangeArrowheads="1"/>
          </p:cNvSpPr>
          <p:nvPr/>
        </p:nvSpPr>
        <p:spPr bwMode="auto">
          <a:xfrm>
            <a:off x="6782796" y="3423280"/>
            <a:ext cx="150377" cy="504190"/>
          </a:xfrm>
          <a:custGeom>
            <a:avLst/>
            <a:gdLst>
              <a:gd name="T0" fmla="*/ 70271 w 355"/>
              <a:gd name="T1" fmla="*/ 456841 h 1272"/>
              <a:gd name="T2" fmla="*/ 70271 w 355"/>
              <a:gd name="T3" fmla="*/ 406160 h 1272"/>
              <a:gd name="T4" fmla="*/ 57593 w 355"/>
              <a:gd name="T5" fmla="*/ 406160 h 1272"/>
              <a:gd name="T6" fmla="*/ 57593 w 355"/>
              <a:gd name="T7" fmla="*/ 456841 h 1272"/>
              <a:gd name="T8" fmla="*/ 70271 w 355"/>
              <a:gd name="T9" fmla="*/ 456841 h 1272"/>
              <a:gd name="T10" fmla="*/ 70271 w 355"/>
              <a:gd name="T11" fmla="*/ 368060 h 1272"/>
              <a:gd name="T12" fmla="*/ 70271 w 355"/>
              <a:gd name="T13" fmla="*/ 355480 h 1272"/>
              <a:gd name="T14" fmla="*/ 57593 w 355"/>
              <a:gd name="T15" fmla="*/ 355480 h 1272"/>
              <a:gd name="T16" fmla="*/ 57593 w 355"/>
              <a:gd name="T17" fmla="*/ 368060 h 1272"/>
              <a:gd name="T18" fmla="*/ 70271 w 355"/>
              <a:gd name="T19" fmla="*/ 368060 h 1272"/>
              <a:gd name="T20" fmla="*/ 70271 w 355"/>
              <a:gd name="T21" fmla="*/ 317380 h 1272"/>
              <a:gd name="T22" fmla="*/ 70271 w 355"/>
              <a:gd name="T23" fmla="*/ 266700 h 1272"/>
              <a:gd name="T24" fmla="*/ 57593 w 355"/>
              <a:gd name="T25" fmla="*/ 266700 h 1272"/>
              <a:gd name="T26" fmla="*/ 57593 w 355"/>
              <a:gd name="T27" fmla="*/ 317380 h 1272"/>
              <a:gd name="T28" fmla="*/ 70271 w 355"/>
              <a:gd name="T29" fmla="*/ 317380 h 1272"/>
              <a:gd name="T30" fmla="*/ 70271 w 355"/>
              <a:gd name="T31" fmla="*/ 228600 h 1272"/>
              <a:gd name="T32" fmla="*/ 70271 w 355"/>
              <a:gd name="T33" fmla="*/ 216020 h 1272"/>
              <a:gd name="T34" fmla="*/ 57593 w 355"/>
              <a:gd name="T35" fmla="*/ 216020 h 1272"/>
              <a:gd name="T36" fmla="*/ 57593 w 355"/>
              <a:gd name="T37" fmla="*/ 228600 h 1272"/>
              <a:gd name="T38" fmla="*/ 70271 w 355"/>
              <a:gd name="T39" fmla="*/ 228600 h 1272"/>
              <a:gd name="T40" fmla="*/ 70271 w 355"/>
              <a:gd name="T41" fmla="*/ 177920 h 1272"/>
              <a:gd name="T42" fmla="*/ 70271 w 355"/>
              <a:gd name="T43" fmla="*/ 126880 h 1272"/>
              <a:gd name="T44" fmla="*/ 57593 w 355"/>
              <a:gd name="T45" fmla="*/ 126880 h 1272"/>
              <a:gd name="T46" fmla="*/ 57593 w 355"/>
              <a:gd name="T47" fmla="*/ 177920 h 1272"/>
              <a:gd name="T48" fmla="*/ 70271 w 355"/>
              <a:gd name="T49" fmla="*/ 177920 h 1272"/>
              <a:gd name="T50" fmla="*/ 70271 w 355"/>
              <a:gd name="T51" fmla="*/ 88780 h 1272"/>
              <a:gd name="T52" fmla="*/ 70271 w 355"/>
              <a:gd name="T53" fmla="*/ 76200 h 1272"/>
              <a:gd name="T54" fmla="*/ 57593 w 355"/>
              <a:gd name="T55" fmla="*/ 76200 h 1272"/>
              <a:gd name="T56" fmla="*/ 57593 w 355"/>
              <a:gd name="T57" fmla="*/ 88780 h 1272"/>
              <a:gd name="T58" fmla="*/ 70271 w 355"/>
              <a:gd name="T59" fmla="*/ 88780 h 1272"/>
              <a:gd name="T60" fmla="*/ 128226 w 355"/>
              <a:gd name="T61" fmla="*/ 76200 h 1272"/>
              <a:gd name="T62" fmla="*/ 64113 w 355"/>
              <a:gd name="T63" fmla="*/ 0 h 1272"/>
              <a:gd name="T64" fmla="*/ 0 w 355"/>
              <a:gd name="T65" fmla="*/ 76200 h 1272"/>
              <a:gd name="T66" fmla="*/ 128226 w 355"/>
              <a:gd name="T67" fmla="*/ 76200 h 127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5" h="1272">
                <a:moveTo>
                  <a:pt x="194" y="1271"/>
                </a:moveTo>
                <a:lnTo>
                  <a:pt x="194" y="1130"/>
                </a:lnTo>
                <a:lnTo>
                  <a:pt x="159" y="1130"/>
                </a:lnTo>
                <a:lnTo>
                  <a:pt x="159" y="1271"/>
                </a:lnTo>
                <a:lnTo>
                  <a:pt x="194" y="1271"/>
                </a:lnTo>
                <a:close/>
                <a:moveTo>
                  <a:pt x="194" y="1024"/>
                </a:moveTo>
                <a:lnTo>
                  <a:pt x="194" y="989"/>
                </a:lnTo>
                <a:lnTo>
                  <a:pt x="159" y="989"/>
                </a:lnTo>
                <a:lnTo>
                  <a:pt x="159" y="1024"/>
                </a:lnTo>
                <a:lnTo>
                  <a:pt x="194" y="1024"/>
                </a:lnTo>
                <a:close/>
                <a:moveTo>
                  <a:pt x="194" y="883"/>
                </a:moveTo>
                <a:lnTo>
                  <a:pt x="194" y="742"/>
                </a:lnTo>
                <a:lnTo>
                  <a:pt x="159" y="742"/>
                </a:lnTo>
                <a:lnTo>
                  <a:pt x="159" y="883"/>
                </a:lnTo>
                <a:lnTo>
                  <a:pt x="194" y="883"/>
                </a:lnTo>
                <a:close/>
                <a:moveTo>
                  <a:pt x="194" y="636"/>
                </a:moveTo>
                <a:lnTo>
                  <a:pt x="194" y="601"/>
                </a:lnTo>
                <a:lnTo>
                  <a:pt x="159" y="601"/>
                </a:lnTo>
                <a:lnTo>
                  <a:pt x="159" y="636"/>
                </a:lnTo>
                <a:lnTo>
                  <a:pt x="194" y="636"/>
                </a:lnTo>
                <a:close/>
                <a:moveTo>
                  <a:pt x="194" y="495"/>
                </a:moveTo>
                <a:lnTo>
                  <a:pt x="194" y="353"/>
                </a:lnTo>
                <a:lnTo>
                  <a:pt x="159" y="353"/>
                </a:lnTo>
                <a:lnTo>
                  <a:pt x="159" y="495"/>
                </a:lnTo>
                <a:lnTo>
                  <a:pt x="194" y="495"/>
                </a:lnTo>
                <a:close/>
                <a:moveTo>
                  <a:pt x="194" y="247"/>
                </a:moveTo>
                <a:lnTo>
                  <a:pt x="194" y="212"/>
                </a:lnTo>
                <a:lnTo>
                  <a:pt x="159" y="212"/>
                </a:lnTo>
                <a:lnTo>
                  <a:pt x="159" y="247"/>
                </a:lnTo>
                <a:lnTo>
                  <a:pt x="194" y="247"/>
                </a:lnTo>
                <a:close/>
                <a:moveTo>
                  <a:pt x="354" y="212"/>
                </a:moveTo>
                <a:lnTo>
                  <a:pt x="177" y="0"/>
                </a:lnTo>
                <a:lnTo>
                  <a:pt x="0" y="212"/>
                </a:lnTo>
                <a:lnTo>
                  <a:pt x="354" y="212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37955" name="Text Box 70"/>
          <p:cNvSpPr txBox="1">
            <a:spLocks noChangeArrowheads="1"/>
          </p:cNvSpPr>
          <p:nvPr/>
        </p:nvSpPr>
        <p:spPr bwMode="auto">
          <a:xfrm>
            <a:off x="5007989" y="375065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7956" name="Text Box 7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18</a:t>
            </a:r>
          </a:p>
        </p:txBody>
      </p:sp>
      <p:sp>
        <p:nvSpPr>
          <p:cNvPr id="37957" name="文本框 1"/>
          <p:cNvSpPr txBox="1">
            <a:spLocks noChangeArrowheads="1"/>
          </p:cNvSpPr>
          <p:nvPr/>
        </p:nvSpPr>
        <p:spPr bwMode="auto">
          <a:xfrm>
            <a:off x="774668" y="4495805"/>
            <a:ext cx="4288499" cy="140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v = 5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C = {2, 3, 4, 5</a:t>
            </a:r>
            <a:r>
              <a:rPr lang="en-US" altLang="zh-CN" sz="2300" dirty="0" smtClean="0">
                <a:latin typeface="TimesNewRoman" charset="0"/>
              </a:rPr>
              <a:t>} =&gt; {2, 3, 4} </a:t>
            </a:r>
            <a:endParaRPr lang="en-US" altLang="zh-CN" sz="2300" dirty="0">
              <a:latin typeface="TimesNewRoman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S = {1}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300" dirty="0">
              <a:latin typeface="TimesNewRoman" charset="0"/>
            </a:endParaRPr>
          </a:p>
        </p:txBody>
      </p:sp>
      <p:sp>
        <p:nvSpPr>
          <p:cNvPr id="70" name="Freeform 6"/>
          <p:cNvSpPr>
            <a:spLocks noChangeArrowheads="1"/>
          </p:cNvSpPr>
          <p:nvPr/>
        </p:nvSpPr>
        <p:spPr bwMode="auto">
          <a:xfrm>
            <a:off x="7685074" y="3950043"/>
            <a:ext cx="530957" cy="502440"/>
          </a:xfrm>
          <a:custGeom>
            <a:avLst/>
            <a:gdLst>
              <a:gd name="T0" fmla="*/ 0 w 1263"/>
              <a:gd name="T1" fmla="*/ 227446 h 1264"/>
              <a:gd name="T2" fmla="*/ 226833 w 1263"/>
              <a:gd name="T3" fmla="*/ 455253 h 1264"/>
              <a:gd name="T4" fmla="*/ 453666 w 1263"/>
              <a:gd name="T5" fmla="*/ 227446 h 1264"/>
              <a:gd name="T6" fmla="*/ 22683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1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1" name="Freeform 7"/>
          <p:cNvSpPr>
            <a:spLocks noChangeArrowheads="1"/>
          </p:cNvSpPr>
          <p:nvPr/>
        </p:nvSpPr>
        <p:spPr bwMode="auto">
          <a:xfrm>
            <a:off x="8888082" y="6850886"/>
            <a:ext cx="532814" cy="502439"/>
          </a:xfrm>
          <a:custGeom>
            <a:avLst/>
            <a:gdLst>
              <a:gd name="T0" fmla="*/ 0 w 1264"/>
              <a:gd name="T1" fmla="*/ 227446 h 1264"/>
              <a:gd name="T2" fmla="*/ 227807 w 1264"/>
              <a:gd name="T3" fmla="*/ 455252 h 1264"/>
              <a:gd name="T4" fmla="*/ 455253 w 1264"/>
              <a:gd name="T5" fmla="*/ 227446 h 1264"/>
              <a:gd name="T6" fmla="*/ 227807 w 1264"/>
              <a:gd name="T7" fmla="*/ 0 h 1264"/>
              <a:gd name="T8" fmla="*/ 0 w 1264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1"/>
                </a:moveTo>
                <a:cubicBezTo>
                  <a:pt x="0" y="979"/>
                  <a:pt x="284" y="1263"/>
                  <a:pt x="632" y="1263"/>
                </a:cubicBezTo>
                <a:cubicBezTo>
                  <a:pt x="979" y="1263"/>
                  <a:pt x="1263" y="979"/>
                  <a:pt x="1263" y="631"/>
                </a:cubicBezTo>
                <a:cubicBezTo>
                  <a:pt x="1263" y="283"/>
                  <a:pt x="979" y="0"/>
                  <a:pt x="632" y="0"/>
                </a:cubicBezTo>
                <a:cubicBezTo>
                  <a:pt x="284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" name="Freeform 8"/>
          <p:cNvSpPr>
            <a:spLocks noChangeArrowheads="1"/>
          </p:cNvSpPr>
          <p:nvPr/>
        </p:nvSpPr>
        <p:spPr bwMode="auto">
          <a:xfrm>
            <a:off x="6749402" y="6850886"/>
            <a:ext cx="530957" cy="502439"/>
          </a:xfrm>
          <a:custGeom>
            <a:avLst/>
            <a:gdLst>
              <a:gd name="T0" fmla="*/ 0 w 1263"/>
              <a:gd name="T1" fmla="*/ 227446 h 1264"/>
              <a:gd name="T2" fmla="*/ 226473 w 1263"/>
              <a:gd name="T3" fmla="*/ 455252 h 1264"/>
              <a:gd name="T4" fmla="*/ 453666 w 1263"/>
              <a:gd name="T5" fmla="*/ 227446 h 1264"/>
              <a:gd name="T6" fmla="*/ 226473 w 1263"/>
              <a:gd name="T7" fmla="*/ 0 h 1264"/>
              <a:gd name="T8" fmla="*/ 0 w 1263"/>
              <a:gd name="T9" fmla="*/ 227446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1"/>
                </a:moveTo>
                <a:cubicBezTo>
                  <a:pt x="0" y="979"/>
                  <a:pt x="283" y="1263"/>
                  <a:pt x="630" y="1263"/>
                </a:cubicBezTo>
                <a:cubicBezTo>
                  <a:pt x="979" y="1263"/>
                  <a:pt x="1262" y="979"/>
                  <a:pt x="1262" y="631"/>
                </a:cubicBezTo>
                <a:cubicBezTo>
                  <a:pt x="1262" y="283"/>
                  <a:pt x="979" y="0"/>
                  <a:pt x="630" y="0"/>
                </a:cubicBezTo>
                <a:cubicBezTo>
                  <a:pt x="283" y="0"/>
                  <a:pt x="0" y="283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3" name="Freeform 9"/>
          <p:cNvSpPr>
            <a:spLocks noChangeArrowheads="1"/>
          </p:cNvSpPr>
          <p:nvPr/>
        </p:nvSpPr>
        <p:spPr bwMode="auto">
          <a:xfrm>
            <a:off x="9957422" y="4832376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3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3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" name="Freeform 10"/>
          <p:cNvSpPr>
            <a:spLocks noChangeArrowheads="1"/>
          </p:cNvSpPr>
          <p:nvPr/>
        </p:nvSpPr>
        <p:spPr bwMode="auto">
          <a:xfrm>
            <a:off x="5412727" y="4832376"/>
            <a:ext cx="532814" cy="502440"/>
          </a:xfrm>
          <a:custGeom>
            <a:avLst/>
            <a:gdLst>
              <a:gd name="T0" fmla="*/ 0 w 1264"/>
              <a:gd name="T1" fmla="*/ 227626 h 1265"/>
              <a:gd name="T2" fmla="*/ 227807 w 1264"/>
              <a:gd name="T3" fmla="*/ 455253 h 1265"/>
              <a:gd name="T4" fmla="*/ 455253 w 1264"/>
              <a:gd name="T5" fmla="*/ 227626 h 1265"/>
              <a:gd name="T6" fmla="*/ 227807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5" y="1264"/>
                  <a:pt x="632" y="1264"/>
                </a:cubicBezTo>
                <a:cubicBezTo>
                  <a:pt x="979" y="1264"/>
                  <a:pt x="1263" y="980"/>
                  <a:pt x="1263" y="632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8086076" y="4580280"/>
            <a:ext cx="891117" cy="2046522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" name="Freeform 12"/>
          <p:cNvSpPr>
            <a:spLocks noChangeArrowheads="1"/>
          </p:cNvSpPr>
          <p:nvPr/>
        </p:nvSpPr>
        <p:spPr bwMode="auto">
          <a:xfrm>
            <a:off x="8923355" y="6602293"/>
            <a:ext cx="109533" cy="124296"/>
          </a:xfrm>
          <a:custGeom>
            <a:avLst/>
            <a:gdLst>
              <a:gd name="T0" fmla="*/ 0 w 260"/>
              <a:gd name="T1" fmla="*/ 39360 h 315"/>
              <a:gd name="T2" fmla="*/ 84296 w 260"/>
              <a:gd name="T3" fmla="*/ 112354 h 315"/>
              <a:gd name="T4" fmla="*/ 93302 w 260"/>
              <a:gd name="T5" fmla="*/ 0 h 315"/>
              <a:gd name="T6" fmla="*/ 0 w 260"/>
              <a:gd name="T7" fmla="*/ 39360 h 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315">
                <a:moveTo>
                  <a:pt x="0" y="110"/>
                </a:moveTo>
                <a:lnTo>
                  <a:pt x="234" y="314"/>
                </a:lnTo>
                <a:lnTo>
                  <a:pt x="259" y="0"/>
                </a:lnTo>
                <a:lnTo>
                  <a:pt x="0" y="11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7" name="Line 13"/>
          <p:cNvSpPr>
            <a:spLocks noChangeShapeType="1"/>
          </p:cNvSpPr>
          <p:nvPr/>
        </p:nvSpPr>
        <p:spPr bwMode="auto">
          <a:xfrm flipH="1">
            <a:off x="6051360" y="4328186"/>
            <a:ext cx="1635571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" name="Freeform 14"/>
          <p:cNvSpPr>
            <a:spLocks noChangeArrowheads="1"/>
          </p:cNvSpPr>
          <p:nvPr/>
        </p:nvSpPr>
        <p:spPr bwMode="auto">
          <a:xfrm>
            <a:off x="5949254" y="4869140"/>
            <a:ext cx="129955" cy="103288"/>
          </a:xfrm>
          <a:custGeom>
            <a:avLst/>
            <a:gdLst>
              <a:gd name="T0" fmla="*/ 74928 w 307"/>
              <a:gd name="T1" fmla="*/ 0 h 260"/>
              <a:gd name="T2" fmla="*/ 0 w 307"/>
              <a:gd name="T3" fmla="*/ 82855 h 260"/>
              <a:gd name="T4" fmla="*/ 110763 w 307"/>
              <a:gd name="T5" fmla="*/ 93302 h 260"/>
              <a:gd name="T6" fmla="*/ 74928 w 30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7" h="260">
                <a:moveTo>
                  <a:pt x="207" y="0"/>
                </a:moveTo>
                <a:lnTo>
                  <a:pt x="0" y="230"/>
                </a:lnTo>
                <a:lnTo>
                  <a:pt x="306" y="259"/>
                </a:lnTo>
                <a:lnTo>
                  <a:pt x="207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8219744" y="4328186"/>
            <a:ext cx="1631858" cy="591723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0" name="Freeform 16"/>
          <p:cNvSpPr>
            <a:spLocks noChangeArrowheads="1"/>
          </p:cNvSpPr>
          <p:nvPr/>
        </p:nvSpPr>
        <p:spPr bwMode="auto">
          <a:xfrm>
            <a:off x="9827467" y="4869140"/>
            <a:ext cx="131812" cy="103288"/>
          </a:xfrm>
          <a:custGeom>
            <a:avLst/>
            <a:gdLst>
              <a:gd name="T0" fmla="*/ 0 w 311"/>
              <a:gd name="T1" fmla="*/ 93302 h 260"/>
              <a:gd name="T2" fmla="*/ 112351 w 311"/>
              <a:gd name="T3" fmla="*/ 82855 h 260"/>
              <a:gd name="T4" fmla="*/ 35517 w 311"/>
              <a:gd name="T5" fmla="*/ 0 h 260"/>
              <a:gd name="T6" fmla="*/ 0 w 311"/>
              <a:gd name="T7" fmla="*/ 93302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1" h="260">
                <a:moveTo>
                  <a:pt x="0" y="259"/>
                </a:moveTo>
                <a:lnTo>
                  <a:pt x="310" y="230"/>
                </a:lnTo>
                <a:lnTo>
                  <a:pt x="98" y="0"/>
                </a:lnTo>
                <a:lnTo>
                  <a:pt x="0" y="259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 flipH="1">
            <a:off x="7180107" y="4580281"/>
            <a:ext cx="640491" cy="204302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2" name="Freeform 18"/>
          <p:cNvSpPr>
            <a:spLocks noChangeArrowheads="1"/>
          </p:cNvSpPr>
          <p:nvPr/>
        </p:nvSpPr>
        <p:spPr bwMode="auto">
          <a:xfrm>
            <a:off x="7126271" y="6604044"/>
            <a:ext cx="113245" cy="124297"/>
          </a:xfrm>
          <a:custGeom>
            <a:avLst/>
            <a:gdLst>
              <a:gd name="T0" fmla="*/ 0 w 269"/>
              <a:gd name="T1" fmla="*/ 0 h 311"/>
              <a:gd name="T2" fmla="*/ 20159 w 269"/>
              <a:gd name="T3" fmla="*/ 112351 h 311"/>
              <a:gd name="T4" fmla="*/ 96477 w 269"/>
              <a:gd name="T5" fmla="*/ 29356 h 311"/>
              <a:gd name="T6" fmla="*/ 0 w 269"/>
              <a:gd name="T7" fmla="*/ 0 h 3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11">
                <a:moveTo>
                  <a:pt x="0" y="0"/>
                </a:moveTo>
                <a:lnTo>
                  <a:pt x="56" y="310"/>
                </a:lnTo>
                <a:lnTo>
                  <a:pt x="268" y="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>
            <a:off x="5813729" y="5336566"/>
            <a:ext cx="1008076" cy="1426788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4" name="Freeform 20"/>
          <p:cNvSpPr>
            <a:spLocks noChangeArrowheads="1"/>
          </p:cNvSpPr>
          <p:nvPr/>
        </p:nvSpPr>
        <p:spPr bwMode="auto">
          <a:xfrm>
            <a:off x="6769824" y="6730091"/>
            <a:ext cx="113245" cy="122546"/>
          </a:xfrm>
          <a:custGeom>
            <a:avLst/>
            <a:gdLst>
              <a:gd name="T0" fmla="*/ 0 w 268"/>
              <a:gd name="T1" fmla="*/ 55743 h 307"/>
              <a:gd name="T2" fmla="*/ 96476 w 268"/>
              <a:gd name="T3" fmla="*/ 110763 h 307"/>
              <a:gd name="T4" fmla="*/ 82745 w 268"/>
              <a:gd name="T5" fmla="*/ 0 h 307"/>
              <a:gd name="T6" fmla="*/ 0 w 268"/>
              <a:gd name="T7" fmla="*/ 55743 h 3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8" h="307">
                <a:moveTo>
                  <a:pt x="0" y="154"/>
                </a:moveTo>
                <a:lnTo>
                  <a:pt x="267" y="306"/>
                </a:lnTo>
                <a:lnTo>
                  <a:pt x="229" y="0"/>
                </a:lnTo>
                <a:lnTo>
                  <a:pt x="0" y="15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7284072" y="7102982"/>
            <a:ext cx="1490765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6" name="Freeform 22"/>
          <p:cNvSpPr>
            <a:spLocks noChangeArrowheads="1"/>
          </p:cNvSpPr>
          <p:nvPr/>
        </p:nvSpPr>
        <p:spPr bwMode="auto">
          <a:xfrm>
            <a:off x="8771122" y="7048711"/>
            <a:ext cx="118816" cy="110292"/>
          </a:xfrm>
          <a:custGeom>
            <a:avLst/>
            <a:gdLst>
              <a:gd name="T0" fmla="*/ 0 w 281"/>
              <a:gd name="T1" fmla="*/ 99652 h 277"/>
              <a:gd name="T2" fmla="*/ 101238 w 281"/>
              <a:gd name="T3" fmla="*/ 49104 h 277"/>
              <a:gd name="T4" fmla="*/ 0 w 281"/>
              <a:gd name="T5" fmla="*/ 0 h 277"/>
              <a:gd name="T6" fmla="*/ 0 w 281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0" y="276"/>
                </a:moveTo>
                <a:lnTo>
                  <a:pt x="280" y="136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flipV="1">
            <a:off x="9289084" y="5429351"/>
            <a:ext cx="750023" cy="1423286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8" name="Freeform 24"/>
          <p:cNvSpPr>
            <a:spLocks noChangeArrowheads="1"/>
          </p:cNvSpPr>
          <p:nvPr/>
        </p:nvSpPr>
        <p:spPr bwMode="auto">
          <a:xfrm>
            <a:off x="9987125" y="5336565"/>
            <a:ext cx="103964" cy="126048"/>
          </a:xfrm>
          <a:custGeom>
            <a:avLst/>
            <a:gdLst>
              <a:gd name="T0" fmla="*/ 88540 w 247"/>
              <a:gd name="T1" fmla="*/ 113938 h 316"/>
              <a:gd name="T2" fmla="*/ 88540 w 247"/>
              <a:gd name="T3" fmla="*/ 0 h 316"/>
              <a:gd name="T4" fmla="*/ 0 w 247"/>
              <a:gd name="T5" fmla="*/ 69086 h 316"/>
              <a:gd name="T6" fmla="*/ 88540 w 247"/>
              <a:gd name="T7" fmla="*/ 113938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" h="316">
                <a:moveTo>
                  <a:pt x="246" y="315"/>
                </a:moveTo>
                <a:lnTo>
                  <a:pt x="246" y="0"/>
                </a:lnTo>
                <a:lnTo>
                  <a:pt x="0" y="191"/>
                </a:lnTo>
                <a:lnTo>
                  <a:pt x="246" y="31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 flipV="1">
            <a:off x="7417739" y="5392587"/>
            <a:ext cx="2313190" cy="14600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0" name="Freeform 26"/>
          <p:cNvSpPr>
            <a:spLocks noChangeArrowheads="1"/>
          </p:cNvSpPr>
          <p:nvPr/>
        </p:nvSpPr>
        <p:spPr bwMode="auto">
          <a:xfrm>
            <a:off x="9693799" y="5336566"/>
            <a:ext cx="128099" cy="108541"/>
          </a:xfrm>
          <a:custGeom>
            <a:avLst/>
            <a:gdLst>
              <a:gd name="T0" fmla="*/ 54769 w 306"/>
              <a:gd name="T1" fmla="*/ 98064 h 273"/>
              <a:gd name="T2" fmla="*/ 109180 w 306"/>
              <a:gd name="T3" fmla="*/ 0 h 273"/>
              <a:gd name="T4" fmla="*/ 0 w 306"/>
              <a:gd name="T5" fmla="*/ 15863 h 273"/>
              <a:gd name="T6" fmla="*/ 54769 w 306"/>
              <a:gd name="T7" fmla="*/ 98064 h 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273">
                <a:moveTo>
                  <a:pt x="153" y="272"/>
                </a:moveTo>
                <a:lnTo>
                  <a:pt x="305" y="0"/>
                </a:lnTo>
                <a:lnTo>
                  <a:pt x="0" y="44"/>
                </a:lnTo>
                <a:lnTo>
                  <a:pt x="153" y="27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7876293" y="4014818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92" name="Text Box 29"/>
          <p:cNvSpPr txBox="1">
            <a:spLocks noChangeArrowheads="1"/>
          </p:cNvSpPr>
          <p:nvPr/>
        </p:nvSpPr>
        <p:spPr bwMode="auto">
          <a:xfrm>
            <a:off x="5605802" y="4897151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9079300" y="6915661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10148640" y="4897151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940620" y="6915661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6" name="Text Box 33"/>
          <p:cNvSpPr txBox="1">
            <a:spLocks noChangeArrowheads="1"/>
          </p:cNvSpPr>
          <p:nvPr/>
        </p:nvSpPr>
        <p:spPr bwMode="auto">
          <a:xfrm>
            <a:off x="6660290" y="4385958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97" name="Text Box 34"/>
          <p:cNvSpPr txBox="1">
            <a:spLocks noChangeArrowheads="1"/>
          </p:cNvSpPr>
          <p:nvPr/>
        </p:nvSpPr>
        <p:spPr bwMode="auto">
          <a:xfrm>
            <a:off x="7551406" y="5522136"/>
            <a:ext cx="311891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100 </a:t>
            </a: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9199972" y="4385958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  <p:sp>
        <p:nvSpPr>
          <p:cNvPr id="99" name="Text Box 36"/>
          <p:cNvSpPr txBox="1">
            <a:spLocks noChangeArrowheads="1"/>
          </p:cNvSpPr>
          <p:nvPr/>
        </p:nvSpPr>
        <p:spPr bwMode="auto">
          <a:xfrm>
            <a:off x="5991952" y="5900278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10 </a:t>
            </a:r>
          </a:p>
        </p:txBody>
      </p:sp>
      <p:sp>
        <p:nvSpPr>
          <p:cNvPr id="100" name="Text Box 37"/>
          <p:cNvSpPr txBox="1">
            <a:spLocks noChangeArrowheads="1"/>
          </p:cNvSpPr>
          <p:nvPr/>
        </p:nvSpPr>
        <p:spPr bwMode="auto">
          <a:xfrm>
            <a:off x="8397967" y="627842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20 </a:t>
            </a:r>
          </a:p>
        </p:txBody>
      </p:sp>
      <p:sp>
        <p:nvSpPr>
          <p:cNvPr id="101" name="Text Box 38"/>
          <p:cNvSpPr txBox="1">
            <a:spLocks noChangeArrowheads="1"/>
          </p:cNvSpPr>
          <p:nvPr/>
        </p:nvSpPr>
        <p:spPr bwMode="auto">
          <a:xfrm>
            <a:off x="9779199" y="6026326"/>
            <a:ext cx="176367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8531635" y="5270041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30 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7996965" y="7160753"/>
            <a:ext cx="222779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50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74734" y="923905"/>
            <a:ext cx="8215370" cy="642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40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 Algorithm: after iteration 1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119305" y="2495541"/>
            <a:ext cx="7013609" cy="2897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     P =                 D = </a:t>
            </a:r>
          </a:p>
        </p:txBody>
      </p:sp>
      <p:sp>
        <p:nvSpPr>
          <p:cNvPr id="39943" name="Line 9"/>
          <p:cNvSpPr>
            <a:spLocks noChangeShapeType="1"/>
          </p:cNvSpPr>
          <p:nvPr/>
        </p:nvSpPr>
        <p:spPr bwMode="auto">
          <a:xfrm>
            <a:off x="3486494" y="2505195"/>
            <a:ext cx="1857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44" name="Line 10"/>
          <p:cNvSpPr>
            <a:spLocks noChangeShapeType="1"/>
          </p:cNvSpPr>
          <p:nvPr/>
        </p:nvSpPr>
        <p:spPr bwMode="auto">
          <a:xfrm>
            <a:off x="4151119" y="2505195"/>
            <a:ext cx="1857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>
            <a:off x="4817601" y="2505195"/>
            <a:ext cx="1856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>
            <a:off x="5482225" y="2505195"/>
            <a:ext cx="1856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>
            <a:off x="2803305" y="2986626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>
            <a:off x="2803305" y="3450551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>
            <a:off x="2803305" y="3916227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>
            <a:off x="2803305" y="4380151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>
            <a:off x="2820014" y="2505195"/>
            <a:ext cx="1856" cy="23563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52" name="Line 18"/>
          <p:cNvSpPr>
            <a:spLocks noChangeShapeType="1"/>
          </p:cNvSpPr>
          <p:nvPr/>
        </p:nvSpPr>
        <p:spPr bwMode="auto">
          <a:xfrm>
            <a:off x="6148705" y="2505195"/>
            <a:ext cx="1857" cy="23563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2803305" y="2520950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>
            <a:off x="2803305" y="4845826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3057645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3722269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4390607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055231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5721712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018658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50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3722269" y="30338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4418453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5016244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20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5721712" y="30338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3018658" y="352057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30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3722269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4390607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5016244" y="352057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50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5721712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2953682" y="3986253"/>
            <a:ext cx="402858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100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3722269" y="3963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9972" name="Text Box 39"/>
          <p:cNvSpPr txBox="1">
            <a:spLocks noChangeArrowheads="1"/>
          </p:cNvSpPr>
          <p:nvPr/>
        </p:nvSpPr>
        <p:spPr bwMode="auto">
          <a:xfrm>
            <a:off x="4390607" y="3963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39973" name="Text Box 40"/>
          <p:cNvSpPr txBox="1">
            <a:spLocks noChangeArrowheads="1"/>
          </p:cNvSpPr>
          <p:nvPr/>
        </p:nvSpPr>
        <p:spPr bwMode="auto">
          <a:xfrm>
            <a:off x="5055231" y="3963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39974" name="Text Box 41"/>
          <p:cNvSpPr txBox="1">
            <a:spLocks noChangeArrowheads="1"/>
          </p:cNvSpPr>
          <p:nvPr/>
        </p:nvSpPr>
        <p:spPr bwMode="auto">
          <a:xfrm>
            <a:off x="5682726" y="398625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39975" name="Text Box 42"/>
          <p:cNvSpPr txBox="1">
            <a:spLocks noChangeArrowheads="1"/>
          </p:cNvSpPr>
          <p:nvPr/>
        </p:nvSpPr>
        <p:spPr bwMode="auto">
          <a:xfrm>
            <a:off x="3018658" y="445017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39976" name="Text Box 43"/>
          <p:cNvSpPr txBox="1">
            <a:spLocks noChangeArrowheads="1"/>
          </p:cNvSpPr>
          <p:nvPr/>
        </p:nvSpPr>
        <p:spPr bwMode="auto">
          <a:xfrm>
            <a:off x="3722269" y="442741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77" name="Text Box 44"/>
          <p:cNvSpPr txBox="1">
            <a:spLocks noChangeArrowheads="1"/>
          </p:cNvSpPr>
          <p:nvPr/>
        </p:nvSpPr>
        <p:spPr bwMode="auto">
          <a:xfrm>
            <a:off x="4390607" y="442741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78" name="Text Box 45"/>
          <p:cNvSpPr txBox="1">
            <a:spLocks noChangeArrowheads="1"/>
          </p:cNvSpPr>
          <p:nvPr/>
        </p:nvSpPr>
        <p:spPr bwMode="auto">
          <a:xfrm>
            <a:off x="5055231" y="442741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79" name="Line 46"/>
          <p:cNvSpPr>
            <a:spLocks noChangeShapeType="1"/>
          </p:cNvSpPr>
          <p:nvPr/>
        </p:nvSpPr>
        <p:spPr bwMode="auto">
          <a:xfrm>
            <a:off x="6844891" y="298662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80" name="Line 47"/>
          <p:cNvSpPr>
            <a:spLocks noChangeShapeType="1"/>
          </p:cNvSpPr>
          <p:nvPr/>
        </p:nvSpPr>
        <p:spPr bwMode="auto">
          <a:xfrm>
            <a:off x="6844891" y="3450551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81" name="Line 48"/>
          <p:cNvSpPr>
            <a:spLocks noChangeShapeType="1"/>
          </p:cNvSpPr>
          <p:nvPr/>
        </p:nvSpPr>
        <p:spPr bwMode="auto">
          <a:xfrm>
            <a:off x="6844891" y="3916227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82" name="Line 49"/>
          <p:cNvSpPr>
            <a:spLocks noChangeShapeType="1"/>
          </p:cNvSpPr>
          <p:nvPr/>
        </p:nvSpPr>
        <p:spPr bwMode="auto">
          <a:xfrm>
            <a:off x="6844891" y="4380151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83" name="Line 50"/>
          <p:cNvSpPr>
            <a:spLocks noChangeShapeType="1"/>
          </p:cNvSpPr>
          <p:nvPr/>
        </p:nvSpPr>
        <p:spPr bwMode="auto">
          <a:xfrm>
            <a:off x="6861598" y="2970870"/>
            <a:ext cx="1857" cy="1890713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84" name="Line 51"/>
          <p:cNvSpPr>
            <a:spLocks noChangeShapeType="1"/>
          </p:cNvSpPr>
          <p:nvPr/>
        </p:nvSpPr>
        <p:spPr bwMode="auto">
          <a:xfrm>
            <a:off x="7574492" y="2970870"/>
            <a:ext cx="1857" cy="1890713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85" name="Line 52"/>
          <p:cNvSpPr>
            <a:spLocks noChangeShapeType="1"/>
          </p:cNvSpPr>
          <p:nvPr/>
        </p:nvSpPr>
        <p:spPr bwMode="auto">
          <a:xfrm>
            <a:off x="6844891" y="484582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86" name="Text Box 53"/>
          <p:cNvSpPr txBox="1">
            <a:spLocks noChangeArrowheads="1"/>
          </p:cNvSpPr>
          <p:nvPr/>
        </p:nvSpPr>
        <p:spPr bwMode="auto">
          <a:xfrm>
            <a:off x="5721712" y="442741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39987" name="Text Box 54"/>
          <p:cNvSpPr txBox="1">
            <a:spLocks noChangeArrowheads="1"/>
          </p:cNvSpPr>
          <p:nvPr/>
        </p:nvSpPr>
        <p:spPr bwMode="auto">
          <a:xfrm>
            <a:off x="7151211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9988" name="Text Box 55"/>
          <p:cNvSpPr txBox="1">
            <a:spLocks noChangeArrowheads="1"/>
          </p:cNvSpPr>
          <p:nvPr/>
        </p:nvSpPr>
        <p:spPr bwMode="auto">
          <a:xfrm>
            <a:off x="7151211" y="352057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39989" name="Text Box 56"/>
          <p:cNvSpPr txBox="1">
            <a:spLocks noChangeArrowheads="1"/>
          </p:cNvSpPr>
          <p:nvPr/>
        </p:nvSpPr>
        <p:spPr bwMode="auto">
          <a:xfrm>
            <a:off x="7151211" y="398625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39990" name="Line 57"/>
          <p:cNvSpPr>
            <a:spLocks noChangeShapeType="1"/>
          </p:cNvSpPr>
          <p:nvPr/>
        </p:nvSpPr>
        <p:spPr bwMode="auto">
          <a:xfrm>
            <a:off x="8627125" y="298662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91" name="Line 58"/>
          <p:cNvSpPr>
            <a:spLocks noChangeShapeType="1"/>
          </p:cNvSpPr>
          <p:nvPr/>
        </p:nvSpPr>
        <p:spPr bwMode="auto">
          <a:xfrm>
            <a:off x="8627125" y="344529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92" name="Line 59"/>
          <p:cNvSpPr>
            <a:spLocks noChangeShapeType="1"/>
          </p:cNvSpPr>
          <p:nvPr/>
        </p:nvSpPr>
        <p:spPr bwMode="auto">
          <a:xfrm>
            <a:off x="8627125" y="3910974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93" name="Line 60"/>
          <p:cNvSpPr>
            <a:spLocks noChangeShapeType="1"/>
          </p:cNvSpPr>
          <p:nvPr/>
        </p:nvSpPr>
        <p:spPr bwMode="auto">
          <a:xfrm>
            <a:off x="8627125" y="4374900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94" name="Line 61"/>
          <p:cNvSpPr>
            <a:spLocks noChangeShapeType="1"/>
          </p:cNvSpPr>
          <p:nvPr/>
        </p:nvSpPr>
        <p:spPr bwMode="auto">
          <a:xfrm>
            <a:off x="8643832" y="2970871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95" name="Line 62"/>
          <p:cNvSpPr>
            <a:spLocks noChangeShapeType="1"/>
          </p:cNvSpPr>
          <p:nvPr/>
        </p:nvSpPr>
        <p:spPr bwMode="auto">
          <a:xfrm>
            <a:off x="9356725" y="2970871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96" name="Line 63"/>
          <p:cNvSpPr>
            <a:spLocks noChangeShapeType="1"/>
          </p:cNvSpPr>
          <p:nvPr/>
        </p:nvSpPr>
        <p:spPr bwMode="auto">
          <a:xfrm>
            <a:off x="8627125" y="4840575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39997" name="Text Box 64"/>
          <p:cNvSpPr txBox="1">
            <a:spLocks noChangeArrowheads="1"/>
          </p:cNvSpPr>
          <p:nvPr/>
        </p:nvSpPr>
        <p:spPr bwMode="auto">
          <a:xfrm>
            <a:off x="7151211" y="445017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39998" name="Text Box 65"/>
          <p:cNvSpPr txBox="1">
            <a:spLocks noChangeArrowheads="1"/>
          </p:cNvSpPr>
          <p:nvPr/>
        </p:nvSpPr>
        <p:spPr bwMode="auto">
          <a:xfrm>
            <a:off x="8866611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39999" name="Text Box 66"/>
          <p:cNvSpPr txBox="1">
            <a:spLocks noChangeArrowheads="1"/>
          </p:cNvSpPr>
          <p:nvPr/>
        </p:nvSpPr>
        <p:spPr bwMode="auto">
          <a:xfrm>
            <a:off x="8866611" y="351532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40000" name="Text Box 67"/>
          <p:cNvSpPr txBox="1">
            <a:spLocks noChangeArrowheads="1"/>
          </p:cNvSpPr>
          <p:nvPr/>
        </p:nvSpPr>
        <p:spPr bwMode="auto">
          <a:xfrm>
            <a:off x="8866611" y="398100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20</a:t>
            </a:r>
          </a:p>
        </p:txBody>
      </p:sp>
      <p:sp>
        <p:nvSpPr>
          <p:cNvPr id="40001" name="Freeform 68"/>
          <p:cNvSpPr>
            <a:spLocks noChangeArrowheads="1"/>
          </p:cNvSpPr>
          <p:nvPr/>
        </p:nvSpPr>
        <p:spPr bwMode="auto">
          <a:xfrm>
            <a:off x="5346700" y="3207209"/>
            <a:ext cx="3475355" cy="141804"/>
          </a:xfrm>
          <a:custGeom>
            <a:avLst/>
            <a:gdLst>
              <a:gd name="T0" fmla="*/ 0 w 8257"/>
              <a:gd name="T1" fmla="*/ 70633 h 355"/>
              <a:gd name="T2" fmla="*/ 101495 w 8257"/>
              <a:gd name="T3" fmla="*/ 70633 h 355"/>
              <a:gd name="T4" fmla="*/ 190394 w 8257"/>
              <a:gd name="T5" fmla="*/ 57593 h 355"/>
              <a:gd name="T6" fmla="*/ 228545 w 8257"/>
              <a:gd name="T7" fmla="*/ 57593 h 355"/>
              <a:gd name="T8" fmla="*/ 228545 w 8257"/>
              <a:gd name="T9" fmla="*/ 57593 h 355"/>
              <a:gd name="T10" fmla="*/ 279292 w 8257"/>
              <a:gd name="T11" fmla="*/ 70633 h 355"/>
              <a:gd name="T12" fmla="*/ 380788 w 8257"/>
              <a:gd name="T13" fmla="*/ 70633 h 355"/>
              <a:gd name="T14" fmla="*/ 469686 w 8257"/>
              <a:gd name="T15" fmla="*/ 57593 h 355"/>
              <a:gd name="T16" fmla="*/ 507837 w 8257"/>
              <a:gd name="T17" fmla="*/ 57593 h 355"/>
              <a:gd name="T18" fmla="*/ 507837 w 8257"/>
              <a:gd name="T19" fmla="*/ 57593 h 355"/>
              <a:gd name="T20" fmla="*/ 558585 w 8257"/>
              <a:gd name="T21" fmla="*/ 70633 h 355"/>
              <a:gd name="T22" fmla="*/ 660080 w 8257"/>
              <a:gd name="T23" fmla="*/ 70633 h 355"/>
              <a:gd name="T24" fmla="*/ 748979 w 8257"/>
              <a:gd name="T25" fmla="*/ 57593 h 355"/>
              <a:gd name="T26" fmla="*/ 787129 w 8257"/>
              <a:gd name="T27" fmla="*/ 57593 h 355"/>
              <a:gd name="T28" fmla="*/ 787129 w 8257"/>
              <a:gd name="T29" fmla="*/ 57593 h 355"/>
              <a:gd name="T30" fmla="*/ 837877 w 8257"/>
              <a:gd name="T31" fmla="*/ 70633 h 355"/>
              <a:gd name="T32" fmla="*/ 939372 w 8257"/>
              <a:gd name="T33" fmla="*/ 70633 h 355"/>
              <a:gd name="T34" fmla="*/ 1028271 w 8257"/>
              <a:gd name="T35" fmla="*/ 57593 h 355"/>
              <a:gd name="T36" fmla="*/ 1066422 w 8257"/>
              <a:gd name="T37" fmla="*/ 57593 h 355"/>
              <a:gd name="T38" fmla="*/ 1066422 w 8257"/>
              <a:gd name="T39" fmla="*/ 57593 h 355"/>
              <a:gd name="T40" fmla="*/ 1117169 w 8257"/>
              <a:gd name="T41" fmla="*/ 70633 h 355"/>
              <a:gd name="T42" fmla="*/ 1218665 w 8257"/>
              <a:gd name="T43" fmla="*/ 70633 h 355"/>
              <a:gd name="T44" fmla="*/ 1307563 w 8257"/>
              <a:gd name="T45" fmla="*/ 57593 h 355"/>
              <a:gd name="T46" fmla="*/ 1345714 w 8257"/>
              <a:gd name="T47" fmla="*/ 57593 h 355"/>
              <a:gd name="T48" fmla="*/ 1345714 w 8257"/>
              <a:gd name="T49" fmla="*/ 57593 h 355"/>
              <a:gd name="T50" fmla="*/ 1396462 w 8257"/>
              <a:gd name="T51" fmla="*/ 70633 h 355"/>
              <a:gd name="T52" fmla="*/ 1497957 w 8257"/>
              <a:gd name="T53" fmla="*/ 70633 h 355"/>
              <a:gd name="T54" fmla="*/ 1586856 w 8257"/>
              <a:gd name="T55" fmla="*/ 57593 h 355"/>
              <a:gd name="T56" fmla="*/ 1625006 w 8257"/>
              <a:gd name="T57" fmla="*/ 57593 h 355"/>
              <a:gd name="T58" fmla="*/ 1625006 w 8257"/>
              <a:gd name="T59" fmla="*/ 57593 h 355"/>
              <a:gd name="T60" fmla="*/ 1675754 w 8257"/>
              <a:gd name="T61" fmla="*/ 70633 h 355"/>
              <a:gd name="T62" fmla="*/ 1777249 w 8257"/>
              <a:gd name="T63" fmla="*/ 70633 h 355"/>
              <a:gd name="T64" fmla="*/ 1866148 w 8257"/>
              <a:gd name="T65" fmla="*/ 57593 h 355"/>
              <a:gd name="T66" fmla="*/ 1904299 w 8257"/>
              <a:gd name="T67" fmla="*/ 57593 h 355"/>
              <a:gd name="T68" fmla="*/ 1904299 w 8257"/>
              <a:gd name="T69" fmla="*/ 57593 h 355"/>
              <a:gd name="T70" fmla="*/ 1955046 w 8257"/>
              <a:gd name="T71" fmla="*/ 70633 h 355"/>
              <a:gd name="T72" fmla="*/ 2056902 w 8257"/>
              <a:gd name="T73" fmla="*/ 70633 h 355"/>
              <a:gd name="T74" fmla="*/ 2145440 w 8257"/>
              <a:gd name="T75" fmla="*/ 57593 h 355"/>
              <a:gd name="T76" fmla="*/ 2183591 w 8257"/>
              <a:gd name="T77" fmla="*/ 57593 h 355"/>
              <a:gd name="T78" fmla="*/ 2183591 w 8257"/>
              <a:gd name="T79" fmla="*/ 57593 h 355"/>
              <a:gd name="T80" fmla="*/ 2234339 w 8257"/>
              <a:gd name="T81" fmla="*/ 70633 h 355"/>
              <a:gd name="T82" fmla="*/ 2336194 w 8257"/>
              <a:gd name="T83" fmla="*/ 70633 h 355"/>
              <a:gd name="T84" fmla="*/ 2425092 w 8257"/>
              <a:gd name="T85" fmla="*/ 57593 h 355"/>
              <a:gd name="T86" fmla="*/ 2462883 w 8257"/>
              <a:gd name="T87" fmla="*/ 57593 h 355"/>
              <a:gd name="T88" fmla="*/ 2462883 w 8257"/>
              <a:gd name="T89" fmla="*/ 57593 h 355"/>
              <a:gd name="T90" fmla="*/ 2513991 w 8257"/>
              <a:gd name="T91" fmla="*/ 70633 h 355"/>
              <a:gd name="T92" fmla="*/ 2615486 w 8257"/>
              <a:gd name="T93" fmla="*/ 70633 h 355"/>
              <a:gd name="T94" fmla="*/ 2704385 w 8257"/>
              <a:gd name="T95" fmla="*/ 57593 h 355"/>
              <a:gd name="T96" fmla="*/ 2742536 w 8257"/>
              <a:gd name="T97" fmla="*/ 57593 h 355"/>
              <a:gd name="T98" fmla="*/ 2742536 w 8257"/>
              <a:gd name="T99" fmla="*/ 57593 h 355"/>
              <a:gd name="T100" fmla="*/ 2793283 w 8257"/>
              <a:gd name="T101" fmla="*/ 70633 h 355"/>
              <a:gd name="T102" fmla="*/ 2895139 w 8257"/>
              <a:gd name="T103" fmla="*/ 70633 h 355"/>
              <a:gd name="T104" fmla="*/ 2971440 w 8257"/>
              <a:gd name="T105" fmla="*/ 64113 h 35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257" h="355">
                <a:moveTo>
                  <a:pt x="0" y="159"/>
                </a:moveTo>
                <a:lnTo>
                  <a:pt x="141" y="159"/>
                </a:lnTo>
                <a:lnTo>
                  <a:pt x="141" y="195"/>
                </a:lnTo>
                <a:lnTo>
                  <a:pt x="0" y="195"/>
                </a:lnTo>
                <a:lnTo>
                  <a:pt x="0" y="159"/>
                </a:lnTo>
                <a:close/>
                <a:moveTo>
                  <a:pt x="246" y="159"/>
                </a:moveTo>
                <a:lnTo>
                  <a:pt x="282" y="159"/>
                </a:lnTo>
                <a:lnTo>
                  <a:pt x="282" y="195"/>
                </a:lnTo>
                <a:lnTo>
                  <a:pt x="246" y="195"/>
                </a:lnTo>
                <a:lnTo>
                  <a:pt x="246" y="159"/>
                </a:lnTo>
                <a:close/>
                <a:moveTo>
                  <a:pt x="388" y="159"/>
                </a:moveTo>
                <a:lnTo>
                  <a:pt x="529" y="159"/>
                </a:lnTo>
                <a:lnTo>
                  <a:pt x="529" y="195"/>
                </a:lnTo>
                <a:lnTo>
                  <a:pt x="388" y="195"/>
                </a:lnTo>
                <a:lnTo>
                  <a:pt x="388" y="159"/>
                </a:lnTo>
                <a:close/>
                <a:moveTo>
                  <a:pt x="635" y="159"/>
                </a:moveTo>
                <a:lnTo>
                  <a:pt x="670" y="159"/>
                </a:lnTo>
                <a:lnTo>
                  <a:pt x="670" y="195"/>
                </a:lnTo>
                <a:lnTo>
                  <a:pt x="635" y="195"/>
                </a:lnTo>
                <a:lnTo>
                  <a:pt x="635" y="159"/>
                </a:lnTo>
                <a:close/>
                <a:moveTo>
                  <a:pt x="776" y="159"/>
                </a:moveTo>
                <a:lnTo>
                  <a:pt x="917" y="159"/>
                </a:lnTo>
                <a:lnTo>
                  <a:pt x="917" y="195"/>
                </a:lnTo>
                <a:lnTo>
                  <a:pt x="776" y="195"/>
                </a:lnTo>
                <a:lnTo>
                  <a:pt x="776" y="159"/>
                </a:lnTo>
                <a:close/>
                <a:moveTo>
                  <a:pt x="1023" y="159"/>
                </a:moveTo>
                <a:lnTo>
                  <a:pt x="1058" y="159"/>
                </a:lnTo>
                <a:lnTo>
                  <a:pt x="1058" y="195"/>
                </a:lnTo>
                <a:lnTo>
                  <a:pt x="1023" y="195"/>
                </a:lnTo>
                <a:lnTo>
                  <a:pt x="1023" y="159"/>
                </a:lnTo>
                <a:close/>
                <a:moveTo>
                  <a:pt x="1164" y="159"/>
                </a:moveTo>
                <a:lnTo>
                  <a:pt x="1305" y="159"/>
                </a:lnTo>
                <a:lnTo>
                  <a:pt x="1305" y="195"/>
                </a:lnTo>
                <a:lnTo>
                  <a:pt x="1164" y="195"/>
                </a:lnTo>
                <a:lnTo>
                  <a:pt x="1164" y="159"/>
                </a:lnTo>
                <a:close/>
                <a:moveTo>
                  <a:pt x="1411" y="159"/>
                </a:moveTo>
                <a:lnTo>
                  <a:pt x="1446" y="159"/>
                </a:lnTo>
                <a:lnTo>
                  <a:pt x="1446" y="195"/>
                </a:lnTo>
                <a:lnTo>
                  <a:pt x="1411" y="195"/>
                </a:lnTo>
                <a:lnTo>
                  <a:pt x="1411" y="159"/>
                </a:lnTo>
                <a:close/>
                <a:moveTo>
                  <a:pt x="1552" y="159"/>
                </a:moveTo>
                <a:lnTo>
                  <a:pt x="1693" y="159"/>
                </a:lnTo>
                <a:lnTo>
                  <a:pt x="1693" y="195"/>
                </a:lnTo>
                <a:lnTo>
                  <a:pt x="1552" y="195"/>
                </a:lnTo>
                <a:lnTo>
                  <a:pt x="1552" y="159"/>
                </a:lnTo>
                <a:close/>
                <a:moveTo>
                  <a:pt x="1799" y="159"/>
                </a:moveTo>
                <a:lnTo>
                  <a:pt x="1834" y="159"/>
                </a:lnTo>
                <a:lnTo>
                  <a:pt x="1834" y="195"/>
                </a:lnTo>
                <a:lnTo>
                  <a:pt x="1799" y="195"/>
                </a:lnTo>
                <a:lnTo>
                  <a:pt x="1799" y="159"/>
                </a:lnTo>
                <a:close/>
                <a:moveTo>
                  <a:pt x="1940" y="159"/>
                </a:moveTo>
                <a:lnTo>
                  <a:pt x="2081" y="159"/>
                </a:lnTo>
                <a:lnTo>
                  <a:pt x="2081" y="195"/>
                </a:lnTo>
                <a:lnTo>
                  <a:pt x="1940" y="195"/>
                </a:lnTo>
                <a:lnTo>
                  <a:pt x="1940" y="159"/>
                </a:lnTo>
                <a:close/>
                <a:moveTo>
                  <a:pt x="2187" y="159"/>
                </a:moveTo>
                <a:lnTo>
                  <a:pt x="2222" y="159"/>
                </a:lnTo>
                <a:lnTo>
                  <a:pt x="2222" y="195"/>
                </a:lnTo>
                <a:lnTo>
                  <a:pt x="2187" y="195"/>
                </a:lnTo>
                <a:lnTo>
                  <a:pt x="2187" y="159"/>
                </a:lnTo>
                <a:close/>
                <a:moveTo>
                  <a:pt x="2328" y="159"/>
                </a:moveTo>
                <a:lnTo>
                  <a:pt x="2469" y="159"/>
                </a:lnTo>
                <a:lnTo>
                  <a:pt x="2469" y="195"/>
                </a:lnTo>
                <a:lnTo>
                  <a:pt x="2328" y="195"/>
                </a:lnTo>
                <a:lnTo>
                  <a:pt x="2328" y="159"/>
                </a:lnTo>
                <a:close/>
                <a:moveTo>
                  <a:pt x="2575" y="159"/>
                </a:moveTo>
                <a:lnTo>
                  <a:pt x="2610" y="159"/>
                </a:lnTo>
                <a:lnTo>
                  <a:pt x="2610" y="195"/>
                </a:lnTo>
                <a:lnTo>
                  <a:pt x="2575" y="195"/>
                </a:lnTo>
                <a:lnTo>
                  <a:pt x="2575" y="159"/>
                </a:lnTo>
                <a:close/>
                <a:moveTo>
                  <a:pt x="2716" y="159"/>
                </a:moveTo>
                <a:lnTo>
                  <a:pt x="2857" y="159"/>
                </a:lnTo>
                <a:lnTo>
                  <a:pt x="2857" y="195"/>
                </a:lnTo>
                <a:lnTo>
                  <a:pt x="2716" y="195"/>
                </a:lnTo>
                <a:lnTo>
                  <a:pt x="2716" y="159"/>
                </a:lnTo>
                <a:close/>
                <a:moveTo>
                  <a:pt x="2963" y="159"/>
                </a:moveTo>
                <a:lnTo>
                  <a:pt x="2998" y="159"/>
                </a:lnTo>
                <a:lnTo>
                  <a:pt x="2998" y="195"/>
                </a:lnTo>
                <a:lnTo>
                  <a:pt x="2963" y="195"/>
                </a:lnTo>
                <a:lnTo>
                  <a:pt x="2963" y="159"/>
                </a:lnTo>
                <a:close/>
                <a:moveTo>
                  <a:pt x="3104" y="159"/>
                </a:moveTo>
                <a:lnTo>
                  <a:pt x="3245" y="159"/>
                </a:lnTo>
                <a:lnTo>
                  <a:pt x="3245" y="195"/>
                </a:lnTo>
                <a:lnTo>
                  <a:pt x="3104" y="195"/>
                </a:lnTo>
                <a:lnTo>
                  <a:pt x="3104" y="159"/>
                </a:lnTo>
                <a:close/>
                <a:moveTo>
                  <a:pt x="3351" y="159"/>
                </a:moveTo>
                <a:lnTo>
                  <a:pt x="3386" y="159"/>
                </a:lnTo>
                <a:lnTo>
                  <a:pt x="3386" y="195"/>
                </a:lnTo>
                <a:lnTo>
                  <a:pt x="3351" y="195"/>
                </a:lnTo>
                <a:lnTo>
                  <a:pt x="3351" y="159"/>
                </a:lnTo>
                <a:close/>
                <a:moveTo>
                  <a:pt x="3492" y="159"/>
                </a:moveTo>
                <a:lnTo>
                  <a:pt x="3633" y="159"/>
                </a:lnTo>
                <a:lnTo>
                  <a:pt x="3633" y="195"/>
                </a:lnTo>
                <a:lnTo>
                  <a:pt x="3492" y="195"/>
                </a:lnTo>
                <a:lnTo>
                  <a:pt x="3492" y="159"/>
                </a:lnTo>
                <a:close/>
                <a:moveTo>
                  <a:pt x="3739" y="159"/>
                </a:moveTo>
                <a:lnTo>
                  <a:pt x="3774" y="159"/>
                </a:lnTo>
                <a:lnTo>
                  <a:pt x="3774" y="195"/>
                </a:lnTo>
                <a:lnTo>
                  <a:pt x="3739" y="195"/>
                </a:lnTo>
                <a:lnTo>
                  <a:pt x="3739" y="159"/>
                </a:lnTo>
                <a:close/>
                <a:moveTo>
                  <a:pt x="3880" y="159"/>
                </a:moveTo>
                <a:lnTo>
                  <a:pt x="4021" y="159"/>
                </a:lnTo>
                <a:lnTo>
                  <a:pt x="4021" y="195"/>
                </a:lnTo>
                <a:lnTo>
                  <a:pt x="3880" y="195"/>
                </a:lnTo>
                <a:lnTo>
                  <a:pt x="3880" y="159"/>
                </a:lnTo>
                <a:close/>
                <a:moveTo>
                  <a:pt x="4127" y="159"/>
                </a:moveTo>
                <a:lnTo>
                  <a:pt x="4162" y="159"/>
                </a:lnTo>
                <a:lnTo>
                  <a:pt x="4162" y="195"/>
                </a:lnTo>
                <a:lnTo>
                  <a:pt x="4127" y="195"/>
                </a:lnTo>
                <a:lnTo>
                  <a:pt x="4127" y="159"/>
                </a:lnTo>
                <a:close/>
                <a:moveTo>
                  <a:pt x="4268" y="159"/>
                </a:moveTo>
                <a:lnTo>
                  <a:pt x="4409" y="159"/>
                </a:lnTo>
                <a:lnTo>
                  <a:pt x="4409" y="195"/>
                </a:lnTo>
                <a:lnTo>
                  <a:pt x="4268" y="195"/>
                </a:lnTo>
                <a:lnTo>
                  <a:pt x="4268" y="159"/>
                </a:lnTo>
                <a:close/>
                <a:moveTo>
                  <a:pt x="4515" y="159"/>
                </a:moveTo>
                <a:lnTo>
                  <a:pt x="4550" y="159"/>
                </a:lnTo>
                <a:lnTo>
                  <a:pt x="4550" y="195"/>
                </a:lnTo>
                <a:lnTo>
                  <a:pt x="4515" y="195"/>
                </a:lnTo>
                <a:lnTo>
                  <a:pt x="4515" y="159"/>
                </a:lnTo>
                <a:close/>
                <a:moveTo>
                  <a:pt x="4656" y="159"/>
                </a:moveTo>
                <a:lnTo>
                  <a:pt x="4797" y="159"/>
                </a:lnTo>
                <a:lnTo>
                  <a:pt x="4797" y="195"/>
                </a:lnTo>
                <a:lnTo>
                  <a:pt x="4656" y="195"/>
                </a:lnTo>
                <a:lnTo>
                  <a:pt x="4656" y="159"/>
                </a:lnTo>
                <a:close/>
                <a:moveTo>
                  <a:pt x="4903" y="159"/>
                </a:moveTo>
                <a:lnTo>
                  <a:pt x="4938" y="159"/>
                </a:lnTo>
                <a:lnTo>
                  <a:pt x="4938" y="195"/>
                </a:lnTo>
                <a:lnTo>
                  <a:pt x="4903" y="195"/>
                </a:lnTo>
                <a:lnTo>
                  <a:pt x="4903" y="159"/>
                </a:lnTo>
                <a:close/>
                <a:moveTo>
                  <a:pt x="5044" y="159"/>
                </a:moveTo>
                <a:lnTo>
                  <a:pt x="5185" y="159"/>
                </a:lnTo>
                <a:lnTo>
                  <a:pt x="5185" y="195"/>
                </a:lnTo>
                <a:lnTo>
                  <a:pt x="5044" y="195"/>
                </a:lnTo>
                <a:lnTo>
                  <a:pt x="5044" y="159"/>
                </a:lnTo>
                <a:close/>
                <a:moveTo>
                  <a:pt x="5291" y="159"/>
                </a:moveTo>
                <a:lnTo>
                  <a:pt x="5326" y="159"/>
                </a:lnTo>
                <a:lnTo>
                  <a:pt x="5326" y="195"/>
                </a:lnTo>
                <a:lnTo>
                  <a:pt x="5291" y="195"/>
                </a:lnTo>
                <a:lnTo>
                  <a:pt x="5291" y="159"/>
                </a:lnTo>
                <a:close/>
                <a:moveTo>
                  <a:pt x="5432" y="159"/>
                </a:moveTo>
                <a:lnTo>
                  <a:pt x="5573" y="159"/>
                </a:lnTo>
                <a:lnTo>
                  <a:pt x="5573" y="195"/>
                </a:lnTo>
                <a:lnTo>
                  <a:pt x="5432" y="195"/>
                </a:lnTo>
                <a:lnTo>
                  <a:pt x="5432" y="159"/>
                </a:lnTo>
                <a:close/>
                <a:moveTo>
                  <a:pt x="5679" y="159"/>
                </a:moveTo>
                <a:lnTo>
                  <a:pt x="5715" y="159"/>
                </a:lnTo>
                <a:lnTo>
                  <a:pt x="5715" y="195"/>
                </a:lnTo>
                <a:lnTo>
                  <a:pt x="5679" y="195"/>
                </a:lnTo>
                <a:lnTo>
                  <a:pt x="5679" y="159"/>
                </a:lnTo>
                <a:close/>
                <a:moveTo>
                  <a:pt x="5820" y="159"/>
                </a:moveTo>
                <a:lnTo>
                  <a:pt x="5961" y="159"/>
                </a:lnTo>
                <a:lnTo>
                  <a:pt x="5961" y="195"/>
                </a:lnTo>
                <a:lnTo>
                  <a:pt x="5820" y="195"/>
                </a:lnTo>
                <a:lnTo>
                  <a:pt x="5820" y="159"/>
                </a:lnTo>
                <a:close/>
                <a:moveTo>
                  <a:pt x="6067" y="159"/>
                </a:moveTo>
                <a:lnTo>
                  <a:pt x="6103" y="159"/>
                </a:lnTo>
                <a:lnTo>
                  <a:pt x="6103" y="195"/>
                </a:lnTo>
                <a:lnTo>
                  <a:pt x="6067" y="195"/>
                </a:lnTo>
                <a:lnTo>
                  <a:pt x="6067" y="159"/>
                </a:lnTo>
                <a:close/>
                <a:moveTo>
                  <a:pt x="6208" y="159"/>
                </a:moveTo>
                <a:lnTo>
                  <a:pt x="6350" y="159"/>
                </a:lnTo>
                <a:lnTo>
                  <a:pt x="6350" y="195"/>
                </a:lnTo>
                <a:lnTo>
                  <a:pt x="6208" y="195"/>
                </a:lnTo>
                <a:lnTo>
                  <a:pt x="6208" y="159"/>
                </a:lnTo>
                <a:close/>
                <a:moveTo>
                  <a:pt x="6455" y="159"/>
                </a:moveTo>
                <a:lnTo>
                  <a:pt x="6491" y="159"/>
                </a:lnTo>
                <a:lnTo>
                  <a:pt x="6491" y="195"/>
                </a:lnTo>
                <a:lnTo>
                  <a:pt x="6455" y="195"/>
                </a:lnTo>
                <a:lnTo>
                  <a:pt x="6455" y="159"/>
                </a:lnTo>
                <a:close/>
                <a:moveTo>
                  <a:pt x="6596" y="159"/>
                </a:moveTo>
                <a:lnTo>
                  <a:pt x="6738" y="159"/>
                </a:lnTo>
                <a:lnTo>
                  <a:pt x="6738" y="195"/>
                </a:lnTo>
                <a:lnTo>
                  <a:pt x="6596" y="195"/>
                </a:lnTo>
                <a:lnTo>
                  <a:pt x="6596" y="159"/>
                </a:lnTo>
                <a:close/>
                <a:moveTo>
                  <a:pt x="6843" y="159"/>
                </a:moveTo>
                <a:lnTo>
                  <a:pt x="6879" y="159"/>
                </a:lnTo>
                <a:lnTo>
                  <a:pt x="6879" y="195"/>
                </a:lnTo>
                <a:lnTo>
                  <a:pt x="6843" y="195"/>
                </a:lnTo>
                <a:lnTo>
                  <a:pt x="6843" y="159"/>
                </a:lnTo>
                <a:close/>
                <a:moveTo>
                  <a:pt x="6985" y="159"/>
                </a:moveTo>
                <a:lnTo>
                  <a:pt x="7126" y="159"/>
                </a:lnTo>
                <a:lnTo>
                  <a:pt x="7126" y="195"/>
                </a:lnTo>
                <a:lnTo>
                  <a:pt x="6985" y="195"/>
                </a:lnTo>
                <a:lnTo>
                  <a:pt x="6985" y="159"/>
                </a:lnTo>
                <a:close/>
                <a:moveTo>
                  <a:pt x="7231" y="159"/>
                </a:moveTo>
                <a:lnTo>
                  <a:pt x="7267" y="159"/>
                </a:lnTo>
                <a:lnTo>
                  <a:pt x="7267" y="195"/>
                </a:lnTo>
                <a:lnTo>
                  <a:pt x="7231" y="195"/>
                </a:lnTo>
                <a:lnTo>
                  <a:pt x="7231" y="159"/>
                </a:lnTo>
                <a:close/>
                <a:moveTo>
                  <a:pt x="7373" y="159"/>
                </a:moveTo>
                <a:lnTo>
                  <a:pt x="7514" y="159"/>
                </a:lnTo>
                <a:lnTo>
                  <a:pt x="7514" y="195"/>
                </a:lnTo>
                <a:lnTo>
                  <a:pt x="7373" y="195"/>
                </a:lnTo>
                <a:lnTo>
                  <a:pt x="7373" y="159"/>
                </a:lnTo>
                <a:close/>
                <a:moveTo>
                  <a:pt x="7620" y="159"/>
                </a:moveTo>
                <a:lnTo>
                  <a:pt x="7655" y="159"/>
                </a:lnTo>
                <a:lnTo>
                  <a:pt x="7655" y="195"/>
                </a:lnTo>
                <a:lnTo>
                  <a:pt x="7620" y="195"/>
                </a:lnTo>
                <a:lnTo>
                  <a:pt x="7620" y="159"/>
                </a:lnTo>
                <a:close/>
                <a:moveTo>
                  <a:pt x="7761" y="159"/>
                </a:moveTo>
                <a:lnTo>
                  <a:pt x="7902" y="159"/>
                </a:lnTo>
                <a:lnTo>
                  <a:pt x="7902" y="195"/>
                </a:lnTo>
                <a:lnTo>
                  <a:pt x="7761" y="195"/>
                </a:lnTo>
                <a:lnTo>
                  <a:pt x="7761" y="159"/>
                </a:lnTo>
                <a:close/>
                <a:moveTo>
                  <a:pt x="8009" y="159"/>
                </a:moveTo>
                <a:lnTo>
                  <a:pt x="8044" y="159"/>
                </a:lnTo>
                <a:lnTo>
                  <a:pt x="8044" y="195"/>
                </a:lnTo>
                <a:lnTo>
                  <a:pt x="8009" y="195"/>
                </a:lnTo>
                <a:lnTo>
                  <a:pt x="8009" y="159"/>
                </a:lnTo>
                <a:close/>
                <a:moveTo>
                  <a:pt x="8044" y="0"/>
                </a:moveTo>
                <a:lnTo>
                  <a:pt x="8256" y="177"/>
                </a:lnTo>
                <a:lnTo>
                  <a:pt x="8044" y="354"/>
                </a:lnTo>
                <a:lnTo>
                  <a:pt x="8044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0002" name="Freeform 69"/>
          <p:cNvSpPr>
            <a:spLocks noChangeArrowheads="1"/>
          </p:cNvSpPr>
          <p:nvPr/>
        </p:nvSpPr>
        <p:spPr bwMode="auto">
          <a:xfrm>
            <a:off x="9193353" y="3277235"/>
            <a:ext cx="150377" cy="924348"/>
          </a:xfrm>
          <a:custGeom>
            <a:avLst/>
            <a:gdLst>
              <a:gd name="T0" fmla="*/ 57593 w 355"/>
              <a:gd name="T1" fmla="*/ 837840 h 2330"/>
              <a:gd name="T2" fmla="*/ 57593 w 355"/>
              <a:gd name="T3" fmla="*/ 786757 h 2330"/>
              <a:gd name="T4" fmla="*/ 70633 w 355"/>
              <a:gd name="T5" fmla="*/ 786757 h 2330"/>
              <a:gd name="T6" fmla="*/ 70633 w 355"/>
              <a:gd name="T7" fmla="*/ 837840 h 2330"/>
              <a:gd name="T8" fmla="*/ 57593 w 355"/>
              <a:gd name="T9" fmla="*/ 837840 h 2330"/>
              <a:gd name="T10" fmla="*/ 57593 w 355"/>
              <a:gd name="T11" fmla="*/ 748624 h 2330"/>
              <a:gd name="T12" fmla="*/ 57593 w 355"/>
              <a:gd name="T13" fmla="*/ 736033 h 2330"/>
              <a:gd name="T14" fmla="*/ 70633 w 355"/>
              <a:gd name="T15" fmla="*/ 736033 h 2330"/>
              <a:gd name="T16" fmla="*/ 70633 w 355"/>
              <a:gd name="T17" fmla="*/ 748624 h 2330"/>
              <a:gd name="T18" fmla="*/ 57593 w 355"/>
              <a:gd name="T19" fmla="*/ 748624 h 2330"/>
              <a:gd name="T20" fmla="*/ 57593 w 355"/>
              <a:gd name="T21" fmla="*/ 697900 h 2330"/>
              <a:gd name="T22" fmla="*/ 57593 w 355"/>
              <a:gd name="T23" fmla="*/ 647177 h 2330"/>
              <a:gd name="T24" fmla="*/ 70633 w 355"/>
              <a:gd name="T25" fmla="*/ 647177 h 2330"/>
              <a:gd name="T26" fmla="*/ 70633 w 355"/>
              <a:gd name="T27" fmla="*/ 697900 h 2330"/>
              <a:gd name="T28" fmla="*/ 57593 w 355"/>
              <a:gd name="T29" fmla="*/ 697900 h 2330"/>
              <a:gd name="T30" fmla="*/ 57593 w 355"/>
              <a:gd name="T31" fmla="*/ 609044 h 2330"/>
              <a:gd name="T32" fmla="*/ 57593 w 355"/>
              <a:gd name="T33" fmla="*/ 596453 h 2330"/>
              <a:gd name="T34" fmla="*/ 70633 w 355"/>
              <a:gd name="T35" fmla="*/ 596453 h 2330"/>
              <a:gd name="T36" fmla="*/ 70633 w 355"/>
              <a:gd name="T37" fmla="*/ 609044 h 2330"/>
              <a:gd name="T38" fmla="*/ 57593 w 355"/>
              <a:gd name="T39" fmla="*/ 609044 h 2330"/>
              <a:gd name="T40" fmla="*/ 57593 w 355"/>
              <a:gd name="T41" fmla="*/ 558320 h 2330"/>
              <a:gd name="T42" fmla="*/ 57593 w 355"/>
              <a:gd name="T43" fmla="*/ 507597 h 2330"/>
              <a:gd name="T44" fmla="*/ 70633 w 355"/>
              <a:gd name="T45" fmla="*/ 507597 h 2330"/>
              <a:gd name="T46" fmla="*/ 70633 w 355"/>
              <a:gd name="T47" fmla="*/ 558320 h 2330"/>
              <a:gd name="T48" fmla="*/ 57593 w 355"/>
              <a:gd name="T49" fmla="*/ 558320 h 2330"/>
              <a:gd name="T50" fmla="*/ 57593 w 355"/>
              <a:gd name="T51" fmla="*/ 469464 h 2330"/>
              <a:gd name="T52" fmla="*/ 57593 w 355"/>
              <a:gd name="T53" fmla="*/ 456873 h 2330"/>
              <a:gd name="T54" fmla="*/ 70633 w 355"/>
              <a:gd name="T55" fmla="*/ 456873 h 2330"/>
              <a:gd name="T56" fmla="*/ 70633 w 355"/>
              <a:gd name="T57" fmla="*/ 469464 h 2330"/>
              <a:gd name="T58" fmla="*/ 57593 w 355"/>
              <a:gd name="T59" fmla="*/ 469464 h 2330"/>
              <a:gd name="T60" fmla="*/ 57593 w 355"/>
              <a:gd name="T61" fmla="*/ 418740 h 2330"/>
              <a:gd name="T62" fmla="*/ 57593 w 355"/>
              <a:gd name="T63" fmla="*/ 368017 h 2330"/>
              <a:gd name="T64" fmla="*/ 70633 w 355"/>
              <a:gd name="T65" fmla="*/ 368017 h 2330"/>
              <a:gd name="T66" fmla="*/ 70633 w 355"/>
              <a:gd name="T67" fmla="*/ 418740 h 2330"/>
              <a:gd name="T68" fmla="*/ 57593 w 355"/>
              <a:gd name="T69" fmla="*/ 418740 h 2330"/>
              <a:gd name="T70" fmla="*/ 57593 w 355"/>
              <a:gd name="T71" fmla="*/ 329884 h 2330"/>
              <a:gd name="T72" fmla="*/ 57593 w 355"/>
              <a:gd name="T73" fmla="*/ 316933 h 2330"/>
              <a:gd name="T74" fmla="*/ 70633 w 355"/>
              <a:gd name="T75" fmla="*/ 316933 h 2330"/>
              <a:gd name="T76" fmla="*/ 70633 w 355"/>
              <a:gd name="T77" fmla="*/ 329884 h 2330"/>
              <a:gd name="T78" fmla="*/ 57593 w 355"/>
              <a:gd name="T79" fmla="*/ 329884 h 2330"/>
              <a:gd name="T80" fmla="*/ 57593 w 355"/>
              <a:gd name="T81" fmla="*/ 279160 h 2330"/>
              <a:gd name="T82" fmla="*/ 57593 w 355"/>
              <a:gd name="T83" fmla="*/ 228436 h 2330"/>
              <a:gd name="T84" fmla="*/ 70633 w 355"/>
              <a:gd name="T85" fmla="*/ 228436 h 2330"/>
              <a:gd name="T86" fmla="*/ 70633 w 355"/>
              <a:gd name="T87" fmla="*/ 279160 h 2330"/>
              <a:gd name="T88" fmla="*/ 57593 w 355"/>
              <a:gd name="T89" fmla="*/ 279160 h 2330"/>
              <a:gd name="T90" fmla="*/ 57593 w 355"/>
              <a:gd name="T91" fmla="*/ 190304 h 2330"/>
              <a:gd name="T92" fmla="*/ 57593 w 355"/>
              <a:gd name="T93" fmla="*/ 177353 h 2330"/>
              <a:gd name="T94" fmla="*/ 70633 w 355"/>
              <a:gd name="T95" fmla="*/ 177353 h 2330"/>
              <a:gd name="T96" fmla="*/ 70633 w 355"/>
              <a:gd name="T97" fmla="*/ 190304 h 2330"/>
              <a:gd name="T98" fmla="*/ 57593 w 355"/>
              <a:gd name="T99" fmla="*/ 190304 h 2330"/>
              <a:gd name="T100" fmla="*/ 57593 w 355"/>
              <a:gd name="T101" fmla="*/ 139580 h 2330"/>
              <a:gd name="T102" fmla="*/ 57593 w 355"/>
              <a:gd name="T103" fmla="*/ 88497 h 2330"/>
              <a:gd name="T104" fmla="*/ 70633 w 355"/>
              <a:gd name="T105" fmla="*/ 88497 h 2330"/>
              <a:gd name="T106" fmla="*/ 70633 w 355"/>
              <a:gd name="T107" fmla="*/ 139580 h 2330"/>
              <a:gd name="T108" fmla="*/ 57593 w 355"/>
              <a:gd name="T109" fmla="*/ 139580 h 2330"/>
              <a:gd name="T110" fmla="*/ 0 w 355"/>
              <a:gd name="T111" fmla="*/ 75906 h 2330"/>
              <a:gd name="T112" fmla="*/ 64475 w 355"/>
              <a:gd name="T113" fmla="*/ 0 h 2330"/>
              <a:gd name="T114" fmla="*/ 128226 w 355"/>
              <a:gd name="T115" fmla="*/ 75906 h 2330"/>
              <a:gd name="T116" fmla="*/ 0 w 355"/>
              <a:gd name="T117" fmla="*/ 75906 h 233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55" h="2330">
                <a:moveTo>
                  <a:pt x="159" y="2329"/>
                </a:moveTo>
                <a:lnTo>
                  <a:pt x="159" y="2187"/>
                </a:lnTo>
                <a:lnTo>
                  <a:pt x="195" y="2187"/>
                </a:lnTo>
                <a:lnTo>
                  <a:pt x="195" y="2329"/>
                </a:lnTo>
                <a:lnTo>
                  <a:pt x="159" y="2329"/>
                </a:lnTo>
                <a:close/>
                <a:moveTo>
                  <a:pt x="159" y="2081"/>
                </a:moveTo>
                <a:lnTo>
                  <a:pt x="159" y="2046"/>
                </a:lnTo>
                <a:lnTo>
                  <a:pt x="195" y="2046"/>
                </a:lnTo>
                <a:lnTo>
                  <a:pt x="195" y="2081"/>
                </a:lnTo>
                <a:lnTo>
                  <a:pt x="159" y="2081"/>
                </a:lnTo>
                <a:close/>
                <a:moveTo>
                  <a:pt x="159" y="1940"/>
                </a:moveTo>
                <a:lnTo>
                  <a:pt x="159" y="1799"/>
                </a:lnTo>
                <a:lnTo>
                  <a:pt x="195" y="1799"/>
                </a:lnTo>
                <a:lnTo>
                  <a:pt x="195" y="1940"/>
                </a:lnTo>
                <a:lnTo>
                  <a:pt x="159" y="1940"/>
                </a:lnTo>
                <a:close/>
                <a:moveTo>
                  <a:pt x="159" y="1693"/>
                </a:moveTo>
                <a:lnTo>
                  <a:pt x="159" y="1658"/>
                </a:lnTo>
                <a:lnTo>
                  <a:pt x="195" y="1658"/>
                </a:lnTo>
                <a:lnTo>
                  <a:pt x="195" y="1693"/>
                </a:lnTo>
                <a:lnTo>
                  <a:pt x="159" y="1693"/>
                </a:lnTo>
                <a:close/>
                <a:moveTo>
                  <a:pt x="159" y="1552"/>
                </a:moveTo>
                <a:lnTo>
                  <a:pt x="159" y="1411"/>
                </a:lnTo>
                <a:lnTo>
                  <a:pt x="195" y="1411"/>
                </a:lnTo>
                <a:lnTo>
                  <a:pt x="195" y="1552"/>
                </a:lnTo>
                <a:lnTo>
                  <a:pt x="159" y="1552"/>
                </a:lnTo>
                <a:close/>
                <a:moveTo>
                  <a:pt x="159" y="1305"/>
                </a:moveTo>
                <a:lnTo>
                  <a:pt x="159" y="1270"/>
                </a:lnTo>
                <a:lnTo>
                  <a:pt x="195" y="1270"/>
                </a:lnTo>
                <a:lnTo>
                  <a:pt x="195" y="1305"/>
                </a:lnTo>
                <a:lnTo>
                  <a:pt x="159" y="1305"/>
                </a:lnTo>
                <a:close/>
                <a:moveTo>
                  <a:pt x="159" y="1164"/>
                </a:moveTo>
                <a:lnTo>
                  <a:pt x="159" y="1023"/>
                </a:lnTo>
                <a:lnTo>
                  <a:pt x="195" y="1023"/>
                </a:lnTo>
                <a:lnTo>
                  <a:pt x="195" y="1164"/>
                </a:lnTo>
                <a:lnTo>
                  <a:pt x="159" y="1164"/>
                </a:lnTo>
                <a:close/>
                <a:moveTo>
                  <a:pt x="159" y="917"/>
                </a:moveTo>
                <a:lnTo>
                  <a:pt x="159" y="881"/>
                </a:lnTo>
                <a:lnTo>
                  <a:pt x="195" y="881"/>
                </a:lnTo>
                <a:lnTo>
                  <a:pt x="195" y="917"/>
                </a:lnTo>
                <a:lnTo>
                  <a:pt x="159" y="917"/>
                </a:lnTo>
                <a:close/>
                <a:moveTo>
                  <a:pt x="159" y="776"/>
                </a:moveTo>
                <a:lnTo>
                  <a:pt x="159" y="635"/>
                </a:lnTo>
                <a:lnTo>
                  <a:pt x="195" y="635"/>
                </a:lnTo>
                <a:lnTo>
                  <a:pt x="195" y="776"/>
                </a:lnTo>
                <a:lnTo>
                  <a:pt x="159" y="776"/>
                </a:lnTo>
                <a:close/>
                <a:moveTo>
                  <a:pt x="159" y="529"/>
                </a:moveTo>
                <a:lnTo>
                  <a:pt x="159" y="493"/>
                </a:lnTo>
                <a:lnTo>
                  <a:pt x="195" y="493"/>
                </a:lnTo>
                <a:lnTo>
                  <a:pt x="195" y="529"/>
                </a:lnTo>
                <a:lnTo>
                  <a:pt x="159" y="529"/>
                </a:lnTo>
                <a:close/>
                <a:moveTo>
                  <a:pt x="159" y="388"/>
                </a:moveTo>
                <a:lnTo>
                  <a:pt x="159" y="246"/>
                </a:lnTo>
                <a:lnTo>
                  <a:pt x="195" y="246"/>
                </a:lnTo>
                <a:lnTo>
                  <a:pt x="195" y="388"/>
                </a:lnTo>
                <a:lnTo>
                  <a:pt x="159" y="388"/>
                </a:lnTo>
                <a:close/>
                <a:moveTo>
                  <a:pt x="0" y="211"/>
                </a:moveTo>
                <a:lnTo>
                  <a:pt x="178" y="0"/>
                </a:lnTo>
                <a:lnTo>
                  <a:pt x="354" y="211"/>
                </a:lnTo>
                <a:lnTo>
                  <a:pt x="0" y="211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0003" name="Text Box 70"/>
          <p:cNvSpPr txBox="1">
            <a:spLocks noChangeArrowheads="1"/>
          </p:cNvSpPr>
          <p:nvPr/>
        </p:nvSpPr>
        <p:spPr bwMode="auto">
          <a:xfrm>
            <a:off x="8866611" y="444492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40004" name="Text Box 7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19</a:t>
            </a:r>
          </a:p>
        </p:txBody>
      </p:sp>
      <p:sp>
        <p:nvSpPr>
          <p:cNvPr id="40005" name="矩形 1"/>
          <p:cNvSpPr>
            <a:spLocks noChangeArrowheads="1"/>
          </p:cNvSpPr>
          <p:nvPr/>
        </p:nvSpPr>
        <p:spPr bwMode="auto">
          <a:xfrm>
            <a:off x="2094124" y="5323757"/>
            <a:ext cx="5346700" cy="140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v = 4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C = {2, 3, 4}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S = {1,5}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3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03362" y="638153"/>
            <a:ext cx="7643865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ea typeface="宋体" panose="02010600030101010101" pitchFamily="2" charset="-122"/>
                <a:cs typeface="Times New Roman" panose="02020603050405020304" pitchFamily="18" charset="0"/>
              </a:rPr>
              <a:t>Characters of </a:t>
            </a:r>
            <a:r>
              <a:rPr lang="en-US" altLang="zh-CN" sz="4000" dirty="0" smtClean="0">
                <a:latin typeface="TimesNewRoman"/>
                <a:ea typeface="宋体" panose="02010600030101010101" pitchFamily="2" charset="-122"/>
                <a:cs typeface="Times New Roman" panose="02020603050405020304" pitchFamily="18" charset="0"/>
              </a:rPr>
              <a:t>Greedy Algorithms</a:t>
            </a:r>
            <a:endParaRPr lang="zh-CN" altLang="zh-CN" sz="4000" dirty="0">
              <a:latin typeface="TimesNewRoman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auto">
          <a:xfrm>
            <a:off x="10416783" y="7259987"/>
            <a:ext cx="16337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4668" y="2121800"/>
            <a:ext cx="9393345" cy="4466014"/>
          </a:xfrm>
          <a:prstGeom prst="rect">
            <a:avLst/>
          </a:prstGeom>
          <a:noFill/>
        </p:spPr>
        <p:txBody>
          <a:bodyPr wrap="square" lIns="104315" tIns="52157" rIns="104315" bIns="52157">
            <a:spAutoFit/>
          </a:bodyPr>
          <a:lstStyle/>
          <a:p>
            <a:pPr lvl="1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zh-CN" sz="2800" dirty="0">
              <a:latin typeface="TimesNewRoman"/>
              <a:ea typeface="宋体" panose="02010600030101010101" pitchFamily="2" charset="-122"/>
            </a:endParaRPr>
          </a:p>
          <a:p>
            <a:pPr lvl="1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dirty="0">
                <a:latin typeface="TimesNewRoman"/>
                <a:ea typeface="宋体" panose="02010600030101010101" pitchFamily="2" charset="-122"/>
              </a:rPr>
              <a:t>– </a:t>
            </a:r>
            <a:r>
              <a:rPr lang="en-US" altLang="zh-CN" sz="3200" dirty="0">
                <a:solidFill>
                  <a:srgbClr val="0000FF"/>
                </a:solidFill>
                <a:latin typeface="TimesNewRoman"/>
                <a:ea typeface="宋体" panose="02010600030101010101" pitchFamily="2" charset="-122"/>
              </a:rPr>
              <a:t>These algorithms work by taking what seems to be the best decision at each step</a:t>
            </a:r>
            <a:endParaRPr lang="zh-CN" altLang="zh-CN" sz="3200" dirty="0">
              <a:solidFill>
                <a:srgbClr val="0000FF"/>
              </a:solidFill>
              <a:latin typeface="TimesNewRoman"/>
              <a:ea typeface="宋体" panose="02010600030101010101" pitchFamily="2" charset="-122"/>
            </a:endParaRPr>
          </a:p>
          <a:p>
            <a:pPr lvl="1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dirty="0">
                <a:latin typeface="TimesNewRoman"/>
                <a:ea typeface="宋体" panose="02010600030101010101" pitchFamily="2" charset="-122"/>
              </a:rPr>
              <a:t>– No backtracking is done (once a choice is made we are stuck with it)</a:t>
            </a:r>
          </a:p>
          <a:p>
            <a:pPr lvl="1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dirty="0">
                <a:latin typeface="TimesNewRoman"/>
                <a:ea typeface="宋体" panose="02010600030101010101" pitchFamily="2" charset="-122"/>
              </a:rPr>
              <a:t>– Easy to design</a:t>
            </a:r>
            <a:endParaRPr lang="zh-CN" altLang="zh-CN" sz="3200" dirty="0">
              <a:latin typeface="TimesNewRoman"/>
              <a:ea typeface="宋体" panose="02010600030101010101" pitchFamily="2" charset="-122"/>
            </a:endParaRPr>
          </a:p>
          <a:p>
            <a:pPr lvl="1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dirty="0">
                <a:latin typeface="TimesNewRoman"/>
                <a:ea typeface="宋体" panose="02010600030101010101" pitchFamily="2" charset="-122"/>
              </a:rPr>
              <a:t>– Easy to implement</a:t>
            </a:r>
            <a:endParaRPr lang="zh-CN" altLang="zh-CN" sz="3200" dirty="0">
              <a:latin typeface="TimesNewRoman"/>
              <a:ea typeface="宋体" panose="02010600030101010101" pitchFamily="2" charset="-122"/>
            </a:endParaRPr>
          </a:p>
          <a:p>
            <a:pPr lvl="1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dirty="0">
                <a:latin typeface="TimesNewRoman"/>
                <a:ea typeface="宋体" panose="02010600030101010101" pitchFamily="2" charset="-122"/>
              </a:rPr>
              <a:t>– Efficient (when they work)</a:t>
            </a:r>
            <a:endParaRPr lang="zh-CN" altLang="zh-CN" sz="3200" dirty="0">
              <a:latin typeface="TimesNewRoman"/>
              <a:ea typeface="宋体" panose="02010600030101010101" pitchFamily="2" charset="-122"/>
            </a:endParaRPr>
          </a:p>
          <a:p>
            <a:pPr lvl="1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74734" y="1066781"/>
            <a:ext cx="8275658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40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 Algorithm: after iteration 2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032787" y="2495541"/>
            <a:ext cx="7028689" cy="2897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     P =                 D = 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3486494" y="2505195"/>
            <a:ext cx="1857" cy="238089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92" name="Line 10"/>
          <p:cNvSpPr>
            <a:spLocks noChangeShapeType="1"/>
          </p:cNvSpPr>
          <p:nvPr/>
        </p:nvSpPr>
        <p:spPr bwMode="auto">
          <a:xfrm>
            <a:off x="4151119" y="2505195"/>
            <a:ext cx="1857" cy="238089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>
            <a:off x="4817601" y="2505195"/>
            <a:ext cx="1856" cy="238089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94" name="Line 12"/>
          <p:cNvSpPr>
            <a:spLocks noChangeShapeType="1"/>
          </p:cNvSpPr>
          <p:nvPr/>
        </p:nvSpPr>
        <p:spPr bwMode="auto">
          <a:xfrm>
            <a:off x="5482225" y="2505195"/>
            <a:ext cx="1856" cy="238089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95" name="Line 13"/>
          <p:cNvSpPr>
            <a:spLocks noChangeShapeType="1"/>
          </p:cNvSpPr>
          <p:nvPr/>
        </p:nvSpPr>
        <p:spPr bwMode="auto">
          <a:xfrm>
            <a:off x="2803305" y="2986626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>
            <a:off x="2803305" y="3450551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>
            <a:off x="2803305" y="3940736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>
            <a:off x="2803305" y="4404660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>
            <a:off x="2820014" y="2505195"/>
            <a:ext cx="1856" cy="238089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>
            <a:off x="6148705" y="2505195"/>
            <a:ext cx="1857" cy="238089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01" name="Line 19"/>
          <p:cNvSpPr>
            <a:spLocks noChangeShapeType="1"/>
          </p:cNvSpPr>
          <p:nvPr/>
        </p:nvSpPr>
        <p:spPr bwMode="auto">
          <a:xfrm>
            <a:off x="2803305" y="2520950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>
            <a:off x="2803305" y="4870335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03" name="Text Box 22"/>
          <p:cNvSpPr txBox="1">
            <a:spLocks noChangeArrowheads="1"/>
          </p:cNvSpPr>
          <p:nvPr/>
        </p:nvSpPr>
        <p:spPr bwMode="auto">
          <a:xfrm>
            <a:off x="3057645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04" name="Text Box 23"/>
          <p:cNvSpPr txBox="1">
            <a:spLocks noChangeArrowheads="1"/>
          </p:cNvSpPr>
          <p:nvPr/>
        </p:nvSpPr>
        <p:spPr bwMode="auto">
          <a:xfrm>
            <a:off x="3722269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05" name="Text Box 24"/>
          <p:cNvSpPr txBox="1">
            <a:spLocks noChangeArrowheads="1"/>
          </p:cNvSpPr>
          <p:nvPr/>
        </p:nvSpPr>
        <p:spPr bwMode="auto">
          <a:xfrm>
            <a:off x="4390607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06" name="Text Box 25"/>
          <p:cNvSpPr txBox="1">
            <a:spLocks noChangeArrowheads="1"/>
          </p:cNvSpPr>
          <p:nvPr/>
        </p:nvSpPr>
        <p:spPr bwMode="auto">
          <a:xfrm>
            <a:off x="5055231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07" name="Text Box 26"/>
          <p:cNvSpPr txBox="1">
            <a:spLocks noChangeArrowheads="1"/>
          </p:cNvSpPr>
          <p:nvPr/>
        </p:nvSpPr>
        <p:spPr bwMode="auto">
          <a:xfrm>
            <a:off x="5721712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08" name="Text Box 27"/>
          <p:cNvSpPr txBox="1">
            <a:spLocks noChangeArrowheads="1"/>
          </p:cNvSpPr>
          <p:nvPr/>
        </p:nvSpPr>
        <p:spPr bwMode="auto">
          <a:xfrm>
            <a:off x="3018658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50</a:t>
            </a:r>
          </a:p>
        </p:txBody>
      </p:sp>
      <p:sp>
        <p:nvSpPr>
          <p:cNvPr id="42009" name="Text Box 28"/>
          <p:cNvSpPr txBox="1">
            <a:spLocks noChangeArrowheads="1"/>
          </p:cNvSpPr>
          <p:nvPr/>
        </p:nvSpPr>
        <p:spPr bwMode="auto">
          <a:xfrm>
            <a:off x="3722269" y="30338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42010" name="Text Box 29"/>
          <p:cNvSpPr txBox="1">
            <a:spLocks noChangeArrowheads="1"/>
          </p:cNvSpPr>
          <p:nvPr/>
        </p:nvSpPr>
        <p:spPr bwMode="auto">
          <a:xfrm>
            <a:off x="4418453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5</a:t>
            </a:r>
          </a:p>
        </p:txBody>
      </p:sp>
      <p:sp>
        <p:nvSpPr>
          <p:cNvPr id="42011" name="Text Box 30"/>
          <p:cNvSpPr txBox="1">
            <a:spLocks noChangeArrowheads="1"/>
          </p:cNvSpPr>
          <p:nvPr/>
        </p:nvSpPr>
        <p:spPr bwMode="auto">
          <a:xfrm>
            <a:off x="5016244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42012" name="Text Box 31"/>
          <p:cNvSpPr txBox="1">
            <a:spLocks noChangeArrowheads="1"/>
          </p:cNvSpPr>
          <p:nvPr/>
        </p:nvSpPr>
        <p:spPr bwMode="auto">
          <a:xfrm>
            <a:off x="5721712" y="30338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13" name="Text Box 32"/>
          <p:cNvSpPr txBox="1">
            <a:spLocks noChangeArrowheads="1"/>
          </p:cNvSpPr>
          <p:nvPr/>
        </p:nvSpPr>
        <p:spPr bwMode="auto">
          <a:xfrm>
            <a:off x="3018658" y="352057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30</a:t>
            </a:r>
          </a:p>
        </p:txBody>
      </p:sp>
      <p:sp>
        <p:nvSpPr>
          <p:cNvPr id="42014" name="Text Box 33"/>
          <p:cNvSpPr txBox="1">
            <a:spLocks noChangeArrowheads="1"/>
          </p:cNvSpPr>
          <p:nvPr/>
        </p:nvSpPr>
        <p:spPr bwMode="auto">
          <a:xfrm>
            <a:off x="3722269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42015" name="Text Box 34"/>
          <p:cNvSpPr txBox="1">
            <a:spLocks noChangeArrowheads="1"/>
          </p:cNvSpPr>
          <p:nvPr/>
        </p:nvSpPr>
        <p:spPr bwMode="auto">
          <a:xfrm>
            <a:off x="4390607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B050"/>
                </a:solidFill>
                <a:latin typeface="Symbol" charset="0"/>
              </a:rPr>
              <a:t></a:t>
            </a:r>
          </a:p>
        </p:txBody>
      </p:sp>
      <p:sp>
        <p:nvSpPr>
          <p:cNvPr id="42016" name="Text Box 35"/>
          <p:cNvSpPr txBox="1">
            <a:spLocks noChangeArrowheads="1"/>
          </p:cNvSpPr>
          <p:nvPr/>
        </p:nvSpPr>
        <p:spPr bwMode="auto">
          <a:xfrm>
            <a:off x="5016244" y="352057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50</a:t>
            </a:r>
          </a:p>
        </p:txBody>
      </p:sp>
      <p:sp>
        <p:nvSpPr>
          <p:cNvPr id="42017" name="Text Box 36"/>
          <p:cNvSpPr txBox="1">
            <a:spLocks noChangeArrowheads="1"/>
          </p:cNvSpPr>
          <p:nvPr/>
        </p:nvSpPr>
        <p:spPr bwMode="auto">
          <a:xfrm>
            <a:off x="5721712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18" name="Text Box 37"/>
          <p:cNvSpPr txBox="1">
            <a:spLocks noChangeArrowheads="1"/>
          </p:cNvSpPr>
          <p:nvPr/>
        </p:nvSpPr>
        <p:spPr bwMode="auto">
          <a:xfrm>
            <a:off x="2953682" y="4010762"/>
            <a:ext cx="402858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100</a:t>
            </a:r>
          </a:p>
        </p:txBody>
      </p:sp>
      <p:sp>
        <p:nvSpPr>
          <p:cNvPr id="42019" name="Text Box 38"/>
          <p:cNvSpPr txBox="1">
            <a:spLocks noChangeArrowheads="1"/>
          </p:cNvSpPr>
          <p:nvPr/>
        </p:nvSpPr>
        <p:spPr bwMode="auto">
          <a:xfrm>
            <a:off x="3722269" y="398800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20" name="Text Box 39"/>
          <p:cNvSpPr txBox="1">
            <a:spLocks noChangeArrowheads="1"/>
          </p:cNvSpPr>
          <p:nvPr/>
        </p:nvSpPr>
        <p:spPr bwMode="auto">
          <a:xfrm>
            <a:off x="4390607" y="398800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21" name="Text Box 40"/>
          <p:cNvSpPr txBox="1">
            <a:spLocks noChangeArrowheads="1"/>
          </p:cNvSpPr>
          <p:nvPr/>
        </p:nvSpPr>
        <p:spPr bwMode="auto">
          <a:xfrm>
            <a:off x="5055231" y="398800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22" name="Text Box 41"/>
          <p:cNvSpPr txBox="1">
            <a:spLocks noChangeArrowheads="1"/>
          </p:cNvSpPr>
          <p:nvPr/>
        </p:nvSpPr>
        <p:spPr bwMode="auto">
          <a:xfrm>
            <a:off x="5682726" y="401076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42023" name="Text Box 42"/>
          <p:cNvSpPr txBox="1">
            <a:spLocks noChangeArrowheads="1"/>
          </p:cNvSpPr>
          <p:nvPr/>
        </p:nvSpPr>
        <p:spPr bwMode="auto">
          <a:xfrm>
            <a:off x="3018658" y="447468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42024" name="Text Box 43"/>
          <p:cNvSpPr txBox="1">
            <a:spLocks noChangeArrowheads="1"/>
          </p:cNvSpPr>
          <p:nvPr/>
        </p:nvSpPr>
        <p:spPr bwMode="auto">
          <a:xfrm>
            <a:off x="3722269" y="44519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25" name="Text Box 44"/>
          <p:cNvSpPr txBox="1">
            <a:spLocks noChangeArrowheads="1"/>
          </p:cNvSpPr>
          <p:nvPr/>
        </p:nvSpPr>
        <p:spPr bwMode="auto">
          <a:xfrm>
            <a:off x="4390607" y="44519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26" name="Text Box 45"/>
          <p:cNvSpPr txBox="1">
            <a:spLocks noChangeArrowheads="1"/>
          </p:cNvSpPr>
          <p:nvPr/>
        </p:nvSpPr>
        <p:spPr bwMode="auto">
          <a:xfrm>
            <a:off x="5055231" y="44519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27" name="Line 46"/>
          <p:cNvSpPr>
            <a:spLocks noChangeShapeType="1"/>
          </p:cNvSpPr>
          <p:nvPr/>
        </p:nvSpPr>
        <p:spPr bwMode="auto">
          <a:xfrm>
            <a:off x="8627125" y="298662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28" name="Line 47"/>
          <p:cNvSpPr>
            <a:spLocks noChangeShapeType="1"/>
          </p:cNvSpPr>
          <p:nvPr/>
        </p:nvSpPr>
        <p:spPr bwMode="auto">
          <a:xfrm>
            <a:off x="8627125" y="344529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29" name="Line 48"/>
          <p:cNvSpPr>
            <a:spLocks noChangeShapeType="1"/>
          </p:cNvSpPr>
          <p:nvPr/>
        </p:nvSpPr>
        <p:spPr bwMode="auto">
          <a:xfrm>
            <a:off x="8627125" y="3910974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30" name="Line 49"/>
          <p:cNvSpPr>
            <a:spLocks noChangeShapeType="1"/>
          </p:cNvSpPr>
          <p:nvPr/>
        </p:nvSpPr>
        <p:spPr bwMode="auto">
          <a:xfrm>
            <a:off x="8627125" y="4374900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31" name="Line 50"/>
          <p:cNvSpPr>
            <a:spLocks noChangeShapeType="1"/>
          </p:cNvSpPr>
          <p:nvPr/>
        </p:nvSpPr>
        <p:spPr bwMode="auto">
          <a:xfrm>
            <a:off x="8643832" y="2970871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32" name="Line 51"/>
          <p:cNvSpPr>
            <a:spLocks noChangeShapeType="1"/>
          </p:cNvSpPr>
          <p:nvPr/>
        </p:nvSpPr>
        <p:spPr bwMode="auto">
          <a:xfrm>
            <a:off x="9356725" y="2970871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33" name="Line 52"/>
          <p:cNvSpPr>
            <a:spLocks noChangeShapeType="1"/>
          </p:cNvSpPr>
          <p:nvPr/>
        </p:nvSpPr>
        <p:spPr bwMode="auto">
          <a:xfrm>
            <a:off x="8627125" y="4840575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34" name="Text Box 53"/>
          <p:cNvSpPr txBox="1">
            <a:spLocks noChangeArrowheads="1"/>
          </p:cNvSpPr>
          <p:nvPr/>
        </p:nvSpPr>
        <p:spPr bwMode="auto">
          <a:xfrm>
            <a:off x="5721712" y="44519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2035" name="Text Box 54"/>
          <p:cNvSpPr txBox="1">
            <a:spLocks noChangeArrowheads="1"/>
          </p:cNvSpPr>
          <p:nvPr/>
        </p:nvSpPr>
        <p:spPr bwMode="auto">
          <a:xfrm>
            <a:off x="8866611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42036" name="Text Box 55"/>
          <p:cNvSpPr txBox="1">
            <a:spLocks noChangeArrowheads="1"/>
          </p:cNvSpPr>
          <p:nvPr/>
        </p:nvSpPr>
        <p:spPr bwMode="auto">
          <a:xfrm>
            <a:off x="8866611" y="351532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30</a:t>
            </a:r>
          </a:p>
        </p:txBody>
      </p:sp>
      <p:sp>
        <p:nvSpPr>
          <p:cNvPr id="42037" name="Text Box 56"/>
          <p:cNvSpPr txBox="1">
            <a:spLocks noChangeArrowheads="1"/>
          </p:cNvSpPr>
          <p:nvPr/>
        </p:nvSpPr>
        <p:spPr bwMode="auto">
          <a:xfrm>
            <a:off x="8866611" y="398100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42038" name="Line 57"/>
          <p:cNvSpPr>
            <a:spLocks noChangeShapeType="1"/>
          </p:cNvSpPr>
          <p:nvPr/>
        </p:nvSpPr>
        <p:spPr bwMode="auto">
          <a:xfrm>
            <a:off x="6844891" y="298662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39" name="Line 58"/>
          <p:cNvSpPr>
            <a:spLocks noChangeShapeType="1"/>
          </p:cNvSpPr>
          <p:nvPr/>
        </p:nvSpPr>
        <p:spPr bwMode="auto">
          <a:xfrm>
            <a:off x="6844891" y="344529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40" name="Line 59"/>
          <p:cNvSpPr>
            <a:spLocks noChangeShapeType="1"/>
          </p:cNvSpPr>
          <p:nvPr/>
        </p:nvSpPr>
        <p:spPr bwMode="auto">
          <a:xfrm>
            <a:off x="6844891" y="3910974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41" name="Line 60"/>
          <p:cNvSpPr>
            <a:spLocks noChangeShapeType="1"/>
          </p:cNvSpPr>
          <p:nvPr/>
        </p:nvSpPr>
        <p:spPr bwMode="auto">
          <a:xfrm>
            <a:off x="6844891" y="4374900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42" name="Line 61"/>
          <p:cNvSpPr>
            <a:spLocks noChangeShapeType="1"/>
          </p:cNvSpPr>
          <p:nvPr/>
        </p:nvSpPr>
        <p:spPr bwMode="auto">
          <a:xfrm>
            <a:off x="6861598" y="2970871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43" name="Line 62"/>
          <p:cNvSpPr>
            <a:spLocks noChangeShapeType="1"/>
          </p:cNvSpPr>
          <p:nvPr/>
        </p:nvSpPr>
        <p:spPr bwMode="auto">
          <a:xfrm>
            <a:off x="7574492" y="2970871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44" name="Line 63"/>
          <p:cNvSpPr>
            <a:spLocks noChangeShapeType="1"/>
          </p:cNvSpPr>
          <p:nvPr/>
        </p:nvSpPr>
        <p:spPr bwMode="auto">
          <a:xfrm>
            <a:off x="6844891" y="4840575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2045" name="Text Box 64"/>
          <p:cNvSpPr txBox="1">
            <a:spLocks noChangeArrowheads="1"/>
          </p:cNvSpPr>
          <p:nvPr/>
        </p:nvSpPr>
        <p:spPr bwMode="auto">
          <a:xfrm>
            <a:off x="8866611" y="444492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42046" name="Text Box 65"/>
          <p:cNvSpPr txBox="1">
            <a:spLocks noChangeArrowheads="1"/>
          </p:cNvSpPr>
          <p:nvPr/>
        </p:nvSpPr>
        <p:spPr bwMode="auto">
          <a:xfrm>
            <a:off x="7151211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42047" name="Text Box 66"/>
          <p:cNvSpPr txBox="1">
            <a:spLocks noChangeArrowheads="1"/>
          </p:cNvSpPr>
          <p:nvPr/>
        </p:nvSpPr>
        <p:spPr bwMode="auto">
          <a:xfrm>
            <a:off x="7151211" y="351532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42048" name="Text Box 67"/>
          <p:cNvSpPr txBox="1">
            <a:spLocks noChangeArrowheads="1"/>
          </p:cNvSpPr>
          <p:nvPr/>
        </p:nvSpPr>
        <p:spPr bwMode="auto">
          <a:xfrm>
            <a:off x="7151211" y="398100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42049" name="Freeform 68"/>
          <p:cNvSpPr>
            <a:spLocks noChangeArrowheads="1"/>
          </p:cNvSpPr>
          <p:nvPr/>
        </p:nvSpPr>
        <p:spPr bwMode="auto">
          <a:xfrm>
            <a:off x="4633807" y="3207209"/>
            <a:ext cx="4190105" cy="141804"/>
          </a:xfrm>
          <a:custGeom>
            <a:avLst/>
            <a:gdLst>
              <a:gd name="T0" fmla="*/ 0 w 9951"/>
              <a:gd name="T1" fmla="*/ 57593 h 355"/>
              <a:gd name="T2" fmla="*/ 88936 w 9951"/>
              <a:gd name="T3" fmla="*/ 57593 h 355"/>
              <a:gd name="T4" fmla="*/ 139704 w 9951"/>
              <a:gd name="T5" fmla="*/ 57593 h 355"/>
              <a:gd name="T6" fmla="*/ 228640 w 9951"/>
              <a:gd name="T7" fmla="*/ 57593 h 355"/>
              <a:gd name="T8" fmla="*/ 279409 w 9951"/>
              <a:gd name="T9" fmla="*/ 57593 h 355"/>
              <a:gd name="T10" fmla="*/ 368345 w 9951"/>
              <a:gd name="T11" fmla="*/ 57593 h 355"/>
              <a:gd name="T12" fmla="*/ 419113 w 9951"/>
              <a:gd name="T13" fmla="*/ 57593 h 355"/>
              <a:gd name="T14" fmla="*/ 508049 w 9951"/>
              <a:gd name="T15" fmla="*/ 57593 h 355"/>
              <a:gd name="T16" fmla="*/ 558818 w 9951"/>
              <a:gd name="T17" fmla="*/ 57593 h 355"/>
              <a:gd name="T18" fmla="*/ 647754 w 9951"/>
              <a:gd name="T19" fmla="*/ 57593 h 355"/>
              <a:gd name="T20" fmla="*/ 698522 w 9951"/>
              <a:gd name="T21" fmla="*/ 57593 h 355"/>
              <a:gd name="T22" fmla="*/ 787458 w 9951"/>
              <a:gd name="T23" fmla="*/ 57593 h 355"/>
              <a:gd name="T24" fmla="*/ 838587 w 9951"/>
              <a:gd name="T25" fmla="*/ 57593 h 355"/>
              <a:gd name="T26" fmla="*/ 927163 w 9951"/>
              <a:gd name="T27" fmla="*/ 57593 h 355"/>
              <a:gd name="T28" fmla="*/ 978291 w 9951"/>
              <a:gd name="T29" fmla="*/ 57593 h 355"/>
              <a:gd name="T30" fmla="*/ 1067227 w 9951"/>
              <a:gd name="T31" fmla="*/ 57593 h 355"/>
              <a:gd name="T32" fmla="*/ 1117996 w 9951"/>
              <a:gd name="T33" fmla="*/ 57593 h 355"/>
              <a:gd name="T34" fmla="*/ 1206932 w 9951"/>
              <a:gd name="T35" fmla="*/ 57593 h 355"/>
              <a:gd name="T36" fmla="*/ 1257700 w 9951"/>
              <a:gd name="T37" fmla="*/ 57593 h 355"/>
              <a:gd name="T38" fmla="*/ 1346636 w 9951"/>
              <a:gd name="T39" fmla="*/ 57593 h 355"/>
              <a:gd name="T40" fmla="*/ 1397405 w 9951"/>
              <a:gd name="T41" fmla="*/ 57593 h 355"/>
              <a:gd name="T42" fmla="*/ 1486701 w 9951"/>
              <a:gd name="T43" fmla="*/ 57593 h 355"/>
              <a:gd name="T44" fmla="*/ 1537469 w 9951"/>
              <a:gd name="T45" fmla="*/ 57593 h 355"/>
              <a:gd name="T46" fmla="*/ 1626405 w 9951"/>
              <a:gd name="T47" fmla="*/ 57593 h 355"/>
              <a:gd name="T48" fmla="*/ 1677174 w 9951"/>
              <a:gd name="T49" fmla="*/ 57593 h 355"/>
              <a:gd name="T50" fmla="*/ 1766110 w 9951"/>
              <a:gd name="T51" fmla="*/ 57593 h 355"/>
              <a:gd name="T52" fmla="*/ 1816878 w 9951"/>
              <a:gd name="T53" fmla="*/ 57593 h 355"/>
              <a:gd name="T54" fmla="*/ 1905814 w 9951"/>
              <a:gd name="T55" fmla="*/ 57593 h 355"/>
              <a:gd name="T56" fmla="*/ 1956583 w 9951"/>
              <a:gd name="T57" fmla="*/ 57593 h 355"/>
              <a:gd name="T58" fmla="*/ 2045519 w 9951"/>
              <a:gd name="T59" fmla="*/ 57593 h 355"/>
              <a:gd name="T60" fmla="*/ 2096287 w 9951"/>
              <a:gd name="T61" fmla="*/ 57593 h 355"/>
              <a:gd name="T62" fmla="*/ 2185223 w 9951"/>
              <a:gd name="T63" fmla="*/ 57593 h 355"/>
              <a:gd name="T64" fmla="*/ 2235992 w 9951"/>
              <a:gd name="T65" fmla="*/ 57593 h 355"/>
              <a:gd name="T66" fmla="*/ 2324927 w 9951"/>
              <a:gd name="T67" fmla="*/ 57593 h 355"/>
              <a:gd name="T68" fmla="*/ 2375696 w 9951"/>
              <a:gd name="T69" fmla="*/ 57593 h 355"/>
              <a:gd name="T70" fmla="*/ 2464632 w 9951"/>
              <a:gd name="T71" fmla="*/ 57593 h 355"/>
              <a:gd name="T72" fmla="*/ 2515401 w 9951"/>
              <a:gd name="T73" fmla="*/ 57593 h 355"/>
              <a:gd name="T74" fmla="*/ 2604336 w 9951"/>
              <a:gd name="T75" fmla="*/ 57593 h 355"/>
              <a:gd name="T76" fmla="*/ 2655105 w 9951"/>
              <a:gd name="T77" fmla="*/ 57593 h 355"/>
              <a:gd name="T78" fmla="*/ 2744041 w 9951"/>
              <a:gd name="T79" fmla="*/ 57593 h 355"/>
              <a:gd name="T80" fmla="*/ 2794810 w 9951"/>
              <a:gd name="T81" fmla="*/ 57593 h 355"/>
              <a:gd name="T82" fmla="*/ 2883745 w 9951"/>
              <a:gd name="T83" fmla="*/ 57593 h 355"/>
              <a:gd name="T84" fmla="*/ 2934514 w 9951"/>
              <a:gd name="T85" fmla="*/ 57593 h 355"/>
              <a:gd name="T86" fmla="*/ 3023450 w 9951"/>
              <a:gd name="T87" fmla="*/ 57593 h 355"/>
              <a:gd name="T88" fmla="*/ 3074219 w 9951"/>
              <a:gd name="T89" fmla="*/ 57593 h 355"/>
              <a:gd name="T90" fmla="*/ 3163154 w 9951"/>
              <a:gd name="T91" fmla="*/ 57593 h 355"/>
              <a:gd name="T92" fmla="*/ 3213923 w 9951"/>
              <a:gd name="T93" fmla="*/ 57593 h 355"/>
              <a:gd name="T94" fmla="*/ 3302859 w 9951"/>
              <a:gd name="T95" fmla="*/ 57593 h 355"/>
              <a:gd name="T96" fmla="*/ 3353988 w 9951"/>
              <a:gd name="T97" fmla="*/ 57593 h 355"/>
              <a:gd name="T98" fmla="*/ 3442563 w 9951"/>
              <a:gd name="T99" fmla="*/ 57593 h 355"/>
              <a:gd name="T100" fmla="*/ 3493692 w 9951"/>
              <a:gd name="T101" fmla="*/ 57593 h 35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951" h="355">
                <a:moveTo>
                  <a:pt x="0" y="159"/>
                </a:moveTo>
                <a:lnTo>
                  <a:pt x="141" y="159"/>
                </a:lnTo>
                <a:lnTo>
                  <a:pt x="141" y="195"/>
                </a:lnTo>
                <a:lnTo>
                  <a:pt x="0" y="195"/>
                </a:lnTo>
                <a:lnTo>
                  <a:pt x="0" y="159"/>
                </a:lnTo>
                <a:close/>
                <a:moveTo>
                  <a:pt x="247" y="159"/>
                </a:moveTo>
                <a:lnTo>
                  <a:pt x="282" y="159"/>
                </a:lnTo>
                <a:lnTo>
                  <a:pt x="282" y="195"/>
                </a:lnTo>
                <a:lnTo>
                  <a:pt x="247" y="195"/>
                </a:lnTo>
                <a:lnTo>
                  <a:pt x="247" y="159"/>
                </a:lnTo>
                <a:close/>
                <a:moveTo>
                  <a:pt x="388" y="159"/>
                </a:moveTo>
                <a:lnTo>
                  <a:pt x="529" y="159"/>
                </a:lnTo>
                <a:lnTo>
                  <a:pt x="529" y="195"/>
                </a:lnTo>
                <a:lnTo>
                  <a:pt x="388" y="195"/>
                </a:lnTo>
                <a:lnTo>
                  <a:pt x="388" y="159"/>
                </a:lnTo>
                <a:close/>
                <a:moveTo>
                  <a:pt x="635" y="159"/>
                </a:moveTo>
                <a:lnTo>
                  <a:pt x="670" y="159"/>
                </a:lnTo>
                <a:lnTo>
                  <a:pt x="670" y="195"/>
                </a:lnTo>
                <a:lnTo>
                  <a:pt x="635" y="195"/>
                </a:lnTo>
                <a:lnTo>
                  <a:pt x="635" y="159"/>
                </a:lnTo>
                <a:close/>
                <a:moveTo>
                  <a:pt x="776" y="159"/>
                </a:moveTo>
                <a:lnTo>
                  <a:pt x="917" y="159"/>
                </a:lnTo>
                <a:lnTo>
                  <a:pt x="917" y="195"/>
                </a:lnTo>
                <a:lnTo>
                  <a:pt x="776" y="195"/>
                </a:lnTo>
                <a:lnTo>
                  <a:pt x="776" y="159"/>
                </a:lnTo>
                <a:close/>
                <a:moveTo>
                  <a:pt x="1023" y="159"/>
                </a:moveTo>
                <a:lnTo>
                  <a:pt x="1059" y="159"/>
                </a:lnTo>
                <a:lnTo>
                  <a:pt x="1059" y="195"/>
                </a:lnTo>
                <a:lnTo>
                  <a:pt x="1023" y="195"/>
                </a:lnTo>
                <a:lnTo>
                  <a:pt x="1023" y="159"/>
                </a:lnTo>
                <a:close/>
                <a:moveTo>
                  <a:pt x="1164" y="159"/>
                </a:moveTo>
                <a:lnTo>
                  <a:pt x="1305" y="159"/>
                </a:lnTo>
                <a:lnTo>
                  <a:pt x="1305" y="195"/>
                </a:lnTo>
                <a:lnTo>
                  <a:pt x="1164" y="195"/>
                </a:lnTo>
                <a:lnTo>
                  <a:pt x="1164" y="159"/>
                </a:lnTo>
                <a:close/>
                <a:moveTo>
                  <a:pt x="1411" y="159"/>
                </a:moveTo>
                <a:lnTo>
                  <a:pt x="1447" y="159"/>
                </a:lnTo>
                <a:lnTo>
                  <a:pt x="1447" y="195"/>
                </a:lnTo>
                <a:lnTo>
                  <a:pt x="1411" y="195"/>
                </a:lnTo>
                <a:lnTo>
                  <a:pt x="1411" y="159"/>
                </a:lnTo>
                <a:close/>
                <a:moveTo>
                  <a:pt x="1552" y="159"/>
                </a:moveTo>
                <a:lnTo>
                  <a:pt x="1694" y="159"/>
                </a:lnTo>
                <a:lnTo>
                  <a:pt x="1694" y="195"/>
                </a:lnTo>
                <a:lnTo>
                  <a:pt x="1552" y="195"/>
                </a:lnTo>
                <a:lnTo>
                  <a:pt x="1552" y="159"/>
                </a:lnTo>
                <a:close/>
                <a:moveTo>
                  <a:pt x="1799" y="159"/>
                </a:moveTo>
                <a:lnTo>
                  <a:pt x="1835" y="159"/>
                </a:lnTo>
                <a:lnTo>
                  <a:pt x="1835" y="195"/>
                </a:lnTo>
                <a:lnTo>
                  <a:pt x="1799" y="195"/>
                </a:lnTo>
                <a:lnTo>
                  <a:pt x="1799" y="159"/>
                </a:lnTo>
                <a:close/>
                <a:moveTo>
                  <a:pt x="1940" y="159"/>
                </a:moveTo>
                <a:lnTo>
                  <a:pt x="2082" y="159"/>
                </a:lnTo>
                <a:lnTo>
                  <a:pt x="2082" y="195"/>
                </a:lnTo>
                <a:lnTo>
                  <a:pt x="1940" y="195"/>
                </a:lnTo>
                <a:lnTo>
                  <a:pt x="1940" y="159"/>
                </a:lnTo>
                <a:close/>
                <a:moveTo>
                  <a:pt x="2187" y="159"/>
                </a:moveTo>
                <a:lnTo>
                  <a:pt x="2223" y="159"/>
                </a:lnTo>
                <a:lnTo>
                  <a:pt x="2223" y="195"/>
                </a:lnTo>
                <a:lnTo>
                  <a:pt x="2187" y="195"/>
                </a:lnTo>
                <a:lnTo>
                  <a:pt x="2187" y="159"/>
                </a:lnTo>
                <a:close/>
                <a:moveTo>
                  <a:pt x="2329" y="159"/>
                </a:moveTo>
                <a:lnTo>
                  <a:pt x="2470" y="159"/>
                </a:lnTo>
                <a:lnTo>
                  <a:pt x="2470" y="195"/>
                </a:lnTo>
                <a:lnTo>
                  <a:pt x="2329" y="195"/>
                </a:lnTo>
                <a:lnTo>
                  <a:pt x="2329" y="159"/>
                </a:lnTo>
                <a:close/>
                <a:moveTo>
                  <a:pt x="2575" y="159"/>
                </a:moveTo>
                <a:lnTo>
                  <a:pt x="2611" y="159"/>
                </a:lnTo>
                <a:lnTo>
                  <a:pt x="2611" y="195"/>
                </a:lnTo>
                <a:lnTo>
                  <a:pt x="2575" y="195"/>
                </a:lnTo>
                <a:lnTo>
                  <a:pt x="2575" y="159"/>
                </a:lnTo>
                <a:close/>
                <a:moveTo>
                  <a:pt x="2717" y="159"/>
                </a:moveTo>
                <a:lnTo>
                  <a:pt x="2858" y="159"/>
                </a:lnTo>
                <a:lnTo>
                  <a:pt x="2858" y="195"/>
                </a:lnTo>
                <a:lnTo>
                  <a:pt x="2717" y="195"/>
                </a:lnTo>
                <a:lnTo>
                  <a:pt x="2717" y="159"/>
                </a:lnTo>
                <a:close/>
                <a:moveTo>
                  <a:pt x="2964" y="159"/>
                </a:moveTo>
                <a:lnTo>
                  <a:pt x="2999" y="159"/>
                </a:lnTo>
                <a:lnTo>
                  <a:pt x="2999" y="195"/>
                </a:lnTo>
                <a:lnTo>
                  <a:pt x="2964" y="195"/>
                </a:lnTo>
                <a:lnTo>
                  <a:pt x="2964" y="159"/>
                </a:lnTo>
                <a:close/>
                <a:moveTo>
                  <a:pt x="3105" y="159"/>
                </a:moveTo>
                <a:lnTo>
                  <a:pt x="3246" y="159"/>
                </a:lnTo>
                <a:lnTo>
                  <a:pt x="3246" y="195"/>
                </a:lnTo>
                <a:lnTo>
                  <a:pt x="3105" y="195"/>
                </a:lnTo>
                <a:lnTo>
                  <a:pt x="3105" y="159"/>
                </a:lnTo>
                <a:close/>
                <a:moveTo>
                  <a:pt x="3352" y="159"/>
                </a:moveTo>
                <a:lnTo>
                  <a:pt x="3387" y="159"/>
                </a:lnTo>
                <a:lnTo>
                  <a:pt x="3387" y="195"/>
                </a:lnTo>
                <a:lnTo>
                  <a:pt x="3352" y="195"/>
                </a:lnTo>
                <a:lnTo>
                  <a:pt x="3352" y="159"/>
                </a:lnTo>
                <a:close/>
                <a:moveTo>
                  <a:pt x="3493" y="159"/>
                </a:moveTo>
                <a:lnTo>
                  <a:pt x="3634" y="159"/>
                </a:lnTo>
                <a:lnTo>
                  <a:pt x="3634" y="195"/>
                </a:lnTo>
                <a:lnTo>
                  <a:pt x="3493" y="195"/>
                </a:lnTo>
                <a:lnTo>
                  <a:pt x="3493" y="159"/>
                </a:lnTo>
                <a:close/>
                <a:moveTo>
                  <a:pt x="3740" y="159"/>
                </a:moveTo>
                <a:lnTo>
                  <a:pt x="3775" y="159"/>
                </a:lnTo>
                <a:lnTo>
                  <a:pt x="3775" y="195"/>
                </a:lnTo>
                <a:lnTo>
                  <a:pt x="3740" y="195"/>
                </a:lnTo>
                <a:lnTo>
                  <a:pt x="3740" y="159"/>
                </a:lnTo>
                <a:close/>
                <a:moveTo>
                  <a:pt x="3881" y="159"/>
                </a:moveTo>
                <a:lnTo>
                  <a:pt x="4023" y="159"/>
                </a:lnTo>
                <a:lnTo>
                  <a:pt x="4023" y="195"/>
                </a:lnTo>
                <a:lnTo>
                  <a:pt x="3881" y="195"/>
                </a:lnTo>
                <a:lnTo>
                  <a:pt x="3881" y="159"/>
                </a:lnTo>
                <a:close/>
                <a:moveTo>
                  <a:pt x="4129" y="159"/>
                </a:moveTo>
                <a:lnTo>
                  <a:pt x="4164" y="159"/>
                </a:lnTo>
                <a:lnTo>
                  <a:pt x="4164" y="195"/>
                </a:lnTo>
                <a:lnTo>
                  <a:pt x="4129" y="195"/>
                </a:lnTo>
                <a:lnTo>
                  <a:pt x="4129" y="159"/>
                </a:lnTo>
                <a:close/>
                <a:moveTo>
                  <a:pt x="4270" y="159"/>
                </a:moveTo>
                <a:lnTo>
                  <a:pt x="4411" y="159"/>
                </a:lnTo>
                <a:lnTo>
                  <a:pt x="4411" y="195"/>
                </a:lnTo>
                <a:lnTo>
                  <a:pt x="4270" y="195"/>
                </a:lnTo>
                <a:lnTo>
                  <a:pt x="4270" y="159"/>
                </a:lnTo>
                <a:close/>
                <a:moveTo>
                  <a:pt x="4517" y="159"/>
                </a:moveTo>
                <a:lnTo>
                  <a:pt x="4552" y="159"/>
                </a:lnTo>
                <a:lnTo>
                  <a:pt x="4552" y="195"/>
                </a:lnTo>
                <a:lnTo>
                  <a:pt x="4517" y="195"/>
                </a:lnTo>
                <a:lnTo>
                  <a:pt x="4517" y="159"/>
                </a:lnTo>
                <a:close/>
                <a:moveTo>
                  <a:pt x="4658" y="159"/>
                </a:moveTo>
                <a:lnTo>
                  <a:pt x="4799" y="159"/>
                </a:lnTo>
                <a:lnTo>
                  <a:pt x="4799" y="195"/>
                </a:lnTo>
                <a:lnTo>
                  <a:pt x="4658" y="195"/>
                </a:lnTo>
                <a:lnTo>
                  <a:pt x="4658" y="159"/>
                </a:lnTo>
                <a:close/>
                <a:moveTo>
                  <a:pt x="4905" y="159"/>
                </a:moveTo>
                <a:lnTo>
                  <a:pt x="4940" y="159"/>
                </a:lnTo>
                <a:lnTo>
                  <a:pt x="4940" y="195"/>
                </a:lnTo>
                <a:lnTo>
                  <a:pt x="4905" y="195"/>
                </a:lnTo>
                <a:lnTo>
                  <a:pt x="4905" y="159"/>
                </a:lnTo>
                <a:close/>
                <a:moveTo>
                  <a:pt x="5046" y="159"/>
                </a:moveTo>
                <a:lnTo>
                  <a:pt x="5187" y="159"/>
                </a:lnTo>
                <a:lnTo>
                  <a:pt x="5187" y="195"/>
                </a:lnTo>
                <a:lnTo>
                  <a:pt x="5046" y="195"/>
                </a:lnTo>
                <a:lnTo>
                  <a:pt x="5046" y="159"/>
                </a:lnTo>
                <a:close/>
                <a:moveTo>
                  <a:pt x="5293" y="159"/>
                </a:moveTo>
                <a:lnTo>
                  <a:pt x="5328" y="159"/>
                </a:lnTo>
                <a:lnTo>
                  <a:pt x="5328" y="195"/>
                </a:lnTo>
                <a:lnTo>
                  <a:pt x="5293" y="195"/>
                </a:lnTo>
                <a:lnTo>
                  <a:pt x="5293" y="159"/>
                </a:lnTo>
                <a:close/>
                <a:moveTo>
                  <a:pt x="5434" y="159"/>
                </a:moveTo>
                <a:lnTo>
                  <a:pt x="5575" y="159"/>
                </a:lnTo>
                <a:lnTo>
                  <a:pt x="5575" y="195"/>
                </a:lnTo>
                <a:lnTo>
                  <a:pt x="5434" y="195"/>
                </a:lnTo>
                <a:lnTo>
                  <a:pt x="5434" y="159"/>
                </a:lnTo>
                <a:close/>
                <a:moveTo>
                  <a:pt x="5681" y="159"/>
                </a:moveTo>
                <a:lnTo>
                  <a:pt x="5716" y="159"/>
                </a:lnTo>
                <a:lnTo>
                  <a:pt x="5716" y="195"/>
                </a:lnTo>
                <a:lnTo>
                  <a:pt x="5681" y="195"/>
                </a:lnTo>
                <a:lnTo>
                  <a:pt x="5681" y="159"/>
                </a:lnTo>
                <a:close/>
                <a:moveTo>
                  <a:pt x="5822" y="159"/>
                </a:moveTo>
                <a:lnTo>
                  <a:pt x="5963" y="159"/>
                </a:lnTo>
                <a:lnTo>
                  <a:pt x="5963" y="195"/>
                </a:lnTo>
                <a:lnTo>
                  <a:pt x="5822" y="195"/>
                </a:lnTo>
                <a:lnTo>
                  <a:pt x="5822" y="159"/>
                </a:lnTo>
                <a:close/>
                <a:moveTo>
                  <a:pt x="6069" y="159"/>
                </a:moveTo>
                <a:lnTo>
                  <a:pt x="6104" y="159"/>
                </a:lnTo>
                <a:lnTo>
                  <a:pt x="6104" y="195"/>
                </a:lnTo>
                <a:lnTo>
                  <a:pt x="6069" y="195"/>
                </a:lnTo>
                <a:lnTo>
                  <a:pt x="6069" y="159"/>
                </a:lnTo>
                <a:close/>
                <a:moveTo>
                  <a:pt x="6210" y="159"/>
                </a:moveTo>
                <a:lnTo>
                  <a:pt x="6351" y="159"/>
                </a:lnTo>
                <a:lnTo>
                  <a:pt x="6351" y="195"/>
                </a:lnTo>
                <a:lnTo>
                  <a:pt x="6210" y="195"/>
                </a:lnTo>
                <a:lnTo>
                  <a:pt x="6210" y="159"/>
                </a:lnTo>
                <a:close/>
                <a:moveTo>
                  <a:pt x="6457" y="159"/>
                </a:moveTo>
                <a:lnTo>
                  <a:pt x="6492" y="159"/>
                </a:lnTo>
                <a:lnTo>
                  <a:pt x="6492" y="195"/>
                </a:lnTo>
                <a:lnTo>
                  <a:pt x="6457" y="195"/>
                </a:lnTo>
                <a:lnTo>
                  <a:pt x="6457" y="159"/>
                </a:lnTo>
                <a:close/>
                <a:moveTo>
                  <a:pt x="6598" y="159"/>
                </a:moveTo>
                <a:lnTo>
                  <a:pt x="6739" y="159"/>
                </a:lnTo>
                <a:lnTo>
                  <a:pt x="6739" y="195"/>
                </a:lnTo>
                <a:lnTo>
                  <a:pt x="6598" y="195"/>
                </a:lnTo>
                <a:lnTo>
                  <a:pt x="6598" y="159"/>
                </a:lnTo>
                <a:close/>
                <a:moveTo>
                  <a:pt x="6845" y="159"/>
                </a:moveTo>
                <a:lnTo>
                  <a:pt x="6880" y="159"/>
                </a:lnTo>
                <a:lnTo>
                  <a:pt x="6880" y="195"/>
                </a:lnTo>
                <a:lnTo>
                  <a:pt x="6845" y="195"/>
                </a:lnTo>
                <a:lnTo>
                  <a:pt x="6845" y="159"/>
                </a:lnTo>
                <a:close/>
                <a:moveTo>
                  <a:pt x="6986" y="159"/>
                </a:moveTo>
                <a:lnTo>
                  <a:pt x="7127" y="159"/>
                </a:lnTo>
                <a:lnTo>
                  <a:pt x="7127" y="195"/>
                </a:lnTo>
                <a:lnTo>
                  <a:pt x="6986" y="195"/>
                </a:lnTo>
                <a:lnTo>
                  <a:pt x="6986" y="159"/>
                </a:lnTo>
                <a:close/>
                <a:moveTo>
                  <a:pt x="7233" y="159"/>
                </a:moveTo>
                <a:lnTo>
                  <a:pt x="7268" y="159"/>
                </a:lnTo>
                <a:lnTo>
                  <a:pt x="7268" y="195"/>
                </a:lnTo>
                <a:lnTo>
                  <a:pt x="7233" y="195"/>
                </a:lnTo>
                <a:lnTo>
                  <a:pt x="7233" y="159"/>
                </a:lnTo>
                <a:close/>
                <a:moveTo>
                  <a:pt x="7374" y="159"/>
                </a:moveTo>
                <a:lnTo>
                  <a:pt x="7515" y="159"/>
                </a:lnTo>
                <a:lnTo>
                  <a:pt x="7515" y="195"/>
                </a:lnTo>
                <a:lnTo>
                  <a:pt x="7374" y="195"/>
                </a:lnTo>
                <a:lnTo>
                  <a:pt x="7374" y="159"/>
                </a:lnTo>
                <a:close/>
                <a:moveTo>
                  <a:pt x="7621" y="159"/>
                </a:moveTo>
                <a:lnTo>
                  <a:pt x="7656" y="159"/>
                </a:lnTo>
                <a:lnTo>
                  <a:pt x="7656" y="195"/>
                </a:lnTo>
                <a:lnTo>
                  <a:pt x="7621" y="195"/>
                </a:lnTo>
                <a:lnTo>
                  <a:pt x="7621" y="159"/>
                </a:lnTo>
                <a:close/>
                <a:moveTo>
                  <a:pt x="7762" y="159"/>
                </a:moveTo>
                <a:lnTo>
                  <a:pt x="7903" y="159"/>
                </a:lnTo>
                <a:lnTo>
                  <a:pt x="7903" y="195"/>
                </a:lnTo>
                <a:lnTo>
                  <a:pt x="7762" y="195"/>
                </a:lnTo>
                <a:lnTo>
                  <a:pt x="7762" y="159"/>
                </a:lnTo>
                <a:close/>
                <a:moveTo>
                  <a:pt x="8009" y="159"/>
                </a:moveTo>
                <a:lnTo>
                  <a:pt x="8045" y="159"/>
                </a:lnTo>
                <a:lnTo>
                  <a:pt x="8045" y="195"/>
                </a:lnTo>
                <a:lnTo>
                  <a:pt x="8009" y="195"/>
                </a:lnTo>
                <a:lnTo>
                  <a:pt x="8009" y="159"/>
                </a:lnTo>
                <a:close/>
                <a:moveTo>
                  <a:pt x="8150" y="159"/>
                </a:moveTo>
                <a:lnTo>
                  <a:pt x="8291" y="159"/>
                </a:lnTo>
                <a:lnTo>
                  <a:pt x="8291" y="195"/>
                </a:lnTo>
                <a:lnTo>
                  <a:pt x="8150" y="195"/>
                </a:lnTo>
                <a:lnTo>
                  <a:pt x="8150" y="159"/>
                </a:lnTo>
                <a:close/>
                <a:moveTo>
                  <a:pt x="8397" y="159"/>
                </a:moveTo>
                <a:lnTo>
                  <a:pt x="8433" y="159"/>
                </a:lnTo>
                <a:lnTo>
                  <a:pt x="8433" y="195"/>
                </a:lnTo>
                <a:lnTo>
                  <a:pt x="8397" y="195"/>
                </a:lnTo>
                <a:lnTo>
                  <a:pt x="8397" y="159"/>
                </a:lnTo>
                <a:close/>
                <a:moveTo>
                  <a:pt x="8538" y="159"/>
                </a:moveTo>
                <a:lnTo>
                  <a:pt x="8680" y="159"/>
                </a:lnTo>
                <a:lnTo>
                  <a:pt x="8680" y="195"/>
                </a:lnTo>
                <a:lnTo>
                  <a:pt x="8538" y="195"/>
                </a:lnTo>
                <a:lnTo>
                  <a:pt x="8538" y="159"/>
                </a:lnTo>
                <a:close/>
                <a:moveTo>
                  <a:pt x="8785" y="159"/>
                </a:moveTo>
                <a:lnTo>
                  <a:pt x="8821" y="159"/>
                </a:lnTo>
                <a:lnTo>
                  <a:pt x="8821" y="195"/>
                </a:lnTo>
                <a:lnTo>
                  <a:pt x="8785" y="195"/>
                </a:lnTo>
                <a:lnTo>
                  <a:pt x="8785" y="159"/>
                </a:lnTo>
                <a:close/>
                <a:moveTo>
                  <a:pt x="8926" y="159"/>
                </a:moveTo>
                <a:lnTo>
                  <a:pt x="9068" y="159"/>
                </a:lnTo>
                <a:lnTo>
                  <a:pt x="9068" y="195"/>
                </a:lnTo>
                <a:lnTo>
                  <a:pt x="8926" y="195"/>
                </a:lnTo>
                <a:lnTo>
                  <a:pt x="8926" y="159"/>
                </a:lnTo>
                <a:close/>
                <a:moveTo>
                  <a:pt x="9173" y="159"/>
                </a:moveTo>
                <a:lnTo>
                  <a:pt x="9209" y="159"/>
                </a:lnTo>
                <a:lnTo>
                  <a:pt x="9209" y="195"/>
                </a:lnTo>
                <a:lnTo>
                  <a:pt x="9173" y="195"/>
                </a:lnTo>
                <a:lnTo>
                  <a:pt x="9173" y="159"/>
                </a:lnTo>
                <a:close/>
                <a:moveTo>
                  <a:pt x="9315" y="159"/>
                </a:moveTo>
                <a:lnTo>
                  <a:pt x="9456" y="159"/>
                </a:lnTo>
                <a:lnTo>
                  <a:pt x="9456" y="195"/>
                </a:lnTo>
                <a:lnTo>
                  <a:pt x="9315" y="195"/>
                </a:lnTo>
                <a:lnTo>
                  <a:pt x="9315" y="159"/>
                </a:lnTo>
                <a:close/>
                <a:moveTo>
                  <a:pt x="9561" y="159"/>
                </a:moveTo>
                <a:lnTo>
                  <a:pt x="9597" y="159"/>
                </a:lnTo>
                <a:lnTo>
                  <a:pt x="9597" y="195"/>
                </a:lnTo>
                <a:lnTo>
                  <a:pt x="9561" y="195"/>
                </a:lnTo>
                <a:lnTo>
                  <a:pt x="9561" y="159"/>
                </a:lnTo>
                <a:close/>
                <a:moveTo>
                  <a:pt x="9703" y="159"/>
                </a:moveTo>
                <a:lnTo>
                  <a:pt x="9773" y="159"/>
                </a:lnTo>
                <a:lnTo>
                  <a:pt x="9773" y="195"/>
                </a:lnTo>
                <a:lnTo>
                  <a:pt x="9703" y="195"/>
                </a:lnTo>
                <a:lnTo>
                  <a:pt x="9703" y="159"/>
                </a:lnTo>
                <a:close/>
                <a:moveTo>
                  <a:pt x="9738" y="0"/>
                </a:moveTo>
                <a:lnTo>
                  <a:pt x="9950" y="177"/>
                </a:lnTo>
                <a:lnTo>
                  <a:pt x="9738" y="354"/>
                </a:lnTo>
                <a:lnTo>
                  <a:pt x="9738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2050" name="Freeform 69"/>
          <p:cNvSpPr>
            <a:spLocks noChangeArrowheads="1"/>
          </p:cNvSpPr>
          <p:nvPr/>
        </p:nvSpPr>
        <p:spPr bwMode="auto">
          <a:xfrm>
            <a:off x="9193353" y="3193203"/>
            <a:ext cx="150377" cy="504190"/>
          </a:xfrm>
          <a:custGeom>
            <a:avLst/>
            <a:gdLst>
              <a:gd name="T0" fmla="*/ 57593 w 355"/>
              <a:gd name="T1" fmla="*/ 456841 h 1272"/>
              <a:gd name="T2" fmla="*/ 57593 w 355"/>
              <a:gd name="T3" fmla="*/ 406160 h 1272"/>
              <a:gd name="T4" fmla="*/ 70633 w 355"/>
              <a:gd name="T5" fmla="*/ 406160 h 1272"/>
              <a:gd name="T6" fmla="*/ 70633 w 355"/>
              <a:gd name="T7" fmla="*/ 456841 h 1272"/>
              <a:gd name="T8" fmla="*/ 57593 w 355"/>
              <a:gd name="T9" fmla="*/ 456841 h 1272"/>
              <a:gd name="T10" fmla="*/ 57593 w 355"/>
              <a:gd name="T11" fmla="*/ 368060 h 1272"/>
              <a:gd name="T12" fmla="*/ 57593 w 355"/>
              <a:gd name="T13" fmla="*/ 355480 h 1272"/>
              <a:gd name="T14" fmla="*/ 70633 w 355"/>
              <a:gd name="T15" fmla="*/ 355480 h 1272"/>
              <a:gd name="T16" fmla="*/ 70633 w 355"/>
              <a:gd name="T17" fmla="*/ 368060 h 1272"/>
              <a:gd name="T18" fmla="*/ 57593 w 355"/>
              <a:gd name="T19" fmla="*/ 368060 h 1272"/>
              <a:gd name="T20" fmla="*/ 57593 w 355"/>
              <a:gd name="T21" fmla="*/ 317380 h 1272"/>
              <a:gd name="T22" fmla="*/ 57593 w 355"/>
              <a:gd name="T23" fmla="*/ 266700 h 1272"/>
              <a:gd name="T24" fmla="*/ 70633 w 355"/>
              <a:gd name="T25" fmla="*/ 266700 h 1272"/>
              <a:gd name="T26" fmla="*/ 70633 w 355"/>
              <a:gd name="T27" fmla="*/ 317380 h 1272"/>
              <a:gd name="T28" fmla="*/ 57593 w 355"/>
              <a:gd name="T29" fmla="*/ 317380 h 1272"/>
              <a:gd name="T30" fmla="*/ 57593 w 355"/>
              <a:gd name="T31" fmla="*/ 228600 h 1272"/>
              <a:gd name="T32" fmla="*/ 57593 w 355"/>
              <a:gd name="T33" fmla="*/ 216020 h 1272"/>
              <a:gd name="T34" fmla="*/ 70633 w 355"/>
              <a:gd name="T35" fmla="*/ 216020 h 1272"/>
              <a:gd name="T36" fmla="*/ 70633 w 355"/>
              <a:gd name="T37" fmla="*/ 228600 h 1272"/>
              <a:gd name="T38" fmla="*/ 57593 w 355"/>
              <a:gd name="T39" fmla="*/ 228600 h 1272"/>
              <a:gd name="T40" fmla="*/ 57593 w 355"/>
              <a:gd name="T41" fmla="*/ 177920 h 1272"/>
              <a:gd name="T42" fmla="*/ 57593 w 355"/>
              <a:gd name="T43" fmla="*/ 127240 h 1272"/>
              <a:gd name="T44" fmla="*/ 70633 w 355"/>
              <a:gd name="T45" fmla="*/ 127240 h 1272"/>
              <a:gd name="T46" fmla="*/ 70633 w 355"/>
              <a:gd name="T47" fmla="*/ 177920 h 1272"/>
              <a:gd name="T48" fmla="*/ 57593 w 355"/>
              <a:gd name="T49" fmla="*/ 177920 h 1272"/>
              <a:gd name="T50" fmla="*/ 57593 w 355"/>
              <a:gd name="T51" fmla="*/ 89140 h 1272"/>
              <a:gd name="T52" fmla="*/ 57593 w 355"/>
              <a:gd name="T53" fmla="*/ 76559 h 1272"/>
              <a:gd name="T54" fmla="*/ 70633 w 355"/>
              <a:gd name="T55" fmla="*/ 76559 h 1272"/>
              <a:gd name="T56" fmla="*/ 70633 w 355"/>
              <a:gd name="T57" fmla="*/ 89140 h 1272"/>
              <a:gd name="T58" fmla="*/ 57593 w 355"/>
              <a:gd name="T59" fmla="*/ 89140 h 1272"/>
              <a:gd name="T60" fmla="*/ 0 w 355"/>
              <a:gd name="T61" fmla="*/ 76559 h 1272"/>
              <a:gd name="T62" fmla="*/ 64475 w 355"/>
              <a:gd name="T63" fmla="*/ 0 h 1272"/>
              <a:gd name="T64" fmla="*/ 128226 w 355"/>
              <a:gd name="T65" fmla="*/ 76559 h 1272"/>
              <a:gd name="T66" fmla="*/ 0 w 355"/>
              <a:gd name="T67" fmla="*/ 76559 h 127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5" h="1272">
                <a:moveTo>
                  <a:pt x="159" y="1271"/>
                </a:moveTo>
                <a:lnTo>
                  <a:pt x="159" y="1130"/>
                </a:lnTo>
                <a:lnTo>
                  <a:pt x="195" y="1130"/>
                </a:lnTo>
                <a:lnTo>
                  <a:pt x="195" y="1271"/>
                </a:lnTo>
                <a:lnTo>
                  <a:pt x="159" y="1271"/>
                </a:lnTo>
                <a:close/>
                <a:moveTo>
                  <a:pt x="159" y="1024"/>
                </a:moveTo>
                <a:lnTo>
                  <a:pt x="159" y="989"/>
                </a:lnTo>
                <a:lnTo>
                  <a:pt x="195" y="989"/>
                </a:lnTo>
                <a:lnTo>
                  <a:pt x="195" y="1024"/>
                </a:lnTo>
                <a:lnTo>
                  <a:pt x="159" y="1024"/>
                </a:lnTo>
                <a:close/>
                <a:moveTo>
                  <a:pt x="159" y="883"/>
                </a:moveTo>
                <a:lnTo>
                  <a:pt x="159" y="742"/>
                </a:lnTo>
                <a:lnTo>
                  <a:pt x="195" y="742"/>
                </a:lnTo>
                <a:lnTo>
                  <a:pt x="195" y="883"/>
                </a:lnTo>
                <a:lnTo>
                  <a:pt x="159" y="883"/>
                </a:lnTo>
                <a:close/>
                <a:moveTo>
                  <a:pt x="159" y="636"/>
                </a:moveTo>
                <a:lnTo>
                  <a:pt x="159" y="601"/>
                </a:lnTo>
                <a:lnTo>
                  <a:pt x="195" y="601"/>
                </a:lnTo>
                <a:lnTo>
                  <a:pt x="195" y="636"/>
                </a:lnTo>
                <a:lnTo>
                  <a:pt x="159" y="636"/>
                </a:lnTo>
                <a:close/>
                <a:moveTo>
                  <a:pt x="159" y="495"/>
                </a:moveTo>
                <a:lnTo>
                  <a:pt x="159" y="354"/>
                </a:lnTo>
                <a:lnTo>
                  <a:pt x="195" y="354"/>
                </a:lnTo>
                <a:lnTo>
                  <a:pt x="195" y="495"/>
                </a:lnTo>
                <a:lnTo>
                  <a:pt x="159" y="495"/>
                </a:lnTo>
                <a:close/>
                <a:moveTo>
                  <a:pt x="159" y="248"/>
                </a:moveTo>
                <a:lnTo>
                  <a:pt x="159" y="213"/>
                </a:lnTo>
                <a:lnTo>
                  <a:pt x="195" y="213"/>
                </a:lnTo>
                <a:lnTo>
                  <a:pt x="195" y="248"/>
                </a:lnTo>
                <a:lnTo>
                  <a:pt x="159" y="248"/>
                </a:lnTo>
                <a:close/>
                <a:moveTo>
                  <a:pt x="0" y="213"/>
                </a:moveTo>
                <a:lnTo>
                  <a:pt x="178" y="0"/>
                </a:lnTo>
                <a:lnTo>
                  <a:pt x="354" y="213"/>
                </a:lnTo>
                <a:lnTo>
                  <a:pt x="0" y="213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2051" name="Text Box 70"/>
          <p:cNvSpPr txBox="1">
            <a:spLocks noChangeArrowheads="1"/>
          </p:cNvSpPr>
          <p:nvPr/>
        </p:nvSpPr>
        <p:spPr bwMode="auto">
          <a:xfrm>
            <a:off x="7151211" y="444492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42052" name="Text Box 7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20</a:t>
            </a:r>
          </a:p>
        </p:txBody>
      </p:sp>
      <p:sp>
        <p:nvSpPr>
          <p:cNvPr id="42053" name="矩形 1"/>
          <p:cNvSpPr>
            <a:spLocks noChangeArrowheads="1"/>
          </p:cNvSpPr>
          <p:nvPr/>
        </p:nvSpPr>
        <p:spPr bwMode="auto">
          <a:xfrm>
            <a:off x="2055138" y="5278240"/>
            <a:ext cx="5346700" cy="140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v = 3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C = {2, 3}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S = {1,4,5}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3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274734" y="1066781"/>
            <a:ext cx="8072494" cy="642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40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 Algorithm: after iteration 3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889911" y="2475433"/>
            <a:ext cx="7554070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L =                                                  P =                 D = </a:t>
            </a:r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3486494" y="2505195"/>
            <a:ext cx="1857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4151119" y="2505195"/>
            <a:ext cx="1857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>
            <a:off x="4817601" y="2505195"/>
            <a:ext cx="1856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5482225" y="2505195"/>
            <a:ext cx="1856" cy="23563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2803305" y="2986626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2803305" y="3450551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2803305" y="3916227"/>
            <a:ext cx="33621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>
            <a:off x="2803305" y="4380151"/>
            <a:ext cx="33621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>
            <a:off x="2820014" y="2505195"/>
            <a:ext cx="1856" cy="23563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>
            <a:off x="6148705" y="2505195"/>
            <a:ext cx="1857" cy="23563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49" name="Line 19"/>
          <p:cNvSpPr>
            <a:spLocks noChangeShapeType="1"/>
          </p:cNvSpPr>
          <p:nvPr/>
        </p:nvSpPr>
        <p:spPr bwMode="auto">
          <a:xfrm>
            <a:off x="2803305" y="2520950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>
            <a:off x="2803305" y="4845826"/>
            <a:ext cx="33621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51" name="Text Box 22"/>
          <p:cNvSpPr txBox="1">
            <a:spLocks noChangeArrowheads="1"/>
          </p:cNvSpPr>
          <p:nvPr/>
        </p:nvSpPr>
        <p:spPr bwMode="auto">
          <a:xfrm>
            <a:off x="3057645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52" name="Text Box 23"/>
          <p:cNvSpPr txBox="1">
            <a:spLocks noChangeArrowheads="1"/>
          </p:cNvSpPr>
          <p:nvPr/>
        </p:nvSpPr>
        <p:spPr bwMode="auto">
          <a:xfrm>
            <a:off x="3722269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4390607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54" name="Text Box 25"/>
          <p:cNvSpPr txBox="1">
            <a:spLocks noChangeArrowheads="1"/>
          </p:cNvSpPr>
          <p:nvPr/>
        </p:nvSpPr>
        <p:spPr bwMode="auto">
          <a:xfrm>
            <a:off x="5055231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55" name="Text Box 26"/>
          <p:cNvSpPr txBox="1">
            <a:spLocks noChangeArrowheads="1"/>
          </p:cNvSpPr>
          <p:nvPr/>
        </p:nvSpPr>
        <p:spPr bwMode="auto">
          <a:xfrm>
            <a:off x="5721712" y="25682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56" name="Text Box 27"/>
          <p:cNvSpPr txBox="1">
            <a:spLocks noChangeArrowheads="1"/>
          </p:cNvSpPr>
          <p:nvPr/>
        </p:nvSpPr>
        <p:spPr bwMode="auto">
          <a:xfrm>
            <a:off x="3018658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50</a:t>
            </a:r>
          </a:p>
        </p:txBody>
      </p:sp>
      <p:sp>
        <p:nvSpPr>
          <p:cNvPr id="44057" name="Text Box 28"/>
          <p:cNvSpPr txBox="1">
            <a:spLocks noChangeArrowheads="1"/>
          </p:cNvSpPr>
          <p:nvPr/>
        </p:nvSpPr>
        <p:spPr bwMode="auto">
          <a:xfrm>
            <a:off x="3722269" y="30338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44058" name="Text Box 29"/>
          <p:cNvSpPr txBox="1">
            <a:spLocks noChangeArrowheads="1"/>
          </p:cNvSpPr>
          <p:nvPr/>
        </p:nvSpPr>
        <p:spPr bwMode="auto">
          <a:xfrm>
            <a:off x="4418453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44059" name="Text Box 30"/>
          <p:cNvSpPr txBox="1">
            <a:spLocks noChangeArrowheads="1"/>
          </p:cNvSpPr>
          <p:nvPr/>
        </p:nvSpPr>
        <p:spPr bwMode="auto">
          <a:xfrm>
            <a:off x="5016244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44060" name="Text Box 31"/>
          <p:cNvSpPr txBox="1">
            <a:spLocks noChangeArrowheads="1"/>
          </p:cNvSpPr>
          <p:nvPr/>
        </p:nvSpPr>
        <p:spPr bwMode="auto">
          <a:xfrm>
            <a:off x="5721712" y="30338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61" name="Text Box 32"/>
          <p:cNvSpPr txBox="1">
            <a:spLocks noChangeArrowheads="1"/>
          </p:cNvSpPr>
          <p:nvPr/>
        </p:nvSpPr>
        <p:spPr bwMode="auto">
          <a:xfrm>
            <a:off x="3018658" y="352057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30</a:t>
            </a:r>
          </a:p>
        </p:txBody>
      </p:sp>
      <p:sp>
        <p:nvSpPr>
          <p:cNvPr id="44062" name="Text Box 33"/>
          <p:cNvSpPr txBox="1">
            <a:spLocks noChangeArrowheads="1"/>
          </p:cNvSpPr>
          <p:nvPr/>
        </p:nvSpPr>
        <p:spPr bwMode="auto">
          <a:xfrm>
            <a:off x="3722269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63" name="Text Box 34"/>
          <p:cNvSpPr txBox="1">
            <a:spLocks noChangeArrowheads="1"/>
          </p:cNvSpPr>
          <p:nvPr/>
        </p:nvSpPr>
        <p:spPr bwMode="auto">
          <a:xfrm>
            <a:off x="4390607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64" name="Text Box 35"/>
          <p:cNvSpPr txBox="1">
            <a:spLocks noChangeArrowheads="1"/>
          </p:cNvSpPr>
          <p:nvPr/>
        </p:nvSpPr>
        <p:spPr bwMode="auto">
          <a:xfrm>
            <a:off x="5016244" y="352057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50</a:t>
            </a:r>
          </a:p>
        </p:txBody>
      </p:sp>
      <p:sp>
        <p:nvSpPr>
          <p:cNvPr id="44065" name="Text Box 36"/>
          <p:cNvSpPr txBox="1">
            <a:spLocks noChangeArrowheads="1"/>
          </p:cNvSpPr>
          <p:nvPr/>
        </p:nvSpPr>
        <p:spPr bwMode="auto">
          <a:xfrm>
            <a:off x="5721712" y="349781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66" name="Text Box 37"/>
          <p:cNvSpPr txBox="1">
            <a:spLocks noChangeArrowheads="1"/>
          </p:cNvSpPr>
          <p:nvPr/>
        </p:nvSpPr>
        <p:spPr bwMode="auto">
          <a:xfrm>
            <a:off x="2953682" y="3986253"/>
            <a:ext cx="402858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100</a:t>
            </a:r>
          </a:p>
        </p:txBody>
      </p:sp>
      <p:sp>
        <p:nvSpPr>
          <p:cNvPr id="44067" name="Text Box 38"/>
          <p:cNvSpPr txBox="1">
            <a:spLocks noChangeArrowheads="1"/>
          </p:cNvSpPr>
          <p:nvPr/>
        </p:nvSpPr>
        <p:spPr bwMode="auto">
          <a:xfrm>
            <a:off x="3722269" y="3963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68" name="Text Box 39"/>
          <p:cNvSpPr txBox="1">
            <a:spLocks noChangeArrowheads="1"/>
          </p:cNvSpPr>
          <p:nvPr/>
        </p:nvSpPr>
        <p:spPr bwMode="auto">
          <a:xfrm>
            <a:off x="4390607" y="3963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69" name="Text Box 40"/>
          <p:cNvSpPr txBox="1">
            <a:spLocks noChangeArrowheads="1"/>
          </p:cNvSpPr>
          <p:nvPr/>
        </p:nvSpPr>
        <p:spPr bwMode="auto">
          <a:xfrm>
            <a:off x="5055231" y="3963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70" name="Text Box 41"/>
          <p:cNvSpPr txBox="1">
            <a:spLocks noChangeArrowheads="1"/>
          </p:cNvSpPr>
          <p:nvPr/>
        </p:nvSpPr>
        <p:spPr bwMode="auto">
          <a:xfrm>
            <a:off x="5682726" y="398625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44071" name="Text Box 42"/>
          <p:cNvSpPr txBox="1">
            <a:spLocks noChangeArrowheads="1"/>
          </p:cNvSpPr>
          <p:nvPr/>
        </p:nvSpPr>
        <p:spPr bwMode="auto">
          <a:xfrm>
            <a:off x="3018658" y="445017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44072" name="Text Box 43"/>
          <p:cNvSpPr txBox="1">
            <a:spLocks noChangeArrowheads="1"/>
          </p:cNvSpPr>
          <p:nvPr/>
        </p:nvSpPr>
        <p:spPr bwMode="auto">
          <a:xfrm>
            <a:off x="3722269" y="442741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73" name="Text Box 44"/>
          <p:cNvSpPr txBox="1">
            <a:spLocks noChangeArrowheads="1"/>
          </p:cNvSpPr>
          <p:nvPr/>
        </p:nvSpPr>
        <p:spPr bwMode="auto">
          <a:xfrm>
            <a:off x="4390607" y="442741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74" name="Text Box 45"/>
          <p:cNvSpPr txBox="1">
            <a:spLocks noChangeArrowheads="1"/>
          </p:cNvSpPr>
          <p:nvPr/>
        </p:nvSpPr>
        <p:spPr bwMode="auto">
          <a:xfrm>
            <a:off x="5055231" y="442741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75" name="Line 46"/>
          <p:cNvSpPr>
            <a:spLocks noChangeShapeType="1"/>
          </p:cNvSpPr>
          <p:nvPr/>
        </p:nvSpPr>
        <p:spPr bwMode="auto">
          <a:xfrm>
            <a:off x="8697671" y="2976122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76" name="Line 47"/>
          <p:cNvSpPr>
            <a:spLocks noChangeShapeType="1"/>
          </p:cNvSpPr>
          <p:nvPr/>
        </p:nvSpPr>
        <p:spPr bwMode="auto">
          <a:xfrm>
            <a:off x="8697671" y="3440048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77" name="Line 48"/>
          <p:cNvSpPr>
            <a:spLocks noChangeShapeType="1"/>
          </p:cNvSpPr>
          <p:nvPr/>
        </p:nvSpPr>
        <p:spPr bwMode="auto">
          <a:xfrm>
            <a:off x="8697671" y="390572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78" name="Line 49"/>
          <p:cNvSpPr>
            <a:spLocks noChangeShapeType="1"/>
          </p:cNvSpPr>
          <p:nvPr/>
        </p:nvSpPr>
        <p:spPr bwMode="auto">
          <a:xfrm>
            <a:off x="8697671" y="4369647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79" name="Line 50"/>
          <p:cNvSpPr>
            <a:spLocks noChangeShapeType="1"/>
          </p:cNvSpPr>
          <p:nvPr/>
        </p:nvSpPr>
        <p:spPr bwMode="auto">
          <a:xfrm>
            <a:off x="8714378" y="2960366"/>
            <a:ext cx="1857" cy="1890713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80" name="Line 51"/>
          <p:cNvSpPr>
            <a:spLocks noChangeShapeType="1"/>
          </p:cNvSpPr>
          <p:nvPr/>
        </p:nvSpPr>
        <p:spPr bwMode="auto">
          <a:xfrm>
            <a:off x="9427272" y="2960366"/>
            <a:ext cx="1857" cy="1890713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81" name="Line 52"/>
          <p:cNvSpPr>
            <a:spLocks noChangeShapeType="1"/>
          </p:cNvSpPr>
          <p:nvPr/>
        </p:nvSpPr>
        <p:spPr bwMode="auto">
          <a:xfrm>
            <a:off x="8697671" y="4835322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82" name="Text Box 53"/>
          <p:cNvSpPr txBox="1">
            <a:spLocks noChangeArrowheads="1"/>
          </p:cNvSpPr>
          <p:nvPr/>
        </p:nvSpPr>
        <p:spPr bwMode="auto">
          <a:xfrm>
            <a:off x="5721712" y="442741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44083" name="Text Box 54"/>
          <p:cNvSpPr txBox="1">
            <a:spLocks noChangeArrowheads="1"/>
          </p:cNvSpPr>
          <p:nvPr/>
        </p:nvSpPr>
        <p:spPr bwMode="auto">
          <a:xfrm>
            <a:off x="8937158" y="304614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35</a:t>
            </a:r>
          </a:p>
        </p:txBody>
      </p:sp>
      <p:sp>
        <p:nvSpPr>
          <p:cNvPr id="44084" name="Text Box 55"/>
          <p:cNvSpPr txBox="1">
            <a:spLocks noChangeArrowheads="1"/>
          </p:cNvSpPr>
          <p:nvPr/>
        </p:nvSpPr>
        <p:spPr bwMode="auto">
          <a:xfrm>
            <a:off x="8937158" y="351007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30</a:t>
            </a:r>
          </a:p>
        </p:txBody>
      </p:sp>
      <p:sp>
        <p:nvSpPr>
          <p:cNvPr id="44085" name="Text Box 56"/>
          <p:cNvSpPr txBox="1">
            <a:spLocks noChangeArrowheads="1"/>
          </p:cNvSpPr>
          <p:nvPr/>
        </p:nvSpPr>
        <p:spPr bwMode="auto">
          <a:xfrm>
            <a:off x="8937158" y="397574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20</a:t>
            </a:r>
          </a:p>
        </p:txBody>
      </p:sp>
      <p:sp>
        <p:nvSpPr>
          <p:cNvPr id="44086" name="Line 57"/>
          <p:cNvSpPr>
            <a:spLocks noChangeShapeType="1"/>
          </p:cNvSpPr>
          <p:nvPr/>
        </p:nvSpPr>
        <p:spPr bwMode="auto">
          <a:xfrm>
            <a:off x="6930290" y="2991840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87" name="Line 58"/>
          <p:cNvSpPr>
            <a:spLocks noChangeShapeType="1"/>
          </p:cNvSpPr>
          <p:nvPr/>
        </p:nvSpPr>
        <p:spPr bwMode="auto">
          <a:xfrm>
            <a:off x="6930290" y="3450512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88" name="Line 59"/>
          <p:cNvSpPr>
            <a:spLocks noChangeShapeType="1"/>
          </p:cNvSpPr>
          <p:nvPr/>
        </p:nvSpPr>
        <p:spPr bwMode="auto">
          <a:xfrm>
            <a:off x="6930290" y="391618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89" name="Line 60"/>
          <p:cNvSpPr>
            <a:spLocks noChangeShapeType="1"/>
          </p:cNvSpPr>
          <p:nvPr/>
        </p:nvSpPr>
        <p:spPr bwMode="auto">
          <a:xfrm>
            <a:off x="6930290" y="43801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90" name="Line 61"/>
          <p:cNvSpPr>
            <a:spLocks noChangeShapeType="1"/>
          </p:cNvSpPr>
          <p:nvPr/>
        </p:nvSpPr>
        <p:spPr bwMode="auto">
          <a:xfrm>
            <a:off x="6946997" y="2976085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91" name="Line 62"/>
          <p:cNvSpPr>
            <a:spLocks noChangeShapeType="1"/>
          </p:cNvSpPr>
          <p:nvPr/>
        </p:nvSpPr>
        <p:spPr bwMode="auto">
          <a:xfrm>
            <a:off x="7659890" y="2976085"/>
            <a:ext cx="1857" cy="188546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92" name="Line 63"/>
          <p:cNvSpPr>
            <a:spLocks noChangeShapeType="1"/>
          </p:cNvSpPr>
          <p:nvPr/>
        </p:nvSpPr>
        <p:spPr bwMode="auto">
          <a:xfrm>
            <a:off x="6930290" y="4845789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4093" name="Text Box 64"/>
          <p:cNvSpPr txBox="1">
            <a:spLocks noChangeArrowheads="1"/>
          </p:cNvSpPr>
          <p:nvPr/>
        </p:nvSpPr>
        <p:spPr bwMode="auto">
          <a:xfrm>
            <a:off x="8937158" y="4439674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44094" name="Text Box 65"/>
          <p:cNvSpPr txBox="1">
            <a:spLocks noChangeArrowheads="1"/>
          </p:cNvSpPr>
          <p:nvPr/>
        </p:nvSpPr>
        <p:spPr bwMode="auto">
          <a:xfrm>
            <a:off x="7238467" y="306186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44095" name="Text Box 66"/>
          <p:cNvSpPr txBox="1">
            <a:spLocks noChangeArrowheads="1"/>
          </p:cNvSpPr>
          <p:nvPr/>
        </p:nvSpPr>
        <p:spPr bwMode="auto">
          <a:xfrm>
            <a:off x="7238467" y="35205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44096" name="Text Box 67"/>
          <p:cNvSpPr txBox="1">
            <a:spLocks noChangeArrowheads="1"/>
          </p:cNvSpPr>
          <p:nvPr/>
        </p:nvSpPr>
        <p:spPr bwMode="auto">
          <a:xfrm>
            <a:off x="7238467" y="398621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44097" name="Text Box 68"/>
          <p:cNvSpPr txBox="1">
            <a:spLocks noChangeArrowheads="1"/>
          </p:cNvSpPr>
          <p:nvPr/>
        </p:nvSpPr>
        <p:spPr bwMode="auto">
          <a:xfrm>
            <a:off x="7238467" y="44501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44098" name="Text Box 6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21</a:t>
            </a:r>
          </a:p>
        </p:txBody>
      </p:sp>
      <p:sp>
        <p:nvSpPr>
          <p:cNvPr id="44099" name="矩形 1"/>
          <p:cNvSpPr>
            <a:spLocks noChangeArrowheads="1"/>
          </p:cNvSpPr>
          <p:nvPr/>
        </p:nvSpPr>
        <p:spPr bwMode="auto">
          <a:xfrm>
            <a:off x="2025435" y="5414791"/>
            <a:ext cx="5346700" cy="140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v = 2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C = {2}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latin typeface="TimesNewRoman" charset="0"/>
              </a:rPr>
              <a:t>S = {1,3,4,5}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3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74668" y="726525"/>
            <a:ext cx="9286939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algn="ctr">
              <a:lnSpc>
                <a:spcPct val="92000"/>
              </a:lnSpc>
              <a:buClr>
                <a:srgbClr val="000000"/>
              </a:buClr>
              <a:buSzPct val="100000"/>
            </a:pPr>
            <a:r>
              <a:rPr lang="en-US" altLang="zh-CN" sz="4000" dirty="0" err="1" smtClean="0">
                <a:latin typeface="TimesNewRoman" charset="0"/>
              </a:rPr>
              <a:t>Dijkstra’s</a:t>
            </a:r>
            <a:r>
              <a:rPr lang="en-US" altLang="zh-CN" sz="4000" dirty="0" smtClean="0">
                <a:latin typeface="TimesNewRoman" charset="0"/>
              </a:rPr>
              <a:t> Algorithm: Recorded Paths 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</a:pPr>
            <a:r>
              <a:rPr lang="en-US" altLang="zh-CN" sz="4000" dirty="0" smtClean="0">
                <a:latin typeface="TimesNewRoman" charset="0"/>
              </a:rPr>
              <a:t>       </a:t>
            </a:r>
            <a:endParaRPr lang="en-US" altLang="zh-CN" sz="4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1890316" y="298662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>
            <a:off x="1890316" y="344529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>
            <a:off x="1890316" y="3910974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7" name="Line 9"/>
          <p:cNvSpPr>
            <a:spLocks noChangeShapeType="1"/>
          </p:cNvSpPr>
          <p:nvPr/>
        </p:nvSpPr>
        <p:spPr bwMode="auto">
          <a:xfrm>
            <a:off x="1890316" y="4374900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1907023" y="2513947"/>
            <a:ext cx="1857" cy="45692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1907023" y="2970870"/>
            <a:ext cx="1857" cy="185920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>
            <a:off x="2619916" y="2513947"/>
            <a:ext cx="1857" cy="45692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2619916" y="2970870"/>
            <a:ext cx="1857" cy="185920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1899597" y="2520950"/>
            <a:ext cx="72774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1890316" y="4814314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2198493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2198493" y="351532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2198493" y="398100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2198493" y="444492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46098" name="Text Box 25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22</a:t>
            </a:r>
          </a:p>
        </p:txBody>
      </p:sp>
      <p:sp>
        <p:nvSpPr>
          <p:cNvPr id="46099" name="文本框 1"/>
          <p:cNvSpPr txBox="1">
            <a:spLocks noChangeArrowheads="1"/>
          </p:cNvSpPr>
          <p:nvPr/>
        </p:nvSpPr>
        <p:spPr bwMode="auto">
          <a:xfrm>
            <a:off x="1203009" y="2193577"/>
            <a:ext cx="1623412" cy="19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NewRoman" charset="0"/>
              </a:rPr>
              <a:t>           </a:t>
            </a:r>
            <a:r>
              <a:rPr lang="en-US" altLang="zh-CN" dirty="0" smtClean="0">
                <a:latin typeface="TimesNewRoman" charset="0"/>
              </a:rPr>
              <a:t>                                                                                                </a:t>
            </a:r>
            <a:r>
              <a:rPr lang="en-US" altLang="zh-CN" sz="2300" dirty="0" smtClean="0">
                <a:latin typeface="TimesNewRoman" charset="0"/>
              </a:rPr>
              <a:t>P </a:t>
            </a:r>
            <a:r>
              <a:rPr lang="en-US" altLang="zh-CN" sz="2300" dirty="0">
                <a:latin typeface="TimesNewRoman" charset="0"/>
              </a:rPr>
              <a:t>= </a:t>
            </a:r>
            <a:endParaRPr lang="en-US" altLang="zh-CN" dirty="0">
              <a:latin typeface="TimesNewRoman" charset="0"/>
            </a:endParaRP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dirty="0" smtClean="0">
                <a:latin typeface="TimesNewRoman" charset="0"/>
              </a:rPr>
              <a:t> </a:t>
            </a:r>
            <a:endParaRPr lang="en-US" altLang="zh-CN" sz="2300" dirty="0">
              <a:latin typeface="Arial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300" dirty="0">
              <a:latin typeface="Arial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dirty="0">
              <a:latin typeface="TimesNewRoman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</a:t>
            </a:r>
          </a:p>
        </p:txBody>
      </p:sp>
      <p:sp>
        <p:nvSpPr>
          <p:cNvPr id="31" name="文本框 1"/>
          <p:cNvSpPr txBox="1">
            <a:spLocks noChangeArrowheads="1"/>
          </p:cNvSpPr>
          <p:nvPr/>
        </p:nvSpPr>
        <p:spPr bwMode="auto">
          <a:xfrm>
            <a:off x="3114453" y="1549177"/>
            <a:ext cx="6264695" cy="363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NewRoman" charset="0"/>
              </a:rPr>
              <a:t>  </a:t>
            </a:r>
            <a:r>
              <a:rPr lang="en-US" altLang="zh-CN" dirty="0" smtClean="0">
                <a:latin typeface="TimesNewRoman" charset="0"/>
              </a:rPr>
              <a:t>                                                                                             </a:t>
            </a:r>
            <a:r>
              <a:rPr lang="en-US" altLang="zh-CN" sz="2300" dirty="0" smtClean="0">
                <a:latin typeface="TimesNewRoman" charset="0"/>
              </a:rPr>
              <a:t>What does it mean?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300" dirty="0">
              <a:latin typeface="TimesNewRoman" charset="0"/>
            </a:endParaRPr>
          </a:p>
          <a:p>
            <a:pPr eaLnBrk="1">
              <a:lnSpc>
                <a:spcPts val="37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 smtClean="0">
                <a:latin typeface="TimesNewRoman" charset="0"/>
              </a:rPr>
              <a:t>Node 1 is source.</a:t>
            </a:r>
          </a:p>
          <a:p>
            <a:pPr eaLnBrk="1">
              <a:lnSpc>
                <a:spcPts val="37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 smtClean="0">
                <a:latin typeface="TimesNewRoman" charset="0"/>
              </a:rPr>
              <a:t>The Predecessor of Node 2 is Node 3.</a:t>
            </a:r>
          </a:p>
          <a:p>
            <a:pPr>
              <a:lnSpc>
                <a:spcPts val="3700"/>
              </a:lnSpc>
              <a:buClr>
                <a:srgbClr val="000000"/>
              </a:buClr>
              <a:buSzPct val="100000"/>
            </a:pPr>
            <a:r>
              <a:rPr lang="en-US" altLang="zh-CN" sz="2300" dirty="0" smtClean="0">
                <a:latin typeface="TimesNewRoman" charset="0"/>
              </a:rPr>
              <a:t>The </a:t>
            </a:r>
            <a:r>
              <a:rPr lang="en-US" altLang="zh-CN" sz="2300" dirty="0">
                <a:latin typeface="TimesNewRoman" charset="0"/>
              </a:rPr>
              <a:t>Predecessor of Node </a:t>
            </a:r>
            <a:r>
              <a:rPr lang="en-US" altLang="zh-CN" sz="2300" dirty="0" smtClean="0">
                <a:latin typeface="TimesNewRoman" charset="0"/>
              </a:rPr>
              <a:t>3 </a:t>
            </a:r>
            <a:r>
              <a:rPr lang="en-US" altLang="zh-CN" sz="2300" dirty="0">
                <a:latin typeface="TimesNewRoman" charset="0"/>
              </a:rPr>
              <a:t>is Node </a:t>
            </a:r>
            <a:r>
              <a:rPr lang="en-US" altLang="zh-CN" sz="2300" dirty="0" smtClean="0">
                <a:latin typeface="TimesNewRoman" charset="0"/>
              </a:rPr>
              <a:t>1 (source).</a:t>
            </a:r>
            <a:endParaRPr lang="en-US" altLang="zh-CN" sz="2300" dirty="0">
              <a:latin typeface="TimesNewRoman" charset="0"/>
            </a:endParaRPr>
          </a:p>
          <a:p>
            <a:pPr>
              <a:lnSpc>
                <a:spcPts val="370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The Predecessor of Node </a:t>
            </a:r>
            <a:r>
              <a:rPr lang="en-US" altLang="zh-CN" sz="2300" dirty="0" smtClean="0">
                <a:latin typeface="TimesNewRoman" charset="0"/>
              </a:rPr>
              <a:t>4 </a:t>
            </a:r>
            <a:r>
              <a:rPr lang="en-US" altLang="zh-CN" sz="2300" dirty="0">
                <a:latin typeface="TimesNewRoman" charset="0"/>
              </a:rPr>
              <a:t>is Node </a:t>
            </a:r>
            <a:r>
              <a:rPr lang="en-US" altLang="zh-CN" sz="2300" dirty="0" smtClean="0">
                <a:latin typeface="TimesNewRoman" charset="0"/>
              </a:rPr>
              <a:t>5  </a:t>
            </a:r>
            <a:endParaRPr lang="en-US" altLang="zh-CN" sz="2300" dirty="0">
              <a:latin typeface="TimesNewRoman" charset="0"/>
            </a:endParaRPr>
          </a:p>
          <a:p>
            <a:pPr>
              <a:lnSpc>
                <a:spcPts val="3700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TimesNewRoman" charset="0"/>
              </a:rPr>
              <a:t>The Predecessor of Node </a:t>
            </a:r>
            <a:r>
              <a:rPr lang="en-US" altLang="zh-CN" sz="2300" dirty="0" smtClean="0">
                <a:latin typeface="TimesNewRoman" charset="0"/>
              </a:rPr>
              <a:t>5 </a:t>
            </a:r>
            <a:r>
              <a:rPr lang="en-US" altLang="zh-CN" sz="2300" dirty="0">
                <a:latin typeface="TimesNewRoman" charset="0"/>
              </a:rPr>
              <a:t>is Node </a:t>
            </a:r>
            <a:r>
              <a:rPr lang="en-US" altLang="zh-CN" sz="2300" dirty="0" smtClean="0">
                <a:latin typeface="TimesNewRoman" charset="0"/>
              </a:rPr>
              <a:t>1 </a:t>
            </a:r>
            <a:r>
              <a:rPr lang="en-US" altLang="zh-CN" sz="2300" dirty="0">
                <a:latin typeface="TimesNewRoman" charset="0"/>
              </a:rPr>
              <a:t>(source).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dirty="0">
              <a:solidFill>
                <a:srgbClr val="000000"/>
              </a:solidFill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74668" y="726525"/>
            <a:ext cx="9286939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algn="ctr">
              <a:lnSpc>
                <a:spcPct val="92000"/>
              </a:lnSpc>
              <a:buClr>
                <a:srgbClr val="000000"/>
              </a:buClr>
              <a:buSzPct val="100000"/>
            </a:pPr>
            <a:r>
              <a:rPr lang="en-US" altLang="zh-CN" sz="4000" dirty="0" err="1" smtClean="0">
                <a:latin typeface="TimesNewRoman" charset="0"/>
              </a:rPr>
              <a:t>Dijkstra’s</a:t>
            </a:r>
            <a:r>
              <a:rPr lang="en-US" altLang="zh-CN" sz="4000" dirty="0" smtClean="0">
                <a:latin typeface="TimesNewRoman" charset="0"/>
              </a:rPr>
              <a:t> Algorithm: Recorded Paths </a:t>
            </a:r>
          </a:p>
          <a:p>
            <a:pPr>
              <a:lnSpc>
                <a:spcPct val="92000"/>
              </a:lnSpc>
              <a:buClr>
                <a:srgbClr val="000000"/>
              </a:buClr>
              <a:buSzPct val="100000"/>
            </a:pPr>
            <a:r>
              <a:rPr lang="en-US" altLang="zh-CN" sz="4000" dirty="0" smtClean="0">
                <a:latin typeface="TimesNewRoman" charset="0"/>
              </a:rPr>
              <a:t>       </a:t>
            </a:r>
            <a:endParaRPr lang="en-US" altLang="zh-CN" sz="4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8627125" y="298662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>
            <a:off x="8627125" y="344529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>
            <a:off x="8627125" y="3910974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7" name="Line 9"/>
          <p:cNvSpPr>
            <a:spLocks noChangeShapeType="1"/>
          </p:cNvSpPr>
          <p:nvPr/>
        </p:nvSpPr>
        <p:spPr bwMode="auto">
          <a:xfrm>
            <a:off x="8627125" y="4374900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8643832" y="2513947"/>
            <a:ext cx="1857" cy="45692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8643832" y="2970870"/>
            <a:ext cx="1857" cy="185920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>
            <a:off x="9356725" y="2513947"/>
            <a:ext cx="1857" cy="45692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9356725" y="2970870"/>
            <a:ext cx="1857" cy="185920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8636406" y="2520950"/>
            <a:ext cx="727745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8627125" y="4814314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8935302" y="305665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8935302" y="351532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8935302" y="398100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8935302" y="444492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46098" name="Text Box 25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22</a:t>
            </a:r>
          </a:p>
        </p:txBody>
      </p:sp>
      <p:sp>
        <p:nvSpPr>
          <p:cNvPr id="46099" name="文本框 1"/>
          <p:cNvSpPr txBox="1">
            <a:spLocks noChangeArrowheads="1"/>
          </p:cNvSpPr>
          <p:nvPr/>
        </p:nvSpPr>
        <p:spPr bwMode="auto">
          <a:xfrm>
            <a:off x="1203008" y="2193577"/>
            <a:ext cx="7999629" cy="316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NewRoman" charset="0"/>
              </a:rPr>
              <a:t>           </a:t>
            </a:r>
            <a:r>
              <a:rPr lang="en-US" altLang="zh-CN" dirty="0" smtClean="0">
                <a:latin typeface="TimesNewRoman" charset="0"/>
              </a:rPr>
              <a:t>                                                                                                </a:t>
            </a:r>
            <a:r>
              <a:rPr lang="en-US" altLang="zh-CN" sz="2300" dirty="0" smtClean="0">
                <a:latin typeface="TimesNewRoman" charset="0"/>
              </a:rPr>
              <a:t>P </a:t>
            </a:r>
            <a:r>
              <a:rPr lang="en-US" altLang="zh-CN" sz="2300" dirty="0">
                <a:latin typeface="TimesNewRoman" charset="0"/>
              </a:rPr>
              <a:t>= </a:t>
            </a:r>
            <a:endParaRPr lang="en-US" altLang="zh-CN" dirty="0">
              <a:latin typeface="TimesNewRoman" charset="0"/>
            </a:endParaRP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TimesNewRoman" charset="0"/>
              </a:rPr>
              <a:t>          </a:t>
            </a:r>
            <a:r>
              <a:rPr lang="en-US" altLang="zh-CN" dirty="0" smtClean="0">
                <a:latin typeface="TimesNewRoman" charset="0"/>
              </a:rPr>
              <a:t>    </a:t>
            </a:r>
            <a:r>
              <a:rPr lang="en-US" altLang="zh-CN" sz="2300" dirty="0" smtClean="0">
                <a:latin typeface="Arial" charset="0"/>
              </a:rPr>
              <a:t>To </a:t>
            </a:r>
            <a:r>
              <a:rPr lang="en-US" altLang="zh-CN" sz="2300" dirty="0">
                <a:latin typeface="Arial" charset="0"/>
              </a:rPr>
              <a:t>2 – 1, 3, 2</a:t>
            </a: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Arial" charset="0"/>
              </a:rPr>
              <a:t>            To 3 – 1, 3</a:t>
            </a: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Arial" charset="0"/>
              </a:rPr>
              <a:t>            To 4 – 1, 5, 4</a:t>
            </a:r>
          </a:p>
          <a:p>
            <a:pPr>
              <a:lnSpc>
                <a:spcPts val="3651"/>
              </a:lnSpc>
              <a:buClr>
                <a:srgbClr val="000000"/>
              </a:buClr>
              <a:buSzPct val="100000"/>
            </a:pPr>
            <a:r>
              <a:rPr lang="en-US" altLang="zh-CN" sz="2300" dirty="0">
                <a:latin typeface="Arial" charset="0"/>
              </a:rPr>
              <a:t>            To 5 – 1, 5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300" dirty="0">
              <a:latin typeface="Arial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dirty="0">
              <a:latin typeface="TimesNewRoman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47528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1"/>
          <p:cNvSpPr>
            <a:spLocks noChangeArrowheads="1"/>
          </p:cNvSpPr>
          <p:nvPr/>
        </p:nvSpPr>
        <p:spPr bwMode="auto">
          <a:xfrm>
            <a:off x="0" y="34999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355240" y="2008007"/>
            <a:ext cx="356447" cy="33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1756242" y="2008007"/>
            <a:ext cx="5645596" cy="371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7817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 Algorithm: Another Example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3742691" y="2774796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48136" name="Freeform 7"/>
          <p:cNvSpPr>
            <a:spLocks noChangeArrowheads="1"/>
          </p:cNvSpPr>
          <p:nvPr/>
        </p:nvSpPr>
        <p:spPr bwMode="auto">
          <a:xfrm>
            <a:off x="3297132" y="2899093"/>
            <a:ext cx="530957" cy="502440"/>
          </a:xfrm>
          <a:custGeom>
            <a:avLst/>
            <a:gdLst>
              <a:gd name="T0" fmla="*/ 0 w 1263"/>
              <a:gd name="T1" fmla="*/ 227626 h 1265"/>
              <a:gd name="T2" fmla="*/ 226833 w 1263"/>
              <a:gd name="T3" fmla="*/ 455253 h 1265"/>
              <a:gd name="T4" fmla="*/ 453666 w 1263"/>
              <a:gd name="T5" fmla="*/ 227626 h 1265"/>
              <a:gd name="T6" fmla="*/ 226833 w 1263"/>
              <a:gd name="T7" fmla="*/ 0 h 1265"/>
              <a:gd name="T8" fmla="*/ 0 w 1263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5">
                <a:moveTo>
                  <a:pt x="0" y="632"/>
                </a:moveTo>
                <a:cubicBezTo>
                  <a:pt x="0" y="980"/>
                  <a:pt x="283" y="1264"/>
                  <a:pt x="631" y="1264"/>
                </a:cubicBezTo>
                <a:cubicBezTo>
                  <a:pt x="978" y="1264"/>
                  <a:pt x="1262" y="980"/>
                  <a:pt x="1262" y="632"/>
                </a:cubicBezTo>
                <a:cubicBezTo>
                  <a:pt x="1262" y="285"/>
                  <a:pt x="978" y="0"/>
                  <a:pt x="631" y="0"/>
                </a:cubicBezTo>
                <a:cubicBezTo>
                  <a:pt x="283" y="0"/>
                  <a:pt x="0" y="285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37" name="Freeform 8"/>
          <p:cNvSpPr>
            <a:spLocks noChangeArrowheads="1"/>
          </p:cNvSpPr>
          <p:nvPr/>
        </p:nvSpPr>
        <p:spPr bwMode="auto">
          <a:xfrm>
            <a:off x="4500140" y="4033520"/>
            <a:ext cx="532814" cy="502440"/>
          </a:xfrm>
          <a:custGeom>
            <a:avLst/>
            <a:gdLst>
              <a:gd name="T0" fmla="*/ 0 w 1264"/>
              <a:gd name="T1" fmla="*/ 228167 h 1264"/>
              <a:gd name="T2" fmla="*/ 227807 w 1264"/>
              <a:gd name="T3" fmla="*/ 455253 h 1264"/>
              <a:gd name="T4" fmla="*/ 455253 w 1264"/>
              <a:gd name="T5" fmla="*/ 228167 h 1264"/>
              <a:gd name="T6" fmla="*/ 227807 w 1264"/>
              <a:gd name="T7" fmla="*/ 0 h 1264"/>
              <a:gd name="T8" fmla="*/ 0 w 1264"/>
              <a:gd name="T9" fmla="*/ 228167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3"/>
                </a:moveTo>
                <a:cubicBezTo>
                  <a:pt x="0" y="979"/>
                  <a:pt x="285" y="1263"/>
                  <a:pt x="632" y="1263"/>
                </a:cubicBezTo>
                <a:cubicBezTo>
                  <a:pt x="979" y="1263"/>
                  <a:pt x="1263" y="979"/>
                  <a:pt x="1263" y="633"/>
                </a:cubicBezTo>
                <a:cubicBezTo>
                  <a:pt x="1263" y="284"/>
                  <a:pt x="979" y="0"/>
                  <a:pt x="632" y="0"/>
                </a:cubicBezTo>
                <a:cubicBezTo>
                  <a:pt x="285" y="0"/>
                  <a:pt x="0" y="284"/>
                  <a:pt x="0" y="633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38" name="Freeform 9"/>
          <p:cNvSpPr>
            <a:spLocks noChangeArrowheads="1"/>
          </p:cNvSpPr>
          <p:nvPr/>
        </p:nvSpPr>
        <p:spPr bwMode="auto">
          <a:xfrm>
            <a:off x="3297132" y="5295746"/>
            <a:ext cx="530957" cy="502439"/>
          </a:xfrm>
          <a:custGeom>
            <a:avLst/>
            <a:gdLst>
              <a:gd name="T0" fmla="*/ 0 w 1263"/>
              <a:gd name="T1" fmla="*/ 227266 h 1265"/>
              <a:gd name="T2" fmla="*/ 226833 w 1263"/>
              <a:gd name="T3" fmla="*/ 455252 h 1265"/>
              <a:gd name="T4" fmla="*/ 453666 w 1263"/>
              <a:gd name="T5" fmla="*/ 227266 h 1265"/>
              <a:gd name="T6" fmla="*/ 226833 w 1263"/>
              <a:gd name="T7" fmla="*/ 0 h 1265"/>
              <a:gd name="T8" fmla="*/ 0 w 1263"/>
              <a:gd name="T9" fmla="*/ 22726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5">
                <a:moveTo>
                  <a:pt x="0" y="631"/>
                </a:moveTo>
                <a:cubicBezTo>
                  <a:pt x="0" y="979"/>
                  <a:pt x="283" y="1264"/>
                  <a:pt x="631" y="1264"/>
                </a:cubicBezTo>
                <a:cubicBezTo>
                  <a:pt x="978" y="1264"/>
                  <a:pt x="1262" y="979"/>
                  <a:pt x="1262" y="631"/>
                </a:cubicBezTo>
                <a:cubicBezTo>
                  <a:pt x="1262" y="284"/>
                  <a:pt x="978" y="0"/>
                  <a:pt x="631" y="0"/>
                </a:cubicBezTo>
                <a:cubicBezTo>
                  <a:pt x="283" y="0"/>
                  <a:pt x="0" y="284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39" name="Freeform 10"/>
          <p:cNvSpPr>
            <a:spLocks noChangeArrowheads="1"/>
          </p:cNvSpPr>
          <p:nvPr/>
        </p:nvSpPr>
        <p:spPr bwMode="auto">
          <a:xfrm>
            <a:off x="5701291" y="2899093"/>
            <a:ext cx="532813" cy="502440"/>
          </a:xfrm>
          <a:custGeom>
            <a:avLst/>
            <a:gdLst>
              <a:gd name="T0" fmla="*/ 0 w 1264"/>
              <a:gd name="T1" fmla="*/ 227626 h 1265"/>
              <a:gd name="T2" fmla="*/ 227446 w 1264"/>
              <a:gd name="T3" fmla="*/ 455253 h 1265"/>
              <a:gd name="T4" fmla="*/ 455252 w 1264"/>
              <a:gd name="T5" fmla="*/ 227626 h 1265"/>
              <a:gd name="T6" fmla="*/ 227446 w 1264"/>
              <a:gd name="T7" fmla="*/ 0 h 1265"/>
              <a:gd name="T8" fmla="*/ 0 w 1264"/>
              <a:gd name="T9" fmla="*/ 22762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2"/>
                </a:moveTo>
                <a:cubicBezTo>
                  <a:pt x="0" y="980"/>
                  <a:pt x="284" y="1264"/>
                  <a:pt x="631" y="1264"/>
                </a:cubicBezTo>
                <a:cubicBezTo>
                  <a:pt x="980" y="1264"/>
                  <a:pt x="1263" y="980"/>
                  <a:pt x="1263" y="632"/>
                </a:cubicBezTo>
                <a:cubicBezTo>
                  <a:pt x="1263" y="285"/>
                  <a:pt x="980" y="0"/>
                  <a:pt x="631" y="0"/>
                </a:cubicBezTo>
                <a:cubicBezTo>
                  <a:pt x="284" y="0"/>
                  <a:pt x="0" y="285"/>
                  <a:pt x="0" y="632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40" name="Freeform 11"/>
          <p:cNvSpPr>
            <a:spLocks noChangeArrowheads="1"/>
          </p:cNvSpPr>
          <p:nvPr/>
        </p:nvSpPr>
        <p:spPr bwMode="auto">
          <a:xfrm>
            <a:off x="2094125" y="4033520"/>
            <a:ext cx="532814" cy="502440"/>
          </a:xfrm>
          <a:custGeom>
            <a:avLst/>
            <a:gdLst>
              <a:gd name="T0" fmla="*/ 0 w 1264"/>
              <a:gd name="T1" fmla="*/ 228167 h 1264"/>
              <a:gd name="T2" fmla="*/ 227446 w 1264"/>
              <a:gd name="T3" fmla="*/ 455253 h 1264"/>
              <a:gd name="T4" fmla="*/ 455253 w 1264"/>
              <a:gd name="T5" fmla="*/ 228167 h 1264"/>
              <a:gd name="T6" fmla="*/ 227446 w 1264"/>
              <a:gd name="T7" fmla="*/ 0 h 1264"/>
              <a:gd name="T8" fmla="*/ 0 w 1264"/>
              <a:gd name="T9" fmla="*/ 228167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4">
                <a:moveTo>
                  <a:pt x="0" y="633"/>
                </a:moveTo>
                <a:cubicBezTo>
                  <a:pt x="0" y="979"/>
                  <a:pt x="284" y="1263"/>
                  <a:pt x="631" y="1263"/>
                </a:cubicBezTo>
                <a:cubicBezTo>
                  <a:pt x="979" y="1263"/>
                  <a:pt x="1263" y="979"/>
                  <a:pt x="1263" y="633"/>
                </a:cubicBezTo>
                <a:cubicBezTo>
                  <a:pt x="1263" y="284"/>
                  <a:pt x="979" y="0"/>
                  <a:pt x="631" y="0"/>
                </a:cubicBezTo>
                <a:cubicBezTo>
                  <a:pt x="284" y="0"/>
                  <a:pt x="0" y="284"/>
                  <a:pt x="0" y="633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891117" y="2522701"/>
            <a:ext cx="176367" cy="16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48142" name="Freeform 13"/>
          <p:cNvSpPr>
            <a:spLocks noChangeArrowheads="1"/>
          </p:cNvSpPr>
          <p:nvPr/>
        </p:nvSpPr>
        <p:spPr bwMode="auto">
          <a:xfrm>
            <a:off x="5701291" y="5295746"/>
            <a:ext cx="532813" cy="502439"/>
          </a:xfrm>
          <a:custGeom>
            <a:avLst/>
            <a:gdLst>
              <a:gd name="T0" fmla="*/ 0 w 1264"/>
              <a:gd name="T1" fmla="*/ 227266 h 1265"/>
              <a:gd name="T2" fmla="*/ 227446 w 1264"/>
              <a:gd name="T3" fmla="*/ 455252 h 1265"/>
              <a:gd name="T4" fmla="*/ 455252 w 1264"/>
              <a:gd name="T5" fmla="*/ 227266 h 1265"/>
              <a:gd name="T6" fmla="*/ 227446 w 1264"/>
              <a:gd name="T7" fmla="*/ 0 h 1265"/>
              <a:gd name="T8" fmla="*/ 0 w 1264"/>
              <a:gd name="T9" fmla="*/ 227266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265">
                <a:moveTo>
                  <a:pt x="0" y="631"/>
                </a:moveTo>
                <a:cubicBezTo>
                  <a:pt x="0" y="979"/>
                  <a:pt x="284" y="1264"/>
                  <a:pt x="631" y="1264"/>
                </a:cubicBezTo>
                <a:cubicBezTo>
                  <a:pt x="980" y="1264"/>
                  <a:pt x="1263" y="979"/>
                  <a:pt x="1263" y="631"/>
                </a:cubicBezTo>
                <a:cubicBezTo>
                  <a:pt x="1263" y="284"/>
                  <a:pt x="980" y="0"/>
                  <a:pt x="631" y="0"/>
                </a:cubicBezTo>
                <a:cubicBezTo>
                  <a:pt x="284" y="0"/>
                  <a:pt x="0" y="284"/>
                  <a:pt x="0" y="631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43" name="Freeform 14"/>
          <p:cNvSpPr>
            <a:spLocks noChangeArrowheads="1"/>
          </p:cNvSpPr>
          <p:nvPr/>
        </p:nvSpPr>
        <p:spPr bwMode="auto">
          <a:xfrm>
            <a:off x="6906155" y="4033520"/>
            <a:ext cx="530957" cy="502440"/>
          </a:xfrm>
          <a:custGeom>
            <a:avLst/>
            <a:gdLst>
              <a:gd name="T0" fmla="*/ 0 w 1263"/>
              <a:gd name="T1" fmla="*/ 228167 h 1264"/>
              <a:gd name="T2" fmla="*/ 226833 w 1263"/>
              <a:gd name="T3" fmla="*/ 455253 h 1264"/>
              <a:gd name="T4" fmla="*/ 453666 w 1263"/>
              <a:gd name="T5" fmla="*/ 228167 h 1264"/>
              <a:gd name="T6" fmla="*/ 226833 w 1263"/>
              <a:gd name="T7" fmla="*/ 0 h 1264"/>
              <a:gd name="T8" fmla="*/ 0 w 1263"/>
              <a:gd name="T9" fmla="*/ 228167 h 1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3" h="1264">
                <a:moveTo>
                  <a:pt x="0" y="633"/>
                </a:moveTo>
                <a:cubicBezTo>
                  <a:pt x="0" y="979"/>
                  <a:pt x="283" y="1263"/>
                  <a:pt x="631" y="1263"/>
                </a:cubicBezTo>
                <a:cubicBezTo>
                  <a:pt x="979" y="1263"/>
                  <a:pt x="1262" y="979"/>
                  <a:pt x="1262" y="633"/>
                </a:cubicBezTo>
                <a:cubicBezTo>
                  <a:pt x="1262" y="284"/>
                  <a:pt x="979" y="0"/>
                  <a:pt x="631" y="0"/>
                </a:cubicBezTo>
                <a:cubicBezTo>
                  <a:pt x="283" y="0"/>
                  <a:pt x="0" y="284"/>
                  <a:pt x="0" y="633"/>
                </a:cubicBezTo>
              </a:path>
            </a:pathLst>
          </a:custGeom>
          <a:solidFill>
            <a:srgbClr val="FFFFFF"/>
          </a:solidFill>
          <a:ln w="864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5894366" y="2963868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48145" name="Text Box 16"/>
          <p:cNvSpPr txBox="1">
            <a:spLocks noChangeArrowheads="1"/>
          </p:cNvSpPr>
          <p:nvPr/>
        </p:nvSpPr>
        <p:spPr bwMode="auto">
          <a:xfrm>
            <a:off x="2287200" y="4098296"/>
            <a:ext cx="295183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48146" name="Text Box 17"/>
          <p:cNvSpPr txBox="1">
            <a:spLocks noChangeArrowheads="1"/>
          </p:cNvSpPr>
          <p:nvPr/>
        </p:nvSpPr>
        <p:spPr bwMode="auto">
          <a:xfrm>
            <a:off x="4691358" y="4098296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48147" name="Text Box 18"/>
          <p:cNvSpPr txBox="1">
            <a:spLocks noChangeArrowheads="1"/>
          </p:cNvSpPr>
          <p:nvPr/>
        </p:nvSpPr>
        <p:spPr bwMode="auto">
          <a:xfrm>
            <a:off x="5894366" y="5360520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48148" name="Text Box 19"/>
          <p:cNvSpPr txBox="1">
            <a:spLocks noChangeArrowheads="1"/>
          </p:cNvSpPr>
          <p:nvPr/>
        </p:nvSpPr>
        <p:spPr bwMode="auto">
          <a:xfrm>
            <a:off x="3488351" y="5360520"/>
            <a:ext cx="29518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48149" name="Text Box 20"/>
          <p:cNvSpPr txBox="1">
            <a:spLocks noChangeArrowheads="1"/>
          </p:cNvSpPr>
          <p:nvPr/>
        </p:nvSpPr>
        <p:spPr bwMode="auto">
          <a:xfrm>
            <a:off x="7097373" y="4098296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5034810" y="4539462"/>
            <a:ext cx="590365" cy="55671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51" name="Freeform 22"/>
          <p:cNvSpPr>
            <a:spLocks noChangeArrowheads="1"/>
          </p:cNvSpPr>
          <p:nvPr/>
        </p:nvSpPr>
        <p:spPr bwMode="auto">
          <a:xfrm>
            <a:off x="5578763" y="5054155"/>
            <a:ext cx="122529" cy="119045"/>
          </a:xfrm>
          <a:custGeom>
            <a:avLst/>
            <a:gdLst>
              <a:gd name="T0" fmla="*/ 0 w 293"/>
              <a:gd name="T1" fmla="*/ 71001 h 298"/>
              <a:gd name="T2" fmla="*/ 104417 w 293"/>
              <a:gd name="T3" fmla="*/ 107588 h 298"/>
              <a:gd name="T4" fmla="*/ 69373 w 293"/>
              <a:gd name="T5" fmla="*/ 0 h 298"/>
              <a:gd name="T6" fmla="*/ 0 w 293"/>
              <a:gd name="T7" fmla="*/ 71001 h 2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3" h="298">
                <a:moveTo>
                  <a:pt x="0" y="196"/>
                </a:moveTo>
                <a:lnTo>
                  <a:pt x="292" y="297"/>
                </a:lnTo>
                <a:lnTo>
                  <a:pt x="194" y="0"/>
                </a:lnTo>
                <a:lnTo>
                  <a:pt x="0" y="19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52" name="Line 23"/>
          <p:cNvSpPr>
            <a:spLocks noChangeShapeType="1"/>
          </p:cNvSpPr>
          <p:nvPr/>
        </p:nvSpPr>
        <p:spPr bwMode="auto">
          <a:xfrm>
            <a:off x="3831802" y="3403283"/>
            <a:ext cx="590365" cy="55671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53" name="Freeform 24"/>
          <p:cNvSpPr>
            <a:spLocks noChangeArrowheads="1"/>
          </p:cNvSpPr>
          <p:nvPr/>
        </p:nvSpPr>
        <p:spPr bwMode="auto">
          <a:xfrm>
            <a:off x="4375754" y="3917977"/>
            <a:ext cx="126242" cy="117295"/>
          </a:xfrm>
          <a:custGeom>
            <a:avLst/>
            <a:gdLst>
              <a:gd name="T0" fmla="*/ 0 w 299"/>
              <a:gd name="T1" fmla="*/ 70547 h 294"/>
              <a:gd name="T2" fmla="*/ 107589 w 299"/>
              <a:gd name="T3" fmla="*/ 106001 h 294"/>
              <a:gd name="T4" fmla="*/ 70763 w 299"/>
              <a:gd name="T5" fmla="*/ 0 h 294"/>
              <a:gd name="T6" fmla="*/ 0 w 299"/>
              <a:gd name="T7" fmla="*/ 70547 h 2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9" h="294">
                <a:moveTo>
                  <a:pt x="0" y="195"/>
                </a:moveTo>
                <a:lnTo>
                  <a:pt x="298" y="293"/>
                </a:lnTo>
                <a:lnTo>
                  <a:pt x="196" y="0"/>
                </a:lnTo>
                <a:lnTo>
                  <a:pt x="0" y="19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54" name="Line 25"/>
          <p:cNvSpPr>
            <a:spLocks noChangeShapeType="1"/>
          </p:cNvSpPr>
          <p:nvPr/>
        </p:nvSpPr>
        <p:spPr bwMode="auto">
          <a:xfrm>
            <a:off x="2628795" y="4665509"/>
            <a:ext cx="590365" cy="55671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55" name="Freeform 26"/>
          <p:cNvSpPr>
            <a:spLocks noChangeArrowheads="1"/>
          </p:cNvSpPr>
          <p:nvPr/>
        </p:nvSpPr>
        <p:spPr bwMode="auto">
          <a:xfrm>
            <a:off x="3174604" y="5180202"/>
            <a:ext cx="124386" cy="117294"/>
          </a:xfrm>
          <a:custGeom>
            <a:avLst/>
            <a:gdLst>
              <a:gd name="T0" fmla="*/ 0 w 294"/>
              <a:gd name="T1" fmla="*/ 70908 h 294"/>
              <a:gd name="T2" fmla="*/ 106001 w 294"/>
              <a:gd name="T3" fmla="*/ 106000 h 294"/>
              <a:gd name="T4" fmla="*/ 70185 w 294"/>
              <a:gd name="T5" fmla="*/ 0 h 294"/>
              <a:gd name="T6" fmla="*/ 0 w 294"/>
              <a:gd name="T7" fmla="*/ 70908 h 2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294">
                <a:moveTo>
                  <a:pt x="0" y="196"/>
                </a:moveTo>
                <a:lnTo>
                  <a:pt x="293" y="293"/>
                </a:lnTo>
                <a:lnTo>
                  <a:pt x="194" y="0"/>
                </a:lnTo>
                <a:lnTo>
                  <a:pt x="0" y="19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56" name="Line 27"/>
          <p:cNvSpPr>
            <a:spLocks noChangeShapeType="1"/>
          </p:cNvSpPr>
          <p:nvPr/>
        </p:nvSpPr>
        <p:spPr bwMode="auto">
          <a:xfrm flipH="1">
            <a:off x="3907918" y="4539462"/>
            <a:ext cx="594078" cy="55671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57" name="Freeform 28"/>
          <p:cNvSpPr>
            <a:spLocks noChangeArrowheads="1"/>
          </p:cNvSpPr>
          <p:nvPr/>
        </p:nvSpPr>
        <p:spPr bwMode="auto">
          <a:xfrm>
            <a:off x="3831801" y="5054155"/>
            <a:ext cx="126242" cy="119045"/>
          </a:xfrm>
          <a:custGeom>
            <a:avLst/>
            <a:gdLst>
              <a:gd name="T0" fmla="*/ 36949 w 298"/>
              <a:gd name="T1" fmla="*/ 0 h 298"/>
              <a:gd name="T2" fmla="*/ 0 w 298"/>
              <a:gd name="T3" fmla="*/ 107588 h 298"/>
              <a:gd name="T4" fmla="*/ 107588 w 298"/>
              <a:gd name="T5" fmla="*/ 71001 h 298"/>
              <a:gd name="T6" fmla="*/ 36949 w 298"/>
              <a:gd name="T7" fmla="*/ 0 h 2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8" h="298">
                <a:moveTo>
                  <a:pt x="102" y="0"/>
                </a:moveTo>
                <a:lnTo>
                  <a:pt x="0" y="297"/>
                </a:lnTo>
                <a:lnTo>
                  <a:pt x="297" y="196"/>
                </a:lnTo>
                <a:lnTo>
                  <a:pt x="102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58" name="Line 29"/>
          <p:cNvSpPr>
            <a:spLocks noChangeShapeType="1"/>
          </p:cNvSpPr>
          <p:nvPr/>
        </p:nvSpPr>
        <p:spPr bwMode="auto">
          <a:xfrm flipV="1">
            <a:off x="2628795" y="3476810"/>
            <a:ext cx="590365" cy="560211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59" name="Freeform 30"/>
          <p:cNvSpPr>
            <a:spLocks noChangeArrowheads="1"/>
          </p:cNvSpPr>
          <p:nvPr/>
        </p:nvSpPr>
        <p:spPr bwMode="auto">
          <a:xfrm>
            <a:off x="3174604" y="3405034"/>
            <a:ext cx="124386" cy="117294"/>
          </a:xfrm>
          <a:custGeom>
            <a:avLst/>
            <a:gdLst>
              <a:gd name="T0" fmla="*/ 70185 w 294"/>
              <a:gd name="T1" fmla="*/ 106001 h 295"/>
              <a:gd name="T2" fmla="*/ 106001 w 294"/>
              <a:gd name="T3" fmla="*/ 0 h 295"/>
              <a:gd name="T4" fmla="*/ 0 w 294"/>
              <a:gd name="T5" fmla="*/ 36055 h 295"/>
              <a:gd name="T6" fmla="*/ 70185 w 294"/>
              <a:gd name="T7" fmla="*/ 106001 h 2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295">
                <a:moveTo>
                  <a:pt x="194" y="294"/>
                </a:moveTo>
                <a:lnTo>
                  <a:pt x="293" y="0"/>
                </a:lnTo>
                <a:lnTo>
                  <a:pt x="0" y="100"/>
                </a:lnTo>
                <a:lnTo>
                  <a:pt x="194" y="29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60" name="Line 31"/>
          <p:cNvSpPr>
            <a:spLocks noChangeShapeType="1"/>
          </p:cNvSpPr>
          <p:nvPr/>
        </p:nvSpPr>
        <p:spPr bwMode="auto">
          <a:xfrm flipH="1">
            <a:off x="2873851" y="4285615"/>
            <a:ext cx="1494477" cy="1751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61" name="Freeform 32"/>
          <p:cNvSpPr>
            <a:spLocks noChangeArrowheads="1"/>
          </p:cNvSpPr>
          <p:nvPr/>
        </p:nvSpPr>
        <p:spPr bwMode="auto">
          <a:xfrm>
            <a:off x="2762461" y="4233096"/>
            <a:ext cx="118816" cy="110292"/>
          </a:xfrm>
          <a:custGeom>
            <a:avLst/>
            <a:gdLst>
              <a:gd name="T0" fmla="*/ 101238 w 281"/>
              <a:gd name="T1" fmla="*/ 0 h 277"/>
              <a:gd name="T2" fmla="*/ 0 w 281"/>
              <a:gd name="T3" fmla="*/ 48743 h 277"/>
              <a:gd name="T4" fmla="*/ 101238 w 281"/>
              <a:gd name="T5" fmla="*/ 99652 h 277"/>
              <a:gd name="T6" fmla="*/ 101238 w 281"/>
              <a:gd name="T7" fmla="*/ 0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7">
                <a:moveTo>
                  <a:pt x="280" y="0"/>
                </a:moveTo>
                <a:lnTo>
                  <a:pt x="0" y="135"/>
                </a:lnTo>
                <a:lnTo>
                  <a:pt x="280" y="276"/>
                </a:lnTo>
                <a:lnTo>
                  <a:pt x="28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62" name="Line 33"/>
          <p:cNvSpPr>
            <a:spLocks noChangeShapeType="1"/>
          </p:cNvSpPr>
          <p:nvPr/>
        </p:nvSpPr>
        <p:spPr bwMode="auto">
          <a:xfrm>
            <a:off x="5166621" y="4285615"/>
            <a:ext cx="1490763" cy="1751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63" name="Freeform 34"/>
          <p:cNvSpPr>
            <a:spLocks noChangeArrowheads="1"/>
          </p:cNvSpPr>
          <p:nvPr/>
        </p:nvSpPr>
        <p:spPr bwMode="auto">
          <a:xfrm>
            <a:off x="6655528" y="4233096"/>
            <a:ext cx="116958" cy="110292"/>
          </a:xfrm>
          <a:custGeom>
            <a:avLst/>
            <a:gdLst>
              <a:gd name="T0" fmla="*/ 0 w 277"/>
              <a:gd name="T1" fmla="*/ 99652 h 277"/>
              <a:gd name="T2" fmla="*/ 99651 w 277"/>
              <a:gd name="T3" fmla="*/ 48743 h 277"/>
              <a:gd name="T4" fmla="*/ 0 w 277"/>
              <a:gd name="T5" fmla="*/ 0 h 277"/>
              <a:gd name="T6" fmla="*/ 0 w 277"/>
              <a:gd name="T7" fmla="*/ 99652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7" h="277">
                <a:moveTo>
                  <a:pt x="0" y="276"/>
                </a:moveTo>
                <a:lnTo>
                  <a:pt x="276" y="135"/>
                </a:lnTo>
                <a:lnTo>
                  <a:pt x="0" y="0"/>
                </a:lnTo>
                <a:lnTo>
                  <a:pt x="0" y="276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64" name="Line 35"/>
          <p:cNvSpPr>
            <a:spLocks noChangeShapeType="1"/>
          </p:cNvSpPr>
          <p:nvPr/>
        </p:nvSpPr>
        <p:spPr bwMode="auto">
          <a:xfrm>
            <a:off x="3965470" y="3151188"/>
            <a:ext cx="1490765" cy="1751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65" name="Freeform 36"/>
          <p:cNvSpPr>
            <a:spLocks noChangeArrowheads="1"/>
          </p:cNvSpPr>
          <p:nvPr/>
        </p:nvSpPr>
        <p:spPr bwMode="auto">
          <a:xfrm>
            <a:off x="5452520" y="3096918"/>
            <a:ext cx="118816" cy="110291"/>
          </a:xfrm>
          <a:custGeom>
            <a:avLst/>
            <a:gdLst>
              <a:gd name="T0" fmla="*/ 0 w 281"/>
              <a:gd name="T1" fmla="*/ 99652 h 278"/>
              <a:gd name="T2" fmla="*/ 101238 w 281"/>
              <a:gd name="T3" fmla="*/ 51085 h 278"/>
              <a:gd name="T4" fmla="*/ 0 w 281"/>
              <a:gd name="T5" fmla="*/ 0 h 278"/>
              <a:gd name="T6" fmla="*/ 0 w 281"/>
              <a:gd name="T7" fmla="*/ 99652 h 2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" h="278">
                <a:moveTo>
                  <a:pt x="0" y="277"/>
                </a:moveTo>
                <a:lnTo>
                  <a:pt x="280" y="142"/>
                </a:lnTo>
                <a:lnTo>
                  <a:pt x="0" y="0"/>
                </a:lnTo>
                <a:lnTo>
                  <a:pt x="0" y="277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66" name="Line 37"/>
          <p:cNvSpPr>
            <a:spLocks noChangeShapeType="1"/>
          </p:cNvSpPr>
          <p:nvPr/>
        </p:nvSpPr>
        <p:spPr bwMode="auto">
          <a:xfrm flipH="1">
            <a:off x="5110926" y="3403283"/>
            <a:ext cx="594078" cy="55671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67" name="Freeform 38"/>
          <p:cNvSpPr>
            <a:spLocks noChangeArrowheads="1"/>
          </p:cNvSpPr>
          <p:nvPr/>
        </p:nvSpPr>
        <p:spPr bwMode="auto">
          <a:xfrm>
            <a:off x="5034810" y="3917977"/>
            <a:ext cx="124386" cy="117295"/>
          </a:xfrm>
          <a:custGeom>
            <a:avLst/>
            <a:gdLst>
              <a:gd name="T0" fmla="*/ 35334 w 295"/>
              <a:gd name="T1" fmla="*/ 0 h 294"/>
              <a:gd name="T2" fmla="*/ 0 w 295"/>
              <a:gd name="T3" fmla="*/ 106001 h 294"/>
              <a:gd name="T4" fmla="*/ 106002 w 295"/>
              <a:gd name="T5" fmla="*/ 70547 h 294"/>
              <a:gd name="T6" fmla="*/ 35334 w 295"/>
              <a:gd name="T7" fmla="*/ 0 h 2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5" h="294">
                <a:moveTo>
                  <a:pt x="98" y="0"/>
                </a:moveTo>
                <a:lnTo>
                  <a:pt x="0" y="293"/>
                </a:lnTo>
                <a:lnTo>
                  <a:pt x="294" y="195"/>
                </a:lnTo>
                <a:lnTo>
                  <a:pt x="98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68" name="Line 39"/>
          <p:cNvSpPr>
            <a:spLocks noChangeShapeType="1"/>
          </p:cNvSpPr>
          <p:nvPr/>
        </p:nvSpPr>
        <p:spPr bwMode="auto">
          <a:xfrm>
            <a:off x="6235961" y="3403283"/>
            <a:ext cx="590365" cy="55671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69" name="Freeform 40"/>
          <p:cNvSpPr>
            <a:spLocks noChangeArrowheads="1"/>
          </p:cNvSpPr>
          <p:nvPr/>
        </p:nvSpPr>
        <p:spPr bwMode="auto">
          <a:xfrm>
            <a:off x="6781769" y="3917977"/>
            <a:ext cx="126242" cy="117295"/>
          </a:xfrm>
          <a:custGeom>
            <a:avLst/>
            <a:gdLst>
              <a:gd name="T0" fmla="*/ 0 w 298"/>
              <a:gd name="T1" fmla="*/ 70547 h 294"/>
              <a:gd name="T2" fmla="*/ 107588 w 298"/>
              <a:gd name="T3" fmla="*/ 106001 h 294"/>
              <a:gd name="T4" fmla="*/ 70638 w 298"/>
              <a:gd name="T5" fmla="*/ 0 h 294"/>
              <a:gd name="T6" fmla="*/ 0 w 298"/>
              <a:gd name="T7" fmla="*/ 70547 h 2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8" h="294">
                <a:moveTo>
                  <a:pt x="0" y="195"/>
                </a:moveTo>
                <a:lnTo>
                  <a:pt x="297" y="293"/>
                </a:lnTo>
                <a:lnTo>
                  <a:pt x="195" y="0"/>
                </a:lnTo>
                <a:lnTo>
                  <a:pt x="0" y="19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70" name="Line 41"/>
          <p:cNvSpPr>
            <a:spLocks noChangeShapeType="1"/>
          </p:cNvSpPr>
          <p:nvPr/>
        </p:nvSpPr>
        <p:spPr bwMode="auto">
          <a:xfrm flipH="1">
            <a:off x="6313933" y="4539462"/>
            <a:ext cx="594078" cy="55671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71" name="Freeform 42"/>
          <p:cNvSpPr>
            <a:spLocks noChangeArrowheads="1"/>
          </p:cNvSpPr>
          <p:nvPr/>
        </p:nvSpPr>
        <p:spPr bwMode="auto">
          <a:xfrm>
            <a:off x="6235961" y="5054155"/>
            <a:ext cx="126242" cy="119045"/>
          </a:xfrm>
          <a:custGeom>
            <a:avLst/>
            <a:gdLst>
              <a:gd name="T0" fmla="*/ 36826 w 299"/>
              <a:gd name="T1" fmla="*/ 0 h 298"/>
              <a:gd name="T2" fmla="*/ 0 w 299"/>
              <a:gd name="T3" fmla="*/ 107588 h 298"/>
              <a:gd name="T4" fmla="*/ 107589 w 299"/>
              <a:gd name="T5" fmla="*/ 71001 h 298"/>
              <a:gd name="T6" fmla="*/ 36826 w 299"/>
              <a:gd name="T7" fmla="*/ 0 h 2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9" h="298">
                <a:moveTo>
                  <a:pt x="102" y="0"/>
                </a:moveTo>
                <a:lnTo>
                  <a:pt x="0" y="297"/>
                </a:lnTo>
                <a:lnTo>
                  <a:pt x="298" y="196"/>
                </a:lnTo>
                <a:lnTo>
                  <a:pt x="102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72" name="Line 43"/>
          <p:cNvSpPr>
            <a:spLocks noChangeShapeType="1"/>
          </p:cNvSpPr>
          <p:nvPr/>
        </p:nvSpPr>
        <p:spPr bwMode="auto">
          <a:xfrm flipH="1">
            <a:off x="4076859" y="5547842"/>
            <a:ext cx="1494477" cy="1750"/>
          </a:xfrm>
          <a:prstGeom prst="line">
            <a:avLst/>
          </a:prstGeom>
          <a:noFill/>
          <a:ln w="86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48173" name="Freeform 44"/>
          <p:cNvSpPr>
            <a:spLocks noChangeArrowheads="1"/>
          </p:cNvSpPr>
          <p:nvPr/>
        </p:nvSpPr>
        <p:spPr bwMode="auto">
          <a:xfrm>
            <a:off x="3967326" y="5493571"/>
            <a:ext cx="116958" cy="110292"/>
          </a:xfrm>
          <a:custGeom>
            <a:avLst/>
            <a:gdLst>
              <a:gd name="T0" fmla="*/ 99651 w 277"/>
              <a:gd name="T1" fmla="*/ 0 h 277"/>
              <a:gd name="T2" fmla="*/ 0 w 277"/>
              <a:gd name="T3" fmla="*/ 49465 h 277"/>
              <a:gd name="T4" fmla="*/ 99651 w 277"/>
              <a:gd name="T5" fmla="*/ 99652 h 277"/>
              <a:gd name="T6" fmla="*/ 99651 w 277"/>
              <a:gd name="T7" fmla="*/ 0 h 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7" h="277">
                <a:moveTo>
                  <a:pt x="276" y="0"/>
                </a:moveTo>
                <a:lnTo>
                  <a:pt x="0" y="137"/>
                </a:lnTo>
                <a:lnTo>
                  <a:pt x="276" y="276"/>
                </a:lnTo>
                <a:lnTo>
                  <a:pt x="276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48174" name="Text Box 45"/>
          <p:cNvSpPr txBox="1">
            <a:spLocks noChangeArrowheads="1"/>
          </p:cNvSpPr>
          <p:nvPr/>
        </p:nvSpPr>
        <p:spPr bwMode="auto">
          <a:xfrm>
            <a:off x="3488351" y="2963868"/>
            <a:ext cx="29518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48175" name="Text Box 46"/>
          <p:cNvSpPr txBox="1">
            <a:spLocks noChangeArrowheads="1"/>
          </p:cNvSpPr>
          <p:nvPr/>
        </p:nvSpPr>
        <p:spPr bwMode="auto">
          <a:xfrm>
            <a:off x="5367122" y="3459304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48176" name="Text Box 47"/>
          <p:cNvSpPr txBox="1">
            <a:spLocks noChangeArrowheads="1"/>
          </p:cNvSpPr>
          <p:nvPr/>
        </p:nvSpPr>
        <p:spPr bwMode="auto">
          <a:xfrm>
            <a:off x="4698784" y="2955114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48177" name="Text Box 48"/>
          <p:cNvSpPr txBox="1">
            <a:spLocks noChangeArrowheads="1"/>
          </p:cNvSpPr>
          <p:nvPr/>
        </p:nvSpPr>
        <p:spPr bwMode="auto">
          <a:xfrm>
            <a:off x="4698784" y="5225720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48178" name="Text Box 49"/>
          <p:cNvSpPr txBox="1">
            <a:spLocks noChangeArrowheads="1"/>
          </p:cNvSpPr>
          <p:nvPr/>
        </p:nvSpPr>
        <p:spPr bwMode="auto">
          <a:xfrm>
            <a:off x="3495777" y="4089542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48179" name="Text Box 50"/>
          <p:cNvSpPr txBox="1">
            <a:spLocks noChangeArrowheads="1"/>
          </p:cNvSpPr>
          <p:nvPr/>
        </p:nvSpPr>
        <p:spPr bwMode="auto">
          <a:xfrm>
            <a:off x="5901792" y="4089542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48180" name="Text Box 51"/>
          <p:cNvSpPr txBox="1">
            <a:spLocks noChangeArrowheads="1"/>
          </p:cNvSpPr>
          <p:nvPr/>
        </p:nvSpPr>
        <p:spPr bwMode="auto">
          <a:xfrm>
            <a:off x="2827439" y="3459304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48181" name="Text Box 52"/>
          <p:cNvSpPr txBox="1">
            <a:spLocks noChangeArrowheads="1"/>
          </p:cNvSpPr>
          <p:nvPr/>
        </p:nvSpPr>
        <p:spPr bwMode="auto">
          <a:xfrm>
            <a:off x="4297782" y="3459304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48182" name="Text Box 53"/>
          <p:cNvSpPr txBox="1">
            <a:spLocks noChangeArrowheads="1"/>
          </p:cNvSpPr>
          <p:nvPr/>
        </p:nvSpPr>
        <p:spPr bwMode="auto">
          <a:xfrm>
            <a:off x="6505152" y="3459304"/>
            <a:ext cx="334169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10 </a:t>
            </a:r>
          </a:p>
        </p:txBody>
      </p:sp>
      <p:sp>
        <p:nvSpPr>
          <p:cNvPr id="48183" name="Text Box 54"/>
          <p:cNvSpPr txBox="1">
            <a:spLocks noChangeArrowheads="1"/>
          </p:cNvSpPr>
          <p:nvPr/>
        </p:nvSpPr>
        <p:spPr bwMode="auto">
          <a:xfrm>
            <a:off x="2827439" y="4721530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48184" name="Text Box 55"/>
          <p:cNvSpPr txBox="1">
            <a:spLocks noChangeArrowheads="1"/>
          </p:cNvSpPr>
          <p:nvPr/>
        </p:nvSpPr>
        <p:spPr bwMode="auto">
          <a:xfrm>
            <a:off x="5233454" y="4721530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48185" name="Text Box 56"/>
          <p:cNvSpPr txBox="1">
            <a:spLocks noChangeArrowheads="1"/>
          </p:cNvSpPr>
          <p:nvPr/>
        </p:nvSpPr>
        <p:spPr bwMode="auto">
          <a:xfrm>
            <a:off x="4297782" y="4721530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8 </a:t>
            </a:r>
          </a:p>
        </p:txBody>
      </p:sp>
      <p:sp>
        <p:nvSpPr>
          <p:cNvPr id="48186" name="Text Box 57"/>
          <p:cNvSpPr txBox="1">
            <a:spLocks noChangeArrowheads="1"/>
          </p:cNvSpPr>
          <p:nvPr/>
        </p:nvSpPr>
        <p:spPr bwMode="auto">
          <a:xfrm>
            <a:off x="6436462" y="4721530"/>
            <a:ext cx="265478" cy="276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48187" name="Text Box 5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355240" y="1971243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756242" y="1971243"/>
            <a:ext cx="3482781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Algorithm: At start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224079" y="2335381"/>
            <a:ext cx="6765061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L =                                                                    P =             D =  </a:t>
            </a:r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2881277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>
            <a:off x="3531050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86" name="Line 12"/>
          <p:cNvSpPr>
            <a:spLocks noChangeShapeType="1"/>
          </p:cNvSpPr>
          <p:nvPr/>
        </p:nvSpPr>
        <p:spPr bwMode="auto">
          <a:xfrm>
            <a:off x="417896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482502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5472942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>
            <a:off x="6122714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2214797" y="3105670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>
            <a:off x="2214797" y="3541586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2" name="Line 18"/>
          <p:cNvSpPr>
            <a:spLocks noChangeShapeType="1"/>
          </p:cNvSpPr>
          <p:nvPr/>
        </p:nvSpPr>
        <p:spPr bwMode="auto">
          <a:xfrm>
            <a:off x="2214797" y="3977499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3" name="Line 19"/>
          <p:cNvSpPr>
            <a:spLocks noChangeShapeType="1"/>
          </p:cNvSpPr>
          <p:nvPr/>
        </p:nvSpPr>
        <p:spPr bwMode="auto">
          <a:xfrm>
            <a:off x="2214797" y="4413414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>
            <a:off x="2214797" y="4849328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5" name="Line 21"/>
          <p:cNvSpPr>
            <a:spLocks noChangeShapeType="1"/>
          </p:cNvSpPr>
          <p:nvPr/>
        </p:nvSpPr>
        <p:spPr bwMode="auto">
          <a:xfrm>
            <a:off x="2214797" y="5285243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>
            <a:off x="2231505" y="2610235"/>
            <a:ext cx="1857" cy="308291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>
            <a:off x="6772487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>
            <a:off x="2214797" y="2669757"/>
            <a:ext cx="457439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199" name="Line 25"/>
          <p:cNvSpPr>
            <a:spLocks noChangeShapeType="1"/>
          </p:cNvSpPr>
          <p:nvPr/>
        </p:nvSpPr>
        <p:spPr bwMode="auto">
          <a:xfrm>
            <a:off x="2214797" y="5721156"/>
            <a:ext cx="457439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00" name="Text Box 27"/>
          <p:cNvSpPr txBox="1">
            <a:spLocks noChangeArrowheads="1"/>
          </p:cNvSpPr>
          <p:nvPr/>
        </p:nvSpPr>
        <p:spPr bwMode="auto">
          <a:xfrm>
            <a:off x="2461710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01" name="Text Box 28"/>
          <p:cNvSpPr txBox="1">
            <a:spLocks noChangeArrowheads="1"/>
          </p:cNvSpPr>
          <p:nvPr/>
        </p:nvSpPr>
        <p:spPr bwMode="auto">
          <a:xfrm>
            <a:off x="3111482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02" name="Text Box 29"/>
          <p:cNvSpPr txBox="1">
            <a:spLocks noChangeArrowheads="1"/>
          </p:cNvSpPr>
          <p:nvPr/>
        </p:nvSpPr>
        <p:spPr bwMode="auto">
          <a:xfrm>
            <a:off x="3789103" y="273978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0203" name="Text Box 30"/>
          <p:cNvSpPr txBox="1">
            <a:spLocks noChangeArrowheads="1"/>
          </p:cNvSpPr>
          <p:nvPr/>
        </p:nvSpPr>
        <p:spPr bwMode="auto">
          <a:xfrm>
            <a:off x="4407315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04" name="Text Box 31"/>
          <p:cNvSpPr txBox="1">
            <a:spLocks noChangeArrowheads="1"/>
          </p:cNvSpPr>
          <p:nvPr/>
        </p:nvSpPr>
        <p:spPr bwMode="auto">
          <a:xfrm>
            <a:off x="5055231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05" name="Text Box 32"/>
          <p:cNvSpPr txBox="1">
            <a:spLocks noChangeArrowheads="1"/>
          </p:cNvSpPr>
          <p:nvPr/>
        </p:nvSpPr>
        <p:spPr bwMode="auto">
          <a:xfrm>
            <a:off x="5703147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06" name="Text Box 33"/>
          <p:cNvSpPr txBox="1">
            <a:spLocks noChangeArrowheads="1"/>
          </p:cNvSpPr>
          <p:nvPr/>
        </p:nvSpPr>
        <p:spPr bwMode="auto">
          <a:xfrm>
            <a:off x="6352919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07" name="Text Box 34"/>
          <p:cNvSpPr txBox="1">
            <a:spLocks noChangeArrowheads="1"/>
          </p:cNvSpPr>
          <p:nvPr/>
        </p:nvSpPr>
        <p:spPr bwMode="auto">
          <a:xfrm>
            <a:off x="2489558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0208" name="Text Box 35"/>
          <p:cNvSpPr txBox="1">
            <a:spLocks noChangeArrowheads="1"/>
          </p:cNvSpPr>
          <p:nvPr/>
        </p:nvSpPr>
        <p:spPr bwMode="auto">
          <a:xfrm>
            <a:off x="3111482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09" name="Text Box 36"/>
          <p:cNvSpPr txBox="1">
            <a:spLocks noChangeArrowheads="1"/>
          </p:cNvSpPr>
          <p:nvPr/>
        </p:nvSpPr>
        <p:spPr bwMode="auto">
          <a:xfrm>
            <a:off x="3761255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10" name="Text Box 37"/>
          <p:cNvSpPr txBox="1">
            <a:spLocks noChangeArrowheads="1"/>
          </p:cNvSpPr>
          <p:nvPr/>
        </p:nvSpPr>
        <p:spPr bwMode="auto">
          <a:xfrm>
            <a:off x="4407315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50211" name="Text Box 38"/>
          <p:cNvSpPr txBox="1">
            <a:spLocks noChangeArrowheads="1"/>
          </p:cNvSpPr>
          <p:nvPr/>
        </p:nvSpPr>
        <p:spPr bwMode="auto">
          <a:xfrm>
            <a:off x="5055231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12" name="Text Box 39"/>
          <p:cNvSpPr txBox="1">
            <a:spLocks noChangeArrowheads="1"/>
          </p:cNvSpPr>
          <p:nvPr/>
        </p:nvSpPr>
        <p:spPr bwMode="auto">
          <a:xfrm>
            <a:off x="5703147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13" name="Text Box 40"/>
          <p:cNvSpPr txBox="1">
            <a:spLocks noChangeArrowheads="1"/>
          </p:cNvSpPr>
          <p:nvPr/>
        </p:nvSpPr>
        <p:spPr bwMode="auto">
          <a:xfrm>
            <a:off x="6352919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14" name="Text Box 41"/>
          <p:cNvSpPr txBox="1">
            <a:spLocks noChangeArrowheads="1"/>
          </p:cNvSpPr>
          <p:nvPr/>
        </p:nvSpPr>
        <p:spPr bwMode="auto">
          <a:xfrm>
            <a:off x="2461710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15" name="Text Box 42"/>
          <p:cNvSpPr txBox="1">
            <a:spLocks noChangeArrowheads="1"/>
          </p:cNvSpPr>
          <p:nvPr/>
        </p:nvSpPr>
        <p:spPr bwMode="auto">
          <a:xfrm>
            <a:off x="3111482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16" name="Text Box 43"/>
          <p:cNvSpPr txBox="1">
            <a:spLocks noChangeArrowheads="1"/>
          </p:cNvSpPr>
          <p:nvPr/>
        </p:nvSpPr>
        <p:spPr bwMode="auto">
          <a:xfrm>
            <a:off x="3761255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17" name="Text Box 44"/>
          <p:cNvSpPr txBox="1">
            <a:spLocks noChangeArrowheads="1"/>
          </p:cNvSpPr>
          <p:nvPr/>
        </p:nvSpPr>
        <p:spPr bwMode="auto">
          <a:xfrm>
            <a:off x="4435162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</a:t>
            </a:r>
          </a:p>
        </p:txBody>
      </p:sp>
      <p:sp>
        <p:nvSpPr>
          <p:cNvPr id="50218" name="Text Box 45"/>
          <p:cNvSpPr txBox="1">
            <a:spLocks noChangeArrowheads="1"/>
          </p:cNvSpPr>
          <p:nvPr/>
        </p:nvSpPr>
        <p:spPr bwMode="auto">
          <a:xfrm>
            <a:off x="5055231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19" name="Text Box 46"/>
          <p:cNvSpPr txBox="1">
            <a:spLocks noChangeArrowheads="1"/>
          </p:cNvSpPr>
          <p:nvPr/>
        </p:nvSpPr>
        <p:spPr bwMode="auto">
          <a:xfrm>
            <a:off x="5703147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20" name="Text Box 47"/>
          <p:cNvSpPr txBox="1">
            <a:spLocks noChangeArrowheads="1"/>
          </p:cNvSpPr>
          <p:nvPr/>
        </p:nvSpPr>
        <p:spPr bwMode="auto">
          <a:xfrm>
            <a:off x="6352919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21" name="Text Box 48"/>
          <p:cNvSpPr txBox="1">
            <a:spLocks noChangeArrowheads="1"/>
          </p:cNvSpPr>
          <p:nvPr/>
        </p:nvSpPr>
        <p:spPr bwMode="auto">
          <a:xfrm>
            <a:off x="2489558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0222" name="Text Box 49"/>
          <p:cNvSpPr txBox="1">
            <a:spLocks noChangeArrowheads="1"/>
          </p:cNvSpPr>
          <p:nvPr/>
        </p:nvSpPr>
        <p:spPr bwMode="auto">
          <a:xfrm>
            <a:off x="3139330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50223" name="Text Box 50"/>
          <p:cNvSpPr txBox="1">
            <a:spLocks noChangeArrowheads="1"/>
          </p:cNvSpPr>
          <p:nvPr/>
        </p:nvSpPr>
        <p:spPr bwMode="auto">
          <a:xfrm>
            <a:off x="3761255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24" name="Text Box 51"/>
          <p:cNvSpPr txBox="1">
            <a:spLocks noChangeArrowheads="1"/>
          </p:cNvSpPr>
          <p:nvPr/>
        </p:nvSpPr>
        <p:spPr bwMode="auto">
          <a:xfrm>
            <a:off x="4407315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25" name="Text Box 52"/>
          <p:cNvSpPr txBox="1">
            <a:spLocks noChangeArrowheads="1"/>
          </p:cNvSpPr>
          <p:nvPr/>
        </p:nvSpPr>
        <p:spPr bwMode="auto">
          <a:xfrm>
            <a:off x="5055231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26" name="Text Box 53"/>
          <p:cNvSpPr txBox="1">
            <a:spLocks noChangeArrowheads="1"/>
          </p:cNvSpPr>
          <p:nvPr/>
        </p:nvSpPr>
        <p:spPr bwMode="auto">
          <a:xfrm>
            <a:off x="5703147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27" name="Text Box 54"/>
          <p:cNvSpPr txBox="1">
            <a:spLocks noChangeArrowheads="1"/>
          </p:cNvSpPr>
          <p:nvPr/>
        </p:nvSpPr>
        <p:spPr bwMode="auto">
          <a:xfrm>
            <a:off x="6352919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28" name="Text Box 55"/>
          <p:cNvSpPr txBox="1">
            <a:spLocks noChangeArrowheads="1"/>
          </p:cNvSpPr>
          <p:nvPr/>
        </p:nvSpPr>
        <p:spPr bwMode="auto">
          <a:xfrm>
            <a:off x="2461710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29" name="Text Box 56"/>
          <p:cNvSpPr txBox="1">
            <a:spLocks noChangeArrowheads="1"/>
          </p:cNvSpPr>
          <p:nvPr/>
        </p:nvSpPr>
        <p:spPr bwMode="auto">
          <a:xfrm>
            <a:off x="3072497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50230" name="Text Box 57"/>
          <p:cNvSpPr txBox="1">
            <a:spLocks noChangeArrowheads="1"/>
          </p:cNvSpPr>
          <p:nvPr/>
        </p:nvSpPr>
        <p:spPr bwMode="auto">
          <a:xfrm>
            <a:off x="3761255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31" name="Text Box 58"/>
          <p:cNvSpPr txBox="1">
            <a:spLocks noChangeArrowheads="1"/>
          </p:cNvSpPr>
          <p:nvPr/>
        </p:nvSpPr>
        <p:spPr bwMode="auto">
          <a:xfrm>
            <a:off x="4435162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</a:t>
            </a:r>
          </a:p>
        </p:txBody>
      </p:sp>
      <p:sp>
        <p:nvSpPr>
          <p:cNvPr id="50232" name="Text Box 59"/>
          <p:cNvSpPr txBox="1">
            <a:spLocks noChangeArrowheads="1"/>
          </p:cNvSpPr>
          <p:nvPr/>
        </p:nvSpPr>
        <p:spPr bwMode="auto">
          <a:xfrm>
            <a:off x="5055231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33" name="Text Box 60"/>
          <p:cNvSpPr txBox="1">
            <a:spLocks noChangeArrowheads="1"/>
          </p:cNvSpPr>
          <p:nvPr/>
        </p:nvSpPr>
        <p:spPr bwMode="auto">
          <a:xfrm>
            <a:off x="5703147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34" name="Text Box 61"/>
          <p:cNvSpPr txBox="1">
            <a:spLocks noChangeArrowheads="1"/>
          </p:cNvSpPr>
          <p:nvPr/>
        </p:nvSpPr>
        <p:spPr bwMode="auto">
          <a:xfrm>
            <a:off x="6352919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35" name="Text Box 62"/>
          <p:cNvSpPr txBox="1">
            <a:spLocks noChangeArrowheads="1"/>
          </p:cNvSpPr>
          <p:nvPr/>
        </p:nvSpPr>
        <p:spPr bwMode="auto">
          <a:xfrm>
            <a:off x="2461710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36" name="Text Box 63"/>
          <p:cNvSpPr txBox="1">
            <a:spLocks noChangeArrowheads="1"/>
          </p:cNvSpPr>
          <p:nvPr/>
        </p:nvSpPr>
        <p:spPr bwMode="auto">
          <a:xfrm>
            <a:off x="3111482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37" name="Text Box 64"/>
          <p:cNvSpPr txBox="1">
            <a:spLocks noChangeArrowheads="1"/>
          </p:cNvSpPr>
          <p:nvPr/>
        </p:nvSpPr>
        <p:spPr bwMode="auto">
          <a:xfrm>
            <a:off x="3789103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50238" name="Text Box 65"/>
          <p:cNvSpPr txBox="1">
            <a:spLocks noChangeArrowheads="1"/>
          </p:cNvSpPr>
          <p:nvPr/>
        </p:nvSpPr>
        <p:spPr bwMode="auto">
          <a:xfrm>
            <a:off x="4435162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8</a:t>
            </a:r>
          </a:p>
        </p:txBody>
      </p:sp>
      <p:sp>
        <p:nvSpPr>
          <p:cNvPr id="50239" name="Text Box 66"/>
          <p:cNvSpPr txBox="1">
            <a:spLocks noChangeArrowheads="1"/>
          </p:cNvSpPr>
          <p:nvPr/>
        </p:nvSpPr>
        <p:spPr bwMode="auto">
          <a:xfrm>
            <a:off x="5055231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40" name="Text Box 67"/>
          <p:cNvSpPr txBox="1">
            <a:spLocks noChangeArrowheads="1"/>
          </p:cNvSpPr>
          <p:nvPr/>
        </p:nvSpPr>
        <p:spPr bwMode="auto">
          <a:xfrm>
            <a:off x="5703147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41" name="Text Box 68"/>
          <p:cNvSpPr txBox="1">
            <a:spLocks noChangeArrowheads="1"/>
          </p:cNvSpPr>
          <p:nvPr/>
        </p:nvSpPr>
        <p:spPr bwMode="auto">
          <a:xfrm>
            <a:off x="6380767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0242" name="Text Box 69"/>
          <p:cNvSpPr txBox="1">
            <a:spLocks noChangeArrowheads="1"/>
          </p:cNvSpPr>
          <p:nvPr/>
        </p:nvSpPr>
        <p:spPr bwMode="auto">
          <a:xfrm>
            <a:off x="2461710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0243" name="Text Box 70"/>
          <p:cNvSpPr txBox="1">
            <a:spLocks noChangeArrowheads="1"/>
          </p:cNvSpPr>
          <p:nvPr/>
        </p:nvSpPr>
        <p:spPr bwMode="auto">
          <a:xfrm>
            <a:off x="3111482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44" name="Text Box 71"/>
          <p:cNvSpPr txBox="1">
            <a:spLocks noChangeArrowheads="1"/>
          </p:cNvSpPr>
          <p:nvPr/>
        </p:nvSpPr>
        <p:spPr bwMode="auto">
          <a:xfrm>
            <a:off x="3761255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45" name="Text Box 72"/>
          <p:cNvSpPr txBox="1">
            <a:spLocks noChangeArrowheads="1"/>
          </p:cNvSpPr>
          <p:nvPr/>
        </p:nvSpPr>
        <p:spPr bwMode="auto">
          <a:xfrm>
            <a:off x="4435162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4</a:t>
            </a:r>
          </a:p>
        </p:txBody>
      </p:sp>
      <p:sp>
        <p:nvSpPr>
          <p:cNvPr id="50246" name="Text Box 73"/>
          <p:cNvSpPr txBox="1">
            <a:spLocks noChangeArrowheads="1"/>
          </p:cNvSpPr>
          <p:nvPr/>
        </p:nvSpPr>
        <p:spPr bwMode="auto">
          <a:xfrm>
            <a:off x="5083078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50247" name="Text Box 74"/>
          <p:cNvSpPr txBox="1">
            <a:spLocks noChangeArrowheads="1"/>
          </p:cNvSpPr>
          <p:nvPr/>
        </p:nvSpPr>
        <p:spPr bwMode="auto">
          <a:xfrm>
            <a:off x="5703147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48" name="Line 75"/>
          <p:cNvSpPr>
            <a:spLocks noChangeShapeType="1"/>
          </p:cNvSpPr>
          <p:nvPr/>
        </p:nvSpPr>
        <p:spPr bwMode="auto">
          <a:xfrm>
            <a:off x="8950154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49" name="Line 76"/>
          <p:cNvSpPr>
            <a:spLocks noChangeShapeType="1"/>
          </p:cNvSpPr>
          <p:nvPr/>
        </p:nvSpPr>
        <p:spPr bwMode="auto">
          <a:xfrm>
            <a:off x="8950154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0" name="Line 77"/>
          <p:cNvSpPr>
            <a:spLocks noChangeShapeType="1"/>
          </p:cNvSpPr>
          <p:nvPr/>
        </p:nvSpPr>
        <p:spPr bwMode="auto">
          <a:xfrm>
            <a:off x="8950154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1" name="Line 78"/>
          <p:cNvSpPr>
            <a:spLocks noChangeShapeType="1"/>
          </p:cNvSpPr>
          <p:nvPr/>
        </p:nvSpPr>
        <p:spPr bwMode="auto">
          <a:xfrm>
            <a:off x="8950154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2" name="Line 79"/>
          <p:cNvSpPr>
            <a:spLocks noChangeShapeType="1"/>
          </p:cNvSpPr>
          <p:nvPr/>
        </p:nvSpPr>
        <p:spPr bwMode="auto">
          <a:xfrm>
            <a:off x="8950154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3" name="Line 80"/>
          <p:cNvSpPr>
            <a:spLocks noChangeShapeType="1"/>
          </p:cNvSpPr>
          <p:nvPr/>
        </p:nvSpPr>
        <p:spPr bwMode="auto">
          <a:xfrm>
            <a:off x="8950154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4" name="Line 81"/>
          <p:cNvSpPr>
            <a:spLocks noChangeShapeType="1"/>
          </p:cNvSpPr>
          <p:nvPr/>
        </p:nvSpPr>
        <p:spPr bwMode="auto">
          <a:xfrm>
            <a:off x="8966861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5" name="Line 82"/>
          <p:cNvSpPr>
            <a:spLocks noChangeShapeType="1"/>
          </p:cNvSpPr>
          <p:nvPr/>
        </p:nvSpPr>
        <p:spPr bwMode="auto">
          <a:xfrm>
            <a:off x="9679755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6" name="Line 83"/>
          <p:cNvSpPr>
            <a:spLocks noChangeShapeType="1"/>
          </p:cNvSpPr>
          <p:nvPr/>
        </p:nvSpPr>
        <p:spPr bwMode="auto">
          <a:xfrm>
            <a:off x="8950154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7" name="Line 84"/>
          <p:cNvSpPr>
            <a:spLocks noChangeShapeType="1"/>
          </p:cNvSpPr>
          <p:nvPr/>
        </p:nvSpPr>
        <p:spPr bwMode="auto">
          <a:xfrm>
            <a:off x="8950154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58" name="Text Box 85"/>
          <p:cNvSpPr txBox="1">
            <a:spLocks noChangeArrowheads="1"/>
          </p:cNvSpPr>
          <p:nvPr/>
        </p:nvSpPr>
        <p:spPr bwMode="auto">
          <a:xfrm>
            <a:off x="6352919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59" name="Text Box 86"/>
          <p:cNvSpPr txBox="1">
            <a:spLocks noChangeArrowheads="1"/>
          </p:cNvSpPr>
          <p:nvPr/>
        </p:nvSpPr>
        <p:spPr bwMode="auto">
          <a:xfrm>
            <a:off x="9258331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50260" name="Text Box 87"/>
          <p:cNvSpPr txBox="1">
            <a:spLocks noChangeArrowheads="1"/>
          </p:cNvSpPr>
          <p:nvPr/>
        </p:nvSpPr>
        <p:spPr bwMode="auto">
          <a:xfrm>
            <a:off x="9230483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61" name="Text Box 88"/>
          <p:cNvSpPr txBox="1">
            <a:spLocks noChangeArrowheads="1"/>
          </p:cNvSpPr>
          <p:nvPr/>
        </p:nvSpPr>
        <p:spPr bwMode="auto">
          <a:xfrm>
            <a:off x="9258331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50262" name="Text Box 89"/>
          <p:cNvSpPr txBox="1">
            <a:spLocks noChangeArrowheads="1"/>
          </p:cNvSpPr>
          <p:nvPr/>
        </p:nvSpPr>
        <p:spPr bwMode="auto">
          <a:xfrm>
            <a:off x="9230483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63" name="Text Box 90"/>
          <p:cNvSpPr txBox="1">
            <a:spLocks noChangeArrowheads="1"/>
          </p:cNvSpPr>
          <p:nvPr/>
        </p:nvSpPr>
        <p:spPr bwMode="auto">
          <a:xfrm>
            <a:off x="9230483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64" name="Line 91"/>
          <p:cNvSpPr>
            <a:spLocks noChangeShapeType="1"/>
          </p:cNvSpPr>
          <p:nvPr/>
        </p:nvSpPr>
        <p:spPr bwMode="auto">
          <a:xfrm>
            <a:off x="7435256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65" name="Line 92"/>
          <p:cNvSpPr>
            <a:spLocks noChangeShapeType="1"/>
          </p:cNvSpPr>
          <p:nvPr/>
        </p:nvSpPr>
        <p:spPr bwMode="auto">
          <a:xfrm>
            <a:off x="7435256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66" name="Line 93"/>
          <p:cNvSpPr>
            <a:spLocks noChangeShapeType="1"/>
          </p:cNvSpPr>
          <p:nvPr/>
        </p:nvSpPr>
        <p:spPr bwMode="auto">
          <a:xfrm>
            <a:off x="7435256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67" name="Line 94"/>
          <p:cNvSpPr>
            <a:spLocks noChangeShapeType="1"/>
          </p:cNvSpPr>
          <p:nvPr/>
        </p:nvSpPr>
        <p:spPr bwMode="auto">
          <a:xfrm>
            <a:off x="7435256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68" name="Line 95"/>
          <p:cNvSpPr>
            <a:spLocks noChangeShapeType="1"/>
          </p:cNvSpPr>
          <p:nvPr/>
        </p:nvSpPr>
        <p:spPr bwMode="auto">
          <a:xfrm>
            <a:off x="7435256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69" name="Line 96"/>
          <p:cNvSpPr>
            <a:spLocks noChangeShapeType="1"/>
          </p:cNvSpPr>
          <p:nvPr/>
        </p:nvSpPr>
        <p:spPr bwMode="auto">
          <a:xfrm>
            <a:off x="7435256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70" name="Line 97"/>
          <p:cNvSpPr>
            <a:spLocks noChangeShapeType="1"/>
          </p:cNvSpPr>
          <p:nvPr/>
        </p:nvSpPr>
        <p:spPr bwMode="auto">
          <a:xfrm>
            <a:off x="7451963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71" name="Line 98"/>
          <p:cNvSpPr>
            <a:spLocks noChangeShapeType="1"/>
          </p:cNvSpPr>
          <p:nvPr/>
        </p:nvSpPr>
        <p:spPr bwMode="auto">
          <a:xfrm>
            <a:off x="8164856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72" name="Line 99"/>
          <p:cNvSpPr>
            <a:spLocks noChangeShapeType="1"/>
          </p:cNvSpPr>
          <p:nvPr/>
        </p:nvSpPr>
        <p:spPr bwMode="auto">
          <a:xfrm>
            <a:off x="7435256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73" name="Line 100"/>
          <p:cNvSpPr>
            <a:spLocks noChangeShapeType="1"/>
          </p:cNvSpPr>
          <p:nvPr/>
        </p:nvSpPr>
        <p:spPr bwMode="auto">
          <a:xfrm>
            <a:off x="7435256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0274" name="Text Box 101"/>
          <p:cNvSpPr txBox="1">
            <a:spLocks noChangeArrowheads="1"/>
          </p:cNvSpPr>
          <p:nvPr/>
        </p:nvSpPr>
        <p:spPr bwMode="auto">
          <a:xfrm>
            <a:off x="9230483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0275" name="Text Box 102"/>
          <p:cNvSpPr txBox="1">
            <a:spLocks noChangeArrowheads="1"/>
          </p:cNvSpPr>
          <p:nvPr/>
        </p:nvSpPr>
        <p:spPr bwMode="auto">
          <a:xfrm>
            <a:off x="7743433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0276" name="Text Box 103"/>
          <p:cNvSpPr txBox="1">
            <a:spLocks noChangeArrowheads="1"/>
          </p:cNvSpPr>
          <p:nvPr/>
        </p:nvSpPr>
        <p:spPr bwMode="auto">
          <a:xfrm>
            <a:off x="7743433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0277" name="Text Box 104"/>
          <p:cNvSpPr txBox="1">
            <a:spLocks noChangeArrowheads="1"/>
          </p:cNvSpPr>
          <p:nvPr/>
        </p:nvSpPr>
        <p:spPr bwMode="auto">
          <a:xfrm>
            <a:off x="7743433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0278" name="Text Box 105"/>
          <p:cNvSpPr txBox="1">
            <a:spLocks noChangeArrowheads="1"/>
          </p:cNvSpPr>
          <p:nvPr/>
        </p:nvSpPr>
        <p:spPr bwMode="auto">
          <a:xfrm>
            <a:off x="7743433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0279" name="Text Box 106"/>
          <p:cNvSpPr txBox="1">
            <a:spLocks noChangeArrowheads="1"/>
          </p:cNvSpPr>
          <p:nvPr/>
        </p:nvSpPr>
        <p:spPr bwMode="auto">
          <a:xfrm>
            <a:off x="7743433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0280" name="Freeform 107"/>
          <p:cNvSpPr>
            <a:spLocks noChangeArrowheads="1"/>
          </p:cNvSpPr>
          <p:nvPr/>
        </p:nvSpPr>
        <p:spPr bwMode="auto">
          <a:xfrm>
            <a:off x="4841734" y="3777924"/>
            <a:ext cx="4190105" cy="141804"/>
          </a:xfrm>
          <a:custGeom>
            <a:avLst/>
            <a:gdLst>
              <a:gd name="T0" fmla="*/ 0 w 9951"/>
              <a:gd name="T1" fmla="*/ 57593 h 355"/>
              <a:gd name="T2" fmla="*/ 88936 w 9951"/>
              <a:gd name="T3" fmla="*/ 57593 h 355"/>
              <a:gd name="T4" fmla="*/ 140065 w 9951"/>
              <a:gd name="T5" fmla="*/ 57593 h 355"/>
              <a:gd name="T6" fmla="*/ 228640 w 9951"/>
              <a:gd name="T7" fmla="*/ 57593 h 355"/>
              <a:gd name="T8" fmla="*/ 279769 w 9951"/>
              <a:gd name="T9" fmla="*/ 57593 h 355"/>
              <a:gd name="T10" fmla="*/ 368705 w 9951"/>
              <a:gd name="T11" fmla="*/ 57593 h 355"/>
              <a:gd name="T12" fmla="*/ 419474 w 9951"/>
              <a:gd name="T13" fmla="*/ 57593 h 355"/>
              <a:gd name="T14" fmla="*/ 508409 w 9951"/>
              <a:gd name="T15" fmla="*/ 57593 h 355"/>
              <a:gd name="T16" fmla="*/ 559178 w 9951"/>
              <a:gd name="T17" fmla="*/ 57593 h 355"/>
              <a:gd name="T18" fmla="*/ 648114 w 9951"/>
              <a:gd name="T19" fmla="*/ 57593 h 355"/>
              <a:gd name="T20" fmla="*/ 698882 w 9951"/>
              <a:gd name="T21" fmla="*/ 57593 h 355"/>
              <a:gd name="T22" fmla="*/ 787818 w 9951"/>
              <a:gd name="T23" fmla="*/ 57593 h 355"/>
              <a:gd name="T24" fmla="*/ 838587 w 9951"/>
              <a:gd name="T25" fmla="*/ 57593 h 355"/>
              <a:gd name="T26" fmla="*/ 927523 w 9951"/>
              <a:gd name="T27" fmla="*/ 57593 h 355"/>
              <a:gd name="T28" fmla="*/ 978291 w 9951"/>
              <a:gd name="T29" fmla="*/ 57593 h 355"/>
              <a:gd name="T30" fmla="*/ 1067227 w 9951"/>
              <a:gd name="T31" fmla="*/ 57593 h 355"/>
              <a:gd name="T32" fmla="*/ 1117996 w 9951"/>
              <a:gd name="T33" fmla="*/ 57593 h 355"/>
              <a:gd name="T34" fmla="*/ 1206932 w 9951"/>
              <a:gd name="T35" fmla="*/ 57593 h 355"/>
              <a:gd name="T36" fmla="*/ 1258061 w 9951"/>
              <a:gd name="T37" fmla="*/ 57593 h 355"/>
              <a:gd name="T38" fmla="*/ 1346996 w 9951"/>
              <a:gd name="T39" fmla="*/ 57593 h 355"/>
              <a:gd name="T40" fmla="*/ 1397765 w 9951"/>
              <a:gd name="T41" fmla="*/ 57593 h 355"/>
              <a:gd name="T42" fmla="*/ 1486701 w 9951"/>
              <a:gd name="T43" fmla="*/ 57593 h 355"/>
              <a:gd name="T44" fmla="*/ 1537469 w 9951"/>
              <a:gd name="T45" fmla="*/ 57593 h 355"/>
              <a:gd name="T46" fmla="*/ 1626405 w 9951"/>
              <a:gd name="T47" fmla="*/ 57593 h 355"/>
              <a:gd name="T48" fmla="*/ 1677174 w 9951"/>
              <a:gd name="T49" fmla="*/ 57593 h 355"/>
              <a:gd name="T50" fmla="*/ 1766110 w 9951"/>
              <a:gd name="T51" fmla="*/ 57593 h 355"/>
              <a:gd name="T52" fmla="*/ 1816878 w 9951"/>
              <a:gd name="T53" fmla="*/ 57593 h 355"/>
              <a:gd name="T54" fmla="*/ 1905814 w 9951"/>
              <a:gd name="T55" fmla="*/ 57593 h 355"/>
              <a:gd name="T56" fmla="*/ 1956583 w 9951"/>
              <a:gd name="T57" fmla="*/ 57593 h 355"/>
              <a:gd name="T58" fmla="*/ 2045519 w 9951"/>
              <a:gd name="T59" fmla="*/ 57593 h 355"/>
              <a:gd name="T60" fmla="*/ 2096287 w 9951"/>
              <a:gd name="T61" fmla="*/ 57593 h 355"/>
              <a:gd name="T62" fmla="*/ 2185223 w 9951"/>
              <a:gd name="T63" fmla="*/ 57593 h 355"/>
              <a:gd name="T64" fmla="*/ 2235992 w 9951"/>
              <a:gd name="T65" fmla="*/ 57593 h 355"/>
              <a:gd name="T66" fmla="*/ 2324927 w 9951"/>
              <a:gd name="T67" fmla="*/ 57593 h 355"/>
              <a:gd name="T68" fmla="*/ 2375696 w 9951"/>
              <a:gd name="T69" fmla="*/ 57593 h 355"/>
              <a:gd name="T70" fmla="*/ 2464632 w 9951"/>
              <a:gd name="T71" fmla="*/ 57593 h 355"/>
              <a:gd name="T72" fmla="*/ 2515401 w 9951"/>
              <a:gd name="T73" fmla="*/ 57593 h 355"/>
              <a:gd name="T74" fmla="*/ 2604336 w 9951"/>
              <a:gd name="T75" fmla="*/ 57593 h 355"/>
              <a:gd name="T76" fmla="*/ 2655465 w 9951"/>
              <a:gd name="T77" fmla="*/ 57593 h 355"/>
              <a:gd name="T78" fmla="*/ 2744041 w 9951"/>
              <a:gd name="T79" fmla="*/ 57593 h 355"/>
              <a:gd name="T80" fmla="*/ 2795170 w 9951"/>
              <a:gd name="T81" fmla="*/ 57593 h 355"/>
              <a:gd name="T82" fmla="*/ 2884106 w 9951"/>
              <a:gd name="T83" fmla="*/ 57593 h 355"/>
              <a:gd name="T84" fmla="*/ 2934874 w 9951"/>
              <a:gd name="T85" fmla="*/ 57593 h 355"/>
              <a:gd name="T86" fmla="*/ 3023810 w 9951"/>
              <a:gd name="T87" fmla="*/ 57593 h 355"/>
              <a:gd name="T88" fmla="*/ 3074579 w 9951"/>
              <a:gd name="T89" fmla="*/ 57593 h 355"/>
              <a:gd name="T90" fmla="*/ 3163514 w 9951"/>
              <a:gd name="T91" fmla="*/ 57593 h 355"/>
              <a:gd name="T92" fmla="*/ 3214283 w 9951"/>
              <a:gd name="T93" fmla="*/ 57593 h 355"/>
              <a:gd name="T94" fmla="*/ 3303219 w 9951"/>
              <a:gd name="T95" fmla="*/ 57593 h 355"/>
              <a:gd name="T96" fmla="*/ 3353988 w 9951"/>
              <a:gd name="T97" fmla="*/ 57593 h 355"/>
              <a:gd name="T98" fmla="*/ 3442923 w 9951"/>
              <a:gd name="T99" fmla="*/ 57593 h 355"/>
              <a:gd name="T100" fmla="*/ 3493692 w 9951"/>
              <a:gd name="T101" fmla="*/ 57593 h 35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951" h="355">
                <a:moveTo>
                  <a:pt x="0" y="159"/>
                </a:moveTo>
                <a:lnTo>
                  <a:pt x="142" y="159"/>
                </a:lnTo>
                <a:lnTo>
                  <a:pt x="142" y="195"/>
                </a:lnTo>
                <a:lnTo>
                  <a:pt x="0" y="195"/>
                </a:lnTo>
                <a:lnTo>
                  <a:pt x="0" y="159"/>
                </a:lnTo>
                <a:close/>
                <a:moveTo>
                  <a:pt x="247" y="159"/>
                </a:moveTo>
                <a:lnTo>
                  <a:pt x="283" y="159"/>
                </a:lnTo>
                <a:lnTo>
                  <a:pt x="283" y="195"/>
                </a:lnTo>
                <a:lnTo>
                  <a:pt x="247" y="195"/>
                </a:lnTo>
                <a:lnTo>
                  <a:pt x="247" y="159"/>
                </a:lnTo>
                <a:close/>
                <a:moveTo>
                  <a:pt x="389" y="159"/>
                </a:moveTo>
                <a:lnTo>
                  <a:pt x="530" y="159"/>
                </a:lnTo>
                <a:lnTo>
                  <a:pt x="530" y="195"/>
                </a:lnTo>
                <a:lnTo>
                  <a:pt x="389" y="195"/>
                </a:lnTo>
                <a:lnTo>
                  <a:pt x="389" y="159"/>
                </a:lnTo>
                <a:close/>
                <a:moveTo>
                  <a:pt x="635" y="159"/>
                </a:moveTo>
                <a:lnTo>
                  <a:pt x="671" y="159"/>
                </a:lnTo>
                <a:lnTo>
                  <a:pt x="671" y="195"/>
                </a:lnTo>
                <a:lnTo>
                  <a:pt x="635" y="195"/>
                </a:lnTo>
                <a:lnTo>
                  <a:pt x="635" y="159"/>
                </a:lnTo>
                <a:close/>
                <a:moveTo>
                  <a:pt x="777" y="159"/>
                </a:moveTo>
                <a:lnTo>
                  <a:pt x="918" y="159"/>
                </a:lnTo>
                <a:lnTo>
                  <a:pt x="918" y="195"/>
                </a:lnTo>
                <a:lnTo>
                  <a:pt x="777" y="195"/>
                </a:lnTo>
                <a:lnTo>
                  <a:pt x="777" y="159"/>
                </a:lnTo>
                <a:close/>
                <a:moveTo>
                  <a:pt x="1024" y="159"/>
                </a:moveTo>
                <a:lnTo>
                  <a:pt x="1059" y="159"/>
                </a:lnTo>
                <a:lnTo>
                  <a:pt x="1059" y="195"/>
                </a:lnTo>
                <a:lnTo>
                  <a:pt x="1024" y="195"/>
                </a:lnTo>
                <a:lnTo>
                  <a:pt x="1024" y="159"/>
                </a:lnTo>
                <a:close/>
                <a:moveTo>
                  <a:pt x="1165" y="159"/>
                </a:moveTo>
                <a:lnTo>
                  <a:pt x="1306" y="159"/>
                </a:lnTo>
                <a:lnTo>
                  <a:pt x="1306" y="195"/>
                </a:lnTo>
                <a:lnTo>
                  <a:pt x="1165" y="195"/>
                </a:lnTo>
                <a:lnTo>
                  <a:pt x="1165" y="159"/>
                </a:lnTo>
                <a:close/>
                <a:moveTo>
                  <a:pt x="1412" y="159"/>
                </a:moveTo>
                <a:lnTo>
                  <a:pt x="1447" y="159"/>
                </a:lnTo>
                <a:lnTo>
                  <a:pt x="1447" y="195"/>
                </a:lnTo>
                <a:lnTo>
                  <a:pt x="1412" y="195"/>
                </a:lnTo>
                <a:lnTo>
                  <a:pt x="1412" y="159"/>
                </a:lnTo>
                <a:close/>
                <a:moveTo>
                  <a:pt x="1553" y="159"/>
                </a:moveTo>
                <a:lnTo>
                  <a:pt x="1694" y="159"/>
                </a:lnTo>
                <a:lnTo>
                  <a:pt x="1694" y="195"/>
                </a:lnTo>
                <a:lnTo>
                  <a:pt x="1553" y="195"/>
                </a:lnTo>
                <a:lnTo>
                  <a:pt x="1553" y="159"/>
                </a:lnTo>
                <a:close/>
                <a:moveTo>
                  <a:pt x="1800" y="159"/>
                </a:moveTo>
                <a:lnTo>
                  <a:pt x="1835" y="159"/>
                </a:lnTo>
                <a:lnTo>
                  <a:pt x="1835" y="195"/>
                </a:lnTo>
                <a:lnTo>
                  <a:pt x="1800" y="195"/>
                </a:lnTo>
                <a:lnTo>
                  <a:pt x="1800" y="159"/>
                </a:lnTo>
                <a:close/>
                <a:moveTo>
                  <a:pt x="1941" y="159"/>
                </a:moveTo>
                <a:lnTo>
                  <a:pt x="2082" y="159"/>
                </a:lnTo>
                <a:lnTo>
                  <a:pt x="2082" y="195"/>
                </a:lnTo>
                <a:lnTo>
                  <a:pt x="1941" y="195"/>
                </a:lnTo>
                <a:lnTo>
                  <a:pt x="1941" y="159"/>
                </a:lnTo>
                <a:close/>
                <a:moveTo>
                  <a:pt x="2188" y="159"/>
                </a:moveTo>
                <a:lnTo>
                  <a:pt x="2223" y="159"/>
                </a:lnTo>
                <a:lnTo>
                  <a:pt x="2223" y="195"/>
                </a:lnTo>
                <a:lnTo>
                  <a:pt x="2188" y="195"/>
                </a:lnTo>
                <a:lnTo>
                  <a:pt x="2188" y="159"/>
                </a:lnTo>
                <a:close/>
                <a:moveTo>
                  <a:pt x="2329" y="159"/>
                </a:moveTo>
                <a:lnTo>
                  <a:pt x="2470" y="159"/>
                </a:lnTo>
                <a:lnTo>
                  <a:pt x="2470" y="195"/>
                </a:lnTo>
                <a:lnTo>
                  <a:pt x="2329" y="195"/>
                </a:lnTo>
                <a:lnTo>
                  <a:pt x="2329" y="159"/>
                </a:lnTo>
                <a:close/>
                <a:moveTo>
                  <a:pt x="2576" y="159"/>
                </a:moveTo>
                <a:lnTo>
                  <a:pt x="2611" y="159"/>
                </a:lnTo>
                <a:lnTo>
                  <a:pt x="2611" y="195"/>
                </a:lnTo>
                <a:lnTo>
                  <a:pt x="2576" y="195"/>
                </a:lnTo>
                <a:lnTo>
                  <a:pt x="2576" y="159"/>
                </a:lnTo>
                <a:close/>
                <a:moveTo>
                  <a:pt x="2717" y="159"/>
                </a:moveTo>
                <a:lnTo>
                  <a:pt x="2858" y="159"/>
                </a:lnTo>
                <a:lnTo>
                  <a:pt x="2858" y="195"/>
                </a:lnTo>
                <a:lnTo>
                  <a:pt x="2717" y="195"/>
                </a:lnTo>
                <a:lnTo>
                  <a:pt x="2717" y="159"/>
                </a:lnTo>
                <a:close/>
                <a:moveTo>
                  <a:pt x="2964" y="159"/>
                </a:moveTo>
                <a:lnTo>
                  <a:pt x="2999" y="159"/>
                </a:lnTo>
                <a:lnTo>
                  <a:pt x="2999" y="195"/>
                </a:lnTo>
                <a:lnTo>
                  <a:pt x="2964" y="195"/>
                </a:lnTo>
                <a:lnTo>
                  <a:pt x="2964" y="159"/>
                </a:lnTo>
                <a:close/>
                <a:moveTo>
                  <a:pt x="3105" y="159"/>
                </a:moveTo>
                <a:lnTo>
                  <a:pt x="3246" y="159"/>
                </a:lnTo>
                <a:lnTo>
                  <a:pt x="3246" y="195"/>
                </a:lnTo>
                <a:lnTo>
                  <a:pt x="3105" y="195"/>
                </a:lnTo>
                <a:lnTo>
                  <a:pt x="3105" y="159"/>
                </a:lnTo>
                <a:close/>
                <a:moveTo>
                  <a:pt x="3352" y="159"/>
                </a:moveTo>
                <a:lnTo>
                  <a:pt x="3387" y="159"/>
                </a:lnTo>
                <a:lnTo>
                  <a:pt x="3387" y="195"/>
                </a:lnTo>
                <a:lnTo>
                  <a:pt x="3352" y="195"/>
                </a:lnTo>
                <a:lnTo>
                  <a:pt x="3352" y="159"/>
                </a:lnTo>
                <a:close/>
                <a:moveTo>
                  <a:pt x="3494" y="159"/>
                </a:moveTo>
                <a:lnTo>
                  <a:pt x="3635" y="159"/>
                </a:lnTo>
                <a:lnTo>
                  <a:pt x="3635" y="195"/>
                </a:lnTo>
                <a:lnTo>
                  <a:pt x="3494" y="195"/>
                </a:lnTo>
                <a:lnTo>
                  <a:pt x="3494" y="159"/>
                </a:lnTo>
                <a:close/>
                <a:moveTo>
                  <a:pt x="3741" y="159"/>
                </a:moveTo>
                <a:lnTo>
                  <a:pt x="3776" y="159"/>
                </a:lnTo>
                <a:lnTo>
                  <a:pt x="3776" y="195"/>
                </a:lnTo>
                <a:lnTo>
                  <a:pt x="3741" y="195"/>
                </a:lnTo>
                <a:lnTo>
                  <a:pt x="3741" y="159"/>
                </a:lnTo>
                <a:close/>
                <a:moveTo>
                  <a:pt x="3882" y="159"/>
                </a:moveTo>
                <a:lnTo>
                  <a:pt x="4023" y="159"/>
                </a:lnTo>
                <a:lnTo>
                  <a:pt x="4023" y="195"/>
                </a:lnTo>
                <a:lnTo>
                  <a:pt x="3882" y="195"/>
                </a:lnTo>
                <a:lnTo>
                  <a:pt x="3882" y="159"/>
                </a:lnTo>
                <a:close/>
                <a:moveTo>
                  <a:pt x="4129" y="159"/>
                </a:moveTo>
                <a:lnTo>
                  <a:pt x="4164" y="159"/>
                </a:lnTo>
                <a:lnTo>
                  <a:pt x="4164" y="195"/>
                </a:lnTo>
                <a:lnTo>
                  <a:pt x="4129" y="195"/>
                </a:lnTo>
                <a:lnTo>
                  <a:pt x="4129" y="159"/>
                </a:lnTo>
                <a:close/>
                <a:moveTo>
                  <a:pt x="4270" y="159"/>
                </a:moveTo>
                <a:lnTo>
                  <a:pt x="4411" y="159"/>
                </a:lnTo>
                <a:lnTo>
                  <a:pt x="4411" y="195"/>
                </a:lnTo>
                <a:lnTo>
                  <a:pt x="4270" y="195"/>
                </a:lnTo>
                <a:lnTo>
                  <a:pt x="4270" y="159"/>
                </a:lnTo>
                <a:close/>
                <a:moveTo>
                  <a:pt x="4517" y="159"/>
                </a:moveTo>
                <a:lnTo>
                  <a:pt x="4552" y="159"/>
                </a:lnTo>
                <a:lnTo>
                  <a:pt x="4552" y="195"/>
                </a:lnTo>
                <a:lnTo>
                  <a:pt x="4517" y="195"/>
                </a:lnTo>
                <a:lnTo>
                  <a:pt x="4517" y="159"/>
                </a:lnTo>
                <a:close/>
                <a:moveTo>
                  <a:pt x="4658" y="159"/>
                </a:moveTo>
                <a:lnTo>
                  <a:pt x="4799" y="159"/>
                </a:lnTo>
                <a:lnTo>
                  <a:pt x="4799" y="195"/>
                </a:lnTo>
                <a:lnTo>
                  <a:pt x="4658" y="195"/>
                </a:lnTo>
                <a:lnTo>
                  <a:pt x="4658" y="159"/>
                </a:lnTo>
                <a:close/>
                <a:moveTo>
                  <a:pt x="4905" y="159"/>
                </a:moveTo>
                <a:lnTo>
                  <a:pt x="4940" y="159"/>
                </a:lnTo>
                <a:lnTo>
                  <a:pt x="4940" y="195"/>
                </a:lnTo>
                <a:lnTo>
                  <a:pt x="4905" y="195"/>
                </a:lnTo>
                <a:lnTo>
                  <a:pt x="4905" y="159"/>
                </a:lnTo>
                <a:close/>
                <a:moveTo>
                  <a:pt x="5046" y="159"/>
                </a:moveTo>
                <a:lnTo>
                  <a:pt x="5187" y="159"/>
                </a:lnTo>
                <a:lnTo>
                  <a:pt x="5187" y="195"/>
                </a:lnTo>
                <a:lnTo>
                  <a:pt x="5046" y="195"/>
                </a:lnTo>
                <a:lnTo>
                  <a:pt x="5046" y="159"/>
                </a:lnTo>
                <a:close/>
                <a:moveTo>
                  <a:pt x="5293" y="159"/>
                </a:moveTo>
                <a:lnTo>
                  <a:pt x="5328" y="159"/>
                </a:lnTo>
                <a:lnTo>
                  <a:pt x="5328" y="195"/>
                </a:lnTo>
                <a:lnTo>
                  <a:pt x="5293" y="195"/>
                </a:lnTo>
                <a:lnTo>
                  <a:pt x="5293" y="159"/>
                </a:lnTo>
                <a:close/>
                <a:moveTo>
                  <a:pt x="5434" y="159"/>
                </a:moveTo>
                <a:lnTo>
                  <a:pt x="5575" y="159"/>
                </a:lnTo>
                <a:lnTo>
                  <a:pt x="5575" y="195"/>
                </a:lnTo>
                <a:lnTo>
                  <a:pt x="5434" y="195"/>
                </a:lnTo>
                <a:lnTo>
                  <a:pt x="5434" y="159"/>
                </a:lnTo>
                <a:close/>
                <a:moveTo>
                  <a:pt x="5681" y="159"/>
                </a:moveTo>
                <a:lnTo>
                  <a:pt x="5716" y="159"/>
                </a:lnTo>
                <a:lnTo>
                  <a:pt x="5716" y="195"/>
                </a:lnTo>
                <a:lnTo>
                  <a:pt x="5681" y="195"/>
                </a:lnTo>
                <a:lnTo>
                  <a:pt x="5681" y="159"/>
                </a:lnTo>
                <a:close/>
                <a:moveTo>
                  <a:pt x="5822" y="159"/>
                </a:moveTo>
                <a:lnTo>
                  <a:pt x="5963" y="159"/>
                </a:lnTo>
                <a:lnTo>
                  <a:pt x="5963" y="195"/>
                </a:lnTo>
                <a:lnTo>
                  <a:pt x="5822" y="195"/>
                </a:lnTo>
                <a:lnTo>
                  <a:pt x="5822" y="159"/>
                </a:lnTo>
                <a:close/>
                <a:moveTo>
                  <a:pt x="6069" y="159"/>
                </a:moveTo>
                <a:lnTo>
                  <a:pt x="6105" y="159"/>
                </a:lnTo>
                <a:lnTo>
                  <a:pt x="6105" y="195"/>
                </a:lnTo>
                <a:lnTo>
                  <a:pt x="6069" y="195"/>
                </a:lnTo>
                <a:lnTo>
                  <a:pt x="6069" y="159"/>
                </a:lnTo>
                <a:close/>
                <a:moveTo>
                  <a:pt x="6210" y="159"/>
                </a:moveTo>
                <a:lnTo>
                  <a:pt x="6351" y="159"/>
                </a:lnTo>
                <a:lnTo>
                  <a:pt x="6351" y="195"/>
                </a:lnTo>
                <a:lnTo>
                  <a:pt x="6210" y="195"/>
                </a:lnTo>
                <a:lnTo>
                  <a:pt x="6210" y="159"/>
                </a:lnTo>
                <a:close/>
                <a:moveTo>
                  <a:pt x="6457" y="159"/>
                </a:moveTo>
                <a:lnTo>
                  <a:pt x="6493" y="159"/>
                </a:lnTo>
                <a:lnTo>
                  <a:pt x="6493" y="195"/>
                </a:lnTo>
                <a:lnTo>
                  <a:pt x="6457" y="195"/>
                </a:lnTo>
                <a:lnTo>
                  <a:pt x="6457" y="159"/>
                </a:lnTo>
                <a:close/>
                <a:moveTo>
                  <a:pt x="6598" y="159"/>
                </a:moveTo>
                <a:lnTo>
                  <a:pt x="6740" y="159"/>
                </a:lnTo>
                <a:lnTo>
                  <a:pt x="6740" y="195"/>
                </a:lnTo>
                <a:lnTo>
                  <a:pt x="6598" y="195"/>
                </a:lnTo>
                <a:lnTo>
                  <a:pt x="6598" y="159"/>
                </a:lnTo>
                <a:close/>
                <a:moveTo>
                  <a:pt x="6845" y="159"/>
                </a:moveTo>
                <a:lnTo>
                  <a:pt x="6881" y="159"/>
                </a:lnTo>
                <a:lnTo>
                  <a:pt x="6881" y="195"/>
                </a:lnTo>
                <a:lnTo>
                  <a:pt x="6845" y="195"/>
                </a:lnTo>
                <a:lnTo>
                  <a:pt x="6845" y="159"/>
                </a:lnTo>
                <a:close/>
                <a:moveTo>
                  <a:pt x="6986" y="159"/>
                </a:moveTo>
                <a:lnTo>
                  <a:pt x="7128" y="159"/>
                </a:lnTo>
                <a:lnTo>
                  <a:pt x="7128" y="195"/>
                </a:lnTo>
                <a:lnTo>
                  <a:pt x="6986" y="195"/>
                </a:lnTo>
                <a:lnTo>
                  <a:pt x="6986" y="159"/>
                </a:lnTo>
                <a:close/>
                <a:moveTo>
                  <a:pt x="7233" y="159"/>
                </a:moveTo>
                <a:lnTo>
                  <a:pt x="7269" y="159"/>
                </a:lnTo>
                <a:lnTo>
                  <a:pt x="7269" y="195"/>
                </a:lnTo>
                <a:lnTo>
                  <a:pt x="7233" y="195"/>
                </a:lnTo>
                <a:lnTo>
                  <a:pt x="7233" y="159"/>
                </a:lnTo>
                <a:close/>
                <a:moveTo>
                  <a:pt x="7375" y="159"/>
                </a:moveTo>
                <a:lnTo>
                  <a:pt x="7516" y="159"/>
                </a:lnTo>
                <a:lnTo>
                  <a:pt x="7516" y="195"/>
                </a:lnTo>
                <a:lnTo>
                  <a:pt x="7375" y="195"/>
                </a:lnTo>
                <a:lnTo>
                  <a:pt x="7375" y="159"/>
                </a:lnTo>
                <a:close/>
                <a:moveTo>
                  <a:pt x="7621" y="159"/>
                </a:moveTo>
                <a:lnTo>
                  <a:pt x="7657" y="159"/>
                </a:lnTo>
                <a:lnTo>
                  <a:pt x="7657" y="195"/>
                </a:lnTo>
                <a:lnTo>
                  <a:pt x="7621" y="195"/>
                </a:lnTo>
                <a:lnTo>
                  <a:pt x="7621" y="159"/>
                </a:lnTo>
                <a:close/>
                <a:moveTo>
                  <a:pt x="7763" y="159"/>
                </a:moveTo>
                <a:lnTo>
                  <a:pt x="7904" y="159"/>
                </a:lnTo>
                <a:lnTo>
                  <a:pt x="7904" y="195"/>
                </a:lnTo>
                <a:lnTo>
                  <a:pt x="7763" y="195"/>
                </a:lnTo>
                <a:lnTo>
                  <a:pt x="7763" y="159"/>
                </a:lnTo>
                <a:close/>
                <a:moveTo>
                  <a:pt x="8010" y="159"/>
                </a:moveTo>
                <a:lnTo>
                  <a:pt x="8045" y="159"/>
                </a:lnTo>
                <a:lnTo>
                  <a:pt x="8045" y="195"/>
                </a:lnTo>
                <a:lnTo>
                  <a:pt x="8010" y="195"/>
                </a:lnTo>
                <a:lnTo>
                  <a:pt x="8010" y="159"/>
                </a:lnTo>
                <a:close/>
                <a:moveTo>
                  <a:pt x="8151" y="159"/>
                </a:moveTo>
                <a:lnTo>
                  <a:pt x="8292" y="159"/>
                </a:lnTo>
                <a:lnTo>
                  <a:pt x="8292" y="195"/>
                </a:lnTo>
                <a:lnTo>
                  <a:pt x="8151" y="195"/>
                </a:lnTo>
                <a:lnTo>
                  <a:pt x="8151" y="159"/>
                </a:lnTo>
                <a:close/>
                <a:moveTo>
                  <a:pt x="8398" y="159"/>
                </a:moveTo>
                <a:lnTo>
                  <a:pt x="8433" y="159"/>
                </a:lnTo>
                <a:lnTo>
                  <a:pt x="8433" y="195"/>
                </a:lnTo>
                <a:lnTo>
                  <a:pt x="8398" y="195"/>
                </a:lnTo>
                <a:lnTo>
                  <a:pt x="8398" y="159"/>
                </a:lnTo>
                <a:close/>
                <a:moveTo>
                  <a:pt x="8539" y="159"/>
                </a:moveTo>
                <a:lnTo>
                  <a:pt x="8680" y="159"/>
                </a:lnTo>
                <a:lnTo>
                  <a:pt x="8680" y="195"/>
                </a:lnTo>
                <a:lnTo>
                  <a:pt x="8539" y="195"/>
                </a:lnTo>
                <a:lnTo>
                  <a:pt x="8539" y="159"/>
                </a:lnTo>
                <a:close/>
                <a:moveTo>
                  <a:pt x="8786" y="159"/>
                </a:moveTo>
                <a:lnTo>
                  <a:pt x="8821" y="159"/>
                </a:lnTo>
                <a:lnTo>
                  <a:pt x="8821" y="195"/>
                </a:lnTo>
                <a:lnTo>
                  <a:pt x="8786" y="195"/>
                </a:lnTo>
                <a:lnTo>
                  <a:pt x="8786" y="159"/>
                </a:lnTo>
                <a:close/>
                <a:moveTo>
                  <a:pt x="8927" y="159"/>
                </a:moveTo>
                <a:lnTo>
                  <a:pt x="9068" y="159"/>
                </a:lnTo>
                <a:lnTo>
                  <a:pt x="9068" y="195"/>
                </a:lnTo>
                <a:lnTo>
                  <a:pt x="8927" y="195"/>
                </a:lnTo>
                <a:lnTo>
                  <a:pt x="8927" y="159"/>
                </a:lnTo>
                <a:close/>
                <a:moveTo>
                  <a:pt x="9174" y="159"/>
                </a:moveTo>
                <a:lnTo>
                  <a:pt x="9209" y="159"/>
                </a:lnTo>
                <a:lnTo>
                  <a:pt x="9209" y="195"/>
                </a:lnTo>
                <a:lnTo>
                  <a:pt x="9174" y="195"/>
                </a:lnTo>
                <a:lnTo>
                  <a:pt x="9174" y="159"/>
                </a:lnTo>
                <a:close/>
                <a:moveTo>
                  <a:pt x="9315" y="159"/>
                </a:moveTo>
                <a:lnTo>
                  <a:pt x="9456" y="159"/>
                </a:lnTo>
                <a:lnTo>
                  <a:pt x="9456" y="195"/>
                </a:lnTo>
                <a:lnTo>
                  <a:pt x="9315" y="195"/>
                </a:lnTo>
                <a:lnTo>
                  <a:pt x="9315" y="159"/>
                </a:lnTo>
                <a:close/>
                <a:moveTo>
                  <a:pt x="9562" y="159"/>
                </a:moveTo>
                <a:lnTo>
                  <a:pt x="9597" y="159"/>
                </a:lnTo>
                <a:lnTo>
                  <a:pt x="9597" y="195"/>
                </a:lnTo>
                <a:lnTo>
                  <a:pt x="9562" y="195"/>
                </a:lnTo>
                <a:lnTo>
                  <a:pt x="9562" y="159"/>
                </a:lnTo>
                <a:close/>
                <a:moveTo>
                  <a:pt x="9703" y="159"/>
                </a:moveTo>
                <a:lnTo>
                  <a:pt x="9773" y="159"/>
                </a:lnTo>
                <a:lnTo>
                  <a:pt x="9773" y="195"/>
                </a:lnTo>
                <a:lnTo>
                  <a:pt x="9703" y="195"/>
                </a:lnTo>
                <a:lnTo>
                  <a:pt x="9703" y="159"/>
                </a:lnTo>
                <a:close/>
                <a:moveTo>
                  <a:pt x="9738" y="0"/>
                </a:moveTo>
                <a:lnTo>
                  <a:pt x="9950" y="178"/>
                </a:lnTo>
                <a:lnTo>
                  <a:pt x="9738" y="354"/>
                </a:lnTo>
                <a:lnTo>
                  <a:pt x="9738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0281" name="Freeform 108"/>
          <p:cNvSpPr>
            <a:spLocks noChangeArrowheads="1"/>
          </p:cNvSpPr>
          <p:nvPr/>
        </p:nvSpPr>
        <p:spPr bwMode="auto">
          <a:xfrm>
            <a:off x="9401281" y="3756916"/>
            <a:ext cx="150377" cy="421910"/>
          </a:xfrm>
          <a:custGeom>
            <a:avLst/>
            <a:gdLst>
              <a:gd name="T0" fmla="*/ 57593 w 355"/>
              <a:gd name="T1" fmla="*/ 382227 h 1061"/>
              <a:gd name="T2" fmla="*/ 57593 w 355"/>
              <a:gd name="T3" fmla="*/ 331023 h 1061"/>
              <a:gd name="T4" fmla="*/ 70633 w 355"/>
              <a:gd name="T5" fmla="*/ 331023 h 1061"/>
              <a:gd name="T6" fmla="*/ 70633 w 355"/>
              <a:gd name="T7" fmla="*/ 382227 h 1061"/>
              <a:gd name="T8" fmla="*/ 57593 w 355"/>
              <a:gd name="T9" fmla="*/ 382227 h 1061"/>
              <a:gd name="T10" fmla="*/ 57593 w 355"/>
              <a:gd name="T11" fmla="*/ 293161 h 1061"/>
              <a:gd name="T12" fmla="*/ 57593 w 355"/>
              <a:gd name="T13" fmla="*/ 280180 h 1061"/>
              <a:gd name="T14" fmla="*/ 70633 w 355"/>
              <a:gd name="T15" fmla="*/ 280180 h 1061"/>
              <a:gd name="T16" fmla="*/ 70633 w 355"/>
              <a:gd name="T17" fmla="*/ 293161 h 1061"/>
              <a:gd name="T18" fmla="*/ 57593 w 355"/>
              <a:gd name="T19" fmla="*/ 293161 h 1061"/>
              <a:gd name="T20" fmla="*/ 57593 w 355"/>
              <a:gd name="T21" fmla="*/ 242318 h 1061"/>
              <a:gd name="T22" fmla="*/ 57593 w 355"/>
              <a:gd name="T23" fmla="*/ 190753 h 1061"/>
              <a:gd name="T24" fmla="*/ 70633 w 355"/>
              <a:gd name="T25" fmla="*/ 190753 h 1061"/>
              <a:gd name="T26" fmla="*/ 70633 w 355"/>
              <a:gd name="T27" fmla="*/ 242318 h 1061"/>
              <a:gd name="T28" fmla="*/ 57593 w 355"/>
              <a:gd name="T29" fmla="*/ 242318 h 1061"/>
              <a:gd name="T30" fmla="*/ 57593 w 355"/>
              <a:gd name="T31" fmla="*/ 152891 h 1061"/>
              <a:gd name="T32" fmla="*/ 57593 w 355"/>
              <a:gd name="T33" fmla="*/ 139910 h 1061"/>
              <a:gd name="T34" fmla="*/ 70633 w 355"/>
              <a:gd name="T35" fmla="*/ 139910 h 1061"/>
              <a:gd name="T36" fmla="*/ 70633 w 355"/>
              <a:gd name="T37" fmla="*/ 152891 h 1061"/>
              <a:gd name="T38" fmla="*/ 57593 w 355"/>
              <a:gd name="T39" fmla="*/ 152891 h 1061"/>
              <a:gd name="T40" fmla="*/ 57593 w 355"/>
              <a:gd name="T41" fmla="*/ 101687 h 1061"/>
              <a:gd name="T42" fmla="*/ 57593 w 355"/>
              <a:gd name="T43" fmla="*/ 63825 h 1061"/>
              <a:gd name="T44" fmla="*/ 70633 w 355"/>
              <a:gd name="T45" fmla="*/ 63825 h 1061"/>
              <a:gd name="T46" fmla="*/ 70633 w 355"/>
              <a:gd name="T47" fmla="*/ 101687 h 1061"/>
              <a:gd name="T48" fmla="*/ 57593 w 355"/>
              <a:gd name="T49" fmla="*/ 101687 h 1061"/>
              <a:gd name="T50" fmla="*/ 0 w 355"/>
              <a:gd name="T51" fmla="*/ 76445 h 1061"/>
              <a:gd name="T52" fmla="*/ 64113 w 355"/>
              <a:gd name="T53" fmla="*/ 0 h 1061"/>
              <a:gd name="T54" fmla="*/ 128226 w 355"/>
              <a:gd name="T55" fmla="*/ 76445 h 1061"/>
              <a:gd name="T56" fmla="*/ 0 w 355"/>
              <a:gd name="T57" fmla="*/ 76445 h 106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55" h="1061">
                <a:moveTo>
                  <a:pt x="159" y="1060"/>
                </a:moveTo>
                <a:lnTo>
                  <a:pt x="159" y="918"/>
                </a:lnTo>
                <a:lnTo>
                  <a:pt x="195" y="918"/>
                </a:lnTo>
                <a:lnTo>
                  <a:pt x="195" y="1060"/>
                </a:lnTo>
                <a:lnTo>
                  <a:pt x="159" y="1060"/>
                </a:lnTo>
                <a:close/>
                <a:moveTo>
                  <a:pt x="159" y="813"/>
                </a:moveTo>
                <a:lnTo>
                  <a:pt x="159" y="777"/>
                </a:lnTo>
                <a:lnTo>
                  <a:pt x="195" y="777"/>
                </a:lnTo>
                <a:lnTo>
                  <a:pt x="195" y="813"/>
                </a:lnTo>
                <a:lnTo>
                  <a:pt x="159" y="813"/>
                </a:lnTo>
                <a:close/>
                <a:moveTo>
                  <a:pt x="159" y="672"/>
                </a:moveTo>
                <a:lnTo>
                  <a:pt x="159" y="529"/>
                </a:lnTo>
                <a:lnTo>
                  <a:pt x="195" y="529"/>
                </a:lnTo>
                <a:lnTo>
                  <a:pt x="195" y="672"/>
                </a:lnTo>
                <a:lnTo>
                  <a:pt x="159" y="672"/>
                </a:lnTo>
                <a:close/>
                <a:moveTo>
                  <a:pt x="159" y="424"/>
                </a:moveTo>
                <a:lnTo>
                  <a:pt x="159" y="388"/>
                </a:lnTo>
                <a:lnTo>
                  <a:pt x="195" y="388"/>
                </a:lnTo>
                <a:lnTo>
                  <a:pt x="195" y="424"/>
                </a:lnTo>
                <a:lnTo>
                  <a:pt x="159" y="424"/>
                </a:lnTo>
                <a:close/>
                <a:moveTo>
                  <a:pt x="159" y="282"/>
                </a:moveTo>
                <a:lnTo>
                  <a:pt x="159" y="177"/>
                </a:lnTo>
                <a:lnTo>
                  <a:pt x="195" y="177"/>
                </a:lnTo>
                <a:lnTo>
                  <a:pt x="195" y="282"/>
                </a:lnTo>
                <a:lnTo>
                  <a:pt x="159" y="282"/>
                </a:lnTo>
                <a:close/>
                <a:moveTo>
                  <a:pt x="0" y="212"/>
                </a:moveTo>
                <a:lnTo>
                  <a:pt x="177" y="0"/>
                </a:lnTo>
                <a:lnTo>
                  <a:pt x="354" y="212"/>
                </a:lnTo>
                <a:lnTo>
                  <a:pt x="0" y="212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0282" name="Freeform 109"/>
          <p:cNvSpPr>
            <a:spLocks noChangeArrowheads="1"/>
          </p:cNvSpPr>
          <p:nvPr/>
        </p:nvSpPr>
        <p:spPr bwMode="auto">
          <a:xfrm>
            <a:off x="4841734" y="4618240"/>
            <a:ext cx="4190105" cy="141804"/>
          </a:xfrm>
          <a:custGeom>
            <a:avLst/>
            <a:gdLst>
              <a:gd name="T0" fmla="*/ 0 w 9951"/>
              <a:gd name="T1" fmla="*/ 57955 h 355"/>
              <a:gd name="T2" fmla="*/ 88936 w 9951"/>
              <a:gd name="T3" fmla="*/ 57955 h 355"/>
              <a:gd name="T4" fmla="*/ 140065 w 9951"/>
              <a:gd name="T5" fmla="*/ 57955 h 355"/>
              <a:gd name="T6" fmla="*/ 228640 w 9951"/>
              <a:gd name="T7" fmla="*/ 57955 h 355"/>
              <a:gd name="T8" fmla="*/ 279769 w 9951"/>
              <a:gd name="T9" fmla="*/ 57955 h 355"/>
              <a:gd name="T10" fmla="*/ 368705 w 9951"/>
              <a:gd name="T11" fmla="*/ 57955 h 355"/>
              <a:gd name="T12" fmla="*/ 419474 w 9951"/>
              <a:gd name="T13" fmla="*/ 57955 h 355"/>
              <a:gd name="T14" fmla="*/ 508409 w 9951"/>
              <a:gd name="T15" fmla="*/ 57955 h 355"/>
              <a:gd name="T16" fmla="*/ 559178 w 9951"/>
              <a:gd name="T17" fmla="*/ 57955 h 355"/>
              <a:gd name="T18" fmla="*/ 648114 w 9951"/>
              <a:gd name="T19" fmla="*/ 57955 h 355"/>
              <a:gd name="T20" fmla="*/ 698882 w 9951"/>
              <a:gd name="T21" fmla="*/ 57955 h 355"/>
              <a:gd name="T22" fmla="*/ 787818 w 9951"/>
              <a:gd name="T23" fmla="*/ 57955 h 355"/>
              <a:gd name="T24" fmla="*/ 838587 w 9951"/>
              <a:gd name="T25" fmla="*/ 57955 h 355"/>
              <a:gd name="T26" fmla="*/ 927523 w 9951"/>
              <a:gd name="T27" fmla="*/ 57955 h 355"/>
              <a:gd name="T28" fmla="*/ 978291 w 9951"/>
              <a:gd name="T29" fmla="*/ 57955 h 355"/>
              <a:gd name="T30" fmla="*/ 1067227 w 9951"/>
              <a:gd name="T31" fmla="*/ 57955 h 355"/>
              <a:gd name="T32" fmla="*/ 1117996 w 9951"/>
              <a:gd name="T33" fmla="*/ 57955 h 355"/>
              <a:gd name="T34" fmla="*/ 1206932 w 9951"/>
              <a:gd name="T35" fmla="*/ 57955 h 355"/>
              <a:gd name="T36" fmla="*/ 1258061 w 9951"/>
              <a:gd name="T37" fmla="*/ 57955 h 355"/>
              <a:gd name="T38" fmla="*/ 1346996 w 9951"/>
              <a:gd name="T39" fmla="*/ 57955 h 355"/>
              <a:gd name="T40" fmla="*/ 1397765 w 9951"/>
              <a:gd name="T41" fmla="*/ 57955 h 355"/>
              <a:gd name="T42" fmla="*/ 1486701 w 9951"/>
              <a:gd name="T43" fmla="*/ 57955 h 355"/>
              <a:gd name="T44" fmla="*/ 1537469 w 9951"/>
              <a:gd name="T45" fmla="*/ 57955 h 355"/>
              <a:gd name="T46" fmla="*/ 1626405 w 9951"/>
              <a:gd name="T47" fmla="*/ 57955 h 355"/>
              <a:gd name="T48" fmla="*/ 1677174 w 9951"/>
              <a:gd name="T49" fmla="*/ 57955 h 355"/>
              <a:gd name="T50" fmla="*/ 1766110 w 9951"/>
              <a:gd name="T51" fmla="*/ 57955 h 355"/>
              <a:gd name="T52" fmla="*/ 1816878 w 9951"/>
              <a:gd name="T53" fmla="*/ 57955 h 355"/>
              <a:gd name="T54" fmla="*/ 1905814 w 9951"/>
              <a:gd name="T55" fmla="*/ 57955 h 355"/>
              <a:gd name="T56" fmla="*/ 1956583 w 9951"/>
              <a:gd name="T57" fmla="*/ 57955 h 355"/>
              <a:gd name="T58" fmla="*/ 2045519 w 9951"/>
              <a:gd name="T59" fmla="*/ 57955 h 355"/>
              <a:gd name="T60" fmla="*/ 2096287 w 9951"/>
              <a:gd name="T61" fmla="*/ 57955 h 355"/>
              <a:gd name="T62" fmla="*/ 2185223 w 9951"/>
              <a:gd name="T63" fmla="*/ 57955 h 355"/>
              <a:gd name="T64" fmla="*/ 2235992 w 9951"/>
              <a:gd name="T65" fmla="*/ 57955 h 355"/>
              <a:gd name="T66" fmla="*/ 2324927 w 9951"/>
              <a:gd name="T67" fmla="*/ 57955 h 355"/>
              <a:gd name="T68" fmla="*/ 2375696 w 9951"/>
              <a:gd name="T69" fmla="*/ 57955 h 355"/>
              <a:gd name="T70" fmla="*/ 2464632 w 9951"/>
              <a:gd name="T71" fmla="*/ 57955 h 355"/>
              <a:gd name="T72" fmla="*/ 2515401 w 9951"/>
              <a:gd name="T73" fmla="*/ 57955 h 355"/>
              <a:gd name="T74" fmla="*/ 2604336 w 9951"/>
              <a:gd name="T75" fmla="*/ 57955 h 355"/>
              <a:gd name="T76" fmla="*/ 2655465 w 9951"/>
              <a:gd name="T77" fmla="*/ 57955 h 355"/>
              <a:gd name="T78" fmla="*/ 2744041 w 9951"/>
              <a:gd name="T79" fmla="*/ 57955 h 355"/>
              <a:gd name="T80" fmla="*/ 2795170 w 9951"/>
              <a:gd name="T81" fmla="*/ 57955 h 355"/>
              <a:gd name="T82" fmla="*/ 2884106 w 9951"/>
              <a:gd name="T83" fmla="*/ 57955 h 355"/>
              <a:gd name="T84" fmla="*/ 2934874 w 9951"/>
              <a:gd name="T85" fmla="*/ 57955 h 355"/>
              <a:gd name="T86" fmla="*/ 3023810 w 9951"/>
              <a:gd name="T87" fmla="*/ 57955 h 355"/>
              <a:gd name="T88" fmla="*/ 3074579 w 9951"/>
              <a:gd name="T89" fmla="*/ 57955 h 355"/>
              <a:gd name="T90" fmla="*/ 3163514 w 9951"/>
              <a:gd name="T91" fmla="*/ 57955 h 355"/>
              <a:gd name="T92" fmla="*/ 3214283 w 9951"/>
              <a:gd name="T93" fmla="*/ 57955 h 355"/>
              <a:gd name="T94" fmla="*/ 3303219 w 9951"/>
              <a:gd name="T95" fmla="*/ 57955 h 355"/>
              <a:gd name="T96" fmla="*/ 3353988 w 9951"/>
              <a:gd name="T97" fmla="*/ 57955 h 355"/>
              <a:gd name="T98" fmla="*/ 3442923 w 9951"/>
              <a:gd name="T99" fmla="*/ 57955 h 355"/>
              <a:gd name="T100" fmla="*/ 3493692 w 9951"/>
              <a:gd name="T101" fmla="*/ 57955 h 35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951" h="355">
                <a:moveTo>
                  <a:pt x="0" y="160"/>
                </a:moveTo>
                <a:lnTo>
                  <a:pt x="142" y="160"/>
                </a:lnTo>
                <a:lnTo>
                  <a:pt x="142" y="195"/>
                </a:lnTo>
                <a:lnTo>
                  <a:pt x="0" y="195"/>
                </a:lnTo>
                <a:lnTo>
                  <a:pt x="0" y="160"/>
                </a:lnTo>
                <a:close/>
                <a:moveTo>
                  <a:pt x="247" y="160"/>
                </a:moveTo>
                <a:lnTo>
                  <a:pt x="283" y="160"/>
                </a:lnTo>
                <a:lnTo>
                  <a:pt x="283" y="195"/>
                </a:lnTo>
                <a:lnTo>
                  <a:pt x="247" y="195"/>
                </a:lnTo>
                <a:lnTo>
                  <a:pt x="247" y="160"/>
                </a:lnTo>
                <a:close/>
                <a:moveTo>
                  <a:pt x="389" y="160"/>
                </a:moveTo>
                <a:lnTo>
                  <a:pt x="530" y="160"/>
                </a:lnTo>
                <a:lnTo>
                  <a:pt x="530" y="195"/>
                </a:lnTo>
                <a:lnTo>
                  <a:pt x="389" y="195"/>
                </a:lnTo>
                <a:lnTo>
                  <a:pt x="389" y="160"/>
                </a:lnTo>
                <a:close/>
                <a:moveTo>
                  <a:pt x="635" y="160"/>
                </a:moveTo>
                <a:lnTo>
                  <a:pt x="671" y="160"/>
                </a:lnTo>
                <a:lnTo>
                  <a:pt x="671" y="195"/>
                </a:lnTo>
                <a:lnTo>
                  <a:pt x="635" y="195"/>
                </a:lnTo>
                <a:lnTo>
                  <a:pt x="635" y="160"/>
                </a:lnTo>
                <a:close/>
                <a:moveTo>
                  <a:pt x="777" y="160"/>
                </a:moveTo>
                <a:lnTo>
                  <a:pt x="918" y="160"/>
                </a:lnTo>
                <a:lnTo>
                  <a:pt x="918" y="195"/>
                </a:lnTo>
                <a:lnTo>
                  <a:pt x="777" y="195"/>
                </a:lnTo>
                <a:lnTo>
                  <a:pt x="777" y="160"/>
                </a:lnTo>
                <a:close/>
                <a:moveTo>
                  <a:pt x="1024" y="160"/>
                </a:moveTo>
                <a:lnTo>
                  <a:pt x="1059" y="160"/>
                </a:lnTo>
                <a:lnTo>
                  <a:pt x="1059" y="195"/>
                </a:lnTo>
                <a:lnTo>
                  <a:pt x="1024" y="195"/>
                </a:lnTo>
                <a:lnTo>
                  <a:pt x="1024" y="160"/>
                </a:lnTo>
                <a:close/>
                <a:moveTo>
                  <a:pt x="1165" y="160"/>
                </a:moveTo>
                <a:lnTo>
                  <a:pt x="1306" y="160"/>
                </a:lnTo>
                <a:lnTo>
                  <a:pt x="1306" y="195"/>
                </a:lnTo>
                <a:lnTo>
                  <a:pt x="1165" y="195"/>
                </a:lnTo>
                <a:lnTo>
                  <a:pt x="1165" y="160"/>
                </a:lnTo>
                <a:close/>
                <a:moveTo>
                  <a:pt x="1412" y="160"/>
                </a:moveTo>
                <a:lnTo>
                  <a:pt x="1447" y="160"/>
                </a:lnTo>
                <a:lnTo>
                  <a:pt x="1447" y="195"/>
                </a:lnTo>
                <a:lnTo>
                  <a:pt x="1412" y="195"/>
                </a:lnTo>
                <a:lnTo>
                  <a:pt x="1412" y="160"/>
                </a:lnTo>
                <a:close/>
                <a:moveTo>
                  <a:pt x="1553" y="160"/>
                </a:moveTo>
                <a:lnTo>
                  <a:pt x="1694" y="160"/>
                </a:lnTo>
                <a:lnTo>
                  <a:pt x="1694" y="195"/>
                </a:lnTo>
                <a:lnTo>
                  <a:pt x="1553" y="195"/>
                </a:lnTo>
                <a:lnTo>
                  <a:pt x="1553" y="160"/>
                </a:lnTo>
                <a:close/>
                <a:moveTo>
                  <a:pt x="1800" y="160"/>
                </a:moveTo>
                <a:lnTo>
                  <a:pt x="1835" y="160"/>
                </a:lnTo>
                <a:lnTo>
                  <a:pt x="1835" y="195"/>
                </a:lnTo>
                <a:lnTo>
                  <a:pt x="1800" y="195"/>
                </a:lnTo>
                <a:lnTo>
                  <a:pt x="1800" y="160"/>
                </a:lnTo>
                <a:close/>
                <a:moveTo>
                  <a:pt x="1941" y="160"/>
                </a:moveTo>
                <a:lnTo>
                  <a:pt x="2082" y="160"/>
                </a:lnTo>
                <a:lnTo>
                  <a:pt x="2082" y="195"/>
                </a:lnTo>
                <a:lnTo>
                  <a:pt x="1941" y="195"/>
                </a:lnTo>
                <a:lnTo>
                  <a:pt x="1941" y="160"/>
                </a:lnTo>
                <a:close/>
                <a:moveTo>
                  <a:pt x="2188" y="160"/>
                </a:moveTo>
                <a:lnTo>
                  <a:pt x="2223" y="160"/>
                </a:lnTo>
                <a:lnTo>
                  <a:pt x="2223" y="195"/>
                </a:lnTo>
                <a:lnTo>
                  <a:pt x="2188" y="195"/>
                </a:lnTo>
                <a:lnTo>
                  <a:pt x="2188" y="160"/>
                </a:lnTo>
                <a:close/>
                <a:moveTo>
                  <a:pt x="2329" y="160"/>
                </a:moveTo>
                <a:lnTo>
                  <a:pt x="2470" y="160"/>
                </a:lnTo>
                <a:lnTo>
                  <a:pt x="2470" y="195"/>
                </a:lnTo>
                <a:lnTo>
                  <a:pt x="2329" y="195"/>
                </a:lnTo>
                <a:lnTo>
                  <a:pt x="2329" y="160"/>
                </a:lnTo>
                <a:close/>
                <a:moveTo>
                  <a:pt x="2576" y="160"/>
                </a:moveTo>
                <a:lnTo>
                  <a:pt x="2611" y="160"/>
                </a:lnTo>
                <a:lnTo>
                  <a:pt x="2611" y="195"/>
                </a:lnTo>
                <a:lnTo>
                  <a:pt x="2576" y="195"/>
                </a:lnTo>
                <a:lnTo>
                  <a:pt x="2576" y="160"/>
                </a:lnTo>
                <a:close/>
                <a:moveTo>
                  <a:pt x="2717" y="160"/>
                </a:moveTo>
                <a:lnTo>
                  <a:pt x="2858" y="160"/>
                </a:lnTo>
                <a:lnTo>
                  <a:pt x="2858" y="195"/>
                </a:lnTo>
                <a:lnTo>
                  <a:pt x="2717" y="195"/>
                </a:lnTo>
                <a:lnTo>
                  <a:pt x="2717" y="160"/>
                </a:lnTo>
                <a:close/>
                <a:moveTo>
                  <a:pt x="2964" y="160"/>
                </a:moveTo>
                <a:lnTo>
                  <a:pt x="2999" y="160"/>
                </a:lnTo>
                <a:lnTo>
                  <a:pt x="2999" y="195"/>
                </a:lnTo>
                <a:lnTo>
                  <a:pt x="2964" y="195"/>
                </a:lnTo>
                <a:lnTo>
                  <a:pt x="2964" y="160"/>
                </a:lnTo>
                <a:close/>
                <a:moveTo>
                  <a:pt x="3105" y="160"/>
                </a:moveTo>
                <a:lnTo>
                  <a:pt x="3246" y="160"/>
                </a:lnTo>
                <a:lnTo>
                  <a:pt x="3246" y="195"/>
                </a:lnTo>
                <a:lnTo>
                  <a:pt x="3105" y="195"/>
                </a:lnTo>
                <a:lnTo>
                  <a:pt x="3105" y="160"/>
                </a:lnTo>
                <a:close/>
                <a:moveTo>
                  <a:pt x="3352" y="160"/>
                </a:moveTo>
                <a:lnTo>
                  <a:pt x="3387" y="160"/>
                </a:lnTo>
                <a:lnTo>
                  <a:pt x="3387" y="195"/>
                </a:lnTo>
                <a:lnTo>
                  <a:pt x="3352" y="195"/>
                </a:lnTo>
                <a:lnTo>
                  <a:pt x="3352" y="160"/>
                </a:lnTo>
                <a:close/>
                <a:moveTo>
                  <a:pt x="3494" y="160"/>
                </a:moveTo>
                <a:lnTo>
                  <a:pt x="3635" y="160"/>
                </a:lnTo>
                <a:lnTo>
                  <a:pt x="3635" y="195"/>
                </a:lnTo>
                <a:lnTo>
                  <a:pt x="3494" y="195"/>
                </a:lnTo>
                <a:lnTo>
                  <a:pt x="3494" y="160"/>
                </a:lnTo>
                <a:close/>
                <a:moveTo>
                  <a:pt x="3741" y="160"/>
                </a:moveTo>
                <a:lnTo>
                  <a:pt x="3776" y="160"/>
                </a:lnTo>
                <a:lnTo>
                  <a:pt x="3776" y="195"/>
                </a:lnTo>
                <a:lnTo>
                  <a:pt x="3741" y="195"/>
                </a:lnTo>
                <a:lnTo>
                  <a:pt x="3741" y="160"/>
                </a:lnTo>
                <a:close/>
                <a:moveTo>
                  <a:pt x="3882" y="160"/>
                </a:moveTo>
                <a:lnTo>
                  <a:pt x="4023" y="160"/>
                </a:lnTo>
                <a:lnTo>
                  <a:pt x="4023" y="195"/>
                </a:lnTo>
                <a:lnTo>
                  <a:pt x="3882" y="195"/>
                </a:lnTo>
                <a:lnTo>
                  <a:pt x="3882" y="160"/>
                </a:lnTo>
                <a:close/>
                <a:moveTo>
                  <a:pt x="4129" y="160"/>
                </a:moveTo>
                <a:lnTo>
                  <a:pt x="4164" y="160"/>
                </a:lnTo>
                <a:lnTo>
                  <a:pt x="4164" y="195"/>
                </a:lnTo>
                <a:lnTo>
                  <a:pt x="4129" y="195"/>
                </a:lnTo>
                <a:lnTo>
                  <a:pt x="4129" y="160"/>
                </a:lnTo>
                <a:close/>
                <a:moveTo>
                  <a:pt x="4270" y="160"/>
                </a:moveTo>
                <a:lnTo>
                  <a:pt x="4411" y="160"/>
                </a:lnTo>
                <a:lnTo>
                  <a:pt x="4411" y="195"/>
                </a:lnTo>
                <a:lnTo>
                  <a:pt x="4270" y="195"/>
                </a:lnTo>
                <a:lnTo>
                  <a:pt x="4270" y="160"/>
                </a:lnTo>
                <a:close/>
                <a:moveTo>
                  <a:pt x="4517" y="160"/>
                </a:moveTo>
                <a:lnTo>
                  <a:pt x="4552" y="160"/>
                </a:lnTo>
                <a:lnTo>
                  <a:pt x="4552" y="195"/>
                </a:lnTo>
                <a:lnTo>
                  <a:pt x="4517" y="195"/>
                </a:lnTo>
                <a:lnTo>
                  <a:pt x="4517" y="160"/>
                </a:lnTo>
                <a:close/>
                <a:moveTo>
                  <a:pt x="4658" y="160"/>
                </a:moveTo>
                <a:lnTo>
                  <a:pt x="4799" y="160"/>
                </a:lnTo>
                <a:lnTo>
                  <a:pt x="4799" y="195"/>
                </a:lnTo>
                <a:lnTo>
                  <a:pt x="4658" y="195"/>
                </a:lnTo>
                <a:lnTo>
                  <a:pt x="4658" y="160"/>
                </a:lnTo>
                <a:close/>
                <a:moveTo>
                  <a:pt x="4905" y="160"/>
                </a:moveTo>
                <a:lnTo>
                  <a:pt x="4940" y="160"/>
                </a:lnTo>
                <a:lnTo>
                  <a:pt x="4940" y="195"/>
                </a:lnTo>
                <a:lnTo>
                  <a:pt x="4905" y="195"/>
                </a:lnTo>
                <a:lnTo>
                  <a:pt x="4905" y="160"/>
                </a:lnTo>
                <a:close/>
                <a:moveTo>
                  <a:pt x="5046" y="160"/>
                </a:moveTo>
                <a:lnTo>
                  <a:pt x="5187" y="160"/>
                </a:lnTo>
                <a:lnTo>
                  <a:pt x="5187" y="195"/>
                </a:lnTo>
                <a:lnTo>
                  <a:pt x="5046" y="195"/>
                </a:lnTo>
                <a:lnTo>
                  <a:pt x="5046" y="160"/>
                </a:lnTo>
                <a:close/>
                <a:moveTo>
                  <a:pt x="5293" y="160"/>
                </a:moveTo>
                <a:lnTo>
                  <a:pt x="5328" y="160"/>
                </a:lnTo>
                <a:lnTo>
                  <a:pt x="5328" y="195"/>
                </a:lnTo>
                <a:lnTo>
                  <a:pt x="5293" y="195"/>
                </a:lnTo>
                <a:lnTo>
                  <a:pt x="5293" y="160"/>
                </a:lnTo>
                <a:close/>
                <a:moveTo>
                  <a:pt x="5434" y="160"/>
                </a:moveTo>
                <a:lnTo>
                  <a:pt x="5575" y="160"/>
                </a:lnTo>
                <a:lnTo>
                  <a:pt x="5575" y="195"/>
                </a:lnTo>
                <a:lnTo>
                  <a:pt x="5434" y="195"/>
                </a:lnTo>
                <a:lnTo>
                  <a:pt x="5434" y="160"/>
                </a:lnTo>
                <a:close/>
                <a:moveTo>
                  <a:pt x="5681" y="160"/>
                </a:moveTo>
                <a:lnTo>
                  <a:pt x="5716" y="160"/>
                </a:lnTo>
                <a:lnTo>
                  <a:pt x="5716" y="195"/>
                </a:lnTo>
                <a:lnTo>
                  <a:pt x="5681" y="195"/>
                </a:lnTo>
                <a:lnTo>
                  <a:pt x="5681" y="160"/>
                </a:lnTo>
                <a:close/>
                <a:moveTo>
                  <a:pt x="5822" y="160"/>
                </a:moveTo>
                <a:lnTo>
                  <a:pt x="5963" y="160"/>
                </a:lnTo>
                <a:lnTo>
                  <a:pt x="5963" y="195"/>
                </a:lnTo>
                <a:lnTo>
                  <a:pt x="5822" y="195"/>
                </a:lnTo>
                <a:lnTo>
                  <a:pt x="5822" y="160"/>
                </a:lnTo>
                <a:close/>
                <a:moveTo>
                  <a:pt x="6069" y="160"/>
                </a:moveTo>
                <a:lnTo>
                  <a:pt x="6105" y="160"/>
                </a:lnTo>
                <a:lnTo>
                  <a:pt x="6105" y="195"/>
                </a:lnTo>
                <a:lnTo>
                  <a:pt x="6069" y="195"/>
                </a:lnTo>
                <a:lnTo>
                  <a:pt x="6069" y="160"/>
                </a:lnTo>
                <a:close/>
                <a:moveTo>
                  <a:pt x="6210" y="160"/>
                </a:moveTo>
                <a:lnTo>
                  <a:pt x="6351" y="160"/>
                </a:lnTo>
                <a:lnTo>
                  <a:pt x="6351" y="195"/>
                </a:lnTo>
                <a:lnTo>
                  <a:pt x="6210" y="195"/>
                </a:lnTo>
                <a:lnTo>
                  <a:pt x="6210" y="160"/>
                </a:lnTo>
                <a:close/>
                <a:moveTo>
                  <a:pt x="6457" y="160"/>
                </a:moveTo>
                <a:lnTo>
                  <a:pt x="6493" y="160"/>
                </a:lnTo>
                <a:lnTo>
                  <a:pt x="6493" y="195"/>
                </a:lnTo>
                <a:lnTo>
                  <a:pt x="6457" y="195"/>
                </a:lnTo>
                <a:lnTo>
                  <a:pt x="6457" y="160"/>
                </a:lnTo>
                <a:close/>
                <a:moveTo>
                  <a:pt x="6598" y="160"/>
                </a:moveTo>
                <a:lnTo>
                  <a:pt x="6740" y="160"/>
                </a:lnTo>
                <a:lnTo>
                  <a:pt x="6740" y="195"/>
                </a:lnTo>
                <a:lnTo>
                  <a:pt x="6598" y="195"/>
                </a:lnTo>
                <a:lnTo>
                  <a:pt x="6598" y="160"/>
                </a:lnTo>
                <a:close/>
                <a:moveTo>
                  <a:pt x="6845" y="160"/>
                </a:moveTo>
                <a:lnTo>
                  <a:pt x="6881" y="160"/>
                </a:lnTo>
                <a:lnTo>
                  <a:pt x="6881" y="195"/>
                </a:lnTo>
                <a:lnTo>
                  <a:pt x="6845" y="195"/>
                </a:lnTo>
                <a:lnTo>
                  <a:pt x="6845" y="160"/>
                </a:lnTo>
                <a:close/>
                <a:moveTo>
                  <a:pt x="6986" y="160"/>
                </a:moveTo>
                <a:lnTo>
                  <a:pt x="7128" y="160"/>
                </a:lnTo>
                <a:lnTo>
                  <a:pt x="7128" y="195"/>
                </a:lnTo>
                <a:lnTo>
                  <a:pt x="6986" y="195"/>
                </a:lnTo>
                <a:lnTo>
                  <a:pt x="6986" y="160"/>
                </a:lnTo>
                <a:close/>
                <a:moveTo>
                  <a:pt x="7233" y="160"/>
                </a:moveTo>
                <a:lnTo>
                  <a:pt x="7269" y="160"/>
                </a:lnTo>
                <a:lnTo>
                  <a:pt x="7269" y="195"/>
                </a:lnTo>
                <a:lnTo>
                  <a:pt x="7233" y="195"/>
                </a:lnTo>
                <a:lnTo>
                  <a:pt x="7233" y="160"/>
                </a:lnTo>
                <a:close/>
                <a:moveTo>
                  <a:pt x="7375" y="160"/>
                </a:moveTo>
                <a:lnTo>
                  <a:pt x="7516" y="160"/>
                </a:lnTo>
                <a:lnTo>
                  <a:pt x="7516" y="195"/>
                </a:lnTo>
                <a:lnTo>
                  <a:pt x="7375" y="195"/>
                </a:lnTo>
                <a:lnTo>
                  <a:pt x="7375" y="160"/>
                </a:lnTo>
                <a:close/>
                <a:moveTo>
                  <a:pt x="7621" y="160"/>
                </a:moveTo>
                <a:lnTo>
                  <a:pt x="7657" y="160"/>
                </a:lnTo>
                <a:lnTo>
                  <a:pt x="7657" y="195"/>
                </a:lnTo>
                <a:lnTo>
                  <a:pt x="7621" y="195"/>
                </a:lnTo>
                <a:lnTo>
                  <a:pt x="7621" y="160"/>
                </a:lnTo>
                <a:close/>
                <a:moveTo>
                  <a:pt x="7763" y="160"/>
                </a:moveTo>
                <a:lnTo>
                  <a:pt x="7904" y="160"/>
                </a:lnTo>
                <a:lnTo>
                  <a:pt x="7904" y="195"/>
                </a:lnTo>
                <a:lnTo>
                  <a:pt x="7763" y="195"/>
                </a:lnTo>
                <a:lnTo>
                  <a:pt x="7763" y="160"/>
                </a:lnTo>
                <a:close/>
                <a:moveTo>
                  <a:pt x="8010" y="160"/>
                </a:moveTo>
                <a:lnTo>
                  <a:pt x="8045" y="160"/>
                </a:lnTo>
                <a:lnTo>
                  <a:pt x="8045" y="195"/>
                </a:lnTo>
                <a:lnTo>
                  <a:pt x="8010" y="195"/>
                </a:lnTo>
                <a:lnTo>
                  <a:pt x="8010" y="160"/>
                </a:lnTo>
                <a:close/>
                <a:moveTo>
                  <a:pt x="8151" y="160"/>
                </a:moveTo>
                <a:lnTo>
                  <a:pt x="8292" y="160"/>
                </a:lnTo>
                <a:lnTo>
                  <a:pt x="8292" y="195"/>
                </a:lnTo>
                <a:lnTo>
                  <a:pt x="8151" y="195"/>
                </a:lnTo>
                <a:lnTo>
                  <a:pt x="8151" y="160"/>
                </a:lnTo>
                <a:close/>
                <a:moveTo>
                  <a:pt x="8398" y="160"/>
                </a:moveTo>
                <a:lnTo>
                  <a:pt x="8433" y="160"/>
                </a:lnTo>
                <a:lnTo>
                  <a:pt x="8433" y="195"/>
                </a:lnTo>
                <a:lnTo>
                  <a:pt x="8398" y="195"/>
                </a:lnTo>
                <a:lnTo>
                  <a:pt x="8398" y="160"/>
                </a:lnTo>
                <a:close/>
                <a:moveTo>
                  <a:pt x="8539" y="160"/>
                </a:moveTo>
                <a:lnTo>
                  <a:pt x="8680" y="160"/>
                </a:lnTo>
                <a:lnTo>
                  <a:pt x="8680" y="195"/>
                </a:lnTo>
                <a:lnTo>
                  <a:pt x="8539" y="195"/>
                </a:lnTo>
                <a:lnTo>
                  <a:pt x="8539" y="160"/>
                </a:lnTo>
                <a:close/>
                <a:moveTo>
                  <a:pt x="8786" y="160"/>
                </a:moveTo>
                <a:lnTo>
                  <a:pt x="8821" y="160"/>
                </a:lnTo>
                <a:lnTo>
                  <a:pt x="8821" y="195"/>
                </a:lnTo>
                <a:lnTo>
                  <a:pt x="8786" y="195"/>
                </a:lnTo>
                <a:lnTo>
                  <a:pt x="8786" y="160"/>
                </a:lnTo>
                <a:close/>
                <a:moveTo>
                  <a:pt x="8927" y="160"/>
                </a:moveTo>
                <a:lnTo>
                  <a:pt x="9068" y="160"/>
                </a:lnTo>
                <a:lnTo>
                  <a:pt x="9068" y="195"/>
                </a:lnTo>
                <a:lnTo>
                  <a:pt x="8927" y="195"/>
                </a:lnTo>
                <a:lnTo>
                  <a:pt x="8927" y="160"/>
                </a:lnTo>
                <a:close/>
                <a:moveTo>
                  <a:pt x="9174" y="160"/>
                </a:moveTo>
                <a:lnTo>
                  <a:pt x="9209" y="160"/>
                </a:lnTo>
                <a:lnTo>
                  <a:pt x="9209" y="195"/>
                </a:lnTo>
                <a:lnTo>
                  <a:pt x="9174" y="195"/>
                </a:lnTo>
                <a:lnTo>
                  <a:pt x="9174" y="160"/>
                </a:lnTo>
                <a:close/>
                <a:moveTo>
                  <a:pt x="9315" y="160"/>
                </a:moveTo>
                <a:lnTo>
                  <a:pt x="9456" y="160"/>
                </a:lnTo>
                <a:lnTo>
                  <a:pt x="9456" y="195"/>
                </a:lnTo>
                <a:lnTo>
                  <a:pt x="9315" y="195"/>
                </a:lnTo>
                <a:lnTo>
                  <a:pt x="9315" y="160"/>
                </a:lnTo>
                <a:close/>
                <a:moveTo>
                  <a:pt x="9562" y="160"/>
                </a:moveTo>
                <a:lnTo>
                  <a:pt x="9597" y="160"/>
                </a:lnTo>
                <a:lnTo>
                  <a:pt x="9597" y="195"/>
                </a:lnTo>
                <a:lnTo>
                  <a:pt x="9562" y="195"/>
                </a:lnTo>
                <a:lnTo>
                  <a:pt x="9562" y="160"/>
                </a:lnTo>
                <a:close/>
                <a:moveTo>
                  <a:pt x="9703" y="160"/>
                </a:moveTo>
                <a:lnTo>
                  <a:pt x="9773" y="160"/>
                </a:lnTo>
                <a:lnTo>
                  <a:pt x="9773" y="195"/>
                </a:lnTo>
                <a:lnTo>
                  <a:pt x="9703" y="195"/>
                </a:lnTo>
                <a:lnTo>
                  <a:pt x="9703" y="160"/>
                </a:lnTo>
                <a:close/>
                <a:moveTo>
                  <a:pt x="9738" y="0"/>
                </a:moveTo>
                <a:lnTo>
                  <a:pt x="9950" y="178"/>
                </a:lnTo>
                <a:lnTo>
                  <a:pt x="9738" y="354"/>
                </a:lnTo>
                <a:lnTo>
                  <a:pt x="9738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0283" name="Freeform 110"/>
          <p:cNvSpPr>
            <a:spLocks noChangeArrowheads="1"/>
          </p:cNvSpPr>
          <p:nvPr/>
        </p:nvSpPr>
        <p:spPr bwMode="auto">
          <a:xfrm>
            <a:off x="4841734" y="5038399"/>
            <a:ext cx="4190105" cy="141804"/>
          </a:xfrm>
          <a:custGeom>
            <a:avLst/>
            <a:gdLst>
              <a:gd name="T0" fmla="*/ 0 w 9951"/>
              <a:gd name="T1" fmla="*/ 57955 h 355"/>
              <a:gd name="T2" fmla="*/ 88936 w 9951"/>
              <a:gd name="T3" fmla="*/ 57955 h 355"/>
              <a:gd name="T4" fmla="*/ 140065 w 9951"/>
              <a:gd name="T5" fmla="*/ 57955 h 355"/>
              <a:gd name="T6" fmla="*/ 228640 w 9951"/>
              <a:gd name="T7" fmla="*/ 57955 h 355"/>
              <a:gd name="T8" fmla="*/ 279769 w 9951"/>
              <a:gd name="T9" fmla="*/ 57955 h 355"/>
              <a:gd name="T10" fmla="*/ 368705 w 9951"/>
              <a:gd name="T11" fmla="*/ 57955 h 355"/>
              <a:gd name="T12" fmla="*/ 419474 w 9951"/>
              <a:gd name="T13" fmla="*/ 57955 h 355"/>
              <a:gd name="T14" fmla="*/ 508409 w 9951"/>
              <a:gd name="T15" fmla="*/ 57955 h 355"/>
              <a:gd name="T16" fmla="*/ 559178 w 9951"/>
              <a:gd name="T17" fmla="*/ 57955 h 355"/>
              <a:gd name="T18" fmla="*/ 648114 w 9951"/>
              <a:gd name="T19" fmla="*/ 57955 h 355"/>
              <a:gd name="T20" fmla="*/ 698882 w 9951"/>
              <a:gd name="T21" fmla="*/ 57955 h 355"/>
              <a:gd name="T22" fmla="*/ 787818 w 9951"/>
              <a:gd name="T23" fmla="*/ 57955 h 355"/>
              <a:gd name="T24" fmla="*/ 838587 w 9951"/>
              <a:gd name="T25" fmla="*/ 57955 h 355"/>
              <a:gd name="T26" fmla="*/ 927523 w 9951"/>
              <a:gd name="T27" fmla="*/ 57955 h 355"/>
              <a:gd name="T28" fmla="*/ 978291 w 9951"/>
              <a:gd name="T29" fmla="*/ 57955 h 355"/>
              <a:gd name="T30" fmla="*/ 1067227 w 9951"/>
              <a:gd name="T31" fmla="*/ 57955 h 355"/>
              <a:gd name="T32" fmla="*/ 1117996 w 9951"/>
              <a:gd name="T33" fmla="*/ 57955 h 355"/>
              <a:gd name="T34" fmla="*/ 1206932 w 9951"/>
              <a:gd name="T35" fmla="*/ 57955 h 355"/>
              <a:gd name="T36" fmla="*/ 1258061 w 9951"/>
              <a:gd name="T37" fmla="*/ 57955 h 355"/>
              <a:gd name="T38" fmla="*/ 1346996 w 9951"/>
              <a:gd name="T39" fmla="*/ 57955 h 355"/>
              <a:gd name="T40" fmla="*/ 1397765 w 9951"/>
              <a:gd name="T41" fmla="*/ 57955 h 355"/>
              <a:gd name="T42" fmla="*/ 1486701 w 9951"/>
              <a:gd name="T43" fmla="*/ 57955 h 355"/>
              <a:gd name="T44" fmla="*/ 1537469 w 9951"/>
              <a:gd name="T45" fmla="*/ 57955 h 355"/>
              <a:gd name="T46" fmla="*/ 1626405 w 9951"/>
              <a:gd name="T47" fmla="*/ 57955 h 355"/>
              <a:gd name="T48" fmla="*/ 1677174 w 9951"/>
              <a:gd name="T49" fmla="*/ 57955 h 355"/>
              <a:gd name="T50" fmla="*/ 1766110 w 9951"/>
              <a:gd name="T51" fmla="*/ 57955 h 355"/>
              <a:gd name="T52" fmla="*/ 1816878 w 9951"/>
              <a:gd name="T53" fmla="*/ 57955 h 355"/>
              <a:gd name="T54" fmla="*/ 1905814 w 9951"/>
              <a:gd name="T55" fmla="*/ 57955 h 355"/>
              <a:gd name="T56" fmla="*/ 1956583 w 9951"/>
              <a:gd name="T57" fmla="*/ 57955 h 355"/>
              <a:gd name="T58" fmla="*/ 2045519 w 9951"/>
              <a:gd name="T59" fmla="*/ 57955 h 355"/>
              <a:gd name="T60" fmla="*/ 2096287 w 9951"/>
              <a:gd name="T61" fmla="*/ 57955 h 355"/>
              <a:gd name="T62" fmla="*/ 2185223 w 9951"/>
              <a:gd name="T63" fmla="*/ 57955 h 355"/>
              <a:gd name="T64" fmla="*/ 2235992 w 9951"/>
              <a:gd name="T65" fmla="*/ 57955 h 355"/>
              <a:gd name="T66" fmla="*/ 2324927 w 9951"/>
              <a:gd name="T67" fmla="*/ 57955 h 355"/>
              <a:gd name="T68" fmla="*/ 2375696 w 9951"/>
              <a:gd name="T69" fmla="*/ 57955 h 355"/>
              <a:gd name="T70" fmla="*/ 2464632 w 9951"/>
              <a:gd name="T71" fmla="*/ 57955 h 355"/>
              <a:gd name="T72" fmla="*/ 2515401 w 9951"/>
              <a:gd name="T73" fmla="*/ 57955 h 355"/>
              <a:gd name="T74" fmla="*/ 2604336 w 9951"/>
              <a:gd name="T75" fmla="*/ 57955 h 355"/>
              <a:gd name="T76" fmla="*/ 2655465 w 9951"/>
              <a:gd name="T77" fmla="*/ 57955 h 355"/>
              <a:gd name="T78" fmla="*/ 2744041 w 9951"/>
              <a:gd name="T79" fmla="*/ 57955 h 355"/>
              <a:gd name="T80" fmla="*/ 2795170 w 9951"/>
              <a:gd name="T81" fmla="*/ 57955 h 355"/>
              <a:gd name="T82" fmla="*/ 2884106 w 9951"/>
              <a:gd name="T83" fmla="*/ 57955 h 355"/>
              <a:gd name="T84" fmla="*/ 2934874 w 9951"/>
              <a:gd name="T85" fmla="*/ 57955 h 355"/>
              <a:gd name="T86" fmla="*/ 3023810 w 9951"/>
              <a:gd name="T87" fmla="*/ 57955 h 355"/>
              <a:gd name="T88" fmla="*/ 3074579 w 9951"/>
              <a:gd name="T89" fmla="*/ 57955 h 355"/>
              <a:gd name="T90" fmla="*/ 3163514 w 9951"/>
              <a:gd name="T91" fmla="*/ 57955 h 355"/>
              <a:gd name="T92" fmla="*/ 3214283 w 9951"/>
              <a:gd name="T93" fmla="*/ 57955 h 355"/>
              <a:gd name="T94" fmla="*/ 3303219 w 9951"/>
              <a:gd name="T95" fmla="*/ 57955 h 355"/>
              <a:gd name="T96" fmla="*/ 3353988 w 9951"/>
              <a:gd name="T97" fmla="*/ 57955 h 355"/>
              <a:gd name="T98" fmla="*/ 3442923 w 9951"/>
              <a:gd name="T99" fmla="*/ 57955 h 355"/>
              <a:gd name="T100" fmla="*/ 3493692 w 9951"/>
              <a:gd name="T101" fmla="*/ 57955 h 35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951" h="355">
                <a:moveTo>
                  <a:pt x="0" y="160"/>
                </a:moveTo>
                <a:lnTo>
                  <a:pt x="142" y="160"/>
                </a:lnTo>
                <a:lnTo>
                  <a:pt x="142" y="195"/>
                </a:lnTo>
                <a:lnTo>
                  <a:pt x="0" y="195"/>
                </a:lnTo>
                <a:lnTo>
                  <a:pt x="0" y="160"/>
                </a:lnTo>
                <a:close/>
                <a:moveTo>
                  <a:pt x="247" y="160"/>
                </a:moveTo>
                <a:lnTo>
                  <a:pt x="283" y="160"/>
                </a:lnTo>
                <a:lnTo>
                  <a:pt x="283" y="195"/>
                </a:lnTo>
                <a:lnTo>
                  <a:pt x="247" y="195"/>
                </a:lnTo>
                <a:lnTo>
                  <a:pt x="247" y="160"/>
                </a:lnTo>
                <a:close/>
                <a:moveTo>
                  <a:pt x="389" y="160"/>
                </a:moveTo>
                <a:lnTo>
                  <a:pt x="530" y="160"/>
                </a:lnTo>
                <a:lnTo>
                  <a:pt x="530" y="195"/>
                </a:lnTo>
                <a:lnTo>
                  <a:pt x="389" y="195"/>
                </a:lnTo>
                <a:lnTo>
                  <a:pt x="389" y="160"/>
                </a:lnTo>
                <a:close/>
                <a:moveTo>
                  <a:pt x="635" y="160"/>
                </a:moveTo>
                <a:lnTo>
                  <a:pt x="671" y="160"/>
                </a:lnTo>
                <a:lnTo>
                  <a:pt x="671" y="195"/>
                </a:lnTo>
                <a:lnTo>
                  <a:pt x="635" y="195"/>
                </a:lnTo>
                <a:lnTo>
                  <a:pt x="635" y="160"/>
                </a:lnTo>
                <a:close/>
                <a:moveTo>
                  <a:pt x="777" y="160"/>
                </a:moveTo>
                <a:lnTo>
                  <a:pt x="918" y="160"/>
                </a:lnTo>
                <a:lnTo>
                  <a:pt x="918" y="195"/>
                </a:lnTo>
                <a:lnTo>
                  <a:pt x="777" y="195"/>
                </a:lnTo>
                <a:lnTo>
                  <a:pt x="777" y="160"/>
                </a:lnTo>
                <a:close/>
                <a:moveTo>
                  <a:pt x="1024" y="160"/>
                </a:moveTo>
                <a:lnTo>
                  <a:pt x="1059" y="160"/>
                </a:lnTo>
                <a:lnTo>
                  <a:pt x="1059" y="195"/>
                </a:lnTo>
                <a:lnTo>
                  <a:pt x="1024" y="195"/>
                </a:lnTo>
                <a:lnTo>
                  <a:pt x="1024" y="160"/>
                </a:lnTo>
                <a:close/>
                <a:moveTo>
                  <a:pt x="1165" y="160"/>
                </a:moveTo>
                <a:lnTo>
                  <a:pt x="1306" y="160"/>
                </a:lnTo>
                <a:lnTo>
                  <a:pt x="1306" y="195"/>
                </a:lnTo>
                <a:lnTo>
                  <a:pt x="1165" y="195"/>
                </a:lnTo>
                <a:lnTo>
                  <a:pt x="1165" y="160"/>
                </a:lnTo>
                <a:close/>
                <a:moveTo>
                  <a:pt x="1412" y="160"/>
                </a:moveTo>
                <a:lnTo>
                  <a:pt x="1447" y="160"/>
                </a:lnTo>
                <a:lnTo>
                  <a:pt x="1447" y="195"/>
                </a:lnTo>
                <a:lnTo>
                  <a:pt x="1412" y="195"/>
                </a:lnTo>
                <a:lnTo>
                  <a:pt x="1412" y="160"/>
                </a:lnTo>
                <a:close/>
                <a:moveTo>
                  <a:pt x="1553" y="160"/>
                </a:moveTo>
                <a:lnTo>
                  <a:pt x="1694" y="160"/>
                </a:lnTo>
                <a:lnTo>
                  <a:pt x="1694" y="195"/>
                </a:lnTo>
                <a:lnTo>
                  <a:pt x="1553" y="195"/>
                </a:lnTo>
                <a:lnTo>
                  <a:pt x="1553" y="160"/>
                </a:lnTo>
                <a:close/>
                <a:moveTo>
                  <a:pt x="1800" y="160"/>
                </a:moveTo>
                <a:lnTo>
                  <a:pt x="1835" y="160"/>
                </a:lnTo>
                <a:lnTo>
                  <a:pt x="1835" y="195"/>
                </a:lnTo>
                <a:lnTo>
                  <a:pt x="1800" y="195"/>
                </a:lnTo>
                <a:lnTo>
                  <a:pt x="1800" y="160"/>
                </a:lnTo>
                <a:close/>
                <a:moveTo>
                  <a:pt x="1941" y="160"/>
                </a:moveTo>
                <a:lnTo>
                  <a:pt x="2082" y="160"/>
                </a:lnTo>
                <a:lnTo>
                  <a:pt x="2082" y="195"/>
                </a:lnTo>
                <a:lnTo>
                  <a:pt x="1941" y="195"/>
                </a:lnTo>
                <a:lnTo>
                  <a:pt x="1941" y="160"/>
                </a:lnTo>
                <a:close/>
                <a:moveTo>
                  <a:pt x="2188" y="160"/>
                </a:moveTo>
                <a:lnTo>
                  <a:pt x="2223" y="160"/>
                </a:lnTo>
                <a:lnTo>
                  <a:pt x="2223" y="195"/>
                </a:lnTo>
                <a:lnTo>
                  <a:pt x="2188" y="195"/>
                </a:lnTo>
                <a:lnTo>
                  <a:pt x="2188" y="160"/>
                </a:lnTo>
                <a:close/>
                <a:moveTo>
                  <a:pt x="2329" y="160"/>
                </a:moveTo>
                <a:lnTo>
                  <a:pt x="2470" y="160"/>
                </a:lnTo>
                <a:lnTo>
                  <a:pt x="2470" y="195"/>
                </a:lnTo>
                <a:lnTo>
                  <a:pt x="2329" y="195"/>
                </a:lnTo>
                <a:lnTo>
                  <a:pt x="2329" y="160"/>
                </a:lnTo>
                <a:close/>
                <a:moveTo>
                  <a:pt x="2576" y="160"/>
                </a:moveTo>
                <a:lnTo>
                  <a:pt x="2611" y="160"/>
                </a:lnTo>
                <a:lnTo>
                  <a:pt x="2611" y="195"/>
                </a:lnTo>
                <a:lnTo>
                  <a:pt x="2576" y="195"/>
                </a:lnTo>
                <a:lnTo>
                  <a:pt x="2576" y="160"/>
                </a:lnTo>
                <a:close/>
                <a:moveTo>
                  <a:pt x="2717" y="160"/>
                </a:moveTo>
                <a:lnTo>
                  <a:pt x="2858" y="160"/>
                </a:lnTo>
                <a:lnTo>
                  <a:pt x="2858" y="195"/>
                </a:lnTo>
                <a:lnTo>
                  <a:pt x="2717" y="195"/>
                </a:lnTo>
                <a:lnTo>
                  <a:pt x="2717" y="160"/>
                </a:lnTo>
                <a:close/>
                <a:moveTo>
                  <a:pt x="2964" y="160"/>
                </a:moveTo>
                <a:lnTo>
                  <a:pt x="2999" y="160"/>
                </a:lnTo>
                <a:lnTo>
                  <a:pt x="2999" y="195"/>
                </a:lnTo>
                <a:lnTo>
                  <a:pt x="2964" y="195"/>
                </a:lnTo>
                <a:lnTo>
                  <a:pt x="2964" y="160"/>
                </a:lnTo>
                <a:close/>
                <a:moveTo>
                  <a:pt x="3105" y="160"/>
                </a:moveTo>
                <a:lnTo>
                  <a:pt x="3246" y="160"/>
                </a:lnTo>
                <a:lnTo>
                  <a:pt x="3246" y="195"/>
                </a:lnTo>
                <a:lnTo>
                  <a:pt x="3105" y="195"/>
                </a:lnTo>
                <a:lnTo>
                  <a:pt x="3105" y="160"/>
                </a:lnTo>
                <a:close/>
                <a:moveTo>
                  <a:pt x="3352" y="160"/>
                </a:moveTo>
                <a:lnTo>
                  <a:pt x="3387" y="160"/>
                </a:lnTo>
                <a:lnTo>
                  <a:pt x="3387" y="195"/>
                </a:lnTo>
                <a:lnTo>
                  <a:pt x="3352" y="195"/>
                </a:lnTo>
                <a:lnTo>
                  <a:pt x="3352" y="160"/>
                </a:lnTo>
                <a:close/>
                <a:moveTo>
                  <a:pt x="3494" y="160"/>
                </a:moveTo>
                <a:lnTo>
                  <a:pt x="3635" y="160"/>
                </a:lnTo>
                <a:lnTo>
                  <a:pt x="3635" y="195"/>
                </a:lnTo>
                <a:lnTo>
                  <a:pt x="3494" y="195"/>
                </a:lnTo>
                <a:lnTo>
                  <a:pt x="3494" y="160"/>
                </a:lnTo>
                <a:close/>
                <a:moveTo>
                  <a:pt x="3741" y="160"/>
                </a:moveTo>
                <a:lnTo>
                  <a:pt x="3776" y="160"/>
                </a:lnTo>
                <a:lnTo>
                  <a:pt x="3776" y="195"/>
                </a:lnTo>
                <a:lnTo>
                  <a:pt x="3741" y="195"/>
                </a:lnTo>
                <a:lnTo>
                  <a:pt x="3741" y="160"/>
                </a:lnTo>
                <a:close/>
                <a:moveTo>
                  <a:pt x="3882" y="160"/>
                </a:moveTo>
                <a:lnTo>
                  <a:pt x="4023" y="160"/>
                </a:lnTo>
                <a:lnTo>
                  <a:pt x="4023" y="195"/>
                </a:lnTo>
                <a:lnTo>
                  <a:pt x="3882" y="195"/>
                </a:lnTo>
                <a:lnTo>
                  <a:pt x="3882" y="160"/>
                </a:lnTo>
                <a:close/>
                <a:moveTo>
                  <a:pt x="4129" y="160"/>
                </a:moveTo>
                <a:lnTo>
                  <a:pt x="4164" y="160"/>
                </a:lnTo>
                <a:lnTo>
                  <a:pt x="4164" y="195"/>
                </a:lnTo>
                <a:lnTo>
                  <a:pt x="4129" y="195"/>
                </a:lnTo>
                <a:lnTo>
                  <a:pt x="4129" y="160"/>
                </a:lnTo>
                <a:close/>
                <a:moveTo>
                  <a:pt x="4270" y="160"/>
                </a:moveTo>
                <a:lnTo>
                  <a:pt x="4411" y="160"/>
                </a:lnTo>
                <a:lnTo>
                  <a:pt x="4411" y="195"/>
                </a:lnTo>
                <a:lnTo>
                  <a:pt x="4270" y="195"/>
                </a:lnTo>
                <a:lnTo>
                  <a:pt x="4270" y="160"/>
                </a:lnTo>
                <a:close/>
                <a:moveTo>
                  <a:pt x="4517" y="160"/>
                </a:moveTo>
                <a:lnTo>
                  <a:pt x="4552" y="160"/>
                </a:lnTo>
                <a:lnTo>
                  <a:pt x="4552" y="195"/>
                </a:lnTo>
                <a:lnTo>
                  <a:pt x="4517" y="195"/>
                </a:lnTo>
                <a:lnTo>
                  <a:pt x="4517" y="160"/>
                </a:lnTo>
                <a:close/>
                <a:moveTo>
                  <a:pt x="4658" y="160"/>
                </a:moveTo>
                <a:lnTo>
                  <a:pt x="4799" y="160"/>
                </a:lnTo>
                <a:lnTo>
                  <a:pt x="4799" y="195"/>
                </a:lnTo>
                <a:lnTo>
                  <a:pt x="4658" y="195"/>
                </a:lnTo>
                <a:lnTo>
                  <a:pt x="4658" y="160"/>
                </a:lnTo>
                <a:close/>
                <a:moveTo>
                  <a:pt x="4905" y="160"/>
                </a:moveTo>
                <a:lnTo>
                  <a:pt x="4940" y="160"/>
                </a:lnTo>
                <a:lnTo>
                  <a:pt x="4940" y="195"/>
                </a:lnTo>
                <a:lnTo>
                  <a:pt x="4905" y="195"/>
                </a:lnTo>
                <a:lnTo>
                  <a:pt x="4905" y="160"/>
                </a:lnTo>
                <a:close/>
                <a:moveTo>
                  <a:pt x="5046" y="160"/>
                </a:moveTo>
                <a:lnTo>
                  <a:pt x="5187" y="160"/>
                </a:lnTo>
                <a:lnTo>
                  <a:pt x="5187" y="195"/>
                </a:lnTo>
                <a:lnTo>
                  <a:pt x="5046" y="195"/>
                </a:lnTo>
                <a:lnTo>
                  <a:pt x="5046" y="160"/>
                </a:lnTo>
                <a:close/>
                <a:moveTo>
                  <a:pt x="5293" y="160"/>
                </a:moveTo>
                <a:lnTo>
                  <a:pt x="5328" y="160"/>
                </a:lnTo>
                <a:lnTo>
                  <a:pt x="5328" y="195"/>
                </a:lnTo>
                <a:lnTo>
                  <a:pt x="5293" y="195"/>
                </a:lnTo>
                <a:lnTo>
                  <a:pt x="5293" y="160"/>
                </a:lnTo>
                <a:close/>
                <a:moveTo>
                  <a:pt x="5434" y="160"/>
                </a:moveTo>
                <a:lnTo>
                  <a:pt x="5575" y="160"/>
                </a:lnTo>
                <a:lnTo>
                  <a:pt x="5575" y="195"/>
                </a:lnTo>
                <a:lnTo>
                  <a:pt x="5434" y="195"/>
                </a:lnTo>
                <a:lnTo>
                  <a:pt x="5434" y="160"/>
                </a:lnTo>
                <a:close/>
                <a:moveTo>
                  <a:pt x="5681" y="160"/>
                </a:moveTo>
                <a:lnTo>
                  <a:pt x="5716" y="160"/>
                </a:lnTo>
                <a:lnTo>
                  <a:pt x="5716" y="195"/>
                </a:lnTo>
                <a:lnTo>
                  <a:pt x="5681" y="195"/>
                </a:lnTo>
                <a:lnTo>
                  <a:pt x="5681" y="160"/>
                </a:lnTo>
                <a:close/>
                <a:moveTo>
                  <a:pt x="5822" y="160"/>
                </a:moveTo>
                <a:lnTo>
                  <a:pt x="5963" y="160"/>
                </a:lnTo>
                <a:lnTo>
                  <a:pt x="5963" y="195"/>
                </a:lnTo>
                <a:lnTo>
                  <a:pt x="5822" y="195"/>
                </a:lnTo>
                <a:lnTo>
                  <a:pt x="5822" y="160"/>
                </a:lnTo>
                <a:close/>
                <a:moveTo>
                  <a:pt x="6069" y="160"/>
                </a:moveTo>
                <a:lnTo>
                  <a:pt x="6105" y="160"/>
                </a:lnTo>
                <a:lnTo>
                  <a:pt x="6105" y="195"/>
                </a:lnTo>
                <a:lnTo>
                  <a:pt x="6069" y="195"/>
                </a:lnTo>
                <a:lnTo>
                  <a:pt x="6069" y="160"/>
                </a:lnTo>
                <a:close/>
                <a:moveTo>
                  <a:pt x="6210" y="160"/>
                </a:moveTo>
                <a:lnTo>
                  <a:pt x="6351" y="160"/>
                </a:lnTo>
                <a:lnTo>
                  <a:pt x="6351" y="195"/>
                </a:lnTo>
                <a:lnTo>
                  <a:pt x="6210" y="195"/>
                </a:lnTo>
                <a:lnTo>
                  <a:pt x="6210" y="160"/>
                </a:lnTo>
                <a:close/>
                <a:moveTo>
                  <a:pt x="6457" y="160"/>
                </a:moveTo>
                <a:lnTo>
                  <a:pt x="6493" y="160"/>
                </a:lnTo>
                <a:lnTo>
                  <a:pt x="6493" y="195"/>
                </a:lnTo>
                <a:lnTo>
                  <a:pt x="6457" y="195"/>
                </a:lnTo>
                <a:lnTo>
                  <a:pt x="6457" y="160"/>
                </a:lnTo>
                <a:close/>
                <a:moveTo>
                  <a:pt x="6598" y="160"/>
                </a:moveTo>
                <a:lnTo>
                  <a:pt x="6740" y="160"/>
                </a:lnTo>
                <a:lnTo>
                  <a:pt x="6740" y="195"/>
                </a:lnTo>
                <a:lnTo>
                  <a:pt x="6598" y="195"/>
                </a:lnTo>
                <a:lnTo>
                  <a:pt x="6598" y="160"/>
                </a:lnTo>
                <a:close/>
                <a:moveTo>
                  <a:pt x="6845" y="160"/>
                </a:moveTo>
                <a:lnTo>
                  <a:pt x="6881" y="160"/>
                </a:lnTo>
                <a:lnTo>
                  <a:pt x="6881" y="195"/>
                </a:lnTo>
                <a:lnTo>
                  <a:pt x="6845" y="195"/>
                </a:lnTo>
                <a:lnTo>
                  <a:pt x="6845" y="160"/>
                </a:lnTo>
                <a:close/>
                <a:moveTo>
                  <a:pt x="6986" y="160"/>
                </a:moveTo>
                <a:lnTo>
                  <a:pt x="7128" y="160"/>
                </a:lnTo>
                <a:lnTo>
                  <a:pt x="7128" y="195"/>
                </a:lnTo>
                <a:lnTo>
                  <a:pt x="6986" y="195"/>
                </a:lnTo>
                <a:lnTo>
                  <a:pt x="6986" y="160"/>
                </a:lnTo>
                <a:close/>
                <a:moveTo>
                  <a:pt x="7233" y="160"/>
                </a:moveTo>
                <a:lnTo>
                  <a:pt x="7269" y="160"/>
                </a:lnTo>
                <a:lnTo>
                  <a:pt x="7269" y="195"/>
                </a:lnTo>
                <a:lnTo>
                  <a:pt x="7233" y="195"/>
                </a:lnTo>
                <a:lnTo>
                  <a:pt x="7233" y="160"/>
                </a:lnTo>
                <a:close/>
                <a:moveTo>
                  <a:pt x="7375" y="160"/>
                </a:moveTo>
                <a:lnTo>
                  <a:pt x="7516" y="160"/>
                </a:lnTo>
                <a:lnTo>
                  <a:pt x="7516" y="195"/>
                </a:lnTo>
                <a:lnTo>
                  <a:pt x="7375" y="195"/>
                </a:lnTo>
                <a:lnTo>
                  <a:pt x="7375" y="160"/>
                </a:lnTo>
                <a:close/>
                <a:moveTo>
                  <a:pt x="7621" y="160"/>
                </a:moveTo>
                <a:lnTo>
                  <a:pt x="7657" y="160"/>
                </a:lnTo>
                <a:lnTo>
                  <a:pt x="7657" y="195"/>
                </a:lnTo>
                <a:lnTo>
                  <a:pt x="7621" y="195"/>
                </a:lnTo>
                <a:lnTo>
                  <a:pt x="7621" y="160"/>
                </a:lnTo>
                <a:close/>
                <a:moveTo>
                  <a:pt x="7763" y="160"/>
                </a:moveTo>
                <a:lnTo>
                  <a:pt x="7904" y="160"/>
                </a:lnTo>
                <a:lnTo>
                  <a:pt x="7904" y="195"/>
                </a:lnTo>
                <a:lnTo>
                  <a:pt x="7763" y="195"/>
                </a:lnTo>
                <a:lnTo>
                  <a:pt x="7763" y="160"/>
                </a:lnTo>
                <a:close/>
                <a:moveTo>
                  <a:pt x="8010" y="160"/>
                </a:moveTo>
                <a:lnTo>
                  <a:pt x="8045" y="160"/>
                </a:lnTo>
                <a:lnTo>
                  <a:pt x="8045" y="195"/>
                </a:lnTo>
                <a:lnTo>
                  <a:pt x="8010" y="195"/>
                </a:lnTo>
                <a:lnTo>
                  <a:pt x="8010" y="160"/>
                </a:lnTo>
                <a:close/>
                <a:moveTo>
                  <a:pt x="8151" y="160"/>
                </a:moveTo>
                <a:lnTo>
                  <a:pt x="8292" y="160"/>
                </a:lnTo>
                <a:lnTo>
                  <a:pt x="8292" y="195"/>
                </a:lnTo>
                <a:lnTo>
                  <a:pt x="8151" y="195"/>
                </a:lnTo>
                <a:lnTo>
                  <a:pt x="8151" y="160"/>
                </a:lnTo>
                <a:close/>
                <a:moveTo>
                  <a:pt x="8398" y="160"/>
                </a:moveTo>
                <a:lnTo>
                  <a:pt x="8433" y="160"/>
                </a:lnTo>
                <a:lnTo>
                  <a:pt x="8433" y="195"/>
                </a:lnTo>
                <a:lnTo>
                  <a:pt x="8398" y="195"/>
                </a:lnTo>
                <a:lnTo>
                  <a:pt x="8398" y="160"/>
                </a:lnTo>
                <a:close/>
                <a:moveTo>
                  <a:pt x="8539" y="160"/>
                </a:moveTo>
                <a:lnTo>
                  <a:pt x="8680" y="160"/>
                </a:lnTo>
                <a:lnTo>
                  <a:pt x="8680" y="195"/>
                </a:lnTo>
                <a:lnTo>
                  <a:pt x="8539" y="195"/>
                </a:lnTo>
                <a:lnTo>
                  <a:pt x="8539" y="160"/>
                </a:lnTo>
                <a:close/>
                <a:moveTo>
                  <a:pt x="8786" y="160"/>
                </a:moveTo>
                <a:lnTo>
                  <a:pt x="8821" y="160"/>
                </a:lnTo>
                <a:lnTo>
                  <a:pt x="8821" y="195"/>
                </a:lnTo>
                <a:lnTo>
                  <a:pt x="8786" y="195"/>
                </a:lnTo>
                <a:lnTo>
                  <a:pt x="8786" y="160"/>
                </a:lnTo>
                <a:close/>
                <a:moveTo>
                  <a:pt x="8927" y="160"/>
                </a:moveTo>
                <a:lnTo>
                  <a:pt x="9068" y="160"/>
                </a:lnTo>
                <a:lnTo>
                  <a:pt x="9068" y="195"/>
                </a:lnTo>
                <a:lnTo>
                  <a:pt x="8927" y="195"/>
                </a:lnTo>
                <a:lnTo>
                  <a:pt x="8927" y="160"/>
                </a:lnTo>
                <a:close/>
                <a:moveTo>
                  <a:pt x="9174" y="160"/>
                </a:moveTo>
                <a:lnTo>
                  <a:pt x="9209" y="160"/>
                </a:lnTo>
                <a:lnTo>
                  <a:pt x="9209" y="195"/>
                </a:lnTo>
                <a:lnTo>
                  <a:pt x="9174" y="195"/>
                </a:lnTo>
                <a:lnTo>
                  <a:pt x="9174" y="160"/>
                </a:lnTo>
                <a:close/>
                <a:moveTo>
                  <a:pt x="9315" y="160"/>
                </a:moveTo>
                <a:lnTo>
                  <a:pt x="9456" y="160"/>
                </a:lnTo>
                <a:lnTo>
                  <a:pt x="9456" y="195"/>
                </a:lnTo>
                <a:lnTo>
                  <a:pt x="9315" y="195"/>
                </a:lnTo>
                <a:lnTo>
                  <a:pt x="9315" y="160"/>
                </a:lnTo>
                <a:close/>
                <a:moveTo>
                  <a:pt x="9562" y="160"/>
                </a:moveTo>
                <a:lnTo>
                  <a:pt x="9597" y="160"/>
                </a:lnTo>
                <a:lnTo>
                  <a:pt x="9597" y="195"/>
                </a:lnTo>
                <a:lnTo>
                  <a:pt x="9562" y="195"/>
                </a:lnTo>
                <a:lnTo>
                  <a:pt x="9562" y="160"/>
                </a:lnTo>
                <a:close/>
                <a:moveTo>
                  <a:pt x="9703" y="160"/>
                </a:moveTo>
                <a:lnTo>
                  <a:pt x="9773" y="160"/>
                </a:lnTo>
                <a:lnTo>
                  <a:pt x="9773" y="195"/>
                </a:lnTo>
                <a:lnTo>
                  <a:pt x="9703" y="195"/>
                </a:lnTo>
                <a:lnTo>
                  <a:pt x="9703" y="160"/>
                </a:lnTo>
                <a:close/>
                <a:moveTo>
                  <a:pt x="9738" y="0"/>
                </a:moveTo>
                <a:lnTo>
                  <a:pt x="9950" y="178"/>
                </a:lnTo>
                <a:lnTo>
                  <a:pt x="9738" y="354"/>
                </a:lnTo>
                <a:lnTo>
                  <a:pt x="9738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0284" name="Freeform 111"/>
          <p:cNvSpPr>
            <a:spLocks noChangeArrowheads="1"/>
          </p:cNvSpPr>
          <p:nvPr/>
        </p:nvSpPr>
        <p:spPr bwMode="auto">
          <a:xfrm>
            <a:off x="4841734" y="5458557"/>
            <a:ext cx="4190105" cy="141804"/>
          </a:xfrm>
          <a:custGeom>
            <a:avLst/>
            <a:gdLst>
              <a:gd name="T0" fmla="*/ 0 w 9951"/>
              <a:gd name="T1" fmla="*/ 57955 h 355"/>
              <a:gd name="T2" fmla="*/ 88936 w 9951"/>
              <a:gd name="T3" fmla="*/ 57955 h 355"/>
              <a:gd name="T4" fmla="*/ 140065 w 9951"/>
              <a:gd name="T5" fmla="*/ 57955 h 355"/>
              <a:gd name="T6" fmla="*/ 228640 w 9951"/>
              <a:gd name="T7" fmla="*/ 57955 h 355"/>
              <a:gd name="T8" fmla="*/ 279769 w 9951"/>
              <a:gd name="T9" fmla="*/ 57955 h 355"/>
              <a:gd name="T10" fmla="*/ 368705 w 9951"/>
              <a:gd name="T11" fmla="*/ 57955 h 355"/>
              <a:gd name="T12" fmla="*/ 419474 w 9951"/>
              <a:gd name="T13" fmla="*/ 57955 h 355"/>
              <a:gd name="T14" fmla="*/ 508409 w 9951"/>
              <a:gd name="T15" fmla="*/ 57955 h 355"/>
              <a:gd name="T16" fmla="*/ 559178 w 9951"/>
              <a:gd name="T17" fmla="*/ 57955 h 355"/>
              <a:gd name="T18" fmla="*/ 648114 w 9951"/>
              <a:gd name="T19" fmla="*/ 57955 h 355"/>
              <a:gd name="T20" fmla="*/ 698882 w 9951"/>
              <a:gd name="T21" fmla="*/ 57955 h 355"/>
              <a:gd name="T22" fmla="*/ 787818 w 9951"/>
              <a:gd name="T23" fmla="*/ 57955 h 355"/>
              <a:gd name="T24" fmla="*/ 838587 w 9951"/>
              <a:gd name="T25" fmla="*/ 57955 h 355"/>
              <a:gd name="T26" fmla="*/ 927523 w 9951"/>
              <a:gd name="T27" fmla="*/ 57955 h 355"/>
              <a:gd name="T28" fmla="*/ 978291 w 9951"/>
              <a:gd name="T29" fmla="*/ 57955 h 355"/>
              <a:gd name="T30" fmla="*/ 1067227 w 9951"/>
              <a:gd name="T31" fmla="*/ 57955 h 355"/>
              <a:gd name="T32" fmla="*/ 1117996 w 9951"/>
              <a:gd name="T33" fmla="*/ 57955 h 355"/>
              <a:gd name="T34" fmla="*/ 1206932 w 9951"/>
              <a:gd name="T35" fmla="*/ 57955 h 355"/>
              <a:gd name="T36" fmla="*/ 1258061 w 9951"/>
              <a:gd name="T37" fmla="*/ 57955 h 355"/>
              <a:gd name="T38" fmla="*/ 1346996 w 9951"/>
              <a:gd name="T39" fmla="*/ 57955 h 355"/>
              <a:gd name="T40" fmla="*/ 1397765 w 9951"/>
              <a:gd name="T41" fmla="*/ 57955 h 355"/>
              <a:gd name="T42" fmla="*/ 1486701 w 9951"/>
              <a:gd name="T43" fmla="*/ 57955 h 355"/>
              <a:gd name="T44" fmla="*/ 1537469 w 9951"/>
              <a:gd name="T45" fmla="*/ 57955 h 355"/>
              <a:gd name="T46" fmla="*/ 1626405 w 9951"/>
              <a:gd name="T47" fmla="*/ 57955 h 355"/>
              <a:gd name="T48" fmla="*/ 1677174 w 9951"/>
              <a:gd name="T49" fmla="*/ 57955 h 355"/>
              <a:gd name="T50" fmla="*/ 1766110 w 9951"/>
              <a:gd name="T51" fmla="*/ 57955 h 355"/>
              <a:gd name="T52" fmla="*/ 1816878 w 9951"/>
              <a:gd name="T53" fmla="*/ 57955 h 355"/>
              <a:gd name="T54" fmla="*/ 1905814 w 9951"/>
              <a:gd name="T55" fmla="*/ 57955 h 355"/>
              <a:gd name="T56" fmla="*/ 1956583 w 9951"/>
              <a:gd name="T57" fmla="*/ 57955 h 355"/>
              <a:gd name="T58" fmla="*/ 2045519 w 9951"/>
              <a:gd name="T59" fmla="*/ 57955 h 355"/>
              <a:gd name="T60" fmla="*/ 2096287 w 9951"/>
              <a:gd name="T61" fmla="*/ 57955 h 355"/>
              <a:gd name="T62" fmla="*/ 2185223 w 9951"/>
              <a:gd name="T63" fmla="*/ 57955 h 355"/>
              <a:gd name="T64" fmla="*/ 2235992 w 9951"/>
              <a:gd name="T65" fmla="*/ 57955 h 355"/>
              <a:gd name="T66" fmla="*/ 2324927 w 9951"/>
              <a:gd name="T67" fmla="*/ 57955 h 355"/>
              <a:gd name="T68" fmla="*/ 2375696 w 9951"/>
              <a:gd name="T69" fmla="*/ 57955 h 355"/>
              <a:gd name="T70" fmla="*/ 2464632 w 9951"/>
              <a:gd name="T71" fmla="*/ 57955 h 355"/>
              <a:gd name="T72" fmla="*/ 2515401 w 9951"/>
              <a:gd name="T73" fmla="*/ 57955 h 355"/>
              <a:gd name="T74" fmla="*/ 2604336 w 9951"/>
              <a:gd name="T75" fmla="*/ 57955 h 355"/>
              <a:gd name="T76" fmla="*/ 2655465 w 9951"/>
              <a:gd name="T77" fmla="*/ 57955 h 355"/>
              <a:gd name="T78" fmla="*/ 2744041 w 9951"/>
              <a:gd name="T79" fmla="*/ 57955 h 355"/>
              <a:gd name="T80" fmla="*/ 2795170 w 9951"/>
              <a:gd name="T81" fmla="*/ 57955 h 355"/>
              <a:gd name="T82" fmla="*/ 2884106 w 9951"/>
              <a:gd name="T83" fmla="*/ 57955 h 355"/>
              <a:gd name="T84" fmla="*/ 2934874 w 9951"/>
              <a:gd name="T85" fmla="*/ 57955 h 355"/>
              <a:gd name="T86" fmla="*/ 3023810 w 9951"/>
              <a:gd name="T87" fmla="*/ 57955 h 355"/>
              <a:gd name="T88" fmla="*/ 3074579 w 9951"/>
              <a:gd name="T89" fmla="*/ 57955 h 355"/>
              <a:gd name="T90" fmla="*/ 3163514 w 9951"/>
              <a:gd name="T91" fmla="*/ 57955 h 355"/>
              <a:gd name="T92" fmla="*/ 3214283 w 9951"/>
              <a:gd name="T93" fmla="*/ 57955 h 355"/>
              <a:gd name="T94" fmla="*/ 3303219 w 9951"/>
              <a:gd name="T95" fmla="*/ 57955 h 355"/>
              <a:gd name="T96" fmla="*/ 3353988 w 9951"/>
              <a:gd name="T97" fmla="*/ 57955 h 355"/>
              <a:gd name="T98" fmla="*/ 3442923 w 9951"/>
              <a:gd name="T99" fmla="*/ 57955 h 355"/>
              <a:gd name="T100" fmla="*/ 3493692 w 9951"/>
              <a:gd name="T101" fmla="*/ 57955 h 35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951" h="355">
                <a:moveTo>
                  <a:pt x="0" y="160"/>
                </a:moveTo>
                <a:lnTo>
                  <a:pt x="142" y="160"/>
                </a:lnTo>
                <a:lnTo>
                  <a:pt x="142" y="195"/>
                </a:lnTo>
                <a:lnTo>
                  <a:pt x="0" y="195"/>
                </a:lnTo>
                <a:lnTo>
                  <a:pt x="0" y="160"/>
                </a:lnTo>
                <a:close/>
                <a:moveTo>
                  <a:pt x="247" y="160"/>
                </a:moveTo>
                <a:lnTo>
                  <a:pt x="283" y="160"/>
                </a:lnTo>
                <a:lnTo>
                  <a:pt x="283" y="195"/>
                </a:lnTo>
                <a:lnTo>
                  <a:pt x="247" y="195"/>
                </a:lnTo>
                <a:lnTo>
                  <a:pt x="247" y="160"/>
                </a:lnTo>
                <a:close/>
                <a:moveTo>
                  <a:pt x="389" y="160"/>
                </a:moveTo>
                <a:lnTo>
                  <a:pt x="530" y="160"/>
                </a:lnTo>
                <a:lnTo>
                  <a:pt x="530" y="195"/>
                </a:lnTo>
                <a:lnTo>
                  <a:pt x="389" y="195"/>
                </a:lnTo>
                <a:lnTo>
                  <a:pt x="389" y="160"/>
                </a:lnTo>
                <a:close/>
                <a:moveTo>
                  <a:pt x="635" y="160"/>
                </a:moveTo>
                <a:lnTo>
                  <a:pt x="671" y="160"/>
                </a:lnTo>
                <a:lnTo>
                  <a:pt x="671" y="195"/>
                </a:lnTo>
                <a:lnTo>
                  <a:pt x="635" y="195"/>
                </a:lnTo>
                <a:lnTo>
                  <a:pt x="635" y="160"/>
                </a:lnTo>
                <a:close/>
                <a:moveTo>
                  <a:pt x="777" y="160"/>
                </a:moveTo>
                <a:lnTo>
                  <a:pt x="918" y="160"/>
                </a:lnTo>
                <a:lnTo>
                  <a:pt x="918" y="195"/>
                </a:lnTo>
                <a:lnTo>
                  <a:pt x="777" y="195"/>
                </a:lnTo>
                <a:lnTo>
                  <a:pt x="777" y="160"/>
                </a:lnTo>
                <a:close/>
                <a:moveTo>
                  <a:pt x="1024" y="160"/>
                </a:moveTo>
                <a:lnTo>
                  <a:pt x="1059" y="160"/>
                </a:lnTo>
                <a:lnTo>
                  <a:pt x="1059" y="195"/>
                </a:lnTo>
                <a:lnTo>
                  <a:pt x="1024" y="195"/>
                </a:lnTo>
                <a:lnTo>
                  <a:pt x="1024" y="160"/>
                </a:lnTo>
                <a:close/>
                <a:moveTo>
                  <a:pt x="1165" y="160"/>
                </a:moveTo>
                <a:lnTo>
                  <a:pt x="1306" y="160"/>
                </a:lnTo>
                <a:lnTo>
                  <a:pt x="1306" y="195"/>
                </a:lnTo>
                <a:lnTo>
                  <a:pt x="1165" y="195"/>
                </a:lnTo>
                <a:lnTo>
                  <a:pt x="1165" y="160"/>
                </a:lnTo>
                <a:close/>
                <a:moveTo>
                  <a:pt x="1412" y="160"/>
                </a:moveTo>
                <a:lnTo>
                  <a:pt x="1447" y="160"/>
                </a:lnTo>
                <a:lnTo>
                  <a:pt x="1447" y="195"/>
                </a:lnTo>
                <a:lnTo>
                  <a:pt x="1412" y="195"/>
                </a:lnTo>
                <a:lnTo>
                  <a:pt x="1412" y="160"/>
                </a:lnTo>
                <a:close/>
                <a:moveTo>
                  <a:pt x="1553" y="160"/>
                </a:moveTo>
                <a:lnTo>
                  <a:pt x="1694" y="160"/>
                </a:lnTo>
                <a:lnTo>
                  <a:pt x="1694" y="195"/>
                </a:lnTo>
                <a:lnTo>
                  <a:pt x="1553" y="195"/>
                </a:lnTo>
                <a:lnTo>
                  <a:pt x="1553" y="160"/>
                </a:lnTo>
                <a:close/>
                <a:moveTo>
                  <a:pt x="1800" y="160"/>
                </a:moveTo>
                <a:lnTo>
                  <a:pt x="1835" y="160"/>
                </a:lnTo>
                <a:lnTo>
                  <a:pt x="1835" y="195"/>
                </a:lnTo>
                <a:lnTo>
                  <a:pt x="1800" y="195"/>
                </a:lnTo>
                <a:lnTo>
                  <a:pt x="1800" y="160"/>
                </a:lnTo>
                <a:close/>
                <a:moveTo>
                  <a:pt x="1941" y="160"/>
                </a:moveTo>
                <a:lnTo>
                  <a:pt x="2082" y="160"/>
                </a:lnTo>
                <a:lnTo>
                  <a:pt x="2082" y="195"/>
                </a:lnTo>
                <a:lnTo>
                  <a:pt x="1941" y="195"/>
                </a:lnTo>
                <a:lnTo>
                  <a:pt x="1941" y="160"/>
                </a:lnTo>
                <a:close/>
                <a:moveTo>
                  <a:pt x="2188" y="160"/>
                </a:moveTo>
                <a:lnTo>
                  <a:pt x="2223" y="160"/>
                </a:lnTo>
                <a:lnTo>
                  <a:pt x="2223" y="195"/>
                </a:lnTo>
                <a:lnTo>
                  <a:pt x="2188" y="195"/>
                </a:lnTo>
                <a:lnTo>
                  <a:pt x="2188" y="160"/>
                </a:lnTo>
                <a:close/>
                <a:moveTo>
                  <a:pt x="2329" y="160"/>
                </a:moveTo>
                <a:lnTo>
                  <a:pt x="2470" y="160"/>
                </a:lnTo>
                <a:lnTo>
                  <a:pt x="2470" y="195"/>
                </a:lnTo>
                <a:lnTo>
                  <a:pt x="2329" y="195"/>
                </a:lnTo>
                <a:lnTo>
                  <a:pt x="2329" y="160"/>
                </a:lnTo>
                <a:close/>
                <a:moveTo>
                  <a:pt x="2576" y="160"/>
                </a:moveTo>
                <a:lnTo>
                  <a:pt x="2611" y="160"/>
                </a:lnTo>
                <a:lnTo>
                  <a:pt x="2611" y="195"/>
                </a:lnTo>
                <a:lnTo>
                  <a:pt x="2576" y="195"/>
                </a:lnTo>
                <a:lnTo>
                  <a:pt x="2576" y="160"/>
                </a:lnTo>
                <a:close/>
                <a:moveTo>
                  <a:pt x="2717" y="160"/>
                </a:moveTo>
                <a:lnTo>
                  <a:pt x="2858" y="160"/>
                </a:lnTo>
                <a:lnTo>
                  <a:pt x="2858" y="195"/>
                </a:lnTo>
                <a:lnTo>
                  <a:pt x="2717" y="195"/>
                </a:lnTo>
                <a:lnTo>
                  <a:pt x="2717" y="160"/>
                </a:lnTo>
                <a:close/>
                <a:moveTo>
                  <a:pt x="2964" y="160"/>
                </a:moveTo>
                <a:lnTo>
                  <a:pt x="2999" y="160"/>
                </a:lnTo>
                <a:lnTo>
                  <a:pt x="2999" y="195"/>
                </a:lnTo>
                <a:lnTo>
                  <a:pt x="2964" y="195"/>
                </a:lnTo>
                <a:lnTo>
                  <a:pt x="2964" y="160"/>
                </a:lnTo>
                <a:close/>
                <a:moveTo>
                  <a:pt x="3105" y="160"/>
                </a:moveTo>
                <a:lnTo>
                  <a:pt x="3246" y="160"/>
                </a:lnTo>
                <a:lnTo>
                  <a:pt x="3246" y="195"/>
                </a:lnTo>
                <a:lnTo>
                  <a:pt x="3105" y="195"/>
                </a:lnTo>
                <a:lnTo>
                  <a:pt x="3105" y="160"/>
                </a:lnTo>
                <a:close/>
                <a:moveTo>
                  <a:pt x="3352" y="160"/>
                </a:moveTo>
                <a:lnTo>
                  <a:pt x="3387" y="160"/>
                </a:lnTo>
                <a:lnTo>
                  <a:pt x="3387" y="195"/>
                </a:lnTo>
                <a:lnTo>
                  <a:pt x="3352" y="195"/>
                </a:lnTo>
                <a:lnTo>
                  <a:pt x="3352" y="160"/>
                </a:lnTo>
                <a:close/>
                <a:moveTo>
                  <a:pt x="3494" y="160"/>
                </a:moveTo>
                <a:lnTo>
                  <a:pt x="3635" y="160"/>
                </a:lnTo>
                <a:lnTo>
                  <a:pt x="3635" y="195"/>
                </a:lnTo>
                <a:lnTo>
                  <a:pt x="3494" y="195"/>
                </a:lnTo>
                <a:lnTo>
                  <a:pt x="3494" y="160"/>
                </a:lnTo>
                <a:close/>
                <a:moveTo>
                  <a:pt x="3741" y="160"/>
                </a:moveTo>
                <a:lnTo>
                  <a:pt x="3776" y="160"/>
                </a:lnTo>
                <a:lnTo>
                  <a:pt x="3776" y="195"/>
                </a:lnTo>
                <a:lnTo>
                  <a:pt x="3741" y="195"/>
                </a:lnTo>
                <a:lnTo>
                  <a:pt x="3741" y="160"/>
                </a:lnTo>
                <a:close/>
                <a:moveTo>
                  <a:pt x="3882" y="160"/>
                </a:moveTo>
                <a:lnTo>
                  <a:pt x="4023" y="160"/>
                </a:lnTo>
                <a:lnTo>
                  <a:pt x="4023" y="195"/>
                </a:lnTo>
                <a:lnTo>
                  <a:pt x="3882" y="195"/>
                </a:lnTo>
                <a:lnTo>
                  <a:pt x="3882" y="160"/>
                </a:lnTo>
                <a:close/>
                <a:moveTo>
                  <a:pt x="4129" y="160"/>
                </a:moveTo>
                <a:lnTo>
                  <a:pt x="4164" y="160"/>
                </a:lnTo>
                <a:lnTo>
                  <a:pt x="4164" y="195"/>
                </a:lnTo>
                <a:lnTo>
                  <a:pt x="4129" y="195"/>
                </a:lnTo>
                <a:lnTo>
                  <a:pt x="4129" y="160"/>
                </a:lnTo>
                <a:close/>
                <a:moveTo>
                  <a:pt x="4270" y="160"/>
                </a:moveTo>
                <a:lnTo>
                  <a:pt x="4411" y="160"/>
                </a:lnTo>
                <a:lnTo>
                  <a:pt x="4411" y="195"/>
                </a:lnTo>
                <a:lnTo>
                  <a:pt x="4270" y="195"/>
                </a:lnTo>
                <a:lnTo>
                  <a:pt x="4270" y="160"/>
                </a:lnTo>
                <a:close/>
                <a:moveTo>
                  <a:pt x="4517" y="160"/>
                </a:moveTo>
                <a:lnTo>
                  <a:pt x="4552" y="160"/>
                </a:lnTo>
                <a:lnTo>
                  <a:pt x="4552" y="195"/>
                </a:lnTo>
                <a:lnTo>
                  <a:pt x="4517" y="195"/>
                </a:lnTo>
                <a:lnTo>
                  <a:pt x="4517" y="160"/>
                </a:lnTo>
                <a:close/>
                <a:moveTo>
                  <a:pt x="4658" y="160"/>
                </a:moveTo>
                <a:lnTo>
                  <a:pt x="4799" y="160"/>
                </a:lnTo>
                <a:lnTo>
                  <a:pt x="4799" y="195"/>
                </a:lnTo>
                <a:lnTo>
                  <a:pt x="4658" y="195"/>
                </a:lnTo>
                <a:lnTo>
                  <a:pt x="4658" y="160"/>
                </a:lnTo>
                <a:close/>
                <a:moveTo>
                  <a:pt x="4905" y="160"/>
                </a:moveTo>
                <a:lnTo>
                  <a:pt x="4940" y="160"/>
                </a:lnTo>
                <a:lnTo>
                  <a:pt x="4940" y="195"/>
                </a:lnTo>
                <a:lnTo>
                  <a:pt x="4905" y="195"/>
                </a:lnTo>
                <a:lnTo>
                  <a:pt x="4905" y="160"/>
                </a:lnTo>
                <a:close/>
                <a:moveTo>
                  <a:pt x="5046" y="160"/>
                </a:moveTo>
                <a:lnTo>
                  <a:pt x="5187" y="160"/>
                </a:lnTo>
                <a:lnTo>
                  <a:pt x="5187" y="195"/>
                </a:lnTo>
                <a:lnTo>
                  <a:pt x="5046" y="195"/>
                </a:lnTo>
                <a:lnTo>
                  <a:pt x="5046" y="160"/>
                </a:lnTo>
                <a:close/>
                <a:moveTo>
                  <a:pt x="5293" y="160"/>
                </a:moveTo>
                <a:lnTo>
                  <a:pt x="5328" y="160"/>
                </a:lnTo>
                <a:lnTo>
                  <a:pt x="5328" y="195"/>
                </a:lnTo>
                <a:lnTo>
                  <a:pt x="5293" y="195"/>
                </a:lnTo>
                <a:lnTo>
                  <a:pt x="5293" y="160"/>
                </a:lnTo>
                <a:close/>
                <a:moveTo>
                  <a:pt x="5434" y="160"/>
                </a:moveTo>
                <a:lnTo>
                  <a:pt x="5575" y="160"/>
                </a:lnTo>
                <a:lnTo>
                  <a:pt x="5575" y="195"/>
                </a:lnTo>
                <a:lnTo>
                  <a:pt x="5434" y="195"/>
                </a:lnTo>
                <a:lnTo>
                  <a:pt x="5434" y="160"/>
                </a:lnTo>
                <a:close/>
                <a:moveTo>
                  <a:pt x="5681" y="160"/>
                </a:moveTo>
                <a:lnTo>
                  <a:pt x="5716" y="160"/>
                </a:lnTo>
                <a:lnTo>
                  <a:pt x="5716" y="195"/>
                </a:lnTo>
                <a:lnTo>
                  <a:pt x="5681" y="195"/>
                </a:lnTo>
                <a:lnTo>
                  <a:pt x="5681" y="160"/>
                </a:lnTo>
                <a:close/>
                <a:moveTo>
                  <a:pt x="5822" y="160"/>
                </a:moveTo>
                <a:lnTo>
                  <a:pt x="5963" y="160"/>
                </a:lnTo>
                <a:lnTo>
                  <a:pt x="5963" y="195"/>
                </a:lnTo>
                <a:lnTo>
                  <a:pt x="5822" y="195"/>
                </a:lnTo>
                <a:lnTo>
                  <a:pt x="5822" y="160"/>
                </a:lnTo>
                <a:close/>
                <a:moveTo>
                  <a:pt x="6069" y="160"/>
                </a:moveTo>
                <a:lnTo>
                  <a:pt x="6105" y="160"/>
                </a:lnTo>
                <a:lnTo>
                  <a:pt x="6105" y="195"/>
                </a:lnTo>
                <a:lnTo>
                  <a:pt x="6069" y="195"/>
                </a:lnTo>
                <a:lnTo>
                  <a:pt x="6069" y="160"/>
                </a:lnTo>
                <a:close/>
                <a:moveTo>
                  <a:pt x="6210" y="160"/>
                </a:moveTo>
                <a:lnTo>
                  <a:pt x="6351" y="160"/>
                </a:lnTo>
                <a:lnTo>
                  <a:pt x="6351" y="195"/>
                </a:lnTo>
                <a:lnTo>
                  <a:pt x="6210" y="195"/>
                </a:lnTo>
                <a:lnTo>
                  <a:pt x="6210" y="160"/>
                </a:lnTo>
                <a:close/>
                <a:moveTo>
                  <a:pt x="6457" y="160"/>
                </a:moveTo>
                <a:lnTo>
                  <a:pt x="6493" y="160"/>
                </a:lnTo>
                <a:lnTo>
                  <a:pt x="6493" y="195"/>
                </a:lnTo>
                <a:lnTo>
                  <a:pt x="6457" y="195"/>
                </a:lnTo>
                <a:lnTo>
                  <a:pt x="6457" y="160"/>
                </a:lnTo>
                <a:close/>
                <a:moveTo>
                  <a:pt x="6598" y="160"/>
                </a:moveTo>
                <a:lnTo>
                  <a:pt x="6740" y="160"/>
                </a:lnTo>
                <a:lnTo>
                  <a:pt x="6740" y="195"/>
                </a:lnTo>
                <a:lnTo>
                  <a:pt x="6598" y="195"/>
                </a:lnTo>
                <a:lnTo>
                  <a:pt x="6598" y="160"/>
                </a:lnTo>
                <a:close/>
                <a:moveTo>
                  <a:pt x="6845" y="160"/>
                </a:moveTo>
                <a:lnTo>
                  <a:pt x="6881" y="160"/>
                </a:lnTo>
                <a:lnTo>
                  <a:pt x="6881" y="195"/>
                </a:lnTo>
                <a:lnTo>
                  <a:pt x="6845" y="195"/>
                </a:lnTo>
                <a:lnTo>
                  <a:pt x="6845" y="160"/>
                </a:lnTo>
                <a:close/>
                <a:moveTo>
                  <a:pt x="6986" y="160"/>
                </a:moveTo>
                <a:lnTo>
                  <a:pt x="7128" y="160"/>
                </a:lnTo>
                <a:lnTo>
                  <a:pt x="7128" y="195"/>
                </a:lnTo>
                <a:lnTo>
                  <a:pt x="6986" y="195"/>
                </a:lnTo>
                <a:lnTo>
                  <a:pt x="6986" y="160"/>
                </a:lnTo>
                <a:close/>
                <a:moveTo>
                  <a:pt x="7233" y="160"/>
                </a:moveTo>
                <a:lnTo>
                  <a:pt x="7269" y="160"/>
                </a:lnTo>
                <a:lnTo>
                  <a:pt x="7269" y="195"/>
                </a:lnTo>
                <a:lnTo>
                  <a:pt x="7233" y="195"/>
                </a:lnTo>
                <a:lnTo>
                  <a:pt x="7233" y="160"/>
                </a:lnTo>
                <a:close/>
                <a:moveTo>
                  <a:pt x="7375" y="160"/>
                </a:moveTo>
                <a:lnTo>
                  <a:pt x="7516" y="160"/>
                </a:lnTo>
                <a:lnTo>
                  <a:pt x="7516" y="195"/>
                </a:lnTo>
                <a:lnTo>
                  <a:pt x="7375" y="195"/>
                </a:lnTo>
                <a:lnTo>
                  <a:pt x="7375" y="160"/>
                </a:lnTo>
                <a:close/>
                <a:moveTo>
                  <a:pt x="7621" y="160"/>
                </a:moveTo>
                <a:lnTo>
                  <a:pt x="7657" y="160"/>
                </a:lnTo>
                <a:lnTo>
                  <a:pt x="7657" y="195"/>
                </a:lnTo>
                <a:lnTo>
                  <a:pt x="7621" y="195"/>
                </a:lnTo>
                <a:lnTo>
                  <a:pt x="7621" y="160"/>
                </a:lnTo>
                <a:close/>
                <a:moveTo>
                  <a:pt x="7763" y="160"/>
                </a:moveTo>
                <a:lnTo>
                  <a:pt x="7904" y="160"/>
                </a:lnTo>
                <a:lnTo>
                  <a:pt x="7904" y="195"/>
                </a:lnTo>
                <a:lnTo>
                  <a:pt x="7763" y="195"/>
                </a:lnTo>
                <a:lnTo>
                  <a:pt x="7763" y="160"/>
                </a:lnTo>
                <a:close/>
                <a:moveTo>
                  <a:pt x="8010" y="160"/>
                </a:moveTo>
                <a:lnTo>
                  <a:pt x="8045" y="160"/>
                </a:lnTo>
                <a:lnTo>
                  <a:pt x="8045" y="195"/>
                </a:lnTo>
                <a:lnTo>
                  <a:pt x="8010" y="195"/>
                </a:lnTo>
                <a:lnTo>
                  <a:pt x="8010" y="160"/>
                </a:lnTo>
                <a:close/>
                <a:moveTo>
                  <a:pt x="8151" y="160"/>
                </a:moveTo>
                <a:lnTo>
                  <a:pt x="8292" y="160"/>
                </a:lnTo>
                <a:lnTo>
                  <a:pt x="8292" y="195"/>
                </a:lnTo>
                <a:lnTo>
                  <a:pt x="8151" y="195"/>
                </a:lnTo>
                <a:lnTo>
                  <a:pt x="8151" y="160"/>
                </a:lnTo>
                <a:close/>
                <a:moveTo>
                  <a:pt x="8398" y="160"/>
                </a:moveTo>
                <a:lnTo>
                  <a:pt x="8433" y="160"/>
                </a:lnTo>
                <a:lnTo>
                  <a:pt x="8433" y="195"/>
                </a:lnTo>
                <a:lnTo>
                  <a:pt x="8398" y="195"/>
                </a:lnTo>
                <a:lnTo>
                  <a:pt x="8398" y="160"/>
                </a:lnTo>
                <a:close/>
                <a:moveTo>
                  <a:pt x="8539" y="160"/>
                </a:moveTo>
                <a:lnTo>
                  <a:pt x="8680" y="160"/>
                </a:lnTo>
                <a:lnTo>
                  <a:pt x="8680" y="195"/>
                </a:lnTo>
                <a:lnTo>
                  <a:pt x="8539" y="195"/>
                </a:lnTo>
                <a:lnTo>
                  <a:pt x="8539" y="160"/>
                </a:lnTo>
                <a:close/>
                <a:moveTo>
                  <a:pt x="8786" y="160"/>
                </a:moveTo>
                <a:lnTo>
                  <a:pt x="8821" y="160"/>
                </a:lnTo>
                <a:lnTo>
                  <a:pt x="8821" y="195"/>
                </a:lnTo>
                <a:lnTo>
                  <a:pt x="8786" y="195"/>
                </a:lnTo>
                <a:lnTo>
                  <a:pt x="8786" y="160"/>
                </a:lnTo>
                <a:close/>
                <a:moveTo>
                  <a:pt x="8927" y="160"/>
                </a:moveTo>
                <a:lnTo>
                  <a:pt x="9068" y="160"/>
                </a:lnTo>
                <a:lnTo>
                  <a:pt x="9068" y="195"/>
                </a:lnTo>
                <a:lnTo>
                  <a:pt x="8927" y="195"/>
                </a:lnTo>
                <a:lnTo>
                  <a:pt x="8927" y="160"/>
                </a:lnTo>
                <a:close/>
                <a:moveTo>
                  <a:pt x="9174" y="160"/>
                </a:moveTo>
                <a:lnTo>
                  <a:pt x="9209" y="160"/>
                </a:lnTo>
                <a:lnTo>
                  <a:pt x="9209" y="195"/>
                </a:lnTo>
                <a:lnTo>
                  <a:pt x="9174" y="195"/>
                </a:lnTo>
                <a:lnTo>
                  <a:pt x="9174" y="160"/>
                </a:lnTo>
                <a:close/>
                <a:moveTo>
                  <a:pt x="9315" y="160"/>
                </a:moveTo>
                <a:lnTo>
                  <a:pt x="9456" y="160"/>
                </a:lnTo>
                <a:lnTo>
                  <a:pt x="9456" y="195"/>
                </a:lnTo>
                <a:lnTo>
                  <a:pt x="9315" y="195"/>
                </a:lnTo>
                <a:lnTo>
                  <a:pt x="9315" y="160"/>
                </a:lnTo>
                <a:close/>
                <a:moveTo>
                  <a:pt x="9562" y="160"/>
                </a:moveTo>
                <a:lnTo>
                  <a:pt x="9597" y="160"/>
                </a:lnTo>
                <a:lnTo>
                  <a:pt x="9597" y="195"/>
                </a:lnTo>
                <a:lnTo>
                  <a:pt x="9562" y="195"/>
                </a:lnTo>
                <a:lnTo>
                  <a:pt x="9562" y="160"/>
                </a:lnTo>
                <a:close/>
                <a:moveTo>
                  <a:pt x="9703" y="160"/>
                </a:moveTo>
                <a:lnTo>
                  <a:pt x="9773" y="160"/>
                </a:lnTo>
                <a:lnTo>
                  <a:pt x="9773" y="195"/>
                </a:lnTo>
                <a:lnTo>
                  <a:pt x="9703" y="195"/>
                </a:lnTo>
                <a:lnTo>
                  <a:pt x="9703" y="160"/>
                </a:lnTo>
                <a:close/>
                <a:moveTo>
                  <a:pt x="9738" y="0"/>
                </a:moveTo>
                <a:lnTo>
                  <a:pt x="9950" y="177"/>
                </a:lnTo>
                <a:lnTo>
                  <a:pt x="9738" y="354"/>
                </a:lnTo>
                <a:lnTo>
                  <a:pt x="9738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0285" name="Freeform 112"/>
          <p:cNvSpPr>
            <a:spLocks noChangeArrowheads="1"/>
          </p:cNvSpPr>
          <p:nvPr/>
        </p:nvSpPr>
        <p:spPr bwMode="auto">
          <a:xfrm>
            <a:off x="9223057" y="4345137"/>
            <a:ext cx="150377" cy="337878"/>
          </a:xfrm>
          <a:custGeom>
            <a:avLst/>
            <a:gdLst>
              <a:gd name="T0" fmla="*/ 70633 w 355"/>
              <a:gd name="T1" fmla="*/ 0 h 849"/>
              <a:gd name="T2" fmla="*/ 70633 w 355"/>
              <a:gd name="T3" fmla="*/ 50884 h 849"/>
              <a:gd name="T4" fmla="*/ 57955 w 355"/>
              <a:gd name="T5" fmla="*/ 50884 h 849"/>
              <a:gd name="T6" fmla="*/ 57955 w 355"/>
              <a:gd name="T7" fmla="*/ 0 h 849"/>
              <a:gd name="T8" fmla="*/ 70633 w 355"/>
              <a:gd name="T9" fmla="*/ 0 h 849"/>
              <a:gd name="T10" fmla="*/ 70633 w 355"/>
              <a:gd name="T11" fmla="*/ 89138 h 849"/>
              <a:gd name="T12" fmla="*/ 70633 w 355"/>
              <a:gd name="T13" fmla="*/ 101768 h 849"/>
              <a:gd name="T14" fmla="*/ 57955 w 355"/>
              <a:gd name="T15" fmla="*/ 101768 h 849"/>
              <a:gd name="T16" fmla="*/ 57955 w 355"/>
              <a:gd name="T17" fmla="*/ 89138 h 849"/>
              <a:gd name="T18" fmla="*/ 70633 w 355"/>
              <a:gd name="T19" fmla="*/ 89138 h 849"/>
              <a:gd name="T20" fmla="*/ 70633 w 355"/>
              <a:gd name="T21" fmla="*/ 140022 h 849"/>
              <a:gd name="T22" fmla="*/ 70633 w 355"/>
              <a:gd name="T23" fmla="*/ 191267 h 849"/>
              <a:gd name="T24" fmla="*/ 57955 w 355"/>
              <a:gd name="T25" fmla="*/ 191267 h 849"/>
              <a:gd name="T26" fmla="*/ 57955 w 355"/>
              <a:gd name="T27" fmla="*/ 140022 h 849"/>
              <a:gd name="T28" fmla="*/ 70633 w 355"/>
              <a:gd name="T29" fmla="*/ 140022 h 849"/>
              <a:gd name="T30" fmla="*/ 70633 w 355"/>
              <a:gd name="T31" fmla="*/ 229520 h 849"/>
              <a:gd name="T32" fmla="*/ 70633 w 355"/>
              <a:gd name="T33" fmla="*/ 242151 h 849"/>
              <a:gd name="T34" fmla="*/ 57955 w 355"/>
              <a:gd name="T35" fmla="*/ 242151 h 849"/>
              <a:gd name="T36" fmla="*/ 57955 w 355"/>
              <a:gd name="T37" fmla="*/ 229520 h 849"/>
              <a:gd name="T38" fmla="*/ 70633 w 355"/>
              <a:gd name="T39" fmla="*/ 229520 h 849"/>
              <a:gd name="T40" fmla="*/ 128226 w 355"/>
              <a:gd name="T41" fmla="*/ 229520 h 849"/>
              <a:gd name="T42" fmla="*/ 64475 w 355"/>
              <a:gd name="T43" fmla="*/ 306027 h 849"/>
              <a:gd name="T44" fmla="*/ 0 w 355"/>
              <a:gd name="T45" fmla="*/ 229520 h 849"/>
              <a:gd name="T46" fmla="*/ 128226 w 355"/>
              <a:gd name="T47" fmla="*/ 229520 h 8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5" h="849">
                <a:moveTo>
                  <a:pt x="195" y="0"/>
                </a:moveTo>
                <a:lnTo>
                  <a:pt x="195" y="141"/>
                </a:lnTo>
                <a:lnTo>
                  <a:pt x="160" y="141"/>
                </a:lnTo>
                <a:lnTo>
                  <a:pt x="160" y="0"/>
                </a:lnTo>
                <a:lnTo>
                  <a:pt x="195" y="0"/>
                </a:lnTo>
                <a:close/>
                <a:moveTo>
                  <a:pt x="195" y="247"/>
                </a:moveTo>
                <a:lnTo>
                  <a:pt x="195" y="282"/>
                </a:lnTo>
                <a:lnTo>
                  <a:pt x="160" y="282"/>
                </a:lnTo>
                <a:lnTo>
                  <a:pt x="160" y="247"/>
                </a:lnTo>
                <a:lnTo>
                  <a:pt x="195" y="247"/>
                </a:lnTo>
                <a:close/>
                <a:moveTo>
                  <a:pt x="195" y="388"/>
                </a:moveTo>
                <a:lnTo>
                  <a:pt x="195" y="530"/>
                </a:lnTo>
                <a:lnTo>
                  <a:pt x="160" y="530"/>
                </a:lnTo>
                <a:lnTo>
                  <a:pt x="160" y="388"/>
                </a:lnTo>
                <a:lnTo>
                  <a:pt x="195" y="388"/>
                </a:lnTo>
                <a:close/>
                <a:moveTo>
                  <a:pt x="195" y="636"/>
                </a:moveTo>
                <a:lnTo>
                  <a:pt x="195" y="671"/>
                </a:lnTo>
                <a:lnTo>
                  <a:pt x="160" y="671"/>
                </a:lnTo>
                <a:lnTo>
                  <a:pt x="160" y="636"/>
                </a:lnTo>
                <a:lnTo>
                  <a:pt x="195" y="636"/>
                </a:lnTo>
                <a:close/>
                <a:moveTo>
                  <a:pt x="354" y="636"/>
                </a:moveTo>
                <a:lnTo>
                  <a:pt x="178" y="848"/>
                </a:lnTo>
                <a:lnTo>
                  <a:pt x="0" y="636"/>
                </a:lnTo>
                <a:lnTo>
                  <a:pt x="354" y="636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0286" name="Freeform 113"/>
          <p:cNvSpPr>
            <a:spLocks noChangeArrowheads="1"/>
          </p:cNvSpPr>
          <p:nvPr/>
        </p:nvSpPr>
        <p:spPr bwMode="auto">
          <a:xfrm>
            <a:off x="9312169" y="4345137"/>
            <a:ext cx="150377" cy="842068"/>
          </a:xfrm>
          <a:custGeom>
            <a:avLst/>
            <a:gdLst>
              <a:gd name="T0" fmla="*/ 70271 w 355"/>
              <a:gd name="T1" fmla="*/ 0 h 2119"/>
              <a:gd name="T2" fmla="*/ 70271 w 355"/>
              <a:gd name="T3" fmla="*/ 50810 h 2119"/>
              <a:gd name="T4" fmla="*/ 57593 w 355"/>
              <a:gd name="T5" fmla="*/ 50810 h 2119"/>
              <a:gd name="T6" fmla="*/ 57593 w 355"/>
              <a:gd name="T7" fmla="*/ 0 h 2119"/>
              <a:gd name="T8" fmla="*/ 70271 w 355"/>
              <a:gd name="T9" fmla="*/ 0 h 2119"/>
              <a:gd name="T10" fmla="*/ 70271 w 355"/>
              <a:gd name="T11" fmla="*/ 89007 h 2119"/>
              <a:gd name="T12" fmla="*/ 70271 w 355"/>
              <a:gd name="T13" fmla="*/ 101620 h 2119"/>
              <a:gd name="T14" fmla="*/ 57593 w 355"/>
              <a:gd name="T15" fmla="*/ 101620 h 2119"/>
              <a:gd name="T16" fmla="*/ 57593 w 355"/>
              <a:gd name="T17" fmla="*/ 89007 h 2119"/>
              <a:gd name="T18" fmla="*/ 70271 w 355"/>
              <a:gd name="T19" fmla="*/ 89007 h 2119"/>
              <a:gd name="T20" fmla="*/ 70271 w 355"/>
              <a:gd name="T21" fmla="*/ 139817 h 2119"/>
              <a:gd name="T22" fmla="*/ 70271 w 355"/>
              <a:gd name="T23" fmla="*/ 190627 h 2119"/>
              <a:gd name="T24" fmla="*/ 57593 w 355"/>
              <a:gd name="T25" fmla="*/ 190627 h 2119"/>
              <a:gd name="T26" fmla="*/ 57593 w 355"/>
              <a:gd name="T27" fmla="*/ 139817 h 2119"/>
              <a:gd name="T28" fmla="*/ 70271 w 355"/>
              <a:gd name="T29" fmla="*/ 139817 h 2119"/>
              <a:gd name="T30" fmla="*/ 70271 w 355"/>
              <a:gd name="T31" fmla="*/ 228824 h 2119"/>
              <a:gd name="T32" fmla="*/ 70271 w 355"/>
              <a:gd name="T33" fmla="*/ 241437 h 2119"/>
              <a:gd name="T34" fmla="*/ 57593 w 355"/>
              <a:gd name="T35" fmla="*/ 241437 h 2119"/>
              <a:gd name="T36" fmla="*/ 57593 w 355"/>
              <a:gd name="T37" fmla="*/ 228824 h 2119"/>
              <a:gd name="T38" fmla="*/ 70271 w 355"/>
              <a:gd name="T39" fmla="*/ 228824 h 2119"/>
              <a:gd name="T40" fmla="*/ 70271 w 355"/>
              <a:gd name="T41" fmla="*/ 279994 h 2119"/>
              <a:gd name="T42" fmla="*/ 70271 w 355"/>
              <a:gd name="T43" fmla="*/ 330804 h 2119"/>
              <a:gd name="T44" fmla="*/ 57593 w 355"/>
              <a:gd name="T45" fmla="*/ 330804 h 2119"/>
              <a:gd name="T46" fmla="*/ 57593 w 355"/>
              <a:gd name="T47" fmla="*/ 279994 h 2119"/>
              <a:gd name="T48" fmla="*/ 70271 w 355"/>
              <a:gd name="T49" fmla="*/ 279994 h 2119"/>
              <a:gd name="T50" fmla="*/ 70271 w 355"/>
              <a:gd name="T51" fmla="*/ 369001 h 2119"/>
              <a:gd name="T52" fmla="*/ 70271 w 355"/>
              <a:gd name="T53" fmla="*/ 381614 h 2119"/>
              <a:gd name="T54" fmla="*/ 57593 w 355"/>
              <a:gd name="T55" fmla="*/ 381614 h 2119"/>
              <a:gd name="T56" fmla="*/ 57593 w 355"/>
              <a:gd name="T57" fmla="*/ 369001 h 2119"/>
              <a:gd name="T58" fmla="*/ 70271 w 355"/>
              <a:gd name="T59" fmla="*/ 369001 h 2119"/>
              <a:gd name="T60" fmla="*/ 70271 w 355"/>
              <a:gd name="T61" fmla="*/ 419811 h 2119"/>
              <a:gd name="T62" fmla="*/ 70271 w 355"/>
              <a:gd name="T63" fmla="*/ 470621 h 2119"/>
              <a:gd name="T64" fmla="*/ 57593 w 355"/>
              <a:gd name="T65" fmla="*/ 470621 h 2119"/>
              <a:gd name="T66" fmla="*/ 57593 w 355"/>
              <a:gd name="T67" fmla="*/ 419811 h 2119"/>
              <a:gd name="T68" fmla="*/ 70271 w 355"/>
              <a:gd name="T69" fmla="*/ 419811 h 2119"/>
              <a:gd name="T70" fmla="*/ 70271 w 355"/>
              <a:gd name="T71" fmla="*/ 508818 h 2119"/>
              <a:gd name="T72" fmla="*/ 70271 w 355"/>
              <a:gd name="T73" fmla="*/ 521431 h 2119"/>
              <a:gd name="T74" fmla="*/ 57593 w 355"/>
              <a:gd name="T75" fmla="*/ 521431 h 2119"/>
              <a:gd name="T76" fmla="*/ 57593 w 355"/>
              <a:gd name="T77" fmla="*/ 508818 h 2119"/>
              <a:gd name="T78" fmla="*/ 70271 w 355"/>
              <a:gd name="T79" fmla="*/ 508818 h 2119"/>
              <a:gd name="T80" fmla="*/ 70271 w 355"/>
              <a:gd name="T81" fmla="*/ 559628 h 2119"/>
              <a:gd name="T82" fmla="*/ 70271 w 355"/>
              <a:gd name="T83" fmla="*/ 610438 h 2119"/>
              <a:gd name="T84" fmla="*/ 57593 w 355"/>
              <a:gd name="T85" fmla="*/ 610438 h 2119"/>
              <a:gd name="T86" fmla="*/ 57593 w 355"/>
              <a:gd name="T87" fmla="*/ 559628 h 2119"/>
              <a:gd name="T88" fmla="*/ 70271 w 355"/>
              <a:gd name="T89" fmla="*/ 559628 h 2119"/>
              <a:gd name="T90" fmla="*/ 70271 w 355"/>
              <a:gd name="T91" fmla="*/ 648635 h 2119"/>
              <a:gd name="T92" fmla="*/ 70271 w 355"/>
              <a:gd name="T93" fmla="*/ 661248 h 2119"/>
              <a:gd name="T94" fmla="*/ 57593 w 355"/>
              <a:gd name="T95" fmla="*/ 661248 h 2119"/>
              <a:gd name="T96" fmla="*/ 57593 w 355"/>
              <a:gd name="T97" fmla="*/ 648635 h 2119"/>
              <a:gd name="T98" fmla="*/ 70271 w 355"/>
              <a:gd name="T99" fmla="*/ 648635 h 2119"/>
              <a:gd name="T100" fmla="*/ 128226 w 355"/>
              <a:gd name="T101" fmla="*/ 686833 h 2119"/>
              <a:gd name="T102" fmla="*/ 63751 w 355"/>
              <a:gd name="T103" fmla="*/ 763228 h 2119"/>
              <a:gd name="T104" fmla="*/ 0 w 355"/>
              <a:gd name="T105" fmla="*/ 686833 h 2119"/>
              <a:gd name="T106" fmla="*/ 128226 w 355"/>
              <a:gd name="T107" fmla="*/ 686833 h 211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55" h="2119">
                <a:moveTo>
                  <a:pt x="194" y="0"/>
                </a:moveTo>
                <a:lnTo>
                  <a:pt x="194" y="141"/>
                </a:lnTo>
                <a:lnTo>
                  <a:pt x="159" y="141"/>
                </a:lnTo>
                <a:lnTo>
                  <a:pt x="159" y="0"/>
                </a:lnTo>
                <a:lnTo>
                  <a:pt x="194" y="0"/>
                </a:lnTo>
                <a:close/>
                <a:moveTo>
                  <a:pt x="194" y="247"/>
                </a:moveTo>
                <a:lnTo>
                  <a:pt x="194" y="282"/>
                </a:lnTo>
                <a:lnTo>
                  <a:pt x="159" y="282"/>
                </a:lnTo>
                <a:lnTo>
                  <a:pt x="159" y="247"/>
                </a:lnTo>
                <a:lnTo>
                  <a:pt x="194" y="247"/>
                </a:lnTo>
                <a:close/>
                <a:moveTo>
                  <a:pt x="194" y="388"/>
                </a:moveTo>
                <a:lnTo>
                  <a:pt x="194" y="529"/>
                </a:lnTo>
                <a:lnTo>
                  <a:pt x="159" y="529"/>
                </a:lnTo>
                <a:lnTo>
                  <a:pt x="159" y="388"/>
                </a:lnTo>
                <a:lnTo>
                  <a:pt x="194" y="388"/>
                </a:lnTo>
                <a:close/>
                <a:moveTo>
                  <a:pt x="194" y="635"/>
                </a:moveTo>
                <a:lnTo>
                  <a:pt x="194" y="670"/>
                </a:lnTo>
                <a:lnTo>
                  <a:pt x="159" y="670"/>
                </a:lnTo>
                <a:lnTo>
                  <a:pt x="159" y="635"/>
                </a:lnTo>
                <a:lnTo>
                  <a:pt x="194" y="635"/>
                </a:lnTo>
                <a:close/>
                <a:moveTo>
                  <a:pt x="194" y="777"/>
                </a:moveTo>
                <a:lnTo>
                  <a:pt x="194" y="918"/>
                </a:lnTo>
                <a:lnTo>
                  <a:pt x="159" y="918"/>
                </a:lnTo>
                <a:lnTo>
                  <a:pt x="159" y="777"/>
                </a:lnTo>
                <a:lnTo>
                  <a:pt x="194" y="777"/>
                </a:lnTo>
                <a:close/>
                <a:moveTo>
                  <a:pt x="194" y="1024"/>
                </a:moveTo>
                <a:lnTo>
                  <a:pt x="194" y="1059"/>
                </a:lnTo>
                <a:lnTo>
                  <a:pt x="159" y="1059"/>
                </a:lnTo>
                <a:lnTo>
                  <a:pt x="159" y="1024"/>
                </a:lnTo>
                <a:lnTo>
                  <a:pt x="194" y="1024"/>
                </a:lnTo>
                <a:close/>
                <a:moveTo>
                  <a:pt x="194" y="1165"/>
                </a:moveTo>
                <a:lnTo>
                  <a:pt x="194" y="1306"/>
                </a:lnTo>
                <a:lnTo>
                  <a:pt x="159" y="1306"/>
                </a:lnTo>
                <a:lnTo>
                  <a:pt x="159" y="1165"/>
                </a:lnTo>
                <a:lnTo>
                  <a:pt x="194" y="1165"/>
                </a:lnTo>
                <a:close/>
                <a:moveTo>
                  <a:pt x="194" y="1412"/>
                </a:moveTo>
                <a:lnTo>
                  <a:pt x="194" y="1447"/>
                </a:lnTo>
                <a:lnTo>
                  <a:pt x="159" y="1447"/>
                </a:lnTo>
                <a:lnTo>
                  <a:pt x="159" y="1412"/>
                </a:lnTo>
                <a:lnTo>
                  <a:pt x="194" y="1412"/>
                </a:lnTo>
                <a:close/>
                <a:moveTo>
                  <a:pt x="194" y="1553"/>
                </a:moveTo>
                <a:lnTo>
                  <a:pt x="194" y="1694"/>
                </a:lnTo>
                <a:lnTo>
                  <a:pt x="159" y="1694"/>
                </a:lnTo>
                <a:lnTo>
                  <a:pt x="159" y="1553"/>
                </a:lnTo>
                <a:lnTo>
                  <a:pt x="194" y="1553"/>
                </a:lnTo>
                <a:close/>
                <a:moveTo>
                  <a:pt x="194" y="1800"/>
                </a:moveTo>
                <a:lnTo>
                  <a:pt x="194" y="1835"/>
                </a:lnTo>
                <a:lnTo>
                  <a:pt x="159" y="1835"/>
                </a:lnTo>
                <a:lnTo>
                  <a:pt x="159" y="1800"/>
                </a:lnTo>
                <a:lnTo>
                  <a:pt x="194" y="1800"/>
                </a:lnTo>
                <a:close/>
                <a:moveTo>
                  <a:pt x="354" y="1906"/>
                </a:moveTo>
                <a:lnTo>
                  <a:pt x="176" y="2118"/>
                </a:lnTo>
                <a:lnTo>
                  <a:pt x="0" y="1906"/>
                </a:lnTo>
                <a:lnTo>
                  <a:pt x="354" y="1906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0287" name="Freeform 114"/>
          <p:cNvSpPr>
            <a:spLocks noChangeArrowheads="1"/>
          </p:cNvSpPr>
          <p:nvPr/>
        </p:nvSpPr>
        <p:spPr bwMode="auto">
          <a:xfrm>
            <a:off x="9401281" y="4345137"/>
            <a:ext cx="150377" cy="1260475"/>
          </a:xfrm>
          <a:custGeom>
            <a:avLst/>
            <a:gdLst>
              <a:gd name="T0" fmla="*/ 70633 w 355"/>
              <a:gd name="T1" fmla="*/ 50728 h 3177"/>
              <a:gd name="T2" fmla="*/ 57593 w 355"/>
              <a:gd name="T3" fmla="*/ 0 h 3177"/>
              <a:gd name="T4" fmla="*/ 70633 w 355"/>
              <a:gd name="T5" fmla="*/ 89224 h 3177"/>
              <a:gd name="T6" fmla="*/ 57593 w 355"/>
              <a:gd name="T7" fmla="*/ 101816 h 3177"/>
              <a:gd name="T8" fmla="*/ 70633 w 355"/>
              <a:gd name="T9" fmla="*/ 89224 h 3177"/>
              <a:gd name="T10" fmla="*/ 70633 w 355"/>
              <a:gd name="T11" fmla="*/ 190680 h 3177"/>
              <a:gd name="T12" fmla="*/ 57593 w 355"/>
              <a:gd name="T13" fmla="*/ 139952 h 3177"/>
              <a:gd name="T14" fmla="*/ 70633 w 355"/>
              <a:gd name="T15" fmla="*/ 228816 h 3177"/>
              <a:gd name="T16" fmla="*/ 57593 w 355"/>
              <a:gd name="T17" fmla="*/ 241408 h 3177"/>
              <a:gd name="T18" fmla="*/ 70633 w 355"/>
              <a:gd name="T19" fmla="*/ 228816 h 3177"/>
              <a:gd name="T20" fmla="*/ 70633 w 355"/>
              <a:gd name="T21" fmla="*/ 330272 h 3177"/>
              <a:gd name="T22" fmla="*/ 57593 w 355"/>
              <a:gd name="T23" fmla="*/ 279544 h 3177"/>
              <a:gd name="T24" fmla="*/ 70633 w 355"/>
              <a:gd name="T25" fmla="*/ 368408 h 3177"/>
              <a:gd name="T26" fmla="*/ 57593 w 355"/>
              <a:gd name="T27" fmla="*/ 381000 h 3177"/>
              <a:gd name="T28" fmla="*/ 70633 w 355"/>
              <a:gd name="T29" fmla="*/ 368408 h 3177"/>
              <a:gd name="T30" fmla="*/ 70633 w 355"/>
              <a:gd name="T31" fmla="*/ 469864 h 3177"/>
              <a:gd name="T32" fmla="*/ 57593 w 355"/>
              <a:gd name="T33" fmla="*/ 419136 h 3177"/>
              <a:gd name="T34" fmla="*/ 70633 w 355"/>
              <a:gd name="T35" fmla="*/ 508000 h 3177"/>
              <a:gd name="T36" fmla="*/ 57593 w 355"/>
              <a:gd name="T37" fmla="*/ 520592 h 3177"/>
              <a:gd name="T38" fmla="*/ 70633 w 355"/>
              <a:gd name="T39" fmla="*/ 508000 h 3177"/>
              <a:gd name="T40" fmla="*/ 70633 w 355"/>
              <a:gd name="T41" fmla="*/ 609456 h 3177"/>
              <a:gd name="T42" fmla="*/ 57593 w 355"/>
              <a:gd name="T43" fmla="*/ 558728 h 3177"/>
              <a:gd name="T44" fmla="*/ 70633 w 355"/>
              <a:gd name="T45" fmla="*/ 647592 h 3177"/>
              <a:gd name="T46" fmla="*/ 57593 w 355"/>
              <a:gd name="T47" fmla="*/ 660184 h 3177"/>
              <a:gd name="T48" fmla="*/ 70633 w 355"/>
              <a:gd name="T49" fmla="*/ 647592 h 3177"/>
              <a:gd name="T50" fmla="*/ 70633 w 355"/>
              <a:gd name="T51" fmla="*/ 749048 h 3177"/>
              <a:gd name="T52" fmla="*/ 57593 w 355"/>
              <a:gd name="T53" fmla="*/ 698320 h 3177"/>
              <a:gd name="T54" fmla="*/ 70633 w 355"/>
              <a:gd name="T55" fmla="*/ 787184 h 3177"/>
              <a:gd name="T56" fmla="*/ 57593 w 355"/>
              <a:gd name="T57" fmla="*/ 799776 h 3177"/>
              <a:gd name="T58" fmla="*/ 70633 w 355"/>
              <a:gd name="T59" fmla="*/ 787184 h 3177"/>
              <a:gd name="T60" fmla="*/ 70633 w 355"/>
              <a:gd name="T61" fmla="*/ 888640 h 3177"/>
              <a:gd name="T62" fmla="*/ 57593 w 355"/>
              <a:gd name="T63" fmla="*/ 837912 h 3177"/>
              <a:gd name="T64" fmla="*/ 70633 w 355"/>
              <a:gd name="T65" fmla="*/ 926776 h 3177"/>
              <a:gd name="T66" fmla="*/ 57593 w 355"/>
              <a:gd name="T67" fmla="*/ 939368 h 3177"/>
              <a:gd name="T68" fmla="*/ 70633 w 355"/>
              <a:gd name="T69" fmla="*/ 926776 h 3177"/>
              <a:gd name="T70" fmla="*/ 70633 w 355"/>
              <a:gd name="T71" fmla="*/ 1028232 h 3177"/>
              <a:gd name="T72" fmla="*/ 57593 w 355"/>
              <a:gd name="T73" fmla="*/ 977504 h 3177"/>
              <a:gd name="T74" fmla="*/ 70633 w 355"/>
              <a:gd name="T75" fmla="*/ 1066368 h 3177"/>
              <a:gd name="T76" fmla="*/ 57593 w 355"/>
              <a:gd name="T77" fmla="*/ 1079320 h 3177"/>
              <a:gd name="T78" fmla="*/ 70633 w 355"/>
              <a:gd name="T79" fmla="*/ 1066368 h 3177"/>
              <a:gd name="T80" fmla="*/ 64113 w 355"/>
              <a:gd name="T81" fmla="*/ 1142640 h 3177"/>
              <a:gd name="T82" fmla="*/ 128226 w 355"/>
              <a:gd name="T83" fmla="*/ 1066368 h 31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55" h="3177">
                <a:moveTo>
                  <a:pt x="195" y="0"/>
                </a:moveTo>
                <a:lnTo>
                  <a:pt x="195" y="141"/>
                </a:lnTo>
                <a:lnTo>
                  <a:pt x="159" y="141"/>
                </a:lnTo>
                <a:lnTo>
                  <a:pt x="159" y="0"/>
                </a:lnTo>
                <a:lnTo>
                  <a:pt x="195" y="0"/>
                </a:lnTo>
                <a:close/>
                <a:moveTo>
                  <a:pt x="195" y="248"/>
                </a:moveTo>
                <a:lnTo>
                  <a:pt x="195" y="283"/>
                </a:lnTo>
                <a:lnTo>
                  <a:pt x="159" y="283"/>
                </a:lnTo>
                <a:lnTo>
                  <a:pt x="159" y="248"/>
                </a:lnTo>
                <a:lnTo>
                  <a:pt x="195" y="248"/>
                </a:lnTo>
                <a:close/>
                <a:moveTo>
                  <a:pt x="195" y="389"/>
                </a:moveTo>
                <a:lnTo>
                  <a:pt x="195" y="530"/>
                </a:lnTo>
                <a:lnTo>
                  <a:pt x="159" y="530"/>
                </a:lnTo>
                <a:lnTo>
                  <a:pt x="159" y="389"/>
                </a:lnTo>
                <a:lnTo>
                  <a:pt x="195" y="389"/>
                </a:lnTo>
                <a:close/>
                <a:moveTo>
                  <a:pt x="195" y="636"/>
                </a:moveTo>
                <a:lnTo>
                  <a:pt x="195" y="671"/>
                </a:lnTo>
                <a:lnTo>
                  <a:pt x="159" y="671"/>
                </a:lnTo>
                <a:lnTo>
                  <a:pt x="159" y="636"/>
                </a:lnTo>
                <a:lnTo>
                  <a:pt x="195" y="636"/>
                </a:lnTo>
                <a:close/>
                <a:moveTo>
                  <a:pt x="195" y="777"/>
                </a:moveTo>
                <a:lnTo>
                  <a:pt x="195" y="918"/>
                </a:lnTo>
                <a:lnTo>
                  <a:pt x="159" y="918"/>
                </a:lnTo>
                <a:lnTo>
                  <a:pt x="159" y="777"/>
                </a:lnTo>
                <a:lnTo>
                  <a:pt x="195" y="777"/>
                </a:lnTo>
                <a:close/>
                <a:moveTo>
                  <a:pt x="195" y="1024"/>
                </a:moveTo>
                <a:lnTo>
                  <a:pt x="195" y="1059"/>
                </a:lnTo>
                <a:lnTo>
                  <a:pt x="159" y="1059"/>
                </a:lnTo>
                <a:lnTo>
                  <a:pt x="159" y="1024"/>
                </a:lnTo>
                <a:lnTo>
                  <a:pt x="195" y="1024"/>
                </a:lnTo>
                <a:close/>
                <a:moveTo>
                  <a:pt x="195" y="1165"/>
                </a:moveTo>
                <a:lnTo>
                  <a:pt x="195" y="1306"/>
                </a:lnTo>
                <a:lnTo>
                  <a:pt x="159" y="1306"/>
                </a:lnTo>
                <a:lnTo>
                  <a:pt x="159" y="1165"/>
                </a:lnTo>
                <a:lnTo>
                  <a:pt x="195" y="1165"/>
                </a:lnTo>
                <a:close/>
                <a:moveTo>
                  <a:pt x="195" y="1412"/>
                </a:moveTo>
                <a:lnTo>
                  <a:pt x="195" y="1447"/>
                </a:lnTo>
                <a:lnTo>
                  <a:pt x="159" y="1447"/>
                </a:lnTo>
                <a:lnTo>
                  <a:pt x="159" y="1412"/>
                </a:lnTo>
                <a:lnTo>
                  <a:pt x="195" y="1412"/>
                </a:lnTo>
                <a:close/>
                <a:moveTo>
                  <a:pt x="195" y="1553"/>
                </a:moveTo>
                <a:lnTo>
                  <a:pt x="195" y="1694"/>
                </a:lnTo>
                <a:lnTo>
                  <a:pt x="159" y="1694"/>
                </a:lnTo>
                <a:lnTo>
                  <a:pt x="159" y="1553"/>
                </a:lnTo>
                <a:lnTo>
                  <a:pt x="195" y="1553"/>
                </a:lnTo>
                <a:close/>
                <a:moveTo>
                  <a:pt x="195" y="1800"/>
                </a:moveTo>
                <a:lnTo>
                  <a:pt x="195" y="1835"/>
                </a:lnTo>
                <a:lnTo>
                  <a:pt x="159" y="1835"/>
                </a:lnTo>
                <a:lnTo>
                  <a:pt x="159" y="1800"/>
                </a:lnTo>
                <a:lnTo>
                  <a:pt x="195" y="1800"/>
                </a:lnTo>
                <a:close/>
                <a:moveTo>
                  <a:pt x="195" y="1941"/>
                </a:moveTo>
                <a:lnTo>
                  <a:pt x="195" y="2082"/>
                </a:lnTo>
                <a:lnTo>
                  <a:pt x="159" y="2082"/>
                </a:lnTo>
                <a:lnTo>
                  <a:pt x="159" y="1941"/>
                </a:lnTo>
                <a:lnTo>
                  <a:pt x="195" y="1941"/>
                </a:lnTo>
                <a:close/>
                <a:moveTo>
                  <a:pt x="195" y="2188"/>
                </a:moveTo>
                <a:lnTo>
                  <a:pt x="195" y="2223"/>
                </a:lnTo>
                <a:lnTo>
                  <a:pt x="159" y="2223"/>
                </a:lnTo>
                <a:lnTo>
                  <a:pt x="159" y="2188"/>
                </a:lnTo>
                <a:lnTo>
                  <a:pt x="195" y="2188"/>
                </a:lnTo>
                <a:close/>
                <a:moveTo>
                  <a:pt x="195" y="2329"/>
                </a:moveTo>
                <a:lnTo>
                  <a:pt x="195" y="2470"/>
                </a:lnTo>
                <a:lnTo>
                  <a:pt x="159" y="2470"/>
                </a:lnTo>
                <a:lnTo>
                  <a:pt x="159" y="2329"/>
                </a:lnTo>
                <a:lnTo>
                  <a:pt x="195" y="2329"/>
                </a:lnTo>
                <a:close/>
                <a:moveTo>
                  <a:pt x="195" y="2576"/>
                </a:moveTo>
                <a:lnTo>
                  <a:pt x="195" y="2611"/>
                </a:lnTo>
                <a:lnTo>
                  <a:pt x="159" y="2611"/>
                </a:lnTo>
                <a:lnTo>
                  <a:pt x="159" y="2576"/>
                </a:lnTo>
                <a:lnTo>
                  <a:pt x="195" y="2576"/>
                </a:lnTo>
                <a:close/>
                <a:moveTo>
                  <a:pt x="195" y="2717"/>
                </a:moveTo>
                <a:lnTo>
                  <a:pt x="195" y="2858"/>
                </a:lnTo>
                <a:lnTo>
                  <a:pt x="159" y="2858"/>
                </a:lnTo>
                <a:lnTo>
                  <a:pt x="159" y="2717"/>
                </a:lnTo>
                <a:lnTo>
                  <a:pt x="195" y="2717"/>
                </a:lnTo>
                <a:close/>
                <a:moveTo>
                  <a:pt x="195" y="2964"/>
                </a:moveTo>
                <a:lnTo>
                  <a:pt x="195" y="3000"/>
                </a:lnTo>
                <a:lnTo>
                  <a:pt x="159" y="3000"/>
                </a:lnTo>
                <a:lnTo>
                  <a:pt x="159" y="2964"/>
                </a:lnTo>
                <a:lnTo>
                  <a:pt x="195" y="2964"/>
                </a:lnTo>
                <a:close/>
                <a:moveTo>
                  <a:pt x="354" y="2964"/>
                </a:moveTo>
                <a:lnTo>
                  <a:pt x="177" y="3176"/>
                </a:lnTo>
                <a:lnTo>
                  <a:pt x="0" y="2964"/>
                </a:lnTo>
                <a:lnTo>
                  <a:pt x="354" y="2964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0288" name="Text Box 115"/>
          <p:cNvSpPr txBox="1">
            <a:spLocks noChangeArrowheads="1"/>
          </p:cNvSpPr>
          <p:nvPr/>
        </p:nvSpPr>
        <p:spPr bwMode="auto">
          <a:xfrm>
            <a:off x="7743433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0289" name="Text Box 11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24</a:t>
            </a:r>
          </a:p>
        </p:txBody>
      </p:sp>
      <p:sp>
        <p:nvSpPr>
          <p:cNvPr id="50290" name="文本框 1"/>
          <p:cNvSpPr txBox="1">
            <a:spLocks noChangeArrowheads="1"/>
          </p:cNvSpPr>
          <p:nvPr/>
        </p:nvSpPr>
        <p:spPr bwMode="auto">
          <a:xfrm>
            <a:off x="2092269" y="6004763"/>
            <a:ext cx="3872645" cy="12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v = 4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C = {2, 3, 4, 5, 6, 7}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S = {1}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1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355240" y="1971243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756243" y="1971243"/>
            <a:ext cx="400816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Algorithm: After step 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889910" y="233538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–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224079" y="2335381"/>
            <a:ext cx="6696371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L =                                                                    P =            D =  </a:t>
            </a:r>
          </a:p>
        </p:txBody>
      </p:sp>
      <p:sp>
        <p:nvSpPr>
          <p:cNvPr id="52232" name="Line 10"/>
          <p:cNvSpPr>
            <a:spLocks noChangeShapeType="1"/>
          </p:cNvSpPr>
          <p:nvPr/>
        </p:nvSpPr>
        <p:spPr bwMode="auto">
          <a:xfrm>
            <a:off x="2951824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33" name="Line 11"/>
          <p:cNvSpPr>
            <a:spLocks noChangeShapeType="1"/>
          </p:cNvSpPr>
          <p:nvPr/>
        </p:nvSpPr>
        <p:spPr bwMode="auto">
          <a:xfrm>
            <a:off x="3590458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34" name="Line 12"/>
          <p:cNvSpPr>
            <a:spLocks noChangeShapeType="1"/>
          </p:cNvSpPr>
          <p:nvPr/>
        </p:nvSpPr>
        <p:spPr bwMode="auto">
          <a:xfrm>
            <a:off x="4227236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35" name="Line 13"/>
          <p:cNvSpPr>
            <a:spLocks noChangeShapeType="1"/>
          </p:cNvSpPr>
          <p:nvPr/>
        </p:nvSpPr>
        <p:spPr bwMode="auto">
          <a:xfrm>
            <a:off x="4860299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>
            <a:off x="549707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37" name="Line 15"/>
          <p:cNvSpPr>
            <a:spLocks noChangeShapeType="1"/>
          </p:cNvSpPr>
          <p:nvPr/>
        </p:nvSpPr>
        <p:spPr bwMode="auto">
          <a:xfrm>
            <a:off x="6135711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38" name="Line 16"/>
          <p:cNvSpPr>
            <a:spLocks noChangeShapeType="1"/>
          </p:cNvSpPr>
          <p:nvPr/>
        </p:nvSpPr>
        <p:spPr bwMode="auto">
          <a:xfrm>
            <a:off x="2298339" y="3105670"/>
            <a:ext cx="449085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39" name="Line 17"/>
          <p:cNvSpPr>
            <a:spLocks noChangeShapeType="1"/>
          </p:cNvSpPr>
          <p:nvPr/>
        </p:nvSpPr>
        <p:spPr bwMode="auto">
          <a:xfrm>
            <a:off x="2298339" y="3541586"/>
            <a:ext cx="449085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0" name="Line 18"/>
          <p:cNvSpPr>
            <a:spLocks noChangeShapeType="1"/>
          </p:cNvSpPr>
          <p:nvPr/>
        </p:nvSpPr>
        <p:spPr bwMode="auto">
          <a:xfrm>
            <a:off x="2298339" y="3977499"/>
            <a:ext cx="449085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1" name="Line 19"/>
          <p:cNvSpPr>
            <a:spLocks noChangeShapeType="1"/>
          </p:cNvSpPr>
          <p:nvPr/>
        </p:nvSpPr>
        <p:spPr bwMode="auto">
          <a:xfrm>
            <a:off x="2298339" y="4413414"/>
            <a:ext cx="449085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2" name="Line 20"/>
          <p:cNvSpPr>
            <a:spLocks noChangeShapeType="1"/>
          </p:cNvSpPr>
          <p:nvPr/>
        </p:nvSpPr>
        <p:spPr bwMode="auto">
          <a:xfrm>
            <a:off x="2298339" y="4849328"/>
            <a:ext cx="449085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3" name="Line 21"/>
          <p:cNvSpPr>
            <a:spLocks noChangeShapeType="1"/>
          </p:cNvSpPr>
          <p:nvPr/>
        </p:nvSpPr>
        <p:spPr bwMode="auto">
          <a:xfrm>
            <a:off x="2298339" y="5285243"/>
            <a:ext cx="449085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4" name="Line 22"/>
          <p:cNvSpPr>
            <a:spLocks noChangeShapeType="1"/>
          </p:cNvSpPr>
          <p:nvPr/>
        </p:nvSpPr>
        <p:spPr bwMode="auto">
          <a:xfrm>
            <a:off x="2315048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>
            <a:off x="6772487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6" name="Line 24"/>
          <p:cNvSpPr>
            <a:spLocks noChangeShapeType="1"/>
          </p:cNvSpPr>
          <p:nvPr/>
        </p:nvSpPr>
        <p:spPr bwMode="auto">
          <a:xfrm>
            <a:off x="2298339" y="2669757"/>
            <a:ext cx="449085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7" name="Line 25"/>
          <p:cNvSpPr>
            <a:spLocks noChangeShapeType="1"/>
          </p:cNvSpPr>
          <p:nvPr/>
        </p:nvSpPr>
        <p:spPr bwMode="auto">
          <a:xfrm>
            <a:off x="2298339" y="5721156"/>
            <a:ext cx="449085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48" name="Text Box 27"/>
          <p:cNvSpPr txBox="1">
            <a:spLocks noChangeArrowheads="1"/>
          </p:cNvSpPr>
          <p:nvPr/>
        </p:nvSpPr>
        <p:spPr bwMode="auto">
          <a:xfrm>
            <a:off x="2537827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49" name="Text Box 28"/>
          <p:cNvSpPr txBox="1">
            <a:spLocks noChangeArrowheads="1"/>
          </p:cNvSpPr>
          <p:nvPr/>
        </p:nvSpPr>
        <p:spPr bwMode="auto">
          <a:xfrm>
            <a:off x="3176460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50" name="Text Box 29"/>
          <p:cNvSpPr txBox="1">
            <a:spLocks noChangeArrowheads="1"/>
          </p:cNvSpPr>
          <p:nvPr/>
        </p:nvSpPr>
        <p:spPr bwMode="auto">
          <a:xfrm>
            <a:off x="3841085" y="273978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2251" name="Text Box 30"/>
          <p:cNvSpPr txBox="1">
            <a:spLocks noChangeArrowheads="1"/>
          </p:cNvSpPr>
          <p:nvPr/>
        </p:nvSpPr>
        <p:spPr bwMode="auto">
          <a:xfrm>
            <a:off x="4448157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52" name="Text Box 31"/>
          <p:cNvSpPr txBox="1">
            <a:spLocks noChangeArrowheads="1"/>
          </p:cNvSpPr>
          <p:nvPr/>
        </p:nvSpPr>
        <p:spPr bwMode="auto">
          <a:xfrm>
            <a:off x="5083078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53" name="Text Box 32"/>
          <p:cNvSpPr txBox="1">
            <a:spLocks noChangeArrowheads="1"/>
          </p:cNvSpPr>
          <p:nvPr/>
        </p:nvSpPr>
        <p:spPr bwMode="auto">
          <a:xfrm>
            <a:off x="5721712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54" name="Text Box 33"/>
          <p:cNvSpPr txBox="1">
            <a:spLocks noChangeArrowheads="1"/>
          </p:cNvSpPr>
          <p:nvPr/>
        </p:nvSpPr>
        <p:spPr bwMode="auto">
          <a:xfrm>
            <a:off x="6358489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55" name="Text Box 34"/>
          <p:cNvSpPr txBox="1">
            <a:spLocks noChangeArrowheads="1"/>
          </p:cNvSpPr>
          <p:nvPr/>
        </p:nvSpPr>
        <p:spPr bwMode="auto">
          <a:xfrm>
            <a:off x="2565673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2256" name="Text Box 35"/>
          <p:cNvSpPr txBox="1">
            <a:spLocks noChangeArrowheads="1"/>
          </p:cNvSpPr>
          <p:nvPr/>
        </p:nvSpPr>
        <p:spPr bwMode="auto">
          <a:xfrm>
            <a:off x="3176460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57" name="Text Box 36"/>
          <p:cNvSpPr txBox="1">
            <a:spLocks noChangeArrowheads="1"/>
          </p:cNvSpPr>
          <p:nvPr/>
        </p:nvSpPr>
        <p:spPr bwMode="auto">
          <a:xfrm>
            <a:off x="3813237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58" name="Text Box 37"/>
          <p:cNvSpPr txBox="1">
            <a:spLocks noChangeArrowheads="1"/>
          </p:cNvSpPr>
          <p:nvPr/>
        </p:nvSpPr>
        <p:spPr bwMode="auto">
          <a:xfrm>
            <a:off x="4448157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59" name="Text Box 38"/>
          <p:cNvSpPr txBox="1">
            <a:spLocks noChangeArrowheads="1"/>
          </p:cNvSpPr>
          <p:nvPr/>
        </p:nvSpPr>
        <p:spPr bwMode="auto">
          <a:xfrm>
            <a:off x="5083078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60" name="Text Box 39"/>
          <p:cNvSpPr txBox="1">
            <a:spLocks noChangeArrowheads="1"/>
          </p:cNvSpPr>
          <p:nvPr/>
        </p:nvSpPr>
        <p:spPr bwMode="auto">
          <a:xfrm>
            <a:off x="5721712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61" name="Text Box 40"/>
          <p:cNvSpPr txBox="1">
            <a:spLocks noChangeArrowheads="1"/>
          </p:cNvSpPr>
          <p:nvPr/>
        </p:nvSpPr>
        <p:spPr bwMode="auto">
          <a:xfrm>
            <a:off x="6358489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62" name="Text Box 41"/>
          <p:cNvSpPr txBox="1">
            <a:spLocks noChangeArrowheads="1"/>
          </p:cNvSpPr>
          <p:nvPr/>
        </p:nvSpPr>
        <p:spPr bwMode="auto">
          <a:xfrm>
            <a:off x="2537827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63" name="Text Box 42"/>
          <p:cNvSpPr txBox="1">
            <a:spLocks noChangeArrowheads="1"/>
          </p:cNvSpPr>
          <p:nvPr/>
        </p:nvSpPr>
        <p:spPr bwMode="auto">
          <a:xfrm>
            <a:off x="3176460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52264" name="Text Box 43"/>
          <p:cNvSpPr txBox="1">
            <a:spLocks noChangeArrowheads="1"/>
          </p:cNvSpPr>
          <p:nvPr/>
        </p:nvSpPr>
        <p:spPr bwMode="auto">
          <a:xfrm>
            <a:off x="3813237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65" name="Text Box 44"/>
          <p:cNvSpPr txBox="1">
            <a:spLocks noChangeArrowheads="1"/>
          </p:cNvSpPr>
          <p:nvPr/>
        </p:nvSpPr>
        <p:spPr bwMode="auto">
          <a:xfrm>
            <a:off x="4476005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2266" name="Text Box 45"/>
          <p:cNvSpPr txBox="1">
            <a:spLocks noChangeArrowheads="1"/>
          </p:cNvSpPr>
          <p:nvPr/>
        </p:nvSpPr>
        <p:spPr bwMode="auto">
          <a:xfrm>
            <a:off x="5083078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67" name="Text Box 46"/>
          <p:cNvSpPr txBox="1">
            <a:spLocks noChangeArrowheads="1"/>
          </p:cNvSpPr>
          <p:nvPr/>
        </p:nvSpPr>
        <p:spPr bwMode="auto">
          <a:xfrm>
            <a:off x="5721712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68" name="Text Box 47"/>
          <p:cNvSpPr txBox="1">
            <a:spLocks noChangeArrowheads="1"/>
          </p:cNvSpPr>
          <p:nvPr/>
        </p:nvSpPr>
        <p:spPr bwMode="auto">
          <a:xfrm>
            <a:off x="6358489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69" name="Text Box 48"/>
          <p:cNvSpPr txBox="1">
            <a:spLocks noChangeArrowheads="1"/>
          </p:cNvSpPr>
          <p:nvPr/>
        </p:nvSpPr>
        <p:spPr bwMode="auto">
          <a:xfrm>
            <a:off x="2565673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2270" name="Text Box 49"/>
          <p:cNvSpPr txBox="1">
            <a:spLocks noChangeArrowheads="1"/>
          </p:cNvSpPr>
          <p:nvPr/>
        </p:nvSpPr>
        <p:spPr bwMode="auto">
          <a:xfrm>
            <a:off x="3204307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52271" name="Text Box 50"/>
          <p:cNvSpPr txBox="1">
            <a:spLocks noChangeArrowheads="1"/>
          </p:cNvSpPr>
          <p:nvPr/>
        </p:nvSpPr>
        <p:spPr bwMode="auto">
          <a:xfrm>
            <a:off x="3813237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72" name="Text Box 51"/>
          <p:cNvSpPr txBox="1">
            <a:spLocks noChangeArrowheads="1"/>
          </p:cNvSpPr>
          <p:nvPr/>
        </p:nvSpPr>
        <p:spPr bwMode="auto">
          <a:xfrm>
            <a:off x="4448157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73" name="Text Box 52"/>
          <p:cNvSpPr txBox="1">
            <a:spLocks noChangeArrowheads="1"/>
          </p:cNvSpPr>
          <p:nvPr/>
        </p:nvSpPr>
        <p:spPr bwMode="auto">
          <a:xfrm>
            <a:off x="5083078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74" name="Text Box 53"/>
          <p:cNvSpPr txBox="1">
            <a:spLocks noChangeArrowheads="1"/>
          </p:cNvSpPr>
          <p:nvPr/>
        </p:nvSpPr>
        <p:spPr bwMode="auto">
          <a:xfrm>
            <a:off x="5721712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75" name="Text Box 54"/>
          <p:cNvSpPr txBox="1">
            <a:spLocks noChangeArrowheads="1"/>
          </p:cNvSpPr>
          <p:nvPr/>
        </p:nvSpPr>
        <p:spPr bwMode="auto">
          <a:xfrm>
            <a:off x="6358489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76" name="Text Box 55"/>
          <p:cNvSpPr txBox="1">
            <a:spLocks noChangeArrowheads="1"/>
          </p:cNvSpPr>
          <p:nvPr/>
        </p:nvSpPr>
        <p:spPr bwMode="auto">
          <a:xfrm>
            <a:off x="2537827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77" name="Text Box 56"/>
          <p:cNvSpPr txBox="1">
            <a:spLocks noChangeArrowheads="1"/>
          </p:cNvSpPr>
          <p:nvPr/>
        </p:nvSpPr>
        <p:spPr bwMode="auto">
          <a:xfrm>
            <a:off x="3139330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10</a:t>
            </a:r>
          </a:p>
        </p:txBody>
      </p:sp>
      <p:sp>
        <p:nvSpPr>
          <p:cNvPr id="52278" name="Text Box 57"/>
          <p:cNvSpPr txBox="1">
            <a:spLocks noChangeArrowheads="1"/>
          </p:cNvSpPr>
          <p:nvPr/>
        </p:nvSpPr>
        <p:spPr bwMode="auto">
          <a:xfrm>
            <a:off x="3813237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79" name="Text Box 58"/>
          <p:cNvSpPr txBox="1">
            <a:spLocks noChangeArrowheads="1"/>
          </p:cNvSpPr>
          <p:nvPr/>
        </p:nvSpPr>
        <p:spPr bwMode="auto">
          <a:xfrm>
            <a:off x="4476005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2280" name="Text Box 59"/>
          <p:cNvSpPr txBox="1">
            <a:spLocks noChangeArrowheads="1"/>
          </p:cNvSpPr>
          <p:nvPr/>
        </p:nvSpPr>
        <p:spPr bwMode="auto">
          <a:xfrm>
            <a:off x="5083078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81" name="Text Box 60"/>
          <p:cNvSpPr txBox="1">
            <a:spLocks noChangeArrowheads="1"/>
          </p:cNvSpPr>
          <p:nvPr/>
        </p:nvSpPr>
        <p:spPr bwMode="auto">
          <a:xfrm>
            <a:off x="5721712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82" name="Text Box 61"/>
          <p:cNvSpPr txBox="1">
            <a:spLocks noChangeArrowheads="1"/>
          </p:cNvSpPr>
          <p:nvPr/>
        </p:nvSpPr>
        <p:spPr bwMode="auto">
          <a:xfrm>
            <a:off x="6358489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83" name="Text Box 62"/>
          <p:cNvSpPr txBox="1">
            <a:spLocks noChangeArrowheads="1"/>
          </p:cNvSpPr>
          <p:nvPr/>
        </p:nvSpPr>
        <p:spPr bwMode="auto">
          <a:xfrm>
            <a:off x="2537827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84" name="Text Box 63"/>
          <p:cNvSpPr txBox="1">
            <a:spLocks noChangeArrowheads="1"/>
          </p:cNvSpPr>
          <p:nvPr/>
        </p:nvSpPr>
        <p:spPr bwMode="auto">
          <a:xfrm>
            <a:off x="3176460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52285" name="Text Box 64"/>
          <p:cNvSpPr txBox="1">
            <a:spLocks noChangeArrowheads="1"/>
          </p:cNvSpPr>
          <p:nvPr/>
        </p:nvSpPr>
        <p:spPr bwMode="auto">
          <a:xfrm>
            <a:off x="3841085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52286" name="Text Box 65"/>
          <p:cNvSpPr txBox="1">
            <a:spLocks noChangeArrowheads="1"/>
          </p:cNvSpPr>
          <p:nvPr/>
        </p:nvSpPr>
        <p:spPr bwMode="auto">
          <a:xfrm>
            <a:off x="4476005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52287" name="Text Box 66"/>
          <p:cNvSpPr txBox="1">
            <a:spLocks noChangeArrowheads="1"/>
          </p:cNvSpPr>
          <p:nvPr/>
        </p:nvSpPr>
        <p:spPr bwMode="auto">
          <a:xfrm>
            <a:off x="5083078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88" name="Text Box 67"/>
          <p:cNvSpPr txBox="1">
            <a:spLocks noChangeArrowheads="1"/>
          </p:cNvSpPr>
          <p:nvPr/>
        </p:nvSpPr>
        <p:spPr bwMode="auto">
          <a:xfrm>
            <a:off x="5721712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89" name="Text Box 68"/>
          <p:cNvSpPr txBox="1">
            <a:spLocks noChangeArrowheads="1"/>
          </p:cNvSpPr>
          <p:nvPr/>
        </p:nvSpPr>
        <p:spPr bwMode="auto">
          <a:xfrm>
            <a:off x="6388193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2290" name="Text Box 69"/>
          <p:cNvSpPr txBox="1">
            <a:spLocks noChangeArrowheads="1"/>
          </p:cNvSpPr>
          <p:nvPr/>
        </p:nvSpPr>
        <p:spPr bwMode="auto">
          <a:xfrm>
            <a:off x="2537827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2291" name="Text Box 70"/>
          <p:cNvSpPr txBox="1">
            <a:spLocks noChangeArrowheads="1"/>
          </p:cNvSpPr>
          <p:nvPr/>
        </p:nvSpPr>
        <p:spPr bwMode="auto">
          <a:xfrm>
            <a:off x="3176460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52292" name="Text Box 71"/>
          <p:cNvSpPr txBox="1">
            <a:spLocks noChangeArrowheads="1"/>
          </p:cNvSpPr>
          <p:nvPr/>
        </p:nvSpPr>
        <p:spPr bwMode="auto">
          <a:xfrm>
            <a:off x="3813237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93" name="Text Box 72"/>
          <p:cNvSpPr txBox="1">
            <a:spLocks noChangeArrowheads="1"/>
          </p:cNvSpPr>
          <p:nvPr/>
        </p:nvSpPr>
        <p:spPr bwMode="auto">
          <a:xfrm>
            <a:off x="4476005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2294" name="Text Box 73"/>
          <p:cNvSpPr txBox="1">
            <a:spLocks noChangeArrowheads="1"/>
          </p:cNvSpPr>
          <p:nvPr/>
        </p:nvSpPr>
        <p:spPr bwMode="auto">
          <a:xfrm>
            <a:off x="5110926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52295" name="Text Box 74"/>
          <p:cNvSpPr txBox="1">
            <a:spLocks noChangeArrowheads="1"/>
          </p:cNvSpPr>
          <p:nvPr/>
        </p:nvSpPr>
        <p:spPr bwMode="auto">
          <a:xfrm>
            <a:off x="5721712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296" name="Line 75"/>
          <p:cNvSpPr>
            <a:spLocks noChangeShapeType="1"/>
          </p:cNvSpPr>
          <p:nvPr/>
        </p:nvSpPr>
        <p:spPr bwMode="auto">
          <a:xfrm>
            <a:off x="8866612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97" name="Line 76"/>
          <p:cNvSpPr>
            <a:spLocks noChangeShapeType="1"/>
          </p:cNvSpPr>
          <p:nvPr/>
        </p:nvSpPr>
        <p:spPr bwMode="auto">
          <a:xfrm>
            <a:off x="8866612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98" name="Line 77"/>
          <p:cNvSpPr>
            <a:spLocks noChangeShapeType="1"/>
          </p:cNvSpPr>
          <p:nvPr/>
        </p:nvSpPr>
        <p:spPr bwMode="auto">
          <a:xfrm>
            <a:off x="8866612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299" name="Line 78"/>
          <p:cNvSpPr>
            <a:spLocks noChangeShapeType="1"/>
          </p:cNvSpPr>
          <p:nvPr/>
        </p:nvSpPr>
        <p:spPr bwMode="auto">
          <a:xfrm>
            <a:off x="8866612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00" name="Line 79"/>
          <p:cNvSpPr>
            <a:spLocks noChangeShapeType="1"/>
          </p:cNvSpPr>
          <p:nvPr/>
        </p:nvSpPr>
        <p:spPr bwMode="auto">
          <a:xfrm>
            <a:off x="8866612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01" name="Line 80"/>
          <p:cNvSpPr>
            <a:spLocks noChangeShapeType="1"/>
          </p:cNvSpPr>
          <p:nvPr/>
        </p:nvSpPr>
        <p:spPr bwMode="auto">
          <a:xfrm>
            <a:off x="8866612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02" name="Line 81"/>
          <p:cNvSpPr>
            <a:spLocks noChangeShapeType="1"/>
          </p:cNvSpPr>
          <p:nvPr/>
        </p:nvSpPr>
        <p:spPr bwMode="auto">
          <a:xfrm>
            <a:off x="8883320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03" name="Line 82"/>
          <p:cNvSpPr>
            <a:spLocks noChangeShapeType="1"/>
          </p:cNvSpPr>
          <p:nvPr/>
        </p:nvSpPr>
        <p:spPr bwMode="auto">
          <a:xfrm>
            <a:off x="9596214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04" name="Line 83"/>
          <p:cNvSpPr>
            <a:spLocks noChangeShapeType="1"/>
          </p:cNvSpPr>
          <p:nvPr/>
        </p:nvSpPr>
        <p:spPr bwMode="auto">
          <a:xfrm>
            <a:off x="8866612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05" name="Line 84"/>
          <p:cNvSpPr>
            <a:spLocks noChangeShapeType="1"/>
          </p:cNvSpPr>
          <p:nvPr/>
        </p:nvSpPr>
        <p:spPr bwMode="auto">
          <a:xfrm>
            <a:off x="8866612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06" name="Text Box 85"/>
          <p:cNvSpPr txBox="1">
            <a:spLocks noChangeArrowheads="1"/>
          </p:cNvSpPr>
          <p:nvPr/>
        </p:nvSpPr>
        <p:spPr bwMode="auto">
          <a:xfrm>
            <a:off x="6358489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2307" name="Text Box 86"/>
          <p:cNvSpPr txBox="1">
            <a:spLocks noChangeArrowheads="1"/>
          </p:cNvSpPr>
          <p:nvPr/>
        </p:nvSpPr>
        <p:spPr bwMode="auto">
          <a:xfrm>
            <a:off x="9174789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</a:t>
            </a:r>
          </a:p>
        </p:txBody>
      </p:sp>
      <p:sp>
        <p:nvSpPr>
          <p:cNvPr id="52308" name="Text Box 87"/>
          <p:cNvSpPr txBox="1">
            <a:spLocks noChangeArrowheads="1"/>
          </p:cNvSpPr>
          <p:nvPr/>
        </p:nvSpPr>
        <p:spPr bwMode="auto">
          <a:xfrm>
            <a:off x="9174789" y="3588853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3</a:t>
            </a:r>
          </a:p>
        </p:txBody>
      </p:sp>
      <p:sp>
        <p:nvSpPr>
          <p:cNvPr id="52309" name="Text Box 88"/>
          <p:cNvSpPr txBox="1">
            <a:spLocks noChangeArrowheads="1"/>
          </p:cNvSpPr>
          <p:nvPr/>
        </p:nvSpPr>
        <p:spPr bwMode="auto">
          <a:xfrm>
            <a:off x="9174789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2310" name="Text Box 89"/>
          <p:cNvSpPr txBox="1">
            <a:spLocks noChangeArrowheads="1"/>
          </p:cNvSpPr>
          <p:nvPr/>
        </p:nvSpPr>
        <p:spPr bwMode="auto">
          <a:xfrm>
            <a:off x="9174789" y="4460682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3</a:t>
            </a:r>
          </a:p>
        </p:txBody>
      </p:sp>
      <p:sp>
        <p:nvSpPr>
          <p:cNvPr id="52311" name="Text Box 90"/>
          <p:cNvSpPr txBox="1">
            <a:spLocks noChangeArrowheads="1"/>
          </p:cNvSpPr>
          <p:nvPr/>
        </p:nvSpPr>
        <p:spPr bwMode="auto">
          <a:xfrm>
            <a:off x="9174789" y="4896596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9</a:t>
            </a:r>
          </a:p>
        </p:txBody>
      </p:sp>
      <p:sp>
        <p:nvSpPr>
          <p:cNvPr id="52312" name="Line 91"/>
          <p:cNvSpPr>
            <a:spLocks noChangeShapeType="1"/>
          </p:cNvSpPr>
          <p:nvPr/>
        </p:nvSpPr>
        <p:spPr bwMode="auto">
          <a:xfrm>
            <a:off x="7435256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13" name="Line 92"/>
          <p:cNvSpPr>
            <a:spLocks noChangeShapeType="1"/>
          </p:cNvSpPr>
          <p:nvPr/>
        </p:nvSpPr>
        <p:spPr bwMode="auto">
          <a:xfrm>
            <a:off x="7435256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14" name="Line 93"/>
          <p:cNvSpPr>
            <a:spLocks noChangeShapeType="1"/>
          </p:cNvSpPr>
          <p:nvPr/>
        </p:nvSpPr>
        <p:spPr bwMode="auto">
          <a:xfrm>
            <a:off x="7435256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15" name="Line 94"/>
          <p:cNvSpPr>
            <a:spLocks noChangeShapeType="1"/>
          </p:cNvSpPr>
          <p:nvPr/>
        </p:nvSpPr>
        <p:spPr bwMode="auto">
          <a:xfrm>
            <a:off x="7435256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16" name="Line 95"/>
          <p:cNvSpPr>
            <a:spLocks noChangeShapeType="1"/>
          </p:cNvSpPr>
          <p:nvPr/>
        </p:nvSpPr>
        <p:spPr bwMode="auto">
          <a:xfrm>
            <a:off x="7435256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17" name="Line 96"/>
          <p:cNvSpPr>
            <a:spLocks noChangeShapeType="1"/>
          </p:cNvSpPr>
          <p:nvPr/>
        </p:nvSpPr>
        <p:spPr bwMode="auto">
          <a:xfrm>
            <a:off x="7435256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18" name="Line 97"/>
          <p:cNvSpPr>
            <a:spLocks noChangeShapeType="1"/>
          </p:cNvSpPr>
          <p:nvPr/>
        </p:nvSpPr>
        <p:spPr bwMode="auto">
          <a:xfrm>
            <a:off x="7451963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19" name="Line 98"/>
          <p:cNvSpPr>
            <a:spLocks noChangeShapeType="1"/>
          </p:cNvSpPr>
          <p:nvPr/>
        </p:nvSpPr>
        <p:spPr bwMode="auto">
          <a:xfrm>
            <a:off x="8164856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20" name="Line 99"/>
          <p:cNvSpPr>
            <a:spLocks noChangeShapeType="1"/>
          </p:cNvSpPr>
          <p:nvPr/>
        </p:nvSpPr>
        <p:spPr bwMode="auto">
          <a:xfrm>
            <a:off x="7435256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21" name="Line 100"/>
          <p:cNvSpPr>
            <a:spLocks noChangeShapeType="1"/>
          </p:cNvSpPr>
          <p:nvPr/>
        </p:nvSpPr>
        <p:spPr bwMode="auto">
          <a:xfrm>
            <a:off x="7435256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2322" name="Text Box 101"/>
          <p:cNvSpPr txBox="1">
            <a:spLocks noChangeArrowheads="1"/>
          </p:cNvSpPr>
          <p:nvPr/>
        </p:nvSpPr>
        <p:spPr bwMode="auto">
          <a:xfrm>
            <a:off x="9174789" y="5332510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5</a:t>
            </a:r>
          </a:p>
        </p:txBody>
      </p:sp>
      <p:sp>
        <p:nvSpPr>
          <p:cNvPr id="52323" name="Text Box 102"/>
          <p:cNvSpPr txBox="1">
            <a:spLocks noChangeArrowheads="1"/>
          </p:cNvSpPr>
          <p:nvPr/>
        </p:nvSpPr>
        <p:spPr bwMode="auto">
          <a:xfrm>
            <a:off x="7743433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2324" name="Text Box 103"/>
          <p:cNvSpPr txBox="1">
            <a:spLocks noChangeArrowheads="1"/>
          </p:cNvSpPr>
          <p:nvPr/>
        </p:nvSpPr>
        <p:spPr bwMode="auto">
          <a:xfrm>
            <a:off x="7743433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2325" name="Text Box 104"/>
          <p:cNvSpPr txBox="1">
            <a:spLocks noChangeArrowheads="1"/>
          </p:cNvSpPr>
          <p:nvPr/>
        </p:nvSpPr>
        <p:spPr bwMode="auto">
          <a:xfrm>
            <a:off x="7743433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2326" name="Text Box 105"/>
          <p:cNvSpPr txBox="1">
            <a:spLocks noChangeArrowheads="1"/>
          </p:cNvSpPr>
          <p:nvPr/>
        </p:nvSpPr>
        <p:spPr bwMode="auto">
          <a:xfrm>
            <a:off x="7743433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2327" name="Text Box 106"/>
          <p:cNvSpPr txBox="1">
            <a:spLocks noChangeArrowheads="1"/>
          </p:cNvSpPr>
          <p:nvPr/>
        </p:nvSpPr>
        <p:spPr bwMode="auto">
          <a:xfrm>
            <a:off x="7743433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2328" name="Text Box 107"/>
          <p:cNvSpPr txBox="1">
            <a:spLocks noChangeArrowheads="1"/>
          </p:cNvSpPr>
          <p:nvPr/>
        </p:nvSpPr>
        <p:spPr bwMode="auto">
          <a:xfrm>
            <a:off x="7743433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2329" name="Text Box 10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25</a:t>
            </a:r>
          </a:p>
        </p:txBody>
      </p:sp>
      <p:sp>
        <p:nvSpPr>
          <p:cNvPr id="52330" name="文本框 109"/>
          <p:cNvSpPr txBox="1">
            <a:spLocks noChangeArrowheads="1"/>
          </p:cNvSpPr>
          <p:nvPr/>
        </p:nvSpPr>
        <p:spPr bwMode="auto">
          <a:xfrm>
            <a:off x="2157245" y="6083544"/>
            <a:ext cx="3874502" cy="12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v = 2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C = {2, 3, 5, 6, 7}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S = {1</a:t>
            </a:r>
            <a:r>
              <a:rPr lang="zh-CN" altLang="en-US" sz="2100" dirty="0">
                <a:latin typeface="TimesNewRoman" charset="0"/>
              </a:rPr>
              <a:t>，</a:t>
            </a:r>
            <a:r>
              <a:rPr lang="en-US" altLang="zh-CN" sz="2100" dirty="0">
                <a:latin typeface="TimesNewRoman" charset="0"/>
              </a:rPr>
              <a:t>4}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1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55240" y="1971243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756243" y="1971243"/>
            <a:ext cx="400816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Algorithm: After step 2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889910" y="233538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–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224079" y="2335381"/>
            <a:ext cx="6629537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L =                                                                   P =            D =  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889910" y="348556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–</a:t>
            </a:r>
          </a:p>
        </p:txBody>
      </p:sp>
      <p:sp>
        <p:nvSpPr>
          <p:cNvPr id="54281" name="Line 11"/>
          <p:cNvSpPr>
            <a:spLocks noChangeShapeType="1"/>
          </p:cNvSpPr>
          <p:nvPr/>
        </p:nvSpPr>
        <p:spPr bwMode="auto">
          <a:xfrm>
            <a:off x="2951824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82" name="Line 12"/>
          <p:cNvSpPr>
            <a:spLocks noChangeShapeType="1"/>
          </p:cNvSpPr>
          <p:nvPr/>
        </p:nvSpPr>
        <p:spPr bwMode="auto">
          <a:xfrm>
            <a:off x="3590458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83" name="Line 13"/>
          <p:cNvSpPr>
            <a:spLocks noChangeShapeType="1"/>
          </p:cNvSpPr>
          <p:nvPr/>
        </p:nvSpPr>
        <p:spPr bwMode="auto">
          <a:xfrm>
            <a:off x="4227236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84" name="Line 14"/>
          <p:cNvSpPr>
            <a:spLocks noChangeShapeType="1"/>
          </p:cNvSpPr>
          <p:nvPr/>
        </p:nvSpPr>
        <p:spPr bwMode="auto">
          <a:xfrm>
            <a:off x="4860299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85" name="Line 15"/>
          <p:cNvSpPr>
            <a:spLocks noChangeShapeType="1"/>
          </p:cNvSpPr>
          <p:nvPr/>
        </p:nvSpPr>
        <p:spPr bwMode="auto">
          <a:xfrm>
            <a:off x="549707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86" name="Line 16"/>
          <p:cNvSpPr>
            <a:spLocks noChangeShapeType="1"/>
          </p:cNvSpPr>
          <p:nvPr/>
        </p:nvSpPr>
        <p:spPr bwMode="auto">
          <a:xfrm>
            <a:off x="6135711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>
            <a:off x="2298339" y="3105670"/>
            <a:ext cx="449085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88" name="Line 18"/>
          <p:cNvSpPr>
            <a:spLocks noChangeShapeType="1"/>
          </p:cNvSpPr>
          <p:nvPr/>
        </p:nvSpPr>
        <p:spPr bwMode="auto">
          <a:xfrm>
            <a:off x="2298339" y="3541586"/>
            <a:ext cx="449085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2298339" y="3977499"/>
            <a:ext cx="449085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90" name="Line 20"/>
          <p:cNvSpPr>
            <a:spLocks noChangeShapeType="1"/>
          </p:cNvSpPr>
          <p:nvPr/>
        </p:nvSpPr>
        <p:spPr bwMode="auto">
          <a:xfrm>
            <a:off x="2298339" y="4413414"/>
            <a:ext cx="449085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91" name="Line 21"/>
          <p:cNvSpPr>
            <a:spLocks noChangeShapeType="1"/>
          </p:cNvSpPr>
          <p:nvPr/>
        </p:nvSpPr>
        <p:spPr bwMode="auto">
          <a:xfrm>
            <a:off x="2298339" y="4849328"/>
            <a:ext cx="4490857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92" name="Line 22"/>
          <p:cNvSpPr>
            <a:spLocks noChangeShapeType="1"/>
          </p:cNvSpPr>
          <p:nvPr/>
        </p:nvSpPr>
        <p:spPr bwMode="auto">
          <a:xfrm>
            <a:off x="2298339" y="5285243"/>
            <a:ext cx="4490857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>
            <a:off x="2315048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94" name="Line 24"/>
          <p:cNvSpPr>
            <a:spLocks noChangeShapeType="1"/>
          </p:cNvSpPr>
          <p:nvPr/>
        </p:nvSpPr>
        <p:spPr bwMode="auto">
          <a:xfrm>
            <a:off x="6772487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>
            <a:off x="2298339" y="2669757"/>
            <a:ext cx="4490857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>
            <a:off x="2298339" y="5721156"/>
            <a:ext cx="4490857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297" name="Text Box 28"/>
          <p:cNvSpPr txBox="1">
            <a:spLocks noChangeArrowheads="1"/>
          </p:cNvSpPr>
          <p:nvPr/>
        </p:nvSpPr>
        <p:spPr bwMode="auto">
          <a:xfrm>
            <a:off x="2537827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298" name="Text Box 29"/>
          <p:cNvSpPr txBox="1">
            <a:spLocks noChangeArrowheads="1"/>
          </p:cNvSpPr>
          <p:nvPr/>
        </p:nvSpPr>
        <p:spPr bwMode="auto">
          <a:xfrm>
            <a:off x="3176460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299" name="Text Box 30"/>
          <p:cNvSpPr txBox="1">
            <a:spLocks noChangeArrowheads="1"/>
          </p:cNvSpPr>
          <p:nvPr/>
        </p:nvSpPr>
        <p:spPr bwMode="auto">
          <a:xfrm>
            <a:off x="3841085" y="273978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4300" name="Text Box 31"/>
          <p:cNvSpPr txBox="1">
            <a:spLocks noChangeArrowheads="1"/>
          </p:cNvSpPr>
          <p:nvPr/>
        </p:nvSpPr>
        <p:spPr bwMode="auto">
          <a:xfrm>
            <a:off x="4448157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01" name="Text Box 32"/>
          <p:cNvSpPr txBox="1">
            <a:spLocks noChangeArrowheads="1"/>
          </p:cNvSpPr>
          <p:nvPr/>
        </p:nvSpPr>
        <p:spPr bwMode="auto">
          <a:xfrm>
            <a:off x="5083078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02" name="Text Box 33"/>
          <p:cNvSpPr txBox="1">
            <a:spLocks noChangeArrowheads="1"/>
          </p:cNvSpPr>
          <p:nvPr/>
        </p:nvSpPr>
        <p:spPr bwMode="auto">
          <a:xfrm>
            <a:off x="5721712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03" name="Text Box 34"/>
          <p:cNvSpPr txBox="1">
            <a:spLocks noChangeArrowheads="1"/>
          </p:cNvSpPr>
          <p:nvPr/>
        </p:nvSpPr>
        <p:spPr bwMode="auto">
          <a:xfrm>
            <a:off x="6358489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04" name="Text Box 35"/>
          <p:cNvSpPr txBox="1">
            <a:spLocks noChangeArrowheads="1"/>
          </p:cNvSpPr>
          <p:nvPr/>
        </p:nvSpPr>
        <p:spPr bwMode="auto">
          <a:xfrm>
            <a:off x="2565673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4305" name="Text Box 36"/>
          <p:cNvSpPr txBox="1">
            <a:spLocks noChangeArrowheads="1"/>
          </p:cNvSpPr>
          <p:nvPr/>
        </p:nvSpPr>
        <p:spPr bwMode="auto">
          <a:xfrm>
            <a:off x="3176460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06" name="Text Box 37"/>
          <p:cNvSpPr txBox="1">
            <a:spLocks noChangeArrowheads="1"/>
          </p:cNvSpPr>
          <p:nvPr/>
        </p:nvSpPr>
        <p:spPr bwMode="auto">
          <a:xfrm>
            <a:off x="3813237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07" name="Text Box 38"/>
          <p:cNvSpPr txBox="1">
            <a:spLocks noChangeArrowheads="1"/>
          </p:cNvSpPr>
          <p:nvPr/>
        </p:nvSpPr>
        <p:spPr bwMode="auto">
          <a:xfrm>
            <a:off x="4448157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08" name="Text Box 39"/>
          <p:cNvSpPr txBox="1">
            <a:spLocks noChangeArrowheads="1"/>
          </p:cNvSpPr>
          <p:nvPr/>
        </p:nvSpPr>
        <p:spPr bwMode="auto">
          <a:xfrm>
            <a:off x="5083078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09" name="Text Box 40"/>
          <p:cNvSpPr txBox="1">
            <a:spLocks noChangeArrowheads="1"/>
          </p:cNvSpPr>
          <p:nvPr/>
        </p:nvSpPr>
        <p:spPr bwMode="auto">
          <a:xfrm>
            <a:off x="5721712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10" name="Text Box 41"/>
          <p:cNvSpPr txBox="1">
            <a:spLocks noChangeArrowheads="1"/>
          </p:cNvSpPr>
          <p:nvPr/>
        </p:nvSpPr>
        <p:spPr bwMode="auto">
          <a:xfrm>
            <a:off x="6358489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11" name="Text Box 42"/>
          <p:cNvSpPr txBox="1">
            <a:spLocks noChangeArrowheads="1"/>
          </p:cNvSpPr>
          <p:nvPr/>
        </p:nvSpPr>
        <p:spPr bwMode="auto">
          <a:xfrm>
            <a:off x="2537827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12" name="Text Box 43"/>
          <p:cNvSpPr txBox="1">
            <a:spLocks noChangeArrowheads="1"/>
          </p:cNvSpPr>
          <p:nvPr/>
        </p:nvSpPr>
        <p:spPr bwMode="auto">
          <a:xfrm>
            <a:off x="3176460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13" name="Text Box 44"/>
          <p:cNvSpPr txBox="1">
            <a:spLocks noChangeArrowheads="1"/>
          </p:cNvSpPr>
          <p:nvPr/>
        </p:nvSpPr>
        <p:spPr bwMode="auto">
          <a:xfrm>
            <a:off x="3813237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14" name="Text Box 45"/>
          <p:cNvSpPr txBox="1">
            <a:spLocks noChangeArrowheads="1"/>
          </p:cNvSpPr>
          <p:nvPr/>
        </p:nvSpPr>
        <p:spPr bwMode="auto">
          <a:xfrm>
            <a:off x="4476005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4315" name="Text Box 46"/>
          <p:cNvSpPr txBox="1">
            <a:spLocks noChangeArrowheads="1"/>
          </p:cNvSpPr>
          <p:nvPr/>
        </p:nvSpPr>
        <p:spPr bwMode="auto">
          <a:xfrm>
            <a:off x="5083078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54316" name="Text Box 47"/>
          <p:cNvSpPr txBox="1">
            <a:spLocks noChangeArrowheads="1"/>
          </p:cNvSpPr>
          <p:nvPr/>
        </p:nvSpPr>
        <p:spPr bwMode="auto">
          <a:xfrm>
            <a:off x="5721712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17" name="Text Box 48"/>
          <p:cNvSpPr txBox="1">
            <a:spLocks noChangeArrowheads="1"/>
          </p:cNvSpPr>
          <p:nvPr/>
        </p:nvSpPr>
        <p:spPr bwMode="auto">
          <a:xfrm>
            <a:off x="6358489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18" name="Text Box 49"/>
          <p:cNvSpPr txBox="1">
            <a:spLocks noChangeArrowheads="1"/>
          </p:cNvSpPr>
          <p:nvPr/>
        </p:nvSpPr>
        <p:spPr bwMode="auto">
          <a:xfrm>
            <a:off x="2565673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4319" name="Text Box 50"/>
          <p:cNvSpPr txBox="1">
            <a:spLocks noChangeArrowheads="1"/>
          </p:cNvSpPr>
          <p:nvPr/>
        </p:nvSpPr>
        <p:spPr bwMode="auto">
          <a:xfrm>
            <a:off x="3204307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54320" name="Text Box 51"/>
          <p:cNvSpPr txBox="1">
            <a:spLocks noChangeArrowheads="1"/>
          </p:cNvSpPr>
          <p:nvPr/>
        </p:nvSpPr>
        <p:spPr bwMode="auto">
          <a:xfrm>
            <a:off x="3813237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21" name="Text Box 52"/>
          <p:cNvSpPr txBox="1">
            <a:spLocks noChangeArrowheads="1"/>
          </p:cNvSpPr>
          <p:nvPr/>
        </p:nvSpPr>
        <p:spPr bwMode="auto">
          <a:xfrm>
            <a:off x="4448157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22" name="Text Box 53"/>
          <p:cNvSpPr txBox="1">
            <a:spLocks noChangeArrowheads="1"/>
          </p:cNvSpPr>
          <p:nvPr/>
        </p:nvSpPr>
        <p:spPr bwMode="auto">
          <a:xfrm>
            <a:off x="5083078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23" name="Text Box 54"/>
          <p:cNvSpPr txBox="1">
            <a:spLocks noChangeArrowheads="1"/>
          </p:cNvSpPr>
          <p:nvPr/>
        </p:nvSpPr>
        <p:spPr bwMode="auto">
          <a:xfrm>
            <a:off x="5721712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24" name="Text Box 55"/>
          <p:cNvSpPr txBox="1">
            <a:spLocks noChangeArrowheads="1"/>
          </p:cNvSpPr>
          <p:nvPr/>
        </p:nvSpPr>
        <p:spPr bwMode="auto">
          <a:xfrm>
            <a:off x="6358489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25" name="Text Box 56"/>
          <p:cNvSpPr txBox="1">
            <a:spLocks noChangeArrowheads="1"/>
          </p:cNvSpPr>
          <p:nvPr/>
        </p:nvSpPr>
        <p:spPr bwMode="auto">
          <a:xfrm>
            <a:off x="2537827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26" name="Text Box 57"/>
          <p:cNvSpPr txBox="1">
            <a:spLocks noChangeArrowheads="1"/>
          </p:cNvSpPr>
          <p:nvPr/>
        </p:nvSpPr>
        <p:spPr bwMode="auto">
          <a:xfrm>
            <a:off x="3139330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54327" name="Text Box 58"/>
          <p:cNvSpPr txBox="1">
            <a:spLocks noChangeArrowheads="1"/>
          </p:cNvSpPr>
          <p:nvPr/>
        </p:nvSpPr>
        <p:spPr bwMode="auto">
          <a:xfrm>
            <a:off x="3813237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28" name="Text Box 59"/>
          <p:cNvSpPr txBox="1">
            <a:spLocks noChangeArrowheads="1"/>
          </p:cNvSpPr>
          <p:nvPr/>
        </p:nvSpPr>
        <p:spPr bwMode="auto">
          <a:xfrm>
            <a:off x="4476005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4329" name="Text Box 60"/>
          <p:cNvSpPr txBox="1">
            <a:spLocks noChangeArrowheads="1"/>
          </p:cNvSpPr>
          <p:nvPr/>
        </p:nvSpPr>
        <p:spPr bwMode="auto">
          <a:xfrm>
            <a:off x="5083078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30" name="Text Box 61"/>
          <p:cNvSpPr txBox="1">
            <a:spLocks noChangeArrowheads="1"/>
          </p:cNvSpPr>
          <p:nvPr/>
        </p:nvSpPr>
        <p:spPr bwMode="auto">
          <a:xfrm>
            <a:off x="5721712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31" name="Text Box 62"/>
          <p:cNvSpPr txBox="1">
            <a:spLocks noChangeArrowheads="1"/>
          </p:cNvSpPr>
          <p:nvPr/>
        </p:nvSpPr>
        <p:spPr bwMode="auto">
          <a:xfrm>
            <a:off x="6358489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32" name="Text Box 63"/>
          <p:cNvSpPr txBox="1">
            <a:spLocks noChangeArrowheads="1"/>
          </p:cNvSpPr>
          <p:nvPr/>
        </p:nvSpPr>
        <p:spPr bwMode="auto">
          <a:xfrm>
            <a:off x="2537827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33" name="Text Box 64"/>
          <p:cNvSpPr txBox="1">
            <a:spLocks noChangeArrowheads="1"/>
          </p:cNvSpPr>
          <p:nvPr/>
        </p:nvSpPr>
        <p:spPr bwMode="auto">
          <a:xfrm>
            <a:off x="3176460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34" name="Text Box 65"/>
          <p:cNvSpPr txBox="1">
            <a:spLocks noChangeArrowheads="1"/>
          </p:cNvSpPr>
          <p:nvPr/>
        </p:nvSpPr>
        <p:spPr bwMode="auto">
          <a:xfrm>
            <a:off x="3841085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54335" name="Text Box 66"/>
          <p:cNvSpPr txBox="1">
            <a:spLocks noChangeArrowheads="1"/>
          </p:cNvSpPr>
          <p:nvPr/>
        </p:nvSpPr>
        <p:spPr bwMode="auto">
          <a:xfrm>
            <a:off x="4476005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54336" name="Text Box 67"/>
          <p:cNvSpPr txBox="1">
            <a:spLocks noChangeArrowheads="1"/>
          </p:cNvSpPr>
          <p:nvPr/>
        </p:nvSpPr>
        <p:spPr bwMode="auto">
          <a:xfrm>
            <a:off x="5083078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54337" name="Text Box 68"/>
          <p:cNvSpPr txBox="1">
            <a:spLocks noChangeArrowheads="1"/>
          </p:cNvSpPr>
          <p:nvPr/>
        </p:nvSpPr>
        <p:spPr bwMode="auto">
          <a:xfrm>
            <a:off x="5721712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38" name="Text Box 69"/>
          <p:cNvSpPr txBox="1">
            <a:spLocks noChangeArrowheads="1"/>
          </p:cNvSpPr>
          <p:nvPr/>
        </p:nvSpPr>
        <p:spPr bwMode="auto">
          <a:xfrm>
            <a:off x="6388193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4339" name="Text Box 70"/>
          <p:cNvSpPr txBox="1">
            <a:spLocks noChangeArrowheads="1"/>
          </p:cNvSpPr>
          <p:nvPr/>
        </p:nvSpPr>
        <p:spPr bwMode="auto">
          <a:xfrm>
            <a:off x="2537827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40" name="Text Box 71"/>
          <p:cNvSpPr txBox="1">
            <a:spLocks noChangeArrowheads="1"/>
          </p:cNvSpPr>
          <p:nvPr/>
        </p:nvSpPr>
        <p:spPr bwMode="auto">
          <a:xfrm>
            <a:off x="3176460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4341" name="Text Box 72"/>
          <p:cNvSpPr txBox="1">
            <a:spLocks noChangeArrowheads="1"/>
          </p:cNvSpPr>
          <p:nvPr/>
        </p:nvSpPr>
        <p:spPr bwMode="auto">
          <a:xfrm>
            <a:off x="3813237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42" name="Text Box 73"/>
          <p:cNvSpPr txBox="1">
            <a:spLocks noChangeArrowheads="1"/>
          </p:cNvSpPr>
          <p:nvPr/>
        </p:nvSpPr>
        <p:spPr bwMode="auto">
          <a:xfrm>
            <a:off x="4476005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4343" name="Text Box 74"/>
          <p:cNvSpPr txBox="1">
            <a:spLocks noChangeArrowheads="1"/>
          </p:cNvSpPr>
          <p:nvPr/>
        </p:nvSpPr>
        <p:spPr bwMode="auto">
          <a:xfrm>
            <a:off x="5110926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6</a:t>
            </a:r>
          </a:p>
        </p:txBody>
      </p:sp>
      <p:sp>
        <p:nvSpPr>
          <p:cNvPr id="54344" name="Text Box 75"/>
          <p:cNvSpPr txBox="1">
            <a:spLocks noChangeArrowheads="1"/>
          </p:cNvSpPr>
          <p:nvPr/>
        </p:nvSpPr>
        <p:spPr bwMode="auto">
          <a:xfrm>
            <a:off x="5721712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45" name="Line 76"/>
          <p:cNvSpPr>
            <a:spLocks noChangeShapeType="1"/>
          </p:cNvSpPr>
          <p:nvPr/>
        </p:nvSpPr>
        <p:spPr bwMode="auto">
          <a:xfrm>
            <a:off x="8866612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46" name="Line 77"/>
          <p:cNvSpPr>
            <a:spLocks noChangeShapeType="1"/>
          </p:cNvSpPr>
          <p:nvPr/>
        </p:nvSpPr>
        <p:spPr bwMode="auto">
          <a:xfrm>
            <a:off x="8866612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47" name="Line 78"/>
          <p:cNvSpPr>
            <a:spLocks noChangeShapeType="1"/>
          </p:cNvSpPr>
          <p:nvPr/>
        </p:nvSpPr>
        <p:spPr bwMode="auto">
          <a:xfrm>
            <a:off x="8866612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48" name="Line 79"/>
          <p:cNvSpPr>
            <a:spLocks noChangeShapeType="1"/>
          </p:cNvSpPr>
          <p:nvPr/>
        </p:nvSpPr>
        <p:spPr bwMode="auto">
          <a:xfrm>
            <a:off x="8866612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49" name="Line 80"/>
          <p:cNvSpPr>
            <a:spLocks noChangeShapeType="1"/>
          </p:cNvSpPr>
          <p:nvPr/>
        </p:nvSpPr>
        <p:spPr bwMode="auto">
          <a:xfrm>
            <a:off x="8866612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50" name="Line 81"/>
          <p:cNvSpPr>
            <a:spLocks noChangeShapeType="1"/>
          </p:cNvSpPr>
          <p:nvPr/>
        </p:nvSpPr>
        <p:spPr bwMode="auto">
          <a:xfrm>
            <a:off x="8866612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51" name="Line 82"/>
          <p:cNvSpPr>
            <a:spLocks noChangeShapeType="1"/>
          </p:cNvSpPr>
          <p:nvPr/>
        </p:nvSpPr>
        <p:spPr bwMode="auto">
          <a:xfrm>
            <a:off x="8883320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52" name="Line 83"/>
          <p:cNvSpPr>
            <a:spLocks noChangeShapeType="1"/>
          </p:cNvSpPr>
          <p:nvPr/>
        </p:nvSpPr>
        <p:spPr bwMode="auto">
          <a:xfrm>
            <a:off x="9596214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53" name="Line 84"/>
          <p:cNvSpPr>
            <a:spLocks noChangeShapeType="1"/>
          </p:cNvSpPr>
          <p:nvPr/>
        </p:nvSpPr>
        <p:spPr bwMode="auto">
          <a:xfrm>
            <a:off x="8866612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54" name="Line 85"/>
          <p:cNvSpPr>
            <a:spLocks noChangeShapeType="1"/>
          </p:cNvSpPr>
          <p:nvPr/>
        </p:nvSpPr>
        <p:spPr bwMode="auto">
          <a:xfrm>
            <a:off x="8866612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55" name="Text Box 86"/>
          <p:cNvSpPr txBox="1">
            <a:spLocks noChangeArrowheads="1"/>
          </p:cNvSpPr>
          <p:nvPr/>
        </p:nvSpPr>
        <p:spPr bwMode="auto">
          <a:xfrm>
            <a:off x="6358489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4356" name="Text Box 87"/>
          <p:cNvSpPr txBox="1">
            <a:spLocks noChangeArrowheads="1"/>
          </p:cNvSpPr>
          <p:nvPr/>
        </p:nvSpPr>
        <p:spPr bwMode="auto">
          <a:xfrm>
            <a:off x="9174789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4357" name="Text Box 88"/>
          <p:cNvSpPr txBox="1">
            <a:spLocks noChangeArrowheads="1"/>
          </p:cNvSpPr>
          <p:nvPr/>
        </p:nvSpPr>
        <p:spPr bwMode="auto">
          <a:xfrm>
            <a:off x="9174789" y="3588853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3</a:t>
            </a:r>
          </a:p>
        </p:txBody>
      </p:sp>
      <p:sp>
        <p:nvSpPr>
          <p:cNvPr id="54358" name="Text Box 89"/>
          <p:cNvSpPr txBox="1">
            <a:spLocks noChangeArrowheads="1"/>
          </p:cNvSpPr>
          <p:nvPr/>
        </p:nvSpPr>
        <p:spPr bwMode="auto">
          <a:xfrm>
            <a:off x="9174789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4359" name="Text Box 90"/>
          <p:cNvSpPr txBox="1">
            <a:spLocks noChangeArrowheads="1"/>
          </p:cNvSpPr>
          <p:nvPr/>
        </p:nvSpPr>
        <p:spPr bwMode="auto">
          <a:xfrm>
            <a:off x="9174789" y="4460682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3</a:t>
            </a:r>
          </a:p>
        </p:txBody>
      </p:sp>
      <p:sp>
        <p:nvSpPr>
          <p:cNvPr id="54360" name="Text Box 91"/>
          <p:cNvSpPr txBox="1">
            <a:spLocks noChangeArrowheads="1"/>
          </p:cNvSpPr>
          <p:nvPr/>
        </p:nvSpPr>
        <p:spPr bwMode="auto">
          <a:xfrm>
            <a:off x="9174789" y="4896596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9</a:t>
            </a:r>
          </a:p>
        </p:txBody>
      </p:sp>
      <p:sp>
        <p:nvSpPr>
          <p:cNvPr id="54361" name="Line 92"/>
          <p:cNvSpPr>
            <a:spLocks noChangeShapeType="1"/>
          </p:cNvSpPr>
          <p:nvPr/>
        </p:nvSpPr>
        <p:spPr bwMode="auto">
          <a:xfrm>
            <a:off x="7351713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62" name="Line 93"/>
          <p:cNvSpPr>
            <a:spLocks noChangeShapeType="1"/>
          </p:cNvSpPr>
          <p:nvPr/>
        </p:nvSpPr>
        <p:spPr bwMode="auto">
          <a:xfrm>
            <a:off x="7351713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63" name="Line 94"/>
          <p:cNvSpPr>
            <a:spLocks noChangeShapeType="1"/>
          </p:cNvSpPr>
          <p:nvPr/>
        </p:nvSpPr>
        <p:spPr bwMode="auto">
          <a:xfrm>
            <a:off x="7351713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64" name="Line 95"/>
          <p:cNvSpPr>
            <a:spLocks noChangeShapeType="1"/>
          </p:cNvSpPr>
          <p:nvPr/>
        </p:nvSpPr>
        <p:spPr bwMode="auto">
          <a:xfrm>
            <a:off x="7351713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65" name="Line 96"/>
          <p:cNvSpPr>
            <a:spLocks noChangeShapeType="1"/>
          </p:cNvSpPr>
          <p:nvPr/>
        </p:nvSpPr>
        <p:spPr bwMode="auto">
          <a:xfrm>
            <a:off x="7351713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66" name="Line 97"/>
          <p:cNvSpPr>
            <a:spLocks noChangeShapeType="1"/>
          </p:cNvSpPr>
          <p:nvPr/>
        </p:nvSpPr>
        <p:spPr bwMode="auto">
          <a:xfrm>
            <a:off x="7351713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67" name="Line 98"/>
          <p:cNvSpPr>
            <a:spLocks noChangeShapeType="1"/>
          </p:cNvSpPr>
          <p:nvPr/>
        </p:nvSpPr>
        <p:spPr bwMode="auto">
          <a:xfrm>
            <a:off x="7368422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68" name="Line 99"/>
          <p:cNvSpPr>
            <a:spLocks noChangeShapeType="1"/>
          </p:cNvSpPr>
          <p:nvPr/>
        </p:nvSpPr>
        <p:spPr bwMode="auto">
          <a:xfrm>
            <a:off x="8081315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69" name="Line 100"/>
          <p:cNvSpPr>
            <a:spLocks noChangeShapeType="1"/>
          </p:cNvSpPr>
          <p:nvPr/>
        </p:nvSpPr>
        <p:spPr bwMode="auto">
          <a:xfrm>
            <a:off x="7351713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70" name="Line 101"/>
          <p:cNvSpPr>
            <a:spLocks noChangeShapeType="1"/>
          </p:cNvSpPr>
          <p:nvPr/>
        </p:nvSpPr>
        <p:spPr bwMode="auto">
          <a:xfrm>
            <a:off x="7351713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4371" name="Text Box 102"/>
          <p:cNvSpPr txBox="1">
            <a:spLocks noChangeArrowheads="1"/>
          </p:cNvSpPr>
          <p:nvPr/>
        </p:nvSpPr>
        <p:spPr bwMode="auto">
          <a:xfrm>
            <a:off x="9174789" y="5332510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5</a:t>
            </a:r>
          </a:p>
        </p:txBody>
      </p:sp>
      <p:sp>
        <p:nvSpPr>
          <p:cNvPr id="54372" name="Text Box 103"/>
          <p:cNvSpPr txBox="1">
            <a:spLocks noChangeArrowheads="1"/>
          </p:cNvSpPr>
          <p:nvPr/>
        </p:nvSpPr>
        <p:spPr bwMode="auto">
          <a:xfrm>
            <a:off x="7658034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4373" name="Text Box 104"/>
          <p:cNvSpPr txBox="1">
            <a:spLocks noChangeArrowheads="1"/>
          </p:cNvSpPr>
          <p:nvPr/>
        </p:nvSpPr>
        <p:spPr bwMode="auto">
          <a:xfrm>
            <a:off x="7658034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4374" name="Text Box 105"/>
          <p:cNvSpPr txBox="1">
            <a:spLocks noChangeArrowheads="1"/>
          </p:cNvSpPr>
          <p:nvPr/>
        </p:nvSpPr>
        <p:spPr bwMode="auto">
          <a:xfrm>
            <a:off x="7658034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4375" name="Text Box 106"/>
          <p:cNvSpPr txBox="1">
            <a:spLocks noChangeArrowheads="1"/>
          </p:cNvSpPr>
          <p:nvPr/>
        </p:nvSpPr>
        <p:spPr bwMode="auto">
          <a:xfrm>
            <a:off x="7658034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4376" name="Text Box 107"/>
          <p:cNvSpPr txBox="1">
            <a:spLocks noChangeArrowheads="1"/>
          </p:cNvSpPr>
          <p:nvPr/>
        </p:nvSpPr>
        <p:spPr bwMode="auto">
          <a:xfrm>
            <a:off x="7658034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4377" name="Text Box 108"/>
          <p:cNvSpPr txBox="1">
            <a:spLocks noChangeArrowheads="1"/>
          </p:cNvSpPr>
          <p:nvPr/>
        </p:nvSpPr>
        <p:spPr bwMode="auto">
          <a:xfrm>
            <a:off x="7658034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4378" name="Text Box 10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26</a:t>
            </a:r>
          </a:p>
        </p:txBody>
      </p:sp>
      <p:sp>
        <p:nvSpPr>
          <p:cNvPr id="54379" name="矩形 1"/>
          <p:cNvSpPr>
            <a:spLocks noChangeArrowheads="1"/>
          </p:cNvSpPr>
          <p:nvPr/>
        </p:nvSpPr>
        <p:spPr bwMode="auto">
          <a:xfrm>
            <a:off x="2157245" y="6034525"/>
            <a:ext cx="5346700" cy="12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v = 5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C = { 3, 5, 6, 7}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S = {1</a:t>
            </a:r>
            <a:r>
              <a:rPr lang="zh-CN" altLang="en-US" sz="2100" dirty="0">
                <a:latin typeface="TimesNewRoman" charset="0"/>
              </a:rPr>
              <a:t>，</a:t>
            </a:r>
            <a:r>
              <a:rPr lang="en-US" altLang="zh-CN" sz="2100" dirty="0">
                <a:latin typeface="TimesNewRoman" charset="0"/>
              </a:rPr>
              <a:t>2</a:t>
            </a:r>
            <a:r>
              <a:rPr lang="zh-CN" altLang="en-US" sz="2100" dirty="0">
                <a:latin typeface="TimesNewRoman" charset="0"/>
              </a:rPr>
              <a:t>，</a:t>
            </a:r>
            <a:r>
              <a:rPr lang="en-US" altLang="zh-CN" sz="2100" dirty="0">
                <a:latin typeface="TimesNewRoman" charset="0"/>
              </a:rPr>
              <a:t>4}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1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355240" y="1971243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756243" y="1971243"/>
            <a:ext cx="400816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Algorithm: After step 3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889910" y="233538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–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224079" y="2335381"/>
            <a:ext cx="6629537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L =                                                                   P =            D =  </a:t>
            </a:r>
          </a:p>
        </p:txBody>
      </p:sp>
      <p:sp>
        <p:nvSpPr>
          <p:cNvPr id="56328" name="Line 10"/>
          <p:cNvSpPr>
            <a:spLocks noChangeShapeType="1"/>
          </p:cNvSpPr>
          <p:nvPr/>
        </p:nvSpPr>
        <p:spPr bwMode="auto">
          <a:xfrm>
            <a:off x="2881277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>
            <a:off x="3531050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0" name="Line 12"/>
          <p:cNvSpPr>
            <a:spLocks noChangeShapeType="1"/>
          </p:cNvSpPr>
          <p:nvPr/>
        </p:nvSpPr>
        <p:spPr bwMode="auto">
          <a:xfrm>
            <a:off x="417896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>
            <a:off x="482502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5472942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>
            <a:off x="6122714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4" name="Line 16"/>
          <p:cNvSpPr>
            <a:spLocks noChangeShapeType="1"/>
          </p:cNvSpPr>
          <p:nvPr/>
        </p:nvSpPr>
        <p:spPr bwMode="auto">
          <a:xfrm>
            <a:off x="2214797" y="3105670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5" name="Line 17"/>
          <p:cNvSpPr>
            <a:spLocks noChangeShapeType="1"/>
          </p:cNvSpPr>
          <p:nvPr/>
        </p:nvSpPr>
        <p:spPr bwMode="auto">
          <a:xfrm>
            <a:off x="2214797" y="3541586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6" name="Line 18"/>
          <p:cNvSpPr>
            <a:spLocks noChangeShapeType="1"/>
          </p:cNvSpPr>
          <p:nvPr/>
        </p:nvSpPr>
        <p:spPr bwMode="auto">
          <a:xfrm>
            <a:off x="2214797" y="3977499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>
            <a:off x="2214797" y="4413414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8" name="Line 20"/>
          <p:cNvSpPr>
            <a:spLocks noChangeShapeType="1"/>
          </p:cNvSpPr>
          <p:nvPr/>
        </p:nvSpPr>
        <p:spPr bwMode="auto">
          <a:xfrm>
            <a:off x="2214797" y="4849328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39" name="Line 21"/>
          <p:cNvSpPr>
            <a:spLocks noChangeShapeType="1"/>
          </p:cNvSpPr>
          <p:nvPr/>
        </p:nvSpPr>
        <p:spPr bwMode="auto">
          <a:xfrm>
            <a:off x="2214797" y="5285243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40" name="Line 22"/>
          <p:cNvSpPr>
            <a:spLocks noChangeShapeType="1"/>
          </p:cNvSpPr>
          <p:nvPr/>
        </p:nvSpPr>
        <p:spPr bwMode="auto">
          <a:xfrm>
            <a:off x="2231505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41" name="Line 23"/>
          <p:cNvSpPr>
            <a:spLocks noChangeShapeType="1"/>
          </p:cNvSpPr>
          <p:nvPr/>
        </p:nvSpPr>
        <p:spPr bwMode="auto">
          <a:xfrm>
            <a:off x="6772487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42" name="Line 24"/>
          <p:cNvSpPr>
            <a:spLocks noChangeShapeType="1"/>
          </p:cNvSpPr>
          <p:nvPr/>
        </p:nvSpPr>
        <p:spPr bwMode="auto">
          <a:xfrm>
            <a:off x="2214797" y="2669757"/>
            <a:ext cx="457439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43" name="Line 25"/>
          <p:cNvSpPr>
            <a:spLocks noChangeShapeType="1"/>
          </p:cNvSpPr>
          <p:nvPr/>
        </p:nvSpPr>
        <p:spPr bwMode="auto">
          <a:xfrm>
            <a:off x="2214797" y="5721156"/>
            <a:ext cx="457439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44" name="Text Box 27"/>
          <p:cNvSpPr txBox="1">
            <a:spLocks noChangeArrowheads="1"/>
          </p:cNvSpPr>
          <p:nvPr/>
        </p:nvSpPr>
        <p:spPr bwMode="auto">
          <a:xfrm>
            <a:off x="2461710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45" name="Text Box 28"/>
          <p:cNvSpPr txBox="1">
            <a:spLocks noChangeArrowheads="1"/>
          </p:cNvSpPr>
          <p:nvPr/>
        </p:nvSpPr>
        <p:spPr bwMode="auto">
          <a:xfrm>
            <a:off x="3111482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46" name="Text Box 29"/>
          <p:cNvSpPr txBox="1">
            <a:spLocks noChangeArrowheads="1"/>
          </p:cNvSpPr>
          <p:nvPr/>
        </p:nvSpPr>
        <p:spPr bwMode="auto">
          <a:xfrm>
            <a:off x="3789103" y="273978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6347" name="Text Box 30"/>
          <p:cNvSpPr txBox="1">
            <a:spLocks noChangeArrowheads="1"/>
          </p:cNvSpPr>
          <p:nvPr/>
        </p:nvSpPr>
        <p:spPr bwMode="auto">
          <a:xfrm>
            <a:off x="4407315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48" name="Text Box 31"/>
          <p:cNvSpPr txBox="1">
            <a:spLocks noChangeArrowheads="1"/>
          </p:cNvSpPr>
          <p:nvPr/>
        </p:nvSpPr>
        <p:spPr bwMode="auto">
          <a:xfrm>
            <a:off x="5055231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49" name="Text Box 32"/>
          <p:cNvSpPr txBox="1">
            <a:spLocks noChangeArrowheads="1"/>
          </p:cNvSpPr>
          <p:nvPr/>
        </p:nvSpPr>
        <p:spPr bwMode="auto">
          <a:xfrm>
            <a:off x="5703147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0" name="Text Box 33"/>
          <p:cNvSpPr txBox="1">
            <a:spLocks noChangeArrowheads="1"/>
          </p:cNvSpPr>
          <p:nvPr/>
        </p:nvSpPr>
        <p:spPr bwMode="auto">
          <a:xfrm>
            <a:off x="6352919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1" name="Text Box 34"/>
          <p:cNvSpPr txBox="1">
            <a:spLocks noChangeArrowheads="1"/>
          </p:cNvSpPr>
          <p:nvPr/>
        </p:nvSpPr>
        <p:spPr bwMode="auto">
          <a:xfrm>
            <a:off x="2489558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6352" name="Text Box 35"/>
          <p:cNvSpPr txBox="1">
            <a:spLocks noChangeArrowheads="1"/>
          </p:cNvSpPr>
          <p:nvPr/>
        </p:nvSpPr>
        <p:spPr bwMode="auto">
          <a:xfrm>
            <a:off x="3111482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3" name="Text Box 36"/>
          <p:cNvSpPr txBox="1">
            <a:spLocks noChangeArrowheads="1"/>
          </p:cNvSpPr>
          <p:nvPr/>
        </p:nvSpPr>
        <p:spPr bwMode="auto">
          <a:xfrm>
            <a:off x="3761255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4" name="Text Box 37"/>
          <p:cNvSpPr txBox="1">
            <a:spLocks noChangeArrowheads="1"/>
          </p:cNvSpPr>
          <p:nvPr/>
        </p:nvSpPr>
        <p:spPr bwMode="auto">
          <a:xfrm>
            <a:off x="4407315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5" name="Text Box 38"/>
          <p:cNvSpPr txBox="1">
            <a:spLocks noChangeArrowheads="1"/>
          </p:cNvSpPr>
          <p:nvPr/>
        </p:nvSpPr>
        <p:spPr bwMode="auto">
          <a:xfrm>
            <a:off x="5055231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6" name="Text Box 39"/>
          <p:cNvSpPr txBox="1">
            <a:spLocks noChangeArrowheads="1"/>
          </p:cNvSpPr>
          <p:nvPr/>
        </p:nvSpPr>
        <p:spPr bwMode="auto">
          <a:xfrm>
            <a:off x="5703147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7" name="Text Box 40"/>
          <p:cNvSpPr txBox="1">
            <a:spLocks noChangeArrowheads="1"/>
          </p:cNvSpPr>
          <p:nvPr/>
        </p:nvSpPr>
        <p:spPr bwMode="auto">
          <a:xfrm>
            <a:off x="6352919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8" name="Text Box 41"/>
          <p:cNvSpPr txBox="1">
            <a:spLocks noChangeArrowheads="1"/>
          </p:cNvSpPr>
          <p:nvPr/>
        </p:nvSpPr>
        <p:spPr bwMode="auto">
          <a:xfrm>
            <a:off x="2461710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59" name="Text Box 42"/>
          <p:cNvSpPr txBox="1">
            <a:spLocks noChangeArrowheads="1"/>
          </p:cNvSpPr>
          <p:nvPr/>
        </p:nvSpPr>
        <p:spPr bwMode="auto">
          <a:xfrm>
            <a:off x="3111482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60" name="Text Box 43"/>
          <p:cNvSpPr txBox="1">
            <a:spLocks noChangeArrowheads="1"/>
          </p:cNvSpPr>
          <p:nvPr/>
        </p:nvSpPr>
        <p:spPr bwMode="auto">
          <a:xfrm>
            <a:off x="3761255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6361" name="Text Box 44"/>
          <p:cNvSpPr txBox="1">
            <a:spLocks noChangeArrowheads="1"/>
          </p:cNvSpPr>
          <p:nvPr/>
        </p:nvSpPr>
        <p:spPr bwMode="auto">
          <a:xfrm>
            <a:off x="4435162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6362" name="Text Box 45"/>
          <p:cNvSpPr txBox="1">
            <a:spLocks noChangeArrowheads="1"/>
          </p:cNvSpPr>
          <p:nvPr/>
        </p:nvSpPr>
        <p:spPr bwMode="auto">
          <a:xfrm>
            <a:off x="5055231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63" name="Text Box 46"/>
          <p:cNvSpPr txBox="1">
            <a:spLocks noChangeArrowheads="1"/>
          </p:cNvSpPr>
          <p:nvPr/>
        </p:nvSpPr>
        <p:spPr bwMode="auto">
          <a:xfrm>
            <a:off x="5703147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6364" name="Text Box 47"/>
          <p:cNvSpPr txBox="1">
            <a:spLocks noChangeArrowheads="1"/>
          </p:cNvSpPr>
          <p:nvPr/>
        </p:nvSpPr>
        <p:spPr bwMode="auto">
          <a:xfrm>
            <a:off x="6352919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6365" name="Text Box 48"/>
          <p:cNvSpPr txBox="1">
            <a:spLocks noChangeArrowheads="1"/>
          </p:cNvSpPr>
          <p:nvPr/>
        </p:nvSpPr>
        <p:spPr bwMode="auto">
          <a:xfrm>
            <a:off x="2489558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6366" name="Text Box 49"/>
          <p:cNvSpPr txBox="1">
            <a:spLocks noChangeArrowheads="1"/>
          </p:cNvSpPr>
          <p:nvPr/>
        </p:nvSpPr>
        <p:spPr bwMode="auto">
          <a:xfrm>
            <a:off x="3139330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56367" name="Text Box 50"/>
          <p:cNvSpPr txBox="1">
            <a:spLocks noChangeArrowheads="1"/>
          </p:cNvSpPr>
          <p:nvPr/>
        </p:nvSpPr>
        <p:spPr bwMode="auto">
          <a:xfrm>
            <a:off x="3761255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68" name="Text Box 51"/>
          <p:cNvSpPr txBox="1">
            <a:spLocks noChangeArrowheads="1"/>
          </p:cNvSpPr>
          <p:nvPr/>
        </p:nvSpPr>
        <p:spPr bwMode="auto">
          <a:xfrm>
            <a:off x="4407315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69" name="Text Box 52"/>
          <p:cNvSpPr txBox="1">
            <a:spLocks noChangeArrowheads="1"/>
          </p:cNvSpPr>
          <p:nvPr/>
        </p:nvSpPr>
        <p:spPr bwMode="auto">
          <a:xfrm>
            <a:off x="5055231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70" name="Text Box 53"/>
          <p:cNvSpPr txBox="1">
            <a:spLocks noChangeArrowheads="1"/>
          </p:cNvSpPr>
          <p:nvPr/>
        </p:nvSpPr>
        <p:spPr bwMode="auto">
          <a:xfrm>
            <a:off x="5703147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71" name="Text Box 54"/>
          <p:cNvSpPr txBox="1">
            <a:spLocks noChangeArrowheads="1"/>
          </p:cNvSpPr>
          <p:nvPr/>
        </p:nvSpPr>
        <p:spPr bwMode="auto">
          <a:xfrm>
            <a:off x="6352919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72" name="Text Box 55"/>
          <p:cNvSpPr txBox="1">
            <a:spLocks noChangeArrowheads="1"/>
          </p:cNvSpPr>
          <p:nvPr/>
        </p:nvSpPr>
        <p:spPr bwMode="auto">
          <a:xfrm>
            <a:off x="2461710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73" name="Text Box 56"/>
          <p:cNvSpPr txBox="1">
            <a:spLocks noChangeArrowheads="1"/>
          </p:cNvSpPr>
          <p:nvPr/>
        </p:nvSpPr>
        <p:spPr bwMode="auto">
          <a:xfrm>
            <a:off x="3072497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56374" name="Text Box 57"/>
          <p:cNvSpPr txBox="1">
            <a:spLocks noChangeArrowheads="1"/>
          </p:cNvSpPr>
          <p:nvPr/>
        </p:nvSpPr>
        <p:spPr bwMode="auto">
          <a:xfrm>
            <a:off x="3761255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75" name="Text Box 58"/>
          <p:cNvSpPr txBox="1">
            <a:spLocks noChangeArrowheads="1"/>
          </p:cNvSpPr>
          <p:nvPr/>
        </p:nvSpPr>
        <p:spPr bwMode="auto">
          <a:xfrm>
            <a:off x="4435162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6376" name="Text Box 59"/>
          <p:cNvSpPr txBox="1">
            <a:spLocks noChangeArrowheads="1"/>
          </p:cNvSpPr>
          <p:nvPr/>
        </p:nvSpPr>
        <p:spPr bwMode="auto">
          <a:xfrm>
            <a:off x="5055231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77" name="Text Box 60"/>
          <p:cNvSpPr txBox="1">
            <a:spLocks noChangeArrowheads="1"/>
          </p:cNvSpPr>
          <p:nvPr/>
        </p:nvSpPr>
        <p:spPr bwMode="auto">
          <a:xfrm>
            <a:off x="5703147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78" name="Text Box 61"/>
          <p:cNvSpPr txBox="1">
            <a:spLocks noChangeArrowheads="1"/>
          </p:cNvSpPr>
          <p:nvPr/>
        </p:nvSpPr>
        <p:spPr bwMode="auto">
          <a:xfrm>
            <a:off x="6352919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79" name="Text Box 62"/>
          <p:cNvSpPr txBox="1">
            <a:spLocks noChangeArrowheads="1"/>
          </p:cNvSpPr>
          <p:nvPr/>
        </p:nvSpPr>
        <p:spPr bwMode="auto">
          <a:xfrm>
            <a:off x="2461710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80" name="Text Box 63"/>
          <p:cNvSpPr txBox="1">
            <a:spLocks noChangeArrowheads="1"/>
          </p:cNvSpPr>
          <p:nvPr/>
        </p:nvSpPr>
        <p:spPr bwMode="auto">
          <a:xfrm>
            <a:off x="3111482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81" name="Text Box 64"/>
          <p:cNvSpPr txBox="1">
            <a:spLocks noChangeArrowheads="1"/>
          </p:cNvSpPr>
          <p:nvPr/>
        </p:nvSpPr>
        <p:spPr bwMode="auto">
          <a:xfrm>
            <a:off x="3789103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5</a:t>
            </a:r>
          </a:p>
        </p:txBody>
      </p:sp>
      <p:sp>
        <p:nvSpPr>
          <p:cNvPr id="56382" name="Text Box 65"/>
          <p:cNvSpPr txBox="1">
            <a:spLocks noChangeArrowheads="1"/>
          </p:cNvSpPr>
          <p:nvPr/>
        </p:nvSpPr>
        <p:spPr bwMode="auto">
          <a:xfrm>
            <a:off x="4435162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56383" name="Text Box 66"/>
          <p:cNvSpPr txBox="1">
            <a:spLocks noChangeArrowheads="1"/>
          </p:cNvSpPr>
          <p:nvPr/>
        </p:nvSpPr>
        <p:spPr bwMode="auto">
          <a:xfrm>
            <a:off x="5055231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84" name="Text Box 67"/>
          <p:cNvSpPr txBox="1">
            <a:spLocks noChangeArrowheads="1"/>
          </p:cNvSpPr>
          <p:nvPr/>
        </p:nvSpPr>
        <p:spPr bwMode="auto">
          <a:xfrm>
            <a:off x="5703147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6385" name="Text Box 68"/>
          <p:cNvSpPr txBox="1">
            <a:spLocks noChangeArrowheads="1"/>
          </p:cNvSpPr>
          <p:nvPr/>
        </p:nvSpPr>
        <p:spPr bwMode="auto">
          <a:xfrm>
            <a:off x="6380767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56386" name="Text Box 69"/>
          <p:cNvSpPr txBox="1">
            <a:spLocks noChangeArrowheads="1"/>
          </p:cNvSpPr>
          <p:nvPr/>
        </p:nvSpPr>
        <p:spPr bwMode="auto">
          <a:xfrm>
            <a:off x="2461710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87" name="Text Box 70"/>
          <p:cNvSpPr txBox="1">
            <a:spLocks noChangeArrowheads="1"/>
          </p:cNvSpPr>
          <p:nvPr/>
        </p:nvSpPr>
        <p:spPr bwMode="auto">
          <a:xfrm>
            <a:off x="3111482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6388" name="Text Box 71"/>
          <p:cNvSpPr txBox="1">
            <a:spLocks noChangeArrowheads="1"/>
          </p:cNvSpPr>
          <p:nvPr/>
        </p:nvSpPr>
        <p:spPr bwMode="auto">
          <a:xfrm>
            <a:off x="3761255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</a:t>
            </a:r>
          </a:p>
        </p:txBody>
      </p:sp>
      <p:sp>
        <p:nvSpPr>
          <p:cNvPr id="56389" name="Text Box 72"/>
          <p:cNvSpPr txBox="1">
            <a:spLocks noChangeArrowheads="1"/>
          </p:cNvSpPr>
          <p:nvPr/>
        </p:nvSpPr>
        <p:spPr bwMode="auto">
          <a:xfrm>
            <a:off x="4435162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6390" name="Text Box 73"/>
          <p:cNvSpPr txBox="1">
            <a:spLocks noChangeArrowheads="1"/>
          </p:cNvSpPr>
          <p:nvPr/>
        </p:nvSpPr>
        <p:spPr bwMode="auto">
          <a:xfrm>
            <a:off x="5083078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6</a:t>
            </a:r>
          </a:p>
        </p:txBody>
      </p:sp>
      <p:sp>
        <p:nvSpPr>
          <p:cNvPr id="56391" name="Text Box 74"/>
          <p:cNvSpPr txBox="1">
            <a:spLocks noChangeArrowheads="1"/>
          </p:cNvSpPr>
          <p:nvPr/>
        </p:nvSpPr>
        <p:spPr bwMode="auto">
          <a:xfrm>
            <a:off x="5703147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6392" name="Line 75"/>
          <p:cNvSpPr>
            <a:spLocks noChangeShapeType="1"/>
          </p:cNvSpPr>
          <p:nvPr/>
        </p:nvSpPr>
        <p:spPr bwMode="auto">
          <a:xfrm>
            <a:off x="8866612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93" name="Line 76"/>
          <p:cNvSpPr>
            <a:spLocks noChangeShapeType="1"/>
          </p:cNvSpPr>
          <p:nvPr/>
        </p:nvSpPr>
        <p:spPr bwMode="auto">
          <a:xfrm>
            <a:off x="8866612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94" name="Line 77"/>
          <p:cNvSpPr>
            <a:spLocks noChangeShapeType="1"/>
          </p:cNvSpPr>
          <p:nvPr/>
        </p:nvSpPr>
        <p:spPr bwMode="auto">
          <a:xfrm>
            <a:off x="8866612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95" name="Line 78"/>
          <p:cNvSpPr>
            <a:spLocks noChangeShapeType="1"/>
          </p:cNvSpPr>
          <p:nvPr/>
        </p:nvSpPr>
        <p:spPr bwMode="auto">
          <a:xfrm>
            <a:off x="8866612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96" name="Line 79"/>
          <p:cNvSpPr>
            <a:spLocks noChangeShapeType="1"/>
          </p:cNvSpPr>
          <p:nvPr/>
        </p:nvSpPr>
        <p:spPr bwMode="auto">
          <a:xfrm>
            <a:off x="8866612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97" name="Line 80"/>
          <p:cNvSpPr>
            <a:spLocks noChangeShapeType="1"/>
          </p:cNvSpPr>
          <p:nvPr/>
        </p:nvSpPr>
        <p:spPr bwMode="auto">
          <a:xfrm>
            <a:off x="8866612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98" name="Line 81"/>
          <p:cNvSpPr>
            <a:spLocks noChangeShapeType="1"/>
          </p:cNvSpPr>
          <p:nvPr/>
        </p:nvSpPr>
        <p:spPr bwMode="auto">
          <a:xfrm>
            <a:off x="8883320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399" name="Line 82"/>
          <p:cNvSpPr>
            <a:spLocks noChangeShapeType="1"/>
          </p:cNvSpPr>
          <p:nvPr/>
        </p:nvSpPr>
        <p:spPr bwMode="auto">
          <a:xfrm>
            <a:off x="9596214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00" name="Line 83"/>
          <p:cNvSpPr>
            <a:spLocks noChangeShapeType="1"/>
          </p:cNvSpPr>
          <p:nvPr/>
        </p:nvSpPr>
        <p:spPr bwMode="auto">
          <a:xfrm>
            <a:off x="8866612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01" name="Line 84"/>
          <p:cNvSpPr>
            <a:spLocks noChangeShapeType="1"/>
          </p:cNvSpPr>
          <p:nvPr/>
        </p:nvSpPr>
        <p:spPr bwMode="auto">
          <a:xfrm>
            <a:off x="8866612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02" name="Text Box 85"/>
          <p:cNvSpPr txBox="1">
            <a:spLocks noChangeArrowheads="1"/>
          </p:cNvSpPr>
          <p:nvPr/>
        </p:nvSpPr>
        <p:spPr bwMode="auto">
          <a:xfrm>
            <a:off x="6352919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6403" name="Text Box 86"/>
          <p:cNvSpPr txBox="1">
            <a:spLocks noChangeArrowheads="1"/>
          </p:cNvSpPr>
          <p:nvPr/>
        </p:nvSpPr>
        <p:spPr bwMode="auto">
          <a:xfrm>
            <a:off x="9174789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6404" name="Text Box 87"/>
          <p:cNvSpPr txBox="1">
            <a:spLocks noChangeArrowheads="1"/>
          </p:cNvSpPr>
          <p:nvPr/>
        </p:nvSpPr>
        <p:spPr bwMode="auto">
          <a:xfrm>
            <a:off x="9174789" y="3588853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3</a:t>
            </a:r>
          </a:p>
        </p:txBody>
      </p:sp>
      <p:sp>
        <p:nvSpPr>
          <p:cNvPr id="56405" name="Text Box 88"/>
          <p:cNvSpPr txBox="1">
            <a:spLocks noChangeArrowheads="1"/>
          </p:cNvSpPr>
          <p:nvPr/>
        </p:nvSpPr>
        <p:spPr bwMode="auto">
          <a:xfrm>
            <a:off x="9174789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6406" name="Text Box 89"/>
          <p:cNvSpPr txBox="1">
            <a:spLocks noChangeArrowheads="1"/>
          </p:cNvSpPr>
          <p:nvPr/>
        </p:nvSpPr>
        <p:spPr bwMode="auto">
          <a:xfrm>
            <a:off x="9174789" y="4460682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3</a:t>
            </a:r>
          </a:p>
        </p:txBody>
      </p:sp>
      <p:sp>
        <p:nvSpPr>
          <p:cNvPr id="56407" name="Text Box 90"/>
          <p:cNvSpPr txBox="1">
            <a:spLocks noChangeArrowheads="1"/>
          </p:cNvSpPr>
          <p:nvPr/>
        </p:nvSpPr>
        <p:spPr bwMode="auto">
          <a:xfrm>
            <a:off x="9174789" y="4896596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9</a:t>
            </a:r>
          </a:p>
        </p:txBody>
      </p:sp>
      <p:sp>
        <p:nvSpPr>
          <p:cNvPr id="56408" name="Line 91"/>
          <p:cNvSpPr>
            <a:spLocks noChangeShapeType="1"/>
          </p:cNvSpPr>
          <p:nvPr/>
        </p:nvSpPr>
        <p:spPr bwMode="auto">
          <a:xfrm>
            <a:off x="7351713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09" name="Line 92"/>
          <p:cNvSpPr>
            <a:spLocks noChangeShapeType="1"/>
          </p:cNvSpPr>
          <p:nvPr/>
        </p:nvSpPr>
        <p:spPr bwMode="auto">
          <a:xfrm>
            <a:off x="7351713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0" name="Line 93"/>
          <p:cNvSpPr>
            <a:spLocks noChangeShapeType="1"/>
          </p:cNvSpPr>
          <p:nvPr/>
        </p:nvSpPr>
        <p:spPr bwMode="auto">
          <a:xfrm>
            <a:off x="7351713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1" name="Line 94"/>
          <p:cNvSpPr>
            <a:spLocks noChangeShapeType="1"/>
          </p:cNvSpPr>
          <p:nvPr/>
        </p:nvSpPr>
        <p:spPr bwMode="auto">
          <a:xfrm>
            <a:off x="7351713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2" name="Line 95"/>
          <p:cNvSpPr>
            <a:spLocks noChangeShapeType="1"/>
          </p:cNvSpPr>
          <p:nvPr/>
        </p:nvSpPr>
        <p:spPr bwMode="auto">
          <a:xfrm>
            <a:off x="7351713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3" name="Line 96"/>
          <p:cNvSpPr>
            <a:spLocks noChangeShapeType="1"/>
          </p:cNvSpPr>
          <p:nvPr/>
        </p:nvSpPr>
        <p:spPr bwMode="auto">
          <a:xfrm>
            <a:off x="7351713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4" name="Line 97"/>
          <p:cNvSpPr>
            <a:spLocks noChangeShapeType="1"/>
          </p:cNvSpPr>
          <p:nvPr/>
        </p:nvSpPr>
        <p:spPr bwMode="auto">
          <a:xfrm>
            <a:off x="7368422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5" name="Line 98"/>
          <p:cNvSpPr>
            <a:spLocks noChangeShapeType="1"/>
          </p:cNvSpPr>
          <p:nvPr/>
        </p:nvSpPr>
        <p:spPr bwMode="auto">
          <a:xfrm>
            <a:off x="8081315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6" name="Line 99"/>
          <p:cNvSpPr>
            <a:spLocks noChangeShapeType="1"/>
          </p:cNvSpPr>
          <p:nvPr/>
        </p:nvSpPr>
        <p:spPr bwMode="auto">
          <a:xfrm>
            <a:off x="7351713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7" name="Line 100"/>
          <p:cNvSpPr>
            <a:spLocks noChangeShapeType="1"/>
          </p:cNvSpPr>
          <p:nvPr/>
        </p:nvSpPr>
        <p:spPr bwMode="auto">
          <a:xfrm>
            <a:off x="7351713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6418" name="Text Box 101"/>
          <p:cNvSpPr txBox="1">
            <a:spLocks noChangeArrowheads="1"/>
          </p:cNvSpPr>
          <p:nvPr/>
        </p:nvSpPr>
        <p:spPr bwMode="auto">
          <a:xfrm>
            <a:off x="9174789" y="5332510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5</a:t>
            </a:r>
          </a:p>
        </p:txBody>
      </p:sp>
      <p:sp>
        <p:nvSpPr>
          <p:cNvPr id="56419" name="Text Box 102"/>
          <p:cNvSpPr txBox="1">
            <a:spLocks noChangeArrowheads="1"/>
          </p:cNvSpPr>
          <p:nvPr/>
        </p:nvSpPr>
        <p:spPr bwMode="auto">
          <a:xfrm>
            <a:off x="7658034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6420" name="Text Box 103"/>
          <p:cNvSpPr txBox="1">
            <a:spLocks noChangeArrowheads="1"/>
          </p:cNvSpPr>
          <p:nvPr/>
        </p:nvSpPr>
        <p:spPr bwMode="auto">
          <a:xfrm>
            <a:off x="7658034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6421" name="Text Box 104"/>
          <p:cNvSpPr txBox="1">
            <a:spLocks noChangeArrowheads="1"/>
          </p:cNvSpPr>
          <p:nvPr/>
        </p:nvSpPr>
        <p:spPr bwMode="auto">
          <a:xfrm>
            <a:off x="7658034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6422" name="Text Box 105"/>
          <p:cNvSpPr txBox="1">
            <a:spLocks noChangeArrowheads="1"/>
          </p:cNvSpPr>
          <p:nvPr/>
        </p:nvSpPr>
        <p:spPr bwMode="auto">
          <a:xfrm>
            <a:off x="7658034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6423" name="Text Box 106"/>
          <p:cNvSpPr txBox="1">
            <a:spLocks noChangeArrowheads="1"/>
          </p:cNvSpPr>
          <p:nvPr/>
        </p:nvSpPr>
        <p:spPr bwMode="auto">
          <a:xfrm>
            <a:off x="7658034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6424" name="Freeform 107"/>
          <p:cNvSpPr>
            <a:spLocks noChangeArrowheads="1"/>
          </p:cNvSpPr>
          <p:nvPr/>
        </p:nvSpPr>
        <p:spPr bwMode="auto">
          <a:xfrm>
            <a:off x="4503852" y="5061158"/>
            <a:ext cx="4635664" cy="141803"/>
          </a:xfrm>
          <a:custGeom>
            <a:avLst/>
            <a:gdLst>
              <a:gd name="T0" fmla="*/ 0 w 11009"/>
              <a:gd name="T1" fmla="*/ 57955 h 355"/>
              <a:gd name="T2" fmla="*/ 88937 w 11009"/>
              <a:gd name="T3" fmla="*/ 57955 h 355"/>
              <a:gd name="T4" fmla="*/ 139706 w 11009"/>
              <a:gd name="T5" fmla="*/ 57955 h 355"/>
              <a:gd name="T6" fmla="*/ 228643 w 11009"/>
              <a:gd name="T7" fmla="*/ 57955 h 355"/>
              <a:gd name="T8" fmla="*/ 279413 w 11009"/>
              <a:gd name="T9" fmla="*/ 57955 h 355"/>
              <a:gd name="T10" fmla="*/ 368350 w 11009"/>
              <a:gd name="T11" fmla="*/ 57955 h 355"/>
              <a:gd name="T12" fmla="*/ 419119 w 11009"/>
              <a:gd name="T13" fmla="*/ 57955 h 355"/>
              <a:gd name="T14" fmla="*/ 508056 w 11009"/>
              <a:gd name="T15" fmla="*/ 57955 h 355"/>
              <a:gd name="T16" fmla="*/ 558825 w 11009"/>
              <a:gd name="T17" fmla="*/ 57955 h 355"/>
              <a:gd name="T18" fmla="*/ 647762 w 11009"/>
              <a:gd name="T19" fmla="*/ 57955 h 355"/>
              <a:gd name="T20" fmla="*/ 698532 w 11009"/>
              <a:gd name="T21" fmla="*/ 57955 h 355"/>
              <a:gd name="T22" fmla="*/ 787469 w 11009"/>
              <a:gd name="T23" fmla="*/ 57955 h 355"/>
              <a:gd name="T24" fmla="*/ 838238 w 11009"/>
              <a:gd name="T25" fmla="*/ 57955 h 355"/>
              <a:gd name="T26" fmla="*/ 927175 w 11009"/>
              <a:gd name="T27" fmla="*/ 57955 h 355"/>
              <a:gd name="T28" fmla="*/ 978305 w 11009"/>
              <a:gd name="T29" fmla="*/ 57955 h 355"/>
              <a:gd name="T30" fmla="*/ 1066881 w 11009"/>
              <a:gd name="T31" fmla="*/ 57955 h 355"/>
              <a:gd name="T32" fmla="*/ 1118011 w 11009"/>
              <a:gd name="T33" fmla="*/ 57955 h 355"/>
              <a:gd name="T34" fmla="*/ 1206948 w 11009"/>
              <a:gd name="T35" fmla="*/ 57955 h 355"/>
              <a:gd name="T36" fmla="*/ 1257717 w 11009"/>
              <a:gd name="T37" fmla="*/ 57955 h 355"/>
              <a:gd name="T38" fmla="*/ 1346654 w 11009"/>
              <a:gd name="T39" fmla="*/ 57955 h 355"/>
              <a:gd name="T40" fmla="*/ 1397424 w 11009"/>
              <a:gd name="T41" fmla="*/ 57955 h 355"/>
              <a:gd name="T42" fmla="*/ 1486360 w 11009"/>
              <a:gd name="T43" fmla="*/ 57955 h 355"/>
              <a:gd name="T44" fmla="*/ 1537130 w 11009"/>
              <a:gd name="T45" fmla="*/ 57955 h 355"/>
              <a:gd name="T46" fmla="*/ 1626067 w 11009"/>
              <a:gd name="T47" fmla="*/ 57955 h 355"/>
              <a:gd name="T48" fmla="*/ 1676836 w 11009"/>
              <a:gd name="T49" fmla="*/ 57955 h 355"/>
              <a:gd name="T50" fmla="*/ 1765773 w 11009"/>
              <a:gd name="T51" fmla="*/ 57955 h 355"/>
              <a:gd name="T52" fmla="*/ 1816543 w 11009"/>
              <a:gd name="T53" fmla="*/ 57955 h 355"/>
              <a:gd name="T54" fmla="*/ 1905480 w 11009"/>
              <a:gd name="T55" fmla="*/ 57955 h 355"/>
              <a:gd name="T56" fmla="*/ 1956249 w 11009"/>
              <a:gd name="T57" fmla="*/ 57955 h 355"/>
              <a:gd name="T58" fmla="*/ 2045186 w 11009"/>
              <a:gd name="T59" fmla="*/ 57955 h 355"/>
              <a:gd name="T60" fmla="*/ 2096316 w 11009"/>
              <a:gd name="T61" fmla="*/ 57955 h 355"/>
              <a:gd name="T62" fmla="*/ 2185252 w 11009"/>
              <a:gd name="T63" fmla="*/ 57955 h 355"/>
              <a:gd name="T64" fmla="*/ 2236022 w 11009"/>
              <a:gd name="T65" fmla="*/ 57955 h 355"/>
              <a:gd name="T66" fmla="*/ 2324959 w 11009"/>
              <a:gd name="T67" fmla="*/ 57955 h 355"/>
              <a:gd name="T68" fmla="*/ 2375728 w 11009"/>
              <a:gd name="T69" fmla="*/ 57955 h 355"/>
              <a:gd name="T70" fmla="*/ 2464665 w 11009"/>
              <a:gd name="T71" fmla="*/ 57955 h 355"/>
              <a:gd name="T72" fmla="*/ 2515435 w 11009"/>
              <a:gd name="T73" fmla="*/ 57955 h 355"/>
              <a:gd name="T74" fmla="*/ 2604371 w 11009"/>
              <a:gd name="T75" fmla="*/ 57955 h 355"/>
              <a:gd name="T76" fmla="*/ 2655141 w 11009"/>
              <a:gd name="T77" fmla="*/ 57955 h 355"/>
              <a:gd name="T78" fmla="*/ 2744078 w 11009"/>
              <a:gd name="T79" fmla="*/ 57955 h 355"/>
              <a:gd name="T80" fmla="*/ 2794847 w 11009"/>
              <a:gd name="T81" fmla="*/ 57955 h 355"/>
              <a:gd name="T82" fmla="*/ 2883784 w 11009"/>
              <a:gd name="T83" fmla="*/ 57955 h 355"/>
              <a:gd name="T84" fmla="*/ 2934554 w 11009"/>
              <a:gd name="T85" fmla="*/ 57955 h 355"/>
              <a:gd name="T86" fmla="*/ 3023491 w 11009"/>
              <a:gd name="T87" fmla="*/ 57955 h 355"/>
              <a:gd name="T88" fmla="*/ 3074260 w 11009"/>
              <a:gd name="T89" fmla="*/ 57955 h 355"/>
              <a:gd name="T90" fmla="*/ 3163197 w 11009"/>
              <a:gd name="T91" fmla="*/ 57955 h 355"/>
              <a:gd name="T92" fmla="*/ 3213966 w 11009"/>
              <a:gd name="T93" fmla="*/ 57955 h 355"/>
              <a:gd name="T94" fmla="*/ 3302903 w 11009"/>
              <a:gd name="T95" fmla="*/ 57955 h 355"/>
              <a:gd name="T96" fmla="*/ 3353673 w 11009"/>
              <a:gd name="T97" fmla="*/ 57955 h 355"/>
              <a:gd name="T98" fmla="*/ 3442610 w 11009"/>
              <a:gd name="T99" fmla="*/ 57955 h 355"/>
              <a:gd name="T100" fmla="*/ 3493739 w 11009"/>
              <a:gd name="T101" fmla="*/ 57955 h 355"/>
              <a:gd name="T102" fmla="*/ 3582316 w 11009"/>
              <a:gd name="T103" fmla="*/ 57955 h 355"/>
              <a:gd name="T104" fmla="*/ 3633446 w 11009"/>
              <a:gd name="T105" fmla="*/ 57955 h 355"/>
              <a:gd name="T106" fmla="*/ 3722382 w 11009"/>
              <a:gd name="T107" fmla="*/ 57955 h 355"/>
              <a:gd name="T108" fmla="*/ 3773152 w 11009"/>
              <a:gd name="T109" fmla="*/ 57955 h 355"/>
              <a:gd name="T110" fmla="*/ 3862089 w 11009"/>
              <a:gd name="T111" fmla="*/ 57955 h 35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009" h="355">
                <a:moveTo>
                  <a:pt x="0" y="160"/>
                </a:moveTo>
                <a:lnTo>
                  <a:pt x="141" y="160"/>
                </a:lnTo>
                <a:lnTo>
                  <a:pt x="141" y="196"/>
                </a:lnTo>
                <a:lnTo>
                  <a:pt x="0" y="196"/>
                </a:lnTo>
                <a:lnTo>
                  <a:pt x="0" y="160"/>
                </a:lnTo>
                <a:close/>
                <a:moveTo>
                  <a:pt x="247" y="160"/>
                </a:moveTo>
                <a:lnTo>
                  <a:pt x="282" y="160"/>
                </a:lnTo>
                <a:lnTo>
                  <a:pt x="282" y="196"/>
                </a:lnTo>
                <a:lnTo>
                  <a:pt x="247" y="196"/>
                </a:lnTo>
                <a:lnTo>
                  <a:pt x="247" y="160"/>
                </a:lnTo>
                <a:close/>
                <a:moveTo>
                  <a:pt x="388" y="160"/>
                </a:moveTo>
                <a:lnTo>
                  <a:pt x="529" y="160"/>
                </a:lnTo>
                <a:lnTo>
                  <a:pt x="529" y="196"/>
                </a:lnTo>
                <a:lnTo>
                  <a:pt x="388" y="196"/>
                </a:lnTo>
                <a:lnTo>
                  <a:pt x="388" y="160"/>
                </a:lnTo>
                <a:close/>
                <a:moveTo>
                  <a:pt x="635" y="160"/>
                </a:moveTo>
                <a:lnTo>
                  <a:pt x="670" y="160"/>
                </a:lnTo>
                <a:lnTo>
                  <a:pt x="670" y="196"/>
                </a:lnTo>
                <a:lnTo>
                  <a:pt x="635" y="196"/>
                </a:lnTo>
                <a:lnTo>
                  <a:pt x="635" y="160"/>
                </a:lnTo>
                <a:close/>
                <a:moveTo>
                  <a:pt x="776" y="160"/>
                </a:moveTo>
                <a:lnTo>
                  <a:pt x="917" y="160"/>
                </a:lnTo>
                <a:lnTo>
                  <a:pt x="917" y="196"/>
                </a:lnTo>
                <a:lnTo>
                  <a:pt x="776" y="196"/>
                </a:lnTo>
                <a:lnTo>
                  <a:pt x="776" y="160"/>
                </a:lnTo>
                <a:close/>
                <a:moveTo>
                  <a:pt x="1023" y="160"/>
                </a:moveTo>
                <a:lnTo>
                  <a:pt x="1058" y="160"/>
                </a:lnTo>
                <a:lnTo>
                  <a:pt x="1058" y="196"/>
                </a:lnTo>
                <a:lnTo>
                  <a:pt x="1023" y="196"/>
                </a:lnTo>
                <a:lnTo>
                  <a:pt x="1023" y="160"/>
                </a:lnTo>
                <a:close/>
                <a:moveTo>
                  <a:pt x="1164" y="160"/>
                </a:moveTo>
                <a:lnTo>
                  <a:pt x="1305" y="160"/>
                </a:lnTo>
                <a:lnTo>
                  <a:pt x="1305" y="196"/>
                </a:lnTo>
                <a:lnTo>
                  <a:pt x="1164" y="196"/>
                </a:lnTo>
                <a:lnTo>
                  <a:pt x="1164" y="160"/>
                </a:lnTo>
                <a:close/>
                <a:moveTo>
                  <a:pt x="1411" y="160"/>
                </a:moveTo>
                <a:lnTo>
                  <a:pt x="1447" y="160"/>
                </a:lnTo>
                <a:lnTo>
                  <a:pt x="1447" y="196"/>
                </a:lnTo>
                <a:lnTo>
                  <a:pt x="1411" y="196"/>
                </a:lnTo>
                <a:lnTo>
                  <a:pt x="1411" y="160"/>
                </a:lnTo>
                <a:close/>
                <a:moveTo>
                  <a:pt x="1552" y="160"/>
                </a:moveTo>
                <a:lnTo>
                  <a:pt x="1693" y="160"/>
                </a:lnTo>
                <a:lnTo>
                  <a:pt x="1693" y="196"/>
                </a:lnTo>
                <a:lnTo>
                  <a:pt x="1552" y="196"/>
                </a:lnTo>
                <a:lnTo>
                  <a:pt x="1552" y="160"/>
                </a:lnTo>
                <a:close/>
                <a:moveTo>
                  <a:pt x="1799" y="160"/>
                </a:moveTo>
                <a:lnTo>
                  <a:pt x="1835" y="160"/>
                </a:lnTo>
                <a:lnTo>
                  <a:pt x="1835" y="196"/>
                </a:lnTo>
                <a:lnTo>
                  <a:pt x="1799" y="196"/>
                </a:lnTo>
                <a:lnTo>
                  <a:pt x="1799" y="160"/>
                </a:lnTo>
                <a:close/>
                <a:moveTo>
                  <a:pt x="1940" y="160"/>
                </a:moveTo>
                <a:lnTo>
                  <a:pt x="2082" y="160"/>
                </a:lnTo>
                <a:lnTo>
                  <a:pt x="2082" y="196"/>
                </a:lnTo>
                <a:lnTo>
                  <a:pt x="1940" y="196"/>
                </a:lnTo>
                <a:lnTo>
                  <a:pt x="1940" y="160"/>
                </a:lnTo>
                <a:close/>
                <a:moveTo>
                  <a:pt x="2187" y="160"/>
                </a:moveTo>
                <a:lnTo>
                  <a:pt x="2223" y="160"/>
                </a:lnTo>
                <a:lnTo>
                  <a:pt x="2223" y="196"/>
                </a:lnTo>
                <a:lnTo>
                  <a:pt x="2187" y="196"/>
                </a:lnTo>
                <a:lnTo>
                  <a:pt x="2187" y="160"/>
                </a:lnTo>
                <a:close/>
                <a:moveTo>
                  <a:pt x="2328" y="160"/>
                </a:moveTo>
                <a:lnTo>
                  <a:pt x="2470" y="160"/>
                </a:lnTo>
                <a:lnTo>
                  <a:pt x="2470" y="196"/>
                </a:lnTo>
                <a:lnTo>
                  <a:pt x="2328" y="196"/>
                </a:lnTo>
                <a:lnTo>
                  <a:pt x="2328" y="160"/>
                </a:lnTo>
                <a:close/>
                <a:moveTo>
                  <a:pt x="2575" y="160"/>
                </a:moveTo>
                <a:lnTo>
                  <a:pt x="2611" y="160"/>
                </a:lnTo>
                <a:lnTo>
                  <a:pt x="2611" y="196"/>
                </a:lnTo>
                <a:lnTo>
                  <a:pt x="2575" y="196"/>
                </a:lnTo>
                <a:lnTo>
                  <a:pt x="2575" y="160"/>
                </a:lnTo>
                <a:close/>
                <a:moveTo>
                  <a:pt x="2717" y="160"/>
                </a:moveTo>
                <a:lnTo>
                  <a:pt x="2858" y="160"/>
                </a:lnTo>
                <a:lnTo>
                  <a:pt x="2858" y="196"/>
                </a:lnTo>
                <a:lnTo>
                  <a:pt x="2717" y="196"/>
                </a:lnTo>
                <a:lnTo>
                  <a:pt x="2717" y="160"/>
                </a:lnTo>
                <a:close/>
                <a:moveTo>
                  <a:pt x="2963" y="160"/>
                </a:moveTo>
                <a:lnTo>
                  <a:pt x="2999" y="160"/>
                </a:lnTo>
                <a:lnTo>
                  <a:pt x="2999" y="196"/>
                </a:lnTo>
                <a:lnTo>
                  <a:pt x="2963" y="196"/>
                </a:lnTo>
                <a:lnTo>
                  <a:pt x="2963" y="160"/>
                </a:lnTo>
                <a:close/>
                <a:moveTo>
                  <a:pt x="3105" y="160"/>
                </a:moveTo>
                <a:lnTo>
                  <a:pt x="3246" y="160"/>
                </a:lnTo>
                <a:lnTo>
                  <a:pt x="3246" y="196"/>
                </a:lnTo>
                <a:lnTo>
                  <a:pt x="3105" y="196"/>
                </a:lnTo>
                <a:lnTo>
                  <a:pt x="3105" y="160"/>
                </a:lnTo>
                <a:close/>
                <a:moveTo>
                  <a:pt x="3352" y="160"/>
                </a:moveTo>
                <a:lnTo>
                  <a:pt x="3387" y="160"/>
                </a:lnTo>
                <a:lnTo>
                  <a:pt x="3387" y="196"/>
                </a:lnTo>
                <a:lnTo>
                  <a:pt x="3352" y="196"/>
                </a:lnTo>
                <a:lnTo>
                  <a:pt x="3352" y="160"/>
                </a:lnTo>
                <a:close/>
                <a:moveTo>
                  <a:pt x="3493" y="160"/>
                </a:moveTo>
                <a:lnTo>
                  <a:pt x="3634" y="160"/>
                </a:lnTo>
                <a:lnTo>
                  <a:pt x="3634" y="196"/>
                </a:lnTo>
                <a:lnTo>
                  <a:pt x="3493" y="196"/>
                </a:lnTo>
                <a:lnTo>
                  <a:pt x="3493" y="160"/>
                </a:lnTo>
                <a:close/>
                <a:moveTo>
                  <a:pt x="3740" y="160"/>
                </a:moveTo>
                <a:lnTo>
                  <a:pt x="3775" y="160"/>
                </a:lnTo>
                <a:lnTo>
                  <a:pt x="3775" y="196"/>
                </a:lnTo>
                <a:lnTo>
                  <a:pt x="3740" y="196"/>
                </a:lnTo>
                <a:lnTo>
                  <a:pt x="3740" y="160"/>
                </a:lnTo>
                <a:close/>
                <a:moveTo>
                  <a:pt x="3881" y="160"/>
                </a:moveTo>
                <a:lnTo>
                  <a:pt x="4022" y="160"/>
                </a:lnTo>
                <a:lnTo>
                  <a:pt x="4022" y="196"/>
                </a:lnTo>
                <a:lnTo>
                  <a:pt x="3881" y="196"/>
                </a:lnTo>
                <a:lnTo>
                  <a:pt x="3881" y="160"/>
                </a:lnTo>
                <a:close/>
                <a:moveTo>
                  <a:pt x="4128" y="160"/>
                </a:moveTo>
                <a:lnTo>
                  <a:pt x="4163" y="160"/>
                </a:lnTo>
                <a:lnTo>
                  <a:pt x="4163" y="196"/>
                </a:lnTo>
                <a:lnTo>
                  <a:pt x="4128" y="196"/>
                </a:lnTo>
                <a:lnTo>
                  <a:pt x="4128" y="160"/>
                </a:lnTo>
                <a:close/>
                <a:moveTo>
                  <a:pt x="4269" y="160"/>
                </a:moveTo>
                <a:lnTo>
                  <a:pt x="4410" y="160"/>
                </a:lnTo>
                <a:lnTo>
                  <a:pt x="4410" y="196"/>
                </a:lnTo>
                <a:lnTo>
                  <a:pt x="4269" y="196"/>
                </a:lnTo>
                <a:lnTo>
                  <a:pt x="4269" y="160"/>
                </a:lnTo>
                <a:close/>
                <a:moveTo>
                  <a:pt x="4516" y="160"/>
                </a:moveTo>
                <a:lnTo>
                  <a:pt x="4551" y="160"/>
                </a:lnTo>
                <a:lnTo>
                  <a:pt x="4551" y="196"/>
                </a:lnTo>
                <a:lnTo>
                  <a:pt x="4516" y="196"/>
                </a:lnTo>
                <a:lnTo>
                  <a:pt x="4516" y="160"/>
                </a:lnTo>
                <a:close/>
                <a:moveTo>
                  <a:pt x="4657" y="160"/>
                </a:moveTo>
                <a:lnTo>
                  <a:pt x="4798" y="160"/>
                </a:lnTo>
                <a:lnTo>
                  <a:pt x="4798" y="196"/>
                </a:lnTo>
                <a:lnTo>
                  <a:pt x="4657" y="196"/>
                </a:lnTo>
                <a:lnTo>
                  <a:pt x="4657" y="160"/>
                </a:lnTo>
                <a:close/>
                <a:moveTo>
                  <a:pt x="4904" y="160"/>
                </a:moveTo>
                <a:lnTo>
                  <a:pt x="4939" y="160"/>
                </a:lnTo>
                <a:lnTo>
                  <a:pt x="4939" y="196"/>
                </a:lnTo>
                <a:lnTo>
                  <a:pt x="4904" y="196"/>
                </a:lnTo>
                <a:lnTo>
                  <a:pt x="4904" y="160"/>
                </a:lnTo>
                <a:close/>
                <a:moveTo>
                  <a:pt x="5045" y="160"/>
                </a:moveTo>
                <a:lnTo>
                  <a:pt x="5186" y="160"/>
                </a:lnTo>
                <a:lnTo>
                  <a:pt x="5186" y="196"/>
                </a:lnTo>
                <a:lnTo>
                  <a:pt x="5045" y="196"/>
                </a:lnTo>
                <a:lnTo>
                  <a:pt x="5045" y="160"/>
                </a:lnTo>
                <a:close/>
                <a:moveTo>
                  <a:pt x="5292" y="160"/>
                </a:moveTo>
                <a:lnTo>
                  <a:pt x="5327" y="160"/>
                </a:lnTo>
                <a:lnTo>
                  <a:pt x="5327" y="196"/>
                </a:lnTo>
                <a:lnTo>
                  <a:pt x="5292" y="196"/>
                </a:lnTo>
                <a:lnTo>
                  <a:pt x="5292" y="160"/>
                </a:lnTo>
                <a:close/>
                <a:moveTo>
                  <a:pt x="5433" y="160"/>
                </a:moveTo>
                <a:lnTo>
                  <a:pt x="5574" y="160"/>
                </a:lnTo>
                <a:lnTo>
                  <a:pt x="5574" y="196"/>
                </a:lnTo>
                <a:lnTo>
                  <a:pt x="5433" y="196"/>
                </a:lnTo>
                <a:lnTo>
                  <a:pt x="5433" y="160"/>
                </a:lnTo>
                <a:close/>
                <a:moveTo>
                  <a:pt x="5680" y="160"/>
                </a:moveTo>
                <a:lnTo>
                  <a:pt x="5715" y="160"/>
                </a:lnTo>
                <a:lnTo>
                  <a:pt x="5715" y="196"/>
                </a:lnTo>
                <a:lnTo>
                  <a:pt x="5680" y="196"/>
                </a:lnTo>
                <a:lnTo>
                  <a:pt x="5680" y="160"/>
                </a:lnTo>
                <a:close/>
                <a:moveTo>
                  <a:pt x="5822" y="160"/>
                </a:moveTo>
                <a:lnTo>
                  <a:pt x="5963" y="160"/>
                </a:lnTo>
                <a:lnTo>
                  <a:pt x="5963" y="196"/>
                </a:lnTo>
                <a:lnTo>
                  <a:pt x="5822" y="196"/>
                </a:lnTo>
                <a:lnTo>
                  <a:pt x="5822" y="160"/>
                </a:lnTo>
                <a:close/>
                <a:moveTo>
                  <a:pt x="6069" y="160"/>
                </a:moveTo>
                <a:lnTo>
                  <a:pt x="6104" y="160"/>
                </a:lnTo>
                <a:lnTo>
                  <a:pt x="6104" y="196"/>
                </a:lnTo>
                <a:lnTo>
                  <a:pt x="6069" y="196"/>
                </a:lnTo>
                <a:lnTo>
                  <a:pt x="6069" y="160"/>
                </a:lnTo>
                <a:close/>
                <a:moveTo>
                  <a:pt x="6210" y="160"/>
                </a:moveTo>
                <a:lnTo>
                  <a:pt x="6351" y="160"/>
                </a:lnTo>
                <a:lnTo>
                  <a:pt x="6351" y="196"/>
                </a:lnTo>
                <a:lnTo>
                  <a:pt x="6210" y="196"/>
                </a:lnTo>
                <a:lnTo>
                  <a:pt x="6210" y="160"/>
                </a:lnTo>
                <a:close/>
                <a:moveTo>
                  <a:pt x="6457" y="160"/>
                </a:moveTo>
                <a:lnTo>
                  <a:pt x="6492" y="160"/>
                </a:lnTo>
                <a:lnTo>
                  <a:pt x="6492" y="196"/>
                </a:lnTo>
                <a:lnTo>
                  <a:pt x="6457" y="196"/>
                </a:lnTo>
                <a:lnTo>
                  <a:pt x="6457" y="160"/>
                </a:lnTo>
                <a:close/>
                <a:moveTo>
                  <a:pt x="6598" y="160"/>
                </a:moveTo>
                <a:lnTo>
                  <a:pt x="6739" y="160"/>
                </a:lnTo>
                <a:lnTo>
                  <a:pt x="6739" y="196"/>
                </a:lnTo>
                <a:lnTo>
                  <a:pt x="6598" y="196"/>
                </a:lnTo>
                <a:lnTo>
                  <a:pt x="6598" y="160"/>
                </a:lnTo>
                <a:close/>
                <a:moveTo>
                  <a:pt x="6845" y="160"/>
                </a:moveTo>
                <a:lnTo>
                  <a:pt x="6880" y="160"/>
                </a:lnTo>
                <a:lnTo>
                  <a:pt x="6880" y="196"/>
                </a:lnTo>
                <a:lnTo>
                  <a:pt x="6845" y="196"/>
                </a:lnTo>
                <a:lnTo>
                  <a:pt x="6845" y="160"/>
                </a:lnTo>
                <a:close/>
                <a:moveTo>
                  <a:pt x="6986" y="160"/>
                </a:moveTo>
                <a:lnTo>
                  <a:pt x="7127" y="160"/>
                </a:lnTo>
                <a:lnTo>
                  <a:pt x="7127" y="196"/>
                </a:lnTo>
                <a:lnTo>
                  <a:pt x="6986" y="196"/>
                </a:lnTo>
                <a:lnTo>
                  <a:pt x="6986" y="160"/>
                </a:lnTo>
                <a:close/>
                <a:moveTo>
                  <a:pt x="7233" y="160"/>
                </a:moveTo>
                <a:lnTo>
                  <a:pt x="7268" y="160"/>
                </a:lnTo>
                <a:lnTo>
                  <a:pt x="7268" y="196"/>
                </a:lnTo>
                <a:lnTo>
                  <a:pt x="7233" y="196"/>
                </a:lnTo>
                <a:lnTo>
                  <a:pt x="7233" y="160"/>
                </a:lnTo>
                <a:close/>
                <a:moveTo>
                  <a:pt x="7374" y="160"/>
                </a:moveTo>
                <a:lnTo>
                  <a:pt x="7515" y="160"/>
                </a:lnTo>
                <a:lnTo>
                  <a:pt x="7515" y="196"/>
                </a:lnTo>
                <a:lnTo>
                  <a:pt x="7374" y="196"/>
                </a:lnTo>
                <a:lnTo>
                  <a:pt x="7374" y="160"/>
                </a:lnTo>
                <a:close/>
                <a:moveTo>
                  <a:pt x="7621" y="160"/>
                </a:moveTo>
                <a:lnTo>
                  <a:pt x="7656" y="160"/>
                </a:lnTo>
                <a:lnTo>
                  <a:pt x="7656" y="196"/>
                </a:lnTo>
                <a:lnTo>
                  <a:pt x="7621" y="196"/>
                </a:lnTo>
                <a:lnTo>
                  <a:pt x="7621" y="160"/>
                </a:lnTo>
                <a:close/>
                <a:moveTo>
                  <a:pt x="7762" y="160"/>
                </a:moveTo>
                <a:lnTo>
                  <a:pt x="7903" y="160"/>
                </a:lnTo>
                <a:lnTo>
                  <a:pt x="7903" y="196"/>
                </a:lnTo>
                <a:lnTo>
                  <a:pt x="7762" y="196"/>
                </a:lnTo>
                <a:lnTo>
                  <a:pt x="7762" y="160"/>
                </a:lnTo>
                <a:close/>
                <a:moveTo>
                  <a:pt x="8009" y="160"/>
                </a:moveTo>
                <a:lnTo>
                  <a:pt x="8044" y="160"/>
                </a:lnTo>
                <a:lnTo>
                  <a:pt x="8044" y="196"/>
                </a:lnTo>
                <a:lnTo>
                  <a:pt x="8009" y="196"/>
                </a:lnTo>
                <a:lnTo>
                  <a:pt x="8009" y="160"/>
                </a:lnTo>
                <a:close/>
                <a:moveTo>
                  <a:pt x="8150" y="160"/>
                </a:moveTo>
                <a:lnTo>
                  <a:pt x="8291" y="160"/>
                </a:lnTo>
                <a:lnTo>
                  <a:pt x="8291" y="196"/>
                </a:lnTo>
                <a:lnTo>
                  <a:pt x="8150" y="196"/>
                </a:lnTo>
                <a:lnTo>
                  <a:pt x="8150" y="160"/>
                </a:lnTo>
                <a:close/>
                <a:moveTo>
                  <a:pt x="8397" y="160"/>
                </a:moveTo>
                <a:lnTo>
                  <a:pt x="8433" y="160"/>
                </a:lnTo>
                <a:lnTo>
                  <a:pt x="8433" y="196"/>
                </a:lnTo>
                <a:lnTo>
                  <a:pt x="8397" y="196"/>
                </a:lnTo>
                <a:lnTo>
                  <a:pt x="8397" y="160"/>
                </a:lnTo>
                <a:close/>
                <a:moveTo>
                  <a:pt x="8538" y="160"/>
                </a:moveTo>
                <a:lnTo>
                  <a:pt x="8679" y="160"/>
                </a:lnTo>
                <a:lnTo>
                  <a:pt x="8679" y="196"/>
                </a:lnTo>
                <a:lnTo>
                  <a:pt x="8538" y="196"/>
                </a:lnTo>
                <a:lnTo>
                  <a:pt x="8538" y="160"/>
                </a:lnTo>
                <a:close/>
                <a:moveTo>
                  <a:pt x="8785" y="160"/>
                </a:moveTo>
                <a:lnTo>
                  <a:pt x="8821" y="160"/>
                </a:lnTo>
                <a:lnTo>
                  <a:pt x="8821" y="196"/>
                </a:lnTo>
                <a:lnTo>
                  <a:pt x="8785" y="196"/>
                </a:lnTo>
                <a:lnTo>
                  <a:pt x="8785" y="160"/>
                </a:lnTo>
                <a:close/>
                <a:moveTo>
                  <a:pt x="8926" y="160"/>
                </a:moveTo>
                <a:lnTo>
                  <a:pt x="9068" y="160"/>
                </a:lnTo>
                <a:lnTo>
                  <a:pt x="9068" y="196"/>
                </a:lnTo>
                <a:lnTo>
                  <a:pt x="8926" y="196"/>
                </a:lnTo>
                <a:lnTo>
                  <a:pt x="8926" y="160"/>
                </a:lnTo>
                <a:close/>
                <a:moveTo>
                  <a:pt x="9173" y="160"/>
                </a:moveTo>
                <a:lnTo>
                  <a:pt x="9209" y="160"/>
                </a:lnTo>
                <a:lnTo>
                  <a:pt x="9209" y="196"/>
                </a:lnTo>
                <a:lnTo>
                  <a:pt x="9173" y="196"/>
                </a:lnTo>
                <a:lnTo>
                  <a:pt x="9173" y="160"/>
                </a:lnTo>
                <a:close/>
                <a:moveTo>
                  <a:pt x="9314" y="160"/>
                </a:moveTo>
                <a:lnTo>
                  <a:pt x="9456" y="160"/>
                </a:lnTo>
                <a:lnTo>
                  <a:pt x="9456" y="196"/>
                </a:lnTo>
                <a:lnTo>
                  <a:pt x="9314" y="196"/>
                </a:lnTo>
                <a:lnTo>
                  <a:pt x="9314" y="160"/>
                </a:lnTo>
                <a:close/>
                <a:moveTo>
                  <a:pt x="9561" y="160"/>
                </a:moveTo>
                <a:lnTo>
                  <a:pt x="9597" y="160"/>
                </a:lnTo>
                <a:lnTo>
                  <a:pt x="9597" y="196"/>
                </a:lnTo>
                <a:lnTo>
                  <a:pt x="9561" y="196"/>
                </a:lnTo>
                <a:lnTo>
                  <a:pt x="9561" y="160"/>
                </a:lnTo>
                <a:close/>
                <a:moveTo>
                  <a:pt x="9703" y="160"/>
                </a:moveTo>
                <a:lnTo>
                  <a:pt x="9844" y="160"/>
                </a:lnTo>
                <a:lnTo>
                  <a:pt x="9844" y="196"/>
                </a:lnTo>
                <a:lnTo>
                  <a:pt x="9703" y="196"/>
                </a:lnTo>
                <a:lnTo>
                  <a:pt x="9703" y="160"/>
                </a:lnTo>
                <a:close/>
                <a:moveTo>
                  <a:pt x="9949" y="160"/>
                </a:moveTo>
                <a:lnTo>
                  <a:pt x="9985" y="160"/>
                </a:lnTo>
                <a:lnTo>
                  <a:pt x="9985" y="196"/>
                </a:lnTo>
                <a:lnTo>
                  <a:pt x="9949" y="196"/>
                </a:lnTo>
                <a:lnTo>
                  <a:pt x="9949" y="160"/>
                </a:lnTo>
                <a:close/>
                <a:moveTo>
                  <a:pt x="10091" y="160"/>
                </a:moveTo>
                <a:lnTo>
                  <a:pt x="10232" y="160"/>
                </a:lnTo>
                <a:lnTo>
                  <a:pt x="10232" y="196"/>
                </a:lnTo>
                <a:lnTo>
                  <a:pt x="10091" y="196"/>
                </a:lnTo>
                <a:lnTo>
                  <a:pt x="10091" y="160"/>
                </a:lnTo>
                <a:close/>
                <a:moveTo>
                  <a:pt x="10338" y="160"/>
                </a:moveTo>
                <a:lnTo>
                  <a:pt x="10373" y="160"/>
                </a:lnTo>
                <a:lnTo>
                  <a:pt x="10373" y="196"/>
                </a:lnTo>
                <a:lnTo>
                  <a:pt x="10338" y="196"/>
                </a:lnTo>
                <a:lnTo>
                  <a:pt x="10338" y="160"/>
                </a:lnTo>
                <a:close/>
                <a:moveTo>
                  <a:pt x="10479" y="160"/>
                </a:moveTo>
                <a:lnTo>
                  <a:pt x="10620" y="160"/>
                </a:lnTo>
                <a:lnTo>
                  <a:pt x="10620" y="196"/>
                </a:lnTo>
                <a:lnTo>
                  <a:pt x="10479" y="196"/>
                </a:lnTo>
                <a:lnTo>
                  <a:pt x="10479" y="160"/>
                </a:lnTo>
                <a:close/>
                <a:moveTo>
                  <a:pt x="10726" y="160"/>
                </a:moveTo>
                <a:lnTo>
                  <a:pt x="10761" y="160"/>
                </a:lnTo>
                <a:lnTo>
                  <a:pt x="10761" y="196"/>
                </a:lnTo>
                <a:lnTo>
                  <a:pt x="10726" y="196"/>
                </a:lnTo>
                <a:lnTo>
                  <a:pt x="10726" y="160"/>
                </a:lnTo>
                <a:close/>
                <a:moveTo>
                  <a:pt x="10796" y="0"/>
                </a:moveTo>
                <a:lnTo>
                  <a:pt x="11008" y="178"/>
                </a:lnTo>
                <a:lnTo>
                  <a:pt x="10796" y="354"/>
                </a:lnTo>
                <a:lnTo>
                  <a:pt x="10796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6425" name="Freeform 108"/>
          <p:cNvSpPr>
            <a:spLocks noChangeArrowheads="1"/>
          </p:cNvSpPr>
          <p:nvPr/>
        </p:nvSpPr>
        <p:spPr bwMode="auto">
          <a:xfrm>
            <a:off x="9419846" y="3870709"/>
            <a:ext cx="150377" cy="1176443"/>
          </a:xfrm>
          <a:custGeom>
            <a:avLst/>
            <a:gdLst>
              <a:gd name="T0" fmla="*/ 57593 w 355"/>
              <a:gd name="T1" fmla="*/ 50731 h 2965"/>
              <a:gd name="T2" fmla="*/ 70271 w 355"/>
              <a:gd name="T3" fmla="*/ 0 h 2965"/>
              <a:gd name="T4" fmla="*/ 57593 w 355"/>
              <a:gd name="T5" fmla="*/ 88870 h 2965"/>
              <a:gd name="T6" fmla="*/ 70271 w 355"/>
              <a:gd name="T7" fmla="*/ 101463 h 2965"/>
              <a:gd name="T8" fmla="*/ 57593 w 355"/>
              <a:gd name="T9" fmla="*/ 88870 h 2965"/>
              <a:gd name="T10" fmla="*/ 57593 w 355"/>
              <a:gd name="T11" fmla="*/ 190333 h 2965"/>
              <a:gd name="T12" fmla="*/ 70271 w 355"/>
              <a:gd name="T13" fmla="*/ 139601 h 2965"/>
              <a:gd name="T14" fmla="*/ 57593 w 355"/>
              <a:gd name="T15" fmla="*/ 228831 h 2965"/>
              <a:gd name="T16" fmla="*/ 70271 w 355"/>
              <a:gd name="T17" fmla="*/ 241424 h 2965"/>
              <a:gd name="T18" fmla="*/ 57593 w 355"/>
              <a:gd name="T19" fmla="*/ 228831 h 2965"/>
              <a:gd name="T20" fmla="*/ 57593 w 355"/>
              <a:gd name="T21" fmla="*/ 330294 h 2965"/>
              <a:gd name="T22" fmla="*/ 70271 w 355"/>
              <a:gd name="T23" fmla="*/ 279563 h 2965"/>
              <a:gd name="T24" fmla="*/ 57593 w 355"/>
              <a:gd name="T25" fmla="*/ 368433 h 2965"/>
              <a:gd name="T26" fmla="*/ 70271 w 355"/>
              <a:gd name="T27" fmla="*/ 381026 h 2965"/>
              <a:gd name="T28" fmla="*/ 57593 w 355"/>
              <a:gd name="T29" fmla="*/ 368433 h 2965"/>
              <a:gd name="T30" fmla="*/ 57593 w 355"/>
              <a:gd name="T31" fmla="*/ 469896 h 2965"/>
              <a:gd name="T32" fmla="*/ 70271 w 355"/>
              <a:gd name="T33" fmla="*/ 419164 h 2965"/>
              <a:gd name="T34" fmla="*/ 57593 w 355"/>
              <a:gd name="T35" fmla="*/ 508034 h 2965"/>
              <a:gd name="T36" fmla="*/ 70271 w 355"/>
              <a:gd name="T37" fmla="*/ 520627 h 2965"/>
              <a:gd name="T38" fmla="*/ 57593 w 355"/>
              <a:gd name="T39" fmla="*/ 508034 h 2965"/>
              <a:gd name="T40" fmla="*/ 57593 w 355"/>
              <a:gd name="T41" fmla="*/ 609497 h 2965"/>
              <a:gd name="T42" fmla="*/ 70271 w 355"/>
              <a:gd name="T43" fmla="*/ 558766 h 2965"/>
              <a:gd name="T44" fmla="*/ 57593 w 355"/>
              <a:gd name="T45" fmla="*/ 647636 h 2965"/>
              <a:gd name="T46" fmla="*/ 70271 w 355"/>
              <a:gd name="T47" fmla="*/ 660229 h 2965"/>
              <a:gd name="T48" fmla="*/ 57593 w 355"/>
              <a:gd name="T49" fmla="*/ 647636 h 2965"/>
              <a:gd name="T50" fmla="*/ 57593 w 355"/>
              <a:gd name="T51" fmla="*/ 749099 h 2965"/>
              <a:gd name="T52" fmla="*/ 70271 w 355"/>
              <a:gd name="T53" fmla="*/ 698367 h 2965"/>
              <a:gd name="T54" fmla="*/ 57593 w 355"/>
              <a:gd name="T55" fmla="*/ 787237 h 2965"/>
              <a:gd name="T56" fmla="*/ 70271 w 355"/>
              <a:gd name="T57" fmla="*/ 799830 h 2965"/>
              <a:gd name="T58" fmla="*/ 57593 w 355"/>
              <a:gd name="T59" fmla="*/ 787237 h 2965"/>
              <a:gd name="T60" fmla="*/ 57593 w 355"/>
              <a:gd name="T61" fmla="*/ 888700 h 2965"/>
              <a:gd name="T62" fmla="*/ 70271 w 355"/>
              <a:gd name="T63" fmla="*/ 837969 h 2965"/>
              <a:gd name="T64" fmla="*/ 57593 w 355"/>
              <a:gd name="T65" fmla="*/ 926839 h 2965"/>
              <a:gd name="T66" fmla="*/ 70271 w 355"/>
              <a:gd name="T67" fmla="*/ 939432 h 2965"/>
              <a:gd name="T68" fmla="*/ 57593 w 355"/>
              <a:gd name="T69" fmla="*/ 926839 h 2965"/>
              <a:gd name="T70" fmla="*/ 57593 w 355"/>
              <a:gd name="T71" fmla="*/ 1003116 h 2965"/>
              <a:gd name="T72" fmla="*/ 70271 w 355"/>
              <a:gd name="T73" fmla="*/ 977570 h 2965"/>
              <a:gd name="T74" fmla="*/ 0 w 355"/>
              <a:gd name="T75" fmla="*/ 990523 h 2965"/>
              <a:gd name="T76" fmla="*/ 128226 w 355"/>
              <a:gd name="T77" fmla="*/ 990523 h 296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55" h="2965">
                <a:moveTo>
                  <a:pt x="159" y="0"/>
                </a:moveTo>
                <a:lnTo>
                  <a:pt x="159" y="141"/>
                </a:lnTo>
                <a:lnTo>
                  <a:pt x="194" y="141"/>
                </a:lnTo>
                <a:lnTo>
                  <a:pt x="194" y="0"/>
                </a:lnTo>
                <a:lnTo>
                  <a:pt x="159" y="0"/>
                </a:lnTo>
                <a:close/>
                <a:moveTo>
                  <a:pt x="159" y="247"/>
                </a:moveTo>
                <a:lnTo>
                  <a:pt x="159" y="282"/>
                </a:lnTo>
                <a:lnTo>
                  <a:pt x="194" y="282"/>
                </a:lnTo>
                <a:lnTo>
                  <a:pt x="194" y="247"/>
                </a:lnTo>
                <a:lnTo>
                  <a:pt x="159" y="247"/>
                </a:lnTo>
                <a:close/>
                <a:moveTo>
                  <a:pt x="159" y="388"/>
                </a:moveTo>
                <a:lnTo>
                  <a:pt x="159" y="529"/>
                </a:lnTo>
                <a:lnTo>
                  <a:pt x="194" y="529"/>
                </a:lnTo>
                <a:lnTo>
                  <a:pt x="194" y="388"/>
                </a:lnTo>
                <a:lnTo>
                  <a:pt x="159" y="388"/>
                </a:lnTo>
                <a:close/>
                <a:moveTo>
                  <a:pt x="159" y="636"/>
                </a:moveTo>
                <a:lnTo>
                  <a:pt x="159" y="671"/>
                </a:lnTo>
                <a:lnTo>
                  <a:pt x="194" y="671"/>
                </a:lnTo>
                <a:lnTo>
                  <a:pt x="194" y="636"/>
                </a:lnTo>
                <a:lnTo>
                  <a:pt x="159" y="636"/>
                </a:lnTo>
                <a:close/>
                <a:moveTo>
                  <a:pt x="159" y="777"/>
                </a:moveTo>
                <a:lnTo>
                  <a:pt x="159" y="918"/>
                </a:lnTo>
                <a:lnTo>
                  <a:pt x="194" y="918"/>
                </a:lnTo>
                <a:lnTo>
                  <a:pt x="194" y="777"/>
                </a:lnTo>
                <a:lnTo>
                  <a:pt x="159" y="777"/>
                </a:lnTo>
                <a:close/>
                <a:moveTo>
                  <a:pt x="159" y="1024"/>
                </a:moveTo>
                <a:lnTo>
                  <a:pt x="159" y="1059"/>
                </a:lnTo>
                <a:lnTo>
                  <a:pt x="194" y="1059"/>
                </a:lnTo>
                <a:lnTo>
                  <a:pt x="194" y="1024"/>
                </a:lnTo>
                <a:lnTo>
                  <a:pt x="159" y="1024"/>
                </a:lnTo>
                <a:close/>
                <a:moveTo>
                  <a:pt x="159" y="1165"/>
                </a:moveTo>
                <a:lnTo>
                  <a:pt x="159" y="1306"/>
                </a:lnTo>
                <a:lnTo>
                  <a:pt x="194" y="1306"/>
                </a:lnTo>
                <a:lnTo>
                  <a:pt x="194" y="1165"/>
                </a:lnTo>
                <a:lnTo>
                  <a:pt x="159" y="1165"/>
                </a:lnTo>
                <a:close/>
                <a:moveTo>
                  <a:pt x="159" y="1412"/>
                </a:moveTo>
                <a:lnTo>
                  <a:pt x="159" y="1447"/>
                </a:lnTo>
                <a:lnTo>
                  <a:pt x="194" y="1447"/>
                </a:lnTo>
                <a:lnTo>
                  <a:pt x="194" y="1412"/>
                </a:lnTo>
                <a:lnTo>
                  <a:pt x="159" y="1412"/>
                </a:lnTo>
                <a:close/>
                <a:moveTo>
                  <a:pt x="159" y="1553"/>
                </a:moveTo>
                <a:lnTo>
                  <a:pt x="159" y="1694"/>
                </a:lnTo>
                <a:lnTo>
                  <a:pt x="194" y="1694"/>
                </a:lnTo>
                <a:lnTo>
                  <a:pt x="194" y="1553"/>
                </a:lnTo>
                <a:lnTo>
                  <a:pt x="159" y="1553"/>
                </a:lnTo>
                <a:close/>
                <a:moveTo>
                  <a:pt x="159" y="1800"/>
                </a:moveTo>
                <a:lnTo>
                  <a:pt x="159" y="1835"/>
                </a:lnTo>
                <a:lnTo>
                  <a:pt x="194" y="1835"/>
                </a:lnTo>
                <a:lnTo>
                  <a:pt x="194" y="1800"/>
                </a:lnTo>
                <a:lnTo>
                  <a:pt x="159" y="1800"/>
                </a:lnTo>
                <a:close/>
                <a:moveTo>
                  <a:pt x="159" y="1941"/>
                </a:moveTo>
                <a:lnTo>
                  <a:pt x="159" y="2082"/>
                </a:lnTo>
                <a:lnTo>
                  <a:pt x="194" y="2082"/>
                </a:lnTo>
                <a:lnTo>
                  <a:pt x="194" y="1941"/>
                </a:lnTo>
                <a:lnTo>
                  <a:pt x="159" y="1941"/>
                </a:lnTo>
                <a:close/>
                <a:moveTo>
                  <a:pt x="159" y="2188"/>
                </a:moveTo>
                <a:lnTo>
                  <a:pt x="159" y="2223"/>
                </a:lnTo>
                <a:lnTo>
                  <a:pt x="194" y="2223"/>
                </a:lnTo>
                <a:lnTo>
                  <a:pt x="194" y="2188"/>
                </a:lnTo>
                <a:lnTo>
                  <a:pt x="159" y="2188"/>
                </a:lnTo>
                <a:close/>
                <a:moveTo>
                  <a:pt x="159" y="2329"/>
                </a:moveTo>
                <a:lnTo>
                  <a:pt x="159" y="2470"/>
                </a:lnTo>
                <a:lnTo>
                  <a:pt x="194" y="2470"/>
                </a:lnTo>
                <a:lnTo>
                  <a:pt x="194" y="2329"/>
                </a:lnTo>
                <a:lnTo>
                  <a:pt x="159" y="2329"/>
                </a:lnTo>
                <a:close/>
                <a:moveTo>
                  <a:pt x="159" y="2576"/>
                </a:moveTo>
                <a:lnTo>
                  <a:pt x="159" y="2611"/>
                </a:lnTo>
                <a:lnTo>
                  <a:pt x="194" y="2611"/>
                </a:lnTo>
                <a:lnTo>
                  <a:pt x="194" y="2576"/>
                </a:lnTo>
                <a:lnTo>
                  <a:pt x="159" y="2576"/>
                </a:lnTo>
                <a:close/>
                <a:moveTo>
                  <a:pt x="159" y="2717"/>
                </a:moveTo>
                <a:lnTo>
                  <a:pt x="159" y="2788"/>
                </a:lnTo>
                <a:lnTo>
                  <a:pt x="194" y="2788"/>
                </a:lnTo>
                <a:lnTo>
                  <a:pt x="194" y="2717"/>
                </a:lnTo>
                <a:lnTo>
                  <a:pt x="159" y="2717"/>
                </a:lnTo>
                <a:close/>
                <a:moveTo>
                  <a:pt x="0" y="2753"/>
                </a:moveTo>
                <a:lnTo>
                  <a:pt x="176" y="2964"/>
                </a:lnTo>
                <a:lnTo>
                  <a:pt x="354" y="2753"/>
                </a:lnTo>
                <a:lnTo>
                  <a:pt x="0" y="2753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6426" name="Text Box 109"/>
          <p:cNvSpPr txBox="1">
            <a:spLocks noChangeArrowheads="1"/>
          </p:cNvSpPr>
          <p:nvPr/>
        </p:nvSpPr>
        <p:spPr bwMode="auto">
          <a:xfrm>
            <a:off x="7658034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6427" name="Text Box 11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27</a:t>
            </a:r>
          </a:p>
        </p:txBody>
      </p:sp>
      <p:sp>
        <p:nvSpPr>
          <p:cNvPr id="56428" name="矩形 1"/>
          <p:cNvSpPr>
            <a:spLocks noChangeArrowheads="1"/>
          </p:cNvSpPr>
          <p:nvPr/>
        </p:nvSpPr>
        <p:spPr bwMode="auto">
          <a:xfrm>
            <a:off x="2029147" y="6073039"/>
            <a:ext cx="5346700" cy="12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v = 3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C = { 3, 6, 7}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S = {1</a:t>
            </a:r>
            <a:r>
              <a:rPr lang="zh-CN" altLang="en-US" sz="2100" dirty="0">
                <a:latin typeface="TimesNewRoman" charset="0"/>
              </a:rPr>
              <a:t>，</a:t>
            </a:r>
            <a:r>
              <a:rPr lang="en-US" altLang="zh-CN" sz="2100" dirty="0">
                <a:latin typeface="TimesNewRoman" charset="0"/>
              </a:rPr>
              <a:t>2</a:t>
            </a:r>
            <a:r>
              <a:rPr lang="zh-CN" altLang="en-US" sz="2100" dirty="0">
                <a:latin typeface="TimesNewRoman" charset="0"/>
              </a:rPr>
              <a:t>，</a:t>
            </a:r>
            <a:r>
              <a:rPr lang="en-US" altLang="zh-CN" sz="2100" dirty="0">
                <a:latin typeface="TimesNewRoman" charset="0"/>
              </a:rPr>
              <a:t>4</a:t>
            </a:r>
            <a:r>
              <a:rPr lang="zh-CN" altLang="en-US" sz="2100" dirty="0">
                <a:latin typeface="TimesNewRoman" charset="0"/>
              </a:rPr>
              <a:t>，</a:t>
            </a:r>
            <a:r>
              <a:rPr lang="en-US" altLang="zh-CN" sz="2100" dirty="0">
                <a:latin typeface="TimesNewRoman" charset="0"/>
              </a:rPr>
              <a:t>5}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1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12792" y="1913471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813794" y="1913472"/>
            <a:ext cx="4008168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Algorithm: After step 4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947462" y="227760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–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281631" y="2277609"/>
            <a:ext cx="6629536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L =                                                                   P =            D =  </a:t>
            </a:r>
          </a:p>
        </p:txBody>
      </p:sp>
      <p:sp>
        <p:nvSpPr>
          <p:cNvPr id="58376" name="Line 10"/>
          <p:cNvSpPr>
            <a:spLocks noChangeShapeType="1"/>
          </p:cNvSpPr>
          <p:nvPr/>
        </p:nvSpPr>
        <p:spPr bwMode="auto">
          <a:xfrm>
            <a:off x="2881277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77" name="Line 11"/>
          <p:cNvSpPr>
            <a:spLocks noChangeShapeType="1"/>
          </p:cNvSpPr>
          <p:nvPr/>
        </p:nvSpPr>
        <p:spPr bwMode="auto">
          <a:xfrm>
            <a:off x="3531050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78" name="Line 12"/>
          <p:cNvSpPr>
            <a:spLocks noChangeShapeType="1"/>
          </p:cNvSpPr>
          <p:nvPr/>
        </p:nvSpPr>
        <p:spPr bwMode="auto">
          <a:xfrm>
            <a:off x="417896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79" name="Line 13"/>
          <p:cNvSpPr>
            <a:spLocks noChangeShapeType="1"/>
          </p:cNvSpPr>
          <p:nvPr/>
        </p:nvSpPr>
        <p:spPr bwMode="auto">
          <a:xfrm>
            <a:off x="482502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0" name="Line 14"/>
          <p:cNvSpPr>
            <a:spLocks noChangeShapeType="1"/>
          </p:cNvSpPr>
          <p:nvPr/>
        </p:nvSpPr>
        <p:spPr bwMode="auto">
          <a:xfrm>
            <a:off x="5472942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>
            <a:off x="6122714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2" name="Line 16"/>
          <p:cNvSpPr>
            <a:spLocks noChangeShapeType="1"/>
          </p:cNvSpPr>
          <p:nvPr/>
        </p:nvSpPr>
        <p:spPr bwMode="auto">
          <a:xfrm>
            <a:off x="2214797" y="3105670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3" name="Line 17"/>
          <p:cNvSpPr>
            <a:spLocks noChangeShapeType="1"/>
          </p:cNvSpPr>
          <p:nvPr/>
        </p:nvSpPr>
        <p:spPr bwMode="auto">
          <a:xfrm>
            <a:off x="2214797" y="3541586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4" name="Line 18"/>
          <p:cNvSpPr>
            <a:spLocks noChangeShapeType="1"/>
          </p:cNvSpPr>
          <p:nvPr/>
        </p:nvSpPr>
        <p:spPr bwMode="auto">
          <a:xfrm>
            <a:off x="2214797" y="3977499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5" name="Line 19"/>
          <p:cNvSpPr>
            <a:spLocks noChangeShapeType="1"/>
          </p:cNvSpPr>
          <p:nvPr/>
        </p:nvSpPr>
        <p:spPr bwMode="auto">
          <a:xfrm>
            <a:off x="2214797" y="4413414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>
            <a:off x="2214797" y="4849328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>
            <a:off x="2214797" y="5285243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8" name="Line 22"/>
          <p:cNvSpPr>
            <a:spLocks noChangeShapeType="1"/>
          </p:cNvSpPr>
          <p:nvPr/>
        </p:nvSpPr>
        <p:spPr bwMode="auto">
          <a:xfrm>
            <a:off x="2231505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89" name="Line 23"/>
          <p:cNvSpPr>
            <a:spLocks noChangeShapeType="1"/>
          </p:cNvSpPr>
          <p:nvPr/>
        </p:nvSpPr>
        <p:spPr bwMode="auto">
          <a:xfrm>
            <a:off x="6772487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>
            <a:off x="2214797" y="2669757"/>
            <a:ext cx="457439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91" name="Line 25"/>
          <p:cNvSpPr>
            <a:spLocks noChangeShapeType="1"/>
          </p:cNvSpPr>
          <p:nvPr/>
        </p:nvSpPr>
        <p:spPr bwMode="auto">
          <a:xfrm>
            <a:off x="2214797" y="5721156"/>
            <a:ext cx="457439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392" name="Text Box 27"/>
          <p:cNvSpPr txBox="1">
            <a:spLocks noChangeArrowheads="1"/>
          </p:cNvSpPr>
          <p:nvPr/>
        </p:nvSpPr>
        <p:spPr bwMode="auto">
          <a:xfrm>
            <a:off x="2461710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393" name="Text Box 28"/>
          <p:cNvSpPr txBox="1">
            <a:spLocks noChangeArrowheads="1"/>
          </p:cNvSpPr>
          <p:nvPr/>
        </p:nvSpPr>
        <p:spPr bwMode="auto">
          <a:xfrm>
            <a:off x="3111482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394" name="Text Box 29"/>
          <p:cNvSpPr txBox="1">
            <a:spLocks noChangeArrowheads="1"/>
          </p:cNvSpPr>
          <p:nvPr/>
        </p:nvSpPr>
        <p:spPr bwMode="auto">
          <a:xfrm>
            <a:off x="3789103" y="273978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8395" name="Text Box 30"/>
          <p:cNvSpPr txBox="1">
            <a:spLocks noChangeArrowheads="1"/>
          </p:cNvSpPr>
          <p:nvPr/>
        </p:nvSpPr>
        <p:spPr bwMode="auto">
          <a:xfrm>
            <a:off x="4407315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396" name="Text Box 31"/>
          <p:cNvSpPr txBox="1">
            <a:spLocks noChangeArrowheads="1"/>
          </p:cNvSpPr>
          <p:nvPr/>
        </p:nvSpPr>
        <p:spPr bwMode="auto">
          <a:xfrm>
            <a:off x="5055231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397" name="Text Box 32"/>
          <p:cNvSpPr txBox="1">
            <a:spLocks noChangeArrowheads="1"/>
          </p:cNvSpPr>
          <p:nvPr/>
        </p:nvSpPr>
        <p:spPr bwMode="auto">
          <a:xfrm>
            <a:off x="5703147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398" name="Text Box 33"/>
          <p:cNvSpPr txBox="1">
            <a:spLocks noChangeArrowheads="1"/>
          </p:cNvSpPr>
          <p:nvPr/>
        </p:nvSpPr>
        <p:spPr bwMode="auto">
          <a:xfrm>
            <a:off x="6352919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399" name="Text Box 34"/>
          <p:cNvSpPr txBox="1">
            <a:spLocks noChangeArrowheads="1"/>
          </p:cNvSpPr>
          <p:nvPr/>
        </p:nvSpPr>
        <p:spPr bwMode="auto">
          <a:xfrm>
            <a:off x="2489558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8400" name="Text Box 35"/>
          <p:cNvSpPr txBox="1">
            <a:spLocks noChangeArrowheads="1"/>
          </p:cNvSpPr>
          <p:nvPr/>
        </p:nvSpPr>
        <p:spPr bwMode="auto">
          <a:xfrm>
            <a:off x="3111482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1" name="Text Box 36"/>
          <p:cNvSpPr txBox="1">
            <a:spLocks noChangeArrowheads="1"/>
          </p:cNvSpPr>
          <p:nvPr/>
        </p:nvSpPr>
        <p:spPr bwMode="auto">
          <a:xfrm>
            <a:off x="3761255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2" name="Text Box 37"/>
          <p:cNvSpPr txBox="1">
            <a:spLocks noChangeArrowheads="1"/>
          </p:cNvSpPr>
          <p:nvPr/>
        </p:nvSpPr>
        <p:spPr bwMode="auto">
          <a:xfrm>
            <a:off x="4407315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3" name="Text Box 38"/>
          <p:cNvSpPr txBox="1">
            <a:spLocks noChangeArrowheads="1"/>
          </p:cNvSpPr>
          <p:nvPr/>
        </p:nvSpPr>
        <p:spPr bwMode="auto">
          <a:xfrm>
            <a:off x="5055231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4" name="Text Box 39"/>
          <p:cNvSpPr txBox="1">
            <a:spLocks noChangeArrowheads="1"/>
          </p:cNvSpPr>
          <p:nvPr/>
        </p:nvSpPr>
        <p:spPr bwMode="auto">
          <a:xfrm>
            <a:off x="5703147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5" name="Text Box 40"/>
          <p:cNvSpPr txBox="1">
            <a:spLocks noChangeArrowheads="1"/>
          </p:cNvSpPr>
          <p:nvPr/>
        </p:nvSpPr>
        <p:spPr bwMode="auto">
          <a:xfrm>
            <a:off x="6352919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6" name="Text Box 41"/>
          <p:cNvSpPr txBox="1">
            <a:spLocks noChangeArrowheads="1"/>
          </p:cNvSpPr>
          <p:nvPr/>
        </p:nvSpPr>
        <p:spPr bwMode="auto">
          <a:xfrm>
            <a:off x="2461710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7" name="Text Box 42"/>
          <p:cNvSpPr txBox="1">
            <a:spLocks noChangeArrowheads="1"/>
          </p:cNvSpPr>
          <p:nvPr/>
        </p:nvSpPr>
        <p:spPr bwMode="auto">
          <a:xfrm>
            <a:off x="3111482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8" name="Text Box 43"/>
          <p:cNvSpPr txBox="1">
            <a:spLocks noChangeArrowheads="1"/>
          </p:cNvSpPr>
          <p:nvPr/>
        </p:nvSpPr>
        <p:spPr bwMode="auto">
          <a:xfrm>
            <a:off x="3761255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09" name="Text Box 44"/>
          <p:cNvSpPr txBox="1">
            <a:spLocks noChangeArrowheads="1"/>
          </p:cNvSpPr>
          <p:nvPr/>
        </p:nvSpPr>
        <p:spPr bwMode="auto">
          <a:xfrm>
            <a:off x="4435162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8410" name="Text Box 45"/>
          <p:cNvSpPr txBox="1">
            <a:spLocks noChangeArrowheads="1"/>
          </p:cNvSpPr>
          <p:nvPr/>
        </p:nvSpPr>
        <p:spPr bwMode="auto">
          <a:xfrm>
            <a:off x="5055231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11" name="Text Box 46"/>
          <p:cNvSpPr txBox="1">
            <a:spLocks noChangeArrowheads="1"/>
          </p:cNvSpPr>
          <p:nvPr/>
        </p:nvSpPr>
        <p:spPr bwMode="auto">
          <a:xfrm>
            <a:off x="5703147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12" name="Text Box 47"/>
          <p:cNvSpPr txBox="1">
            <a:spLocks noChangeArrowheads="1"/>
          </p:cNvSpPr>
          <p:nvPr/>
        </p:nvSpPr>
        <p:spPr bwMode="auto">
          <a:xfrm>
            <a:off x="6352919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13" name="Text Box 48"/>
          <p:cNvSpPr txBox="1">
            <a:spLocks noChangeArrowheads="1"/>
          </p:cNvSpPr>
          <p:nvPr/>
        </p:nvSpPr>
        <p:spPr bwMode="auto">
          <a:xfrm>
            <a:off x="2489558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8414" name="Text Box 49"/>
          <p:cNvSpPr txBox="1">
            <a:spLocks noChangeArrowheads="1"/>
          </p:cNvSpPr>
          <p:nvPr/>
        </p:nvSpPr>
        <p:spPr bwMode="auto">
          <a:xfrm>
            <a:off x="3139330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58415" name="Text Box 50"/>
          <p:cNvSpPr txBox="1">
            <a:spLocks noChangeArrowheads="1"/>
          </p:cNvSpPr>
          <p:nvPr/>
        </p:nvSpPr>
        <p:spPr bwMode="auto">
          <a:xfrm>
            <a:off x="3761255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16" name="Text Box 51"/>
          <p:cNvSpPr txBox="1">
            <a:spLocks noChangeArrowheads="1"/>
          </p:cNvSpPr>
          <p:nvPr/>
        </p:nvSpPr>
        <p:spPr bwMode="auto">
          <a:xfrm>
            <a:off x="4407315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17" name="Text Box 52"/>
          <p:cNvSpPr txBox="1">
            <a:spLocks noChangeArrowheads="1"/>
          </p:cNvSpPr>
          <p:nvPr/>
        </p:nvSpPr>
        <p:spPr bwMode="auto">
          <a:xfrm>
            <a:off x="5055231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18" name="Text Box 53"/>
          <p:cNvSpPr txBox="1">
            <a:spLocks noChangeArrowheads="1"/>
          </p:cNvSpPr>
          <p:nvPr/>
        </p:nvSpPr>
        <p:spPr bwMode="auto">
          <a:xfrm>
            <a:off x="5703147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19" name="Text Box 54"/>
          <p:cNvSpPr txBox="1">
            <a:spLocks noChangeArrowheads="1"/>
          </p:cNvSpPr>
          <p:nvPr/>
        </p:nvSpPr>
        <p:spPr bwMode="auto">
          <a:xfrm>
            <a:off x="6352919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20" name="Text Box 55"/>
          <p:cNvSpPr txBox="1">
            <a:spLocks noChangeArrowheads="1"/>
          </p:cNvSpPr>
          <p:nvPr/>
        </p:nvSpPr>
        <p:spPr bwMode="auto">
          <a:xfrm>
            <a:off x="2461710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21" name="Text Box 56"/>
          <p:cNvSpPr txBox="1">
            <a:spLocks noChangeArrowheads="1"/>
          </p:cNvSpPr>
          <p:nvPr/>
        </p:nvSpPr>
        <p:spPr bwMode="auto">
          <a:xfrm>
            <a:off x="3072497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58422" name="Text Box 57"/>
          <p:cNvSpPr txBox="1">
            <a:spLocks noChangeArrowheads="1"/>
          </p:cNvSpPr>
          <p:nvPr/>
        </p:nvSpPr>
        <p:spPr bwMode="auto">
          <a:xfrm>
            <a:off x="3761255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23" name="Text Box 58"/>
          <p:cNvSpPr txBox="1">
            <a:spLocks noChangeArrowheads="1"/>
          </p:cNvSpPr>
          <p:nvPr/>
        </p:nvSpPr>
        <p:spPr bwMode="auto">
          <a:xfrm>
            <a:off x="4435162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8424" name="Text Box 59"/>
          <p:cNvSpPr txBox="1">
            <a:spLocks noChangeArrowheads="1"/>
          </p:cNvSpPr>
          <p:nvPr/>
        </p:nvSpPr>
        <p:spPr bwMode="auto">
          <a:xfrm>
            <a:off x="5055231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25" name="Text Box 60"/>
          <p:cNvSpPr txBox="1">
            <a:spLocks noChangeArrowheads="1"/>
          </p:cNvSpPr>
          <p:nvPr/>
        </p:nvSpPr>
        <p:spPr bwMode="auto">
          <a:xfrm>
            <a:off x="5703147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26" name="Text Box 61"/>
          <p:cNvSpPr txBox="1">
            <a:spLocks noChangeArrowheads="1"/>
          </p:cNvSpPr>
          <p:nvPr/>
        </p:nvSpPr>
        <p:spPr bwMode="auto">
          <a:xfrm>
            <a:off x="6352919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27" name="Text Box 62"/>
          <p:cNvSpPr txBox="1">
            <a:spLocks noChangeArrowheads="1"/>
          </p:cNvSpPr>
          <p:nvPr/>
        </p:nvSpPr>
        <p:spPr bwMode="auto">
          <a:xfrm>
            <a:off x="2461710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28" name="Text Box 63"/>
          <p:cNvSpPr txBox="1">
            <a:spLocks noChangeArrowheads="1"/>
          </p:cNvSpPr>
          <p:nvPr/>
        </p:nvSpPr>
        <p:spPr bwMode="auto">
          <a:xfrm>
            <a:off x="3111482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29" name="Text Box 64"/>
          <p:cNvSpPr txBox="1">
            <a:spLocks noChangeArrowheads="1"/>
          </p:cNvSpPr>
          <p:nvPr/>
        </p:nvSpPr>
        <p:spPr bwMode="auto">
          <a:xfrm>
            <a:off x="3789103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58430" name="Text Box 65"/>
          <p:cNvSpPr txBox="1">
            <a:spLocks noChangeArrowheads="1"/>
          </p:cNvSpPr>
          <p:nvPr/>
        </p:nvSpPr>
        <p:spPr bwMode="auto">
          <a:xfrm>
            <a:off x="4435162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58431" name="Text Box 66"/>
          <p:cNvSpPr txBox="1">
            <a:spLocks noChangeArrowheads="1"/>
          </p:cNvSpPr>
          <p:nvPr/>
        </p:nvSpPr>
        <p:spPr bwMode="auto">
          <a:xfrm>
            <a:off x="5055231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32" name="Text Box 67"/>
          <p:cNvSpPr txBox="1">
            <a:spLocks noChangeArrowheads="1"/>
          </p:cNvSpPr>
          <p:nvPr/>
        </p:nvSpPr>
        <p:spPr bwMode="auto">
          <a:xfrm>
            <a:off x="5703147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8433" name="Text Box 68"/>
          <p:cNvSpPr txBox="1">
            <a:spLocks noChangeArrowheads="1"/>
          </p:cNvSpPr>
          <p:nvPr/>
        </p:nvSpPr>
        <p:spPr bwMode="auto">
          <a:xfrm>
            <a:off x="6380767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58434" name="Text Box 69"/>
          <p:cNvSpPr txBox="1">
            <a:spLocks noChangeArrowheads="1"/>
          </p:cNvSpPr>
          <p:nvPr/>
        </p:nvSpPr>
        <p:spPr bwMode="auto">
          <a:xfrm>
            <a:off x="2461710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35" name="Text Box 70"/>
          <p:cNvSpPr txBox="1">
            <a:spLocks noChangeArrowheads="1"/>
          </p:cNvSpPr>
          <p:nvPr/>
        </p:nvSpPr>
        <p:spPr bwMode="auto">
          <a:xfrm>
            <a:off x="3111482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36" name="Text Box 71"/>
          <p:cNvSpPr txBox="1">
            <a:spLocks noChangeArrowheads="1"/>
          </p:cNvSpPr>
          <p:nvPr/>
        </p:nvSpPr>
        <p:spPr bwMode="auto">
          <a:xfrm>
            <a:off x="3761255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58437" name="Text Box 72"/>
          <p:cNvSpPr txBox="1">
            <a:spLocks noChangeArrowheads="1"/>
          </p:cNvSpPr>
          <p:nvPr/>
        </p:nvSpPr>
        <p:spPr bwMode="auto">
          <a:xfrm>
            <a:off x="4435162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8438" name="Text Box 73"/>
          <p:cNvSpPr txBox="1">
            <a:spLocks noChangeArrowheads="1"/>
          </p:cNvSpPr>
          <p:nvPr/>
        </p:nvSpPr>
        <p:spPr bwMode="auto">
          <a:xfrm>
            <a:off x="5083078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6</a:t>
            </a:r>
          </a:p>
        </p:txBody>
      </p:sp>
      <p:sp>
        <p:nvSpPr>
          <p:cNvPr id="58439" name="Text Box 74"/>
          <p:cNvSpPr txBox="1">
            <a:spLocks noChangeArrowheads="1"/>
          </p:cNvSpPr>
          <p:nvPr/>
        </p:nvSpPr>
        <p:spPr bwMode="auto">
          <a:xfrm>
            <a:off x="5703147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8440" name="Line 75"/>
          <p:cNvSpPr>
            <a:spLocks noChangeShapeType="1"/>
          </p:cNvSpPr>
          <p:nvPr/>
        </p:nvSpPr>
        <p:spPr bwMode="auto">
          <a:xfrm>
            <a:off x="8866612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1" name="Line 76"/>
          <p:cNvSpPr>
            <a:spLocks noChangeShapeType="1"/>
          </p:cNvSpPr>
          <p:nvPr/>
        </p:nvSpPr>
        <p:spPr bwMode="auto">
          <a:xfrm>
            <a:off x="8866612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2" name="Line 77"/>
          <p:cNvSpPr>
            <a:spLocks noChangeShapeType="1"/>
          </p:cNvSpPr>
          <p:nvPr/>
        </p:nvSpPr>
        <p:spPr bwMode="auto">
          <a:xfrm>
            <a:off x="8866612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3" name="Line 78"/>
          <p:cNvSpPr>
            <a:spLocks noChangeShapeType="1"/>
          </p:cNvSpPr>
          <p:nvPr/>
        </p:nvSpPr>
        <p:spPr bwMode="auto">
          <a:xfrm>
            <a:off x="8866612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4" name="Line 79"/>
          <p:cNvSpPr>
            <a:spLocks noChangeShapeType="1"/>
          </p:cNvSpPr>
          <p:nvPr/>
        </p:nvSpPr>
        <p:spPr bwMode="auto">
          <a:xfrm>
            <a:off x="8866612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5" name="Line 80"/>
          <p:cNvSpPr>
            <a:spLocks noChangeShapeType="1"/>
          </p:cNvSpPr>
          <p:nvPr/>
        </p:nvSpPr>
        <p:spPr bwMode="auto">
          <a:xfrm>
            <a:off x="8866612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6" name="Line 81"/>
          <p:cNvSpPr>
            <a:spLocks noChangeShapeType="1"/>
          </p:cNvSpPr>
          <p:nvPr/>
        </p:nvSpPr>
        <p:spPr bwMode="auto">
          <a:xfrm>
            <a:off x="8883320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7" name="Line 82"/>
          <p:cNvSpPr>
            <a:spLocks noChangeShapeType="1"/>
          </p:cNvSpPr>
          <p:nvPr/>
        </p:nvSpPr>
        <p:spPr bwMode="auto">
          <a:xfrm>
            <a:off x="9596214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8" name="Line 83"/>
          <p:cNvSpPr>
            <a:spLocks noChangeShapeType="1"/>
          </p:cNvSpPr>
          <p:nvPr/>
        </p:nvSpPr>
        <p:spPr bwMode="auto">
          <a:xfrm>
            <a:off x="8866612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49" name="Line 84"/>
          <p:cNvSpPr>
            <a:spLocks noChangeShapeType="1"/>
          </p:cNvSpPr>
          <p:nvPr/>
        </p:nvSpPr>
        <p:spPr bwMode="auto">
          <a:xfrm>
            <a:off x="8866612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50" name="Text Box 85"/>
          <p:cNvSpPr txBox="1">
            <a:spLocks noChangeArrowheads="1"/>
          </p:cNvSpPr>
          <p:nvPr/>
        </p:nvSpPr>
        <p:spPr bwMode="auto">
          <a:xfrm>
            <a:off x="6352919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58451" name="Text Box 86"/>
          <p:cNvSpPr txBox="1">
            <a:spLocks noChangeArrowheads="1"/>
          </p:cNvSpPr>
          <p:nvPr/>
        </p:nvSpPr>
        <p:spPr bwMode="auto">
          <a:xfrm>
            <a:off x="9174789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58452" name="Text Box 87"/>
          <p:cNvSpPr txBox="1">
            <a:spLocks noChangeArrowheads="1"/>
          </p:cNvSpPr>
          <p:nvPr/>
        </p:nvSpPr>
        <p:spPr bwMode="auto">
          <a:xfrm>
            <a:off x="9174789" y="3588853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3</a:t>
            </a:r>
          </a:p>
        </p:txBody>
      </p:sp>
      <p:sp>
        <p:nvSpPr>
          <p:cNvPr id="58453" name="Text Box 88"/>
          <p:cNvSpPr txBox="1">
            <a:spLocks noChangeArrowheads="1"/>
          </p:cNvSpPr>
          <p:nvPr/>
        </p:nvSpPr>
        <p:spPr bwMode="auto">
          <a:xfrm>
            <a:off x="9174789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8454" name="Text Box 89"/>
          <p:cNvSpPr txBox="1">
            <a:spLocks noChangeArrowheads="1"/>
          </p:cNvSpPr>
          <p:nvPr/>
        </p:nvSpPr>
        <p:spPr bwMode="auto">
          <a:xfrm>
            <a:off x="9174789" y="4460682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3</a:t>
            </a:r>
          </a:p>
        </p:txBody>
      </p:sp>
      <p:sp>
        <p:nvSpPr>
          <p:cNvPr id="58455" name="Text Box 90"/>
          <p:cNvSpPr txBox="1">
            <a:spLocks noChangeArrowheads="1"/>
          </p:cNvSpPr>
          <p:nvPr/>
        </p:nvSpPr>
        <p:spPr bwMode="auto">
          <a:xfrm>
            <a:off x="9174789" y="4896596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8</a:t>
            </a:r>
          </a:p>
        </p:txBody>
      </p:sp>
      <p:sp>
        <p:nvSpPr>
          <p:cNvPr id="58456" name="Line 91"/>
          <p:cNvSpPr>
            <a:spLocks noChangeShapeType="1"/>
          </p:cNvSpPr>
          <p:nvPr/>
        </p:nvSpPr>
        <p:spPr bwMode="auto">
          <a:xfrm>
            <a:off x="7351713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57" name="Line 92"/>
          <p:cNvSpPr>
            <a:spLocks noChangeShapeType="1"/>
          </p:cNvSpPr>
          <p:nvPr/>
        </p:nvSpPr>
        <p:spPr bwMode="auto">
          <a:xfrm>
            <a:off x="7351713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58" name="Line 93"/>
          <p:cNvSpPr>
            <a:spLocks noChangeShapeType="1"/>
          </p:cNvSpPr>
          <p:nvPr/>
        </p:nvSpPr>
        <p:spPr bwMode="auto">
          <a:xfrm>
            <a:off x="7351713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59" name="Line 94"/>
          <p:cNvSpPr>
            <a:spLocks noChangeShapeType="1"/>
          </p:cNvSpPr>
          <p:nvPr/>
        </p:nvSpPr>
        <p:spPr bwMode="auto">
          <a:xfrm>
            <a:off x="7351713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60" name="Line 95"/>
          <p:cNvSpPr>
            <a:spLocks noChangeShapeType="1"/>
          </p:cNvSpPr>
          <p:nvPr/>
        </p:nvSpPr>
        <p:spPr bwMode="auto">
          <a:xfrm>
            <a:off x="7351713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61" name="Line 96"/>
          <p:cNvSpPr>
            <a:spLocks noChangeShapeType="1"/>
          </p:cNvSpPr>
          <p:nvPr/>
        </p:nvSpPr>
        <p:spPr bwMode="auto">
          <a:xfrm>
            <a:off x="7351713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62" name="Line 97"/>
          <p:cNvSpPr>
            <a:spLocks noChangeShapeType="1"/>
          </p:cNvSpPr>
          <p:nvPr/>
        </p:nvSpPr>
        <p:spPr bwMode="auto">
          <a:xfrm>
            <a:off x="7368422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63" name="Line 98"/>
          <p:cNvSpPr>
            <a:spLocks noChangeShapeType="1"/>
          </p:cNvSpPr>
          <p:nvPr/>
        </p:nvSpPr>
        <p:spPr bwMode="auto">
          <a:xfrm>
            <a:off x="8081315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64" name="Line 99"/>
          <p:cNvSpPr>
            <a:spLocks noChangeShapeType="1"/>
          </p:cNvSpPr>
          <p:nvPr/>
        </p:nvSpPr>
        <p:spPr bwMode="auto">
          <a:xfrm>
            <a:off x="7351713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65" name="Line 100"/>
          <p:cNvSpPr>
            <a:spLocks noChangeShapeType="1"/>
          </p:cNvSpPr>
          <p:nvPr/>
        </p:nvSpPr>
        <p:spPr bwMode="auto">
          <a:xfrm>
            <a:off x="7351713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58466" name="Text Box 101"/>
          <p:cNvSpPr txBox="1">
            <a:spLocks noChangeArrowheads="1"/>
          </p:cNvSpPr>
          <p:nvPr/>
        </p:nvSpPr>
        <p:spPr bwMode="auto">
          <a:xfrm>
            <a:off x="9174789" y="5332510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5</a:t>
            </a:r>
          </a:p>
        </p:txBody>
      </p:sp>
      <p:sp>
        <p:nvSpPr>
          <p:cNvPr id="58467" name="Text Box 102"/>
          <p:cNvSpPr txBox="1">
            <a:spLocks noChangeArrowheads="1"/>
          </p:cNvSpPr>
          <p:nvPr/>
        </p:nvSpPr>
        <p:spPr bwMode="auto">
          <a:xfrm>
            <a:off x="7658034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8468" name="Text Box 103"/>
          <p:cNvSpPr txBox="1">
            <a:spLocks noChangeArrowheads="1"/>
          </p:cNvSpPr>
          <p:nvPr/>
        </p:nvSpPr>
        <p:spPr bwMode="auto">
          <a:xfrm>
            <a:off x="7658034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8469" name="Text Box 104"/>
          <p:cNvSpPr txBox="1">
            <a:spLocks noChangeArrowheads="1"/>
          </p:cNvSpPr>
          <p:nvPr/>
        </p:nvSpPr>
        <p:spPr bwMode="auto">
          <a:xfrm>
            <a:off x="7658034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58470" name="Text Box 105"/>
          <p:cNvSpPr txBox="1">
            <a:spLocks noChangeArrowheads="1"/>
          </p:cNvSpPr>
          <p:nvPr/>
        </p:nvSpPr>
        <p:spPr bwMode="auto">
          <a:xfrm>
            <a:off x="7658034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58471" name="Text Box 106"/>
          <p:cNvSpPr txBox="1">
            <a:spLocks noChangeArrowheads="1"/>
          </p:cNvSpPr>
          <p:nvPr/>
        </p:nvSpPr>
        <p:spPr bwMode="auto">
          <a:xfrm>
            <a:off x="7658034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58472" name="Freeform 107"/>
          <p:cNvSpPr>
            <a:spLocks noChangeArrowheads="1"/>
          </p:cNvSpPr>
          <p:nvPr/>
        </p:nvSpPr>
        <p:spPr bwMode="auto">
          <a:xfrm>
            <a:off x="6609115" y="4982377"/>
            <a:ext cx="2495127" cy="140053"/>
          </a:xfrm>
          <a:custGeom>
            <a:avLst/>
            <a:gdLst>
              <a:gd name="T0" fmla="*/ 50749 w 5928"/>
              <a:gd name="T1" fmla="*/ 69599 h 354"/>
              <a:gd name="T2" fmla="*/ 88900 w 5928"/>
              <a:gd name="T3" fmla="*/ 56684 h 354"/>
              <a:gd name="T4" fmla="*/ 88900 w 5928"/>
              <a:gd name="T5" fmla="*/ 69599 h 354"/>
              <a:gd name="T6" fmla="*/ 190397 w 5928"/>
              <a:gd name="T7" fmla="*/ 56684 h 354"/>
              <a:gd name="T8" fmla="*/ 139649 w 5928"/>
              <a:gd name="T9" fmla="*/ 56684 h 354"/>
              <a:gd name="T10" fmla="*/ 241146 w 5928"/>
              <a:gd name="T11" fmla="*/ 69599 h 354"/>
              <a:gd name="T12" fmla="*/ 279297 w 5928"/>
              <a:gd name="T13" fmla="*/ 56684 h 354"/>
              <a:gd name="T14" fmla="*/ 279297 w 5928"/>
              <a:gd name="T15" fmla="*/ 69599 h 354"/>
              <a:gd name="T16" fmla="*/ 380794 w 5928"/>
              <a:gd name="T17" fmla="*/ 56684 h 354"/>
              <a:gd name="T18" fmla="*/ 368197 w 5928"/>
              <a:gd name="T19" fmla="*/ 56684 h 354"/>
              <a:gd name="T20" fmla="*/ 469694 w 5928"/>
              <a:gd name="T21" fmla="*/ 69599 h 354"/>
              <a:gd name="T22" fmla="*/ 507846 w 5928"/>
              <a:gd name="T23" fmla="*/ 56684 h 354"/>
              <a:gd name="T24" fmla="*/ 507846 w 5928"/>
              <a:gd name="T25" fmla="*/ 69599 h 354"/>
              <a:gd name="T26" fmla="*/ 609343 w 5928"/>
              <a:gd name="T27" fmla="*/ 56684 h 354"/>
              <a:gd name="T28" fmla="*/ 558594 w 5928"/>
              <a:gd name="T29" fmla="*/ 56684 h 354"/>
              <a:gd name="T30" fmla="*/ 660091 w 5928"/>
              <a:gd name="T31" fmla="*/ 69599 h 354"/>
              <a:gd name="T32" fmla="*/ 698243 w 5928"/>
              <a:gd name="T33" fmla="*/ 56684 h 354"/>
              <a:gd name="T34" fmla="*/ 698243 w 5928"/>
              <a:gd name="T35" fmla="*/ 69599 h 354"/>
              <a:gd name="T36" fmla="*/ 799740 w 5928"/>
              <a:gd name="T37" fmla="*/ 56684 h 354"/>
              <a:gd name="T38" fmla="*/ 787143 w 5928"/>
              <a:gd name="T39" fmla="*/ 56684 h 354"/>
              <a:gd name="T40" fmla="*/ 888640 w 5928"/>
              <a:gd name="T41" fmla="*/ 69599 h 354"/>
              <a:gd name="T42" fmla="*/ 926791 w 5928"/>
              <a:gd name="T43" fmla="*/ 56684 h 354"/>
              <a:gd name="T44" fmla="*/ 926791 w 5928"/>
              <a:gd name="T45" fmla="*/ 69599 h 354"/>
              <a:gd name="T46" fmla="*/ 1028289 w 5928"/>
              <a:gd name="T47" fmla="*/ 56684 h 354"/>
              <a:gd name="T48" fmla="*/ 977540 w 5928"/>
              <a:gd name="T49" fmla="*/ 56684 h 354"/>
              <a:gd name="T50" fmla="*/ 1079037 w 5928"/>
              <a:gd name="T51" fmla="*/ 69599 h 354"/>
              <a:gd name="T52" fmla="*/ 1117189 w 5928"/>
              <a:gd name="T53" fmla="*/ 56684 h 354"/>
              <a:gd name="T54" fmla="*/ 1117189 w 5928"/>
              <a:gd name="T55" fmla="*/ 69599 h 354"/>
              <a:gd name="T56" fmla="*/ 1218686 w 5928"/>
              <a:gd name="T57" fmla="*/ 56684 h 354"/>
              <a:gd name="T58" fmla="*/ 1206089 w 5928"/>
              <a:gd name="T59" fmla="*/ 56684 h 354"/>
              <a:gd name="T60" fmla="*/ 1307586 w 5928"/>
              <a:gd name="T61" fmla="*/ 69599 h 354"/>
              <a:gd name="T62" fmla="*/ 1345737 w 5928"/>
              <a:gd name="T63" fmla="*/ 56684 h 354"/>
              <a:gd name="T64" fmla="*/ 1345737 w 5928"/>
              <a:gd name="T65" fmla="*/ 69599 h 354"/>
              <a:gd name="T66" fmla="*/ 1447234 w 5928"/>
              <a:gd name="T67" fmla="*/ 56684 h 354"/>
              <a:gd name="T68" fmla="*/ 1396486 w 5928"/>
              <a:gd name="T69" fmla="*/ 56684 h 354"/>
              <a:gd name="T70" fmla="*/ 1497983 w 5928"/>
              <a:gd name="T71" fmla="*/ 69599 h 354"/>
              <a:gd name="T72" fmla="*/ 1536134 w 5928"/>
              <a:gd name="T73" fmla="*/ 56684 h 354"/>
              <a:gd name="T74" fmla="*/ 1536134 w 5928"/>
              <a:gd name="T75" fmla="*/ 69599 h 354"/>
              <a:gd name="T76" fmla="*/ 1637991 w 5928"/>
              <a:gd name="T77" fmla="*/ 56684 h 354"/>
              <a:gd name="T78" fmla="*/ 1625034 w 5928"/>
              <a:gd name="T79" fmla="*/ 56684 h 354"/>
              <a:gd name="T80" fmla="*/ 1726532 w 5928"/>
              <a:gd name="T81" fmla="*/ 69599 h 354"/>
              <a:gd name="T82" fmla="*/ 1764683 w 5928"/>
              <a:gd name="T83" fmla="*/ 56684 h 354"/>
              <a:gd name="T84" fmla="*/ 1764683 w 5928"/>
              <a:gd name="T85" fmla="*/ 69599 h 354"/>
              <a:gd name="T86" fmla="*/ 1866900 w 5928"/>
              <a:gd name="T87" fmla="*/ 56684 h 354"/>
              <a:gd name="T88" fmla="*/ 1815791 w 5928"/>
              <a:gd name="T89" fmla="*/ 56684 h 354"/>
              <a:gd name="T90" fmla="*/ 1917649 w 5928"/>
              <a:gd name="T91" fmla="*/ 69599 h 354"/>
              <a:gd name="T92" fmla="*/ 1955440 w 5928"/>
              <a:gd name="T93" fmla="*/ 56684 h 354"/>
              <a:gd name="T94" fmla="*/ 1955440 w 5928"/>
              <a:gd name="T95" fmla="*/ 69599 h 354"/>
              <a:gd name="T96" fmla="*/ 2057297 w 5928"/>
              <a:gd name="T97" fmla="*/ 56684 h 354"/>
              <a:gd name="T98" fmla="*/ 2044340 w 5928"/>
              <a:gd name="T99" fmla="*/ 56684 h 354"/>
              <a:gd name="T100" fmla="*/ 2057297 w 5928"/>
              <a:gd name="T101" fmla="*/ 126641 h 35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928" h="354">
                <a:moveTo>
                  <a:pt x="0" y="158"/>
                </a:moveTo>
                <a:lnTo>
                  <a:pt x="141" y="158"/>
                </a:lnTo>
                <a:lnTo>
                  <a:pt x="141" y="194"/>
                </a:lnTo>
                <a:lnTo>
                  <a:pt x="0" y="194"/>
                </a:lnTo>
                <a:lnTo>
                  <a:pt x="0" y="158"/>
                </a:lnTo>
                <a:close/>
                <a:moveTo>
                  <a:pt x="247" y="158"/>
                </a:moveTo>
                <a:lnTo>
                  <a:pt x="282" y="158"/>
                </a:lnTo>
                <a:lnTo>
                  <a:pt x="282" y="194"/>
                </a:lnTo>
                <a:lnTo>
                  <a:pt x="247" y="194"/>
                </a:lnTo>
                <a:lnTo>
                  <a:pt x="247" y="158"/>
                </a:lnTo>
                <a:close/>
                <a:moveTo>
                  <a:pt x="388" y="158"/>
                </a:moveTo>
                <a:lnTo>
                  <a:pt x="529" y="158"/>
                </a:lnTo>
                <a:lnTo>
                  <a:pt x="529" y="194"/>
                </a:lnTo>
                <a:lnTo>
                  <a:pt x="388" y="194"/>
                </a:lnTo>
                <a:lnTo>
                  <a:pt x="388" y="158"/>
                </a:lnTo>
                <a:close/>
                <a:moveTo>
                  <a:pt x="635" y="158"/>
                </a:moveTo>
                <a:lnTo>
                  <a:pt x="670" y="158"/>
                </a:lnTo>
                <a:lnTo>
                  <a:pt x="670" y="194"/>
                </a:lnTo>
                <a:lnTo>
                  <a:pt x="635" y="194"/>
                </a:lnTo>
                <a:lnTo>
                  <a:pt x="635" y="158"/>
                </a:lnTo>
                <a:close/>
                <a:moveTo>
                  <a:pt x="776" y="158"/>
                </a:moveTo>
                <a:lnTo>
                  <a:pt x="917" y="158"/>
                </a:lnTo>
                <a:lnTo>
                  <a:pt x="917" y="194"/>
                </a:lnTo>
                <a:lnTo>
                  <a:pt x="776" y="194"/>
                </a:lnTo>
                <a:lnTo>
                  <a:pt x="776" y="158"/>
                </a:lnTo>
                <a:close/>
                <a:moveTo>
                  <a:pt x="1023" y="158"/>
                </a:moveTo>
                <a:lnTo>
                  <a:pt x="1058" y="158"/>
                </a:lnTo>
                <a:lnTo>
                  <a:pt x="1058" y="194"/>
                </a:lnTo>
                <a:lnTo>
                  <a:pt x="1023" y="194"/>
                </a:lnTo>
                <a:lnTo>
                  <a:pt x="1023" y="158"/>
                </a:lnTo>
                <a:close/>
                <a:moveTo>
                  <a:pt x="1164" y="158"/>
                </a:moveTo>
                <a:lnTo>
                  <a:pt x="1305" y="158"/>
                </a:lnTo>
                <a:lnTo>
                  <a:pt x="1305" y="194"/>
                </a:lnTo>
                <a:lnTo>
                  <a:pt x="1164" y="194"/>
                </a:lnTo>
                <a:lnTo>
                  <a:pt x="1164" y="158"/>
                </a:lnTo>
                <a:close/>
                <a:moveTo>
                  <a:pt x="1411" y="158"/>
                </a:moveTo>
                <a:lnTo>
                  <a:pt x="1446" y="158"/>
                </a:lnTo>
                <a:lnTo>
                  <a:pt x="1446" y="194"/>
                </a:lnTo>
                <a:lnTo>
                  <a:pt x="1411" y="194"/>
                </a:lnTo>
                <a:lnTo>
                  <a:pt x="1411" y="158"/>
                </a:lnTo>
                <a:close/>
                <a:moveTo>
                  <a:pt x="1552" y="158"/>
                </a:moveTo>
                <a:lnTo>
                  <a:pt x="1693" y="158"/>
                </a:lnTo>
                <a:lnTo>
                  <a:pt x="1693" y="194"/>
                </a:lnTo>
                <a:lnTo>
                  <a:pt x="1552" y="194"/>
                </a:lnTo>
                <a:lnTo>
                  <a:pt x="1552" y="158"/>
                </a:lnTo>
                <a:close/>
                <a:moveTo>
                  <a:pt x="1799" y="158"/>
                </a:moveTo>
                <a:lnTo>
                  <a:pt x="1834" y="158"/>
                </a:lnTo>
                <a:lnTo>
                  <a:pt x="1834" y="194"/>
                </a:lnTo>
                <a:lnTo>
                  <a:pt x="1799" y="194"/>
                </a:lnTo>
                <a:lnTo>
                  <a:pt x="1799" y="158"/>
                </a:lnTo>
                <a:close/>
                <a:moveTo>
                  <a:pt x="1940" y="158"/>
                </a:moveTo>
                <a:lnTo>
                  <a:pt x="2081" y="158"/>
                </a:lnTo>
                <a:lnTo>
                  <a:pt x="2081" y="194"/>
                </a:lnTo>
                <a:lnTo>
                  <a:pt x="1940" y="194"/>
                </a:lnTo>
                <a:lnTo>
                  <a:pt x="1940" y="158"/>
                </a:lnTo>
                <a:close/>
                <a:moveTo>
                  <a:pt x="2187" y="158"/>
                </a:moveTo>
                <a:lnTo>
                  <a:pt x="2222" y="158"/>
                </a:lnTo>
                <a:lnTo>
                  <a:pt x="2222" y="194"/>
                </a:lnTo>
                <a:lnTo>
                  <a:pt x="2187" y="194"/>
                </a:lnTo>
                <a:lnTo>
                  <a:pt x="2187" y="158"/>
                </a:lnTo>
                <a:close/>
                <a:moveTo>
                  <a:pt x="2328" y="158"/>
                </a:moveTo>
                <a:lnTo>
                  <a:pt x="2469" y="158"/>
                </a:lnTo>
                <a:lnTo>
                  <a:pt x="2469" y="194"/>
                </a:lnTo>
                <a:lnTo>
                  <a:pt x="2328" y="194"/>
                </a:lnTo>
                <a:lnTo>
                  <a:pt x="2328" y="158"/>
                </a:lnTo>
                <a:close/>
                <a:moveTo>
                  <a:pt x="2575" y="158"/>
                </a:moveTo>
                <a:lnTo>
                  <a:pt x="2610" y="158"/>
                </a:lnTo>
                <a:lnTo>
                  <a:pt x="2610" y="194"/>
                </a:lnTo>
                <a:lnTo>
                  <a:pt x="2575" y="194"/>
                </a:lnTo>
                <a:lnTo>
                  <a:pt x="2575" y="158"/>
                </a:lnTo>
                <a:close/>
                <a:moveTo>
                  <a:pt x="2716" y="158"/>
                </a:moveTo>
                <a:lnTo>
                  <a:pt x="2857" y="158"/>
                </a:lnTo>
                <a:lnTo>
                  <a:pt x="2857" y="194"/>
                </a:lnTo>
                <a:lnTo>
                  <a:pt x="2716" y="194"/>
                </a:lnTo>
                <a:lnTo>
                  <a:pt x="2716" y="158"/>
                </a:lnTo>
                <a:close/>
                <a:moveTo>
                  <a:pt x="2963" y="158"/>
                </a:moveTo>
                <a:lnTo>
                  <a:pt x="2998" y="158"/>
                </a:lnTo>
                <a:lnTo>
                  <a:pt x="2998" y="194"/>
                </a:lnTo>
                <a:lnTo>
                  <a:pt x="2963" y="194"/>
                </a:lnTo>
                <a:lnTo>
                  <a:pt x="2963" y="158"/>
                </a:lnTo>
                <a:close/>
                <a:moveTo>
                  <a:pt x="3104" y="158"/>
                </a:moveTo>
                <a:lnTo>
                  <a:pt x="3245" y="158"/>
                </a:lnTo>
                <a:lnTo>
                  <a:pt x="3245" y="194"/>
                </a:lnTo>
                <a:lnTo>
                  <a:pt x="3104" y="194"/>
                </a:lnTo>
                <a:lnTo>
                  <a:pt x="3104" y="158"/>
                </a:lnTo>
                <a:close/>
                <a:moveTo>
                  <a:pt x="3351" y="158"/>
                </a:moveTo>
                <a:lnTo>
                  <a:pt x="3386" y="158"/>
                </a:lnTo>
                <a:lnTo>
                  <a:pt x="3386" y="194"/>
                </a:lnTo>
                <a:lnTo>
                  <a:pt x="3351" y="194"/>
                </a:lnTo>
                <a:lnTo>
                  <a:pt x="3351" y="158"/>
                </a:lnTo>
                <a:close/>
                <a:moveTo>
                  <a:pt x="3492" y="158"/>
                </a:moveTo>
                <a:lnTo>
                  <a:pt x="3633" y="158"/>
                </a:lnTo>
                <a:lnTo>
                  <a:pt x="3633" y="194"/>
                </a:lnTo>
                <a:lnTo>
                  <a:pt x="3492" y="194"/>
                </a:lnTo>
                <a:lnTo>
                  <a:pt x="3492" y="158"/>
                </a:lnTo>
                <a:close/>
                <a:moveTo>
                  <a:pt x="3739" y="158"/>
                </a:moveTo>
                <a:lnTo>
                  <a:pt x="3774" y="158"/>
                </a:lnTo>
                <a:lnTo>
                  <a:pt x="3774" y="194"/>
                </a:lnTo>
                <a:lnTo>
                  <a:pt x="3739" y="194"/>
                </a:lnTo>
                <a:lnTo>
                  <a:pt x="3739" y="158"/>
                </a:lnTo>
                <a:close/>
                <a:moveTo>
                  <a:pt x="3880" y="158"/>
                </a:moveTo>
                <a:lnTo>
                  <a:pt x="4021" y="158"/>
                </a:lnTo>
                <a:lnTo>
                  <a:pt x="4021" y="194"/>
                </a:lnTo>
                <a:lnTo>
                  <a:pt x="3880" y="194"/>
                </a:lnTo>
                <a:lnTo>
                  <a:pt x="3880" y="158"/>
                </a:lnTo>
                <a:close/>
                <a:moveTo>
                  <a:pt x="4127" y="158"/>
                </a:moveTo>
                <a:lnTo>
                  <a:pt x="4162" y="158"/>
                </a:lnTo>
                <a:lnTo>
                  <a:pt x="4162" y="194"/>
                </a:lnTo>
                <a:lnTo>
                  <a:pt x="4127" y="194"/>
                </a:lnTo>
                <a:lnTo>
                  <a:pt x="4127" y="158"/>
                </a:lnTo>
                <a:close/>
                <a:moveTo>
                  <a:pt x="4268" y="158"/>
                </a:moveTo>
                <a:lnTo>
                  <a:pt x="4409" y="158"/>
                </a:lnTo>
                <a:lnTo>
                  <a:pt x="4409" y="194"/>
                </a:lnTo>
                <a:lnTo>
                  <a:pt x="4268" y="194"/>
                </a:lnTo>
                <a:lnTo>
                  <a:pt x="4268" y="158"/>
                </a:lnTo>
                <a:close/>
                <a:moveTo>
                  <a:pt x="4515" y="158"/>
                </a:moveTo>
                <a:lnTo>
                  <a:pt x="4551" y="158"/>
                </a:lnTo>
                <a:lnTo>
                  <a:pt x="4551" y="194"/>
                </a:lnTo>
                <a:lnTo>
                  <a:pt x="4515" y="194"/>
                </a:lnTo>
                <a:lnTo>
                  <a:pt x="4515" y="158"/>
                </a:lnTo>
                <a:close/>
                <a:moveTo>
                  <a:pt x="4656" y="158"/>
                </a:moveTo>
                <a:lnTo>
                  <a:pt x="4797" y="158"/>
                </a:lnTo>
                <a:lnTo>
                  <a:pt x="4797" y="194"/>
                </a:lnTo>
                <a:lnTo>
                  <a:pt x="4656" y="194"/>
                </a:lnTo>
                <a:lnTo>
                  <a:pt x="4656" y="158"/>
                </a:lnTo>
                <a:close/>
                <a:moveTo>
                  <a:pt x="4903" y="158"/>
                </a:moveTo>
                <a:lnTo>
                  <a:pt x="4939" y="158"/>
                </a:lnTo>
                <a:lnTo>
                  <a:pt x="4939" y="194"/>
                </a:lnTo>
                <a:lnTo>
                  <a:pt x="4903" y="194"/>
                </a:lnTo>
                <a:lnTo>
                  <a:pt x="4903" y="158"/>
                </a:lnTo>
                <a:close/>
                <a:moveTo>
                  <a:pt x="5045" y="158"/>
                </a:moveTo>
                <a:lnTo>
                  <a:pt x="5187" y="158"/>
                </a:lnTo>
                <a:lnTo>
                  <a:pt x="5187" y="194"/>
                </a:lnTo>
                <a:lnTo>
                  <a:pt x="5045" y="194"/>
                </a:lnTo>
                <a:lnTo>
                  <a:pt x="5045" y="158"/>
                </a:lnTo>
                <a:close/>
                <a:moveTo>
                  <a:pt x="5292" y="158"/>
                </a:moveTo>
                <a:lnTo>
                  <a:pt x="5328" y="158"/>
                </a:lnTo>
                <a:lnTo>
                  <a:pt x="5328" y="194"/>
                </a:lnTo>
                <a:lnTo>
                  <a:pt x="5292" y="194"/>
                </a:lnTo>
                <a:lnTo>
                  <a:pt x="5292" y="158"/>
                </a:lnTo>
                <a:close/>
                <a:moveTo>
                  <a:pt x="5433" y="158"/>
                </a:moveTo>
                <a:lnTo>
                  <a:pt x="5575" y="158"/>
                </a:lnTo>
                <a:lnTo>
                  <a:pt x="5575" y="194"/>
                </a:lnTo>
                <a:lnTo>
                  <a:pt x="5433" y="194"/>
                </a:lnTo>
                <a:lnTo>
                  <a:pt x="5433" y="158"/>
                </a:lnTo>
                <a:close/>
                <a:moveTo>
                  <a:pt x="5680" y="158"/>
                </a:moveTo>
                <a:lnTo>
                  <a:pt x="5716" y="158"/>
                </a:lnTo>
                <a:lnTo>
                  <a:pt x="5716" y="194"/>
                </a:lnTo>
                <a:lnTo>
                  <a:pt x="5680" y="194"/>
                </a:lnTo>
                <a:lnTo>
                  <a:pt x="5680" y="158"/>
                </a:lnTo>
                <a:close/>
                <a:moveTo>
                  <a:pt x="5716" y="0"/>
                </a:moveTo>
                <a:lnTo>
                  <a:pt x="5927" y="176"/>
                </a:lnTo>
                <a:lnTo>
                  <a:pt x="5716" y="353"/>
                </a:lnTo>
                <a:lnTo>
                  <a:pt x="5716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8473" name="Freeform 108"/>
          <p:cNvSpPr>
            <a:spLocks noChangeArrowheads="1"/>
          </p:cNvSpPr>
          <p:nvPr/>
        </p:nvSpPr>
        <p:spPr bwMode="auto">
          <a:xfrm>
            <a:off x="9386429" y="5052404"/>
            <a:ext cx="148519" cy="337878"/>
          </a:xfrm>
          <a:custGeom>
            <a:avLst/>
            <a:gdLst>
              <a:gd name="T0" fmla="*/ 57042 w 354"/>
              <a:gd name="T1" fmla="*/ 306027 h 849"/>
              <a:gd name="T2" fmla="*/ 57042 w 354"/>
              <a:gd name="T3" fmla="*/ 254782 h 849"/>
              <a:gd name="T4" fmla="*/ 69958 w 354"/>
              <a:gd name="T5" fmla="*/ 254782 h 849"/>
              <a:gd name="T6" fmla="*/ 69958 w 354"/>
              <a:gd name="T7" fmla="*/ 306027 h 849"/>
              <a:gd name="T8" fmla="*/ 57042 w 354"/>
              <a:gd name="T9" fmla="*/ 306027 h 849"/>
              <a:gd name="T10" fmla="*/ 57042 w 354"/>
              <a:gd name="T11" fmla="*/ 216890 h 849"/>
              <a:gd name="T12" fmla="*/ 57042 w 354"/>
              <a:gd name="T13" fmla="*/ 203898 h 849"/>
              <a:gd name="T14" fmla="*/ 69958 w 354"/>
              <a:gd name="T15" fmla="*/ 203898 h 849"/>
              <a:gd name="T16" fmla="*/ 69958 w 354"/>
              <a:gd name="T17" fmla="*/ 216890 h 849"/>
              <a:gd name="T18" fmla="*/ 57042 w 354"/>
              <a:gd name="T19" fmla="*/ 216890 h 849"/>
              <a:gd name="T20" fmla="*/ 57042 w 354"/>
              <a:gd name="T21" fmla="*/ 166005 h 849"/>
              <a:gd name="T22" fmla="*/ 57042 w 354"/>
              <a:gd name="T23" fmla="*/ 114399 h 849"/>
              <a:gd name="T24" fmla="*/ 69958 w 354"/>
              <a:gd name="T25" fmla="*/ 114399 h 849"/>
              <a:gd name="T26" fmla="*/ 69958 w 354"/>
              <a:gd name="T27" fmla="*/ 166005 h 849"/>
              <a:gd name="T28" fmla="*/ 57042 w 354"/>
              <a:gd name="T29" fmla="*/ 166005 h 849"/>
              <a:gd name="T30" fmla="*/ 57042 w 354"/>
              <a:gd name="T31" fmla="*/ 76507 h 849"/>
              <a:gd name="T32" fmla="*/ 57042 w 354"/>
              <a:gd name="T33" fmla="*/ 63515 h 849"/>
              <a:gd name="T34" fmla="*/ 69958 w 354"/>
              <a:gd name="T35" fmla="*/ 63515 h 849"/>
              <a:gd name="T36" fmla="*/ 69958 w 354"/>
              <a:gd name="T37" fmla="*/ 76507 h 849"/>
              <a:gd name="T38" fmla="*/ 57042 w 354"/>
              <a:gd name="T39" fmla="*/ 76507 h 849"/>
              <a:gd name="T40" fmla="*/ 0 w 354"/>
              <a:gd name="T41" fmla="*/ 76507 h 849"/>
              <a:gd name="T42" fmla="*/ 63500 w 354"/>
              <a:gd name="T43" fmla="*/ 0 h 849"/>
              <a:gd name="T44" fmla="*/ 126641 w 354"/>
              <a:gd name="T45" fmla="*/ 76507 h 849"/>
              <a:gd name="T46" fmla="*/ 0 w 354"/>
              <a:gd name="T47" fmla="*/ 76507 h 8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4" h="849">
                <a:moveTo>
                  <a:pt x="159" y="848"/>
                </a:moveTo>
                <a:lnTo>
                  <a:pt x="159" y="706"/>
                </a:lnTo>
                <a:lnTo>
                  <a:pt x="195" y="706"/>
                </a:lnTo>
                <a:lnTo>
                  <a:pt x="195" y="848"/>
                </a:lnTo>
                <a:lnTo>
                  <a:pt x="159" y="848"/>
                </a:lnTo>
                <a:close/>
                <a:moveTo>
                  <a:pt x="159" y="601"/>
                </a:moveTo>
                <a:lnTo>
                  <a:pt x="159" y="565"/>
                </a:lnTo>
                <a:lnTo>
                  <a:pt x="195" y="565"/>
                </a:lnTo>
                <a:lnTo>
                  <a:pt x="195" y="601"/>
                </a:lnTo>
                <a:lnTo>
                  <a:pt x="159" y="601"/>
                </a:lnTo>
                <a:close/>
                <a:moveTo>
                  <a:pt x="159" y="460"/>
                </a:moveTo>
                <a:lnTo>
                  <a:pt x="159" y="317"/>
                </a:lnTo>
                <a:lnTo>
                  <a:pt x="195" y="317"/>
                </a:lnTo>
                <a:lnTo>
                  <a:pt x="195" y="460"/>
                </a:lnTo>
                <a:lnTo>
                  <a:pt x="159" y="460"/>
                </a:lnTo>
                <a:close/>
                <a:moveTo>
                  <a:pt x="159" y="212"/>
                </a:moveTo>
                <a:lnTo>
                  <a:pt x="159" y="176"/>
                </a:lnTo>
                <a:lnTo>
                  <a:pt x="195" y="176"/>
                </a:lnTo>
                <a:lnTo>
                  <a:pt x="195" y="212"/>
                </a:lnTo>
                <a:lnTo>
                  <a:pt x="159" y="212"/>
                </a:lnTo>
                <a:close/>
                <a:moveTo>
                  <a:pt x="0" y="212"/>
                </a:moveTo>
                <a:lnTo>
                  <a:pt x="177" y="0"/>
                </a:lnTo>
                <a:lnTo>
                  <a:pt x="353" y="212"/>
                </a:lnTo>
                <a:lnTo>
                  <a:pt x="0" y="212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58474" name="Text Box 109"/>
          <p:cNvSpPr txBox="1">
            <a:spLocks noChangeArrowheads="1"/>
          </p:cNvSpPr>
          <p:nvPr/>
        </p:nvSpPr>
        <p:spPr bwMode="auto">
          <a:xfrm>
            <a:off x="7658034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58475" name="Text Box 11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28</a:t>
            </a:r>
          </a:p>
        </p:txBody>
      </p:sp>
      <p:sp>
        <p:nvSpPr>
          <p:cNvPr id="58476" name="矩形 1"/>
          <p:cNvSpPr>
            <a:spLocks noChangeArrowheads="1"/>
          </p:cNvSpPr>
          <p:nvPr/>
        </p:nvSpPr>
        <p:spPr bwMode="auto">
          <a:xfrm>
            <a:off x="2029147" y="6052031"/>
            <a:ext cx="5346700" cy="12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v = 7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C = {6, 7}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S = {1, 2, 3, 4, 5}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1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74800" y="781029"/>
            <a:ext cx="6858048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lvl="1">
              <a:lnSpc>
                <a:spcPct val="104000"/>
              </a:lnSpc>
              <a:spcAft>
                <a:spcPts val="114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1:  Making Change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  <p:sp>
        <p:nvSpPr>
          <p:cNvPr id="7172" name="Text Box 25"/>
          <p:cNvSpPr txBox="1">
            <a:spLocks noChangeArrowheads="1"/>
          </p:cNvSpPr>
          <p:nvPr/>
        </p:nvSpPr>
        <p:spPr bwMode="auto">
          <a:xfrm>
            <a:off x="10416783" y="7259987"/>
            <a:ext cx="16337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274602" y="1852600"/>
            <a:ext cx="10215634" cy="5025141"/>
          </a:xfrm>
          <a:prstGeom prst="rect">
            <a:avLst/>
          </a:prstGeom>
        </p:spPr>
        <p:txBody>
          <a:bodyPr wrap="square" lIns="104315" tIns="52157" rIns="104315" bIns="52157">
            <a:spAutoFit/>
          </a:bodyPr>
          <a:lstStyle/>
          <a:p>
            <a:pPr lvl="1">
              <a:lnSpc>
                <a:spcPct val="111000"/>
              </a:lnSpc>
              <a:spcAft>
                <a:spcPts val="15"/>
              </a:spcAft>
              <a:buClr>
                <a:srgbClr val="000000"/>
              </a:buClr>
              <a:buSzPts val="2800"/>
            </a:pPr>
            <a:r>
              <a:rPr lang="en-US" altLang="zh-CN" sz="2400" dirty="0" smtClean="0">
                <a:solidFill>
                  <a:srgbClr val="0000FF"/>
                </a:solidFill>
                <a:latin typeface="TimesNewRoman" charset="0"/>
                <a:cs typeface="Arial" charset="0"/>
              </a:rPr>
              <a:t>Problem</a:t>
            </a:r>
            <a:r>
              <a:rPr lang="zh-CN" altLang="en-US" sz="2400" dirty="0" smtClean="0">
                <a:solidFill>
                  <a:srgbClr val="0000FF"/>
                </a:solidFill>
                <a:latin typeface="TimesNewRoman" charset="0"/>
                <a:cs typeface="Arial" charset="0"/>
              </a:rPr>
              <a:t>： </a:t>
            </a:r>
            <a:r>
              <a:rPr lang="en-US" altLang="zh-CN" sz="2400" dirty="0" smtClean="0">
                <a:solidFill>
                  <a:srgbClr val="0000FF"/>
                </a:solidFill>
                <a:latin typeface="TimesNewRoman" charset="0"/>
                <a:cs typeface="Arial" charset="0"/>
              </a:rPr>
              <a:t>Given </a:t>
            </a:r>
            <a:r>
              <a:rPr lang="en-US" altLang="zh-CN" sz="2400" dirty="0">
                <a:solidFill>
                  <a:srgbClr val="0000FF"/>
                </a:solidFill>
                <a:latin typeface="TimesNewRoman" charset="0"/>
                <a:cs typeface="Arial" charset="0"/>
              </a:rPr>
              <a:t>we have $2, $1, 50c, 20c, 10c, 5c and 1c coins; what is the best (fewest coins) way to pay any given amount? </a:t>
            </a:r>
            <a:endParaRPr lang="zh-CN" altLang="zh-CN" sz="2400" dirty="0">
              <a:solidFill>
                <a:srgbClr val="0000FF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11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NewRoman" charset="0"/>
                <a:cs typeface="Arial" charset="0"/>
              </a:rPr>
              <a:t>The greedy approach</a:t>
            </a:r>
            <a:r>
              <a:rPr lang="en-US" altLang="zh-CN" sz="2400" dirty="0">
                <a:solidFill>
                  <a:srgbClr val="000000"/>
                </a:solidFill>
                <a:latin typeface="TimesNewRoman" charset="0"/>
                <a:cs typeface="Arial" charset="0"/>
              </a:rPr>
              <a:t> is to pay as much as possible using the larges coin value possible, repeatedly until the amount is paid.</a:t>
            </a:r>
            <a:endParaRPr lang="zh-CN" altLang="zh-CN" sz="24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11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" charset="0"/>
                <a:cs typeface="Arial" charset="0"/>
              </a:rPr>
              <a:t>E.g. to pay $17.97 we pay 8 $2 coins, 1 $1 coin, 1 50c coin, 2 20c coins, 1 5c coin and 2 1c coins(15 coins total).</a:t>
            </a:r>
            <a:endParaRPr lang="zh-CN" altLang="zh-CN" sz="24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11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" charset="0"/>
                <a:cs typeface="Arial" charset="0"/>
              </a:rPr>
              <a:t>This is the optimal solution </a:t>
            </a:r>
            <a:r>
              <a:rPr lang="en-US" altLang="zh-CN" sz="24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in required number of coins (although </a:t>
            </a:r>
            <a:r>
              <a:rPr lang="en-US" altLang="zh-CN" sz="2400" dirty="0">
                <a:solidFill>
                  <a:srgbClr val="000000"/>
                </a:solidFill>
                <a:latin typeface="TimesNewRoman" charset="0"/>
                <a:cs typeface="Arial" charset="0"/>
              </a:rPr>
              <a:t>this is harder to prove than you might think).</a:t>
            </a:r>
            <a:endParaRPr lang="zh-CN" altLang="zh-CN" sz="24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11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" charset="0"/>
                <a:cs typeface="Arial" charset="0"/>
              </a:rPr>
              <a:t>Note that this algorithm will not work with an arbitrary set of coin values. </a:t>
            </a:r>
            <a:endParaRPr lang="zh-CN" altLang="zh-CN" sz="24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lvl="1">
              <a:lnSpc>
                <a:spcPct val="111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TimesNewRoman" charset="0"/>
                <a:cs typeface="Arial" charset="0"/>
              </a:rPr>
              <a:t>Adding a 12c coin would result in 15c being made from 1 12c and 3 1c (4 coins) instead of 1 10c and 1 5c coin (2 coins).</a:t>
            </a:r>
            <a:endParaRPr lang="zh-CN" altLang="zh-CN" sz="2400" dirty="0">
              <a:solidFill>
                <a:srgbClr val="0000FF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355240" y="1971243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756242" y="1971243"/>
            <a:ext cx="4888147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Dijkstra’s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Algorithm: After step 5 – done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889910" y="233538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–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224079" y="2335381"/>
            <a:ext cx="6629537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L =                                                                   P =            D =  </a:t>
            </a:r>
          </a:p>
        </p:txBody>
      </p:sp>
      <p:sp>
        <p:nvSpPr>
          <p:cNvPr id="60424" name="Line 10"/>
          <p:cNvSpPr>
            <a:spLocks noChangeShapeType="1"/>
          </p:cNvSpPr>
          <p:nvPr/>
        </p:nvSpPr>
        <p:spPr bwMode="auto">
          <a:xfrm>
            <a:off x="2881277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25" name="Line 11"/>
          <p:cNvSpPr>
            <a:spLocks noChangeShapeType="1"/>
          </p:cNvSpPr>
          <p:nvPr/>
        </p:nvSpPr>
        <p:spPr bwMode="auto">
          <a:xfrm>
            <a:off x="3531050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26" name="Line 12"/>
          <p:cNvSpPr>
            <a:spLocks noChangeShapeType="1"/>
          </p:cNvSpPr>
          <p:nvPr/>
        </p:nvSpPr>
        <p:spPr bwMode="auto">
          <a:xfrm>
            <a:off x="417896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4825027" y="2654000"/>
            <a:ext cx="1856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28" name="Line 14"/>
          <p:cNvSpPr>
            <a:spLocks noChangeShapeType="1"/>
          </p:cNvSpPr>
          <p:nvPr/>
        </p:nvSpPr>
        <p:spPr bwMode="auto">
          <a:xfrm>
            <a:off x="5472942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29" name="Line 15"/>
          <p:cNvSpPr>
            <a:spLocks noChangeShapeType="1"/>
          </p:cNvSpPr>
          <p:nvPr/>
        </p:nvSpPr>
        <p:spPr bwMode="auto">
          <a:xfrm>
            <a:off x="6122714" y="2654000"/>
            <a:ext cx="1857" cy="30829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>
            <a:off x="2214797" y="3105670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1" name="Line 17"/>
          <p:cNvSpPr>
            <a:spLocks noChangeShapeType="1"/>
          </p:cNvSpPr>
          <p:nvPr/>
        </p:nvSpPr>
        <p:spPr bwMode="auto">
          <a:xfrm>
            <a:off x="2214797" y="3541586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2" name="Line 18"/>
          <p:cNvSpPr>
            <a:spLocks noChangeShapeType="1"/>
          </p:cNvSpPr>
          <p:nvPr/>
        </p:nvSpPr>
        <p:spPr bwMode="auto">
          <a:xfrm>
            <a:off x="2214797" y="3977499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3" name="Line 19"/>
          <p:cNvSpPr>
            <a:spLocks noChangeShapeType="1"/>
          </p:cNvSpPr>
          <p:nvPr/>
        </p:nvSpPr>
        <p:spPr bwMode="auto">
          <a:xfrm>
            <a:off x="2214797" y="4413414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4" name="Line 20"/>
          <p:cNvSpPr>
            <a:spLocks noChangeShapeType="1"/>
          </p:cNvSpPr>
          <p:nvPr/>
        </p:nvSpPr>
        <p:spPr bwMode="auto">
          <a:xfrm>
            <a:off x="2214797" y="4849328"/>
            <a:ext cx="45743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5" name="Line 21"/>
          <p:cNvSpPr>
            <a:spLocks noChangeShapeType="1"/>
          </p:cNvSpPr>
          <p:nvPr/>
        </p:nvSpPr>
        <p:spPr bwMode="auto">
          <a:xfrm>
            <a:off x="2214797" y="5285243"/>
            <a:ext cx="45743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6" name="Line 22"/>
          <p:cNvSpPr>
            <a:spLocks noChangeShapeType="1"/>
          </p:cNvSpPr>
          <p:nvPr/>
        </p:nvSpPr>
        <p:spPr bwMode="auto">
          <a:xfrm>
            <a:off x="2231505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7" name="Line 23"/>
          <p:cNvSpPr>
            <a:spLocks noChangeShapeType="1"/>
          </p:cNvSpPr>
          <p:nvPr/>
        </p:nvSpPr>
        <p:spPr bwMode="auto">
          <a:xfrm>
            <a:off x="6772487" y="2654000"/>
            <a:ext cx="1857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8" name="Line 24"/>
          <p:cNvSpPr>
            <a:spLocks noChangeShapeType="1"/>
          </p:cNvSpPr>
          <p:nvPr/>
        </p:nvSpPr>
        <p:spPr bwMode="auto">
          <a:xfrm>
            <a:off x="2214797" y="2669757"/>
            <a:ext cx="4574399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39" name="Line 25"/>
          <p:cNvSpPr>
            <a:spLocks noChangeShapeType="1"/>
          </p:cNvSpPr>
          <p:nvPr/>
        </p:nvSpPr>
        <p:spPr bwMode="auto">
          <a:xfrm>
            <a:off x="2214797" y="5721156"/>
            <a:ext cx="457439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40" name="Text Box 27"/>
          <p:cNvSpPr txBox="1">
            <a:spLocks noChangeArrowheads="1"/>
          </p:cNvSpPr>
          <p:nvPr/>
        </p:nvSpPr>
        <p:spPr bwMode="auto">
          <a:xfrm>
            <a:off x="2461710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41" name="Text Box 28"/>
          <p:cNvSpPr txBox="1">
            <a:spLocks noChangeArrowheads="1"/>
          </p:cNvSpPr>
          <p:nvPr/>
        </p:nvSpPr>
        <p:spPr bwMode="auto">
          <a:xfrm>
            <a:off x="3111482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42" name="Text Box 29"/>
          <p:cNvSpPr txBox="1">
            <a:spLocks noChangeArrowheads="1"/>
          </p:cNvSpPr>
          <p:nvPr/>
        </p:nvSpPr>
        <p:spPr bwMode="auto">
          <a:xfrm>
            <a:off x="3789103" y="273978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60443" name="Text Box 30"/>
          <p:cNvSpPr txBox="1">
            <a:spLocks noChangeArrowheads="1"/>
          </p:cNvSpPr>
          <p:nvPr/>
        </p:nvSpPr>
        <p:spPr bwMode="auto">
          <a:xfrm>
            <a:off x="4407315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44" name="Text Box 31"/>
          <p:cNvSpPr txBox="1">
            <a:spLocks noChangeArrowheads="1"/>
          </p:cNvSpPr>
          <p:nvPr/>
        </p:nvSpPr>
        <p:spPr bwMode="auto">
          <a:xfrm>
            <a:off x="5055231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45" name="Text Box 32"/>
          <p:cNvSpPr txBox="1">
            <a:spLocks noChangeArrowheads="1"/>
          </p:cNvSpPr>
          <p:nvPr/>
        </p:nvSpPr>
        <p:spPr bwMode="auto">
          <a:xfrm>
            <a:off x="5703147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46" name="Text Box 33"/>
          <p:cNvSpPr txBox="1">
            <a:spLocks noChangeArrowheads="1"/>
          </p:cNvSpPr>
          <p:nvPr/>
        </p:nvSpPr>
        <p:spPr bwMode="auto">
          <a:xfrm>
            <a:off x="6352919" y="27170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47" name="Text Box 34"/>
          <p:cNvSpPr txBox="1">
            <a:spLocks noChangeArrowheads="1"/>
          </p:cNvSpPr>
          <p:nvPr/>
        </p:nvSpPr>
        <p:spPr bwMode="auto">
          <a:xfrm>
            <a:off x="2489558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60448" name="Text Box 35"/>
          <p:cNvSpPr txBox="1">
            <a:spLocks noChangeArrowheads="1"/>
          </p:cNvSpPr>
          <p:nvPr/>
        </p:nvSpPr>
        <p:spPr bwMode="auto">
          <a:xfrm>
            <a:off x="3111482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49" name="Text Box 36"/>
          <p:cNvSpPr txBox="1">
            <a:spLocks noChangeArrowheads="1"/>
          </p:cNvSpPr>
          <p:nvPr/>
        </p:nvSpPr>
        <p:spPr bwMode="auto">
          <a:xfrm>
            <a:off x="3761255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0" name="Text Box 37"/>
          <p:cNvSpPr txBox="1">
            <a:spLocks noChangeArrowheads="1"/>
          </p:cNvSpPr>
          <p:nvPr/>
        </p:nvSpPr>
        <p:spPr bwMode="auto">
          <a:xfrm>
            <a:off x="4407315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1" name="Text Box 38"/>
          <p:cNvSpPr txBox="1">
            <a:spLocks noChangeArrowheads="1"/>
          </p:cNvSpPr>
          <p:nvPr/>
        </p:nvSpPr>
        <p:spPr bwMode="auto">
          <a:xfrm>
            <a:off x="5055231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2" name="Text Box 39"/>
          <p:cNvSpPr txBox="1">
            <a:spLocks noChangeArrowheads="1"/>
          </p:cNvSpPr>
          <p:nvPr/>
        </p:nvSpPr>
        <p:spPr bwMode="auto">
          <a:xfrm>
            <a:off x="5703147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3" name="Text Box 40"/>
          <p:cNvSpPr txBox="1">
            <a:spLocks noChangeArrowheads="1"/>
          </p:cNvSpPr>
          <p:nvPr/>
        </p:nvSpPr>
        <p:spPr bwMode="auto">
          <a:xfrm>
            <a:off x="6352919" y="315293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4" name="Text Box 41"/>
          <p:cNvSpPr txBox="1">
            <a:spLocks noChangeArrowheads="1"/>
          </p:cNvSpPr>
          <p:nvPr/>
        </p:nvSpPr>
        <p:spPr bwMode="auto">
          <a:xfrm>
            <a:off x="2461710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5" name="Text Box 42"/>
          <p:cNvSpPr txBox="1">
            <a:spLocks noChangeArrowheads="1"/>
          </p:cNvSpPr>
          <p:nvPr/>
        </p:nvSpPr>
        <p:spPr bwMode="auto">
          <a:xfrm>
            <a:off x="3111482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6" name="Text Box 43"/>
          <p:cNvSpPr txBox="1">
            <a:spLocks noChangeArrowheads="1"/>
          </p:cNvSpPr>
          <p:nvPr/>
        </p:nvSpPr>
        <p:spPr bwMode="auto">
          <a:xfrm>
            <a:off x="3761255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7" name="Text Box 44"/>
          <p:cNvSpPr txBox="1">
            <a:spLocks noChangeArrowheads="1"/>
          </p:cNvSpPr>
          <p:nvPr/>
        </p:nvSpPr>
        <p:spPr bwMode="auto">
          <a:xfrm>
            <a:off x="4435162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60458" name="Text Box 45"/>
          <p:cNvSpPr txBox="1">
            <a:spLocks noChangeArrowheads="1"/>
          </p:cNvSpPr>
          <p:nvPr/>
        </p:nvSpPr>
        <p:spPr bwMode="auto">
          <a:xfrm>
            <a:off x="5055231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59" name="Text Box 46"/>
          <p:cNvSpPr txBox="1">
            <a:spLocks noChangeArrowheads="1"/>
          </p:cNvSpPr>
          <p:nvPr/>
        </p:nvSpPr>
        <p:spPr bwMode="auto">
          <a:xfrm>
            <a:off x="5703147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60" name="Text Box 47"/>
          <p:cNvSpPr txBox="1">
            <a:spLocks noChangeArrowheads="1"/>
          </p:cNvSpPr>
          <p:nvPr/>
        </p:nvSpPr>
        <p:spPr bwMode="auto">
          <a:xfrm>
            <a:off x="6352919" y="358885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61" name="Text Box 48"/>
          <p:cNvSpPr txBox="1">
            <a:spLocks noChangeArrowheads="1"/>
          </p:cNvSpPr>
          <p:nvPr/>
        </p:nvSpPr>
        <p:spPr bwMode="auto">
          <a:xfrm>
            <a:off x="2489558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60462" name="Text Box 49"/>
          <p:cNvSpPr txBox="1">
            <a:spLocks noChangeArrowheads="1"/>
          </p:cNvSpPr>
          <p:nvPr/>
        </p:nvSpPr>
        <p:spPr bwMode="auto">
          <a:xfrm>
            <a:off x="3139330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3</a:t>
            </a:r>
          </a:p>
        </p:txBody>
      </p:sp>
      <p:sp>
        <p:nvSpPr>
          <p:cNvPr id="60463" name="Text Box 50"/>
          <p:cNvSpPr txBox="1">
            <a:spLocks noChangeArrowheads="1"/>
          </p:cNvSpPr>
          <p:nvPr/>
        </p:nvSpPr>
        <p:spPr bwMode="auto">
          <a:xfrm>
            <a:off x="3761255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64" name="Text Box 51"/>
          <p:cNvSpPr txBox="1">
            <a:spLocks noChangeArrowheads="1"/>
          </p:cNvSpPr>
          <p:nvPr/>
        </p:nvSpPr>
        <p:spPr bwMode="auto">
          <a:xfrm>
            <a:off x="4407315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65" name="Text Box 52"/>
          <p:cNvSpPr txBox="1">
            <a:spLocks noChangeArrowheads="1"/>
          </p:cNvSpPr>
          <p:nvPr/>
        </p:nvSpPr>
        <p:spPr bwMode="auto">
          <a:xfrm>
            <a:off x="5055231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66" name="Text Box 53"/>
          <p:cNvSpPr txBox="1">
            <a:spLocks noChangeArrowheads="1"/>
          </p:cNvSpPr>
          <p:nvPr/>
        </p:nvSpPr>
        <p:spPr bwMode="auto">
          <a:xfrm>
            <a:off x="5703147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67" name="Text Box 54"/>
          <p:cNvSpPr txBox="1">
            <a:spLocks noChangeArrowheads="1"/>
          </p:cNvSpPr>
          <p:nvPr/>
        </p:nvSpPr>
        <p:spPr bwMode="auto">
          <a:xfrm>
            <a:off x="6352919" y="402476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68" name="Text Box 55"/>
          <p:cNvSpPr txBox="1">
            <a:spLocks noChangeArrowheads="1"/>
          </p:cNvSpPr>
          <p:nvPr/>
        </p:nvSpPr>
        <p:spPr bwMode="auto">
          <a:xfrm>
            <a:off x="2461710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69" name="Text Box 56"/>
          <p:cNvSpPr txBox="1">
            <a:spLocks noChangeArrowheads="1"/>
          </p:cNvSpPr>
          <p:nvPr/>
        </p:nvSpPr>
        <p:spPr bwMode="auto">
          <a:xfrm>
            <a:off x="3072497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10</a:t>
            </a:r>
          </a:p>
        </p:txBody>
      </p:sp>
      <p:sp>
        <p:nvSpPr>
          <p:cNvPr id="60470" name="Text Box 57"/>
          <p:cNvSpPr txBox="1">
            <a:spLocks noChangeArrowheads="1"/>
          </p:cNvSpPr>
          <p:nvPr/>
        </p:nvSpPr>
        <p:spPr bwMode="auto">
          <a:xfrm>
            <a:off x="3761255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71" name="Text Box 58"/>
          <p:cNvSpPr txBox="1">
            <a:spLocks noChangeArrowheads="1"/>
          </p:cNvSpPr>
          <p:nvPr/>
        </p:nvSpPr>
        <p:spPr bwMode="auto">
          <a:xfrm>
            <a:off x="4435162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60472" name="Text Box 59"/>
          <p:cNvSpPr txBox="1">
            <a:spLocks noChangeArrowheads="1"/>
          </p:cNvSpPr>
          <p:nvPr/>
        </p:nvSpPr>
        <p:spPr bwMode="auto">
          <a:xfrm>
            <a:off x="5055231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73" name="Text Box 60"/>
          <p:cNvSpPr txBox="1">
            <a:spLocks noChangeArrowheads="1"/>
          </p:cNvSpPr>
          <p:nvPr/>
        </p:nvSpPr>
        <p:spPr bwMode="auto">
          <a:xfrm>
            <a:off x="5703147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74" name="Text Box 61"/>
          <p:cNvSpPr txBox="1">
            <a:spLocks noChangeArrowheads="1"/>
          </p:cNvSpPr>
          <p:nvPr/>
        </p:nvSpPr>
        <p:spPr bwMode="auto">
          <a:xfrm>
            <a:off x="6352919" y="446068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75" name="Text Box 62"/>
          <p:cNvSpPr txBox="1">
            <a:spLocks noChangeArrowheads="1"/>
          </p:cNvSpPr>
          <p:nvPr/>
        </p:nvSpPr>
        <p:spPr bwMode="auto">
          <a:xfrm>
            <a:off x="2461710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76" name="Text Box 63"/>
          <p:cNvSpPr txBox="1">
            <a:spLocks noChangeArrowheads="1"/>
          </p:cNvSpPr>
          <p:nvPr/>
        </p:nvSpPr>
        <p:spPr bwMode="auto">
          <a:xfrm>
            <a:off x="3111482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77" name="Text Box 64"/>
          <p:cNvSpPr txBox="1">
            <a:spLocks noChangeArrowheads="1"/>
          </p:cNvSpPr>
          <p:nvPr/>
        </p:nvSpPr>
        <p:spPr bwMode="auto">
          <a:xfrm>
            <a:off x="3789103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5</a:t>
            </a:r>
          </a:p>
        </p:txBody>
      </p:sp>
      <p:sp>
        <p:nvSpPr>
          <p:cNvPr id="60478" name="Text Box 65"/>
          <p:cNvSpPr txBox="1">
            <a:spLocks noChangeArrowheads="1"/>
          </p:cNvSpPr>
          <p:nvPr/>
        </p:nvSpPr>
        <p:spPr bwMode="auto">
          <a:xfrm>
            <a:off x="4435162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8</a:t>
            </a:r>
          </a:p>
        </p:txBody>
      </p:sp>
      <p:sp>
        <p:nvSpPr>
          <p:cNvPr id="60479" name="Text Box 66"/>
          <p:cNvSpPr txBox="1">
            <a:spLocks noChangeArrowheads="1"/>
          </p:cNvSpPr>
          <p:nvPr/>
        </p:nvSpPr>
        <p:spPr bwMode="auto">
          <a:xfrm>
            <a:off x="5055231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80" name="Text Box 67"/>
          <p:cNvSpPr txBox="1">
            <a:spLocks noChangeArrowheads="1"/>
          </p:cNvSpPr>
          <p:nvPr/>
        </p:nvSpPr>
        <p:spPr bwMode="auto">
          <a:xfrm>
            <a:off x="5703147" y="489659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60481" name="Text Box 68"/>
          <p:cNvSpPr txBox="1">
            <a:spLocks noChangeArrowheads="1"/>
          </p:cNvSpPr>
          <p:nvPr/>
        </p:nvSpPr>
        <p:spPr bwMode="auto">
          <a:xfrm>
            <a:off x="6380767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60482" name="Text Box 69"/>
          <p:cNvSpPr txBox="1">
            <a:spLocks noChangeArrowheads="1"/>
          </p:cNvSpPr>
          <p:nvPr/>
        </p:nvSpPr>
        <p:spPr bwMode="auto">
          <a:xfrm>
            <a:off x="2461710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83" name="Text Box 70"/>
          <p:cNvSpPr txBox="1">
            <a:spLocks noChangeArrowheads="1"/>
          </p:cNvSpPr>
          <p:nvPr/>
        </p:nvSpPr>
        <p:spPr bwMode="auto">
          <a:xfrm>
            <a:off x="3111482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84" name="Text Box 71"/>
          <p:cNvSpPr txBox="1">
            <a:spLocks noChangeArrowheads="1"/>
          </p:cNvSpPr>
          <p:nvPr/>
        </p:nvSpPr>
        <p:spPr bwMode="auto">
          <a:xfrm>
            <a:off x="3761255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85" name="Text Box 72"/>
          <p:cNvSpPr txBox="1">
            <a:spLocks noChangeArrowheads="1"/>
          </p:cNvSpPr>
          <p:nvPr/>
        </p:nvSpPr>
        <p:spPr bwMode="auto">
          <a:xfrm>
            <a:off x="4435162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60486" name="Text Box 73"/>
          <p:cNvSpPr txBox="1">
            <a:spLocks noChangeArrowheads="1"/>
          </p:cNvSpPr>
          <p:nvPr/>
        </p:nvSpPr>
        <p:spPr bwMode="auto">
          <a:xfrm>
            <a:off x="5083078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6</a:t>
            </a:r>
          </a:p>
        </p:txBody>
      </p:sp>
      <p:sp>
        <p:nvSpPr>
          <p:cNvPr id="60487" name="Text Box 74"/>
          <p:cNvSpPr txBox="1">
            <a:spLocks noChangeArrowheads="1"/>
          </p:cNvSpPr>
          <p:nvPr/>
        </p:nvSpPr>
        <p:spPr bwMode="auto">
          <a:xfrm>
            <a:off x="5703147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88" name="Line 75"/>
          <p:cNvSpPr>
            <a:spLocks noChangeShapeType="1"/>
          </p:cNvSpPr>
          <p:nvPr/>
        </p:nvSpPr>
        <p:spPr bwMode="auto">
          <a:xfrm>
            <a:off x="8866612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89" name="Line 76"/>
          <p:cNvSpPr>
            <a:spLocks noChangeShapeType="1"/>
          </p:cNvSpPr>
          <p:nvPr/>
        </p:nvSpPr>
        <p:spPr bwMode="auto">
          <a:xfrm>
            <a:off x="8866612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0" name="Line 77"/>
          <p:cNvSpPr>
            <a:spLocks noChangeShapeType="1"/>
          </p:cNvSpPr>
          <p:nvPr/>
        </p:nvSpPr>
        <p:spPr bwMode="auto">
          <a:xfrm>
            <a:off x="8866612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1" name="Line 78"/>
          <p:cNvSpPr>
            <a:spLocks noChangeShapeType="1"/>
          </p:cNvSpPr>
          <p:nvPr/>
        </p:nvSpPr>
        <p:spPr bwMode="auto">
          <a:xfrm>
            <a:off x="8866612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2" name="Line 79"/>
          <p:cNvSpPr>
            <a:spLocks noChangeShapeType="1"/>
          </p:cNvSpPr>
          <p:nvPr/>
        </p:nvSpPr>
        <p:spPr bwMode="auto">
          <a:xfrm>
            <a:off x="8866612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3" name="Line 80"/>
          <p:cNvSpPr>
            <a:spLocks noChangeShapeType="1"/>
          </p:cNvSpPr>
          <p:nvPr/>
        </p:nvSpPr>
        <p:spPr bwMode="auto">
          <a:xfrm>
            <a:off x="8866612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4" name="Line 81"/>
          <p:cNvSpPr>
            <a:spLocks noChangeShapeType="1"/>
          </p:cNvSpPr>
          <p:nvPr/>
        </p:nvSpPr>
        <p:spPr bwMode="auto">
          <a:xfrm>
            <a:off x="8883320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5" name="Line 82"/>
          <p:cNvSpPr>
            <a:spLocks noChangeShapeType="1"/>
          </p:cNvSpPr>
          <p:nvPr/>
        </p:nvSpPr>
        <p:spPr bwMode="auto">
          <a:xfrm>
            <a:off x="9596214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6" name="Line 83"/>
          <p:cNvSpPr>
            <a:spLocks noChangeShapeType="1"/>
          </p:cNvSpPr>
          <p:nvPr/>
        </p:nvSpPr>
        <p:spPr bwMode="auto">
          <a:xfrm>
            <a:off x="8866612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7" name="Line 84"/>
          <p:cNvSpPr>
            <a:spLocks noChangeShapeType="1"/>
          </p:cNvSpPr>
          <p:nvPr/>
        </p:nvSpPr>
        <p:spPr bwMode="auto">
          <a:xfrm>
            <a:off x="8866612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498" name="Text Box 85"/>
          <p:cNvSpPr txBox="1">
            <a:spLocks noChangeArrowheads="1"/>
          </p:cNvSpPr>
          <p:nvPr/>
        </p:nvSpPr>
        <p:spPr bwMode="auto">
          <a:xfrm>
            <a:off x="6352919" y="533251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</a:t>
            </a:r>
          </a:p>
        </p:txBody>
      </p:sp>
      <p:sp>
        <p:nvSpPr>
          <p:cNvPr id="60499" name="Text Box 86"/>
          <p:cNvSpPr txBox="1">
            <a:spLocks noChangeArrowheads="1"/>
          </p:cNvSpPr>
          <p:nvPr/>
        </p:nvSpPr>
        <p:spPr bwMode="auto">
          <a:xfrm>
            <a:off x="9174789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2</a:t>
            </a:r>
          </a:p>
        </p:txBody>
      </p:sp>
      <p:sp>
        <p:nvSpPr>
          <p:cNvPr id="60500" name="Text Box 87"/>
          <p:cNvSpPr txBox="1">
            <a:spLocks noChangeArrowheads="1"/>
          </p:cNvSpPr>
          <p:nvPr/>
        </p:nvSpPr>
        <p:spPr bwMode="auto">
          <a:xfrm>
            <a:off x="9174789" y="3588853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3</a:t>
            </a:r>
          </a:p>
        </p:txBody>
      </p:sp>
      <p:sp>
        <p:nvSpPr>
          <p:cNvPr id="60501" name="Text Box 88"/>
          <p:cNvSpPr txBox="1">
            <a:spLocks noChangeArrowheads="1"/>
          </p:cNvSpPr>
          <p:nvPr/>
        </p:nvSpPr>
        <p:spPr bwMode="auto">
          <a:xfrm>
            <a:off x="9174789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60502" name="Text Box 89"/>
          <p:cNvSpPr txBox="1">
            <a:spLocks noChangeArrowheads="1"/>
          </p:cNvSpPr>
          <p:nvPr/>
        </p:nvSpPr>
        <p:spPr bwMode="auto">
          <a:xfrm>
            <a:off x="9174789" y="4460682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3</a:t>
            </a:r>
          </a:p>
        </p:txBody>
      </p:sp>
      <p:sp>
        <p:nvSpPr>
          <p:cNvPr id="60503" name="Text Box 90"/>
          <p:cNvSpPr txBox="1">
            <a:spLocks noChangeArrowheads="1"/>
          </p:cNvSpPr>
          <p:nvPr/>
        </p:nvSpPr>
        <p:spPr bwMode="auto">
          <a:xfrm>
            <a:off x="9174789" y="4896596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6</a:t>
            </a:r>
          </a:p>
        </p:txBody>
      </p:sp>
      <p:sp>
        <p:nvSpPr>
          <p:cNvPr id="60504" name="Line 91"/>
          <p:cNvSpPr>
            <a:spLocks noChangeShapeType="1"/>
          </p:cNvSpPr>
          <p:nvPr/>
        </p:nvSpPr>
        <p:spPr bwMode="auto">
          <a:xfrm>
            <a:off x="7351713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05" name="Line 92"/>
          <p:cNvSpPr>
            <a:spLocks noChangeShapeType="1"/>
          </p:cNvSpPr>
          <p:nvPr/>
        </p:nvSpPr>
        <p:spPr bwMode="auto">
          <a:xfrm>
            <a:off x="7351713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06" name="Line 93"/>
          <p:cNvSpPr>
            <a:spLocks noChangeShapeType="1"/>
          </p:cNvSpPr>
          <p:nvPr/>
        </p:nvSpPr>
        <p:spPr bwMode="auto">
          <a:xfrm>
            <a:off x="7351713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07" name="Line 94"/>
          <p:cNvSpPr>
            <a:spLocks noChangeShapeType="1"/>
          </p:cNvSpPr>
          <p:nvPr/>
        </p:nvSpPr>
        <p:spPr bwMode="auto">
          <a:xfrm>
            <a:off x="7351713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08" name="Line 95"/>
          <p:cNvSpPr>
            <a:spLocks noChangeShapeType="1"/>
          </p:cNvSpPr>
          <p:nvPr/>
        </p:nvSpPr>
        <p:spPr bwMode="auto">
          <a:xfrm>
            <a:off x="7351713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09" name="Line 96"/>
          <p:cNvSpPr>
            <a:spLocks noChangeShapeType="1"/>
          </p:cNvSpPr>
          <p:nvPr/>
        </p:nvSpPr>
        <p:spPr bwMode="auto">
          <a:xfrm>
            <a:off x="7351713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10" name="Line 97"/>
          <p:cNvSpPr>
            <a:spLocks noChangeShapeType="1"/>
          </p:cNvSpPr>
          <p:nvPr/>
        </p:nvSpPr>
        <p:spPr bwMode="auto">
          <a:xfrm>
            <a:off x="7368422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11" name="Line 98"/>
          <p:cNvSpPr>
            <a:spLocks noChangeShapeType="1"/>
          </p:cNvSpPr>
          <p:nvPr/>
        </p:nvSpPr>
        <p:spPr bwMode="auto">
          <a:xfrm>
            <a:off x="8081315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12" name="Line 99"/>
          <p:cNvSpPr>
            <a:spLocks noChangeShapeType="1"/>
          </p:cNvSpPr>
          <p:nvPr/>
        </p:nvSpPr>
        <p:spPr bwMode="auto">
          <a:xfrm>
            <a:off x="7351713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13" name="Line 100"/>
          <p:cNvSpPr>
            <a:spLocks noChangeShapeType="1"/>
          </p:cNvSpPr>
          <p:nvPr/>
        </p:nvSpPr>
        <p:spPr bwMode="auto">
          <a:xfrm>
            <a:off x="7351713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0514" name="Text Box 101"/>
          <p:cNvSpPr txBox="1">
            <a:spLocks noChangeArrowheads="1"/>
          </p:cNvSpPr>
          <p:nvPr/>
        </p:nvSpPr>
        <p:spPr bwMode="auto">
          <a:xfrm>
            <a:off x="9174789" y="5332510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Symbol" charset="0"/>
              </a:rPr>
              <a:t>5</a:t>
            </a:r>
          </a:p>
        </p:txBody>
      </p:sp>
      <p:sp>
        <p:nvSpPr>
          <p:cNvPr id="60515" name="Text Box 102"/>
          <p:cNvSpPr txBox="1">
            <a:spLocks noChangeArrowheads="1"/>
          </p:cNvSpPr>
          <p:nvPr/>
        </p:nvSpPr>
        <p:spPr bwMode="auto">
          <a:xfrm>
            <a:off x="7658034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60516" name="Text Box 103"/>
          <p:cNvSpPr txBox="1">
            <a:spLocks noChangeArrowheads="1"/>
          </p:cNvSpPr>
          <p:nvPr/>
        </p:nvSpPr>
        <p:spPr bwMode="auto">
          <a:xfrm>
            <a:off x="7658034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60517" name="Text Box 104"/>
          <p:cNvSpPr txBox="1">
            <a:spLocks noChangeArrowheads="1"/>
          </p:cNvSpPr>
          <p:nvPr/>
        </p:nvSpPr>
        <p:spPr bwMode="auto">
          <a:xfrm>
            <a:off x="7658034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</a:t>
            </a:r>
          </a:p>
        </p:txBody>
      </p:sp>
      <p:sp>
        <p:nvSpPr>
          <p:cNvPr id="60518" name="Text Box 105"/>
          <p:cNvSpPr txBox="1">
            <a:spLocks noChangeArrowheads="1"/>
          </p:cNvSpPr>
          <p:nvPr/>
        </p:nvSpPr>
        <p:spPr bwMode="auto">
          <a:xfrm>
            <a:off x="7658034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60519" name="Text Box 106"/>
          <p:cNvSpPr txBox="1">
            <a:spLocks noChangeArrowheads="1"/>
          </p:cNvSpPr>
          <p:nvPr/>
        </p:nvSpPr>
        <p:spPr bwMode="auto">
          <a:xfrm>
            <a:off x="7658034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60520" name="Text Box 107"/>
          <p:cNvSpPr txBox="1">
            <a:spLocks noChangeArrowheads="1"/>
          </p:cNvSpPr>
          <p:nvPr/>
        </p:nvSpPr>
        <p:spPr bwMode="auto">
          <a:xfrm>
            <a:off x="7658034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4</a:t>
            </a:r>
          </a:p>
        </p:txBody>
      </p:sp>
      <p:sp>
        <p:nvSpPr>
          <p:cNvPr id="60521" name="Text Box 10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29</a:t>
            </a:r>
          </a:p>
        </p:txBody>
      </p:sp>
      <p:sp>
        <p:nvSpPr>
          <p:cNvPr id="60522" name="矩形 1"/>
          <p:cNvSpPr>
            <a:spLocks noChangeArrowheads="1"/>
          </p:cNvSpPr>
          <p:nvPr/>
        </p:nvSpPr>
        <p:spPr bwMode="auto">
          <a:xfrm>
            <a:off x="2029147" y="6034525"/>
            <a:ext cx="5346700" cy="12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v = 7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C = {6}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latin typeface="TimesNewRoman" charset="0"/>
              </a:rPr>
              <a:t>S = {1, 2, 3, 4, 5, 7}</a:t>
            </a: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21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68" name="Line 7"/>
          <p:cNvSpPr>
            <a:spLocks noChangeShapeType="1"/>
          </p:cNvSpPr>
          <p:nvPr/>
        </p:nvSpPr>
        <p:spPr bwMode="auto">
          <a:xfrm>
            <a:off x="8530587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69" name="Line 8"/>
          <p:cNvSpPr>
            <a:spLocks noChangeShapeType="1"/>
          </p:cNvSpPr>
          <p:nvPr/>
        </p:nvSpPr>
        <p:spPr bwMode="auto">
          <a:xfrm>
            <a:off x="8530587" y="3543335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0" name="Line 9"/>
          <p:cNvSpPr>
            <a:spLocks noChangeShapeType="1"/>
          </p:cNvSpPr>
          <p:nvPr/>
        </p:nvSpPr>
        <p:spPr bwMode="auto">
          <a:xfrm>
            <a:off x="8530587" y="398100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1" name="Line 10"/>
          <p:cNvSpPr>
            <a:spLocks noChangeShapeType="1"/>
          </p:cNvSpPr>
          <p:nvPr/>
        </p:nvSpPr>
        <p:spPr bwMode="auto">
          <a:xfrm>
            <a:off x="8530587" y="441691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2" name="Line 11"/>
          <p:cNvSpPr>
            <a:spLocks noChangeShapeType="1"/>
          </p:cNvSpPr>
          <p:nvPr/>
        </p:nvSpPr>
        <p:spPr bwMode="auto">
          <a:xfrm>
            <a:off x="8530587" y="4854581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>
            <a:off x="8530587" y="5290494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>
            <a:off x="8547294" y="2654000"/>
            <a:ext cx="1857" cy="308991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5" name="Line 14"/>
          <p:cNvSpPr>
            <a:spLocks noChangeShapeType="1"/>
          </p:cNvSpPr>
          <p:nvPr/>
        </p:nvSpPr>
        <p:spPr bwMode="auto">
          <a:xfrm>
            <a:off x="9260187" y="2654000"/>
            <a:ext cx="1857" cy="308991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6" name="Line 15"/>
          <p:cNvSpPr>
            <a:spLocks noChangeShapeType="1"/>
          </p:cNvSpPr>
          <p:nvPr/>
        </p:nvSpPr>
        <p:spPr bwMode="auto">
          <a:xfrm>
            <a:off x="8530587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7" name="Line 16"/>
          <p:cNvSpPr>
            <a:spLocks noChangeShapeType="1"/>
          </p:cNvSpPr>
          <p:nvPr/>
        </p:nvSpPr>
        <p:spPr bwMode="auto">
          <a:xfrm>
            <a:off x="8530587" y="5728159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78" name="Text Box 18"/>
          <p:cNvSpPr txBox="1">
            <a:spLocks noChangeArrowheads="1"/>
          </p:cNvSpPr>
          <p:nvPr/>
        </p:nvSpPr>
        <p:spPr bwMode="auto">
          <a:xfrm>
            <a:off x="8829481" y="3179198"/>
            <a:ext cx="297039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62479" name="Text Box 19"/>
          <p:cNvSpPr txBox="1">
            <a:spLocks noChangeArrowheads="1"/>
          </p:cNvSpPr>
          <p:nvPr/>
        </p:nvSpPr>
        <p:spPr bwMode="auto">
          <a:xfrm>
            <a:off x="8829481" y="3588853"/>
            <a:ext cx="297039" cy="341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Symbol" charset="0"/>
              </a:rPr>
              <a:t>3</a:t>
            </a:r>
          </a:p>
        </p:txBody>
      </p:sp>
      <p:sp>
        <p:nvSpPr>
          <p:cNvPr id="62480" name="Text Box 20"/>
          <p:cNvSpPr txBox="1">
            <a:spLocks noChangeArrowheads="1"/>
          </p:cNvSpPr>
          <p:nvPr/>
        </p:nvSpPr>
        <p:spPr bwMode="auto">
          <a:xfrm>
            <a:off x="8829481" y="4052778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62481" name="Text Box 21"/>
          <p:cNvSpPr txBox="1">
            <a:spLocks noChangeArrowheads="1"/>
          </p:cNvSpPr>
          <p:nvPr/>
        </p:nvSpPr>
        <p:spPr bwMode="auto">
          <a:xfrm>
            <a:off x="8829481" y="4462432"/>
            <a:ext cx="297039" cy="341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Symbol" charset="0"/>
              </a:rPr>
              <a:t>3</a:t>
            </a:r>
          </a:p>
        </p:txBody>
      </p:sp>
      <p:sp>
        <p:nvSpPr>
          <p:cNvPr id="62482" name="Text Box 22"/>
          <p:cNvSpPr txBox="1">
            <a:spLocks noChangeArrowheads="1"/>
          </p:cNvSpPr>
          <p:nvPr/>
        </p:nvSpPr>
        <p:spPr bwMode="auto">
          <a:xfrm>
            <a:off x="8829481" y="4900097"/>
            <a:ext cx="297039" cy="341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62483" name="Line 23"/>
          <p:cNvSpPr>
            <a:spLocks noChangeShapeType="1"/>
          </p:cNvSpPr>
          <p:nvPr/>
        </p:nvSpPr>
        <p:spPr bwMode="auto">
          <a:xfrm>
            <a:off x="7099230" y="3105670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84" name="Line 24"/>
          <p:cNvSpPr>
            <a:spLocks noChangeShapeType="1"/>
          </p:cNvSpPr>
          <p:nvPr/>
        </p:nvSpPr>
        <p:spPr bwMode="auto">
          <a:xfrm>
            <a:off x="7099230" y="3541586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85" name="Line 25"/>
          <p:cNvSpPr>
            <a:spLocks noChangeShapeType="1"/>
          </p:cNvSpPr>
          <p:nvPr/>
        </p:nvSpPr>
        <p:spPr bwMode="auto">
          <a:xfrm>
            <a:off x="7099230" y="3977499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86" name="Line 26"/>
          <p:cNvSpPr>
            <a:spLocks noChangeShapeType="1"/>
          </p:cNvSpPr>
          <p:nvPr/>
        </p:nvSpPr>
        <p:spPr bwMode="auto">
          <a:xfrm>
            <a:off x="7099230" y="4413414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87" name="Line 27"/>
          <p:cNvSpPr>
            <a:spLocks noChangeShapeType="1"/>
          </p:cNvSpPr>
          <p:nvPr/>
        </p:nvSpPr>
        <p:spPr bwMode="auto">
          <a:xfrm>
            <a:off x="7099230" y="4849328"/>
            <a:ext cx="74631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88" name="Line 28"/>
          <p:cNvSpPr>
            <a:spLocks noChangeShapeType="1"/>
          </p:cNvSpPr>
          <p:nvPr/>
        </p:nvSpPr>
        <p:spPr bwMode="auto">
          <a:xfrm>
            <a:off x="7099230" y="5285243"/>
            <a:ext cx="746310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89" name="Line 29"/>
          <p:cNvSpPr>
            <a:spLocks noChangeShapeType="1"/>
          </p:cNvSpPr>
          <p:nvPr/>
        </p:nvSpPr>
        <p:spPr bwMode="auto">
          <a:xfrm>
            <a:off x="7115939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90" name="Line 30"/>
          <p:cNvSpPr>
            <a:spLocks noChangeShapeType="1"/>
          </p:cNvSpPr>
          <p:nvPr/>
        </p:nvSpPr>
        <p:spPr bwMode="auto">
          <a:xfrm>
            <a:off x="7828832" y="2654000"/>
            <a:ext cx="1856" cy="308291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91" name="Line 31"/>
          <p:cNvSpPr>
            <a:spLocks noChangeShapeType="1"/>
          </p:cNvSpPr>
          <p:nvPr/>
        </p:nvSpPr>
        <p:spPr bwMode="auto">
          <a:xfrm>
            <a:off x="7099230" y="2669757"/>
            <a:ext cx="746310" cy="17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92" name="Line 32"/>
          <p:cNvSpPr>
            <a:spLocks noChangeShapeType="1"/>
          </p:cNvSpPr>
          <p:nvPr/>
        </p:nvSpPr>
        <p:spPr bwMode="auto">
          <a:xfrm>
            <a:off x="7099230" y="5721156"/>
            <a:ext cx="74631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2493" name="Text Box 33"/>
          <p:cNvSpPr txBox="1">
            <a:spLocks noChangeArrowheads="1"/>
          </p:cNvSpPr>
          <p:nvPr/>
        </p:nvSpPr>
        <p:spPr bwMode="auto">
          <a:xfrm>
            <a:off x="8829481" y="5336011"/>
            <a:ext cx="297039" cy="341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Symbol" charset="0"/>
              </a:rPr>
              <a:t>5</a:t>
            </a:r>
          </a:p>
        </p:txBody>
      </p:sp>
      <p:sp>
        <p:nvSpPr>
          <p:cNvPr id="62494" name="Text Box 34"/>
          <p:cNvSpPr txBox="1">
            <a:spLocks noChangeArrowheads="1"/>
          </p:cNvSpPr>
          <p:nvPr/>
        </p:nvSpPr>
        <p:spPr bwMode="auto">
          <a:xfrm>
            <a:off x="7407407" y="3175698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62495" name="Text Box 35"/>
          <p:cNvSpPr txBox="1">
            <a:spLocks noChangeArrowheads="1"/>
          </p:cNvSpPr>
          <p:nvPr/>
        </p:nvSpPr>
        <p:spPr bwMode="auto">
          <a:xfrm>
            <a:off x="7407407" y="3611612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62496" name="Text Box 36"/>
          <p:cNvSpPr txBox="1">
            <a:spLocks noChangeArrowheads="1"/>
          </p:cNvSpPr>
          <p:nvPr/>
        </p:nvSpPr>
        <p:spPr bwMode="auto">
          <a:xfrm>
            <a:off x="7407407" y="4047526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62497" name="Text Box 37"/>
          <p:cNvSpPr txBox="1">
            <a:spLocks noChangeArrowheads="1"/>
          </p:cNvSpPr>
          <p:nvPr/>
        </p:nvSpPr>
        <p:spPr bwMode="auto">
          <a:xfrm>
            <a:off x="7407407" y="4483440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62498" name="Text Box 38"/>
          <p:cNvSpPr txBox="1">
            <a:spLocks noChangeArrowheads="1"/>
          </p:cNvSpPr>
          <p:nvPr/>
        </p:nvSpPr>
        <p:spPr bwMode="auto">
          <a:xfrm>
            <a:off x="7407407" y="491935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62499" name="Text Box 39"/>
          <p:cNvSpPr txBox="1">
            <a:spLocks noChangeArrowheads="1"/>
          </p:cNvSpPr>
          <p:nvPr/>
        </p:nvSpPr>
        <p:spPr bwMode="auto">
          <a:xfrm>
            <a:off x="7407407" y="5355269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62500" name="Text Box 4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30</a:t>
            </a:r>
          </a:p>
        </p:txBody>
      </p:sp>
      <p:sp>
        <p:nvSpPr>
          <p:cNvPr id="62501" name="矩形 2"/>
          <p:cNvSpPr>
            <a:spLocks noChangeArrowheads="1"/>
          </p:cNvSpPr>
          <p:nvPr/>
        </p:nvSpPr>
        <p:spPr bwMode="auto">
          <a:xfrm>
            <a:off x="1427644" y="3105671"/>
            <a:ext cx="5346700" cy="27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To 2: 1, 2 </a:t>
            </a:r>
            <a:endParaRPr lang="en-US" altLang="zh-CN" sz="23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To 3: 1, 4, 3 </a:t>
            </a:r>
            <a:endParaRPr lang="en-US" altLang="zh-CN" sz="23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To 4: 1, 4 </a:t>
            </a:r>
            <a:endParaRPr lang="en-US" altLang="zh-CN" sz="23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To 5: 1, 4, 5 </a:t>
            </a:r>
            <a:endParaRPr lang="en-US" altLang="zh-CN" sz="23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To 6: 1, 4, 7, 6 </a:t>
            </a:r>
            <a:endParaRPr lang="en-US" altLang="zh-CN" sz="23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To 7: 1, 4, 7</a:t>
            </a:r>
          </a:p>
        </p:txBody>
      </p:sp>
      <p:sp>
        <p:nvSpPr>
          <p:cNvPr id="62502" name="文本框 3"/>
          <p:cNvSpPr txBox="1">
            <a:spLocks noChangeArrowheads="1"/>
          </p:cNvSpPr>
          <p:nvPr/>
        </p:nvSpPr>
        <p:spPr bwMode="auto">
          <a:xfrm>
            <a:off x="883691" y="1768167"/>
            <a:ext cx="9620347" cy="95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TimesNewRoman" charset="0"/>
              </a:rPr>
              <a:t>•  </a:t>
            </a:r>
            <a:r>
              <a:rPr lang="en-US" altLang="zh-CN" dirty="0" err="1">
                <a:latin typeface="TimesNewRoman" charset="0"/>
              </a:rPr>
              <a:t>Dijkstra’s</a:t>
            </a:r>
            <a:r>
              <a:rPr lang="en-US" altLang="zh-CN" dirty="0">
                <a:latin typeface="TimesNewRoman" charset="0"/>
              </a:rPr>
              <a:t> Algorithm: After step 5 – done   </a:t>
            </a:r>
          </a:p>
          <a:p>
            <a:pPr>
              <a:lnSpc>
                <a:spcPts val="3280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TimesNewRoman" charset="0"/>
              </a:rPr>
              <a:t>  </a:t>
            </a: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–  </a:t>
            </a:r>
            <a:r>
              <a:rPr lang="en-US" altLang="zh-CN" sz="2100" dirty="0">
                <a:latin typeface="TimesNewRoman" charset="0"/>
              </a:rPr>
              <a:t>Paths                                                          P =                D =  </a:t>
            </a:r>
            <a:endParaRPr lang="en-US" altLang="zh-CN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74602" y="726525"/>
            <a:ext cx="10418798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algn="ctr"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sz="4000" dirty="0" smtClean="0">
                <a:solidFill>
                  <a:srgbClr val="221304"/>
                </a:solidFill>
                <a:latin typeface="TimesNewRoman" charset="0"/>
              </a:rPr>
              <a:t>Example 3: Minimum Spanning Tree </a:t>
            </a:r>
            <a:endParaRPr lang="en-US" altLang="zh-CN" sz="4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64516" name="Text Box 2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31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0976" y="2121800"/>
            <a:ext cx="9873062" cy="4485857"/>
          </a:xfrm>
          <a:prstGeom prst="rect">
            <a:avLst/>
          </a:prstGeom>
          <a:blipFill>
            <a:blip r:embed="rId3"/>
            <a:stretch>
              <a:fillRect l="-1517" t="-2549" r="-217" b="-900"/>
            </a:stretch>
          </a:blipFill>
        </p:spPr>
        <p:txBody>
          <a:bodyPr lIns="104315" tIns="52157" rIns="104315" bIns="52157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566" name="Freeform 6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66568" name="Freeform 8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69" name="Freeform 9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0" name="Freeform 10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1" name="Freeform 11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2" name="Freeform 12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3" name="Freeform 13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4" name="Freeform 14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5" name="Freeform 15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6" name="Freeform 16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7" name="Freeform 17"/>
          <p:cNvSpPr>
            <a:spLocks noChangeArrowheads="1"/>
          </p:cNvSpPr>
          <p:nvPr/>
        </p:nvSpPr>
        <p:spPr bwMode="auto">
          <a:xfrm>
            <a:off x="6445744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8" name="Freeform 18"/>
          <p:cNvSpPr>
            <a:spLocks noChangeArrowheads="1"/>
          </p:cNvSpPr>
          <p:nvPr/>
        </p:nvSpPr>
        <p:spPr bwMode="auto">
          <a:xfrm>
            <a:off x="7652465" y="4905349"/>
            <a:ext cx="1225285" cy="1237717"/>
          </a:xfrm>
          <a:custGeom>
            <a:avLst/>
            <a:gdLst>
              <a:gd name="T0" fmla="*/ 1047390 w 2911"/>
              <a:gd name="T1" fmla="*/ 19798 h 3118"/>
              <a:gd name="T2" fmla="*/ 1029034 w 2911"/>
              <a:gd name="T3" fmla="*/ 0 h 3118"/>
              <a:gd name="T4" fmla="*/ 0 w 2911"/>
              <a:gd name="T5" fmla="*/ 1102205 h 3118"/>
              <a:gd name="T6" fmla="*/ 18356 w 2911"/>
              <a:gd name="T7" fmla="*/ 1122003 h 3118"/>
              <a:gd name="T8" fmla="*/ 1047390 w 2911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1" h="3118">
                <a:moveTo>
                  <a:pt x="2910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10" y="5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79" name="Freeform 19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80" name="Freeform 20"/>
          <p:cNvSpPr>
            <a:spLocks noChangeArrowheads="1"/>
          </p:cNvSpPr>
          <p:nvPr/>
        </p:nvSpPr>
        <p:spPr bwMode="auto">
          <a:xfrm>
            <a:off x="6449457" y="4905349"/>
            <a:ext cx="1225285" cy="1237717"/>
          </a:xfrm>
          <a:custGeom>
            <a:avLst/>
            <a:gdLst>
              <a:gd name="T0" fmla="*/ 18369 w 2909"/>
              <a:gd name="T1" fmla="*/ 0 h 3118"/>
              <a:gd name="T2" fmla="*/ 0 w 2909"/>
              <a:gd name="T3" fmla="*/ 19798 h 3118"/>
              <a:gd name="T4" fmla="*/ 1029021 w 2909"/>
              <a:gd name="T5" fmla="*/ 1122003 h 3118"/>
              <a:gd name="T6" fmla="*/ 1047390 w 2909"/>
              <a:gd name="T7" fmla="*/ 1102205 h 3118"/>
              <a:gd name="T8" fmla="*/ 18369 w 2909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9" h="3118">
                <a:moveTo>
                  <a:pt x="51" y="0"/>
                </a:moveTo>
                <a:lnTo>
                  <a:pt x="0" y="55"/>
                </a:lnTo>
                <a:lnTo>
                  <a:pt x="2857" y="3117"/>
                </a:lnTo>
                <a:lnTo>
                  <a:pt x="2908" y="3062"/>
                </a:lnTo>
                <a:lnTo>
                  <a:pt x="51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81" name="Freeform 21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66583" name="Freeform 23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66585" name="Freeform 25"/>
          <p:cNvSpPr>
            <a:spLocks noChangeArrowheads="1"/>
          </p:cNvSpPr>
          <p:nvPr/>
        </p:nvSpPr>
        <p:spPr bwMode="auto">
          <a:xfrm>
            <a:off x="619326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66587" name="Freeform 27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634735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66589" name="Freeform 29"/>
          <p:cNvSpPr>
            <a:spLocks noChangeArrowheads="1"/>
          </p:cNvSpPr>
          <p:nvPr/>
        </p:nvSpPr>
        <p:spPr bwMode="auto">
          <a:xfrm>
            <a:off x="686159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66591" name="Freeform 31"/>
          <p:cNvSpPr>
            <a:spLocks noChangeArrowheads="1"/>
          </p:cNvSpPr>
          <p:nvPr/>
        </p:nvSpPr>
        <p:spPr bwMode="auto">
          <a:xfrm>
            <a:off x="8062751" y="5320255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701568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66593" name="Freeform 33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8218695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66595" name="Freeform 3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96" name="Freeform 3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97" name="Freeform 3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98" name="Freeform 3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599" name="Freeform 3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00" name="Freeform 4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01" name="Freeform 4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02" name="Line 42"/>
          <p:cNvSpPr>
            <a:spLocks noChangeShapeType="1"/>
          </p:cNvSpPr>
          <p:nvPr/>
        </p:nvSpPr>
        <p:spPr bwMode="auto">
          <a:xfrm>
            <a:off x="2584238" y="3700895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3787246" y="3700895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>
            <a:off x="2584238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07" name="Line 47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08" name="Line 48"/>
          <p:cNvSpPr>
            <a:spLocks noChangeShapeType="1"/>
          </p:cNvSpPr>
          <p:nvPr/>
        </p:nvSpPr>
        <p:spPr bwMode="auto">
          <a:xfrm flipH="1">
            <a:off x="3785391" y="4915853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09" name="Line 49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10" name="Line 50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11" name="Line 51"/>
          <p:cNvSpPr>
            <a:spLocks noChangeShapeType="1"/>
          </p:cNvSpPr>
          <p:nvPr/>
        </p:nvSpPr>
        <p:spPr bwMode="auto">
          <a:xfrm>
            <a:off x="2584238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12" name="Line 52"/>
          <p:cNvSpPr>
            <a:spLocks noChangeShapeType="1"/>
          </p:cNvSpPr>
          <p:nvPr/>
        </p:nvSpPr>
        <p:spPr bwMode="auto">
          <a:xfrm>
            <a:off x="2584238" y="4915853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13" name="Line 53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6614" name="Freeform 54"/>
          <p:cNvSpPr>
            <a:spLocks noChangeArrowheads="1"/>
          </p:cNvSpPr>
          <p:nvPr/>
        </p:nvSpPr>
        <p:spPr bwMode="auto">
          <a:xfrm>
            <a:off x="2985241" y="3429543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15" name="Text Box 55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66616" name="Freeform 56"/>
          <p:cNvSpPr>
            <a:spLocks noChangeArrowheads="1"/>
          </p:cNvSpPr>
          <p:nvPr/>
        </p:nvSpPr>
        <p:spPr bwMode="auto">
          <a:xfrm>
            <a:off x="418824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17" name="Text Box 57"/>
          <p:cNvSpPr txBox="1">
            <a:spLocks noChangeArrowheads="1"/>
          </p:cNvSpPr>
          <p:nvPr/>
        </p:nvSpPr>
        <p:spPr bwMode="auto">
          <a:xfrm>
            <a:off x="3139330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66618" name="Freeform 58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434233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66620" name="Freeform 60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21" name="Text Box 61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66622" name="Freeform 62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66624" name="Freeform 64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25" name="Text Box 65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66626" name="Freeform 66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27" name="Text Box 67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66628" name="Freeform 68"/>
          <p:cNvSpPr>
            <a:spLocks noChangeArrowheads="1"/>
          </p:cNvSpPr>
          <p:nvPr/>
        </p:nvSpPr>
        <p:spPr bwMode="auto">
          <a:xfrm>
            <a:off x="2985241" y="4644501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29" name="Text Box 69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66630" name="Freeform 70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31" name="Text Box 71"/>
          <p:cNvSpPr txBox="1">
            <a:spLocks noChangeArrowheads="1"/>
          </p:cNvSpPr>
          <p:nvPr/>
        </p:nvSpPr>
        <p:spPr bwMode="auto">
          <a:xfrm>
            <a:off x="3139330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66632" name="Freeform 72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33" name="Text Box 73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66634" name="Freeform 74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35" name="Text Box 75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66636" name="Freeform 76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37" name="Text Box 77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66638" name="Freeform 78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39" name="Text Box 79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66640" name="Freeform 80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41" name="Text Box 81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66642" name="Text Box 82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66643" name="Text Box 83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66644" name="Freeform 84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45" name="Text Box 85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66646" name="Freeform 86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47" name="Text Box 87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66648" name="Freeform 88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49" name="Text Box 89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66650" name="Freeform 90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51" name="Text Box 91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66652" name="Text Box 92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66653" name="Freeform 93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54" name="Text Box 94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66655" name="Freeform 95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56" name="Text Box 96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66657" name="Freeform 97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58" name="Text Box 98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66659" name="Freeform 99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60" name="Text Box 100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66661" name="Freeform 101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62" name="Text Box 102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66663" name="Freeform 103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66665" name="Freeform 105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66" name="Text Box 106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66667" name="Freeform 107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68" name="Text Box 108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66669" name="Freeform 109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0" name="Text Box 110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66671" name="Freeform 111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2" name="Freeform 112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noFill/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3" name="Freeform 113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4" name="Freeform 114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5" name="Freeform 115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6" name="Freeform 116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7" name="Freeform 117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8" name="Freeform 118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79" name="Freeform 119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80" name="Freeform 12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noFill/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81" name="Freeform 12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82" name="Freeform 122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83" name="Freeform 12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84" name="Freeform 124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85" name="Freeform 125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86" name="Freeform 12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66687" name="Text Box 127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66688" name="Text Box 12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32</a:t>
            </a:r>
          </a:p>
        </p:txBody>
      </p:sp>
      <p:sp>
        <p:nvSpPr>
          <p:cNvPr id="128" name="Text Box 3"/>
          <p:cNvSpPr txBox="1">
            <a:spLocks noChangeArrowheads="1"/>
          </p:cNvSpPr>
          <p:nvPr/>
        </p:nvSpPr>
        <p:spPr bwMode="auto">
          <a:xfrm>
            <a:off x="274602" y="726525"/>
            <a:ext cx="10418798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algn="ctr"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sz="4000" dirty="0" smtClean="0">
                <a:solidFill>
                  <a:srgbClr val="221304"/>
                </a:solidFill>
                <a:latin typeface="TimesNewRoman" charset="0"/>
              </a:rPr>
              <a:t>Example 3: Minimum Spanning Tree </a:t>
            </a:r>
            <a:endParaRPr lang="en-US" altLang="zh-CN" sz="4000" dirty="0">
              <a:solidFill>
                <a:srgbClr val="221304"/>
              </a:solidFill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68612" name="Text Box 14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33</a:t>
            </a:r>
          </a:p>
        </p:txBody>
      </p:sp>
      <p:sp>
        <p:nvSpPr>
          <p:cNvPr id="68613" name="矩形 1"/>
          <p:cNvSpPr>
            <a:spLocks noChangeArrowheads="1"/>
          </p:cNvSpPr>
          <p:nvPr/>
        </p:nvSpPr>
        <p:spPr bwMode="auto">
          <a:xfrm>
            <a:off x="672050" y="1955488"/>
            <a:ext cx="9663047" cy="549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 smtClean="0">
                <a:latin typeface="TimesNewRoman" charset="0"/>
              </a:rPr>
              <a:t>– </a:t>
            </a:r>
            <a:r>
              <a:rPr lang="zh-CN" altLang="en-US" sz="3200" dirty="0">
                <a:latin typeface="TimesNewRoman" charset="0"/>
              </a:rPr>
              <a:t>Two possible paths of attack seem possible: </a:t>
            </a:r>
            <a:endParaRPr lang="en-US" altLang="zh-CN" sz="3200" dirty="0" smtClean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          • Start with an empty set S and select at each stage the shortest </a:t>
            </a:r>
            <a:r>
              <a:rPr lang="zh-CN" altLang="en-US" sz="3200" dirty="0" smtClean="0">
                <a:latin typeface="TimesNewRoman" charset="0"/>
              </a:rPr>
              <a:t>edge </a:t>
            </a:r>
            <a:r>
              <a:rPr lang="zh-CN" altLang="en-US" sz="3200" dirty="0">
                <a:latin typeface="TimesNewRoman" charset="0"/>
              </a:rPr>
              <a:t>that has been neither selected nor rejected</a:t>
            </a:r>
            <a:r>
              <a:rPr lang="zh-CN" altLang="en-US" sz="3200" dirty="0" smtClean="0">
                <a:latin typeface="TimesNewRoman" charset="0"/>
              </a:rPr>
              <a:t>.</a:t>
            </a:r>
            <a:endParaRPr lang="en-US" altLang="zh-CN" sz="3200" dirty="0" smtClean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         • Start at a given node and at each stage select into S </a:t>
            </a:r>
            <a:r>
              <a:rPr lang="en-US" altLang="zh-CN" sz="3200" dirty="0" smtClean="0">
                <a:latin typeface="TimesNewRoman" charset="0"/>
              </a:rPr>
              <a:t> </a:t>
            </a:r>
            <a:r>
              <a:rPr lang="zh-CN" altLang="en-US" sz="3200" dirty="0" smtClean="0">
                <a:latin typeface="TimesNewRoman" charset="0"/>
              </a:rPr>
              <a:t>shortest edge that extends the graph to a new node</a:t>
            </a:r>
            <a:endParaRPr lang="en-US" altLang="zh-CN" sz="3200" dirty="0" smtClean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endParaRPr lang="en-US" altLang="zh-CN" sz="3200" dirty="0" smtClean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 smtClean="0">
                <a:latin typeface="TimesNewRoman" charset="0"/>
              </a:rPr>
              <a:t> </a:t>
            </a:r>
            <a:r>
              <a:rPr lang="zh-CN" altLang="en-US" sz="3200" dirty="0" smtClean="0">
                <a:solidFill>
                  <a:srgbClr val="0000FF"/>
                </a:solidFill>
                <a:latin typeface="TimesNewRoman" charset="0"/>
              </a:rPr>
              <a:t>– Strangely, both approaches work</a:t>
            </a: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endParaRPr lang="zh-CN" altLang="en-US" sz="2300" dirty="0">
              <a:latin typeface="TimesNewRoman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4602" y="726525"/>
            <a:ext cx="10418798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algn="ctr"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sz="4000" dirty="0" smtClean="0">
                <a:solidFill>
                  <a:srgbClr val="221304"/>
                </a:solidFill>
                <a:latin typeface="TimesNewRoman" charset="0"/>
              </a:rPr>
              <a:t>Example 3: Minimum Spanning Tree </a:t>
            </a:r>
            <a:endParaRPr lang="en-US" altLang="zh-CN" sz="4000" dirty="0">
              <a:solidFill>
                <a:srgbClr val="221304"/>
              </a:solidFill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60486" y="726525"/>
            <a:ext cx="6215105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zh-CN" altLang="en-US" sz="5400" dirty="0" smtClean="0">
                <a:latin typeface="TimesNewRoman" charset="0"/>
              </a:rPr>
              <a:t>Kruskal</a:t>
            </a:r>
            <a:r>
              <a:rPr lang="en-US" altLang="zh-CN" sz="5400" dirty="0" smtClean="0">
                <a:latin typeface="TimesNewRoman" charset="0"/>
              </a:rPr>
              <a:t>’</a:t>
            </a:r>
            <a:r>
              <a:rPr lang="zh-CN" altLang="en-US" sz="5400" dirty="0" smtClean="0">
                <a:latin typeface="TimesNewRoman" charset="0"/>
              </a:rPr>
              <a:t>s Algorithm</a:t>
            </a:r>
            <a:endParaRPr lang="en-US" altLang="zh-CN" sz="5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70660" name="Text Box 1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34</a:t>
            </a:r>
          </a:p>
        </p:txBody>
      </p:sp>
      <p:sp>
        <p:nvSpPr>
          <p:cNvPr id="70661" name="矩形 1"/>
          <p:cNvSpPr>
            <a:spLocks noChangeArrowheads="1"/>
          </p:cNvSpPr>
          <p:nvPr/>
        </p:nvSpPr>
        <p:spPr bwMode="auto">
          <a:xfrm>
            <a:off x="967234" y="2121800"/>
            <a:ext cx="8862898" cy="321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2157" rIns="0" bIns="52157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zh-CN" altLang="en-US" sz="2800" dirty="0" smtClean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– Start with an initially empty set of edges S.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zh-CN" altLang="en-US" sz="2800" dirty="0">
                <a:latin typeface="TimesNewRoman" charset="0"/>
              </a:rPr>
              <a:t>    – Add edges to S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zh-CN" altLang="en-US" sz="2800" dirty="0">
                <a:latin typeface="TimesNewRoman" charset="0"/>
              </a:rPr>
              <a:t>    – At each step add the shortest edge to S which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zh-CN" altLang="en-US" sz="2800" dirty="0">
                <a:latin typeface="TimesNewRoman" charset="0"/>
              </a:rPr>
              <a:t>       increases the connectedness of the graph.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zh-CN" altLang="en-US" sz="2800" dirty="0">
                <a:latin typeface="TimesNewRoman" charset="0"/>
              </a:rPr>
              <a:t>    – Reject a candidate edge if it does not effect the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zh-CN" altLang="en-US" sz="2800" dirty="0">
                <a:latin typeface="TimesNewRoman" charset="0"/>
              </a:rPr>
              <a:t>       connectedness of S. </a:t>
            </a:r>
            <a:endParaRPr lang="en-US" altLang="zh-CN" sz="2800" dirty="0">
              <a:latin typeface="TimesNewRoman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zh-CN" altLang="en-US" sz="2800" dirty="0">
                <a:latin typeface="TimesNewRoman" charset="0"/>
              </a:rPr>
              <a:t>    – Stop when the graph is connected.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500198" y="781029"/>
            <a:ext cx="8061344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zh-CN" altLang="en-US" sz="4000" dirty="0" smtClean="0">
                <a:latin typeface="TimesNewRoman" charset="0"/>
              </a:rPr>
              <a:t>Kruskal</a:t>
            </a:r>
            <a:r>
              <a:rPr lang="en-US" altLang="zh-CN" sz="4000" dirty="0" smtClean="0">
                <a:latin typeface="TimesNewRoman" charset="0"/>
              </a:rPr>
              <a:t>’</a:t>
            </a:r>
            <a:r>
              <a:rPr lang="zh-CN" altLang="en-US" sz="4000" dirty="0" smtClean="0">
                <a:latin typeface="TimesNewRoman" charset="0"/>
              </a:rPr>
              <a:t>s Algorithm: An Example</a:t>
            </a:r>
            <a:endParaRPr lang="en-US" altLang="zh-CN" sz="4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72708" name="Freeform 9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09" name="Text Box 10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2710" name="Freeform 11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11" name="Freeform 12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12" name="Freeform 13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13" name="Freeform 14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14" name="Freeform 15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15" name="Freeform 16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16" name="Freeform 17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17" name="Freeform 18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18" name="Text Box 19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2719" name="Freeform 20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20" name="Freeform 21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21" name="Freeform 22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22" name="Freeform 23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23" name="Freeform 24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24" name="Freeform 25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25" name="Freeform 26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26" name="Freeform 27"/>
          <p:cNvSpPr>
            <a:spLocks noChangeArrowheads="1"/>
          </p:cNvSpPr>
          <p:nvPr/>
        </p:nvSpPr>
        <p:spPr bwMode="auto">
          <a:xfrm>
            <a:off x="2584238" y="3685140"/>
            <a:ext cx="1203008" cy="31512"/>
          </a:xfrm>
          <a:custGeom>
            <a:avLst/>
            <a:gdLst>
              <a:gd name="T0" fmla="*/ 0 w 2858"/>
              <a:gd name="T1" fmla="*/ 28213 h 79"/>
              <a:gd name="T2" fmla="*/ 1028340 w 2858"/>
              <a:gd name="T3" fmla="*/ 28213 h 79"/>
              <a:gd name="T4" fmla="*/ 1028340 w 2858"/>
              <a:gd name="T5" fmla="*/ 0 h 79"/>
              <a:gd name="T6" fmla="*/ 0 w 2858"/>
              <a:gd name="T7" fmla="*/ 0 h 79"/>
              <a:gd name="T8" fmla="*/ 0 w 2858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8" h="79">
                <a:moveTo>
                  <a:pt x="0" y="78"/>
                </a:moveTo>
                <a:lnTo>
                  <a:pt x="2857" y="78"/>
                </a:lnTo>
                <a:lnTo>
                  <a:pt x="2857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27" name="Line 28"/>
          <p:cNvSpPr>
            <a:spLocks noChangeShapeType="1"/>
          </p:cNvSpPr>
          <p:nvPr/>
        </p:nvSpPr>
        <p:spPr bwMode="auto">
          <a:xfrm>
            <a:off x="3787246" y="3700895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28" name="Line 29"/>
          <p:cNvSpPr>
            <a:spLocks noChangeShapeType="1"/>
          </p:cNvSpPr>
          <p:nvPr/>
        </p:nvSpPr>
        <p:spPr bwMode="auto">
          <a:xfrm>
            <a:off x="2584238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29" name="Line 30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0" name="Line 31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1" name="Line 32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2" name="Line 33"/>
          <p:cNvSpPr>
            <a:spLocks noChangeShapeType="1"/>
          </p:cNvSpPr>
          <p:nvPr/>
        </p:nvSpPr>
        <p:spPr bwMode="auto">
          <a:xfrm flipH="1">
            <a:off x="3785391" y="4915853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3" name="Line 34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4" name="Line 35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5" name="Line 36"/>
          <p:cNvSpPr>
            <a:spLocks noChangeShapeType="1"/>
          </p:cNvSpPr>
          <p:nvPr/>
        </p:nvSpPr>
        <p:spPr bwMode="auto">
          <a:xfrm>
            <a:off x="2584238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6" name="Line 37"/>
          <p:cNvSpPr>
            <a:spLocks noChangeShapeType="1"/>
          </p:cNvSpPr>
          <p:nvPr/>
        </p:nvSpPr>
        <p:spPr bwMode="auto">
          <a:xfrm>
            <a:off x="2584238" y="4915853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7" name="Line 38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2738" name="Freeform 39"/>
          <p:cNvSpPr>
            <a:spLocks noChangeArrowheads="1"/>
          </p:cNvSpPr>
          <p:nvPr/>
        </p:nvSpPr>
        <p:spPr bwMode="auto">
          <a:xfrm>
            <a:off x="2985241" y="3429543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39" name="Text Box 40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2740" name="Freeform 41"/>
          <p:cNvSpPr>
            <a:spLocks noChangeArrowheads="1"/>
          </p:cNvSpPr>
          <p:nvPr/>
        </p:nvSpPr>
        <p:spPr bwMode="auto">
          <a:xfrm>
            <a:off x="418824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41" name="Text Box 42"/>
          <p:cNvSpPr txBox="1">
            <a:spLocks noChangeArrowheads="1"/>
          </p:cNvSpPr>
          <p:nvPr/>
        </p:nvSpPr>
        <p:spPr bwMode="auto">
          <a:xfrm>
            <a:off x="3139330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72742" name="Freeform 43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43" name="Text Box 44"/>
          <p:cNvSpPr txBox="1">
            <a:spLocks noChangeArrowheads="1"/>
          </p:cNvSpPr>
          <p:nvPr/>
        </p:nvSpPr>
        <p:spPr bwMode="auto">
          <a:xfrm>
            <a:off x="434233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72744" name="Freeform 45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45" name="Text Box 46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2746" name="Freeform 47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47" name="Text Box 48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72748" name="Freeform 49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49" name="Text Box 50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2750" name="Freeform 51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51" name="Text Box 52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72752" name="Freeform 53"/>
          <p:cNvSpPr>
            <a:spLocks noChangeArrowheads="1"/>
          </p:cNvSpPr>
          <p:nvPr/>
        </p:nvSpPr>
        <p:spPr bwMode="auto">
          <a:xfrm>
            <a:off x="2985241" y="4644501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53" name="Text Box 54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72754" name="Freeform 55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55" name="Text Box 56"/>
          <p:cNvSpPr txBox="1">
            <a:spLocks noChangeArrowheads="1"/>
          </p:cNvSpPr>
          <p:nvPr/>
        </p:nvSpPr>
        <p:spPr bwMode="auto">
          <a:xfrm>
            <a:off x="3139330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72756" name="Freeform 57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57" name="Text Box 58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72758" name="Freeform 59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59" name="Text Box 60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2760" name="Freeform 61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61" name="Text Box 62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72762" name="Freeform 63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63" name="Text Box 64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72764" name="Freeform 65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65" name="Text Box 66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72766" name="Text Box 67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72767" name="Text Box 68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72768" name="Freeform 69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69" name="Text Box 70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2770" name="Freeform 71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71" name="Text Box 72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72772" name="Text Box 73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72773" name="Freeform 74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74" name="Text Box 75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72775" name="Text Box 76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72776" name="Freeform 77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77" name="Text Box 78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72778" name="Freeform 79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79" name="Text Box 80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72780" name="Freeform 81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81" name="Text Box 82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72782" name="Freeform 83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83" name="Text Box 84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72784" name="Freeform 85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85" name="Text Box 86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72786" name="Freeform 87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87" name="Text Box 88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72788" name="Freeform 89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89" name="Text Box 90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72790" name="Freeform 91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91" name="Text Box 92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72792" name="Freeform 93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93" name="Text Box 94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72794" name="Freeform 9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95" name="Freeform 9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96" name="Freeform 9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97" name="Freeform 9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98" name="Freeform 9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799" name="Freeform 10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0" name="Freeform 10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1" name="Freeform 102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2" name="Freeform 103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3" name="Freeform 104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4" name="Freeform 105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5" name="Freeform 106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6" name="Freeform 107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7" name="Freeform 108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2808" name="Text Box 109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72809" name="Text Box 11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35</a:t>
            </a:r>
          </a:p>
        </p:txBody>
      </p:sp>
      <p:sp>
        <p:nvSpPr>
          <p:cNvPr id="72810" name="矩形 1"/>
          <p:cNvSpPr>
            <a:spLocks noChangeArrowheads="1"/>
          </p:cNvSpPr>
          <p:nvPr/>
        </p:nvSpPr>
        <p:spPr bwMode="auto">
          <a:xfrm>
            <a:off x="1188156" y="1836443"/>
            <a:ext cx="7732294" cy="10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Algorithm: An Example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            • Step 0      -     {1} {2} {3} {4} {5} {6} {7}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56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57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4758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59" name="Freeform 1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0" name="Freeform 12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1" name="Freeform 1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2" name="Freeform 14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3" name="Freeform 15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4" name="Freeform 1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5" name="Freeform 17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6" name="Freeform 18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7" name="Text Box 19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4768" name="Freeform 20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69" name="Text Box 21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74770" name="Freeform 22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71" name="Freeform 23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72" name="Freeform 24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73" name="Freeform 25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74" name="Freeform 26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75" name="Freeform 27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76" name="Freeform 28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77" name="Freeform 29"/>
          <p:cNvSpPr>
            <a:spLocks noChangeArrowheads="1"/>
          </p:cNvSpPr>
          <p:nvPr/>
        </p:nvSpPr>
        <p:spPr bwMode="auto">
          <a:xfrm>
            <a:off x="378724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78" name="Line 30"/>
          <p:cNvSpPr>
            <a:spLocks noChangeShapeType="1"/>
          </p:cNvSpPr>
          <p:nvPr/>
        </p:nvSpPr>
        <p:spPr bwMode="auto">
          <a:xfrm>
            <a:off x="2584238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79" name="Line 31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0" name="Line 32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1" name="Line 33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2" name="Line 34"/>
          <p:cNvSpPr>
            <a:spLocks noChangeShapeType="1"/>
          </p:cNvSpPr>
          <p:nvPr/>
        </p:nvSpPr>
        <p:spPr bwMode="auto">
          <a:xfrm flipH="1">
            <a:off x="3785391" y="4915853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3" name="Line 35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4" name="Line 36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5" name="Line 37"/>
          <p:cNvSpPr>
            <a:spLocks noChangeShapeType="1"/>
          </p:cNvSpPr>
          <p:nvPr/>
        </p:nvSpPr>
        <p:spPr bwMode="auto">
          <a:xfrm>
            <a:off x="2584238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6" name="Line 38"/>
          <p:cNvSpPr>
            <a:spLocks noChangeShapeType="1"/>
          </p:cNvSpPr>
          <p:nvPr/>
        </p:nvSpPr>
        <p:spPr bwMode="auto">
          <a:xfrm>
            <a:off x="2584238" y="4915853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7" name="Line 39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4788" name="Freeform 40"/>
          <p:cNvSpPr>
            <a:spLocks noChangeArrowheads="1"/>
          </p:cNvSpPr>
          <p:nvPr/>
        </p:nvSpPr>
        <p:spPr bwMode="auto">
          <a:xfrm>
            <a:off x="418824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89" name="Text Box 41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4790" name="Freeform 42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91" name="Text Box 43"/>
          <p:cNvSpPr txBox="1">
            <a:spLocks noChangeArrowheads="1"/>
          </p:cNvSpPr>
          <p:nvPr/>
        </p:nvSpPr>
        <p:spPr bwMode="auto">
          <a:xfrm>
            <a:off x="434233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74792" name="Freeform 44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93" name="Text Box 45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4794" name="Freeform 46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95" name="Text Box 47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74796" name="Freeform 48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97" name="Text Box 49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4798" name="Freeform 50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799" name="Text Box 51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74800" name="Freeform 52"/>
          <p:cNvSpPr>
            <a:spLocks noChangeArrowheads="1"/>
          </p:cNvSpPr>
          <p:nvPr/>
        </p:nvSpPr>
        <p:spPr bwMode="auto">
          <a:xfrm>
            <a:off x="2985241" y="4644501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01" name="Text Box 53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74802" name="Freeform 54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03" name="Text Box 55"/>
          <p:cNvSpPr txBox="1">
            <a:spLocks noChangeArrowheads="1"/>
          </p:cNvSpPr>
          <p:nvPr/>
        </p:nvSpPr>
        <p:spPr bwMode="auto">
          <a:xfrm>
            <a:off x="3139330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74804" name="Freeform 56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05" name="Text Box 57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74806" name="Freeform 58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07" name="Text Box 59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4808" name="Freeform 60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09" name="Text Box 61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74810" name="Freeform 62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11" name="Text Box 63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74812" name="Freeform 64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13" name="Text Box 65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74814" name="Text Box 66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74815" name="Text Box 67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74816" name="Freeform 68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17" name="Text Box 69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4818" name="Text Box 70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74819" name="Freeform 71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20" name="Text Box 72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74821" name="Freeform 73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22" name="Text Box 74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74823" name="Text Box 75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74824" name="Freeform 76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25" name="Text Box 77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74826" name="Freeform 78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27" name="Text Box 79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74828" name="Freeform 80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29" name="Text Box 81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74830" name="Freeform 82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31" name="Text Box 83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74832" name="Freeform 84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33" name="Text Box 85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74834" name="Freeform 86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35" name="Text Box 87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74836" name="Freeform 88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37" name="Text Box 89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74838" name="Freeform 90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39" name="Text Box 91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74840" name="Freeform 92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41" name="Text Box 93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74842" name="Freeform 94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43" name="Freeform 95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44" name="Freeform 96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45" name="Freeform 97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46" name="Freeform 98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47" name="Freeform 99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48" name="Freeform 100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49" name="Freeform 101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50" name="Freeform 102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51" name="Freeform 103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52" name="Freeform 104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53" name="Freeform 105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54" name="Freeform 106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55" name="Freeform 107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4856" name="Text Box 108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74857" name="Text Box 10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36</a:t>
            </a:r>
          </a:p>
        </p:txBody>
      </p:sp>
      <p:sp>
        <p:nvSpPr>
          <p:cNvPr id="74858" name="矩形 2"/>
          <p:cNvSpPr>
            <a:spLocks noChangeArrowheads="1"/>
          </p:cNvSpPr>
          <p:nvPr/>
        </p:nvSpPr>
        <p:spPr bwMode="auto">
          <a:xfrm>
            <a:off x="1214146" y="1918724"/>
            <a:ext cx="7502089" cy="10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Algorithm: An Example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dirty="0">
                <a:latin typeface="TimesNewRoman" charset="0"/>
              </a:rPr>
              <a:t>          </a:t>
            </a:r>
            <a:r>
              <a:rPr lang="zh-CN" altLang="en-US" sz="2300" dirty="0">
                <a:latin typeface="TimesNewRoman" charset="0"/>
              </a:rPr>
              <a:t>• Step </a:t>
            </a:r>
            <a:r>
              <a:rPr lang="en-US" altLang="zh-CN" sz="2300" dirty="0">
                <a:latin typeface="TimesNewRoman" charset="0"/>
              </a:rPr>
              <a:t>1</a:t>
            </a:r>
            <a:r>
              <a:rPr lang="zh-CN" altLang="en-US" sz="2300" dirty="0">
                <a:latin typeface="TimesNewRoman" charset="0"/>
              </a:rPr>
              <a:t>        {1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2}  {3} {4} {5} {6} {7}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04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05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6806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07" name="Freeform 1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08" name="Freeform 12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09" name="Freeform 1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10" name="Freeform 14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11" name="Freeform 15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12" name="Freeform 1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13" name="Freeform 17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14" name="Freeform 18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15" name="Freeform 19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16" name="Text Box 20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6817" name="Freeform 21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18" name="Text Box 22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76819" name="Freeform 23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20" name="Text Box 24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76821" name="Freeform 2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22" name="Freeform 2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23" name="Freeform 2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24" name="Freeform 2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25" name="Freeform 2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26" name="Freeform 3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27" name="Freeform 3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28" name="Line 32"/>
          <p:cNvSpPr>
            <a:spLocks noChangeShapeType="1"/>
          </p:cNvSpPr>
          <p:nvPr/>
        </p:nvSpPr>
        <p:spPr bwMode="auto">
          <a:xfrm>
            <a:off x="2584238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29" name="Line 33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30" name="Line 34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31" name="Line 35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32" name="Freeform 36"/>
          <p:cNvSpPr>
            <a:spLocks noChangeArrowheads="1"/>
          </p:cNvSpPr>
          <p:nvPr/>
        </p:nvSpPr>
        <p:spPr bwMode="auto">
          <a:xfrm>
            <a:off x="3776107" y="4905349"/>
            <a:ext cx="1225285" cy="1237717"/>
          </a:xfrm>
          <a:custGeom>
            <a:avLst/>
            <a:gdLst>
              <a:gd name="T0" fmla="*/ 1047390 w 2910"/>
              <a:gd name="T1" fmla="*/ 19798 h 3118"/>
              <a:gd name="T2" fmla="*/ 1029387 w 2910"/>
              <a:gd name="T3" fmla="*/ 0 h 3118"/>
              <a:gd name="T4" fmla="*/ 0 w 2910"/>
              <a:gd name="T5" fmla="*/ 1102205 h 3118"/>
              <a:gd name="T6" fmla="*/ 18363 w 2910"/>
              <a:gd name="T7" fmla="*/ 1122003 h 3118"/>
              <a:gd name="T8" fmla="*/ 1047390 w 2910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2909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09" y="55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33" name="Line 37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34" name="Line 38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35" name="Freeform 39"/>
          <p:cNvSpPr>
            <a:spLocks noChangeArrowheads="1"/>
          </p:cNvSpPr>
          <p:nvPr/>
        </p:nvSpPr>
        <p:spPr bwMode="auto">
          <a:xfrm>
            <a:off x="2584238" y="4900098"/>
            <a:ext cx="1203008" cy="31512"/>
          </a:xfrm>
          <a:custGeom>
            <a:avLst/>
            <a:gdLst>
              <a:gd name="T0" fmla="*/ 0 w 2858"/>
              <a:gd name="T1" fmla="*/ 28213 h 79"/>
              <a:gd name="T2" fmla="*/ 1028340 w 2858"/>
              <a:gd name="T3" fmla="*/ 28213 h 79"/>
              <a:gd name="T4" fmla="*/ 1028340 w 2858"/>
              <a:gd name="T5" fmla="*/ 0 h 79"/>
              <a:gd name="T6" fmla="*/ 0 w 2858"/>
              <a:gd name="T7" fmla="*/ 0 h 79"/>
              <a:gd name="T8" fmla="*/ 0 w 2858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8" h="79">
                <a:moveTo>
                  <a:pt x="0" y="78"/>
                </a:moveTo>
                <a:lnTo>
                  <a:pt x="2857" y="78"/>
                </a:lnTo>
                <a:lnTo>
                  <a:pt x="2857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36" name="Line 40"/>
          <p:cNvSpPr>
            <a:spLocks noChangeShapeType="1"/>
          </p:cNvSpPr>
          <p:nvPr/>
        </p:nvSpPr>
        <p:spPr bwMode="auto">
          <a:xfrm>
            <a:off x="2584238" y="4915853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37" name="Line 41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6838" name="Freeform 42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39" name="Text Box 43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6840" name="Freeform 44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41" name="Text Box 45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6842" name="Freeform 46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43" name="Text Box 47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76844" name="Freeform 48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45" name="Text Box 49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6846" name="Freeform 50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47" name="Text Box 51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76848" name="Freeform 52"/>
          <p:cNvSpPr>
            <a:spLocks noChangeArrowheads="1"/>
          </p:cNvSpPr>
          <p:nvPr/>
        </p:nvSpPr>
        <p:spPr bwMode="auto">
          <a:xfrm>
            <a:off x="2985241" y="4644501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49" name="Text Box 53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76850" name="Freeform 54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51" name="Text Box 55"/>
          <p:cNvSpPr txBox="1">
            <a:spLocks noChangeArrowheads="1"/>
          </p:cNvSpPr>
          <p:nvPr/>
        </p:nvSpPr>
        <p:spPr bwMode="auto">
          <a:xfrm>
            <a:off x="3139330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76852" name="Freeform 56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53" name="Text Box 57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76854" name="Freeform 58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55" name="Text Box 59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6856" name="Freeform 60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57" name="Text Box 61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76858" name="Freeform 62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59" name="Text Box 63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76860" name="Freeform 64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61" name="Text Box 65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76862" name="Text Box 66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76863" name="Text Box 67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76864" name="Freeform 68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65" name="Text Box 69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6866" name="Freeform 70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67" name="Text Box 71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76868" name="Freeform 72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69" name="Text Box 73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76870" name="Freeform 74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71" name="Text Box 75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76872" name="Text Box 76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76873" name="Freeform 77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74" name="Text Box 78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76875" name="Freeform 79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76" name="Text Box 80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76877" name="Freeform 81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78" name="Text Box 82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76879" name="Freeform 83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80" name="Text Box 84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76881" name="Freeform 85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82" name="Text Box 86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76883" name="Freeform 87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84" name="Text Box 88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76885" name="Freeform 89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86" name="Text Box 90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76887" name="Freeform 91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88" name="Text Box 92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76889" name="Freeform 93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0" name="Text Box 94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76891" name="Freeform 9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2" name="Freeform 9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3" name="Freeform 9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4" name="Freeform 9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5" name="Freeform 9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6" name="Freeform 10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7" name="Freeform 10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8" name="Freeform 102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899" name="Freeform 103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900" name="Freeform 104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901" name="Freeform 105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902" name="Freeform 106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903" name="Freeform 107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904" name="Freeform 108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6905" name="Text Box 109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76906" name="Text Box 11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37</a:t>
            </a:r>
          </a:p>
        </p:txBody>
      </p:sp>
      <p:sp>
        <p:nvSpPr>
          <p:cNvPr id="76907" name="矩形 2"/>
          <p:cNvSpPr>
            <a:spLocks noChangeArrowheads="1"/>
          </p:cNvSpPr>
          <p:nvPr/>
        </p:nvSpPr>
        <p:spPr bwMode="auto">
          <a:xfrm>
            <a:off x="1253134" y="1916973"/>
            <a:ext cx="8534298" cy="10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Algorithm: An Example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dirty="0">
                <a:latin typeface="TimesNewRoman" charset="0"/>
              </a:rPr>
              <a:t>          </a:t>
            </a:r>
            <a:r>
              <a:rPr lang="zh-CN" altLang="en-US" sz="2300" dirty="0">
                <a:latin typeface="TimesNewRoman" charset="0"/>
              </a:rPr>
              <a:t>• Step </a:t>
            </a:r>
            <a:r>
              <a:rPr lang="en-US" altLang="zh-CN" sz="2300" dirty="0">
                <a:latin typeface="TimesNewRoman" charset="0"/>
              </a:rPr>
              <a:t>2</a:t>
            </a:r>
            <a:r>
              <a:rPr lang="zh-CN" altLang="en-US" sz="2300" dirty="0">
                <a:latin typeface="TimesNewRoman" charset="0"/>
              </a:rPr>
              <a:t>       {</a:t>
            </a:r>
            <a:r>
              <a:rPr lang="en-US" altLang="zh-CN" sz="2300" dirty="0">
                <a:latin typeface="TimesNewRoman" charset="0"/>
              </a:rPr>
              <a:t>2,3</a:t>
            </a:r>
            <a:r>
              <a:rPr lang="zh-CN" altLang="en-US" sz="2300" dirty="0">
                <a:latin typeface="TimesNewRoman" charset="0"/>
              </a:rPr>
              <a:t>} {</a:t>
            </a:r>
            <a:r>
              <a:rPr lang="en-US" altLang="zh-CN" sz="2300" dirty="0">
                <a:latin typeface="TimesNewRoman" charset="0"/>
              </a:rPr>
              <a:t>1,2,</a:t>
            </a:r>
            <a:r>
              <a:rPr lang="zh-CN" altLang="en-US" sz="2300" dirty="0">
                <a:latin typeface="TimesNewRoman" charset="0"/>
              </a:rPr>
              <a:t>3} {4} {5} {6} {7}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52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53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8854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55" name="Freeform 1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56" name="Freeform 12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57" name="Freeform 1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58" name="Freeform 14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59" name="Freeform 15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60" name="Freeform 1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61" name="Freeform 17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62" name="Freeform 18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63" name="Freeform 19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64" name="Text Box 20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8865" name="Freeform 21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66" name="Text Box 22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78867" name="Freeform 23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68" name="Text Box 24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78869" name="Freeform 2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70" name="Freeform 2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71" name="Freeform 2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72" name="Freeform 2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73" name="Freeform 2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74" name="Freeform 3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75" name="Freeform 3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76" name="Line 32"/>
          <p:cNvSpPr>
            <a:spLocks noChangeShapeType="1"/>
          </p:cNvSpPr>
          <p:nvPr/>
        </p:nvSpPr>
        <p:spPr bwMode="auto">
          <a:xfrm>
            <a:off x="2584238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77" name="Line 33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78" name="Line 34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79" name="Line 35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80" name="Freeform 36"/>
          <p:cNvSpPr>
            <a:spLocks noChangeArrowheads="1"/>
          </p:cNvSpPr>
          <p:nvPr/>
        </p:nvSpPr>
        <p:spPr bwMode="auto">
          <a:xfrm>
            <a:off x="3776107" y="4905349"/>
            <a:ext cx="1225285" cy="1237717"/>
          </a:xfrm>
          <a:custGeom>
            <a:avLst/>
            <a:gdLst>
              <a:gd name="T0" fmla="*/ 1047390 w 2910"/>
              <a:gd name="T1" fmla="*/ 19798 h 3118"/>
              <a:gd name="T2" fmla="*/ 1029387 w 2910"/>
              <a:gd name="T3" fmla="*/ 0 h 3118"/>
              <a:gd name="T4" fmla="*/ 0 w 2910"/>
              <a:gd name="T5" fmla="*/ 1102205 h 3118"/>
              <a:gd name="T6" fmla="*/ 18363 w 2910"/>
              <a:gd name="T7" fmla="*/ 1122003 h 3118"/>
              <a:gd name="T8" fmla="*/ 1047390 w 2910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2909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09" y="55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81" name="Line 37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82" name="Line 38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83" name="Line 39"/>
          <p:cNvSpPr>
            <a:spLocks noChangeShapeType="1"/>
          </p:cNvSpPr>
          <p:nvPr/>
        </p:nvSpPr>
        <p:spPr bwMode="auto">
          <a:xfrm>
            <a:off x="2584238" y="4915853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84" name="Line 40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78885" name="Freeform 41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86" name="Text Box 42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8887" name="Freeform 43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88" name="Text Box 44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8889" name="Freeform 45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90" name="Text Box 46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78891" name="Freeform 47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92" name="Text Box 48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8893" name="Freeform 49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94" name="Text Box 50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78895" name="Freeform 51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96" name="Text Box 52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78897" name="Freeform 53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898" name="Text Box 54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78899" name="Freeform 55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00" name="Text Box 56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78901" name="Freeform 57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02" name="Text Box 58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78903" name="Freeform 59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04" name="Text Box 60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78905" name="Freeform 61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06" name="Text Box 62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78907" name="Text Box 63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78908" name="Text Box 64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78909" name="Freeform 65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10" name="Text Box 66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78911" name="Freeform 67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12" name="Text Box 68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78913" name="Freeform 69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14" name="Text Box 70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78915" name="Freeform 71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16" name="Text Box 72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78917" name="Text Box 73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78918" name="Freeform 74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19" name="Text Box 75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78920" name="Freeform 76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21" name="Text Box 77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78922" name="Freeform 78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23" name="Text Box 79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78924" name="Freeform 80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25" name="Text Box 81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78926" name="Freeform 82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27" name="Text Box 83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78928" name="Freeform 84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29" name="Text Box 85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78930" name="Freeform 86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31" name="Text Box 87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78932" name="Freeform 88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33" name="Text Box 89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78934" name="Freeform 90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35" name="Text Box 91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78936" name="Freeform 92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37" name="Freeform 93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38" name="Freeform 94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39" name="Freeform 95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0" name="Freeform 96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1" name="Freeform 97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2" name="Freeform 98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3" name="Freeform 99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4" name="Freeform 100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5" name="Freeform 101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6" name="Freeform 102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7" name="Freeform 103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8" name="Freeform 104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49" name="Freeform 105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50" name="Freeform 106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51" name="Freeform 107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78952" name="Text Box 108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78953" name="Text Box 109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78954" name="Text Box 11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38</a:t>
            </a:r>
          </a:p>
        </p:txBody>
      </p:sp>
      <p:sp>
        <p:nvSpPr>
          <p:cNvPr id="78955" name="矩形 1"/>
          <p:cNvSpPr>
            <a:spLocks noChangeArrowheads="1"/>
          </p:cNvSpPr>
          <p:nvPr/>
        </p:nvSpPr>
        <p:spPr bwMode="auto">
          <a:xfrm>
            <a:off x="1028498" y="1916973"/>
            <a:ext cx="9288035" cy="10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Algorithm: An Example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            • Step </a:t>
            </a:r>
            <a:r>
              <a:rPr lang="en-US" altLang="zh-CN" sz="2300" dirty="0">
                <a:latin typeface="TimesNewRoman" charset="0"/>
              </a:rPr>
              <a:t>3</a:t>
            </a:r>
            <a:r>
              <a:rPr lang="zh-CN" altLang="en-US" sz="2300" dirty="0">
                <a:latin typeface="TimesNewRoman" charset="0"/>
              </a:rPr>
              <a:t>       {4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5}     </a:t>
            </a:r>
            <a:r>
              <a:rPr lang="en-US" altLang="zh-CN" sz="2300" dirty="0">
                <a:latin typeface="TimesNewRoman" charset="0"/>
              </a:rPr>
              <a:t>{1,2,3} </a:t>
            </a:r>
            <a:r>
              <a:rPr lang="zh-CN" altLang="en-US" sz="2300" dirty="0">
                <a:latin typeface="TimesNewRoman" charset="0"/>
              </a:rPr>
              <a:t>{</a:t>
            </a:r>
            <a:r>
              <a:rPr lang="en-US" altLang="zh-CN" sz="2300" dirty="0">
                <a:latin typeface="TimesNewRoman" charset="0"/>
              </a:rPr>
              <a:t>4,5</a:t>
            </a:r>
            <a:r>
              <a:rPr lang="zh-CN" altLang="en-US" sz="2300" dirty="0">
                <a:latin typeface="TimesNewRoman" charset="0"/>
              </a:rPr>
              <a:t>} </a:t>
            </a:r>
            <a:r>
              <a:rPr lang="en-US" altLang="zh-CN" sz="2300" dirty="0">
                <a:latin typeface="TimesNewRoman" charset="0"/>
              </a:rPr>
              <a:t>{6} </a:t>
            </a:r>
            <a:r>
              <a:rPr lang="zh-CN" altLang="en-US" sz="2300" dirty="0">
                <a:latin typeface="TimesNewRoman" charset="0"/>
              </a:rPr>
              <a:t>{7}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923905"/>
            <a:ext cx="10693400" cy="642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algn="ctr">
              <a:lnSpc>
                <a:spcPct val="111000"/>
              </a:lnSpc>
              <a:spcAft>
                <a:spcPts val="342"/>
              </a:spcAft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en-US" altLang="zh-CN" sz="4000" dirty="0" smtClean="0">
                <a:latin typeface="TimesNewRoman" charset="0"/>
              </a:rPr>
              <a:t>Greedy Algorithms: </a:t>
            </a:r>
            <a:r>
              <a:rPr lang="en-US" altLang="zh-CN" sz="32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selected or rejected method</a:t>
            </a:r>
            <a:endParaRPr lang="en-US" altLang="zh-CN" sz="32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  <p:sp>
        <p:nvSpPr>
          <p:cNvPr id="9220" name="Text Box 23"/>
          <p:cNvSpPr txBox="1">
            <a:spLocks noChangeArrowheads="1"/>
          </p:cNvSpPr>
          <p:nvPr/>
        </p:nvSpPr>
        <p:spPr bwMode="auto">
          <a:xfrm>
            <a:off x="10416783" y="7259987"/>
            <a:ext cx="16337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709723"/>
            <a:ext cx="10693400" cy="5703725"/>
          </a:xfrm>
          <a:prstGeom prst="rect">
            <a:avLst/>
          </a:prstGeom>
        </p:spPr>
        <p:txBody>
          <a:bodyPr wrap="square" lIns="104315" tIns="52157" rIns="104315" bIns="52157">
            <a:spAutoFit/>
          </a:bodyPr>
          <a:lstStyle/>
          <a:p>
            <a:pPr marL="0" lvl="1">
              <a:lnSpc>
                <a:spcPct val="111000"/>
              </a:lnSpc>
              <a:spcAft>
                <a:spcPts val="342"/>
              </a:spcAft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We start with a set of candidates which have not yet been considered for the solution</a:t>
            </a:r>
            <a:endParaRPr lang="zh-CN" altLang="zh-CN" sz="2800" dirty="0" smtClean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marL="0" lvl="1">
              <a:lnSpc>
                <a:spcPct val="111000"/>
              </a:lnSpc>
              <a:spcAft>
                <a:spcPts val="399"/>
              </a:spcAft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As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we proceed, we construct two further sets: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algn="ctr">
              <a:lnSpc>
                <a:spcPct val="107000"/>
              </a:lnSpc>
              <a:spcAft>
                <a:spcPts val="485"/>
              </a:spcAft>
              <a:buClr>
                <a:srgbClr val="000000"/>
              </a:buClr>
              <a:buSzPts val="20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Candidates that have been considered and selected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algn="ctr">
              <a:lnSpc>
                <a:spcPct val="107000"/>
              </a:lnSpc>
              <a:spcAft>
                <a:spcPts val="485"/>
              </a:spcAft>
              <a:buClr>
                <a:srgbClr val="000000"/>
              </a:buClr>
              <a:buSzPts val="2000"/>
              <a:buFont typeface="Arial" charset="0"/>
              <a:buChar char="–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Candidates that have been considered and rejected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 marL="0" lvl="1">
              <a:lnSpc>
                <a:spcPct val="111000"/>
              </a:lnSpc>
              <a:spcAft>
                <a:spcPts val="399"/>
              </a:spcAft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en-US" altLang="zh-CN" sz="2800" dirty="0">
                <a:latin typeface="TimesNewRoman" charset="0"/>
              </a:rPr>
              <a:t>At each step we check to see if we have reached a solution</a:t>
            </a:r>
            <a:endParaRPr lang="zh-CN" altLang="zh-CN" sz="2800" dirty="0">
              <a:latin typeface="TimesNewRoman" charset="0"/>
            </a:endParaRPr>
          </a:p>
          <a:p>
            <a:pPr marL="0" lvl="1">
              <a:lnSpc>
                <a:spcPct val="111000"/>
              </a:lnSpc>
              <a:spcAft>
                <a:spcPts val="399"/>
              </a:spcAft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en-US" altLang="zh-CN" sz="2800" dirty="0">
                <a:latin typeface="TimesNewRoman" charset="0"/>
              </a:rPr>
              <a:t>At each step we also check to see if a solution can be reached at all</a:t>
            </a:r>
            <a:endParaRPr lang="zh-CN" altLang="zh-CN" sz="2800" dirty="0">
              <a:latin typeface="TimesNewRoman" charset="0"/>
            </a:endParaRPr>
          </a:p>
          <a:p>
            <a:pPr marL="0" lvl="1">
              <a:lnSpc>
                <a:spcPct val="111000"/>
              </a:lnSpc>
              <a:spcAft>
                <a:spcPts val="399"/>
              </a:spcAft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en-US" altLang="zh-CN" sz="2800" dirty="0" smtClean="0">
                <a:latin typeface="TimesNewRoman" charset="0"/>
              </a:rPr>
              <a:t>At each step we select the best acceptable candidate from the unconsidered set and move it into the selected set </a:t>
            </a:r>
          </a:p>
          <a:p>
            <a:pPr marL="0" lvl="1">
              <a:lnSpc>
                <a:spcPct val="111000"/>
              </a:lnSpc>
              <a:spcAft>
                <a:spcPts val="399"/>
              </a:spcAft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en-US" altLang="zh-CN" sz="2800" dirty="0" smtClean="0">
                <a:latin typeface="TimesNewRoman" charset="0"/>
              </a:rPr>
              <a:t>We </a:t>
            </a:r>
            <a:r>
              <a:rPr lang="en-US" altLang="zh-CN" sz="2800" dirty="0">
                <a:latin typeface="TimesNewRoman" charset="0"/>
              </a:rPr>
              <a:t>also move any unacceptable candidates into the rejected </a:t>
            </a:r>
            <a:r>
              <a:rPr lang="en-US" altLang="zh-CN" sz="2800" dirty="0" smtClean="0">
                <a:latin typeface="TimesNewRoman" charset="0"/>
              </a:rPr>
              <a:t>set</a:t>
            </a:r>
            <a:endParaRPr lang="zh-CN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0900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01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0902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03" name="Freeform 1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04" name="Freeform 12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05" name="Freeform 1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06" name="Freeform 14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07" name="Freeform 15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08" name="Freeform 1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09" name="Freeform 17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10" name="Freeform 18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11" name="Freeform 19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12" name="Text Box 20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0913" name="Freeform 21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14" name="Text Box 22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80915" name="Freeform 23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16" name="Text Box 24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80917" name="Freeform 2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18" name="Freeform 2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19" name="Freeform 2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20" name="Freeform 2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21" name="Freeform 2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22" name="Freeform 3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23" name="Freeform 3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24" name="Freeform 32"/>
          <p:cNvSpPr>
            <a:spLocks noChangeArrowheads="1"/>
          </p:cNvSpPr>
          <p:nvPr/>
        </p:nvSpPr>
        <p:spPr bwMode="auto">
          <a:xfrm>
            <a:off x="2569386" y="3700895"/>
            <a:ext cx="31561" cy="1216709"/>
          </a:xfrm>
          <a:custGeom>
            <a:avLst/>
            <a:gdLst>
              <a:gd name="T0" fmla="*/ 0 w 75"/>
              <a:gd name="T1" fmla="*/ 1102953 h 3063"/>
              <a:gd name="T2" fmla="*/ 26628 w 75"/>
              <a:gd name="T3" fmla="*/ 1102953 h 3063"/>
              <a:gd name="T4" fmla="*/ 26628 w 75"/>
              <a:gd name="T5" fmla="*/ 0 h 3063"/>
              <a:gd name="T6" fmla="*/ 0 w 75"/>
              <a:gd name="T7" fmla="*/ 0 h 3063"/>
              <a:gd name="T8" fmla="*/ 0 w 75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3063">
                <a:moveTo>
                  <a:pt x="0" y="3062"/>
                </a:moveTo>
                <a:lnTo>
                  <a:pt x="74" y="3062"/>
                </a:lnTo>
                <a:lnTo>
                  <a:pt x="74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25" name="Freeform 33"/>
          <p:cNvSpPr>
            <a:spLocks noChangeArrowheads="1"/>
          </p:cNvSpPr>
          <p:nvPr/>
        </p:nvSpPr>
        <p:spPr bwMode="auto">
          <a:xfrm>
            <a:off x="3772394" y="3700895"/>
            <a:ext cx="31561" cy="1216709"/>
          </a:xfrm>
          <a:custGeom>
            <a:avLst/>
            <a:gdLst>
              <a:gd name="T0" fmla="*/ 0 w 73"/>
              <a:gd name="T1" fmla="*/ 1102953 h 3063"/>
              <a:gd name="T2" fmla="*/ 26618 w 73"/>
              <a:gd name="T3" fmla="*/ 1102953 h 3063"/>
              <a:gd name="T4" fmla="*/ 26618 w 73"/>
              <a:gd name="T5" fmla="*/ 0 h 3063"/>
              <a:gd name="T6" fmla="*/ 0 w 73"/>
              <a:gd name="T7" fmla="*/ 0 h 3063"/>
              <a:gd name="T8" fmla="*/ 0 w 73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3063">
                <a:moveTo>
                  <a:pt x="0" y="3062"/>
                </a:moveTo>
                <a:lnTo>
                  <a:pt x="72" y="3062"/>
                </a:lnTo>
                <a:lnTo>
                  <a:pt x="72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26" name="Line 34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0927" name="Line 35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0928" name="Freeform 36"/>
          <p:cNvSpPr>
            <a:spLocks noChangeArrowheads="1"/>
          </p:cNvSpPr>
          <p:nvPr/>
        </p:nvSpPr>
        <p:spPr bwMode="auto">
          <a:xfrm>
            <a:off x="7652465" y="4905349"/>
            <a:ext cx="1225285" cy="1237717"/>
          </a:xfrm>
          <a:custGeom>
            <a:avLst/>
            <a:gdLst>
              <a:gd name="T0" fmla="*/ 1047390 w 2911"/>
              <a:gd name="T1" fmla="*/ 19798 h 3118"/>
              <a:gd name="T2" fmla="*/ 1029034 w 2911"/>
              <a:gd name="T3" fmla="*/ 0 h 3118"/>
              <a:gd name="T4" fmla="*/ 0 w 2911"/>
              <a:gd name="T5" fmla="*/ 1102205 h 3118"/>
              <a:gd name="T6" fmla="*/ 18356 w 2911"/>
              <a:gd name="T7" fmla="*/ 1122003 h 3118"/>
              <a:gd name="T8" fmla="*/ 1047390 w 2911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1" h="3118">
                <a:moveTo>
                  <a:pt x="2910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10" y="5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29" name="Line 37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0930" name="Line 38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0931" name="Freeform 39"/>
          <p:cNvSpPr>
            <a:spLocks noChangeArrowheads="1"/>
          </p:cNvSpPr>
          <p:nvPr/>
        </p:nvSpPr>
        <p:spPr bwMode="auto">
          <a:xfrm>
            <a:off x="2573100" y="4905349"/>
            <a:ext cx="1225285" cy="1237717"/>
          </a:xfrm>
          <a:custGeom>
            <a:avLst/>
            <a:gdLst>
              <a:gd name="T0" fmla="*/ 18363 w 2910"/>
              <a:gd name="T1" fmla="*/ 0 h 3118"/>
              <a:gd name="T2" fmla="*/ 0 w 2910"/>
              <a:gd name="T3" fmla="*/ 19798 h 3118"/>
              <a:gd name="T4" fmla="*/ 1029027 w 2910"/>
              <a:gd name="T5" fmla="*/ 1122003 h 3118"/>
              <a:gd name="T6" fmla="*/ 1047390 w 2910"/>
              <a:gd name="T7" fmla="*/ 1102205 h 3118"/>
              <a:gd name="T8" fmla="*/ 18363 w 2910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51" y="0"/>
                </a:moveTo>
                <a:lnTo>
                  <a:pt x="0" y="55"/>
                </a:lnTo>
                <a:lnTo>
                  <a:pt x="2858" y="3117"/>
                </a:lnTo>
                <a:lnTo>
                  <a:pt x="2909" y="3062"/>
                </a:lnTo>
                <a:lnTo>
                  <a:pt x="51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32" name="Line 40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0933" name="Freeform 41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34" name="Text Box 42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0935" name="Freeform 43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36" name="Text Box 44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0937" name="Freeform 45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38" name="Text Box 46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80939" name="Freeform 47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40" name="Text Box 48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0941" name="Freeform 49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42" name="Text Box 50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80943" name="Freeform 51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44" name="Text Box 52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80945" name="Freeform 53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46" name="Text Box 54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80947" name="Freeform 55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48" name="Text Box 56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0949" name="Freeform 57"/>
          <p:cNvSpPr>
            <a:spLocks noChangeArrowheads="1"/>
          </p:cNvSpPr>
          <p:nvPr/>
        </p:nvSpPr>
        <p:spPr bwMode="auto">
          <a:xfrm>
            <a:off x="8062751" y="5320255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50" name="Text Box 58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80951" name="Freeform 59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52" name="Text Box 60"/>
          <p:cNvSpPr txBox="1">
            <a:spLocks noChangeArrowheads="1"/>
          </p:cNvSpPr>
          <p:nvPr/>
        </p:nvSpPr>
        <p:spPr bwMode="auto">
          <a:xfrm>
            <a:off x="8218695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80953" name="Freeform 61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54" name="Text Box 62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80955" name="Text Box 63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80956" name="Text Box 64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80957" name="Freeform 65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58" name="Text Box 66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0959" name="Freeform 67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60" name="Text Box 68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80961" name="Freeform 69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62" name="Text Box 70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80963" name="Freeform 71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64" name="Text Box 72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80965" name="Text Box 73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80966" name="Freeform 74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67" name="Text Box 75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80968" name="Freeform 76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69" name="Text Box 77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80970" name="Freeform 78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71" name="Text Box 79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80972" name="Freeform 80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73" name="Text Box 81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80974" name="Freeform 82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75" name="Text Box 83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80976" name="Freeform 84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77" name="Text Box 85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80978" name="Freeform 86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79" name="Text Box 87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80980" name="Freeform 88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81" name="Text Box 89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80982" name="Freeform 90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83" name="Text Box 91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80984" name="Freeform 92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85" name="Freeform 93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86" name="Freeform 94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87" name="Freeform 95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88" name="Freeform 96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89" name="Freeform 97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0" name="Freeform 98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1" name="Freeform 99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2" name="Freeform 100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3" name="Freeform 101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4" name="Freeform 102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5" name="Freeform 103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6" name="Freeform 104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7" name="Freeform 105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8" name="Freeform 106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0999" name="Freeform 107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1000" name="Text Box 108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81001" name="Text Box 109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81002" name="Text Box 11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39</a:t>
            </a:r>
          </a:p>
        </p:txBody>
      </p:sp>
      <p:sp>
        <p:nvSpPr>
          <p:cNvPr id="81003" name="矩形 1"/>
          <p:cNvSpPr>
            <a:spLocks noChangeArrowheads="1"/>
          </p:cNvSpPr>
          <p:nvPr/>
        </p:nvSpPr>
        <p:spPr bwMode="auto">
          <a:xfrm>
            <a:off x="1282837" y="1897716"/>
            <a:ext cx="7982920" cy="10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Algorithm: An Example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            • Step </a:t>
            </a:r>
            <a:r>
              <a:rPr lang="en-US" altLang="zh-CN" sz="2300" dirty="0">
                <a:latin typeface="TimesNewRoman" charset="0"/>
              </a:rPr>
              <a:t>4</a:t>
            </a:r>
            <a:r>
              <a:rPr lang="zh-CN" altLang="en-US" sz="2300" dirty="0">
                <a:latin typeface="TimesNewRoman" charset="0"/>
              </a:rPr>
              <a:t>       {6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7}    {1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2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3} {4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5} {6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7}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2948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49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2950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1" name="Freeform 1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2" name="Freeform 12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3" name="Freeform 1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4" name="Freeform 14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5" name="Freeform 15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6" name="Freeform 1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7" name="Freeform 17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8" name="Freeform 18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59" name="Freeform 19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60" name="Text Box 20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2961" name="Freeform 21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62" name="Text Box 22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82963" name="Freeform 23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64" name="Text Box 24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82965" name="Freeform 2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66" name="Freeform 2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67" name="Freeform 2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68" name="Freeform 2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69" name="Freeform 2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70" name="Freeform 3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71" name="Freeform 3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72" name="Freeform 32"/>
          <p:cNvSpPr>
            <a:spLocks noChangeArrowheads="1"/>
          </p:cNvSpPr>
          <p:nvPr/>
        </p:nvSpPr>
        <p:spPr bwMode="auto">
          <a:xfrm>
            <a:off x="6445744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73" name="Freeform 33"/>
          <p:cNvSpPr>
            <a:spLocks noChangeArrowheads="1"/>
          </p:cNvSpPr>
          <p:nvPr/>
        </p:nvSpPr>
        <p:spPr bwMode="auto">
          <a:xfrm>
            <a:off x="3772394" y="3700895"/>
            <a:ext cx="31561" cy="1216709"/>
          </a:xfrm>
          <a:custGeom>
            <a:avLst/>
            <a:gdLst>
              <a:gd name="T0" fmla="*/ 0 w 73"/>
              <a:gd name="T1" fmla="*/ 1102953 h 3063"/>
              <a:gd name="T2" fmla="*/ 26618 w 73"/>
              <a:gd name="T3" fmla="*/ 1102953 h 3063"/>
              <a:gd name="T4" fmla="*/ 26618 w 73"/>
              <a:gd name="T5" fmla="*/ 0 h 3063"/>
              <a:gd name="T6" fmla="*/ 0 w 73"/>
              <a:gd name="T7" fmla="*/ 0 h 3063"/>
              <a:gd name="T8" fmla="*/ 0 w 73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3063">
                <a:moveTo>
                  <a:pt x="0" y="3062"/>
                </a:moveTo>
                <a:lnTo>
                  <a:pt x="72" y="3062"/>
                </a:lnTo>
                <a:lnTo>
                  <a:pt x="72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74" name="Line 34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2975" name="Line 35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2976" name="Freeform 36"/>
          <p:cNvSpPr>
            <a:spLocks noChangeArrowheads="1"/>
          </p:cNvSpPr>
          <p:nvPr/>
        </p:nvSpPr>
        <p:spPr bwMode="auto">
          <a:xfrm>
            <a:off x="7652465" y="4905349"/>
            <a:ext cx="1225285" cy="1237717"/>
          </a:xfrm>
          <a:custGeom>
            <a:avLst/>
            <a:gdLst>
              <a:gd name="T0" fmla="*/ 1047390 w 2911"/>
              <a:gd name="T1" fmla="*/ 19798 h 3118"/>
              <a:gd name="T2" fmla="*/ 1029034 w 2911"/>
              <a:gd name="T3" fmla="*/ 0 h 3118"/>
              <a:gd name="T4" fmla="*/ 0 w 2911"/>
              <a:gd name="T5" fmla="*/ 1102205 h 3118"/>
              <a:gd name="T6" fmla="*/ 18356 w 2911"/>
              <a:gd name="T7" fmla="*/ 1122003 h 3118"/>
              <a:gd name="T8" fmla="*/ 1047390 w 2911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1" h="3118">
                <a:moveTo>
                  <a:pt x="2910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10" y="5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77" name="Line 37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2978" name="Line 38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2979" name="Freeform 39"/>
          <p:cNvSpPr>
            <a:spLocks noChangeArrowheads="1"/>
          </p:cNvSpPr>
          <p:nvPr/>
        </p:nvSpPr>
        <p:spPr bwMode="auto">
          <a:xfrm>
            <a:off x="2573100" y="4905349"/>
            <a:ext cx="1225285" cy="1237717"/>
          </a:xfrm>
          <a:custGeom>
            <a:avLst/>
            <a:gdLst>
              <a:gd name="T0" fmla="*/ 18363 w 2910"/>
              <a:gd name="T1" fmla="*/ 0 h 3118"/>
              <a:gd name="T2" fmla="*/ 0 w 2910"/>
              <a:gd name="T3" fmla="*/ 19798 h 3118"/>
              <a:gd name="T4" fmla="*/ 1029027 w 2910"/>
              <a:gd name="T5" fmla="*/ 1122003 h 3118"/>
              <a:gd name="T6" fmla="*/ 1047390 w 2910"/>
              <a:gd name="T7" fmla="*/ 1102205 h 3118"/>
              <a:gd name="T8" fmla="*/ 18363 w 2910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51" y="0"/>
                </a:moveTo>
                <a:lnTo>
                  <a:pt x="0" y="55"/>
                </a:lnTo>
                <a:lnTo>
                  <a:pt x="2858" y="3117"/>
                </a:lnTo>
                <a:lnTo>
                  <a:pt x="2909" y="3062"/>
                </a:lnTo>
                <a:lnTo>
                  <a:pt x="51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80" name="Line 40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2981" name="Freeform 41"/>
          <p:cNvSpPr>
            <a:spLocks noChangeArrowheads="1"/>
          </p:cNvSpPr>
          <p:nvPr/>
        </p:nvSpPr>
        <p:spPr bwMode="auto">
          <a:xfrm>
            <a:off x="619326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82" name="Text Box 42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2983" name="Freeform 43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84" name="Text Box 44"/>
          <p:cNvSpPr txBox="1">
            <a:spLocks noChangeArrowheads="1"/>
          </p:cNvSpPr>
          <p:nvPr/>
        </p:nvSpPr>
        <p:spPr bwMode="auto">
          <a:xfrm>
            <a:off x="634735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2985" name="Freeform 45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86" name="Text Box 46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82987" name="Freeform 47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88" name="Text Box 48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2989" name="Freeform 49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90" name="Text Box 50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82991" name="Freeform 51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92" name="Text Box 52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82993" name="Freeform 53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94" name="Text Box 54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82995" name="Freeform 55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96" name="Text Box 56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2997" name="Freeform 57"/>
          <p:cNvSpPr>
            <a:spLocks noChangeArrowheads="1"/>
          </p:cNvSpPr>
          <p:nvPr/>
        </p:nvSpPr>
        <p:spPr bwMode="auto">
          <a:xfrm>
            <a:off x="8062751" y="5320255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2998" name="Text Box 58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82999" name="Freeform 59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00" name="Text Box 60"/>
          <p:cNvSpPr txBox="1">
            <a:spLocks noChangeArrowheads="1"/>
          </p:cNvSpPr>
          <p:nvPr/>
        </p:nvSpPr>
        <p:spPr bwMode="auto">
          <a:xfrm>
            <a:off x="8218695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83001" name="Freeform 61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02" name="Text Box 62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83003" name="Text Box 63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83004" name="Text Box 64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83005" name="Freeform 65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06" name="Text Box 66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3007" name="Freeform 67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08" name="Text Box 68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83009" name="Freeform 69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10" name="Text Box 70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83011" name="Freeform 71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12" name="Text Box 72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83013" name="Text Box 73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83014" name="Freeform 74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15" name="Text Box 75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83016" name="Freeform 76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17" name="Text Box 77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83018" name="Freeform 78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19" name="Text Box 79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83020" name="Freeform 80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21" name="Text Box 81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83022" name="Freeform 82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23" name="Text Box 83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83024" name="Freeform 84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25" name="Text Box 85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83026" name="Freeform 86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27" name="Text Box 87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83028" name="Freeform 88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29" name="Text Box 89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83030" name="Freeform 90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31" name="Text Box 91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83032" name="Freeform 92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33" name="Freeform 93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34" name="Freeform 94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35" name="Freeform 95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36" name="Freeform 96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37" name="Freeform 97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38" name="Freeform 98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39" name="Freeform 99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0" name="Freeform 100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1" name="Freeform 101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2" name="Freeform 102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3" name="Freeform 103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4" name="Freeform 104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5" name="Freeform 105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6" name="Freeform 106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7" name="Freeform 107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3048" name="Text Box 108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83049" name="Text Box 109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83050" name="Text Box 11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40</a:t>
            </a:r>
          </a:p>
        </p:txBody>
      </p:sp>
      <p:sp>
        <p:nvSpPr>
          <p:cNvPr id="83051" name="矩形 2"/>
          <p:cNvSpPr>
            <a:spLocks noChangeArrowheads="1"/>
          </p:cNvSpPr>
          <p:nvPr/>
        </p:nvSpPr>
        <p:spPr bwMode="auto">
          <a:xfrm>
            <a:off x="1364524" y="1862703"/>
            <a:ext cx="8313376" cy="10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Algorithm: An Example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            • Step </a:t>
            </a:r>
            <a:r>
              <a:rPr lang="en-US" altLang="zh-CN" sz="2300" dirty="0">
                <a:latin typeface="TimesNewRoman" charset="0"/>
              </a:rPr>
              <a:t>5</a:t>
            </a:r>
            <a:r>
              <a:rPr lang="zh-CN" altLang="en-US" sz="2300" dirty="0">
                <a:latin typeface="TimesNewRoman" charset="0"/>
              </a:rPr>
              <a:t>       {</a:t>
            </a:r>
            <a:r>
              <a:rPr lang="en-US" altLang="zh-CN" sz="2300" dirty="0">
                <a:latin typeface="TimesNewRoman" charset="0"/>
              </a:rPr>
              <a:t>1,4</a:t>
            </a:r>
            <a:r>
              <a:rPr lang="zh-CN" altLang="en-US" sz="2300" dirty="0">
                <a:latin typeface="TimesNewRoman" charset="0"/>
              </a:rPr>
              <a:t>}    {1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2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3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4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5} {6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7}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4996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4997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4998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4999" name="Freeform 1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0" name="Freeform 12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1" name="Freeform 1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2" name="Freeform 14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3" name="Freeform 15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4" name="Freeform 1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5" name="Freeform 17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6" name="Freeform 18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7" name="Freeform 19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08" name="Text Box 20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5009" name="Freeform 21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10" name="Text Box 22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85011" name="Freeform 23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12" name="Text Box 24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85013" name="Freeform 2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14" name="Freeform 2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15" name="Freeform 2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16" name="Freeform 2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17" name="Freeform 2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18" name="Freeform 3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19" name="Freeform 3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20" name="Freeform 32"/>
          <p:cNvSpPr>
            <a:spLocks noChangeArrowheads="1"/>
          </p:cNvSpPr>
          <p:nvPr/>
        </p:nvSpPr>
        <p:spPr bwMode="auto">
          <a:xfrm>
            <a:off x="6445744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21" name="Freeform 33"/>
          <p:cNvSpPr>
            <a:spLocks noChangeArrowheads="1"/>
          </p:cNvSpPr>
          <p:nvPr/>
        </p:nvSpPr>
        <p:spPr bwMode="auto">
          <a:xfrm>
            <a:off x="7648751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22" name="Line 34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5023" name="Line 35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5024" name="Freeform 36"/>
          <p:cNvSpPr>
            <a:spLocks noChangeArrowheads="1"/>
          </p:cNvSpPr>
          <p:nvPr/>
        </p:nvSpPr>
        <p:spPr bwMode="auto">
          <a:xfrm>
            <a:off x="7652465" y="4905349"/>
            <a:ext cx="1225285" cy="1237717"/>
          </a:xfrm>
          <a:custGeom>
            <a:avLst/>
            <a:gdLst>
              <a:gd name="T0" fmla="*/ 1047390 w 2911"/>
              <a:gd name="T1" fmla="*/ 19798 h 3118"/>
              <a:gd name="T2" fmla="*/ 1029034 w 2911"/>
              <a:gd name="T3" fmla="*/ 0 h 3118"/>
              <a:gd name="T4" fmla="*/ 0 w 2911"/>
              <a:gd name="T5" fmla="*/ 1102205 h 3118"/>
              <a:gd name="T6" fmla="*/ 18356 w 2911"/>
              <a:gd name="T7" fmla="*/ 1122003 h 3118"/>
              <a:gd name="T8" fmla="*/ 1047390 w 2911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1" h="3118">
                <a:moveTo>
                  <a:pt x="2910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10" y="5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25" name="Line 37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5026" name="Line 38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5027" name="Freeform 39"/>
          <p:cNvSpPr>
            <a:spLocks noChangeArrowheads="1"/>
          </p:cNvSpPr>
          <p:nvPr/>
        </p:nvSpPr>
        <p:spPr bwMode="auto">
          <a:xfrm>
            <a:off x="2573100" y="4905349"/>
            <a:ext cx="1225285" cy="1237717"/>
          </a:xfrm>
          <a:custGeom>
            <a:avLst/>
            <a:gdLst>
              <a:gd name="T0" fmla="*/ 18363 w 2910"/>
              <a:gd name="T1" fmla="*/ 0 h 3118"/>
              <a:gd name="T2" fmla="*/ 0 w 2910"/>
              <a:gd name="T3" fmla="*/ 19798 h 3118"/>
              <a:gd name="T4" fmla="*/ 1029027 w 2910"/>
              <a:gd name="T5" fmla="*/ 1122003 h 3118"/>
              <a:gd name="T6" fmla="*/ 1047390 w 2910"/>
              <a:gd name="T7" fmla="*/ 1102205 h 3118"/>
              <a:gd name="T8" fmla="*/ 18363 w 2910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51" y="0"/>
                </a:moveTo>
                <a:lnTo>
                  <a:pt x="0" y="55"/>
                </a:lnTo>
                <a:lnTo>
                  <a:pt x="2858" y="3117"/>
                </a:lnTo>
                <a:lnTo>
                  <a:pt x="2909" y="3062"/>
                </a:lnTo>
                <a:lnTo>
                  <a:pt x="51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28" name="Line 40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5029" name="Freeform 41"/>
          <p:cNvSpPr>
            <a:spLocks noChangeArrowheads="1"/>
          </p:cNvSpPr>
          <p:nvPr/>
        </p:nvSpPr>
        <p:spPr bwMode="auto">
          <a:xfrm>
            <a:off x="619326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30" name="Text Box 42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5031" name="Freeform 43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32" name="Text Box 44"/>
          <p:cNvSpPr txBox="1">
            <a:spLocks noChangeArrowheads="1"/>
          </p:cNvSpPr>
          <p:nvPr/>
        </p:nvSpPr>
        <p:spPr bwMode="auto">
          <a:xfrm>
            <a:off x="634735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5033" name="Text Box 45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85034" name="Freeform 46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35" name="Text Box 47"/>
          <p:cNvSpPr txBox="1">
            <a:spLocks noChangeArrowheads="1"/>
          </p:cNvSpPr>
          <p:nvPr/>
        </p:nvSpPr>
        <p:spPr bwMode="auto">
          <a:xfrm>
            <a:off x="755035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5036" name="Freeform 48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37" name="Text Box 49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85038" name="Freeform 50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39" name="Text Box 51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85040" name="Freeform 52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41" name="Text Box 53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85042" name="Freeform 54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43" name="Text Box 55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5044" name="Freeform 56"/>
          <p:cNvSpPr>
            <a:spLocks noChangeArrowheads="1"/>
          </p:cNvSpPr>
          <p:nvPr/>
        </p:nvSpPr>
        <p:spPr bwMode="auto">
          <a:xfrm>
            <a:off x="8062751" y="5320255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45" name="Text Box 57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85046" name="Freeform 58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47" name="Text Box 59"/>
          <p:cNvSpPr txBox="1">
            <a:spLocks noChangeArrowheads="1"/>
          </p:cNvSpPr>
          <p:nvPr/>
        </p:nvSpPr>
        <p:spPr bwMode="auto">
          <a:xfrm>
            <a:off x="8218695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85048" name="Freeform 60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49" name="Text Box 61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85050" name="Text Box 62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85051" name="Text Box 63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85052" name="Freeform 64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53" name="Text Box 65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5054" name="Freeform 66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55" name="Text Box 67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85056" name="Freeform 68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57" name="Text Box 69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85058" name="Freeform 70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59" name="Text Box 71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85060" name="Text Box 72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85061" name="Freeform 73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62" name="Text Box 74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85063" name="Freeform 75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64" name="Text Box 76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85065" name="Freeform 77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66" name="Text Box 78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85067" name="Freeform 79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68" name="Text Box 80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85069" name="Freeform 81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70" name="Text Box 82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85071" name="Freeform 83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72" name="Text Box 84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85073" name="Freeform 85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74" name="Text Box 86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85075" name="Freeform 87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76" name="Text Box 88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85077" name="Freeform 89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78" name="Text Box 90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85079" name="Freeform 91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0" name="Freeform 92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1" name="Freeform 93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2" name="Freeform 94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3" name="Freeform 95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4" name="Freeform 96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5" name="Freeform 97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6" name="Freeform 98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7" name="Freeform 99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8" name="Freeform 100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89" name="Freeform 101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90" name="Freeform 102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91" name="Freeform 103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92" name="Freeform 104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93" name="Freeform 105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94" name="Freeform 106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5095" name="Text Box 107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85096" name="Text Box 108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85097" name="Text Box 10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41</a:t>
            </a:r>
          </a:p>
        </p:txBody>
      </p:sp>
      <p:sp>
        <p:nvSpPr>
          <p:cNvPr id="85098" name="矩形 1"/>
          <p:cNvSpPr>
            <a:spLocks noChangeArrowheads="1"/>
          </p:cNvSpPr>
          <p:nvPr/>
        </p:nvSpPr>
        <p:spPr bwMode="auto">
          <a:xfrm>
            <a:off x="1267986" y="1860952"/>
            <a:ext cx="8506451" cy="10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Algorithm: An Example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dirty="0">
                <a:latin typeface="TimesNewRoman" charset="0"/>
              </a:rPr>
              <a:t>         </a:t>
            </a:r>
            <a:r>
              <a:rPr lang="zh-CN" altLang="en-US" sz="2300" dirty="0">
                <a:latin typeface="TimesNewRoman" charset="0"/>
              </a:rPr>
              <a:t>• Step </a:t>
            </a:r>
            <a:r>
              <a:rPr lang="en-US" altLang="zh-CN" sz="2300" dirty="0">
                <a:latin typeface="TimesNewRoman" charset="0"/>
              </a:rPr>
              <a:t>5</a:t>
            </a:r>
            <a:r>
              <a:rPr lang="zh-CN" altLang="en-US" sz="2300" dirty="0">
                <a:latin typeface="TimesNewRoman" charset="0"/>
              </a:rPr>
              <a:t>       {</a:t>
            </a:r>
            <a:r>
              <a:rPr lang="en-US" altLang="zh-CN" sz="2300" dirty="0">
                <a:latin typeface="TimesNewRoman" charset="0"/>
              </a:rPr>
              <a:t>2,5</a:t>
            </a:r>
            <a:r>
              <a:rPr lang="zh-CN" altLang="en-US" sz="2300" dirty="0">
                <a:latin typeface="TimesNewRoman" charset="0"/>
              </a:rPr>
              <a:t>}    {1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2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3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4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5} {6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7} </a:t>
            </a:r>
            <a:r>
              <a:rPr lang="en-US" altLang="zh-CN" sz="2300" dirty="0">
                <a:latin typeface="TimesNewRoman" charset="0"/>
              </a:rPr>
              <a:t>- rejected</a:t>
            </a:r>
            <a:endParaRPr lang="zh-CN" altLang="en-US" sz="23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7044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45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7046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47" name="Freeform 1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48" name="Freeform 12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49" name="Freeform 1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0" name="Freeform 14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1" name="Freeform 15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2" name="Freeform 1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3" name="Freeform 17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4" name="Freeform 18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5" name="Freeform 19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6" name="Text Box 20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7057" name="Freeform 21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58" name="Text Box 22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87059" name="Freeform 23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0" name="Text Box 24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87061" name="Freeform 2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2" name="Freeform 2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3" name="Freeform 2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4" name="Freeform 2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5" name="Freeform 2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6" name="Freeform 3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7" name="Freeform 3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8" name="Freeform 32"/>
          <p:cNvSpPr>
            <a:spLocks noChangeArrowheads="1"/>
          </p:cNvSpPr>
          <p:nvPr/>
        </p:nvSpPr>
        <p:spPr bwMode="auto">
          <a:xfrm>
            <a:off x="6445744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69" name="Freeform 33"/>
          <p:cNvSpPr>
            <a:spLocks noChangeArrowheads="1"/>
          </p:cNvSpPr>
          <p:nvPr/>
        </p:nvSpPr>
        <p:spPr bwMode="auto">
          <a:xfrm>
            <a:off x="7648751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70" name="Line 34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7071" name="Line 35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7072" name="Freeform 36"/>
          <p:cNvSpPr>
            <a:spLocks noChangeArrowheads="1"/>
          </p:cNvSpPr>
          <p:nvPr/>
        </p:nvSpPr>
        <p:spPr bwMode="auto">
          <a:xfrm>
            <a:off x="7652465" y="4905349"/>
            <a:ext cx="1225285" cy="1237717"/>
          </a:xfrm>
          <a:custGeom>
            <a:avLst/>
            <a:gdLst>
              <a:gd name="T0" fmla="*/ 1047390 w 2911"/>
              <a:gd name="T1" fmla="*/ 19798 h 3118"/>
              <a:gd name="T2" fmla="*/ 1029034 w 2911"/>
              <a:gd name="T3" fmla="*/ 0 h 3118"/>
              <a:gd name="T4" fmla="*/ 0 w 2911"/>
              <a:gd name="T5" fmla="*/ 1102205 h 3118"/>
              <a:gd name="T6" fmla="*/ 18356 w 2911"/>
              <a:gd name="T7" fmla="*/ 1122003 h 3118"/>
              <a:gd name="T8" fmla="*/ 1047390 w 2911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1" h="3118">
                <a:moveTo>
                  <a:pt x="2910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10" y="5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73" name="Line 37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7074" name="Line 38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7075" name="Freeform 39"/>
          <p:cNvSpPr>
            <a:spLocks noChangeArrowheads="1"/>
          </p:cNvSpPr>
          <p:nvPr/>
        </p:nvSpPr>
        <p:spPr bwMode="auto">
          <a:xfrm>
            <a:off x="6449457" y="4905349"/>
            <a:ext cx="1225285" cy="1237717"/>
          </a:xfrm>
          <a:custGeom>
            <a:avLst/>
            <a:gdLst>
              <a:gd name="T0" fmla="*/ 18369 w 2909"/>
              <a:gd name="T1" fmla="*/ 0 h 3118"/>
              <a:gd name="T2" fmla="*/ 0 w 2909"/>
              <a:gd name="T3" fmla="*/ 19798 h 3118"/>
              <a:gd name="T4" fmla="*/ 1029021 w 2909"/>
              <a:gd name="T5" fmla="*/ 1122003 h 3118"/>
              <a:gd name="T6" fmla="*/ 1047390 w 2909"/>
              <a:gd name="T7" fmla="*/ 1102205 h 3118"/>
              <a:gd name="T8" fmla="*/ 18369 w 2909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9" h="3118">
                <a:moveTo>
                  <a:pt x="51" y="0"/>
                </a:moveTo>
                <a:lnTo>
                  <a:pt x="0" y="55"/>
                </a:lnTo>
                <a:lnTo>
                  <a:pt x="2857" y="3117"/>
                </a:lnTo>
                <a:lnTo>
                  <a:pt x="2908" y="3062"/>
                </a:lnTo>
                <a:lnTo>
                  <a:pt x="51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76" name="Line 40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7077" name="Freeform 41"/>
          <p:cNvSpPr>
            <a:spLocks noChangeArrowheads="1"/>
          </p:cNvSpPr>
          <p:nvPr/>
        </p:nvSpPr>
        <p:spPr bwMode="auto">
          <a:xfrm>
            <a:off x="619326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78" name="Text Box 42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7079" name="Freeform 43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80" name="Text Box 44"/>
          <p:cNvSpPr txBox="1">
            <a:spLocks noChangeArrowheads="1"/>
          </p:cNvSpPr>
          <p:nvPr/>
        </p:nvSpPr>
        <p:spPr bwMode="auto">
          <a:xfrm>
            <a:off x="634735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7081" name="Text Box 45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87082" name="Freeform 46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83" name="Text Box 47"/>
          <p:cNvSpPr txBox="1">
            <a:spLocks noChangeArrowheads="1"/>
          </p:cNvSpPr>
          <p:nvPr/>
        </p:nvSpPr>
        <p:spPr bwMode="auto">
          <a:xfrm>
            <a:off x="755035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7084" name="Freeform 48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85" name="Text Box 49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87086" name="Freeform 50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87" name="Text Box 51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87088" name="Freeform 52"/>
          <p:cNvSpPr>
            <a:spLocks noChangeArrowheads="1"/>
          </p:cNvSpPr>
          <p:nvPr/>
        </p:nvSpPr>
        <p:spPr bwMode="auto">
          <a:xfrm>
            <a:off x="686159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89" name="Text Box 53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87090" name="Freeform 54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91" name="Text Box 55"/>
          <p:cNvSpPr txBox="1">
            <a:spLocks noChangeArrowheads="1"/>
          </p:cNvSpPr>
          <p:nvPr/>
        </p:nvSpPr>
        <p:spPr bwMode="auto">
          <a:xfrm>
            <a:off x="701568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87092" name="Freeform 56"/>
          <p:cNvSpPr>
            <a:spLocks noChangeArrowheads="1"/>
          </p:cNvSpPr>
          <p:nvPr/>
        </p:nvSpPr>
        <p:spPr bwMode="auto">
          <a:xfrm>
            <a:off x="8062751" y="5320255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93" name="Text Box 57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87094" name="Freeform 58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95" name="Text Box 59"/>
          <p:cNvSpPr txBox="1">
            <a:spLocks noChangeArrowheads="1"/>
          </p:cNvSpPr>
          <p:nvPr/>
        </p:nvSpPr>
        <p:spPr bwMode="auto">
          <a:xfrm>
            <a:off x="8218695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87096" name="Freeform 60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097" name="Text Box 61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87098" name="Text Box 62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87099" name="Text Box 63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87100" name="Freeform 64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01" name="Text Box 65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87102" name="Freeform 66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03" name="Text Box 67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87104" name="Freeform 68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05" name="Text Box 69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87106" name="Freeform 70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07" name="Text Box 71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87108" name="Text Box 72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87109" name="Freeform 73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10" name="Text Box 74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87111" name="Freeform 75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12" name="Text Box 76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87113" name="Freeform 77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14" name="Text Box 78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87115" name="Freeform 79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16" name="Text Box 80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87117" name="Freeform 81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18" name="Text Box 82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87119" name="Freeform 83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20" name="Text Box 84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87121" name="Freeform 85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22" name="Text Box 86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87123" name="Freeform 87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24" name="Text Box 88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87125" name="Freeform 89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26" name="Text Box 90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87127" name="Freeform 91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28" name="Freeform 92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29" name="Freeform 93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0" name="Freeform 94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1" name="Freeform 95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2" name="Freeform 96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3" name="Freeform 97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4" name="Freeform 98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5" name="Freeform 99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6" name="Freeform 100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7" name="Freeform 101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8" name="Freeform 102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39" name="Freeform 103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40" name="Freeform 104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41" name="Freeform 105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42" name="Freeform 106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87143" name="Text Box 107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87144" name="Text Box 108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87145" name="Text Box 10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42</a:t>
            </a:r>
          </a:p>
        </p:txBody>
      </p:sp>
      <p:sp>
        <p:nvSpPr>
          <p:cNvPr id="87146" name="矩形 1"/>
          <p:cNvSpPr>
            <a:spLocks noChangeArrowheads="1"/>
          </p:cNvSpPr>
          <p:nvPr/>
        </p:nvSpPr>
        <p:spPr bwMode="auto">
          <a:xfrm>
            <a:off x="1310684" y="1899466"/>
            <a:ext cx="8421053" cy="10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Algorithm: An Example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2300" dirty="0">
                <a:latin typeface="TimesNewRoman" charset="0"/>
              </a:rPr>
              <a:t>            • Step </a:t>
            </a:r>
            <a:r>
              <a:rPr lang="en-US" altLang="zh-CN" sz="2300" dirty="0">
                <a:latin typeface="TimesNewRoman" charset="0"/>
              </a:rPr>
              <a:t>5</a:t>
            </a:r>
            <a:r>
              <a:rPr lang="zh-CN" altLang="en-US" sz="2300" dirty="0">
                <a:latin typeface="TimesNewRoman" charset="0"/>
              </a:rPr>
              <a:t>       {</a:t>
            </a:r>
            <a:r>
              <a:rPr lang="en-US" altLang="zh-CN" sz="2300" dirty="0">
                <a:latin typeface="TimesNewRoman" charset="0"/>
              </a:rPr>
              <a:t>4,7</a:t>
            </a:r>
            <a:r>
              <a:rPr lang="zh-CN" altLang="en-US" sz="2300" dirty="0">
                <a:latin typeface="TimesNewRoman" charset="0"/>
              </a:rPr>
              <a:t>}    {1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2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3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4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5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6</a:t>
            </a:r>
            <a:r>
              <a:rPr lang="en-US" altLang="zh-CN" sz="2300" dirty="0">
                <a:latin typeface="TimesNewRoman" charset="0"/>
              </a:rPr>
              <a:t>,</a:t>
            </a:r>
            <a:r>
              <a:rPr lang="zh-CN" altLang="en-US" sz="2300" dirty="0">
                <a:latin typeface="TimesNewRoman" charset="0"/>
              </a:rPr>
              <a:t>7} </a:t>
            </a:r>
            <a:r>
              <a:rPr lang="en-US" altLang="zh-CN" sz="2300" dirty="0">
                <a:latin typeface="TimesNewRoman" charset="0"/>
              </a:rPr>
              <a:t>- done</a:t>
            </a:r>
            <a:endParaRPr lang="zh-CN" altLang="en-US" sz="23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89092" name="Text Box 1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43</a:t>
            </a:r>
          </a:p>
        </p:txBody>
      </p:sp>
      <p:sp>
        <p:nvSpPr>
          <p:cNvPr id="89093" name="矩形 1"/>
          <p:cNvSpPr>
            <a:spLocks noChangeArrowheads="1"/>
          </p:cNvSpPr>
          <p:nvPr/>
        </p:nvSpPr>
        <p:spPr bwMode="auto">
          <a:xfrm>
            <a:off x="1810082" y="2193577"/>
            <a:ext cx="6063306" cy="324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3200" dirty="0">
                <a:latin typeface="TimesNewRoman" charset="0"/>
              </a:rPr>
              <a:t>• Kruskal</a:t>
            </a:r>
            <a:r>
              <a:rPr lang="en-US" altLang="zh-CN" sz="3200" dirty="0">
                <a:latin typeface="TimesNewRoman" charset="0"/>
              </a:rPr>
              <a:t>’</a:t>
            </a:r>
            <a:r>
              <a:rPr lang="zh-CN" altLang="en-US" sz="3200" dirty="0">
                <a:latin typeface="TimesNewRoman" charset="0"/>
              </a:rPr>
              <a:t>s Algorithm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TimesNewRoman" charset="0"/>
              </a:rPr>
              <a:t>   </a:t>
            </a:r>
            <a:r>
              <a:rPr lang="zh-CN" altLang="en-US" dirty="0">
                <a:latin typeface="TimesNewRoman" charset="0"/>
              </a:rPr>
              <a:t>– </a:t>
            </a:r>
            <a:r>
              <a:rPr lang="zh-CN" altLang="en-US" sz="3200" dirty="0">
                <a:latin typeface="TimesNewRoman" charset="0"/>
              </a:rPr>
              <a:t>type node = record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latin typeface="TimesNewRoman" charset="0"/>
              </a:rPr>
              <a:t>          </a:t>
            </a:r>
            <a:r>
              <a:rPr lang="zh-CN" altLang="en-US" sz="3200" dirty="0">
                <a:latin typeface="TimesNewRoman" charset="0"/>
              </a:rPr>
              <a:t>node_number: integer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latin typeface="TimesNewRoman" charset="0"/>
              </a:rPr>
              <a:t>   </a:t>
            </a:r>
            <a:r>
              <a:rPr lang="zh-CN" altLang="en-US" sz="3200" dirty="0">
                <a:latin typeface="TimesNewRoman" charset="0"/>
              </a:rPr>
              <a:t>– type edge = record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latin typeface="TimesNewRoman" charset="0"/>
              </a:rPr>
              <a:t>          </a:t>
            </a:r>
            <a:r>
              <a:rPr lang="zh-CN" altLang="en-US" sz="3200" dirty="0">
                <a:latin typeface="TimesNewRoman" charset="0"/>
              </a:rPr>
              <a:t>start: ^node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latin typeface="TimesNewRoman" charset="0"/>
              </a:rPr>
              <a:t>          </a:t>
            </a:r>
            <a:r>
              <a:rPr lang="zh-CN" altLang="en-US" sz="3200" dirty="0">
                <a:latin typeface="TimesNewRoman" charset="0"/>
              </a:rPr>
              <a:t>end: ^node </a:t>
            </a:r>
            <a:endParaRPr lang="en-US" altLang="zh-CN" sz="32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3200" dirty="0">
                <a:latin typeface="TimesNewRoman" charset="0"/>
              </a:rPr>
              <a:t>          </a:t>
            </a:r>
            <a:r>
              <a:rPr lang="zh-CN" altLang="en-US" sz="3200" dirty="0">
                <a:latin typeface="TimesNewRoman" charset="0"/>
              </a:rPr>
              <a:t>length: integer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489180" y="495277"/>
            <a:ext cx="6072229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zh-CN" altLang="en-US" sz="5400" dirty="0" smtClean="0">
                <a:latin typeface="TimesNewRoman" charset="0"/>
              </a:rPr>
              <a:t>Kruskal</a:t>
            </a:r>
            <a:r>
              <a:rPr lang="en-US" altLang="zh-CN" sz="5400" dirty="0" smtClean="0">
                <a:latin typeface="TimesNewRoman" charset="0"/>
              </a:rPr>
              <a:t>’</a:t>
            </a:r>
            <a:r>
              <a:rPr lang="zh-CN" altLang="en-US" sz="5400" dirty="0" smtClean="0">
                <a:latin typeface="TimesNewRoman" charset="0"/>
              </a:rPr>
              <a:t>s Algorithm</a:t>
            </a:r>
            <a:endParaRPr lang="en-US" altLang="zh-CN" sz="5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91140" name="Text Box 2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44</a:t>
            </a:r>
          </a:p>
        </p:txBody>
      </p:sp>
      <p:sp>
        <p:nvSpPr>
          <p:cNvPr id="91141" name="矩形 1"/>
          <p:cNvSpPr>
            <a:spLocks noChangeArrowheads="1"/>
          </p:cNvSpPr>
          <p:nvPr/>
        </p:nvSpPr>
        <p:spPr bwMode="auto">
          <a:xfrm>
            <a:off x="1188156" y="1638286"/>
            <a:ext cx="8516262" cy="564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zh-CN" altLang="en-US" sz="2800" b="1" dirty="0" smtClean="0">
                <a:latin typeface="Courier New" charset="0"/>
                <a:cs typeface="Courier New" charset="0"/>
              </a:rPr>
              <a:t>Function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Kruskal(N[1..n]: ^node, E[1..e]: ^edge)       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sort E by increasing length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S = {}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for i =1 to n do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set[i] = {N[i]}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i = 0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repeat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i = i+1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u = E[i]^.start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v = E[i]^.end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uset = find u in set[]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vset = find v in set[]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if uset </a:t>
            </a:r>
            <a:r>
              <a:rPr lang="en-US" altLang="zh-CN" sz="2800" b="1" dirty="0" smtClean="0">
                <a:latin typeface="Courier New" charset="0"/>
                <a:cs typeface="Courier New" charset="0"/>
              </a:rPr>
              <a:t>!=</a:t>
            </a:r>
            <a:r>
              <a:rPr lang="zh-CN" altLang="en-US" sz="2800" b="1" dirty="0" smtClean="0">
                <a:latin typeface="Courier New" charset="0"/>
                <a:cs typeface="Courier New" charset="0"/>
              </a:rPr>
              <a:t> vset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then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merge(uset, vset)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add E[i] to S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until S contains n – 1 edges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return </a:t>
            </a:r>
            <a:r>
              <a:rPr lang="zh-CN" altLang="en-US" sz="2800" b="1" dirty="0" smtClean="0">
                <a:latin typeface="Courier New" charset="0"/>
                <a:cs typeface="Courier New" charset="0"/>
              </a:rPr>
              <a:t>S</a:t>
            </a:r>
            <a:endParaRPr lang="en-US" altLang="zh-CN" sz="16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489180" y="495277"/>
            <a:ext cx="6072229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zh-CN" altLang="en-US" sz="5400" dirty="0" smtClean="0">
                <a:latin typeface="TimesNewRoman" charset="0"/>
              </a:rPr>
              <a:t>Kruskal</a:t>
            </a:r>
            <a:r>
              <a:rPr lang="en-US" altLang="zh-CN" sz="5400" dirty="0" smtClean="0">
                <a:latin typeface="TimesNewRoman" charset="0"/>
              </a:rPr>
              <a:t>’</a:t>
            </a:r>
            <a:r>
              <a:rPr lang="zh-CN" altLang="en-US" sz="5400" dirty="0" smtClean="0">
                <a:latin typeface="TimesNewRoman" charset="0"/>
              </a:rPr>
              <a:t>s Algorithm</a:t>
            </a:r>
            <a:endParaRPr lang="en-US" altLang="zh-CN" sz="5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91140" name="Text Box 2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44</a:t>
            </a:r>
          </a:p>
        </p:txBody>
      </p:sp>
      <p:sp>
        <p:nvSpPr>
          <p:cNvPr id="91141" name="矩形 1"/>
          <p:cNvSpPr>
            <a:spLocks noChangeArrowheads="1"/>
          </p:cNvSpPr>
          <p:nvPr/>
        </p:nvSpPr>
        <p:spPr bwMode="auto">
          <a:xfrm>
            <a:off x="1188156" y="1638286"/>
            <a:ext cx="8516262" cy="564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zh-CN" altLang="en-US" sz="2800" b="1" dirty="0" smtClean="0">
                <a:latin typeface="Courier New" charset="0"/>
                <a:cs typeface="Courier New" charset="0"/>
              </a:rPr>
              <a:t>Function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Kruskal(N[1..n]: ^node, E[1..e]: ^edge)       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sort E by increasing length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S = {}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for i =1 to n do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set[i] = {N[i]}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i = 0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repeat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i = i+1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u = E[i]^.start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v = E[i]^.end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uset = find u in set[]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vset = find v in set[]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if uset </a:t>
            </a:r>
            <a:r>
              <a:rPr lang="en-US" altLang="zh-CN" sz="2800" b="1" dirty="0" smtClean="0">
                <a:latin typeface="Courier New" charset="0"/>
                <a:cs typeface="Courier New" charset="0"/>
              </a:rPr>
              <a:t>!=</a:t>
            </a:r>
            <a:r>
              <a:rPr lang="zh-CN" altLang="en-US" sz="2800" b="1" dirty="0" smtClean="0">
                <a:latin typeface="Courier New" charset="0"/>
                <a:cs typeface="Courier New" charset="0"/>
              </a:rPr>
              <a:t> vset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then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merge(uset, vset)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    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add E[i] to S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until S contains n – 1 edges </a:t>
            </a:r>
            <a:endParaRPr lang="en-US" altLang="zh-CN" sz="2800" b="1" dirty="0">
              <a:latin typeface="Courier New" charset="0"/>
              <a:cs typeface="Courier New" charset="0"/>
            </a:endParaRPr>
          </a:p>
          <a:p>
            <a:pPr>
              <a:lnSpc>
                <a:spcPts val="2400"/>
              </a:lnSpc>
              <a:buClr>
                <a:srgbClr val="000000"/>
              </a:buClr>
              <a:buSzPct val="100000"/>
            </a:pPr>
            <a:r>
              <a:rPr lang="en-US" altLang="zh-CN" sz="2800" b="1" dirty="0">
                <a:latin typeface="Courier New" charset="0"/>
                <a:cs typeface="Courier New" charset="0"/>
              </a:rPr>
              <a:t>    </a:t>
            </a:r>
            <a:r>
              <a:rPr lang="zh-CN" altLang="en-US" sz="2800" b="1" dirty="0">
                <a:latin typeface="Courier New" charset="0"/>
                <a:cs typeface="Courier New" charset="0"/>
              </a:rPr>
              <a:t>return </a:t>
            </a:r>
            <a:r>
              <a:rPr lang="zh-CN" altLang="en-US" sz="2800" b="1" dirty="0" smtClean="0">
                <a:latin typeface="Courier New" charset="0"/>
                <a:cs typeface="Courier New" charset="0"/>
              </a:rPr>
              <a:t>S</a:t>
            </a:r>
            <a:endParaRPr lang="en-US" altLang="zh-CN" sz="16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489180" y="495277"/>
            <a:ext cx="6072229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zh-CN" altLang="en-US" sz="5400" dirty="0" smtClean="0">
                <a:latin typeface="TimesNewRoman" charset="0"/>
              </a:rPr>
              <a:t>Kruskal</a:t>
            </a:r>
            <a:r>
              <a:rPr lang="en-US" altLang="zh-CN" sz="5400" dirty="0" smtClean="0">
                <a:latin typeface="TimesNewRoman" charset="0"/>
              </a:rPr>
              <a:t>’</a:t>
            </a:r>
            <a:r>
              <a:rPr lang="zh-CN" altLang="en-US" sz="5400" dirty="0" smtClean="0">
                <a:latin typeface="TimesNewRoman" charset="0"/>
              </a:rPr>
              <a:t>s Algorithm</a:t>
            </a:r>
            <a:endParaRPr lang="en-US" altLang="zh-CN" sz="5000" dirty="0">
              <a:solidFill>
                <a:srgbClr val="221304"/>
              </a:solidFill>
              <a:latin typeface="TimesNewRoman" charset="0"/>
            </a:endParaRPr>
          </a:p>
        </p:txBody>
      </p:sp>
      <p:sp>
        <p:nvSpPr>
          <p:cNvPr id="91140" name="Text Box 2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44</a:t>
            </a:r>
          </a:p>
        </p:txBody>
      </p:sp>
      <p:sp>
        <p:nvSpPr>
          <p:cNvPr id="91141" name="矩形 1"/>
          <p:cNvSpPr>
            <a:spLocks noChangeArrowheads="1"/>
          </p:cNvSpPr>
          <p:nvPr/>
        </p:nvSpPr>
        <p:spPr bwMode="auto">
          <a:xfrm>
            <a:off x="1188156" y="1638286"/>
            <a:ext cx="8970574" cy="564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KRUSKAL(G):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1 A = ∅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2 </a:t>
            </a:r>
            <a:r>
              <a:rPr lang="en-US" sz="3600" b="1" dirty="0" err="1" smtClean="0"/>
              <a:t>foreach</a:t>
            </a:r>
            <a:r>
              <a:rPr lang="en-US" sz="3600" dirty="0" smtClean="0"/>
              <a:t> v ∈ G.V: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3 MAKE-SET(v)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4 </a:t>
            </a:r>
            <a:r>
              <a:rPr lang="en-US" sz="3600" b="1" dirty="0" err="1" smtClean="0"/>
              <a:t>foreach</a:t>
            </a:r>
            <a:r>
              <a:rPr lang="en-US" sz="3600" dirty="0" smtClean="0"/>
              <a:t> (u, v) in G.E ordered by weight(u, v), increasing: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5 </a:t>
            </a:r>
            <a:r>
              <a:rPr lang="en-US" sz="3600" b="1" dirty="0" smtClean="0"/>
              <a:t>if</a:t>
            </a:r>
            <a:r>
              <a:rPr lang="en-US" sz="3600" dirty="0" smtClean="0"/>
              <a:t> FIND-SET(u) ≠ FIND-SET(v):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6 A = A ∪ {(u, v)}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7 UNION(u, v)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3600" dirty="0" smtClean="0"/>
              <a:t>8 </a:t>
            </a:r>
            <a:r>
              <a:rPr lang="en-US" sz="3600" b="1" dirty="0" smtClean="0"/>
              <a:t>return</a:t>
            </a:r>
            <a:r>
              <a:rPr lang="en-US" sz="3600" dirty="0" smtClean="0"/>
              <a:t> A</a:t>
            </a:r>
            <a:endParaRPr lang="en-US" altLang="zh-CN" sz="36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3188" name="Text Box 1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45</a:t>
            </a:r>
          </a:p>
        </p:txBody>
      </p:sp>
      <p:sp>
        <p:nvSpPr>
          <p:cNvPr id="93189" name="矩形 1"/>
          <p:cNvSpPr>
            <a:spLocks noChangeArrowheads="1"/>
          </p:cNvSpPr>
          <p:nvPr/>
        </p:nvSpPr>
        <p:spPr bwMode="auto">
          <a:xfrm>
            <a:off x="653486" y="1955488"/>
            <a:ext cx="9850552" cy="41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2800" dirty="0" smtClean="0">
                <a:latin typeface="TimesNewRoman" charset="0"/>
              </a:rPr>
              <a:t>– </a:t>
            </a:r>
            <a:r>
              <a:rPr lang="zh-CN" altLang="en-US" sz="2800" dirty="0">
                <a:latin typeface="TimesNewRoman" charset="0"/>
              </a:rPr>
              <a:t>Let O be a set of nodes and S a set of edges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– Initially O contains the first node of N and S is empty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– At each step look for the shortest edge {u, v} in E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</a:t>
            </a:r>
            <a:r>
              <a:rPr lang="zh-CN" altLang="en-US" sz="2800" dirty="0">
                <a:latin typeface="TimesNewRoman" charset="0"/>
              </a:rPr>
              <a:t>such that u ∈ O and v ∉ O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– Add {u, v} to S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– Add v to O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</a:t>
            </a:r>
            <a:r>
              <a:rPr lang="zh-CN" altLang="en-US" sz="2800" dirty="0">
                <a:latin typeface="TimesNewRoman" charset="0"/>
              </a:rPr>
              <a:t> – Repeat until O = N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</a:t>
            </a:r>
            <a:r>
              <a:rPr lang="zh-CN" altLang="en-US" sz="2800" dirty="0">
                <a:latin typeface="TimesNewRoman" charset="0"/>
              </a:rPr>
              <a:t>– Note that, at each step, S is a minimum spanning tree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</a:t>
            </a:r>
            <a:r>
              <a:rPr lang="zh-CN" altLang="en-US" sz="2800" dirty="0">
                <a:latin typeface="TimesNewRoman" charset="0"/>
              </a:rPr>
              <a:t>on the nodes in O</a:t>
            </a:r>
          </a:p>
        </p:txBody>
      </p:sp>
      <p:sp>
        <p:nvSpPr>
          <p:cNvPr id="6" name="矩形 5"/>
          <p:cNvSpPr/>
          <p:nvPr/>
        </p:nvSpPr>
        <p:spPr>
          <a:xfrm>
            <a:off x="3489312" y="709591"/>
            <a:ext cx="4167423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36"/>
              </a:lnSpc>
              <a:buClr>
                <a:srgbClr val="000000"/>
              </a:buClr>
              <a:buSzPct val="100000"/>
            </a:pPr>
            <a:r>
              <a:rPr lang="zh-CN" altLang="en-US" sz="4000" dirty="0" smtClean="0">
                <a:latin typeface="TimesNewRoman" charset="0"/>
              </a:rPr>
              <a:t> Prim</a:t>
            </a:r>
            <a:r>
              <a:rPr lang="en-US" altLang="zh-CN" sz="4000" dirty="0" smtClean="0">
                <a:latin typeface="TimesNewRoman" charset="0"/>
              </a:rPr>
              <a:t>’</a:t>
            </a:r>
            <a:r>
              <a:rPr lang="zh-CN" altLang="en-US" sz="4000" dirty="0" smtClean="0">
                <a:latin typeface="TimesNewRoman" charset="0"/>
              </a:rPr>
              <a:t>s Algorithm </a:t>
            </a:r>
            <a:endParaRPr lang="en-US" altLang="zh-CN" sz="4000" dirty="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424580" y="2541958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691915" y="2541958"/>
            <a:ext cx="2452428" cy="423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Step 0      -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357190" y="2541958"/>
            <a:ext cx="436275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{1}</a:t>
            </a:r>
          </a:p>
        </p:txBody>
      </p:sp>
      <p:sp>
        <p:nvSpPr>
          <p:cNvPr id="95241" name="Freeform 9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43" name="Freeform 11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44" name="Freeform 12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5246" name="Freeform 14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47" name="Freeform 15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48" name="Freeform 16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49" name="Freeform 17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50" name="Freeform 18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51" name="Freeform 19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52" name="Freeform 20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53" name="Freeform 21"/>
          <p:cNvSpPr>
            <a:spLocks noChangeArrowheads="1"/>
          </p:cNvSpPr>
          <p:nvPr/>
        </p:nvSpPr>
        <p:spPr bwMode="auto">
          <a:xfrm>
            <a:off x="2584238" y="3685140"/>
            <a:ext cx="1203008" cy="31512"/>
          </a:xfrm>
          <a:custGeom>
            <a:avLst/>
            <a:gdLst>
              <a:gd name="T0" fmla="*/ 0 w 2858"/>
              <a:gd name="T1" fmla="*/ 28213 h 79"/>
              <a:gd name="T2" fmla="*/ 1028340 w 2858"/>
              <a:gd name="T3" fmla="*/ 28213 h 79"/>
              <a:gd name="T4" fmla="*/ 1028340 w 2858"/>
              <a:gd name="T5" fmla="*/ 0 h 79"/>
              <a:gd name="T6" fmla="*/ 0 w 2858"/>
              <a:gd name="T7" fmla="*/ 0 h 79"/>
              <a:gd name="T8" fmla="*/ 0 w 2858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8" h="79">
                <a:moveTo>
                  <a:pt x="0" y="78"/>
                </a:moveTo>
                <a:lnTo>
                  <a:pt x="2857" y="78"/>
                </a:lnTo>
                <a:lnTo>
                  <a:pt x="2857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3787246" y="3700895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55" name="Freeform 23"/>
          <p:cNvSpPr>
            <a:spLocks noChangeArrowheads="1"/>
          </p:cNvSpPr>
          <p:nvPr/>
        </p:nvSpPr>
        <p:spPr bwMode="auto">
          <a:xfrm>
            <a:off x="2569386" y="3700895"/>
            <a:ext cx="31561" cy="1216709"/>
          </a:xfrm>
          <a:custGeom>
            <a:avLst/>
            <a:gdLst>
              <a:gd name="T0" fmla="*/ 0 w 75"/>
              <a:gd name="T1" fmla="*/ 1102953 h 3063"/>
              <a:gd name="T2" fmla="*/ 26628 w 75"/>
              <a:gd name="T3" fmla="*/ 1102953 h 3063"/>
              <a:gd name="T4" fmla="*/ 26628 w 75"/>
              <a:gd name="T5" fmla="*/ 0 h 3063"/>
              <a:gd name="T6" fmla="*/ 0 w 75"/>
              <a:gd name="T7" fmla="*/ 0 h 3063"/>
              <a:gd name="T8" fmla="*/ 0 w 75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3063">
                <a:moveTo>
                  <a:pt x="0" y="3062"/>
                </a:moveTo>
                <a:lnTo>
                  <a:pt x="74" y="3062"/>
                </a:lnTo>
                <a:lnTo>
                  <a:pt x="74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 flipH="1">
            <a:off x="3785391" y="4915853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2584238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63" name="Line 31"/>
          <p:cNvSpPr>
            <a:spLocks noChangeShapeType="1"/>
          </p:cNvSpPr>
          <p:nvPr/>
        </p:nvSpPr>
        <p:spPr bwMode="auto">
          <a:xfrm>
            <a:off x="2584238" y="4915853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5265" name="Freeform 33"/>
          <p:cNvSpPr>
            <a:spLocks noChangeArrowheads="1"/>
          </p:cNvSpPr>
          <p:nvPr/>
        </p:nvSpPr>
        <p:spPr bwMode="auto">
          <a:xfrm>
            <a:off x="2985241" y="3429543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5267" name="Freeform 35"/>
          <p:cNvSpPr>
            <a:spLocks noChangeArrowheads="1"/>
          </p:cNvSpPr>
          <p:nvPr/>
        </p:nvSpPr>
        <p:spPr bwMode="auto">
          <a:xfrm>
            <a:off x="418824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3139330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95269" name="Freeform 37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434233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95271" name="Freeform 39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5273" name="Freeform 41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74" name="Text Box 42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95275" name="Freeform 43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5277" name="Freeform 45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78" name="Text Box 46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95279" name="Freeform 47"/>
          <p:cNvSpPr>
            <a:spLocks noChangeArrowheads="1"/>
          </p:cNvSpPr>
          <p:nvPr/>
        </p:nvSpPr>
        <p:spPr bwMode="auto">
          <a:xfrm>
            <a:off x="2985241" y="4644501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80" name="Text Box 48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95281" name="Freeform 49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82" name="Text Box 50"/>
          <p:cNvSpPr txBox="1">
            <a:spLocks noChangeArrowheads="1"/>
          </p:cNvSpPr>
          <p:nvPr/>
        </p:nvSpPr>
        <p:spPr bwMode="auto">
          <a:xfrm>
            <a:off x="3139330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95283" name="Freeform 51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84" name="Text Box 52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95285" name="Freeform 53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86" name="Text Box 54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5287" name="Freeform 55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88" name="Text Box 56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95289" name="Freeform 57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90" name="Text Box 58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95291" name="Freeform 59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92" name="Text Box 60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95293" name="Text Box 61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95294" name="Text Box 62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95295" name="Freeform 63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96" name="Text Box 64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5297" name="Freeform 65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298" name="Text Box 66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95299" name="Text Box 67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95300" name="Freeform 68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01" name="Text Box 69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95302" name="Text Box 70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95303" name="Freeform 71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04" name="Text Box 72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95305" name="Freeform 73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06" name="Text Box 74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95307" name="Freeform 75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08" name="Text Box 76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95309" name="Freeform 77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10" name="Freeform 78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11" name="Freeform 79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12" name="Freeform 80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13" name="Freeform 81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14" name="Freeform 82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15" name="Freeform 83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16" name="Freeform 84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5317" name="Text Box 85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95318" name="Text Box 86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46</a:t>
            </a: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2203428" y="638153"/>
            <a:ext cx="628423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Prim’s Algorithm: An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  <p:sp>
        <p:nvSpPr>
          <p:cNvPr id="11268" name="Text Box 18"/>
          <p:cNvSpPr txBox="1">
            <a:spLocks noChangeArrowheads="1"/>
          </p:cNvSpPr>
          <p:nvPr/>
        </p:nvSpPr>
        <p:spPr bwMode="auto">
          <a:xfrm>
            <a:off x="10416783" y="7259987"/>
            <a:ext cx="163371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5</a:t>
            </a:r>
          </a:p>
        </p:txBody>
      </p:sp>
      <p:sp>
        <p:nvSpPr>
          <p:cNvPr id="2" name="矩形 1"/>
          <p:cNvSpPr/>
          <p:nvPr/>
        </p:nvSpPr>
        <p:spPr>
          <a:xfrm>
            <a:off x="346040" y="2151561"/>
            <a:ext cx="9929882" cy="3460290"/>
          </a:xfrm>
          <a:prstGeom prst="rect">
            <a:avLst/>
          </a:prstGeom>
        </p:spPr>
        <p:txBody>
          <a:bodyPr wrap="square" lIns="104315" tIns="52157" rIns="104315" bIns="52157">
            <a:spAutoFit/>
          </a:bodyPr>
          <a:lstStyle/>
          <a:p>
            <a:pPr>
              <a:lnSpc>
                <a:spcPct val="104000"/>
              </a:lnSpc>
              <a:spcAft>
                <a:spcPts val="542"/>
              </a:spcAft>
              <a:buClr>
                <a:srgbClr val="000000"/>
              </a:buClr>
              <a:buSzPts val="2000"/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Let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G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= (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) be a connected, directed graph consisting of a set of </a:t>
            </a:r>
            <a:r>
              <a:rPr lang="en-US" altLang="zh-CN" sz="28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nodes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and a set of directed edges </a:t>
            </a:r>
            <a:r>
              <a:rPr lang="en-US" altLang="zh-CN" sz="2800" i="1" dirty="0">
                <a:solidFill>
                  <a:srgbClr val="000000"/>
                </a:solidFill>
                <a:latin typeface="TimesNewRoman" charset="0"/>
                <a:cs typeface="Arial" charset="0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.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>
              <a:lnSpc>
                <a:spcPct val="104000"/>
              </a:lnSpc>
              <a:spcAft>
                <a:spcPts val="557"/>
              </a:spcAft>
              <a:buClr>
                <a:srgbClr val="000000"/>
              </a:buClr>
              <a:buSzPts val="2000"/>
              <a:buFont typeface="Arial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Each edge has a length, the distance from the node at one </a:t>
            </a:r>
            <a:r>
              <a:rPr lang="en-US" altLang="zh-CN" sz="28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end 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of the edge to the node at the other end.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>
              <a:lnSpc>
                <a:spcPct val="104000"/>
              </a:lnSpc>
              <a:spcAft>
                <a:spcPts val="614"/>
              </a:spcAft>
              <a:buClr>
                <a:srgbClr val="000000"/>
              </a:buClr>
              <a:buSzPts val="2000"/>
              <a:buFont typeface="Arial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One node is designated the source node</a:t>
            </a:r>
            <a:endParaRPr lang="zh-CN" altLang="zh-CN" sz="28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  <a:p>
            <a:pPr>
              <a:lnSpc>
                <a:spcPct val="104000"/>
              </a:lnSpc>
              <a:spcAft>
                <a:spcPts val="114"/>
              </a:spcAft>
              <a:buClr>
                <a:srgbClr val="000000"/>
              </a:buClr>
              <a:buSzPts val="2000"/>
              <a:buFont typeface="Arial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NewRoman" charset="0"/>
                <a:cs typeface="Arial" charset="0"/>
              </a:rPr>
              <a:t>The problem is to find the shortest path from the source node to </a:t>
            </a:r>
            <a:r>
              <a:rPr lang="en-US" altLang="zh-CN" sz="2800" dirty="0">
                <a:solidFill>
                  <a:srgbClr val="0000FF"/>
                </a:solidFill>
                <a:latin typeface="TimesNewRoman" charset="0"/>
                <a:cs typeface="Arial" charset="0"/>
              </a:rPr>
              <a:t>each of the other nodes</a:t>
            </a:r>
            <a:endParaRPr lang="zh-CN" altLang="zh-CN" sz="2800" dirty="0">
              <a:solidFill>
                <a:srgbClr val="0000FF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203428" y="638153"/>
            <a:ext cx="628423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Prim’s Algorithm: An Example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2424580" y="2541958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691915" y="2541959"/>
            <a:ext cx="4249513" cy="409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Step 1      {1, 2}     {1, 2}</a:t>
            </a:r>
          </a:p>
        </p:txBody>
      </p:sp>
      <p:sp>
        <p:nvSpPr>
          <p:cNvPr id="97288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7290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91" name="Freeform 11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7293" name="Freeform 13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94" name="Freeform 14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95" name="Freeform 15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96" name="Freeform 16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97" name="Freeform 17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98" name="Freeform 18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299" name="Freeform 19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00" name="Freeform 20"/>
          <p:cNvSpPr>
            <a:spLocks noChangeArrowheads="1"/>
          </p:cNvSpPr>
          <p:nvPr/>
        </p:nvSpPr>
        <p:spPr bwMode="auto">
          <a:xfrm>
            <a:off x="378724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01" name="Freeform 21"/>
          <p:cNvSpPr>
            <a:spLocks noChangeArrowheads="1"/>
          </p:cNvSpPr>
          <p:nvPr/>
        </p:nvSpPr>
        <p:spPr bwMode="auto">
          <a:xfrm>
            <a:off x="2569386" y="3700895"/>
            <a:ext cx="31561" cy="1216709"/>
          </a:xfrm>
          <a:custGeom>
            <a:avLst/>
            <a:gdLst>
              <a:gd name="T0" fmla="*/ 0 w 75"/>
              <a:gd name="T1" fmla="*/ 1102953 h 3063"/>
              <a:gd name="T2" fmla="*/ 26628 w 75"/>
              <a:gd name="T3" fmla="*/ 1102953 h 3063"/>
              <a:gd name="T4" fmla="*/ 26628 w 75"/>
              <a:gd name="T5" fmla="*/ 0 h 3063"/>
              <a:gd name="T6" fmla="*/ 0 w 75"/>
              <a:gd name="T7" fmla="*/ 0 h 3063"/>
              <a:gd name="T8" fmla="*/ 0 w 75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3063">
                <a:moveTo>
                  <a:pt x="0" y="3062"/>
                </a:moveTo>
                <a:lnTo>
                  <a:pt x="74" y="3062"/>
                </a:lnTo>
                <a:lnTo>
                  <a:pt x="74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02" name="Freeform 22"/>
          <p:cNvSpPr>
            <a:spLocks noChangeArrowheads="1"/>
          </p:cNvSpPr>
          <p:nvPr/>
        </p:nvSpPr>
        <p:spPr bwMode="auto">
          <a:xfrm>
            <a:off x="3772394" y="3700895"/>
            <a:ext cx="31561" cy="1216709"/>
          </a:xfrm>
          <a:custGeom>
            <a:avLst/>
            <a:gdLst>
              <a:gd name="T0" fmla="*/ 0 w 73"/>
              <a:gd name="T1" fmla="*/ 1102953 h 3063"/>
              <a:gd name="T2" fmla="*/ 26618 w 73"/>
              <a:gd name="T3" fmla="*/ 1102953 h 3063"/>
              <a:gd name="T4" fmla="*/ 26618 w 73"/>
              <a:gd name="T5" fmla="*/ 0 h 3063"/>
              <a:gd name="T6" fmla="*/ 0 w 73"/>
              <a:gd name="T7" fmla="*/ 0 h 3063"/>
              <a:gd name="T8" fmla="*/ 0 w 73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3063">
                <a:moveTo>
                  <a:pt x="0" y="3062"/>
                </a:moveTo>
                <a:lnTo>
                  <a:pt x="72" y="3062"/>
                </a:lnTo>
                <a:lnTo>
                  <a:pt x="72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 flipH="1">
            <a:off x="3785391" y="4915853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7307" name="Line 27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2584238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7309" name="Line 29"/>
          <p:cNvSpPr>
            <a:spLocks noChangeShapeType="1"/>
          </p:cNvSpPr>
          <p:nvPr/>
        </p:nvSpPr>
        <p:spPr bwMode="auto">
          <a:xfrm>
            <a:off x="2584238" y="4915853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7310" name="Freeform 30"/>
          <p:cNvSpPr>
            <a:spLocks noChangeArrowheads="1"/>
          </p:cNvSpPr>
          <p:nvPr/>
        </p:nvSpPr>
        <p:spPr bwMode="auto">
          <a:xfrm>
            <a:off x="2573100" y="3688641"/>
            <a:ext cx="1225285" cy="1237716"/>
          </a:xfrm>
          <a:custGeom>
            <a:avLst/>
            <a:gdLst>
              <a:gd name="T0" fmla="*/ 1047390 w 2910"/>
              <a:gd name="T1" fmla="*/ 19798 h 3118"/>
              <a:gd name="T2" fmla="*/ 1029027 w 2910"/>
              <a:gd name="T3" fmla="*/ 0 h 3118"/>
              <a:gd name="T4" fmla="*/ 0 w 2910"/>
              <a:gd name="T5" fmla="*/ 1102204 h 3118"/>
              <a:gd name="T6" fmla="*/ 18363 w 2910"/>
              <a:gd name="T7" fmla="*/ 1122002 h 3118"/>
              <a:gd name="T8" fmla="*/ 1047390 w 2910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2909" y="55"/>
                </a:moveTo>
                <a:lnTo>
                  <a:pt x="2858" y="0"/>
                </a:lnTo>
                <a:lnTo>
                  <a:pt x="0" y="3062"/>
                </a:lnTo>
                <a:lnTo>
                  <a:pt x="51" y="3117"/>
                </a:lnTo>
                <a:lnTo>
                  <a:pt x="2909" y="55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11" name="Freeform 31"/>
          <p:cNvSpPr>
            <a:spLocks noChangeArrowheads="1"/>
          </p:cNvSpPr>
          <p:nvPr/>
        </p:nvSpPr>
        <p:spPr bwMode="auto">
          <a:xfrm>
            <a:off x="418824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7313" name="Freeform 33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434233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97315" name="Freeform 35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16" name="Text Box 36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7317" name="Freeform 37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97319" name="Freeform 39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7321" name="Freeform 41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22" name="Text Box 42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97323" name="Freeform 43"/>
          <p:cNvSpPr>
            <a:spLocks noChangeArrowheads="1"/>
          </p:cNvSpPr>
          <p:nvPr/>
        </p:nvSpPr>
        <p:spPr bwMode="auto">
          <a:xfrm>
            <a:off x="2985241" y="4644501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97325" name="Freeform 45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26" name="Text Box 46"/>
          <p:cNvSpPr txBox="1">
            <a:spLocks noChangeArrowheads="1"/>
          </p:cNvSpPr>
          <p:nvPr/>
        </p:nvSpPr>
        <p:spPr bwMode="auto">
          <a:xfrm>
            <a:off x="3139330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97327" name="Freeform 47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97329" name="Freeform 49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7331" name="Freeform 51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97333" name="Freeform 53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97335" name="Freeform 55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97338" name="Text Box 58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97339" name="Freeform 59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40" name="Text Box 60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7341" name="Text Box 61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97342" name="Freeform 62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43" name="Text Box 63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97344" name="Freeform 64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45" name="Text Box 65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97346" name="Text Box 66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97347" name="Freeform 67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48" name="Text Box 68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97349" name="Freeform 69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50" name="Text Box 70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97351" name="Freeform 71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52" name="Text Box 72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97353" name="Freeform 73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54" name="Freeform 74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55" name="Freeform 75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56" name="Freeform 76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57" name="Freeform 77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58" name="Freeform 78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59" name="Freeform 79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60" name="Freeform 8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61" name="Freeform 81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62" name="Text Box 82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97363" name="Freeform 83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64" name="Freeform 84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65" name="Freeform 85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7366" name="Text Box 86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97367" name="Text Box 87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97368" name="Text Box 8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424580" y="2541958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691916" y="2541959"/>
            <a:ext cx="4169683" cy="4394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Step 2      {2, 3}     {1, 2, 3}</a:t>
            </a:r>
          </a:p>
        </p:txBody>
      </p:sp>
      <p:sp>
        <p:nvSpPr>
          <p:cNvPr id="99336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9338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39" name="Freeform 11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9341" name="Freeform 13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2" name="Freeform 14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3" name="Freeform 15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4" name="Freeform 16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5" name="Freeform 17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6" name="Freeform 18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7" name="Freeform 19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8" name="Freeform 20"/>
          <p:cNvSpPr>
            <a:spLocks noChangeArrowheads="1"/>
          </p:cNvSpPr>
          <p:nvPr/>
        </p:nvSpPr>
        <p:spPr bwMode="auto">
          <a:xfrm>
            <a:off x="2569386" y="3700895"/>
            <a:ext cx="31561" cy="1216709"/>
          </a:xfrm>
          <a:custGeom>
            <a:avLst/>
            <a:gdLst>
              <a:gd name="T0" fmla="*/ 0 w 75"/>
              <a:gd name="T1" fmla="*/ 1102953 h 3063"/>
              <a:gd name="T2" fmla="*/ 26628 w 75"/>
              <a:gd name="T3" fmla="*/ 1102953 h 3063"/>
              <a:gd name="T4" fmla="*/ 26628 w 75"/>
              <a:gd name="T5" fmla="*/ 0 h 3063"/>
              <a:gd name="T6" fmla="*/ 0 w 75"/>
              <a:gd name="T7" fmla="*/ 0 h 3063"/>
              <a:gd name="T8" fmla="*/ 0 w 75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3063">
                <a:moveTo>
                  <a:pt x="0" y="3062"/>
                </a:moveTo>
                <a:lnTo>
                  <a:pt x="74" y="3062"/>
                </a:lnTo>
                <a:lnTo>
                  <a:pt x="74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49" name="Freeform 21"/>
          <p:cNvSpPr>
            <a:spLocks noChangeArrowheads="1"/>
          </p:cNvSpPr>
          <p:nvPr/>
        </p:nvSpPr>
        <p:spPr bwMode="auto">
          <a:xfrm>
            <a:off x="3772394" y="3700895"/>
            <a:ext cx="31561" cy="1216709"/>
          </a:xfrm>
          <a:custGeom>
            <a:avLst/>
            <a:gdLst>
              <a:gd name="T0" fmla="*/ 0 w 73"/>
              <a:gd name="T1" fmla="*/ 1102953 h 3063"/>
              <a:gd name="T2" fmla="*/ 26618 w 73"/>
              <a:gd name="T3" fmla="*/ 1102953 h 3063"/>
              <a:gd name="T4" fmla="*/ 26618 w 73"/>
              <a:gd name="T5" fmla="*/ 0 h 3063"/>
              <a:gd name="T6" fmla="*/ 0 w 73"/>
              <a:gd name="T7" fmla="*/ 0 h 3063"/>
              <a:gd name="T8" fmla="*/ 0 w 73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3063">
                <a:moveTo>
                  <a:pt x="0" y="3062"/>
                </a:moveTo>
                <a:lnTo>
                  <a:pt x="72" y="3062"/>
                </a:lnTo>
                <a:lnTo>
                  <a:pt x="72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9351" name="Freeform 23"/>
          <p:cNvSpPr>
            <a:spLocks noChangeArrowheads="1"/>
          </p:cNvSpPr>
          <p:nvPr/>
        </p:nvSpPr>
        <p:spPr bwMode="auto">
          <a:xfrm>
            <a:off x="4975401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 flipH="1">
            <a:off x="3785391" y="4915853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9353" name="Freeform 25"/>
          <p:cNvSpPr>
            <a:spLocks noChangeArrowheads="1"/>
          </p:cNvSpPr>
          <p:nvPr/>
        </p:nvSpPr>
        <p:spPr bwMode="auto">
          <a:xfrm>
            <a:off x="3776107" y="3688641"/>
            <a:ext cx="1225285" cy="1237716"/>
          </a:xfrm>
          <a:custGeom>
            <a:avLst/>
            <a:gdLst>
              <a:gd name="T0" fmla="*/ 1047390 w 2910"/>
              <a:gd name="T1" fmla="*/ 19798 h 3118"/>
              <a:gd name="T2" fmla="*/ 1029387 w 2910"/>
              <a:gd name="T3" fmla="*/ 0 h 3118"/>
              <a:gd name="T4" fmla="*/ 0 w 2910"/>
              <a:gd name="T5" fmla="*/ 1102204 h 3118"/>
              <a:gd name="T6" fmla="*/ 18363 w 2910"/>
              <a:gd name="T7" fmla="*/ 1122002 h 3118"/>
              <a:gd name="T8" fmla="*/ 1047390 w 2910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2909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09" y="55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2584238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2584238" y="4915853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99357" name="Freeform 29"/>
          <p:cNvSpPr>
            <a:spLocks noChangeArrowheads="1"/>
          </p:cNvSpPr>
          <p:nvPr/>
        </p:nvSpPr>
        <p:spPr bwMode="auto">
          <a:xfrm>
            <a:off x="2573100" y="3688641"/>
            <a:ext cx="1225285" cy="1237716"/>
          </a:xfrm>
          <a:custGeom>
            <a:avLst/>
            <a:gdLst>
              <a:gd name="T0" fmla="*/ 1047390 w 2910"/>
              <a:gd name="T1" fmla="*/ 19798 h 3118"/>
              <a:gd name="T2" fmla="*/ 1029027 w 2910"/>
              <a:gd name="T3" fmla="*/ 0 h 3118"/>
              <a:gd name="T4" fmla="*/ 0 w 2910"/>
              <a:gd name="T5" fmla="*/ 1102204 h 3118"/>
              <a:gd name="T6" fmla="*/ 18363 w 2910"/>
              <a:gd name="T7" fmla="*/ 1122002 h 3118"/>
              <a:gd name="T8" fmla="*/ 1047390 w 2910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2909" y="55"/>
                </a:moveTo>
                <a:lnTo>
                  <a:pt x="2858" y="0"/>
                </a:lnTo>
                <a:lnTo>
                  <a:pt x="0" y="3062"/>
                </a:lnTo>
                <a:lnTo>
                  <a:pt x="51" y="3117"/>
                </a:lnTo>
                <a:lnTo>
                  <a:pt x="2909" y="55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58" name="Freeform 30"/>
          <p:cNvSpPr>
            <a:spLocks noChangeArrowheads="1"/>
          </p:cNvSpPr>
          <p:nvPr/>
        </p:nvSpPr>
        <p:spPr bwMode="auto">
          <a:xfrm>
            <a:off x="2316903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9360" name="Freeform 32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470993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9362" name="Freeform 34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99364" name="Freeform 36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9366" name="Freeform 38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67" name="Text Box 39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99368" name="Freeform 40"/>
          <p:cNvSpPr>
            <a:spLocks noChangeArrowheads="1"/>
          </p:cNvSpPr>
          <p:nvPr/>
        </p:nvSpPr>
        <p:spPr bwMode="auto">
          <a:xfrm>
            <a:off x="2985241" y="4644501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99370" name="Freeform 42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3139330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99372" name="Freeform 44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99374" name="Freeform 46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99376" name="Freeform 48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99378" name="Freeform 50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99380" name="Freeform 52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81" name="Text Box 53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99382" name="Text Box 54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99383" name="Text Box 55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99384" name="Freeform 56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85" name="Text Box 57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99386" name="Freeform 58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87" name="Text Box 59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99388" name="Freeform 60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89" name="Text Box 61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99390" name="Freeform 62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91" name="Text Box 63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99392" name="Text Box 64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99393" name="Freeform 65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99395" name="Freeform 67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99397" name="Freeform 69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99399" name="Freeform 71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0" name="Freeform 72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1" name="Freeform 73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2" name="Freeform 74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3" name="Freeform 75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4" name="Freeform 76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5" name="Freeform 77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6" name="Freeform 78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7" name="Freeform 79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08" name="Text Box 80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99409" name="Freeform 81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10" name="Freeform 82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11" name="Freeform 83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12" name="Text Box 84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99413" name="Freeform 85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99415" name="Freeform 87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16" name="Freeform 88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17" name="Freeform 89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99418" name="Text Box 90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99419" name="Text Box 91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99420" name="Text Box 92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48</a:t>
            </a:r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2203428" y="638153"/>
            <a:ext cx="628423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Prim’s Algorithm: An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2424580" y="2541958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2691915" y="2541958"/>
            <a:ext cx="4568830" cy="39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Step 3      {1, 4}     {1, 2, 3, 4}</a:t>
            </a:r>
          </a:p>
        </p:txBody>
      </p:sp>
      <p:sp>
        <p:nvSpPr>
          <p:cNvPr id="101384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1386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87" name="Freeform 11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1389" name="Freeform 13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0" name="Freeform 14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1" name="Freeform 15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2" name="Freeform 16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3" name="Freeform 17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4" name="Freeform 18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5" name="Freeform 19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6" name="Freeform 20"/>
          <p:cNvSpPr>
            <a:spLocks noChangeArrowheads="1"/>
          </p:cNvSpPr>
          <p:nvPr/>
        </p:nvSpPr>
        <p:spPr bwMode="auto">
          <a:xfrm>
            <a:off x="3772394" y="3700895"/>
            <a:ext cx="31561" cy="1216709"/>
          </a:xfrm>
          <a:custGeom>
            <a:avLst/>
            <a:gdLst>
              <a:gd name="T0" fmla="*/ 0 w 73"/>
              <a:gd name="T1" fmla="*/ 1102953 h 3063"/>
              <a:gd name="T2" fmla="*/ 26618 w 73"/>
              <a:gd name="T3" fmla="*/ 1102953 h 3063"/>
              <a:gd name="T4" fmla="*/ 26618 w 73"/>
              <a:gd name="T5" fmla="*/ 0 h 3063"/>
              <a:gd name="T6" fmla="*/ 0 w 73"/>
              <a:gd name="T7" fmla="*/ 0 h 3063"/>
              <a:gd name="T8" fmla="*/ 0 w 73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3063">
                <a:moveTo>
                  <a:pt x="0" y="3062"/>
                </a:moveTo>
                <a:lnTo>
                  <a:pt x="72" y="3062"/>
                </a:lnTo>
                <a:lnTo>
                  <a:pt x="72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7" name="Line 21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1398" name="Freeform 22"/>
          <p:cNvSpPr>
            <a:spLocks noChangeArrowheads="1"/>
          </p:cNvSpPr>
          <p:nvPr/>
        </p:nvSpPr>
        <p:spPr bwMode="auto">
          <a:xfrm>
            <a:off x="4975401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 flipH="1">
            <a:off x="3785391" y="4915853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1400" name="Freeform 24"/>
          <p:cNvSpPr>
            <a:spLocks noChangeArrowheads="1"/>
          </p:cNvSpPr>
          <p:nvPr/>
        </p:nvSpPr>
        <p:spPr bwMode="auto">
          <a:xfrm>
            <a:off x="3776107" y="3688641"/>
            <a:ext cx="1225285" cy="1237716"/>
          </a:xfrm>
          <a:custGeom>
            <a:avLst/>
            <a:gdLst>
              <a:gd name="T0" fmla="*/ 1047390 w 2910"/>
              <a:gd name="T1" fmla="*/ 19798 h 3118"/>
              <a:gd name="T2" fmla="*/ 1029387 w 2910"/>
              <a:gd name="T3" fmla="*/ 0 h 3118"/>
              <a:gd name="T4" fmla="*/ 0 w 2910"/>
              <a:gd name="T5" fmla="*/ 1102204 h 3118"/>
              <a:gd name="T6" fmla="*/ 18363 w 2910"/>
              <a:gd name="T7" fmla="*/ 1122002 h 3118"/>
              <a:gd name="T8" fmla="*/ 1047390 w 2910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2909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09" y="55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1402" name="Freeform 26"/>
          <p:cNvSpPr>
            <a:spLocks noChangeArrowheads="1"/>
          </p:cNvSpPr>
          <p:nvPr/>
        </p:nvSpPr>
        <p:spPr bwMode="auto">
          <a:xfrm>
            <a:off x="2584238" y="4900098"/>
            <a:ext cx="1203008" cy="31512"/>
          </a:xfrm>
          <a:custGeom>
            <a:avLst/>
            <a:gdLst>
              <a:gd name="T0" fmla="*/ 0 w 2858"/>
              <a:gd name="T1" fmla="*/ 28213 h 79"/>
              <a:gd name="T2" fmla="*/ 1028340 w 2858"/>
              <a:gd name="T3" fmla="*/ 28213 h 79"/>
              <a:gd name="T4" fmla="*/ 1028340 w 2858"/>
              <a:gd name="T5" fmla="*/ 0 h 79"/>
              <a:gd name="T6" fmla="*/ 0 w 2858"/>
              <a:gd name="T7" fmla="*/ 0 h 79"/>
              <a:gd name="T8" fmla="*/ 0 w 2858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8" h="79">
                <a:moveTo>
                  <a:pt x="0" y="78"/>
                </a:moveTo>
                <a:lnTo>
                  <a:pt x="2857" y="78"/>
                </a:lnTo>
                <a:lnTo>
                  <a:pt x="2857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03" name="Freeform 27"/>
          <p:cNvSpPr>
            <a:spLocks noChangeArrowheads="1"/>
          </p:cNvSpPr>
          <p:nvPr/>
        </p:nvSpPr>
        <p:spPr bwMode="auto">
          <a:xfrm>
            <a:off x="2573100" y="4905349"/>
            <a:ext cx="1225285" cy="1237717"/>
          </a:xfrm>
          <a:custGeom>
            <a:avLst/>
            <a:gdLst>
              <a:gd name="T0" fmla="*/ 18363 w 2910"/>
              <a:gd name="T1" fmla="*/ 0 h 3118"/>
              <a:gd name="T2" fmla="*/ 0 w 2910"/>
              <a:gd name="T3" fmla="*/ 19798 h 3118"/>
              <a:gd name="T4" fmla="*/ 1029027 w 2910"/>
              <a:gd name="T5" fmla="*/ 1122003 h 3118"/>
              <a:gd name="T6" fmla="*/ 1047390 w 2910"/>
              <a:gd name="T7" fmla="*/ 1102205 h 3118"/>
              <a:gd name="T8" fmla="*/ 18363 w 2910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51" y="0"/>
                </a:moveTo>
                <a:lnTo>
                  <a:pt x="0" y="55"/>
                </a:lnTo>
                <a:lnTo>
                  <a:pt x="2858" y="3117"/>
                </a:lnTo>
                <a:lnTo>
                  <a:pt x="2909" y="3062"/>
                </a:lnTo>
                <a:lnTo>
                  <a:pt x="51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04" name="Line 28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1405" name="Freeform 29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1407" name="Freeform 31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101409" name="Freeform 33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1411" name="Freeform 35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01413" name="Freeform 37"/>
          <p:cNvSpPr>
            <a:spLocks noChangeArrowheads="1"/>
          </p:cNvSpPr>
          <p:nvPr/>
        </p:nvSpPr>
        <p:spPr bwMode="auto">
          <a:xfrm>
            <a:off x="2985241" y="4644501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101415" name="Freeform 39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3139330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01417" name="Freeform 41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101419" name="Freeform 43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1421" name="Freeform 45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101423" name="Freeform 47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01425" name="Freeform 49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101429" name="Freeform 53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30" name="Text Box 54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1431" name="Freeform 55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101433" name="Freeform 57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34" name="Text Box 58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101435" name="Freeform 59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101437" name="Text Box 61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101438" name="Freeform 62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39" name="Text Box 63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101440" name="Freeform 64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41" name="Text Box 65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101442" name="Freeform 66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43" name="Text Box 67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101444" name="Freeform 68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45" name="Freeform 69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46" name="Freeform 70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47" name="Freeform 71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48" name="Freeform 72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49" name="Freeform 73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50" name="Freeform 74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51" name="Freeform 75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52" name="Freeform 76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53" name="Text Box 77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101454" name="Freeform 78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55" name="Freeform 79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56" name="Freeform 80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57" name="Text Box 81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101458" name="Freeform 82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59" name="Text Box 83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101460" name="Freeform 84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61" name="Freeform 85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62" name="Freeform 86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63" name="Text Box 87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101464" name="Freeform 88"/>
          <p:cNvSpPr>
            <a:spLocks noChangeArrowheads="1"/>
          </p:cNvSpPr>
          <p:nvPr/>
        </p:nvSpPr>
        <p:spPr bwMode="auto">
          <a:xfrm>
            <a:off x="6445744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65" name="Freeform 89"/>
          <p:cNvSpPr>
            <a:spLocks noChangeArrowheads="1"/>
          </p:cNvSpPr>
          <p:nvPr/>
        </p:nvSpPr>
        <p:spPr bwMode="auto">
          <a:xfrm>
            <a:off x="619326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66" name="Text Box 90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101467" name="Freeform 91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68" name="Text Box 92"/>
          <p:cNvSpPr txBox="1">
            <a:spLocks noChangeArrowheads="1"/>
          </p:cNvSpPr>
          <p:nvPr/>
        </p:nvSpPr>
        <p:spPr bwMode="auto">
          <a:xfrm>
            <a:off x="634735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1469" name="Freeform 93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1470" name="Text Box 94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101471" name="Text Box 95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49</a:t>
            </a: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2203428" y="638153"/>
            <a:ext cx="628423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Prim’s Algorithm: An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424580" y="2541958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2691915" y="2541958"/>
            <a:ext cx="4323773" cy="392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Step 4      {4, 5}     {1, 2, 3, 4, 5}</a:t>
            </a:r>
          </a:p>
        </p:txBody>
      </p:sp>
      <p:sp>
        <p:nvSpPr>
          <p:cNvPr id="103432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3434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35" name="Freeform 11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3437" name="Freeform 13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38" name="Freeform 14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39" name="Freeform 15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40" name="Freeform 16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41" name="Freeform 17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42" name="Freeform 18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43" name="Freeform 19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3445" name="Freeform 21"/>
          <p:cNvSpPr>
            <a:spLocks noChangeArrowheads="1"/>
          </p:cNvSpPr>
          <p:nvPr/>
        </p:nvSpPr>
        <p:spPr bwMode="auto">
          <a:xfrm>
            <a:off x="3772394" y="4915853"/>
            <a:ext cx="31561" cy="1216709"/>
          </a:xfrm>
          <a:custGeom>
            <a:avLst/>
            <a:gdLst>
              <a:gd name="T0" fmla="*/ 0 w 73"/>
              <a:gd name="T1" fmla="*/ 1102953 h 3064"/>
              <a:gd name="T2" fmla="*/ 26618 w 73"/>
              <a:gd name="T3" fmla="*/ 1102953 h 3064"/>
              <a:gd name="T4" fmla="*/ 26618 w 73"/>
              <a:gd name="T5" fmla="*/ 0 h 3064"/>
              <a:gd name="T6" fmla="*/ 0 w 73"/>
              <a:gd name="T7" fmla="*/ 0 h 3064"/>
              <a:gd name="T8" fmla="*/ 0 w 73"/>
              <a:gd name="T9" fmla="*/ 1102953 h 3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3064">
                <a:moveTo>
                  <a:pt x="0" y="3063"/>
                </a:moveTo>
                <a:lnTo>
                  <a:pt x="72" y="3063"/>
                </a:lnTo>
                <a:lnTo>
                  <a:pt x="72" y="0"/>
                </a:lnTo>
                <a:lnTo>
                  <a:pt x="0" y="0"/>
                </a:lnTo>
                <a:lnTo>
                  <a:pt x="0" y="3063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46" name="Freeform 22"/>
          <p:cNvSpPr>
            <a:spLocks noChangeArrowheads="1"/>
          </p:cNvSpPr>
          <p:nvPr/>
        </p:nvSpPr>
        <p:spPr bwMode="auto">
          <a:xfrm>
            <a:off x="4975401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 flipH="1">
            <a:off x="3785391" y="4915853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3449" name="Freeform 25"/>
          <p:cNvSpPr>
            <a:spLocks noChangeArrowheads="1"/>
          </p:cNvSpPr>
          <p:nvPr/>
        </p:nvSpPr>
        <p:spPr bwMode="auto">
          <a:xfrm>
            <a:off x="378724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50" name="Freeform 26"/>
          <p:cNvSpPr>
            <a:spLocks noChangeArrowheads="1"/>
          </p:cNvSpPr>
          <p:nvPr/>
        </p:nvSpPr>
        <p:spPr bwMode="auto">
          <a:xfrm>
            <a:off x="2573100" y="4905349"/>
            <a:ext cx="1225285" cy="1237717"/>
          </a:xfrm>
          <a:custGeom>
            <a:avLst/>
            <a:gdLst>
              <a:gd name="T0" fmla="*/ 18363 w 2910"/>
              <a:gd name="T1" fmla="*/ 0 h 3118"/>
              <a:gd name="T2" fmla="*/ 0 w 2910"/>
              <a:gd name="T3" fmla="*/ 19798 h 3118"/>
              <a:gd name="T4" fmla="*/ 1029027 w 2910"/>
              <a:gd name="T5" fmla="*/ 1122003 h 3118"/>
              <a:gd name="T6" fmla="*/ 1047390 w 2910"/>
              <a:gd name="T7" fmla="*/ 1102205 h 3118"/>
              <a:gd name="T8" fmla="*/ 18363 w 2910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51" y="0"/>
                </a:moveTo>
                <a:lnTo>
                  <a:pt x="0" y="55"/>
                </a:lnTo>
                <a:lnTo>
                  <a:pt x="2858" y="3117"/>
                </a:lnTo>
                <a:lnTo>
                  <a:pt x="2909" y="3062"/>
                </a:lnTo>
                <a:lnTo>
                  <a:pt x="51" y="0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3452" name="Freeform 28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3454" name="Freeform 30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103456" name="Freeform 32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3458" name="Freeform 34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03460" name="Freeform 36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61" name="Text Box 37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103462" name="Freeform 38"/>
          <p:cNvSpPr>
            <a:spLocks noChangeArrowheads="1"/>
          </p:cNvSpPr>
          <p:nvPr/>
        </p:nvSpPr>
        <p:spPr bwMode="auto">
          <a:xfrm>
            <a:off x="2985241" y="5320255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63" name="Text Box 39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103464" name="Freeform 40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65" name="Text Box 41"/>
          <p:cNvSpPr txBox="1">
            <a:spLocks noChangeArrowheads="1"/>
          </p:cNvSpPr>
          <p:nvPr/>
        </p:nvSpPr>
        <p:spPr bwMode="auto">
          <a:xfrm>
            <a:off x="313933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3466" name="Freeform 42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67" name="Text Box 43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103468" name="Freeform 44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69" name="Text Box 45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03470" name="Freeform 46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71" name="Text Box 47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103472" name="Text Box 48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103473" name="Text Box 49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103474" name="Freeform 50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75" name="Text Box 51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3476" name="Freeform 52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103478" name="Freeform 54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79" name="Text Box 55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103480" name="Freeform 56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81" name="Text Box 57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103482" name="Text Box 58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103483" name="Freeform 59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84" name="Text Box 60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103485" name="Freeform 61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86" name="Text Box 62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103487" name="Freeform 63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88" name="Text Box 64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103489" name="Freeform 65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0" name="Freeform 66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1" name="Freeform 67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2" name="Freeform 68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3" name="Freeform 69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4" name="Freeform 70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5" name="Freeform 71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6" name="Freeform 72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7" name="Freeform 73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498" name="Text Box 74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103499" name="Freeform 75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00" name="Freeform 76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01" name="Freeform 77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02" name="Text Box 78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103503" name="Freeform 79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04" name="Text Box 80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103505" name="Freeform 81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06" name="Freeform 82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07" name="Freeform 83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08" name="Text Box 84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103509" name="Freeform 85"/>
          <p:cNvSpPr>
            <a:spLocks noChangeArrowheads="1"/>
          </p:cNvSpPr>
          <p:nvPr/>
        </p:nvSpPr>
        <p:spPr bwMode="auto">
          <a:xfrm>
            <a:off x="6445744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10" name="Freeform 86"/>
          <p:cNvSpPr>
            <a:spLocks noChangeArrowheads="1"/>
          </p:cNvSpPr>
          <p:nvPr/>
        </p:nvSpPr>
        <p:spPr bwMode="auto">
          <a:xfrm>
            <a:off x="619326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11" name="Text Box 87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103512" name="Freeform 88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13" name="Text Box 89"/>
          <p:cNvSpPr txBox="1">
            <a:spLocks noChangeArrowheads="1"/>
          </p:cNvSpPr>
          <p:nvPr/>
        </p:nvSpPr>
        <p:spPr bwMode="auto">
          <a:xfrm>
            <a:off x="634735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3514" name="Freeform 90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15" name="Freeform 91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16" name="Text Box 92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103517" name="Freeform 93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18" name="Freeform 94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19" name="Freeform 95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3520" name="Text Box 96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103521" name="Text Box 97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03522" name="Text Box 9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50</a:t>
            </a:r>
          </a:p>
        </p:txBody>
      </p:sp>
      <p:sp>
        <p:nvSpPr>
          <p:cNvPr id="99" name="Text Box 5"/>
          <p:cNvSpPr txBox="1">
            <a:spLocks noChangeArrowheads="1"/>
          </p:cNvSpPr>
          <p:nvPr/>
        </p:nvSpPr>
        <p:spPr bwMode="auto">
          <a:xfrm>
            <a:off x="2203428" y="638153"/>
            <a:ext cx="628423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Prim’s Algorithm: An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75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5479" name="Text Box 6"/>
          <p:cNvSpPr txBox="1">
            <a:spLocks noChangeArrowheads="1"/>
          </p:cNvSpPr>
          <p:nvPr/>
        </p:nvSpPr>
        <p:spPr bwMode="auto">
          <a:xfrm>
            <a:off x="2424580" y="2541958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2691915" y="2541959"/>
            <a:ext cx="5125778" cy="4394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Step 5      {4, 7}     {1, 2, 3, 4, 5, 7}</a:t>
            </a:r>
          </a:p>
        </p:txBody>
      </p:sp>
      <p:sp>
        <p:nvSpPr>
          <p:cNvPr id="105481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82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5483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84" name="Freeform 11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85" name="Text Box 12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5486" name="Freeform 13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87" name="Freeform 14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88" name="Freeform 15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89" name="Freeform 16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90" name="Freeform 17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91" name="Freeform 18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92" name="Freeform 19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93" name="Line 20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5494" name="Line 21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5495" name="Freeform 22"/>
          <p:cNvSpPr>
            <a:spLocks noChangeArrowheads="1"/>
          </p:cNvSpPr>
          <p:nvPr/>
        </p:nvSpPr>
        <p:spPr bwMode="auto">
          <a:xfrm>
            <a:off x="4975401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96" name="Freeform 23"/>
          <p:cNvSpPr>
            <a:spLocks noChangeArrowheads="1"/>
          </p:cNvSpPr>
          <p:nvPr/>
        </p:nvSpPr>
        <p:spPr bwMode="auto">
          <a:xfrm>
            <a:off x="3776107" y="4905349"/>
            <a:ext cx="1225285" cy="1237717"/>
          </a:xfrm>
          <a:custGeom>
            <a:avLst/>
            <a:gdLst>
              <a:gd name="T0" fmla="*/ 1047390 w 2910"/>
              <a:gd name="T1" fmla="*/ 19798 h 3118"/>
              <a:gd name="T2" fmla="*/ 1029387 w 2910"/>
              <a:gd name="T3" fmla="*/ 0 h 3118"/>
              <a:gd name="T4" fmla="*/ 0 w 2910"/>
              <a:gd name="T5" fmla="*/ 1102205 h 3118"/>
              <a:gd name="T6" fmla="*/ 18363 w 2910"/>
              <a:gd name="T7" fmla="*/ 1122003 h 3118"/>
              <a:gd name="T8" fmla="*/ 1047390 w 2910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0" h="3118">
                <a:moveTo>
                  <a:pt x="2909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09" y="55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97" name="Line 24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5498" name="Freeform 25"/>
          <p:cNvSpPr>
            <a:spLocks noChangeArrowheads="1"/>
          </p:cNvSpPr>
          <p:nvPr/>
        </p:nvSpPr>
        <p:spPr bwMode="auto">
          <a:xfrm>
            <a:off x="378724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499" name="Line 26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5500" name="Freeform 27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01" name="Text Box 28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5502" name="Freeform 29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03" name="Text Box 30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105504" name="Freeform 31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05" name="Text Box 32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5506" name="Freeform 33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07" name="Text Box 34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05508" name="Freeform 35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09" name="Text Box 36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105510" name="Freeform 37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11" name="Text Box 38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105512" name="Freeform 39"/>
          <p:cNvSpPr>
            <a:spLocks noChangeArrowheads="1"/>
          </p:cNvSpPr>
          <p:nvPr/>
        </p:nvSpPr>
        <p:spPr bwMode="auto">
          <a:xfrm>
            <a:off x="418824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13" name="Text Box 40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105514" name="Freeform 41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15" name="Text Box 42"/>
          <p:cNvSpPr txBox="1">
            <a:spLocks noChangeArrowheads="1"/>
          </p:cNvSpPr>
          <p:nvPr/>
        </p:nvSpPr>
        <p:spPr bwMode="auto">
          <a:xfrm>
            <a:off x="434233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05516" name="Freeform 43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17" name="Text Box 44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105518" name="Text Box 45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105519" name="Text Box 46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105520" name="Freeform 47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21" name="Text Box 48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5522" name="Freeform 49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23" name="Text Box 50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105524" name="Freeform 51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25" name="Text Box 52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105526" name="Freeform 53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27" name="Text Box 54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105528" name="Text Box 55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105529" name="Freeform 56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30" name="Text Box 57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105531" name="Freeform 58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32" name="Text Box 59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105533" name="Freeform 60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34" name="Text Box 61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105535" name="Freeform 62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36" name="Freeform 63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37" name="Freeform 64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38" name="Freeform 65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39" name="Freeform 66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40" name="Freeform 67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41" name="Freeform 68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42" name="Freeform 69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43" name="Freeform 70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44" name="Text Box 71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105545" name="Freeform 72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46" name="Freeform 73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47" name="Freeform 74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48" name="Text Box 75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105549" name="Freeform 76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50" name="Text Box 77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105551" name="Freeform 78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52" name="Freeform 79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53" name="Freeform 80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54" name="Text Box 81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105555" name="Freeform 82"/>
          <p:cNvSpPr>
            <a:spLocks noChangeArrowheads="1"/>
          </p:cNvSpPr>
          <p:nvPr/>
        </p:nvSpPr>
        <p:spPr bwMode="auto">
          <a:xfrm>
            <a:off x="6445744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56" name="Freeform 83"/>
          <p:cNvSpPr>
            <a:spLocks noChangeArrowheads="1"/>
          </p:cNvSpPr>
          <p:nvPr/>
        </p:nvSpPr>
        <p:spPr bwMode="auto">
          <a:xfrm>
            <a:off x="619326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57" name="Text Box 84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105558" name="Freeform 85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59" name="Text Box 86"/>
          <p:cNvSpPr txBox="1">
            <a:spLocks noChangeArrowheads="1"/>
          </p:cNvSpPr>
          <p:nvPr/>
        </p:nvSpPr>
        <p:spPr bwMode="auto">
          <a:xfrm>
            <a:off x="634735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5560" name="Freeform 87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61" name="Freeform 88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62" name="Text Box 89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105563" name="Freeform 90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64" name="Freeform 91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65" name="Freeform 92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66" name="Text Box 93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105567" name="Freeform 94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68" name="Text Box 95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05569" name="Freeform 96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70" name="Freeform 97"/>
          <p:cNvSpPr>
            <a:spLocks noChangeArrowheads="1"/>
          </p:cNvSpPr>
          <p:nvPr/>
        </p:nvSpPr>
        <p:spPr bwMode="auto">
          <a:xfrm>
            <a:off x="6449457" y="4905349"/>
            <a:ext cx="1225285" cy="1237717"/>
          </a:xfrm>
          <a:custGeom>
            <a:avLst/>
            <a:gdLst>
              <a:gd name="T0" fmla="*/ 18369 w 2909"/>
              <a:gd name="T1" fmla="*/ 0 h 3118"/>
              <a:gd name="T2" fmla="*/ 0 w 2909"/>
              <a:gd name="T3" fmla="*/ 19798 h 3118"/>
              <a:gd name="T4" fmla="*/ 1029021 w 2909"/>
              <a:gd name="T5" fmla="*/ 1122003 h 3118"/>
              <a:gd name="T6" fmla="*/ 1047390 w 2909"/>
              <a:gd name="T7" fmla="*/ 1102205 h 3118"/>
              <a:gd name="T8" fmla="*/ 18369 w 2909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9" h="3118">
                <a:moveTo>
                  <a:pt x="51" y="0"/>
                </a:moveTo>
                <a:lnTo>
                  <a:pt x="0" y="55"/>
                </a:lnTo>
                <a:lnTo>
                  <a:pt x="2857" y="3117"/>
                </a:lnTo>
                <a:lnTo>
                  <a:pt x="2908" y="3062"/>
                </a:lnTo>
                <a:lnTo>
                  <a:pt x="51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71" name="Freeform 98"/>
          <p:cNvSpPr>
            <a:spLocks noChangeArrowheads="1"/>
          </p:cNvSpPr>
          <p:nvPr/>
        </p:nvSpPr>
        <p:spPr bwMode="auto">
          <a:xfrm>
            <a:off x="686159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5572" name="Text Box 99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105573" name="Text Box 100"/>
          <p:cNvSpPr txBox="1">
            <a:spLocks noChangeArrowheads="1"/>
          </p:cNvSpPr>
          <p:nvPr/>
        </p:nvSpPr>
        <p:spPr bwMode="auto">
          <a:xfrm>
            <a:off x="701568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5574" name="Text Box 10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51</a:t>
            </a:r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2203428" y="638153"/>
            <a:ext cx="628423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Prim’s Algorithm: An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7527" name="Text Box 6"/>
          <p:cNvSpPr txBox="1">
            <a:spLocks noChangeArrowheads="1"/>
          </p:cNvSpPr>
          <p:nvPr/>
        </p:nvSpPr>
        <p:spPr bwMode="auto">
          <a:xfrm>
            <a:off x="2424580" y="2541958"/>
            <a:ext cx="297039" cy="280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07528" name="Text Box 7"/>
          <p:cNvSpPr txBox="1">
            <a:spLocks noChangeArrowheads="1"/>
          </p:cNvSpPr>
          <p:nvPr/>
        </p:nvSpPr>
        <p:spPr bwMode="auto">
          <a:xfrm>
            <a:off x="2691915" y="2541958"/>
            <a:ext cx="6039172" cy="4446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Step 5      {7, 6}     {1, 2, 3, 4, 5, 6, 7} – done</a:t>
            </a:r>
          </a:p>
        </p:txBody>
      </p:sp>
      <p:sp>
        <p:nvSpPr>
          <p:cNvPr id="107529" name="Freeform 8"/>
          <p:cNvSpPr>
            <a:spLocks noChangeArrowheads="1"/>
          </p:cNvSpPr>
          <p:nvPr/>
        </p:nvSpPr>
        <p:spPr bwMode="auto">
          <a:xfrm>
            <a:off x="5790403" y="3159941"/>
            <a:ext cx="3605310" cy="3508322"/>
          </a:xfrm>
          <a:custGeom>
            <a:avLst/>
            <a:gdLst>
              <a:gd name="T0" fmla="*/ 0 w 8565"/>
              <a:gd name="T1" fmla="*/ 3180990 h 8836"/>
              <a:gd name="T2" fmla="*/ 3082565 w 8565"/>
              <a:gd name="T3" fmla="*/ 3180990 h 8836"/>
              <a:gd name="T4" fmla="*/ 3082565 w 8565"/>
              <a:gd name="T5" fmla="*/ 0 h 8836"/>
              <a:gd name="T6" fmla="*/ 0 w 8565"/>
              <a:gd name="T7" fmla="*/ 0 h 8836"/>
              <a:gd name="T8" fmla="*/ 0 w 8565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5" h="8836">
                <a:moveTo>
                  <a:pt x="0" y="8835"/>
                </a:moveTo>
                <a:lnTo>
                  <a:pt x="8564" y="8835"/>
                </a:lnTo>
                <a:lnTo>
                  <a:pt x="8564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30" name="Text Box 9"/>
          <p:cNvSpPr txBox="1">
            <a:spLocks noChangeArrowheads="1"/>
          </p:cNvSpPr>
          <p:nvPr/>
        </p:nvSpPr>
        <p:spPr bwMode="auto">
          <a:xfrm>
            <a:off x="1514899" y="3028642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7531" name="Freeform 10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32" name="Freeform 11"/>
          <p:cNvSpPr>
            <a:spLocks noChangeArrowheads="1"/>
          </p:cNvSpPr>
          <p:nvPr/>
        </p:nvSpPr>
        <p:spPr bwMode="auto">
          <a:xfrm>
            <a:off x="1915901" y="3159941"/>
            <a:ext cx="3605310" cy="3508322"/>
          </a:xfrm>
          <a:custGeom>
            <a:avLst/>
            <a:gdLst>
              <a:gd name="T0" fmla="*/ 0 w 8564"/>
              <a:gd name="T1" fmla="*/ 3180990 h 8836"/>
              <a:gd name="T2" fmla="*/ 3082565 w 8564"/>
              <a:gd name="T3" fmla="*/ 3180990 h 8836"/>
              <a:gd name="T4" fmla="*/ 3082565 w 8564"/>
              <a:gd name="T5" fmla="*/ 0 h 8836"/>
              <a:gd name="T6" fmla="*/ 0 w 8564"/>
              <a:gd name="T7" fmla="*/ 0 h 8836"/>
              <a:gd name="T8" fmla="*/ 0 w 8564"/>
              <a:gd name="T9" fmla="*/ 3180990 h 8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64" h="8836">
                <a:moveTo>
                  <a:pt x="0" y="8835"/>
                </a:moveTo>
                <a:lnTo>
                  <a:pt x="8563" y="8835"/>
                </a:lnTo>
                <a:lnTo>
                  <a:pt x="8563" y="0"/>
                </a:lnTo>
                <a:lnTo>
                  <a:pt x="0" y="0"/>
                </a:lnTo>
                <a:lnTo>
                  <a:pt x="0" y="8835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33" name="Text Box 12"/>
          <p:cNvSpPr txBox="1">
            <a:spLocks noChangeArrowheads="1"/>
          </p:cNvSpPr>
          <p:nvPr/>
        </p:nvSpPr>
        <p:spPr bwMode="auto">
          <a:xfrm>
            <a:off x="5903649" y="3228217"/>
            <a:ext cx="176367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7534" name="Freeform 13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35" name="Freeform 14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36" name="Freeform 15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37" name="Freeform 16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38" name="Freeform 17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39" name="Freeform 18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40" name="Freeform 19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41" name="Line 20"/>
          <p:cNvSpPr>
            <a:spLocks noChangeShapeType="1"/>
          </p:cNvSpPr>
          <p:nvPr/>
        </p:nvSpPr>
        <p:spPr bwMode="auto">
          <a:xfrm>
            <a:off x="3787246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7542" name="Line 21"/>
          <p:cNvSpPr>
            <a:spLocks noChangeShapeType="1"/>
          </p:cNvSpPr>
          <p:nvPr/>
        </p:nvSpPr>
        <p:spPr bwMode="auto">
          <a:xfrm>
            <a:off x="3787246" y="4915853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7543" name="Line 22"/>
          <p:cNvSpPr>
            <a:spLocks noChangeShapeType="1"/>
          </p:cNvSpPr>
          <p:nvPr/>
        </p:nvSpPr>
        <p:spPr bwMode="auto">
          <a:xfrm>
            <a:off x="4990253" y="3700895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7544" name="Line 23"/>
          <p:cNvSpPr>
            <a:spLocks noChangeShapeType="1"/>
          </p:cNvSpPr>
          <p:nvPr/>
        </p:nvSpPr>
        <p:spPr bwMode="auto">
          <a:xfrm flipH="1">
            <a:off x="3785391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7545" name="Line 24"/>
          <p:cNvSpPr>
            <a:spLocks noChangeShapeType="1"/>
          </p:cNvSpPr>
          <p:nvPr/>
        </p:nvSpPr>
        <p:spPr bwMode="auto">
          <a:xfrm>
            <a:off x="3787246" y="4915853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7546" name="Line 25"/>
          <p:cNvSpPr>
            <a:spLocks noChangeShapeType="1"/>
          </p:cNvSpPr>
          <p:nvPr/>
        </p:nvSpPr>
        <p:spPr bwMode="auto">
          <a:xfrm flipH="1">
            <a:off x="2582383" y="3700895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7547" name="Freeform 26"/>
          <p:cNvSpPr>
            <a:spLocks noChangeArrowheads="1"/>
          </p:cNvSpPr>
          <p:nvPr/>
        </p:nvSpPr>
        <p:spPr bwMode="auto">
          <a:xfrm>
            <a:off x="2985241" y="4105298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48" name="Text Box 27"/>
          <p:cNvSpPr txBox="1">
            <a:spLocks noChangeArrowheads="1"/>
          </p:cNvSpPr>
          <p:nvPr/>
        </p:nvSpPr>
        <p:spPr bwMode="auto">
          <a:xfrm>
            <a:off x="2029148" y="3228217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7549" name="Freeform 28"/>
          <p:cNvSpPr>
            <a:spLocks noChangeArrowheads="1"/>
          </p:cNvSpPr>
          <p:nvPr/>
        </p:nvSpPr>
        <p:spPr bwMode="auto">
          <a:xfrm>
            <a:off x="351991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50" name="Text Box 29"/>
          <p:cNvSpPr txBox="1">
            <a:spLocks noChangeArrowheads="1"/>
          </p:cNvSpPr>
          <p:nvPr/>
        </p:nvSpPr>
        <p:spPr bwMode="auto">
          <a:xfrm>
            <a:off x="313933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107551" name="Freeform 30"/>
          <p:cNvSpPr>
            <a:spLocks noChangeArrowheads="1"/>
          </p:cNvSpPr>
          <p:nvPr/>
        </p:nvSpPr>
        <p:spPr bwMode="auto">
          <a:xfrm>
            <a:off x="418824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52" name="Text Box 31"/>
          <p:cNvSpPr txBox="1">
            <a:spLocks noChangeArrowheads="1"/>
          </p:cNvSpPr>
          <p:nvPr/>
        </p:nvSpPr>
        <p:spPr bwMode="auto">
          <a:xfrm>
            <a:off x="367400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7553" name="Freeform 32"/>
          <p:cNvSpPr>
            <a:spLocks noChangeArrowheads="1"/>
          </p:cNvSpPr>
          <p:nvPr/>
        </p:nvSpPr>
        <p:spPr bwMode="auto">
          <a:xfrm>
            <a:off x="4722918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54" name="Text Box 33"/>
          <p:cNvSpPr txBox="1">
            <a:spLocks noChangeArrowheads="1"/>
          </p:cNvSpPr>
          <p:nvPr/>
        </p:nvSpPr>
        <p:spPr bwMode="auto">
          <a:xfrm>
            <a:off x="434233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107555" name="Freeform 34"/>
          <p:cNvSpPr>
            <a:spLocks noChangeArrowheads="1"/>
          </p:cNvSpPr>
          <p:nvPr/>
        </p:nvSpPr>
        <p:spPr bwMode="auto">
          <a:xfrm>
            <a:off x="418824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56" name="Text Box 35"/>
          <p:cNvSpPr txBox="1">
            <a:spLocks noChangeArrowheads="1"/>
          </p:cNvSpPr>
          <p:nvPr/>
        </p:nvSpPr>
        <p:spPr bwMode="auto">
          <a:xfrm>
            <a:off x="4877008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107557" name="Freeform 36"/>
          <p:cNvSpPr>
            <a:spLocks noChangeArrowheads="1"/>
          </p:cNvSpPr>
          <p:nvPr/>
        </p:nvSpPr>
        <p:spPr bwMode="auto">
          <a:xfrm>
            <a:off x="3519911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58" name="Text Box 37"/>
          <p:cNvSpPr txBox="1">
            <a:spLocks noChangeArrowheads="1"/>
          </p:cNvSpPr>
          <p:nvPr/>
        </p:nvSpPr>
        <p:spPr bwMode="auto">
          <a:xfrm>
            <a:off x="434233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107559" name="Freeform 38"/>
          <p:cNvSpPr>
            <a:spLocks noChangeArrowheads="1"/>
          </p:cNvSpPr>
          <p:nvPr/>
        </p:nvSpPr>
        <p:spPr bwMode="auto">
          <a:xfrm>
            <a:off x="2183236" y="6130811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60" name="Text Box 39"/>
          <p:cNvSpPr txBox="1">
            <a:spLocks noChangeArrowheads="1"/>
          </p:cNvSpPr>
          <p:nvPr/>
        </p:nvSpPr>
        <p:spPr bwMode="auto">
          <a:xfrm>
            <a:off x="3674000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107561" name="Freeform 40"/>
          <p:cNvSpPr>
            <a:spLocks noChangeArrowheads="1"/>
          </p:cNvSpPr>
          <p:nvPr/>
        </p:nvSpPr>
        <p:spPr bwMode="auto">
          <a:xfrm>
            <a:off x="6057737" y="6130811"/>
            <a:ext cx="532813" cy="402652"/>
          </a:xfrm>
          <a:custGeom>
            <a:avLst/>
            <a:gdLst>
              <a:gd name="T0" fmla="*/ 0 w 1264"/>
              <a:gd name="T1" fmla="*/ 364765 h 1013"/>
              <a:gd name="T2" fmla="*/ 455252 w 1264"/>
              <a:gd name="T3" fmla="*/ 364765 h 1013"/>
              <a:gd name="T4" fmla="*/ 455252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62" name="Text Box 41"/>
          <p:cNvSpPr txBox="1">
            <a:spLocks noChangeArrowheads="1"/>
          </p:cNvSpPr>
          <p:nvPr/>
        </p:nvSpPr>
        <p:spPr bwMode="auto">
          <a:xfrm>
            <a:off x="2365173" y="6200837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107563" name="Text Box 42"/>
          <p:cNvSpPr txBox="1">
            <a:spLocks noChangeArrowheads="1"/>
          </p:cNvSpPr>
          <p:nvPr/>
        </p:nvSpPr>
        <p:spPr bwMode="auto">
          <a:xfrm>
            <a:off x="6180266" y="6214843"/>
            <a:ext cx="235774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107564" name="Text Box 43"/>
          <p:cNvSpPr txBox="1">
            <a:spLocks noChangeArrowheads="1"/>
          </p:cNvSpPr>
          <p:nvPr/>
        </p:nvSpPr>
        <p:spPr bwMode="auto">
          <a:xfrm>
            <a:off x="6410471" y="6186831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Symbol" charset="0"/>
              </a:rPr>
              <a:t></a:t>
            </a:r>
          </a:p>
        </p:txBody>
      </p:sp>
      <p:sp>
        <p:nvSpPr>
          <p:cNvPr id="107565" name="Freeform 44"/>
          <p:cNvSpPr>
            <a:spLocks noChangeArrowheads="1"/>
          </p:cNvSpPr>
          <p:nvPr/>
        </p:nvSpPr>
        <p:spPr bwMode="auto">
          <a:xfrm>
            <a:off x="2183236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66" name="Text Box 45"/>
          <p:cNvSpPr txBox="1">
            <a:spLocks noChangeArrowheads="1"/>
          </p:cNvSpPr>
          <p:nvPr/>
        </p:nvSpPr>
        <p:spPr bwMode="auto">
          <a:xfrm>
            <a:off x="6469879" y="6214842"/>
            <a:ext cx="235774" cy="238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07567" name="Freeform 46"/>
          <p:cNvSpPr>
            <a:spLocks noChangeArrowheads="1"/>
          </p:cNvSpPr>
          <p:nvPr/>
        </p:nvSpPr>
        <p:spPr bwMode="auto">
          <a:xfrm>
            <a:off x="4589251" y="3294742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68" name="Text Box 47"/>
          <p:cNvSpPr txBox="1">
            <a:spLocks noChangeArrowheads="1"/>
          </p:cNvSpPr>
          <p:nvPr/>
        </p:nvSpPr>
        <p:spPr bwMode="auto">
          <a:xfrm>
            <a:off x="2337325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107569" name="Freeform 48"/>
          <p:cNvSpPr>
            <a:spLocks noChangeArrowheads="1"/>
          </p:cNvSpPr>
          <p:nvPr/>
        </p:nvSpPr>
        <p:spPr bwMode="auto">
          <a:xfrm>
            <a:off x="3386243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70" name="Text Box 49"/>
          <p:cNvSpPr txBox="1">
            <a:spLocks noChangeArrowheads="1"/>
          </p:cNvSpPr>
          <p:nvPr/>
        </p:nvSpPr>
        <p:spPr bwMode="auto">
          <a:xfrm>
            <a:off x="474334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107571" name="Freeform 50"/>
          <p:cNvSpPr>
            <a:spLocks noChangeArrowheads="1"/>
          </p:cNvSpPr>
          <p:nvPr/>
        </p:nvSpPr>
        <p:spPr bwMode="auto">
          <a:xfrm>
            <a:off x="2183236" y="4915853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72" name="Text Box 51"/>
          <p:cNvSpPr txBox="1">
            <a:spLocks noChangeArrowheads="1"/>
          </p:cNvSpPr>
          <p:nvPr/>
        </p:nvSpPr>
        <p:spPr bwMode="auto">
          <a:xfrm>
            <a:off x="354033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107573" name="Text Box 52"/>
          <p:cNvSpPr txBox="1">
            <a:spLocks noChangeArrowheads="1"/>
          </p:cNvSpPr>
          <p:nvPr/>
        </p:nvSpPr>
        <p:spPr bwMode="auto">
          <a:xfrm>
            <a:off x="233732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107574" name="Freeform 53"/>
          <p:cNvSpPr>
            <a:spLocks noChangeArrowheads="1"/>
          </p:cNvSpPr>
          <p:nvPr/>
        </p:nvSpPr>
        <p:spPr bwMode="auto">
          <a:xfrm>
            <a:off x="4990253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75" name="Text Box 54"/>
          <p:cNvSpPr txBox="1">
            <a:spLocks noChangeArrowheads="1"/>
          </p:cNvSpPr>
          <p:nvPr/>
        </p:nvSpPr>
        <p:spPr bwMode="auto">
          <a:xfrm>
            <a:off x="3941335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107576" name="Freeform 55"/>
          <p:cNvSpPr>
            <a:spLocks noChangeArrowheads="1"/>
          </p:cNvSpPr>
          <p:nvPr/>
        </p:nvSpPr>
        <p:spPr bwMode="auto">
          <a:xfrm>
            <a:off x="3787246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77" name="Text Box 56"/>
          <p:cNvSpPr txBox="1">
            <a:spLocks noChangeArrowheads="1"/>
          </p:cNvSpPr>
          <p:nvPr/>
        </p:nvSpPr>
        <p:spPr bwMode="auto">
          <a:xfrm>
            <a:off x="514434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107578" name="Freeform 57"/>
          <p:cNvSpPr>
            <a:spLocks noChangeArrowheads="1"/>
          </p:cNvSpPr>
          <p:nvPr/>
        </p:nvSpPr>
        <p:spPr bwMode="auto">
          <a:xfrm>
            <a:off x="6057738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79" name="Text Box 58"/>
          <p:cNvSpPr txBox="1">
            <a:spLocks noChangeArrowheads="1"/>
          </p:cNvSpPr>
          <p:nvPr/>
        </p:nvSpPr>
        <p:spPr bwMode="auto">
          <a:xfrm>
            <a:off x="3941335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107580" name="Freeform 59"/>
          <p:cNvSpPr>
            <a:spLocks noChangeArrowheads="1"/>
          </p:cNvSpPr>
          <p:nvPr/>
        </p:nvSpPr>
        <p:spPr bwMode="auto">
          <a:xfrm>
            <a:off x="2450571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1" name="Freeform 60"/>
          <p:cNvSpPr>
            <a:spLocks noChangeArrowheads="1"/>
          </p:cNvSpPr>
          <p:nvPr/>
        </p:nvSpPr>
        <p:spPr bwMode="auto">
          <a:xfrm>
            <a:off x="3653579" y="3564343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2" name="Freeform 61"/>
          <p:cNvSpPr>
            <a:spLocks noChangeArrowheads="1"/>
          </p:cNvSpPr>
          <p:nvPr/>
        </p:nvSpPr>
        <p:spPr bwMode="auto">
          <a:xfrm>
            <a:off x="485658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3" name="Freeform 62"/>
          <p:cNvSpPr>
            <a:spLocks noChangeArrowheads="1"/>
          </p:cNvSpPr>
          <p:nvPr/>
        </p:nvSpPr>
        <p:spPr bwMode="auto">
          <a:xfrm>
            <a:off x="2450571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4" name="Freeform 63"/>
          <p:cNvSpPr>
            <a:spLocks noChangeArrowheads="1"/>
          </p:cNvSpPr>
          <p:nvPr/>
        </p:nvSpPr>
        <p:spPr bwMode="auto">
          <a:xfrm>
            <a:off x="3653579" y="4781053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5" name="Freeform 64"/>
          <p:cNvSpPr>
            <a:spLocks noChangeArrowheads="1"/>
          </p:cNvSpPr>
          <p:nvPr/>
        </p:nvSpPr>
        <p:spPr bwMode="auto">
          <a:xfrm>
            <a:off x="485658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6" name="Freeform 65"/>
          <p:cNvSpPr>
            <a:spLocks noChangeArrowheads="1"/>
          </p:cNvSpPr>
          <p:nvPr/>
        </p:nvSpPr>
        <p:spPr bwMode="auto">
          <a:xfrm>
            <a:off x="3653579" y="5996011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7" name="Freeform 66"/>
          <p:cNvSpPr>
            <a:spLocks noChangeArrowheads="1"/>
          </p:cNvSpPr>
          <p:nvPr/>
        </p:nvSpPr>
        <p:spPr bwMode="auto">
          <a:xfrm>
            <a:off x="6326929" y="3564343"/>
            <a:ext cx="263622" cy="267851"/>
          </a:xfrm>
          <a:custGeom>
            <a:avLst/>
            <a:gdLst>
              <a:gd name="T0" fmla="*/ 0 w 627"/>
              <a:gd name="T1" fmla="*/ 121444 h 674"/>
              <a:gd name="T2" fmla="*/ 112533 w 627"/>
              <a:gd name="T3" fmla="*/ 242528 h 674"/>
              <a:gd name="T4" fmla="*/ 225065 w 627"/>
              <a:gd name="T5" fmla="*/ 121444 h 674"/>
              <a:gd name="T6" fmla="*/ 112533 w 627"/>
              <a:gd name="T7" fmla="*/ 0 h 674"/>
              <a:gd name="T8" fmla="*/ 0 w 627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1"/>
                  <a:pt x="487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8" name="Freeform 67"/>
          <p:cNvSpPr>
            <a:spLocks noChangeArrowheads="1"/>
          </p:cNvSpPr>
          <p:nvPr/>
        </p:nvSpPr>
        <p:spPr bwMode="auto">
          <a:xfrm>
            <a:off x="7260746" y="3294742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89" name="Text Box 68"/>
          <p:cNvSpPr txBox="1">
            <a:spLocks noChangeArrowheads="1"/>
          </p:cNvSpPr>
          <p:nvPr/>
        </p:nvSpPr>
        <p:spPr bwMode="auto">
          <a:xfrm>
            <a:off x="6213683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107590" name="Freeform 69"/>
          <p:cNvSpPr>
            <a:spLocks noChangeArrowheads="1"/>
          </p:cNvSpPr>
          <p:nvPr/>
        </p:nvSpPr>
        <p:spPr bwMode="auto">
          <a:xfrm>
            <a:off x="7529936" y="3564343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1"/>
                  <a:pt x="486" y="0"/>
                  <a:pt x="313" y="0"/>
                </a:cubicBezTo>
                <a:cubicBezTo>
                  <a:pt x="139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91" name="Freeform 70"/>
          <p:cNvSpPr>
            <a:spLocks noChangeArrowheads="1"/>
          </p:cNvSpPr>
          <p:nvPr/>
        </p:nvSpPr>
        <p:spPr bwMode="auto">
          <a:xfrm>
            <a:off x="6460596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92" name="Freeform 71"/>
          <p:cNvSpPr>
            <a:spLocks noChangeArrowheads="1"/>
          </p:cNvSpPr>
          <p:nvPr/>
        </p:nvSpPr>
        <p:spPr bwMode="auto">
          <a:xfrm>
            <a:off x="6861598" y="3429543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93" name="Text Box 72"/>
          <p:cNvSpPr txBox="1">
            <a:spLocks noChangeArrowheads="1"/>
          </p:cNvSpPr>
          <p:nvPr/>
        </p:nvSpPr>
        <p:spPr bwMode="auto">
          <a:xfrm>
            <a:off x="7416690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107594" name="Freeform 73"/>
          <p:cNvSpPr>
            <a:spLocks noChangeArrowheads="1"/>
          </p:cNvSpPr>
          <p:nvPr/>
        </p:nvSpPr>
        <p:spPr bwMode="auto">
          <a:xfrm>
            <a:off x="8463752" y="3294742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95" name="Text Box 74"/>
          <p:cNvSpPr txBox="1">
            <a:spLocks noChangeArrowheads="1"/>
          </p:cNvSpPr>
          <p:nvPr/>
        </p:nvSpPr>
        <p:spPr bwMode="auto">
          <a:xfrm>
            <a:off x="7015688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107596" name="Freeform 75"/>
          <p:cNvSpPr>
            <a:spLocks noChangeArrowheads="1"/>
          </p:cNvSpPr>
          <p:nvPr/>
        </p:nvSpPr>
        <p:spPr bwMode="auto">
          <a:xfrm>
            <a:off x="8731087" y="3564343"/>
            <a:ext cx="265478" cy="267851"/>
          </a:xfrm>
          <a:custGeom>
            <a:avLst/>
            <a:gdLst>
              <a:gd name="T0" fmla="*/ 0 w 629"/>
              <a:gd name="T1" fmla="*/ 121444 h 674"/>
              <a:gd name="T2" fmla="*/ 113686 w 629"/>
              <a:gd name="T3" fmla="*/ 242528 h 674"/>
              <a:gd name="T4" fmla="*/ 226651 w 629"/>
              <a:gd name="T5" fmla="*/ 121444 h 674"/>
              <a:gd name="T6" fmla="*/ 113686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1"/>
                  <a:pt x="489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97" name="Freeform 76"/>
          <p:cNvSpPr>
            <a:spLocks noChangeArrowheads="1"/>
          </p:cNvSpPr>
          <p:nvPr/>
        </p:nvSpPr>
        <p:spPr bwMode="auto">
          <a:xfrm>
            <a:off x="7661747" y="3685140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98" name="Freeform 77"/>
          <p:cNvSpPr>
            <a:spLocks noChangeArrowheads="1"/>
          </p:cNvSpPr>
          <p:nvPr/>
        </p:nvSpPr>
        <p:spPr bwMode="auto">
          <a:xfrm>
            <a:off x="8062751" y="3429543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599" name="Text Box 78"/>
          <p:cNvSpPr txBox="1">
            <a:spLocks noChangeArrowheads="1"/>
          </p:cNvSpPr>
          <p:nvPr/>
        </p:nvSpPr>
        <p:spPr bwMode="auto">
          <a:xfrm>
            <a:off x="8619698" y="335776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107600" name="Freeform 79"/>
          <p:cNvSpPr>
            <a:spLocks noChangeArrowheads="1"/>
          </p:cNvSpPr>
          <p:nvPr/>
        </p:nvSpPr>
        <p:spPr bwMode="auto">
          <a:xfrm>
            <a:off x="6445744" y="3700895"/>
            <a:ext cx="31561" cy="1216709"/>
          </a:xfrm>
          <a:custGeom>
            <a:avLst/>
            <a:gdLst>
              <a:gd name="T0" fmla="*/ 0 w 74"/>
              <a:gd name="T1" fmla="*/ 1102953 h 3063"/>
              <a:gd name="T2" fmla="*/ 26623 w 74"/>
              <a:gd name="T3" fmla="*/ 1102953 h 3063"/>
              <a:gd name="T4" fmla="*/ 26623 w 74"/>
              <a:gd name="T5" fmla="*/ 0 h 3063"/>
              <a:gd name="T6" fmla="*/ 0 w 74"/>
              <a:gd name="T7" fmla="*/ 0 h 3063"/>
              <a:gd name="T8" fmla="*/ 0 w 74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3063">
                <a:moveTo>
                  <a:pt x="0" y="3062"/>
                </a:moveTo>
                <a:lnTo>
                  <a:pt x="73" y="3062"/>
                </a:lnTo>
                <a:lnTo>
                  <a:pt x="73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01" name="Freeform 80"/>
          <p:cNvSpPr>
            <a:spLocks noChangeArrowheads="1"/>
          </p:cNvSpPr>
          <p:nvPr/>
        </p:nvSpPr>
        <p:spPr bwMode="auto">
          <a:xfrm>
            <a:off x="6193261" y="4105298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02" name="Text Box 81"/>
          <p:cNvSpPr txBox="1">
            <a:spLocks noChangeArrowheads="1"/>
          </p:cNvSpPr>
          <p:nvPr/>
        </p:nvSpPr>
        <p:spPr bwMode="auto">
          <a:xfrm>
            <a:off x="8218695" y="349256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107603" name="Freeform 82"/>
          <p:cNvSpPr>
            <a:spLocks noChangeArrowheads="1"/>
          </p:cNvSpPr>
          <p:nvPr/>
        </p:nvSpPr>
        <p:spPr bwMode="auto">
          <a:xfrm>
            <a:off x="6057738" y="4915853"/>
            <a:ext cx="402858" cy="406153"/>
          </a:xfrm>
          <a:custGeom>
            <a:avLst/>
            <a:gdLst>
              <a:gd name="T0" fmla="*/ 0 w 955"/>
              <a:gd name="T1" fmla="*/ 367940 h 1023"/>
              <a:gd name="T2" fmla="*/ 344126 w 955"/>
              <a:gd name="T3" fmla="*/ 367940 h 1023"/>
              <a:gd name="T4" fmla="*/ 344126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04" name="Text Box 83"/>
          <p:cNvSpPr txBox="1">
            <a:spLocks noChangeArrowheads="1"/>
          </p:cNvSpPr>
          <p:nvPr/>
        </p:nvSpPr>
        <p:spPr bwMode="auto">
          <a:xfrm>
            <a:off x="6347350" y="4168322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7605" name="Freeform 84"/>
          <p:cNvSpPr>
            <a:spLocks noChangeArrowheads="1"/>
          </p:cNvSpPr>
          <p:nvPr/>
        </p:nvSpPr>
        <p:spPr bwMode="auto">
          <a:xfrm>
            <a:off x="6326929" y="4781053"/>
            <a:ext cx="263622" cy="267850"/>
          </a:xfrm>
          <a:custGeom>
            <a:avLst/>
            <a:gdLst>
              <a:gd name="T0" fmla="*/ 0 w 627"/>
              <a:gd name="T1" fmla="*/ 121443 h 674"/>
              <a:gd name="T2" fmla="*/ 112533 w 627"/>
              <a:gd name="T3" fmla="*/ 242527 h 674"/>
              <a:gd name="T4" fmla="*/ 225065 w 627"/>
              <a:gd name="T5" fmla="*/ 121443 h 674"/>
              <a:gd name="T6" fmla="*/ 112533 w 627"/>
              <a:gd name="T7" fmla="*/ 0 h 674"/>
              <a:gd name="T8" fmla="*/ 0 w 627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7" y="673"/>
                  <a:pt x="626" y="523"/>
                  <a:pt x="626" y="337"/>
                </a:cubicBezTo>
                <a:cubicBezTo>
                  <a:pt x="626" y="150"/>
                  <a:pt x="487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06" name="Freeform 85"/>
          <p:cNvSpPr>
            <a:spLocks noChangeArrowheads="1"/>
          </p:cNvSpPr>
          <p:nvPr/>
        </p:nvSpPr>
        <p:spPr bwMode="auto">
          <a:xfrm>
            <a:off x="7661747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07" name="Text Box 86"/>
          <p:cNvSpPr txBox="1">
            <a:spLocks noChangeArrowheads="1"/>
          </p:cNvSpPr>
          <p:nvPr/>
        </p:nvSpPr>
        <p:spPr bwMode="auto">
          <a:xfrm>
            <a:off x="621368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107608" name="Freeform 87"/>
          <p:cNvSpPr>
            <a:spLocks noChangeArrowheads="1"/>
          </p:cNvSpPr>
          <p:nvPr/>
        </p:nvSpPr>
        <p:spPr bwMode="auto">
          <a:xfrm>
            <a:off x="7529936" y="4781053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39" y="673"/>
                  <a:pt x="313" y="673"/>
                </a:cubicBezTo>
                <a:cubicBezTo>
                  <a:pt x="486" y="673"/>
                  <a:pt x="627" y="523"/>
                  <a:pt x="627" y="337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09" name="Freeform 88"/>
          <p:cNvSpPr>
            <a:spLocks noChangeArrowheads="1"/>
          </p:cNvSpPr>
          <p:nvPr/>
        </p:nvSpPr>
        <p:spPr bwMode="auto">
          <a:xfrm>
            <a:off x="6460596" y="4900098"/>
            <a:ext cx="1203008" cy="31512"/>
          </a:xfrm>
          <a:custGeom>
            <a:avLst/>
            <a:gdLst>
              <a:gd name="T0" fmla="*/ 0 w 2859"/>
              <a:gd name="T1" fmla="*/ 28213 h 79"/>
              <a:gd name="T2" fmla="*/ 1028340 w 2859"/>
              <a:gd name="T3" fmla="*/ 28213 h 79"/>
              <a:gd name="T4" fmla="*/ 1028340 w 2859"/>
              <a:gd name="T5" fmla="*/ 0 h 79"/>
              <a:gd name="T6" fmla="*/ 0 w 2859"/>
              <a:gd name="T7" fmla="*/ 0 h 79"/>
              <a:gd name="T8" fmla="*/ 0 w 2859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9" h="79">
                <a:moveTo>
                  <a:pt x="0" y="78"/>
                </a:moveTo>
                <a:lnTo>
                  <a:pt x="2858" y="78"/>
                </a:lnTo>
                <a:lnTo>
                  <a:pt x="2858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10" name="Freeform 89"/>
          <p:cNvSpPr>
            <a:spLocks noChangeArrowheads="1"/>
          </p:cNvSpPr>
          <p:nvPr/>
        </p:nvSpPr>
        <p:spPr bwMode="auto">
          <a:xfrm>
            <a:off x="6861598" y="4644501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11" name="Text Box 90"/>
          <p:cNvSpPr txBox="1">
            <a:spLocks noChangeArrowheads="1"/>
          </p:cNvSpPr>
          <p:nvPr/>
        </p:nvSpPr>
        <p:spPr bwMode="auto">
          <a:xfrm>
            <a:off x="7817693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107612" name="Freeform 91"/>
          <p:cNvSpPr>
            <a:spLocks noChangeArrowheads="1"/>
          </p:cNvSpPr>
          <p:nvPr/>
        </p:nvSpPr>
        <p:spPr bwMode="auto">
          <a:xfrm>
            <a:off x="7661747" y="6130810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13" name="Text Box 92"/>
          <p:cNvSpPr txBox="1">
            <a:spLocks noChangeArrowheads="1"/>
          </p:cNvSpPr>
          <p:nvPr/>
        </p:nvSpPr>
        <p:spPr bwMode="auto">
          <a:xfrm>
            <a:off x="7015688" y="470752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07614" name="Freeform 93"/>
          <p:cNvSpPr>
            <a:spLocks noChangeArrowheads="1"/>
          </p:cNvSpPr>
          <p:nvPr/>
        </p:nvSpPr>
        <p:spPr bwMode="auto">
          <a:xfrm>
            <a:off x="7529936" y="5996011"/>
            <a:ext cx="263622" cy="267850"/>
          </a:xfrm>
          <a:custGeom>
            <a:avLst/>
            <a:gdLst>
              <a:gd name="T0" fmla="*/ 0 w 628"/>
              <a:gd name="T1" fmla="*/ 121083 h 674"/>
              <a:gd name="T2" fmla="*/ 112354 w 628"/>
              <a:gd name="T3" fmla="*/ 242527 h 674"/>
              <a:gd name="T4" fmla="*/ 225066 w 628"/>
              <a:gd name="T5" fmla="*/ 121083 h 674"/>
              <a:gd name="T6" fmla="*/ 112354 w 628"/>
              <a:gd name="T7" fmla="*/ 0 h 674"/>
              <a:gd name="T8" fmla="*/ 0 w 628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6"/>
                </a:moveTo>
                <a:cubicBezTo>
                  <a:pt x="0" y="522"/>
                  <a:pt x="139" y="673"/>
                  <a:pt x="313" y="673"/>
                </a:cubicBezTo>
                <a:cubicBezTo>
                  <a:pt x="486" y="673"/>
                  <a:pt x="627" y="522"/>
                  <a:pt x="627" y="336"/>
                </a:cubicBezTo>
                <a:cubicBezTo>
                  <a:pt x="627" y="150"/>
                  <a:pt x="486" y="0"/>
                  <a:pt x="313" y="0"/>
                </a:cubicBezTo>
                <a:cubicBezTo>
                  <a:pt x="139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15" name="Freeform 94"/>
          <p:cNvSpPr>
            <a:spLocks noChangeArrowheads="1"/>
          </p:cNvSpPr>
          <p:nvPr/>
        </p:nvSpPr>
        <p:spPr bwMode="auto">
          <a:xfrm>
            <a:off x="6449457" y="4905349"/>
            <a:ext cx="1225285" cy="1237717"/>
          </a:xfrm>
          <a:custGeom>
            <a:avLst/>
            <a:gdLst>
              <a:gd name="T0" fmla="*/ 18369 w 2909"/>
              <a:gd name="T1" fmla="*/ 0 h 3118"/>
              <a:gd name="T2" fmla="*/ 0 w 2909"/>
              <a:gd name="T3" fmla="*/ 19798 h 3118"/>
              <a:gd name="T4" fmla="*/ 1029021 w 2909"/>
              <a:gd name="T5" fmla="*/ 1122003 h 3118"/>
              <a:gd name="T6" fmla="*/ 1047390 w 2909"/>
              <a:gd name="T7" fmla="*/ 1102205 h 3118"/>
              <a:gd name="T8" fmla="*/ 18369 w 2909"/>
              <a:gd name="T9" fmla="*/ 0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9" h="3118">
                <a:moveTo>
                  <a:pt x="51" y="0"/>
                </a:moveTo>
                <a:lnTo>
                  <a:pt x="0" y="55"/>
                </a:lnTo>
                <a:lnTo>
                  <a:pt x="2857" y="3117"/>
                </a:lnTo>
                <a:lnTo>
                  <a:pt x="2908" y="3062"/>
                </a:lnTo>
                <a:lnTo>
                  <a:pt x="51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16" name="Freeform 95"/>
          <p:cNvSpPr>
            <a:spLocks noChangeArrowheads="1"/>
          </p:cNvSpPr>
          <p:nvPr/>
        </p:nvSpPr>
        <p:spPr bwMode="auto">
          <a:xfrm>
            <a:off x="6861598" y="5320255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17" name="Text Box 96"/>
          <p:cNvSpPr txBox="1">
            <a:spLocks noChangeArrowheads="1"/>
          </p:cNvSpPr>
          <p:nvPr/>
        </p:nvSpPr>
        <p:spPr bwMode="auto">
          <a:xfrm>
            <a:off x="7817693" y="6193835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107618" name="Freeform 97"/>
          <p:cNvSpPr>
            <a:spLocks noChangeArrowheads="1"/>
          </p:cNvSpPr>
          <p:nvPr/>
        </p:nvSpPr>
        <p:spPr bwMode="auto">
          <a:xfrm>
            <a:off x="8864755" y="4915853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19" name="Text Box 98"/>
          <p:cNvSpPr txBox="1">
            <a:spLocks noChangeArrowheads="1"/>
          </p:cNvSpPr>
          <p:nvPr/>
        </p:nvSpPr>
        <p:spPr bwMode="auto">
          <a:xfrm>
            <a:off x="7015688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107620" name="Freeform 99"/>
          <p:cNvSpPr>
            <a:spLocks noChangeArrowheads="1"/>
          </p:cNvSpPr>
          <p:nvPr/>
        </p:nvSpPr>
        <p:spPr bwMode="auto">
          <a:xfrm>
            <a:off x="8731087" y="4781053"/>
            <a:ext cx="265478" cy="267850"/>
          </a:xfrm>
          <a:custGeom>
            <a:avLst/>
            <a:gdLst>
              <a:gd name="T0" fmla="*/ 0 w 629"/>
              <a:gd name="T1" fmla="*/ 121443 h 674"/>
              <a:gd name="T2" fmla="*/ 113686 w 629"/>
              <a:gd name="T3" fmla="*/ 242527 h 674"/>
              <a:gd name="T4" fmla="*/ 226651 w 629"/>
              <a:gd name="T5" fmla="*/ 121443 h 674"/>
              <a:gd name="T6" fmla="*/ 113686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9" y="673"/>
                  <a:pt x="628" y="523"/>
                  <a:pt x="628" y="337"/>
                </a:cubicBezTo>
                <a:cubicBezTo>
                  <a:pt x="628" y="150"/>
                  <a:pt x="489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21" name="Freeform 100"/>
          <p:cNvSpPr>
            <a:spLocks noChangeArrowheads="1"/>
          </p:cNvSpPr>
          <p:nvPr/>
        </p:nvSpPr>
        <p:spPr bwMode="auto">
          <a:xfrm>
            <a:off x="7652465" y="4905349"/>
            <a:ext cx="1225285" cy="1237717"/>
          </a:xfrm>
          <a:custGeom>
            <a:avLst/>
            <a:gdLst>
              <a:gd name="T0" fmla="*/ 1047390 w 2911"/>
              <a:gd name="T1" fmla="*/ 19798 h 3118"/>
              <a:gd name="T2" fmla="*/ 1029034 w 2911"/>
              <a:gd name="T3" fmla="*/ 0 h 3118"/>
              <a:gd name="T4" fmla="*/ 0 w 2911"/>
              <a:gd name="T5" fmla="*/ 1102205 h 3118"/>
              <a:gd name="T6" fmla="*/ 18356 w 2911"/>
              <a:gd name="T7" fmla="*/ 1122003 h 3118"/>
              <a:gd name="T8" fmla="*/ 1047390 w 2911"/>
              <a:gd name="T9" fmla="*/ 19798 h 3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1" h="3118">
                <a:moveTo>
                  <a:pt x="2910" y="55"/>
                </a:moveTo>
                <a:lnTo>
                  <a:pt x="2859" y="0"/>
                </a:lnTo>
                <a:lnTo>
                  <a:pt x="0" y="3062"/>
                </a:lnTo>
                <a:lnTo>
                  <a:pt x="51" y="3117"/>
                </a:lnTo>
                <a:lnTo>
                  <a:pt x="2910" y="55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22" name="Freeform 101"/>
          <p:cNvSpPr>
            <a:spLocks noChangeArrowheads="1"/>
          </p:cNvSpPr>
          <p:nvPr/>
        </p:nvSpPr>
        <p:spPr bwMode="auto">
          <a:xfrm>
            <a:off x="8062751" y="5320255"/>
            <a:ext cx="402858" cy="406153"/>
          </a:xfrm>
          <a:custGeom>
            <a:avLst/>
            <a:gdLst>
              <a:gd name="T0" fmla="*/ 0 w 955"/>
              <a:gd name="T1" fmla="*/ 367940 h 1022"/>
              <a:gd name="T2" fmla="*/ 344126 w 955"/>
              <a:gd name="T3" fmla="*/ 367940 h 1022"/>
              <a:gd name="T4" fmla="*/ 344126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07623" name="Text Box 102"/>
          <p:cNvSpPr txBox="1">
            <a:spLocks noChangeArrowheads="1"/>
          </p:cNvSpPr>
          <p:nvPr/>
        </p:nvSpPr>
        <p:spPr bwMode="auto">
          <a:xfrm>
            <a:off x="9020700" y="4977127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107624" name="Text Box 103"/>
          <p:cNvSpPr txBox="1">
            <a:spLocks noChangeArrowheads="1"/>
          </p:cNvSpPr>
          <p:nvPr/>
        </p:nvSpPr>
        <p:spPr bwMode="auto">
          <a:xfrm>
            <a:off x="8218695" y="53832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2203428" y="638153"/>
            <a:ext cx="628423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Prim’s Algorithm: An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09573" name="矩形 1"/>
          <p:cNvSpPr>
            <a:spLocks noChangeArrowheads="1"/>
          </p:cNvSpPr>
          <p:nvPr/>
        </p:nvSpPr>
        <p:spPr bwMode="auto">
          <a:xfrm>
            <a:off x="417478" y="1352533"/>
            <a:ext cx="9649319" cy="621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52157" rIns="0" bIns="52157">
            <a:spAutoFit/>
          </a:bodyPr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 smtClean="0">
                <a:latin typeface="Courier New" charset="0"/>
                <a:cs typeface="Courier New" charset="0"/>
              </a:rPr>
              <a:t> </a:t>
            </a:r>
            <a:r>
              <a:rPr lang="zh-CN" altLang="en-US" sz="2400" b="1" dirty="0" smtClean="0">
                <a:latin typeface="Courier New" charset="0"/>
                <a:cs typeface="Courier New" charset="0"/>
              </a:rPr>
              <a:t>Function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Prim(L[1..n, 1..n]) </a:t>
            </a:r>
            <a:endParaRPr lang="en-US" altLang="zh-CN" sz="2400" b="1" dirty="0" smtClean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 smtClean="0">
                <a:latin typeface="Courier New" charset="0"/>
                <a:cs typeface="Courier New" charset="0"/>
              </a:rPr>
              <a:t>       </a:t>
            </a:r>
            <a:r>
              <a:rPr lang="zh-CN" altLang="en-US" sz="2400" b="1" dirty="0" smtClean="0">
                <a:latin typeface="Courier New" charset="0"/>
                <a:cs typeface="Courier New" charset="0"/>
              </a:rPr>
              <a:t>S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= {}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for i = 2 to n do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nearest[i] = 1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mindist[i] = L[i, 1]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repeat n – 1 times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2400" b="1" dirty="0">
                <a:latin typeface="Courier New" charset="0"/>
                <a:cs typeface="Courier New" charset="0"/>
              </a:rPr>
              <a:t>           min = ∞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for j = 2 to n do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if 0 ≤ mindist[j] ≤ min then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min = mindist[j]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 k = j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add {nearest[k], k} to S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2400" b="1" dirty="0">
                <a:latin typeface="Courier New" charset="0"/>
                <a:cs typeface="Courier New" charset="0"/>
              </a:rPr>
              <a:t>           mindist[k] = –1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for j = 2 to n do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if L[j, k] &lt; mindist[j] then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mindist[j] = L[j, k]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     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nearest[j] = k </a:t>
            </a:r>
            <a:endParaRPr lang="en-US" altLang="zh-CN" sz="2400" b="1" dirty="0">
              <a:latin typeface="Courier New" charset="0"/>
              <a:cs typeface="Courier New" charset="0"/>
            </a:endParaRPr>
          </a:p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b="1" dirty="0">
                <a:latin typeface="Courier New" charset="0"/>
                <a:cs typeface="Courier New" charset="0"/>
              </a:rPr>
              <a:t>       </a:t>
            </a:r>
            <a:r>
              <a:rPr lang="zh-CN" altLang="en-US" sz="2400" b="1" dirty="0">
                <a:latin typeface="Courier New" charset="0"/>
                <a:cs typeface="Courier New" charset="0"/>
              </a:rPr>
              <a:t>return S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3428" y="638153"/>
            <a:ext cx="6284230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NewRoman" charset="0"/>
              </a:rPr>
              <a:t>Prim’s </a:t>
            </a: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</a:rPr>
              <a:t>Algorithm</a:t>
            </a:r>
            <a:endParaRPr lang="en-US" altLang="zh-CN" sz="4000" dirty="0">
              <a:solidFill>
                <a:srgbClr val="000000"/>
              </a:solidFill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560618" y="423839"/>
            <a:ext cx="5170334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Prim’s Algorithm: at start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-11150" y="1293278"/>
            <a:ext cx="7314375" cy="4878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nearest =         </a:t>
            </a: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mindist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 </a:t>
            </a: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992470" y="1282847"/>
            <a:ext cx="1856" cy="286582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1475159" y="1282847"/>
            <a:ext cx="1856" cy="286582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933711" y="1282847"/>
            <a:ext cx="1857" cy="286582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444248" y="1282847"/>
            <a:ext cx="1856" cy="286582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2926936" y="1282847"/>
            <a:ext cx="1856" cy="286582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3409624" y="1282847"/>
            <a:ext cx="1856" cy="286582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487504" y="1708256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487504" y="2110908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487504" y="2515311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487504" y="2917963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>
            <a:off x="487504" y="3322364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487504" y="3725016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>
            <a:off x="507925" y="1282847"/>
            <a:ext cx="1857" cy="2865829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>
            <a:off x="3894168" y="1282847"/>
            <a:ext cx="1857" cy="2865829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7" name="Line 21"/>
          <p:cNvSpPr>
            <a:spLocks noChangeShapeType="1"/>
          </p:cNvSpPr>
          <p:nvPr/>
        </p:nvSpPr>
        <p:spPr bwMode="auto">
          <a:xfrm>
            <a:off x="487504" y="1303855"/>
            <a:ext cx="3430799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8" name="Line 22"/>
          <p:cNvSpPr>
            <a:spLocks noChangeShapeType="1"/>
          </p:cNvSpPr>
          <p:nvPr/>
        </p:nvSpPr>
        <p:spPr bwMode="auto">
          <a:xfrm>
            <a:off x="487504" y="4127668"/>
            <a:ext cx="3430799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417478" y="4619604"/>
            <a:ext cx="1507472" cy="416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 = { }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656444" y="13511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1166980" y="137563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608826" y="13511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2123074" y="137563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2590910" y="13511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3073598" y="13511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3558143" y="13511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684292" y="177828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1139132" y="17555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1638530" y="1755524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2123074" y="1755524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2620614" y="177828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1652" name="Text Box 36"/>
          <p:cNvSpPr txBox="1">
            <a:spLocks noChangeArrowheads="1"/>
          </p:cNvSpPr>
          <p:nvPr/>
        </p:nvSpPr>
        <p:spPr bwMode="auto">
          <a:xfrm>
            <a:off x="3073598" y="17555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53" name="Text Box 37"/>
          <p:cNvSpPr txBox="1">
            <a:spLocks noChangeArrowheads="1"/>
          </p:cNvSpPr>
          <p:nvPr/>
        </p:nvSpPr>
        <p:spPr bwMode="auto">
          <a:xfrm>
            <a:off x="3558143" y="175552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656444" y="215817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1166980" y="218268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2</a:t>
            </a:r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1608826" y="215817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2095227" y="215817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2620614" y="218268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1659" name="Text Box 43"/>
          <p:cNvSpPr txBox="1">
            <a:spLocks noChangeArrowheads="1"/>
          </p:cNvSpPr>
          <p:nvPr/>
        </p:nvSpPr>
        <p:spPr bwMode="auto">
          <a:xfrm>
            <a:off x="3101446" y="218268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3558143" y="215817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684292" y="258533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1166980" y="256257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1608826" y="256257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64" name="Text Box 48"/>
          <p:cNvSpPr txBox="1">
            <a:spLocks noChangeArrowheads="1"/>
          </p:cNvSpPr>
          <p:nvPr/>
        </p:nvSpPr>
        <p:spPr bwMode="auto">
          <a:xfrm>
            <a:off x="2095227" y="256257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65" name="Text Box 49"/>
          <p:cNvSpPr txBox="1">
            <a:spLocks noChangeArrowheads="1"/>
          </p:cNvSpPr>
          <p:nvPr/>
        </p:nvSpPr>
        <p:spPr bwMode="auto">
          <a:xfrm>
            <a:off x="2620614" y="258533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1666" name="Text Box 50"/>
          <p:cNvSpPr txBox="1">
            <a:spLocks noChangeArrowheads="1"/>
          </p:cNvSpPr>
          <p:nvPr/>
        </p:nvSpPr>
        <p:spPr bwMode="auto">
          <a:xfrm>
            <a:off x="3073598" y="256257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67" name="Text Box 51"/>
          <p:cNvSpPr txBox="1">
            <a:spLocks noChangeArrowheads="1"/>
          </p:cNvSpPr>
          <p:nvPr/>
        </p:nvSpPr>
        <p:spPr bwMode="auto">
          <a:xfrm>
            <a:off x="3587847" y="258533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1668" name="Text Box 52"/>
          <p:cNvSpPr txBox="1">
            <a:spLocks noChangeArrowheads="1"/>
          </p:cNvSpPr>
          <p:nvPr/>
        </p:nvSpPr>
        <p:spPr bwMode="auto">
          <a:xfrm>
            <a:off x="656444" y="296523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69" name="Text Box 53"/>
          <p:cNvSpPr txBox="1">
            <a:spLocks noChangeArrowheads="1"/>
          </p:cNvSpPr>
          <p:nvPr/>
        </p:nvSpPr>
        <p:spPr bwMode="auto">
          <a:xfrm>
            <a:off x="1166980" y="29897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1670" name="Text Box 54"/>
          <p:cNvSpPr txBox="1">
            <a:spLocks noChangeArrowheads="1"/>
          </p:cNvSpPr>
          <p:nvPr/>
        </p:nvSpPr>
        <p:spPr bwMode="auto">
          <a:xfrm>
            <a:off x="1638530" y="29897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1671" name="Text Box 55"/>
          <p:cNvSpPr txBox="1">
            <a:spLocks noChangeArrowheads="1"/>
          </p:cNvSpPr>
          <p:nvPr/>
        </p:nvSpPr>
        <p:spPr bwMode="auto">
          <a:xfrm>
            <a:off x="2123074" y="29897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1672" name="Text Box 56"/>
          <p:cNvSpPr txBox="1">
            <a:spLocks noChangeArrowheads="1"/>
          </p:cNvSpPr>
          <p:nvPr/>
        </p:nvSpPr>
        <p:spPr bwMode="auto">
          <a:xfrm>
            <a:off x="2590910" y="296523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73" name="Text Box 57"/>
          <p:cNvSpPr txBox="1">
            <a:spLocks noChangeArrowheads="1"/>
          </p:cNvSpPr>
          <p:nvPr/>
        </p:nvSpPr>
        <p:spPr bwMode="auto">
          <a:xfrm>
            <a:off x="3101446" y="29897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3587847" y="298974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656444" y="336788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1139132" y="336788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77" name="Text Box 61"/>
          <p:cNvSpPr txBox="1">
            <a:spLocks noChangeArrowheads="1"/>
          </p:cNvSpPr>
          <p:nvPr/>
        </p:nvSpPr>
        <p:spPr bwMode="auto">
          <a:xfrm>
            <a:off x="1638530" y="339239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1678" name="Text Box 62"/>
          <p:cNvSpPr txBox="1">
            <a:spLocks noChangeArrowheads="1"/>
          </p:cNvSpPr>
          <p:nvPr/>
        </p:nvSpPr>
        <p:spPr bwMode="auto">
          <a:xfrm>
            <a:off x="2095227" y="336788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79" name="Text Box 63"/>
          <p:cNvSpPr txBox="1">
            <a:spLocks noChangeArrowheads="1"/>
          </p:cNvSpPr>
          <p:nvPr/>
        </p:nvSpPr>
        <p:spPr bwMode="auto">
          <a:xfrm>
            <a:off x="2620614" y="339239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1680" name="Text Box 64"/>
          <p:cNvSpPr txBox="1">
            <a:spLocks noChangeArrowheads="1"/>
          </p:cNvSpPr>
          <p:nvPr/>
        </p:nvSpPr>
        <p:spPr bwMode="auto">
          <a:xfrm>
            <a:off x="3073598" y="336788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81" name="Text Box 65"/>
          <p:cNvSpPr txBox="1">
            <a:spLocks noChangeArrowheads="1"/>
          </p:cNvSpPr>
          <p:nvPr/>
        </p:nvSpPr>
        <p:spPr bwMode="auto">
          <a:xfrm>
            <a:off x="3587847" y="339239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1682" name="Text Box 66"/>
          <p:cNvSpPr txBox="1">
            <a:spLocks noChangeArrowheads="1"/>
          </p:cNvSpPr>
          <p:nvPr/>
        </p:nvSpPr>
        <p:spPr bwMode="auto">
          <a:xfrm>
            <a:off x="656444" y="377228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83" name="Text Box 67"/>
          <p:cNvSpPr txBox="1">
            <a:spLocks noChangeArrowheads="1"/>
          </p:cNvSpPr>
          <p:nvPr/>
        </p:nvSpPr>
        <p:spPr bwMode="auto">
          <a:xfrm>
            <a:off x="1139132" y="377228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84" name="Text Box 68"/>
          <p:cNvSpPr txBox="1">
            <a:spLocks noChangeArrowheads="1"/>
          </p:cNvSpPr>
          <p:nvPr/>
        </p:nvSpPr>
        <p:spPr bwMode="auto">
          <a:xfrm>
            <a:off x="1608826" y="377228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85" name="Text Box 69"/>
          <p:cNvSpPr txBox="1">
            <a:spLocks noChangeArrowheads="1"/>
          </p:cNvSpPr>
          <p:nvPr/>
        </p:nvSpPr>
        <p:spPr bwMode="auto">
          <a:xfrm>
            <a:off x="2123074" y="379679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1686" name="Text Box 70"/>
          <p:cNvSpPr txBox="1">
            <a:spLocks noChangeArrowheads="1"/>
          </p:cNvSpPr>
          <p:nvPr/>
        </p:nvSpPr>
        <p:spPr bwMode="auto">
          <a:xfrm>
            <a:off x="2620614" y="379679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1687" name="Text Box 71"/>
          <p:cNvSpPr txBox="1">
            <a:spLocks noChangeArrowheads="1"/>
          </p:cNvSpPr>
          <p:nvPr/>
        </p:nvSpPr>
        <p:spPr bwMode="auto">
          <a:xfrm>
            <a:off x="3101446" y="379679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1688" name="Line 72"/>
          <p:cNvSpPr>
            <a:spLocks noChangeShapeType="1"/>
          </p:cNvSpPr>
          <p:nvPr/>
        </p:nvSpPr>
        <p:spPr bwMode="auto">
          <a:xfrm>
            <a:off x="7165309" y="1706507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89" name="Line 73"/>
          <p:cNvSpPr>
            <a:spLocks noChangeShapeType="1"/>
          </p:cNvSpPr>
          <p:nvPr/>
        </p:nvSpPr>
        <p:spPr bwMode="auto">
          <a:xfrm>
            <a:off x="7165309" y="2110908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0" name="Line 74"/>
          <p:cNvSpPr>
            <a:spLocks noChangeShapeType="1"/>
          </p:cNvSpPr>
          <p:nvPr/>
        </p:nvSpPr>
        <p:spPr bwMode="auto">
          <a:xfrm>
            <a:off x="7165309" y="2513560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1" name="Line 75"/>
          <p:cNvSpPr>
            <a:spLocks noChangeShapeType="1"/>
          </p:cNvSpPr>
          <p:nvPr/>
        </p:nvSpPr>
        <p:spPr bwMode="auto">
          <a:xfrm>
            <a:off x="7165309" y="2917963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2" name="Line 76"/>
          <p:cNvSpPr>
            <a:spLocks noChangeShapeType="1"/>
          </p:cNvSpPr>
          <p:nvPr/>
        </p:nvSpPr>
        <p:spPr bwMode="auto">
          <a:xfrm>
            <a:off x="7165309" y="3320615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3" name="Line 77"/>
          <p:cNvSpPr>
            <a:spLocks noChangeShapeType="1"/>
          </p:cNvSpPr>
          <p:nvPr/>
        </p:nvSpPr>
        <p:spPr bwMode="auto">
          <a:xfrm>
            <a:off x="7165309" y="3723267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4" name="Line 78"/>
          <p:cNvSpPr>
            <a:spLocks noChangeShapeType="1"/>
          </p:cNvSpPr>
          <p:nvPr/>
        </p:nvSpPr>
        <p:spPr bwMode="auto">
          <a:xfrm>
            <a:off x="7187587" y="1282847"/>
            <a:ext cx="1857" cy="2865829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5" name="Line 79"/>
          <p:cNvSpPr>
            <a:spLocks noChangeShapeType="1"/>
          </p:cNvSpPr>
          <p:nvPr/>
        </p:nvSpPr>
        <p:spPr bwMode="auto">
          <a:xfrm>
            <a:off x="7811368" y="1282847"/>
            <a:ext cx="1857" cy="2865829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6" name="Line 80"/>
          <p:cNvSpPr>
            <a:spLocks noChangeShapeType="1"/>
          </p:cNvSpPr>
          <p:nvPr/>
        </p:nvSpPr>
        <p:spPr bwMode="auto">
          <a:xfrm>
            <a:off x="7165309" y="1303855"/>
            <a:ext cx="668338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7" name="Line 81"/>
          <p:cNvSpPr>
            <a:spLocks noChangeShapeType="1"/>
          </p:cNvSpPr>
          <p:nvPr/>
        </p:nvSpPr>
        <p:spPr bwMode="auto">
          <a:xfrm>
            <a:off x="7165309" y="4127668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698" name="Text Box 82"/>
          <p:cNvSpPr txBox="1">
            <a:spLocks noChangeArrowheads="1"/>
          </p:cNvSpPr>
          <p:nvPr/>
        </p:nvSpPr>
        <p:spPr bwMode="auto">
          <a:xfrm>
            <a:off x="3558143" y="377228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699" name="Text Box 83"/>
          <p:cNvSpPr txBox="1">
            <a:spLocks noChangeArrowheads="1"/>
          </p:cNvSpPr>
          <p:nvPr/>
        </p:nvSpPr>
        <p:spPr bwMode="auto">
          <a:xfrm>
            <a:off x="7406653" y="135112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700" name="Text Box 84"/>
          <p:cNvSpPr txBox="1">
            <a:spLocks noChangeArrowheads="1"/>
          </p:cNvSpPr>
          <p:nvPr/>
        </p:nvSpPr>
        <p:spPr bwMode="auto">
          <a:xfrm>
            <a:off x="7434501" y="1776533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1701" name="Text Box 85"/>
          <p:cNvSpPr txBox="1">
            <a:spLocks noChangeArrowheads="1"/>
          </p:cNvSpPr>
          <p:nvPr/>
        </p:nvSpPr>
        <p:spPr bwMode="auto">
          <a:xfrm>
            <a:off x="7406653" y="215817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702" name="Text Box 86"/>
          <p:cNvSpPr txBox="1">
            <a:spLocks noChangeArrowheads="1"/>
          </p:cNvSpPr>
          <p:nvPr/>
        </p:nvSpPr>
        <p:spPr bwMode="auto">
          <a:xfrm>
            <a:off x="7434501" y="2583587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1703" name="Text Box 87"/>
          <p:cNvSpPr txBox="1">
            <a:spLocks noChangeArrowheads="1"/>
          </p:cNvSpPr>
          <p:nvPr/>
        </p:nvSpPr>
        <p:spPr bwMode="auto">
          <a:xfrm>
            <a:off x="7406653" y="296523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704" name="Text Box 88"/>
          <p:cNvSpPr txBox="1">
            <a:spLocks noChangeArrowheads="1"/>
          </p:cNvSpPr>
          <p:nvPr/>
        </p:nvSpPr>
        <p:spPr bwMode="auto">
          <a:xfrm>
            <a:off x="7406653" y="336788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705" name="Line 89"/>
          <p:cNvSpPr>
            <a:spLocks noChangeShapeType="1"/>
          </p:cNvSpPr>
          <p:nvPr/>
        </p:nvSpPr>
        <p:spPr bwMode="auto">
          <a:xfrm>
            <a:off x="5295821" y="1704755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06" name="Line 90"/>
          <p:cNvSpPr>
            <a:spLocks noChangeShapeType="1"/>
          </p:cNvSpPr>
          <p:nvPr/>
        </p:nvSpPr>
        <p:spPr bwMode="auto">
          <a:xfrm>
            <a:off x="5295821" y="2109158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07" name="Line 91"/>
          <p:cNvSpPr>
            <a:spLocks noChangeShapeType="1"/>
          </p:cNvSpPr>
          <p:nvPr/>
        </p:nvSpPr>
        <p:spPr bwMode="auto">
          <a:xfrm>
            <a:off x="5295821" y="2511810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08" name="Line 92"/>
          <p:cNvSpPr>
            <a:spLocks noChangeShapeType="1"/>
          </p:cNvSpPr>
          <p:nvPr/>
        </p:nvSpPr>
        <p:spPr bwMode="auto">
          <a:xfrm>
            <a:off x="5295821" y="2914462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09" name="Line 93"/>
          <p:cNvSpPr>
            <a:spLocks noChangeShapeType="1"/>
          </p:cNvSpPr>
          <p:nvPr/>
        </p:nvSpPr>
        <p:spPr bwMode="auto">
          <a:xfrm>
            <a:off x="5295821" y="3318863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10" name="Line 94"/>
          <p:cNvSpPr>
            <a:spLocks noChangeShapeType="1"/>
          </p:cNvSpPr>
          <p:nvPr/>
        </p:nvSpPr>
        <p:spPr bwMode="auto">
          <a:xfrm>
            <a:off x="5295821" y="3721515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11" name="Line 95"/>
          <p:cNvSpPr>
            <a:spLocks noChangeShapeType="1"/>
          </p:cNvSpPr>
          <p:nvPr/>
        </p:nvSpPr>
        <p:spPr bwMode="auto">
          <a:xfrm>
            <a:off x="5318099" y="1281095"/>
            <a:ext cx="1856" cy="286583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12" name="Line 96"/>
          <p:cNvSpPr>
            <a:spLocks noChangeShapeType="1"/>
          </p:cNvSpPr>
          <p:nvPr/>
        </p:nvSpPr>
        <p:spPr bwMode="auto">
          <a:xfrm>
            <a:off x="5763658" y="1281095"/>
            <a:ext cx="1856" cy="286583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13" name="Line 97"/>
          <p:cNvSpPr>
            <a:spLocks noChangeShapeType="1"/>
          </p:cNvSpPr>
          <p:nvPr/>
        </p:nvSpPr>
        <p:spPr bwMode="auto">
          <a:xfrm>
            <a:off x="5295821" y="1302103"/>
            <a:ext cx="490114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14" name="Line 98"/>
          <p:cNvSpPr>
            <a:spLocks noChangeShapeType="1"/>
          </p:cNvSpPr>
          <p:nvPr/>
        </p:nvSpPr>
        <p:spPr bwMode="auto">
          <a:xfrm>
            <a:off x="5295821" y="4125918"/>
            <a:ext cx="490114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1715" name="Text Box 99"/>
          <p:cNvSpPr txBox="1">
            <a:spLocks noChangeArrowheads="1"/>
          </p:cNvSpPr>
          <p:nvPr/>
        </p:nvSpPr>
        <p:spPr bwMode="auto">
          <a:xfrm>
            <a:off x="7406653" y="377053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1716" name="Text Box 100"/>
          <p:cNvSpPr txBox="1">
            <a:spLocks noChangeArrowheads="1"/>
          </p:cNvSpPr>
          <p:nvPr/>
        </p:nvSpPr>
        <p:spPr bwMode="auto">
          <a:xfrm>
            <a:off x="5475900" y="1347621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1717" name="Text Box 101"/>
          <p:cNvSpPr txBox="1">
            <a:spLocks noChangeArrowheads="1"/>
          </p:cNvSpPr>
          <p:nvPr/>
        </p:nvSpPr>
        <p:spPr bwMode="auto">
          <a:xfrm>
            <a:off x="5475900" y="177478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1718" name="Text Box 102"/>
          <p:cNvSpPr txBox="1">
            <a:spLocks noChangeArrowheads="1"/>
          </p:cNvSpPr>
          <p:nvPr/>
        </p:nvSpPr>
        <p:spPr bwMode="auto">
          <a:xfrm>
            <a:off x="5475900" y="2154675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1719" name="Text Box 103"/>
          <p:cNvSpPr txBox="1">
            <a:spLocks noChangeArrowheads="1"/>
          </p:cNvSpPr>
          <p:nvPr/>
        </p:nvSpPr>
        <p:spPr bwMode="auto">
          <a:xfrm>
            <a:off x="5475900" y="258183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1720" name="Text Box 104"/>
          <p:cNvSpPr txBox="1">
            <a:spLocks noChangeArrowheads="1"/>
          </p:cNvSpPr>
          <p:nvPr/>
        </p:nvSpPr>
        <p:spPr bwMode="auto">
          <a:xfrm>
            <a:off x="5475900" y="29617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1721" name="Text Box 105"/>
          <p:cNvSpPr txBox="1">
            <a:spLocks noChangeArrowheads="1"/>
          </p:cNvSpPr>
          <p:nvPr/>
        </p:nvSpPr>
        <p:spPr bwMode="auto">
          <a:xfrm>
            <a:off x="5475900" y="3366131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1722" name="Freeform 106"/>
          <p:cNvSpPr>
            <a:spLocks noChangeArrowheads="1"/>
          </p:cNvSpPr>
          <p:nvPr/>
        </p:nvSpPr>
        <p:spPr bwMode="auto">
          <a:xfrm>
            <a:off x="1484440" y="3098280"/>
            <a:ext cx="5881370" cy="141804"/>
          </a:xfrm>
          <a:custGeom>
            <a:avLst/>
            <a:gdLst>
              <a:gd name="T0" fmla="*/ 88547 w 13972"/>
              <a:gd name="T1" fmla="*/ 57955 h 355"/>
              <a:gd name="T2" fmla="*/ 190413 w 13972"/>
              <a:gd name="T3" fmla="*/ 57955 h 355"/>
              <a:gd name="T4" fmla="*/ 241165 w 13972"/>
              <a:gd name="T5" fmla="*/ 70633 h 355"/>
              <a:gd name="T6" fmla="*/ 279320 w 13972"/>
              <a:gd name="T7" fmla="*/ 70633 h 355"/>
              <a:gd name="T8" fmla="*/ 368227 w 13972"/>
              <a:gd name="T9" fmla="*/ 57955 h 355"/>
              <a:gd name="T10" fmla="*/ 507887 w 13972"/>
              <a:gd name="T11" fmla="*/ 57955 h 355"/>
              <a:gd name="T12" fmla="*/ 609393 w 13972"/>
              <a:gd name="T13" fmla="*/ 57955 h 355"/>
              <a:gd name="T14" fmla="*/ 660145 w 13972"/>
              <a:gd name="T15" fmla="*/ 70633 h 355"/>
              <a:gd name="T16" fmla="*/ 698300 w 13972"/>
              <a:gd name="T17" fmla="*/ 70633 h 355"/>
              <a:gd name="T18" fmla="*/ 787207 w 13972"/>
              <a:gd name="T19" fmla="*/ 57955 h 355"/>
              <a:gd name="T20" fmla="*/ 926867 w 13972"/>
              <a:gd name="T21" fmla="*/ 57955 h 355"/>
              <a:gd name="T22" fmla="*/ 1028373 w 13972"/>
              <a:gd name="T23" fmla="*/ 57955 h 355"/>
              <a:gd name="T24" fmla="*/ 1079126 w 13972"/>
              <a:gd name="T25" fmla="*/ 70633 h 355"/>
              <a:gd name="T26" fmla="*/ 1117280 w 13972"/>
              <a:gd name="T27" fmla="*/ 70633 h 355"/>
              <a:gd name="T28" fmla="*/ 1206187 w 13972"/>
              <a:gd name="T29" fmla="*/ 57955 h 355"/>
              <a:gd name="T30" fmla="*/ 1345847 w 13972"/>
              <a:gd name="T31" fmla="*/ 57955 h 355"/>
              <a:gd name="T32" fmla="*/ 1447353 w 13972"/>
              <a:gd name="T33" fmla="*/ 57955 h 355"/>
              <a:gd name="T34" fmla="*/ 1498106 w 13972"/>
              <a:gd name="T35" fmla="*/ 70633 h 355"/>
              <a:gd name="T36" fmla="*/ 1536260 w 13972"/>
              <a:gd name="T37" fmla="*/ 70633 h 355"/>
              <a:gd name="T38" fmla="*/ 1625167 w 13972"/>
              <a:gd name="T39" fmla="*/ 57955 h 355"/>
              <a:gd name="T40" fmla="*/ 1764827 w 13972"/>
              <a:gd name="T41" fmla="*/ 57955 h 355"/>
              <a:gd name="T42" fmla="*/ 1866333 w 13972"/>
              <a:gd name="T43" fmla="*/ 57955 h 355"/>
              <a:gd name="T44" fmla="*/ 1917086 w 13972"/>
              <a:gd name="T45" fmla="*/ 70633 h 355"/>
              <a:gd name="T46" fmla="*/ 1955240 w 13972"/>
              <a:gd name="T47" fmla="*/ 70633 h 355"/>
              <a:gd name="T48" fmla="*/ 2044147 w 13972"/>
              <a:gd name="T49" fmla="*/ 57955 h 355"/>
              <a:gd name="T50" fmla="*/ 2183807 w 13972"/>
              <a:gd name="T51" fmla="*/ 57955 h 355"/>
              <a:gd name="T52" fmla="*/ 2285673 w 13972"/>
              <a:gd name="T53" fmla="*/ 57955 h 355"/>
              <a:gd name="T54" fmla="*/ 2336426 w 13972"/>
              <a:gd name="T55" fmla="*/ 70633 h 355"/>
              <a:gd name="T56" fmla="*/ 2374220 w 13972"/>
              <a:gd name="T57" fmla="*/ 70633 h 355"/>
              <a:gd name="T58" fmla="*/ 2463127 w 13972"/>
              <a:gd name="T59" fmla="*/ 57955 h 355"/>
              <a:gd name="T60" fmla="*/ 2602787 w 13972"/>
              <a:gd name="T61" fmla="*/ 57955 h 355"/>
              <a:gd name="T62" fmla="*/ 2704653 w 13972"/>
              <a:gd name="T63" fmla="*/ 57955 h 355"/>
              <a:gd name="T64" fmla="*/ 2755406 w 13972"/>
              <a:gd name="T65" fmla="*/ 70633 h 355"/>
              <a:gd name="T66" fmla="*/ 2793560 w 13972"/>
              <a:gd name="T67" fmla="*/ 70633 h 355"/>
              <a:gd name="T68" fmla="*/ 2882467 w 13972"/>
              <a:gd name="T69" fmla="*/ 57955 h 355"/>
              <a:gd name="T70" fmla="*/ 3022127 w 13972"/>
              <a:gd name="T71" fmla="*/ 57955 h 355"/>
              <a:gd name="T72" fmla="*/ 3123633 w 13972"/>
              <a:gd name="T73" fmla="*/ 57955 h 355"/>
              <a:gd name="T74" fmla="*/ 3174386 w 13972"/>
              <a:gd name="T75" fmla="*/ 70633 h 355"/>
              <a:gd name="T76" fmla="*/ 3212540 w 13972"/>
              <a:gd name="T77" fmla="*/ 70633 h 355"/>
              <a:gd name="T78" fmla="*/ 3301447 w 13972"/>
              <a:gd name="T79" fmla="*/ 57955 h 355"/>
              <a:gd name="T80" fmla="*/ 3441107 w 13972"/>
              <a:gd name="T81" fmla="*/ 57955 h 355"/>
              <a:gd name="T82" fmla="*/ 3542613 w 13972"/>
              <a:gd name="T83" fmla="*/ 57955 h 355"/>
              <a:gd name="T84" fmla="*/ 3593366 w 13972"/>
              <a:gd name="T85" fmla="*/ 70633 h 355"/>
              <a:gd name="T86" fmla="*/ 3631520 w 13972"/>
              <a:gd name="T87" fmla="*/ 70633 h 355"/>
              <a:gd name="T88" fmla="*/ 3720427 w 13972"/>
              <a:gd name="T89" fmla="*/ 57955 h 355"/>
              <a:gd name="T90" fmla="*/ 3860087 w 13972"/>
              <a:gd name="T91" fmla="*/ 57955 h 355"/>
              <a:gd name="T92" fmla="*/ 3961593 w 13972"/>
              <a:gd name="T93" fmla="*/ 57955 h 355"/>
              <a:gd name="T94" fmla="*/ 4012346 w 13972"/>
              <a:gd name="T95" fmla="*/ 70633 h 355"/>
              <a:gd name="T96" fmla="*/ 4050500 w 13972"/>
              <a:gd name="T97" fmla="*/ 70633 h 355"/>
              <a:gd name="T98" fmla="*/ 4139407 w 13972"/>
              <a:gd name="T99" fmla="*/ 57955 h 355"/>
              <a:gd name="T100" fmla="*/ 4279067 w 13972"/>
              <a:gd name="T101" fmla="*/ 57955 h 355"/>
              <a:gd name="T102" fmla="*/ 4380933 w 13972"/>
              <a:gd name="T103" fmla="*/ 57955 h 355"/>
              <a:gd name="T104" fmla="*/ 4431686 w 13972"/>
              <a:gd name="T105" fmla="*/ 70633 h 355"/>
              <a:gd name="T106" fmla="*/ 4469840 w 13972"/>
              <a:gd name="T107" fmla="*/ 70633 h 355"/>
              <a:gd name="T108" fmla="*/ 4558747 w 13972"/>
              <a:gd name="T109" fmla="*/ 57955 h 355"/>
              <a:gd name="T110" fmla="*/ 4698407 w 13972"/>
              <a:gd name="T111" fmla="*/ 57955 h 355"/>
              <a:gd name="T112" fmla="*/ 4800273 w 13972"/>
              <a:gd name="T113" fmla="*/ 57955 h 355"/>
              <a:gd name="T114" fmla="*/ 4851026 w 13972"/>
              <a:gd name="T115" fmla="*/ 70633 h 355"/>
              <a:gd name="T116" fmla="*/ 4888820 w 13972"/>
              <a:gd name="T117" fmla="*/ 70633 h 35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972" h="355">
                <a:moveTo>
                  <a:pt x="0" y="160"/>
                </a:moveTo>
                <a:lnTo>
                  <a:pt x="141" y="160"/>
                </a:lnTo>
                <a:lnTo>
                  <a:pt x="141" y="195"/>
                </a:lnTo>
                <a:lnTo>
                  <a:pt x="0" y="195"/>
                </a:lnTo>
                <a:lnTo>
                  <a:pt x="0" y="160"/>
                </a:lnTo>
                <a:close/>
                <a:moveTo>
                  <a:pt x="246" y="160"/>
                </a:moveTo>
                <a:lnTo>
                  <a:pt x="282" y="160"/>
                </a:lnTo>
                <a:lnTo>
                  <a:pt x="282" y="195"/>
                </a:lnTo>
                <a:lnTo>
                  <a:pt x="246" y="195"/>
                </a:lnTo>
                <a:lnTo>
                  <a:pt x="246" y="160"/>
                </a:lnTo>
                <a:close/>
                <a:moveTo>
                  <a:pt x="388" y="160"/>
                </a:moveTo>
                <a:lnTo>
                  <a:pt x="529" y="160"/>
                </a:lnTo>
                <a:lnTo>
                  <a:pt x="529" y="195"/>
                </a:lnTo>
                <a:lnTo>
                  <a:pt x="388" y="195"/>
                </a:lnTo>
                <a:lnTo>
                  <a:pt x="388" y="160"/>
                </a:lnTo>
                <a:close/>
                <a:moveTo>
                  <a:pt x="635" y="160"/>
                </a:moveTo>
                <a:lnTo>
                  <a:pt x="670" y="160"/>
                </a:lnTo>
                <a:lnTo>
                  <a:pt x="670" y="195"/>
                </a:lnTo>
                <a:lnTo>
                  <a:pt x="635" y="195"/>
                </a:lnTo>
                <a:lnTo>
                  <a:pt x="635" y="160"/>
                </a:lnTo>
                <a:close/>
                <a:moveTo>
                  <a:pt x="776" y="160"/>
                </a:moveTo>
                <a:lnTo>
                  <a:pt x="917" y="160"/>
                </a:lnTo>
                <a:lnTo>
                  <a:pt x="917" y="195"/>
                </a:lnTo>
                <a:lnTo>
                  <a:pt x="776" y="195"/>
                </a:lnTo>
                <a:lnTo>
                  <a:pt x="776" y="160"/>
                </a:lnTo>
                <a:close/>
                <a:moveTo>
                  <a:pt x="1023" y="160"/>
                </a:moveTo>
                <a:lnTo>
                  <a:pt x="1058" y="160"/>
                </a:lnTo>
                <a:lnTo>
                  <a:pt x="1058" y="195"/>
                </a:lnTo>
                <a:lnTo>
                  <a:pt x="1023" y="195"/>
                </a:lnTo>
                <a:lnTo>
                  <a:pt x="1023" y="160"/>
                </a:lnTo>
                <a:close/>
                <a:moveTo>
                  <a:pt x="1164" y="160"/>
                </a:moveTo>
                <a:lnTo>
                  <a:pt x="1305" y="160"/>
                </a:lnTo>
                <a:lnTo>
                  <a:pt x="1305" y="195"/>
                </a:lnTo>
                <a:lnTo>
                  <a:pt x="1164" y="195"/>
                </a:lnTo>
                <a:lnTo>
                  <a:pt x="1164" y="160"/>
                </a:lnTo>
                <a:close/>
                <a:moveTo>
                  <a:pt x="1411" y="160"/>
                </a:moveTo>
                <a:lnTo>
                  <a:pt x="1446" y="160"/>
                </a:lnTo>
                <a:lnTo>
                  <a:pt x="1446" y="195"/>
                </a:lnTo>
                <a:lnTo>
                  <a:pt x="1411" y="195"/>
                </a:lnTo>
                <a:lnTo>
                  <a:pt x="1411" y="160"/>
                </a:lnTo>
                <a:close/>
                <a:moveTo>
                  <a:pt x="1552" y="160"/>
                </a:moveTo>
                <a:lnTo>
                  <a:pt x="1693" y="160"/>
                </a:lnTo>
                <a:lnTo>
                  <a:pt x="1693" y="195"/>
                </a:lnTo>
                <a:lnTo>
                  <a:pt x="1552" y="195"/>
                </a:lnTo>
                <a:lnTo>
                  <a:pt x="1552" y="160"/>
                </a:lnTo>
                <a:close/>
                <a:moveTo>
                  <a:pt x="1799" y="160"/>
                </a:moveTo>
                <a:lnTo>
                  <a:pt x="1834" y="160"/>
                </a:lnTo>
                <a:lnTo>
                  <a:pt x="1834" y="195"/>
                </a:lnTo>
                <a:lnTo>
                  <a:pt x="1799" y="195"/>
                </a:lnTo>
                <a:lnTo>
                  <a:pt x="1799" y="160"/>
                </a:lnTo>
                <a:close/>
                <a:moveTo>
                  <a:pt x="1940" y="160"/>
                </a:moveTo>
                <a:lnTo>
                  <a:pt x="2081" y="160"/>
                </a:lnTo>
                <a:lnTo>
                  <a:pt x="2081" y="195"/>
                </a:lnTo>
                <a:lnTo>
                  <a:pt x="1940" y="195"/>
                </a:lnTo>
                <a:lnTo>
                  <a:pt x="1940" y="160"/>
                </a:lnTo>
                <a:close/>
                <a:moveTo>
                  <a:pt x="2187" y="160"/>
                </a:moveTo>
                <a:lnTo>
                  <a:pt x="2222" y="160"/>
                </a:lnTo>
                <a:lnTo>
                  <a:pt x="2222" y="195"/>
                </a:lnTo>
                <a:lnTo>
                  <a:pt x="2187" y="195"/>
                </a:lnTo>
                <a:lnTo>
                  <a:pt x="2187" y="160"/>
                </a:lnTo>
                <a:close/>
                <a:moveTo>
                  <a:pt x="2328" y="160"/>
                </a:moveTo>
                <a:lnTo>
                  <a:pt x="2469" y="160"/>
                </a:lnTo>
                <a:lnTo>
                  <a:pt x="2469" y="195"/>
                </a:lnTo>
                <a:lnTo>
                  <a:pt x="2328" y="195"/>
                </a:lnTo>
                <a:lnTo>
                  <a:pt x="2328" y="160"/>
                </a:lnTo>
                <a:close/>
                <a:moveTo>
                  <a:pt x="2575" y="160"/>
                </a:moveTo>
                <a:lnTo>
                  <a:pt x="2610" y="160"/>
                </a:lnTo>
                <a:lnTo>
                  <a:pt x="2610" y="195"/>
                </a:lnTo>
                <a:lnTo>
                  <a:pt x="2575" y="195"/>
                </a:lnTo>
                <a:lnTo>
                  <a:pt x="2575" y="160"/>
                </a:lnTo>
                <a:close/>
                <a:moveTo>
                  <a:pt x="2716" y="160"/>
                </a:moveTo>
                <a:lnTo>
                  <a:pt x="2857" y="160"/>
                </a:lnTo>
                <a:lnTo>
                  <a:pt x="2857" y="195"/>
                </a:lnTo>
                <a:lnTo>
                  <a:pt x="2716" y="195"/>
                </a:lnTo>
                <a:lnTo>
                  <a:pt x="2716" y="160"/>
                </a:lnTo>
                <a:close/>
                <a:moveTo>
                  <a:pt x="2963" y="160"/>
                </a:moveTo>
                <a:lnTo>
                  <a:pt x="2998" y="160"/>
                </a:lnTo>
                <a:lnTo>
                  <a:pt x="2998" y="195"/>
                </a:lnTo>
                <a:lnTo>
                  <a:pt x="2963" y="195"/>
                </a:lnTo>
                <a:lnTo>
                  <a:pt x="2963" y="160"/>
                </a:lnTo>
                <a:close/>
                <a:moveTo>
                  <a:pt x="3104" y="160"/>
                </a:moveTo>
                <a:lnTo>
                  <a:pt x="3245" y="160"/>
                </a:lnTo>
                <a:lnTo>
                  <a:pt x="3245" y="195"/>
                </a:lnTo>
                <a:lnTo>
                  <a:pt x="3104" y="195"/>
                </a:lnTo>
                <a:lnTo>
                  <a:pt x="3104" y="160"/>
                </a:lnTo>
                <a:close/>
                <a:moveTo>
                  <a:pt x="3351" y="160"/>
                </a:moveTo>
                <a:lnTo>
                  <a:pt x="3386" y="160"/>
                </a:lnTo>
                <a:lnTo>
                  <a:pt x="3386" y="195"/>
                </a:lnTo>
                <a:lnTo>
                  <a:pt x="3351" y="195"/>
                </a:lnTo>
                <a:lnTo>
                  <a:pt x="3351" y="160"/>
                </a:lnTo>
                <a:close/>
                <a:moveTo>
                  <a:pt x="3492" y="160"/>
                </a:moveTo>
                <a:lnTo>
                  <a:pt x="3633" y="160"/>
                </a:lnTo>
                <a:lnTo>
                  <a:pt x="3633" y="195"/>
                </a:lnTo>
                <a:lnTo>
                  <a:pt x="3492" y="195"/>
                </a:lnTo>
                <a:lnTo>
                  <a:pt x="3492" y="160"/>
                </a:lnTo>
                <a:close/>
                <a:moveTo>
                  <a:pt x="3739" y="160"/>
                </a:moveTo>
                <a:lnTo>
                  <a:pt x="3774" y="160"/>
                </a:lnTo>
                <a:lnTo>
                  <a:pt x="3774" y="195"/>
                </a:lnTo>
                <a:lnTo>
                  <a:pt x="3739" y="195"/>
                </a:lnTo>
                <a:lnTo>
                  <a:pt x="3739" y="160"/>
                </a:lnTo>
                <a:close/>
                <a:moveTo>
                  <a:pt x="3880" y="160"/>
                </a:moveTo>
                <a:lnTo>
                  <a:pt x="4021" y="160"/>
                </a:lnTo>
                <a:lnTo>
                  <a:pt x="4021" y="195"/>
                </a:lnTo>
                <a:lnTo>
                  <a:pt x="3880" y="195"/>
                </a:lnTo>
                <a:lnTo>
                  <a:pt x="3880" y="160"/>
                </a:lnTo>
                <a:close/>
                <a:moveTo>
                  <a:pt x="4127" y="160"/>
                </a:moveTo>
                <a:lnTo>
                  <a:pt x="4162" y="160"/>
                </a:lnTo>
                <a:lnTo>
                  <a:pt x="4162" y="195"/>
                </a:lnTo>
                <a:lnTo>
                  <a:pt x="4127" y="195"/>
                </a:lnTo>
                <a:lnTo>
                  <a:pt x="4127" y="160"/>
                </a:lnTo>
                <a:close/>
                <a:moveTo>
                  <a:pt x="4268" y="160"/>
                </a:moveTo>
                <a:lnTo>
                  <a:pt x="4409" y="160"/>
                </a:lnTo>
                <a:lnTo>
                  <a:pt x="4409" y="195"/>
                </a:lnTo>
                <a:lnTo>
                  <a:pt x="4268" y="195"/>
                </a:lnTo>
                <a:lnTo>
                  <a:pt x="4268" y="160"/>
                </a:lnTo>
                <a:close/>
                <a:moveTo>
                  <a:pt x="4515" y="160"/>
                </a:moveTo>
                <a:lnTo>
                  <a:pt x="4550" y="160"/>
                </a:lnTo>
                <a:lnTo>
                  <a:pt x="4550" y="195"/>
                </a:lnTo>
                <a:lnTo>
                  <a:pt x="4515" y="195"/>
                </a:lnTo>
                <a:lnTo>
                  <a:pt x="4515" y="160"/>
                </a:lnTo>
                <a:close/>
                <a:moveTo>
                  <a:pt x="4656" y="160"/>
                </a:moveTo>
                <a:lnTo>
                  <a:pt x="4797" y="160"/>
                </a:lnTo>
                <a:lnTo>
                  <a:pt x="4797" y="195"/>
                </a:lnTo>
                <a:lnTo>
                  <a:pt x="4656" y="195"/>
                </a:lnTo>
                <a:lnTo>
                  <a:pt x="4656" y="160"/>
                </a:lnTo>
                <a:close/>
                <a:moveTo>
                  <a:pt x="4903" y="160"/>
                </a:moveTo>
                <a:lnTo>
                  <a:pt x="4938" y="160"/>
                </a:lnTo>
                <a:lnTo>
                  <a:pt x="4938" y="195"/>
                </a:lnTo>
                <a:lnTo>
                  <a:pt x="4903" y="195"/>
                </a:lnTo>
                <a:lnTo>
                  <a:pt x="4903" y="160"/>
                </a:lnTo>
                <a:close/>
                <a:moveTo>
                  <a:pt x="5044" y="160"/>
                </a:moveTo>
                <a:lnTo>
                  <a:pt x="5185" y="160"/>
                </a:lnTo>
                <a:lnTo>
                  <a:pt x="5185" y="195"/>
                </a:lnTo>
                <a:lnTo>
                  <a:pt x="5044" y="195"/>
                </a:lnTo>
                <a:lnTo>
                  <a:pt x="5044" y="160"/>
                </a:lnTo>
                <a:close/>
                <a:moveTo>
                  <a:pt x="5291" y="160"/>
                </a:moveTo>
                <a:lnTo>
                  <a:pt x="5326" y="160"/>
                </a:lnTo>
                <a:lnTo>
                  <a:pt x="5326" y="195"/>
                </a:lnTo>
                <a:lnTo>
                  <a:pt x="5291" y="195"/>
                </a:lnTo>
                <a:lnTo>
                  <a:pt x="5291" y="160"/>
                </a:lnTo>
                <a:close/>
                <a:moveTo>
                  <a:pt x="5432" y="160"/>
                </a:moveTo>
                <a:lnTo>
                  <a:pt x="5573" y="160"/>
                </a:lnTo>
                <a:lnTo>
                  <a:pt x="5573" y="195"/>
                </a:lnTo>
                <a:lnTo>
                  <a:pt x="5432" y="195"/>
                </a:lnTo>
                <a:lnTo>
                  <a:pt x="5432" y="160"/>
                </a:lnTo>
                <a:close/>
                <a:moveTo>
                  <a:pt x="5679" y="160"/>
                </a:moveTo>
                <a:lnTo>
                  <a:pt x="5715" y="160"/>
                </a:lnTo>
                <a:lnTo>
                  <a:pt x="5715" y="195"/>
                </a:lnTo>
                <a:lnTo>
                  <a:pt x="5679" y="195"/>
                </a:lnTo>
                <a:lnTo>
                  <a:pt x="5679" y="160"/>
                </a:lnTo>
                <a:close/>
                <a:moveTo>
                  <a:pt x="5820" y="160"/>
                </a:moveTo>
                <a:lnTo>
                  <a:pt x="5961" y="160"/>
                </a:lnTo>
                <a:lnTo>
                  <a:pt x="5961" y="195"/>
                </a:lnTo>
                <a:lnTo>
                  <a:pt x="5820" y="195"/>
                </a:lnTo>
                <a:lnTo>
                  <a:pt x="5820" y="160"/>
                </a:lnTo>
                <a:close/>
                <a:moveTo>
                  <a:pt x="6067" y="160"/>
                </a:moveTo>
                <a:lnTo>
                  <a:pt x="6103" y="160"/>
                </a:lnTo>
                <a:lnTo>
                  <a:pt x="6103" y="195"/>
                </a:lnTo>
                <a:lnTo>
                  <a:pt x="6067" y="195"/>
                </a:lnTo>
                <a:lnTo>
                  <a:pt x="6067" y="160"/>
                </a:lnTo>
                <a:close/>
                <a:moveTo>
                  <a:pt x="6208" y="160"/>
                </a:moveTo>
                <a:lnTo>
                  <a:pt x="6350" y="160"/>
                </a:lnTo>
                <a:lnTo>
                  <a:pt x="6350" y="195"/>
                </a:lnTo>
                <a:lnTo>
                  <a:pt x="6208" y="195"/>
                </a:lnTo>
                <a:lnTo>
                  <a:pt x="6208" y="160"/>
                </a:lnTo>
                <a:close/>
                <a:moveTo>
                  <a:pt x="6455" y="160"/>
                </a:moveTo>
                <a:lnTo>
                  <a:pt x="6491" y="160"/>
                </a:lnTo>
                <a:lnTo>
                  <a:pt x="6491" y="195"/>
                </a:lnTo>
                <a:lnTo>
                  <a:pt x="6455" y="195"/>
                </a:lnTo>
                <a:lnTo>
                  <a:pt x="6455" y="160"/>
                </a:lnTo>
                <a:close/>
                <a:moveTo>
                  <a:pt x="6596" y="160"/>
                </a:moveTo>
                <a:lnTo>
                  <a:pt x="6738" y="160"/>
                </a:lnTo>
                <a:lnTo>
                  <a:pt x="6738" y="195"/>
                </a:lnTo>
                <a:lnTo>
                  <a:pt x="6596" y="195"/>
                </a:lnTo>
                <a:lnTo>
                  <a:pt x="6596" y="160"/>
                </a:lnTo>
                <a:close/>
                <a:moveTo>
                  <a:pt x="6843" y="160"/>
                </a:moveTo>
                <a:lnTo>
                  <a:pt x="6879" y="160"/>
                </a:lnTo>
                <a:lnTo>
                  <a:pt x="6879" y="195"/>
                </a:lnTo>
                <a:lnTo>
                  <a:pt x="6843" y="195"/>
                </a:lnTo>
                <a:lnTo>
                  <a:pt x="6843" y="160"/>
                </a:lnTo>
                <a:close/>
                <a:moveTo>
                  <a:pt x="6985" y="160"/>
                </a:moveTo>
                <a:lnTo>
                  <a:pt x="7126" y="160"/>
                </a:lnTo>
                <a:lnTo>
                  <a:pt x="7126" y="195"/>
                </a:lnTo>
                <a:lnTo>
                  <a:pt x="6985" y="195"/>
                </a:lnTo>
                <a:lnTo>
                  <a:pt x="6985" y="160"/>
                </a:lnTo>
                <a:close/>
                <a:moveTo>
                  <a:pt x="7231" y="160"/>
                </a:moveTo>
                <a:lnTo>
                  <a:pt x="7267" y="160"/>
                </a:lnTo>
                <a:lnTo>
                  <a:pt x="7267" y="195"/>
                </a:lnTo>
                <a:lnTo>
                  <a:pt x="7231" y="195"/>
                </a:lnTo>
                <a:lnTo>
                  <a:pt x="7231" y="160"/>
                </a:lnTo>
                <a:close/>
                <a:moveTo>
                  <a:pt x="7373" y="160"/>
                </a:moveTo>
                <a:lnTo>
                  <a:pt x="7514" y="160"/>
                </a:lnTo>
                <a:lnTo>
                  <a:pt x="7514" y="195"/>
                </a:lnTo>
                <a:lnTo>
                  <a:pt x="7373" y="195"/>
                </a:lnTo>
                <a:lnTo>
                  <a:pt x="7373" y="160"/>
                </a:lnTo>
                <a:close/>
                <a:moveTo>
                  <a:pt x="7620" y="160"/>
                </a:moveTo>
                <a:lnTo>
                  <a:pt x="7655" y="160"/>
                </a:lnTo>
                <a:lnTo>
                  <a:pt x="7655" y="195"/>
                </a:lnTo>
                <a:lnTo>
                  <a:pt x="7620" y="195"/>
                </a:lnTo>
                <a:lnTo>
                  <a:pt x="7620" y="160"/>
                </a:lnTo>
                <a:close/>
                <a:moveTo>
                  <a:pt x="7761" y="160"/>
                </a:moveTo>
                <a:lnTo>
                  <a:pt x="7902" y="160"/>
                </a:lnTo>
                <a:lnTo>
                  <a:pt x="7902" y="195"/>
                </a:lnTo>
                <a:lnTo>
                  <a:pt x="7761" y="195"/>
                </a:lnTo>
                <a:lnTo>
                  <a:pt x="7761" y="160"/>
                </a:lnTo>
                <a:close/>
                <a:moveTo>
                  <a:pt x="8008" y="160"/>
                </a:moveTo>
                <a:lnTo>
                  <a:pt x="8043" y="160"/>
                </a:lnTo>
                <a:lnTo>
                  <a:pt x="8043" y="195"/>
                </a:lnTo>
                <a:lnTo>
                  <a:pt x="8008" y="195"/>
                </a:lnTo>
                <a:lnTo>
                  <a:pt x="8008" y="160"/>
                </a:lnTo>
                <a:close/>
                <a:moveTo>
                  <a:pt x="8149" y="160"/>
                </a:moveTo>
                <a:lnTo>
                  <a:pt x="8290" y="160"/>
                </a:lnTo>
                <a:lnTo>
                  <a:pt x="8290" y="195"/>
                </a:lnTo>
                <a:lnTo>
                  <a:pt x="8149" y="195"/>
                </a:lnTo>
                <a:lnTo>
                  <a:pt x="8149" y="160"/>
                </a:lnTo>
                <a:close/>
                <a:moveTo>
                  <a:pt x="8396" y="160"/>
                </a:moveTo>
                <a:lnTo>
                  <a:pt x="8431" y="160"/>
                </a:lnTo>
                <a:lnTo>
                  <a:pt x="8431" y="195"/>
                </a:lnTo>
                <a:lnTo>
                  <a:pt x="8396" y="195"/>
                </a:lnTo>
                <a:lnTo>
                  <a:pt x="8396" y="160"/>
                </a:lnTo>
                <a:close/>
                <a:moveTo>
                  <a:pt x="8537" y="160"/>
                </a:moveTo>
                <a:lnTo>
                  <a:pt x="8678" y="160"/>
                </a:lnTo>
                <a:lnTo>
                  <a:pt x="8678" y="195"/>
                </a:lnTo>
                <a:lnTo>
                  <a:pt x="8537" y="195"/>
                </a:lnTo>
                <a:lnTo>
                  <a:pt x="8537" y="160"/>
                </a:lnTo>
                <a:close/>
                <a:moveTo>
                  <a:pt x="8784" y="160"/>
                </a:moveTo>
                <a:lnTo>
                  <a:pt x="8819" y="160"/>
                </a:lnTo>
                <a:lnTo>
                  <a:pt x="8819" y="195"/>
                </a:lnTo>
                <a:lnTo>
                  <a:pt x="8784" y="195"/>
                </a:lnTo>
                <a:lnTo>
                  <a:pt x="8784" y="160"/>
                </a:lnTo>
                <a:close/>
                <a:moveTo>
                  <a:pt x="8925" y="160"/>
                </a:moveTo>
                <a:lnTo>
                  <a:pt x="9066" y="160"/>
                </a:lnTo>
                <a:lnTo>
                  <a:pt x="9066" y="195"/>
                </a:lnTo>
                <a:lnTo>
                  <a:pt x="8925" y="195"/>
                </a:lnTo>
                <a:lnTo>
                  <a:pt x="8925" y="160"/>
                </a:lnTo>
                <a:close/>
                <a:moveTo>
                  <a:pt x="9172" y="160"/>
                </a:moveTo>
                <a:lnTo>
                  <a:pt x="9207" y="160"/>
                </a:lnTo>
                <a:lnTo>
                  <a:pt x="9207" y="195"/>
                </a:lnTo>
                <a:lnTo>
                  <a:pt x="9172" y="195"/>
                </a:lnTo>
                <a:lnTo>
                  <a:pt x="9172" y="160"/>
                </a:lnTo>
                <a:close/>
                <a:moveTo>
                  <a:pt x="9313" y="160"/>
                </a:moveTo>
                <a:lnTo>
                  <a:pt x="9454" y="160"/>
                </a:lnTo>
                <a:lnTo>
                  <a:pt x="9454" y="195"/>
                </a:lnTo>
                <a:lnTo>
                  <a:pt x="9313" y="195"/>
                </a:lnTo>
                <a:lnTo>
                  <a:pt x="9313" y="160"/>
                </a:lnTo>
                <a:close/>
                <a:moveTo>
                  <a:pt x="9560" y="160"/>
                </a:moveTo>
                <a:lnTo>
                  <a:pt x="9595" y="160"/>
                </a:lnTo>
                <a:lnTo>
                  <a:pt x="9595" y="195"/>
                </a:lnTo>
                <a:lnTo>
                  <a:pt x="9560" y="195"/>
                </a:lnTo>
                <a:lnTo>
                  <a:pt x="9560" y="160"/>
                </a:lnTo>
                <a:close/>
                <a:moveTo>
                  <a:pt x="9701" y="160"/>
                </a:moveTo>
                <a:lnTo>
                  <a:pt x="9842" y="160"/>
                </a:lnTo>
                <a:lnTo>
                  <a:pt x="9842" y="195"/>
                </a:lnTo>
                <a:lnTo>
                  <a:pt x="9701" y="195"/>
                </a:lnTo>
                <a:lnTo>
                  <a:pt x="9701" y="160"/>
                </a:lnTo>
                <a:close/>
                <a:moveTo>
                  <a:pt x="9948" y="160"/>
                </a:moveTo>
                <a:lnTo>
                  <a:pt x="9983" y="160"/>
                </a:lnTo>
                <a:lnTo>
                  <a:pt x="9983" y="195"/>
                </a:lnTo>
                <a:lnTo>
                  <a:pt x="9948" y="195"/>
                </a:lnTo>
                <a:lnTo>
                  <a:pt x="9948" y="160"/>
                </a:lnTo>
                <a:close/>
                <a:moveTo>
                  <a:pt x="10089" y="160"/>
                </a:moveTo>
                <a:lnTo>
                  <a:pt x="10230" y="160"/>
                </a:lnTo>
                <a:lnTo>
                  <a:pt x="10230" y="195"/>
                </a:lnTo>
                <a:lnTo>
                  <a:pt x="10089" y="195"/>
                </a:lnTo>
                <a:lnTo>
                  <a:pt x="10089" y="160"/>
                </a:lnTo>
                <a:close/>
                <a:moveTo>
                  <a:pt x="10336" y="160"/>
                </a:moveTo>
                <a:lnTo>
                  <a:pt x="10371" y="160"/>
                </a:lnTo>
                <a:lnTo>
                  <a:pt x="10371" y="195"/>
                </a:lnTo>
                <a:lnTo>
                  <a:pt x="10336" y="195"/>
                </a:lnTo>
                <a:lnTo>
                  <a:pt x="10336" y="160"/>
                </a:lnTo>
                <a:close/>
                <a:moveTo>
                  <a:pt x="10477" y="160"/>
                </a:moveTo>
                <a:lnTo>
                  <a:pt x="10618" y="160"/>
                </a:lnTo>
                <a:lnTo>
                  <a:pt x="10618" y="195"/>
                </a:lnTo>
                <a:lnTo>
                  <a:pt x="10477" y="195"/>
                </a:lnTo>
                <a:lnTo>
                  <a:pt x="10477" y="160"/>
                </a:lnTo>
                <a:close/>
                <a:moveTo>
                  <a:pt x="10724" y="160"/>
                </a:moveTo>
                <a:lnTo>
                  <a:pt x="10759" y="160"/>
                </a:lnTo>
                <a:lnTo>
                  <a:pt x="10759" y="195"/>
                </a:lnTo>
                <a:lnTo>
                  <a:pt x="10724" y="195"/>
                </a:lnTo>
                <a:lnTo>
                  <a:pt x="10724" y="160"/>
                </a:lnTo>
                <a:close/>
                <a:moveTo>
                  <a:pt x="10865" y="160"/>
                </a:moveTo>
                <a:lnTo>
                  <a:pt x="11006" y="160"/>
                </a:lnTo>
                <a:lnTo>
                  <a:pt x="11006" y="195"/>
                </a:lnTo>
                <a:lnTo>
                  <a:pt x="10865" y="195"/>
                </a:lnTo>
                <a:lnTo>
                  <a:pt x="10865" y="160"/>
                </a:lnTo>
                <a:close/>
                <a:moveTo>
                  <a:pt x="11112" y="160"/>
                </a:moveTo>
                <a:lnTo>
                  <a:pt x="11147" y="160"/>
                </a:lnTo>
                <a:lnTo>
                  <a:pt x="11147" y="195"/>
                </a:lnTo>
                <a:lnTo>
                  <a:pt x="11112" y="195"/>
                </a:lnTo>
                <a:lnTo>
                  <a:pt x="11112" y="160"/>
                </a:lnTo>
                <a:close/>
                <a:moveTo>
                  <a:pt x="11253" y="160"/>
                </a:moveTo>
                <a:lnTo>
                  <a:pt x="11394" y="160"/>
                </a:lnTo>
                <a:lnTo>
                  <a:pt x="11394" y="195"/>
                </a:lnTo>
                <a:lnTo>
                  <a:pt x="11253" y="195"/>
                </a:lnTo>
                <a:lnTo>
                  <a:pt x="11253" y="160"/>
                </a:lnTo>
                <a:close/>
                <a:moveTo>
                  <a:pt x="11500" y="160"/>
                </a:moveTo>
                <a:lnTo>
                  <a:pt x="11535" y="160"/>
                </a:lnTo>
                <a:lnTo>
                  <a:pt x="11535" y="195"/>
                </a:lnTo>
                <a:lnTo>
                  <a:pt x="11500" y="195"/>
                </a:lnTo>
                <a:lnTo>
                  <a:pt x="11500" y="160"/>
                </a:lnTo>
                <a:close/>
                <a:moveTo>
                  <a:pt x="11641" y="160"/>
                </a:moveTo>
                <a:lnTo>
                  <a:pt x="11782" y="160"/>
                </a:lnTo>
                <a:lnTo>
                  <a:pt x="11782" y="195"/>
                </a:lnTo>
                <a:lnTo>
                  <a:pt x="11641" y="195"/>
                </a:lnTo>
                <a:lnTo>
                  <a:pt x="11641" y="160"/>
                </a:lnTo>
                <a:close/>
                <a:moveTo>
                  <a:pt x="11888" y="160"/>
                </a:moveTo>
                <a:lnTo>
                  <a:pt x="11923" y="160"/>
                </a:lnTo>
                <a:lnTo>
                  <a:pt x="11923" y="195"/>
                </a:lnTo>
                <a:lnTo>
                  <a:pt x="11888" y="195"/>
                </a:lnTo>
                <a:lnTo>
                  <a:pt x="11888" y="160"/>
                </a:lnTo>
                <a:close/>
                <a:moveTo>
                  <a:pt x="12029" y="160"/>
                </a:moveTo>
                <a:lnTo>
                  <a:pt x="12171" y="160"/>
                </a:lnTo>
                <a:lnTo>
                  <a:pt x="12171" y="195"/>
                </a:lnTo>
                <a:lnTo>
                  <a:pt x="12029" y="195"/>
                </a:lnTo>
                <a:lnTo>
                  <a:pt x="12029" y="160"/>
                </a:lnTo>
                <a:close/>
                <a:moveTo>
                  <a:pt x="12277" y="160"/>
                </a:moveTo>
                <a:lnTo>
                  <a:pt x="12312" y="160"/>
                </a:lnTo>
                <a:lnTo>
                  <a:pt x="12312" y="195"/>
                </a:lnTo>
                <a:lnTo>
                  <a:pt x="12277" y="195"/>
                </a:lnTo>
                <a:lnTo>
                  <a:pt x="12277" y="160"/>
                </a:lnTo>
                <a:close/>
                <a:moveTo>
                  <a:pt x="12418" y="160"/>
                </a:moveTo>
                <a:lnTo>
                  <a:pt x="12559" y="160"/>
                </a:lnTo>
                <a:lnTo>
                  <a:pt x="12559" y="195"/>
                </a:lnTo>
                <a:lnTo>
                  <a:pt x="12418" y="195"/>
                </a:lnTo>
                <a:lnTo>
                  <a:pt x="12418" y="160"/>
                </a:lnTo>
                <a:close/>
                <a:moveTo>
                  <a:pt x="12665" y="160"/>
                </a:moveTo>
                <a:lnTo>
                  <a:pt x="12701" y="160"/>
                </a:lnTo>
                <a:lnTo>
                  <a:pt x="12701" y="195"/>
                </a:lnTo>
                <a:lnTo>
                  <a:pt x="12665" y="195"/>
                </a:lnTo>
                <a:lnTo>
                  <a:pt x="12665" y="160"/>
                </a:lnTo>
                <a:close/>
                <a:moveTo>
                  <a:pt x="12806" y="160"/>
                </a:moveTo>
                <a:lnTo>
                  <a:pt x="12947" y="160"/>
                </a:lnTo>
                <a:lnTo>
                  <a:pt x="12947" y="195"/>
                </a:lnTo>
                <a:lnTo>
                  <a:pt x="12806" y="195"/>
                </a:lnTo>
                <a:lnTo>
                  <a:pt x="12806" y="160"/>
                </a:lnTo>
                <a:close/>
                <a:moveTo>
                  <a:pt x="13053" y="160"/>
                </a:moveTo>
                <a:lnTo>
                  <a:pt x="13089" y="160"/>
                </a:lnTo>
                <a:lnTo>
                  <a:pt x="13089" y="195"/>
                </a:lnTo>
                <a:lnTo>
                  <a:pt x="13053" y="195"/>
                </a:lnTo>
                <a:lnTo>
                  <a:pt x="13053" y="160"/>
                </a:lnTo>
                <a:close/>
                <a:moveTo>
                  <a:pt x="13194" y="160"/>
                </a:moveTo>
                <a:lnTo>
                  <a:pt x="13336" y="160"/>
                </a:lnTo>
                <a:lnTo>
                  <a:pt x="13336" y="195"/>
                </a:lnTo>
                <a:lnTo>
                  <a:pt x="13194" y="195"/>
                </a:lnTo>
                <a:lnTo>
                  <a:pt x="13194" y="160"/>
                </a:lnTo>
                <a:close/>
                <a:moveTo>
                  <a:pt x="13441" y="160"/>
                </a:moveTo>
                <a:lnTo>
                  <a:pt x="13477" y="160"/>
                </a:lnTo>
                <a:lnTo>
                  <a:pt x="13477" y="195"/>
                </a:lnTo>
                <a:lnTo>
                  <a:pt x="13441" y="195"/>
                </a:lnTo>
                <a:lnTo>
                  <a:pt x="13441" y="160"/>
                </a:lnTo>
                <a:close/>
                <a:moveTo>
                  <a:pt x="13582" y="160"/>
                </a:moveTo>
                <a:lnTo>
                  <a:pt x="13724" y="160"/>
                </a:lnTo>
                <a:lnTo>
                  <a:pt x="13724" y="195"/>
                </a:lnTo>
                <a:lnTo>
                  <a:pt x="13582" y="195"/>
                </a:lnTo>
                <a:lnTo>
                  <a:pt x="13582" y="160"/>
                </a:lnTo>
                <a:close/>
                <a:moveTo>
                  <a:pt x="13759" y="0"/>
                </a:moveTo>
                <a:lnTo>
                  <a:pt x="13971" y="178"/>
                </a:lnTo>
                <a:lnTo>
                  <a:pt x="13759" y="354"/>
                </a:lnTo>
                <a:lnTo>
                  <a:pt x="13759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11723" name="Freeform 107"/>
          <p:cNvSpPr>
            <a:spLocks noChangeArrowheads="1"/>
          </p:cNvSpPr>
          <p:nvPr/>
        </p:nvSpPr>
        <p:spPr bwMode="auto">
          <a:xfrm>
            <a:off x="1484440" y="2173932"/>
            <a:ext cx="5881370" cy="141804"/>
          </a:xfrm>
          <a:custGeom>
            <a:avLst/>
            <a:gdLst>
              <a:gd name="T0" fmla="*/ 88547 w 13972"/>
              <a:gd name="T1" fmla="*/ 57593 h 355"/>
              <a:gd name="T2" fmla="*/ 190413 w 13972"/>
              <a:gd name="T3" fmla="*/ 57593 h 355"/>
              <a:gd name="T4" fmla="*/ 241165 w 13972"/>
              <a:gd name="T5" fmla="*/ 70271 h 355"/>
              <a:gd name="T6" fmla="*/ 279320 w 13972"/>
              <a:gd name="T7" fmla="*/ 70271 h 355"/>
              <a:gd name="T8" fmla="*/ 368227 w 13972"/>
              <a:gd name="T9" fmla="*/ 57593 h 355"/>
              <a:gd name="T10" fmla="*/ 507887 w 13972"/>
              <a:gd name="T11" fmla="*/ 57593 h 355"/>
              <a:gd name="T12" fmla="*/ 609393 w 13972"/>
              <a:gd name="T13" fmla="*/ 57593 h 355"/>
              <a:gd name="T14" fmla="*/ 660145 w 13972"/>
              <a:gd name="T15" fmla="*/ 70271 h 355"/>
              <a:gd name="T16" fmla="*/ 698300 w 13972"/>
              <a:gd name="T17" fmla="*/ 70271 h 355"/>
              <a:gd name="T18" fmla="*/ 787207 w 13972"/>
              <a:gd name="T19" fmla="*/ 57593 h 355"/>
              <a:gd name="T20" fmla="*/ 926867 w 13972"/>
              <a:gd name="T21" fmla="*/ 57593 h 355"/>
              <a:gd name="T22" fmla="*/ 1028373 w 13972"/>
              <a:gd name="T23" fmla="*/ 57593 h 355"/>
              <a:gd name="T24" fmla="*/ 1079126 w 13972"/>
              <a:gd name="T25" fmla="*/ 70271 h 355"/>
              <a:gd name="T26" fmla="*/ 1117280 w 13972"/>
              <a:gd name="T27" fmla="*/ 70271 h 355"/>
              <a:gd name="T28" fmla="*/ 1206187 w 13972"/>
              <a:gd name="T29" fmla="*/ 57593 h 355"/>
              <a:gd name="T30" fmla="*/ 1345847 w 13972"/>
              <a:gd name="T31" fmla="*/ 57593 h 355"/>
              <a:gd name="T32" fmla="*/ 1447353 w 13972"/>
              <a:gd name="T33" fmla="*/ 57593 h 355"/>
              <a:gd name="T34" fmla="*/ 1498106 w 13972"/>
              <a:gd name="T35" fmla="*/ 70271 h 355"/>
              <a:gd name="T36" fmla="*/ 1536260 w 13972"/>
              <a:gd name="T37" fmla="*/ 70271 h 355"/>
              <a:gd name="T38" fmla="*/ 1625167 w 13972"/>
              <a:gd name="T39" fmla="*/ 57593 h 355"/>
              <a:gd name="T40" fmla="*/ 1764827 w 13972"/>
              <a:gd name="T41" fmla="*/ 57593 h 355"/>
              <a:gd name="T42" fmla="*/ 1866333 w 13972"/>
              <a:gd name="T43" fmla="*/ 57593 h 355"/>
              <a:gd name="T44" fmla="*/ 1917086 w 13972"/>
              <a:gd name="T45" fmla="*/ 70271 h 355"/>
              <a:gd name="T46" fmla="*/ 1955240 w 13972"/>
              <a:gd name="T47" fmla="*/ 70271 h 355"/>
              <a:gd name="T48" fmla="*/ 2044147 w 13972"/>
              <a:gd name="T49" fmla="*/ 57593 h 355"/>
              <a:gd name="T50" fmla="*/ 2183807 w 13972"/>
              <a:gd name="T51" fmla="*/ 57593 h 355"/>
              <a:gd name="T52" fmla="*/ 2285673 w 13972"/>
              <a:gd name="T53" fmla="*/ 57593 h 355"/>
              <a:gd name="T54" fmla="*/ 2336426 w 13972"/>
              <a:gd name="T55" fmla="*/ 70271 h 355"/>
              <a:gd name="T56" fmla="*/ 2374220 w 13972"/>
              <a:gd name="T57" fmla="*/ 70271 h 355"/>
              <a:gd name="T58" fmla="*/ 2463127 w 13972"/>
              <a:gd name="T59" fmla="*/ 57593 h 355"/>
              <a:gd name="T60" fmla="*/ 2602787 w 13972"/>
              <a:gd name="T61" fmla="*/ 57593 h 355"/>
              <a:gd name="T62" fmla="*/ 2704653 w 13972"/>
              <a:gd name="T63" fmla="*/ 57593 h 355"/>
              <a:gd name="T64" fmla="*/ 2755406 w 13972"/>
              <a:gd name="T65" fmla="*/ 70271 h 355"/>
              <a:gd name="T66" fmla="*/ 2793560 w 13972"/>
              <a:gd name="T67" fmla="*/ 70271 h 355"/>
              <a:gd name="T68" fmla="*/ 2882467 w 13972"/>
              <a:gd name="T69" fmla="*/ 57593 h 355"/>
              <a:gd name="T70" fmla="*/ 3022127 w 13972"/>
              <a:gd name="T71" fmla="*/ 57593 h 355"/>
              <a:gd name="T72" fmla="*/ 3123633 w 13972"/>
              <a:gd name="T73" fmla="*/ 57593 h 355"/>
              <a:gd name="T74" fmla="*/ 3174386 w 13972"/>
              <a:gd name="T75" fmla="*/ 70271 h 355"/>
              <a:gd name="T76" fmla="*/ 3212540 w 13972"/>
              <a:gd name="T77" fmla="*/ 70271 h 355"/>
              <a:gd name="T78" fmla="*/ 3301447 w 13972"/>
              <a:gd name="T79" fmla="*/ 57593 h 355"/>
              <a:gd name="T80" fmla="*/ 3441107 w 13972"/>
              <a:gd name="T81" fmla="*/ 57593 h 355"/>
              <a:gd name="T82" fmla="*/ 3542613 w 13972"/>
              <a:gd name="T83" fmla="*/ 57593 h 355"/>
              <a:gd name="T84" fmla="*/ 3593366 w 13972"/>
              <a:gd name="T85" fmla="*/ 70271 h 355"/>
              <a:gd name="T86" fmla="*/ 3631520 w 13972"/>
              <a:gd name="T87" fmla="*/ 70271 h 355"/>
              <a:gd name="T88" fmla="*/ 3720427 w 13972"/>
              <a:gd name="T89" fmla="*/ 57593 h 355"/>
              <a:gd name="T90" fmla="*/ 3860087 w 13972"/>
              <a:gd name="T91" fmla="*/ 57593 h 355"/>
              <a:gd name="T92" fmla="*/ 3961593 w 13972"/>
              <a:gd name="T93" fmla="*/ 57593 h 355"/>
              <a:gd name="T94" fmla="*/ 4012346 w 13972"/>
              <a:gd name="T95" fmla="*/ 70271 h 355"/>
              <a:gd name="T96" fmla="*/ 4050500 w 13972"/>
              <a:gd name="T97" fmla="*/ 70271 h 355"/>
              <a:gd name="T98" fmla="*/ 4139407 w 13972"/>
              <a:gd name="T99" fmla="*/ 57593 h 355"/>
              <a:gd name="T100" fmla="*/ 4279067 w 13972"/>
              <a:gd name="T101" fmla="*/ 57593 h 355"/>
              <a:gd name="T102" fmla="*/ 4380933 w 13972"/>
              <a:gd name="T103" fmla="*/ 57593 h 355"/>
              <a:gd name="T104" fmla="*/ 4431686 w 13972"/>
              <a:gd name="T105" fmla="*/ 70271 h 355"/>
              <a:gd name="T106" fmla="*/ 4469840 w 13972"/>
              <a:gd name="T107" fmla="*/ 70271 h 355"/>
              <a:gd name="T108" fmla="*/ 4558747 w 13972"/>
              <a:gd name="T109" fmla="*/ 57593 h 355"/>
              <a:gd name="T110" fmla="*/ 4698407 w 13972"/>
              <a:gd name="T111" fmla="*/ 57593 h 355"/>
              <a:gd name="T112" fmla="*/ 4800273 w 13972"/>
              <a:gd name="T113" fmla="*/ 57593 h 355"/>
              <a:gd name="T114" fmla="*/ 4851026 w 13972"/>
              <a:gd name="T115" fmla="*/ 70271 h 355"/>
              <a:gd name="T116" fmla="*/ 4888820 w 13972"/>
              <a:gd name="T117" fmla="*/ 70271 h 35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972" h="355">
                <a:moveTo>
                  <a:pt x="0" y="159"/>
                </a:moveTo>
                <a:lnTo>
                  <a:pt x="141" y="159"/>
                </a:lnTo>
                <a:lnTo>
                  <a:pt x="141" y="194"/>
                </a:lnTo>
                <a:lnTo>
                  <a:pt x="0" y="194"/>
                </a:lnTo>
                <a:lnTo>
                  <a:pt x="0" y="159"/>
                </a:lnTo>
                <a:close/>
                <a:moveTo>
                  <a:pt x="246" y="159"/>
                </a:moveTo>
                <a:lnTo>
                  <a:pt x="282" y="159"/>
                </a:lnTo>
                <a:lnTo>
                  <a:pt x="282" y="194"/>
                </a:lnTo>
                <a:lnTo>
                  <a:pt x="246" y="194"/>
                </a:lnTo>
                <a:lnTo>
                  <a:pt x="246" y="159"/>
                </a:lnTo>
                <a:close/>
                <a:moveTo>
                  <a:pt x="388" y="159"/>
                </a:moveTo>
                <a:lnTo>
                  <a:pt x="529" y="159"/>
                </a:lnTo>
                <a:lnTo>
                  <a:pt x="529" y="194"/>
                </a:lnTo>
                <a:lnTo>
                  <a:pt x="388" y="194"/>
                </a:lnTo>
                <a:lnTo>
                  <a:pt x="388" y="159"/>
                </a:lnTo>
                <a:close/>
                <a:moveTo>
                  <a:pt x="635" y="159"/>
                </a:moveTo>
                <a:lnTo>
                  <a:pt x="670" y="159"/>
                </a:lnTo>
                <a:lnTo>
                  <a:pt x="670" y="194"/>
                </a:lnTo>
                <a:lnTo>
                  <a:pt x="635" y="194"/>
                </a:lnTo>
                <a:lnTo>
                  <a:pt x="635" y="159"/>
                </a:lnTo>
                <a:close/>
                <a:moveTo>
                  <a:pt x="776" y="159"/>
                </a:moveTo>
                <a:lnTo>
                  <a:pt x="917" y="159"/>
                </a:lnTo>
                <a:lnTo>
                  <a:pt x="917" y="194"/>
                </a:lnTo>
                <a:lnTo>
                  <a:pt x="776" y="194"/>
                </a:lnTo>
                <a:lnTo>
                  <a:pt x="776" y="159"/>
                </a:lnTo>
                <a:close/>
                <a:moveTo>
                  <a:pt x="1023" y="159"/>
                </a:moveTo>
                <a:lnTo>
                  <a:pt x="1058" y="159"/>
                </a:lnTo>
                <a:lnTo>
                  <a:pt x="1058" y="194"/>
                </a:lnTo>
                <a:lnTo>
                  <a:pt x="1023" y="194"/>
                </a:lnTo>
                <a:lnTo>
                  <a:pt x="1023" y="159"/>
                </a:lnTo>
                <a:close/>
                <a:moveTo>
                  <a:pt x="1164" y="159"/>
                </a:moveTo>
                <a:lnTo>
                  <a:pt x="1305" y="159"/>
                </a:lnTo>
                <a:lnTo>
                  <a:pt x="1305" y="194"/>
                </a:lnTo>
                <a:lnTo>
                  <a:pt x="1164" y="194"/>
                </a:lnTo>
                <a:lnTo>
                  <a:pt x="1164" y="159"/>
                </a:lnTo>
                <a:close/>
                <a:moveTo>
                  <a:pt x="1411" y="159"/>
                </a:moveTo>
                <a:lnTo>
                  <a:pt x="1446" y="159"/>
                </a:lnTo>
                <a:lnTo>
                  <a:pt x="1446" y="194"/>
                </a:lnTo>
                <a:lnTo>
                  <a:pt x="1411" y="194"/>
                </a:lnTo>
                <a:lnTo>
                  <a:pt x="1411" y="159"/>
                </a:lnTo>
                <a:close/>
                <a:moveTo>
                  <a:pt x="1552" y="159"/>
                </a:moveTo>
                <a:lnTo>
                  <a:pt x="1693" y="159"/>
                </a:lnTo>
                <a:lnTo>
                  <a:pt x="1693" y="194"/>
                </a:lnTo>
                <a:lnTo>
                  <a:pt x="1552" y="194"/>
                </a:lnTo>
                <a:lnTo>
                  <a:pt x="1552" y="159"/>
                </a:lnTo>
                <a:close/>
                <a:moveTo>
                  <a:pt x="1799" y="159"/>
                </a:moveTo>
                <a:lnTo>
                  <a:pt x="1834" y="159"/>
                </a:lnTo>
                <a:lnTo>
                  <a:pt x="1834" y="194"/>
                </a:lnTo>
                <a:lnTo>
                  <a:pt x="1799" y="194"/>
                </a:lnTo>
                <a:lnTo>
                  <a:pt x="1799" y="159"/>
                </a:lnTo>
                <a:close/>
                <a:moveTo>
                  <a:pt x="1940" y="159"/>
                </a:moveTo>
                <a:lnTo>
                  <a:pt x="2081" y="159"/>
                </a:lnTo>
                <a:lnTo>
                  <a:pt x="2081" y="194"/>
                </a:lnTo>
                <a:lnTo>
                  <a:pt x="1940" y="194"/>
                </a:lnTo>
                <a:lnTo>
                  <a:pt x="1940" y="159"/>
                </a:lnTo>
                <a:close/>
                <a:moveTo>
                  <a:pt x="2187" y="159"/>
                </a:moveTo>
                <a:lnTo>
                  <a:pt x="2222" y="159"/>
                </a:lnTo>
                <a:lnTo>
                  <a:pt x="2222" y="194"/>
                </a:lnTo>
                <a:lnTo>
                  <a:pt x="2187" y="194"/>
                </a:lnTo>
                <a:lnTo>
                  <a:pt x="2187" y="159"/>
                </a:lnTo>
                <a:close/>
                <a:moveTo>
                  <a:pt x="2328" y="159"/>
                </a:moveTo>
                <a:lnTo>
                  <a:pt x="2469" y="159"/>
                </a:lnTo>
                <a:lnTo>
                  <a:pt x="2469" y="194"/>
                </a:lnTo>
                <a:lnTo>
                  <a:pt x="2328" y="194"/>
                </a:lnTo>
                <a:lnTo>
                  <a:pt x="2328" y="159"/>
                </a:lnTo>
                <a:close/>
                <a:moveTo>
                  <a:pt x="2575" y="159"/>
                </a:moveTo>
                <a:lnTo>
                  <a:pt x="2610" y="159"/>
                </a:lnTo>
                <a:lnTo>
                  <a:pt x="2610" y="194"/>
                </a:lnTo>
                <a:lnTo>
                  <a:pt x="2575" y="194"/>
                </a:lnTo>
                <a:lnTo>
                  <a:pt x="2575" y="159"/>
                </a:lnTo>
                <a:close/>
                <a:moveTo>
                  <a:pt x="2716" y="159"/>
                </a:moveTo>
                <a:lnTo>
                  <a:pt x="2857" y="159"/>
                </a:lnTo>
                <a:lnTo>
                  <a:pt x="2857" y="194"/>
                </a:lnTo>
                <a:lnTo>
                  <a:pt x="2716" y="194"/>
                </a:lnTo>
                <a:lnTo>
                  <a:pt x="2716" y="159"/>
                </a:lnTo>
                <a:close/>
                <a:moveTo>
                  <a:pt x="2963" y="159"/>
                </a:moveTo>
                <a:lnTo>
                  <a:pt x="2998" y="159"/>
                </a:lnTo>
                <a:lnTo>
                  <a:pt x="2998" y="194"/>
                </a:lnTo>
                <a:lnTo>
                  <a:pt x="2963" y="194"/>
                </a:lnTo>
                <a:lnTo>
                  <a:pt x="2963" y="159"/>
                </a:lnTo>
                <a:close/>
                <a:moveTo>
                  <a:pt x="3104" y="159"/>
                </a:moveTo>
                <a:lnTo>
                  <a:pt x="3245" y="159"/>
                </a:lnTo>
                <a:lnTo>
                  <a:pt x="3245" y="194"/>
                </a:lnTo>
                <a:lnTo>
                  <a:pt x="3104" y="194"/>
                </a:lnTo>
                <a:lnTo>
                  <a:pt x="3104" y="159"/>
                </a:lnTo>
                <a:close/>
                <a:moveTo>
                  <a:pt x="3351" y="159"/>
                </a:moveTo>
                <a:lnTo>
                  <a:pt x="3386" y="159"/>
                </a:lnTo>
                <a:lnTo>
                  <a:pt x="3386" y="194"/>
                </a:lnTo>
                <a:lnTo>
                  <a:pt x="3351" y="194"/>
                </a:lnTo>
                <a:lnTo>
                  <a:pt x="3351" y="159"/>
                </a:lnTo>
                <a:close/>
                <a:moveTo>
                  <a:pt x="3492" y="159"/>
                </a:moveTo>
                <a:lnTo>
                  <a:pt x="3633" y="159"/>
                </a:lnTo>
                <a:lnTo>
                  <a:pt x="3633" y="194"/>
                </a:lnTo>
                <a:lnTo>
                  <a:pt x="3492" y="194"/>
                </a:lnTo>
                <a:lnTo>
                  <a:pt x="3492" y="159"/>
                </a:lnTo>
                <a:close/>
                <a:moveTo>
                  <a:pt x="3739" y="159"/>
                </a:moveTo>
                <a:lnTo>
                  <a:pt x="3774" y="159"/>
                </a:lnTo>
                <a:lnTo>
                  <a:pt x="3774" y="194"/>
                </a:lnTo>
                <a:lnTo>
                  <a:pt x="3739" y="194"/>
                </a:lnTo>
                <a:lnTo>
                  <a:pt x="3739" y="159"/>
                </a:lnTo>
                <a:close/>
                <a:moveTo>
                  <a:pt x="3880" y="159"/>
                </a:moveTo>
                <a:lnTo>
                  <a:pt x="4021" y="159"/>
                </a:lnTo>
                <a:lnTo>
                  <a:pt x="4021" y="194"/>
                </a:lnTo>
                <a:lnTo>
                  <a:pt x="3880" y="194"/>
                </a:lnTo>
                <a:lnTo>
                  <a:pt x="3880" y="159"/>
                </a:lnTo>
                <a:close/>
                <a:moveTo>
                  <a:pt x="4127" y="159"/>
                </a:moveTo>
                <a:lnTo>
                  <a:pt x="4162" y="159"/>
                </a:lnTo>
                <a:lnTo>
                  <a:pt x="4162" y="194"/>
                </a:lnTo>
                <a:lnTo>
                  <a:pt x="4127" y="194"/>
                </a:lnTo>
                <a:lnTo>
                  <a:pt x="4127" y="159"/>
                </a:lnTo>
                <a:close/>
                <a:moveTo>
                  <a:pt x="4268" y="159"/>
                </a:moveTo>
                <a:lnTo>
                  <a:pt x="4409" y="159"/>
                </a:lnTo>
                <a:lnTo>
                  <a:pt x="4409" y="194"/>
                </a:lnTo>
                <a:lnTo>
                  <a:pt x="4268" y="194"/>
                </a:lnTo>
                <a:lnTo>
                  <a:pt x="4268" y="159"/>
                </a:lnTo>
                <a:close/>
                <a:moveTo>
                  <a:pt x="4515" y="159"/>
                </a:moveTo>
                <a:lnTo>
                  <a:pt x="4550" y="159"/>
                </a:lnTo>
                <a:lnTo>
                  <a:pt x="4550" y="194"/>
                </a:lnTo>
                <a:lnTo>
                  <a:pt x="4515" y="194"/>
                </a:lnTo>
                <a:lnTo>
                  <a:pt x="4515" y="159"/>
                </a:lnTo>
                <a:close/>
                <a:moveTo>
                  <a:pt x="4656" y="159"/>
                </a:moveTo>
                <a:lnTo>
                  <a:pt x="4797" y="159"/>
                </a:lnTo>
                <a:lnTo>
                  <a:pt x="4797" y="194"/>
                </a:lnTo>
                <a:lnTo>
                  <a:pt x="4656" y="194"/>
                </a:lnTo>
                <a:lnTo>
                  <a:pt x="4656" y="159"/>
                </a:lnTo>
                <a:close/>
                <a:moveTo>
                  <a:pt x="4903" y="159"/>
                </a:moveTo>
                <a:lnTo>
                  <a:pt x="4938" y="159"/>
                </a:lnTo>
                <a:lnTo>
                  <a:pt x="4938" y="194"/>
                </a:lnTo>
                <a:lnTo>
                  <a:pt x="4903" y="194"/>
                </a:lnTo>
                <a:lnTo>
                  <a:pt x="4903" y="159"/>
                </a:lnTo>
                <a:close/>
                <a:moveTo>
                  <a:pt x="5044" y="159"/>
                </a:moveTo>
                <a:lnTo>
                  <a:pt x="5185" y="159"/>
                </a:lnTo>
                <a:lnTo>
                  <a:pt x="5185" y="194"/>
                </a:lnTo>
                <a:lnTo>
                  <a:pt x="5044" y="194"/>
                </a:lnTo>
                <a:lnTo>
                  <a:pt x="5044" y="159"/>
                </a:lnTo>
                <a:close/>
                <a:moveTo>
                  <a:pt x="5291" y="159"/>
                </a:moveTo>
                <a:lnTo>
                  <a:pt x="5326" y="159"/>
                </a:lnTo>
                <a:lnTo>
                  <a:pt x="5326" y="194"/>
                </a:lnTo>
                <a:lnTo>
                  <a:pt x="5291" y="194"/>
                </a:lnTo>
                <a:lnTo>
                  <a:pt x="5291" y="159"/>
                </a:lnTo>
                <a:close/>
                <a:moveTo>
                  <a:pt x="5432" y="159"/>
                </a:moveTo>
                <a:lnTo>
                  <a:pt x="5573" y="159"/>
                </a:lnTo>
                <a:lnTo>
                  <a:pt x="5573" y="194"/>
                </a:lnTo>
                <a:lnTo>
                  <a:pt x="5432" y="194"/>
                </a:lnTo>
                <a:lnTo>
                  <a:pt x="5432" y="159"/>
                </a:lnTo>
                <a:close/>
                <a:moveTo>
                  <a:pt x="5679" y="159"/>
                </a:moveTo>
                <a:lnTo>
                  <a:pt x="5715" y="159"/>
                </a:lnTo>
                <a:lnTo>
                  <a:pt x="5715" y="194"/>
                </a:lnTo>
                <a:lnTo>
                  <a:pt x="5679" y="194"/>
                </a:lnTo>
                <a:lnTo>
                  <a:pt x="5679" y="159"/>
                </a:lnTo>
                <a:close/>
                <a:moveTo>
                  <a:pt x="5820" y="159"/>
                </a:moveTo>
                <a:lnTo>
                  <a:pt x="5961" y="159"/>
                </a:lnTo>
                <a:lnTo>
                  <a:pt x="5961" y="194"/>
                </a:lnTo>
                <a:lnTo>
                  <a:pt x="5820" y="194"/>
                </a:lnTo>
                <a:lnTo>
                  <a:pt x="5820" y="159"/>
                </a:lnTo>
                <a:close/>
                <a:moveTo>
                  <a:pt x="6067" y="159"/>
                </a:moveTo>
                <a:lnTo>
                  <a:pt x="6103" y="159"/>
                </a:lnTo>
                <a:lnTo>
                  <a:pt x="6103" y="194"/>
                </a:lnTo>
                <a:lnTo>
                  <a:pt x="6067" y="194"/>
                </a:lnTo>
                <a:lnTo>
                  <a:pt x="6067" y="159"/>
                </a:lnTo>
                <a:close/>
                <a:moveTo>
                  <a:pt x="6208" y="159"/>
                </a:moveTo>
                <a:lnTo>
                  <a:pt x="6350" y="159"/>
                </a:lnTo>
                <a:lnTo>
                  <a:pt x="6350" y="194"/>
                </a:lnTo>
                <a:lnTo>
                  <a:pt x="6208" y="194"/>
                </a:lnTo>
                <a:lnTo>
                  <a:pt x="6208" y="159"/>
                </a:lnTo>
                <a:close/>
                <a:moveTo>
                  <a:pt x="6455" y="159"/>
                </a:moveTo>
                <a:lnTo>
                  <a:pt x="6491" y="159"/>
                </a:lnTo>
                <a:lnTo>
                  <a:pt x="6491" y="194"/>
                </a:lnTo>
                <a:lnTo>
                  <a:pt x="6455" y="194"/>
                </a:lnTo>
                <a:lnTo>
                  <a:pt x="6455" y="159"/>
                </a:lnTo>
                <a:close/>
                <a:moveTo>
                  <a:pt x="6596" y="159"/>
                </a:moveTo>
                <a:lnTo>
                  <a:pt x="6738" y="159"/>
                </a:lnTo>
                <a:lnTo>
                  <a:pt x="6738" y="194"/>
                </a:lnTo>
                <a:lnTo>
                  <a:pt x="6596" y="194"/>
                </a:lnTo>
                <a:lnTo>
                  <a:pt x="6596" y="159"/>
                </a:lnTo>
                <a:close/>
                <a:moveTo>
                  <a:pt x="6843" y="159"/>
                </a:moveTo>
                <a:lnTo>
                  <a:pt x="6879" y="159"/>
                </a:lnTo>
                <a:lnTo>
                  <a:pt x="6879" y="194"/>
                </a:lnTo>
                <a:lnTo>
                  <a:pt x="6843" y="194"/>
                </a:lnTo>
                <a:lnTo>
                  <a:pt x="6843" y="159"/>
                </a:lnTo>
                <a:close/>
                <a:moveTo>
                  <a:pt x="6985" y="159"/>
                </a:moveTo>
                <a:lnTo>
                  <a:pt x="7126" y="159"/>
                </a:lnTo>
                <a:lnTo>
                  <a:pt x="7126" y="194"/>
                </a:lnTo>
                <a:lnTo>
                  <a:pt x="6985" y="194"/>
                </a:lnTo>
                <a:lnTo>
                  <a:pt x="6985" y="159"/>
                </a:lnTo>
                <a:close/>
                <a:moveTo>
                  <a:pt x="7231" y="159"/>
                </a:moveTo>
                <a:lnTo>
                  <a:pt x="7267" y="159"/>
                </a:lnTo>
                <a:lnTo>
                  <a:pt x="7267" y="194"/>
                </a:lnTo>
                <a:lnTo>
                  <a:pt x="7231" y="194"/>
                </a:lnTo>
                <a:lnTo>
                  <a:pt x="7231" y="159"/>
                </a:lnTo>
                <a:close/>
                <a:moveTo>
                  <a:pt x="7373" y="159"/>
                </a:moveTo>
                <a:lnTo>
                  <a:pt x="7514" y="159"/>
                </a:lnTo>
                <a:lnTo>
                  <a:pt x="7514" y="194"/>
                </a:lnTo>
                <a:lnTo>
                  <a:pt x="7373" y="194"/>
                </a:lnTo>
                <a:lnTo>
                  <a:pt x="7373" y="159"/>
                </a:lnTo>
                <a:close/>
                <a:moveTo>
                  <a:pt x="7620" y="159"/>
                </a:moveTo>
                <a:lnTo>
                  <a:pt x="7655" y="159"/>
                </a:lnTo>
                <a:lnTo>
                  <a:pt x="7655" y="194"/>
                </a:lnTo>
                <a:lnTo>
                  <a:pt x="7620" y="194"/>
                </a:lnTo>
                <a:lnTo>
                  <a:pt x="7620" y="159"/>
                </a:lnTo>
                <a:close/>
                <a:moveTo>
                  <a:pt x="7761" y="159"/>
                </a:moveTo>
                <a:lnTo>
                  <a:pt x="7902" y="159"/>
                </a:lnTo>
                <a:lnTo>
                  <a:pt x="7902" y="194"/>
                </a:lnTo>
                <a:lnTo>
                  <a:pt x="7761" y="194"/>
                </a:lnTo>
                <a:lnTo>
                  <a:pt x="7761" y="159"/>
                </a:lnTo>
                <a:close/>
                <a:moveTo>
                  <a:pt x="8008" y="159"/>
                </a:moveTo>
                <a:lnTo>
                  <a:pt x="8043" y="159"/>
                </a:lnTo>
                <a:lnTo>
                  <a:pt x="8043" y="194"/>
                </a:lnTo>
                <a:lnTo>
                  <a:pt x="8008" y="194"/>
                </a:lnTo>
                <a:lnTo>
                  <a:pt x="8008" y="159"/>
                </a:lnTo>
                <a:close/>
                <a:moveTo>
                  <a:pt x="8149" y="159"/>
                </a:moveTo>
                <a:lnTo>
                  <a:pt x="8290" y="159"/>
                </a:lnTo>
                <a:lnTo>
                  <a:pt x="8290" y="194"/>
                </a:lnTo>
                <a:lnTo>
                  <a:pt x="8149" y="194"/>
                </a:lnTo>
                <a:lnTo>
                  <a:pt x="8149" y="159"/>
                </a:lnTo>
                <a:close/>
                <a:moveTo>
                  <a:pt x="8396" y="159"/>
                </a:moveTo>
                <a:lnTo>
                  <a:pt x="8431" y="159"/>
                </a:lnTo>
                <a:lnTo>
                  <a:pt x="8431" y="194"/>
                </a:lnTo>
                <a:lnTo>
                  <a:pt x="8396" y="194"/>
                </a:lnTo>
                <a:lnTo>
                  <a:pt x="8396" y="159"/>
                </a:lnTo>
                <a:close/>
                <a:moveTo>
                  <a:pt x="8537" y="159"/>
                </a:moveTo>
                <a:lnTo>
                  <a:pt x="8678" y="159"/>
                </a:lnTo>
                <a:lnTo>
                  <a:pt x="8678" y="194"/>
                </a:lnTo>
                <a:lnTo>
                  <a:pt x="8537" y="194"/>
                </a:lnTo>
                <a:lnTo>
                  <a:pt x="8537" y="159"/>
                </a:lnTo>
                <a:close/>
                <a:moveTo>
                  <a:pt x="8784" y="159"/>
                </a:moveTo>
                <a:lnTo>
                  <a:pt x="8819" y="159"/>
                </a:lnTo>
                <a:lnTo>
                  <a:pt x="8819" y="194"/>
                </a:lnTo>
                <a:lnTo>
                  <a:pt x="8784" y="194"/>
                </a:lnTo>
                <a:lnTo>
                  <a:pt x="8784" y="159"/>
                </a:lnTo>
                <a:close/>
                <a:moveTo>
                  <a:pt x="8925" y="159"/>
                </a:moveTo>
                <a:lnTo>
                  <a:pt x="9066" y="159"/>
                </a:lnTo>
                <a:lnTo>
                  <a:pt x="9066" y="194"/>
                </a:lnTo>
                <a:lnTo>
                  <a:pt x="8925" y="194"/>
                </a:lnTo>
                <a:lnTo>
                  <a:pt x="8925" y="159"/>
                </a:lnTo>
                <a:close/>
                <a:moveTo>
                  <a:pt x="9172" y="159"/>
                </a:moveTo>
                <a:lnTo>
                  <a:pt x="9207" y="159"/>
                </a:lnTo>
                <a:lnTo>
                  <a:pt x="9207" y="194"/>
                </a:lnTo>
                <a:lnTo>
                  <a:pt x="9172" y="194"/>
                </a:lnTo>
                <a:lnTo>
                  <a:pt x="9172" y="159"/>
                </a:lnTo>
                <a:close/>
                <a:moveTo>
                  <a:pt x="9313" y="159"/>
                </a:moveTo>
                <a:lnTo>
                  <a:pt x="9454" y="159"/>
                </a:lnTo>
                <a:lnTo>
                  <a:pt x="9454" y="194"/>
                </a:lnTo>
                <a:lnTo>
                  <a:pt x="9313" y="194"/>
                </a:lnTo>
                <a:lnTo>
                  <a:pt x="9313" y="159"/>
                </a:lnTo>
                <a:close/>
                <a:moveTo>
                  <a:pt x="9560" y="159"/>
                </a:moveTo>
                <a:lnTo>
                  <a:pt x="9595" y="159"/>
                </a:lnTo>
                <a:lnTo>
                  <a:pt x="9595" y="194"/>
                </a:lnTo>
                <a:lnTo>
                  <a:pt x="9560" y="194"/>
                </a:lnTo>
                <a:lnTo>
                  <a:pt x="9560" y="159"/>
                </a:lnTo>
                <a:close/>
                <a:moveTo>
                  <a:pt x="9701" y="159"/>
                </a:moveTo>
                <a:lnTo>
                  <a:pt x="9842" y="159"/>
                </a:lnTo>
                <a:lnTo>
                  <a:pt x="9842" y="194"/>
                </a:lnTo>
                <a:lnTo>
                  <a:pt x="9701" y="194"/>
                </a:lnTo>
                <a:lnTo>
                  <a:pt x="9701" y="159"/>
                </a:lnTo>
                <a:close/>
                <a:moveTo>
                  <a:pt x="9948" y="159"/>
                </a:moveTo>
                <a:lnTo>
                  <a:pt x="9983" y="159"/>
                </a:lnTo>
                <a:lnTo>
                  <a:pt x="9983" y="194"/>
                </a:lnTo>
                <a:lnTo>
                  <a:pt x="9948" y="194"/>
                </a:lnTo>
                <a:lnTo>
                  <a:pt x="9948" y="159"/>
                </a:lnTo>
                <a:close/>
                <a:moveTo>
                  <a:pt x="10089" y="159"/>
                </a:moveTo>
                <a:lnTo>
                  <a:pt x="10230" y="159"/>
                </a:lnTo>
                <a:lnTo>
                  <a:pt x="10230" y="194"/>
                </a:lnTo>
                <a:lnTo>
                  <a:pt x="10089" y="194"/>
                </a:lnTo>
                <a:lnTo>
                  <a:pt x="10089" y="159"/>
                </a:lnTo>
                <a:close/>
                <a:moveTo>
                  <a:pt x="10336" y="159"/>
                </a:moveTo>
                <a:lnTo>
                  <a:pt x="10371" y="159"/>
                </a:lnTo>
                <a:lnTo>
                  <a:pt x="10371" y="194"/>
                </a:lnTo>
                <a:lnTo>
                  <a:pt x="10336" y="194"/>
                </a:lnTo>
                <a:lnTo>
                  <a:pt x="10336" y="159"/>
                </a:lnTo>
                <a:close/>
                <a:moveTo>
                  <a:pt x="10477" y="159"/>
                </a:moveTo>
                <a:lnTo>
                  <a:pt x="10618" y="159"/>
                </a:lnTo>
                <a:lnTo>
                  <a:pt x="10618" y="194"/>
                </a:lnTo>
                <a:lnTo>
                  <a:pt x="10477" y="194"/>
                </a:lnTo>
                <a:lnTo>
                  <a:pt x="10477" y="159"/>
                </a:lnTo>
                <a:close/>
                <a:moveTo>
                  <a:pt x="10724" y="159"/>
                </a:moveTo>
                <a:lnTo>
                  <a:pt x="10759" y="159"/>
                </a:lnTo>
                <a:lnTo>
                  <a:pt x="10759" y="194"/>
                </a:lnTo>
                <a:lnTo>
                  <a:pt x="10724" y="194"/>
                </a:lnTo>
                <a:lnTo>
                  <a:pt x="10724" y="159"/>
                </a:lnTo>
                <a:close/>
                <a:moveTo>
                  <a:pt x="10865" y="159"/>
                </a:moveTo>
                <a:lnTo>
                  <a:pt x="11006" y="159"/>
                </a:lnTo>
                <a:lnTo>
                  <a:pt x="11006" y="194"/>
                </a:lnTo>
                <a:lnTo>
                  <a:pt x="10865" y="194"/>
                </a:lnTo>
                <a:lnTo>
                  <a:pt x="10865" y="159"/>
                </a:lnTo>
                <a:close/>
                <a:moveTo>
                  <a:pt x="11112" y="159"/>
                </a:moveTo>
                <a:lnTo>
                  <a:pt x="11147" y="159"/>
                </a:lnTo>
                <a:lnTo>
                  <a:pt x="11147" y="194"/>
                </a:lnTo>
                <a:lnTo>
                  <a:pt x="11112" y="194"/>
                </a:lnTo>
                <a:lnTo>
                  <a:pt x="11112" y="159"/>
                </a:lnTo>
                <a:close/>
                <a:moveTo>
                  <a:pt x="11253" y="159"/>
                </a:moveTo>
                <a:lnTo>
                  <a:pt x="11394" y="159"/>
                </a:lnTo>
                <a:lnTo>
                  <a:pt x="11394" y="194"/>
                </a:lnTo>
                <a:lnTo>
                  <a:pt x="11253" y="194"/>
                </a:lnTo>
                <a:lnTo>
                  <a:pt x="11253" y="159"/>
                </a:lnTo>
                <a:close/>
                <a:moveTo>
                  <a:pt x="11500" y="159"/>
                </a:moveTo>
                <a:lnTo>
                  <a:pt x="11535" y="159"/>
                </a:lnTo>
                <a:lnTo>
                  <a:pt x="11535" y="194"/>
                </a:lnTo>
                <a:lnTo>
                  <a:pt x="11500" y="194"/>
                </a:lnTo>
                <a:lnTo>
                  <a:pt x="11500" y="159"/>
                </a:lnTo>
                <a:close/>
                <a:moveTo>
                  <a:pt x="11641" y="159"/>
                </a:moveTo>
                <a:lnTo>
                  <a:pt x="11782" y="159"/>
                </a:lnTo>
                <a:lnTo>
                  <a:pt x="11782" y="194"/>
                </a:lnTo>
                <a:lnTo>
                  <a:pt x="11641" y="194"/>
                </a:lnTo>
                <a:lnTo>
                  <a:pt x="11641" y="159"/>
                </a:lnTo>
                <a:close/>
                <a:moveTo>
                  <a:pt x="11888" y="159"/>
                </a:moveTo>
                <a:lnTo>
                  <a:pt x="11923" y="159"/>
                </a:lnTo>
                <a:lnTo>
                  <a:pt x="11923" y="194"/>
                </a:lnTo>
                <a:lnTo>
                  <a:pt x="11888" y="194"/>
                </a:lnTo>
                <a:lnTo>
                  <a:pt x="11888" y="159"/>
                </a:lnTo>
                <a:close/>
                <a:moveTo>
                  <a:pt x="12029" y="159"/>
                </a:moveTo>
                <a:lnTo>
                  <a:pt x="12171" y="159"/>
                </a:lnTo>
                <a:lnTo>
                  <a:pt x="12171" y="194"/>
                </a:lnTo>
                <a:lnTo>
                  <a:pt x="12029" y="194"/>
                </a:lnTo>
                <a:lnTo>
                  <a:pt x="12029" y="159"/>
                </a:lnTo>
                <a:close/>
                <a:moveTo>
                  <a:pt x="12277" y="159"/>
                </a:moveTo>
                <a:lnTo>
                  <a:pt x="12312" y="159"/>
                </a:lnTo>
                <a:lnTo>
                  <a:pt x="12312" y="194"/>
                </a:lnTo>
                <a:lnTo>
                  <a:pt x="12277" y="194"/>
                </a:lnTo>
                <a:lnTo>
                  <a:pt x="12277" y="159"/>
                </a:lnTo>
                <a:close/>
                <a:moveTo>
                  <a:pt x="12418" y="159"/>
                </a:moveTo>
                <a:lnTo>
                  <a:pt x="12559" y="159"/>
                </a:lnTo>
                <a:lnTo>
                  <a:pt x="12559" y="194"/>
                </a:lnTo>
                <a:lnTo>
                  <a:pt x="12418" y="194"/>
                </a:lnTo>
                <a:lnTo>
                  <a:pt x="12418" y="159"/>
                </a:lnTo>
                <a:close/>
                <a:moveTo>
                  <a:pt x="12665" y="159"/>
                </a:moveTo>
                <a:lnTo>
                  <a:pt x="12701" y="159"/>
                </a:lnTo>
                <a:lnTo>
                  <a:pt x="12701" y="194"/>
                </a:lnTo>
                <a:lnTo>
                  <a:pt x="12665" y="194"/>
                </a:lnTo>
                <a:lnTo>
                  <a:pt x="12665" y="159"/>
                </a:lnTo>
                <a:close/>
                <a:moveTo>
                  <a:pt x="12806" y="159"/>
                </a:moveTo>
                <a:lnTo>
                  <a:pt x="12947" y="159"/>
                </a:lnTo>
                <a:lnTo>
                  <a:pt x="12947" y="194"/>
                </a:lnTo>
                <a:lnTo>
                  <a:pt x="12806" y="194"/>
                </a:lnTo>
                <a:lnTo>
                  <a:pt x="12806" y="159"/>
                </a:lnTo>
                <a:close/>
                <a:moveTo>
                  <a:pt x="13053" y="159"/>
                </a:moveTo>
                <a:lnTo>
                  <a:pt x="13089" y="159"/>
                </a:lnTo>
                <a:lnTo>
                  <a:pt x="13089" y="194"/>
                </a:lnTo>
                <a:lnTo>
                  <a:pt x="13053" y="194"/>
                </a:lnTo>
                <a:lnTo>
                  <a:pt x="13053" y="159"/>
                </a:lnTo>
                <a:close/>
                <a:moveTo>
                  <a:pt x="13194" y="159"/>
                </a:moveTo>
                <a:lnTo>
                  <a:pt x="13336" y="159"/>
                </a:lnTo>
                <a:lnTo>
                  <a:pt x="13336" y="194"/>
                </a:lnTo>
                <a:lnTo>
                  <a:pt x="13194" y="194"/>
                </a:lnTo>
                <a:lnTo>
                  <a:pt x="13194" y="159"/>
                </a:lnTo>
                <a:close/>
                <a:moveTo>
                  <a:pt x="13441" y="159"/>
                </a:moveTo>
                <a:lnTo>
                  <a:pt x="13477" y="159"/>
                </a:lnTo>
                <a:lnTo>
                  <a:pt x="13477" y="194"/>
                </a:lnTo>
                <a:lnTo>
                  <a:pt x="13441" y="194"/>
                </a:lnTo>
                <a:lnTo>
                  <a:pt x="13441" y="159"/>
                </a:lnTo>
                <a:close/>
                <a:moveTo>
                  <a:pt x="13582" y="159"/>
                </a:moveTo>
                <a:lnTo>
                  <a:pt x="13724" y="159"/>
                </a:lnTo>
                <a:lnTo>
                  <a:pt x="13724" y="194"/>
                </a:lnTo>
                <a:lnTo>
                  <a:pt x="13582" y="194"/>
                </a:lnTo>
                <a:lnTo>
                  <a:pt x="13582" y="159"/>
                </a:lnTo>
                <a:close/>
                <a:moveTo>
                  <a:pt x="13759" y="0"/>
                </a:moveTo>
                <a:lnTo>
                  <a:pt x="13971" y="177"/>
                </a:lnTo>
                <a:lnTo>
                  <a:pt x="13759" y="354"/>
                </a:lnTo>
                <a:lnTo>
                  <a:pt x="13759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11724" name="Text Box 108"/>
          <p:cNvSpPr txBox="1">
            <a:spLocks noChangeArrowheads="1"/>
          </p:cNvSpPr>
          <p:nvPr/>
        </p:nvSpPr>
        <p:spPr bwMode="auto">
          <a:xfrm>
            <a:off x="5475900" y="3768783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78" name="Freeform 14"/>
          <p:cNvSpPr>
            <a:spLocks noChangeArrowheads="1"/>
          </p:cNvSpPr>
          <p:nvPr/>
        </p:nvSpPr>
        <p:spPr bwMode="auto">
          <a:xfrm>
            <a:off x="7562472" y="4535157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79" name="Freeform 15"/>
          <p:cNvSpPr>
            <a:spLocks noChangeArrowheads="1"/>
          </p:cNvSpPr>
          <p:nvPr/>
        </p:nvSpPr>
        <p:spPr bwMode="auto">
          <a:xfrm>
            <a:off x="8765480" y="4535157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80" name="Freeform 16"/>
          <p:cNvSpPr>
            <a:spLocks noChangeArrowheads="1"/>
          </p:cNvSpPr>
          <p:nvPr/>
        </p:nvSpPr>
        <p:spPr bwMode="auto">
          <a:xfrm>
            <a:off x="9968487" y="4535157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81" name="Freeform 17"/>
          <p:cNvSpPr>
            <a:spLocks noChangeArrowheads="1"/>
          </p:cNvSpPr>
          <p:nvPr/>
        </p:nvSpPr>
        <p:spPr bwMode="auto">
          <a:xfrm>
            <a:off x="7562472" y="5751867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82" name="Freeform 18"/>
          <p:cNvSpPr>
            <a:spLocks noChangeArrowheads="1"/>
          </p:cNvSpPr>
          <p:nvPr/>
        </p:nvSpPr>
        <p:spPr bwMode="auto">
          <a:xfrm>
            <a:off x="8765480" y="5751867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83" name="Freeform 19"/>
          <p:cNvSpPr>
            <a:spLocks noChangeArrowheads="1"/>
          </p:cNvSpPr>
          <p:nvPr/>
        </p:nvSpPr>
        <p:spPr bwMode="auto">
          <a:xfrm>
            <a:off x="9968487" y="5751867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84" name="Freeform 20"/>
          <p:cNvSpPr>
            <a:spLocks noChangeArrowheads="1"/>
          </p:cNvSpPr>
          <p:nvPr/>
        </p:nvSpPr>
        <p:spPr bwMode="auto">
          <a:xfrm>
            <a:off x="8765480" y="6966825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85" name="Freeform 21"/>
          <p:cNvSpPr>
            <a:spLocks noChangeArrowheads="1"/>
          </p:cNvSpPr>
          <p:nvPr/>
        </p:nvSpPr>
        <p:spPr bwMode="auto">
          <a:xfrm>
            <a:off x="7696139" y="4655954"/>
            <a:ext cx="1203008" cy="31512"/>
          </a:xfrm>
          <a:custGeom>
            <a:avLst/>
            <a:gdLst>
              <a:gd name="T0" fmla="*/ 0 w 2858"/>
              <a:gd name="T1" fmla="*/ 28213 h 79"/>
              <a:gd name="T2" fmla="*/ 1028340 w 2858"/>
              <a:gd name="T3" fmla="*/ 28213 h 79"/>
              <a:gd name="T4" fmla="*/ 1028340 w 2858"/>
              <a:gd name="T5" fmla="*/ 0 h 79"/>
              <a:gd name="T6" fmla="*/ 0 w 2858"/>
              <a:gd name="T7" fmla="*/ 0 h 79"/>
              <a:gd name="T8" fmla="*/ 0 w 2858"/>
              <a:gd name="T9" fmla="*/ 28213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8" h="79">
                <a:moveTo>
                  <a:pt x="0" y="78"/>
                </a:moveTo>
                <a:lnTo>
                  <a:pt x="2857" y="78"/>
                </a:lnTo>
                <a:lnTo>
                  <a:pt x="2857" y="0"/>
                </a:lnTo>
                <a:lnTo>
                  <a:pt x="0" y="0"/>
                </a:lnTo>
                <a:lnTo>
                  <a:pt x="0" y="78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86" name="Line 22"/>
          <p:cNvSpPr>
            <a:spLocks noChangeShapeType="1"/>
          </p:cNvSpPr>
          <p:nvPr/>
        </p:nvSpPr>
        <p:spPr bwMode="auto">
          <a:xfrm>
            <a:off x="8899147" y="4671709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87" name="Freeform 23"/>
          <p:cNvSpPr>
            <a:spLocks noChangeArrowheads="1"/>
          </p:cNvSpPr>
          <p:nvPr/>
        </p:nvSpPr>
        <p:spPr bwMode="auto">
          <a:xfrm>
            <a:off x="7681287" y="4671709"/>
            <a:ext cx="31561" cy="1216709"/>
          </a:xfrm>
          <a:custGeom>
            <a:avLst/>
            <a:gdLst>
              <a:gd name="T0" fmla="*/ 0 w 75"/>
              <a:gd name="T1" fmla="*/ 1102953 h 3063"/>
              <a:gd name="T2" fmla="*/ 26628 w 75"/>
              <a:gd name="T3" fmla="*/ 1102953 h 3063"/>
              <a:gd name="T4" fmla="*/ 26628 w 75"/>
              <a:gd name="T5" fmla="*/ 0 h 3063"/>
              <a:gd name="T6" fmla="*/ 0 w 75"/>
              <a:gd name="T7" fmla="*/ 0 h 3063"/>
              <a:gd name="T8" fmla="*/ 0 w 75"/>
              <a:gd name="T9" fmla="*/ 1102953 h 3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3063">
                <a:moveTo>
                  <a:pt x="0" y="3062"/>
                </a:moveTo>
                <a:lnTo>
                  <a:pt x="74" y="3062"/>
                </a:lnTo>
                <a:lnTo>
                  <a:pt x="74" y="0"/>
                </a:lnTo>
                <a:lnTo>
                  <a:pt x="0" y="0"/>
                </a:lnTo>
                <a:lnTo>
                  <a:pt x="0" y="3062"/>
                </a:lnTo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88" name="Line 24"/>
          <p:cNvSpPr>
            <a:spLocks noChangeShapeType="1"/>
          </p:cNvSpPr>
          <p:nvPr/>
        </p:nvSpPr>
        <p:spPr bwMode="auto">
          <a:xfrm>
            <a:off x="8899147" y="4671709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89" name="Line 25"/>
          <p:cNvSpPr>
            <a:spLocks noChangeShapeType="1"/>
          </p:cNvSpPr>
          <p:nvPr/>
        </p:nvSpPr>
        <p:spPr bwMode="auto">
          <a:xfrm>
            <a:off x="8899147" y="5886667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0" name="Line 26"/>
          <p:cNvSpPr>
            <a:spLocks noChangeShapeType="1"/>
          </p:cNvSpPr>
          <p:nvPr/>
        </p:nvSpPr>
        <p:spPr bwMode="auto">
          <a:xfrm>
            <a:off x="10102154" y="4671709"/>
            <a:ext cx="1857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1" name="Line 27"/>
          <p:cNvSpPr>
            <a:spLocks noChangeShapeType="1"/>
          </p:cNvSpPr>
          <p:nvPr/>
        </p:nvSpPr>
        <p:spPr bwMode="auto">
          <a:xfrm flipH="1">
            <a:off x="8897292" y="5886667"/>
            <a:ext cx="1206720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2" name="Line 28"/>
          <p:cNvSpPr>
            <a:spLocks noChangeShapeType="1"/>
          </p:cNvSpPr>
          <p:nvPr/>
        </p:nvSpPr>
        <p:spPr bwMode="auto">
          <a:xfrm flipH="1">
            <a:off x="8897292" y="4671709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3" name="Line 29"/>
          <p:cNvSpPr>
            <a:spLocks noChangeShapeType="1"/>
          </p:cNvSpPr>
          <p:nvPr/>
        </p:nvSpPr>
        <p:spPr bwMode="auto">
          <a:xfrm>
            <a:off x="8899147" y="5886667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4" name="Line 30"/>
          <p:cNvSpPr>
            <a:spLocks noChangeShapeType="1"/>
          </p:cNvSpPr>
          <p:nvPr/>
        </p:nvSpPr>
        <p:spPr bwMode="auto">
          <a:xfrm>
            <a:off x="7696139" y="5886667"/>
            <a:ext cx="1203008" cy="1751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5" name="Line 31"/>
          <p:cNvSpPr>
            <a:spLocks noChangeShapeType="1"/>
          </p:cNvSpPr>
          <p:nvPr/>
        </p:nvSpPr>
        <p:spPr bwMode="auto">
          <a:xfrm>
            <a:off x="7696139" y="5886667"/>
            <a:ext cx="1203008" cy="1216709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6" name="Line 32"/>
          <p:cNvSpPr>
            <a:spLocks noChangeShapeType="1"/>
          </p:cNvSpPr>
          <p:nvPr/>
        </p:nvSpPr>
        <p:spPr bwMode="auto">
          <a:xfrm flipH="1">
            <a:off x="7694284" y="4671709"/>
            <a:ext cx="1206720" cy="121495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97" name="Freeform 33"/>
          <p:cNvSpPr>
            <a:spLocks noChangeArrowheads="1"/>
          </p:cNvSpPr>
          <p:nvPr/>
        </p:nvSpPr>
        <p:spPr bwMode="auto">
          <a:xfrm>
            <a:off x="8097142" y="4400357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98" name="Text Box 34"/>
          <p:cNvSpPr txBox="1">
            <a:spLocks noChangeArrowheads="1"/>
          </p:cNvSpPr>
          <p:nvPr/>
        </p:nvSpPr>
        <p:spPr bwMode="auto">
          <a:xfrm>
            <a:off x="7141049" y="4199031"/>
            <a:ext cx="176366" cy="17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 </a:t>
            </a:r>
          </a:p>
        </p:txBody>
      </p:sp>
      <p:sp>
        <p:nvSpPr>
          <p:cNvPr id="199" name="Freeform 35"/>
          <p:cNvSpPr>
            <a:spLocks noChangeArrowheads="1"/>
          </p:cNvSpPr>
          <p:nvPr/>
        </p:nvSpPr>
        <p:spPr bwMode="auto">
          <a:xfrm>
            <a:off x="9300149" y="4400357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00" name="Text Box 36"/>
          <p:cNvSpPr txBox="1">
            <a:spLocks noChangeArrowheads="1"/>
          </p:cNvSpPr>
          <p:nvPr/>
        </p:nvSpPr>
        <p:spPr bwMode="auto">
          <a:xfrm>
            <a:off x="8251231" y="4463381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1 </a:t>
            </a:r>
          </a:p>
        </p:txBody>
      </p:sp>
      <p:sp>
        <p:nvSpPr>
          <p:cNvPr id="201" name="Freeform 37"/>
          <p:cNvSpPr>
            <a:spLocks noChangeArrowheads="1"/>
          </p:cNvSpPr>
          <p:nvPr/>
        </p:nvSpPr>
        <p:spPr bwMode="auto">
          <a:xfrm>
            <a:off x="7428804" y="5076112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02" name="Text Box 38"/>
          <p:cNvSpPr txBox="1">
            <a:spLocks noChangeArrowheads="1"/>
          </p:cNvSpPr>
          <p:nvPr/>
        </p:nvSpPr>
        <p:spPr bwMode="auto">
          <a:xfrm>
            <a:off x="9454239" y="4463381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2 </a:t>
            </a:r>
          </a:p>
        </p:txBody>
      </p:sp>
      <p:sp>
        <p:nvSpPr>
          <p:cNvPr id="203" name="Freeform 39"/>
          <p:cNvSpPr>
            <a:spLocks noChangeArrowheads="1"/>
          </p:cNvSpPr>
          <p:nvPr/>
        </p:nvSpPr>
        <p:spPr bwMode="auto">
          <a:xfrm>
            <a:off x="8097142" y="5076112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04" name="Text Box 40"/>
          <p:cNvSpPr txBox="1">
            <a:spLocks noChangeArrowheads="1"/>
          </p:cNvSpPr>
          <p:nvPr/>
        </p:nvSpPr>
        <p:spPr bwMode="auto">
          <a:xfrm>
            <a:off x="7582894" y="513913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05" name="Freeform 41"/>
          <p:cNvSpPr>
            <a:spLocks noChangeArrowheads="1"/>
          </p:cNvSpPr>
          <p:nvPr/>
        </p:nvSpPr>
        <p:spPr bwMode="auto">
          <a:xfrm>
            <a:off x="8631812" y="5076112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06" name="Text Box 42"/>
          <p:cNvSpPr txBox="1">
            <a:spLocks noChangeArrowheads="1"/>
          </p:cNvSpPr>
          <p:nvPr/>
        </p:nvSpPr>
        <p:spPr bwMode="auto">
          <a:xfrm>
            <a:off x="8251231" y="513913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207" name="Freeform 43"/>
          <p:cNvSpPr>
            <a:spLocks noChangeArrowheads="1"/>
          </p:cNvSpPr>
          <p:nvPr/>
        </p:nvSpPr>
        <p:spPr bwMode="auto">
          <a:xfrm>
            <a:off x="9300149" y="5076112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08" name="Text Box 44"/>
          <p:cNvSpPr txBox="1">
            <a:spLocks noChangeArrowheads="1"/>
          </p:cNvSpPr>
          <p:nvPr/>
        </p:nvSpPr>
        <p:spPr bwMode="auto">
          <a:xfrm>
            <a:off x="8785901" y="513913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09" name="Freeform 45"/>
          <p:cNvSpPr>
            <a:spLocks noChangeArrowheads="1"/>
          </p:cNvSpPr>
          <p:nvPr/>
        </p:nvSpPr>
        <p:spPr bwMode="auto">
          <a:xfrm>
            <a:off x="9834819" y="5076112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0" name="Text Box 46"/>
          <p:cNvSpPr txBox="1">
            <a:spLocks noChangeArrowheads="1"/>
          </p:cNvSpPr>
          <p:nvPr/>
        </p:nvSpPr>
        <p:spPr bwMode="auto">
          <a:xfrm>
            <a:off x="9454239" y="513913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5 </a:t>
            </a:r>
          </a:p>
        </p:txBody>
      </p:sp>
      <p:sp>
        <p:nvSpPr>
          <p:cNvPr id="211" name="Freeform 47"/>
          <p:cNvSpPr>
            <a:spLocks noChangeArrowheads="1"/>
          </p:cNvSpPr>
          <p:nvPr/>
        </p:nvSpPr>
        <p:spPr bwMode="auto">
          <a:xfrm>
            <a:off x="8097142" y="5615315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2" name="Text Box 48"/>
          <p:cNvSpPr txBox="1">
            <a:spLocks noChangeArrowheads="1"/>
          </p:cNvSpPr>
          <p:nvPr/>
        </p:nvSpPr>
        <p:spPr bwMode="auto">
          <a:xfrm>
            <a:off x="9988909" y="5139136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6 </a:t>
            </a:r>
          </a:p>
        </p:txBody>
      </p:sp>
      <p:sp>
        <p:nvSpPr>
          <p:cNvPr id="213" name="Freeform 49"/>
          <p:cNvSpPr>
            <a:spLocks noChangeArrowheads="1"/>
          </p:cNvSpPr>
          <p:nvPr/>
        </p:nvSpPr>
        <p:spPr bwMode="auto">
          <a:xfrm>
            <a:off x="9300149" y="5615315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4" name="Text Box 50"/>
          <p:cNvSpPr txBox="1">
            <a:spLocks noChangeArrowheads="1"/>
          </p:cNvSpPr>
          <p:nvPr/>
        </p:nvSpPr>
        <p:spPr bwMode="auto">
          <a:xfrm>
            <a:off x="8251231" y="5678339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15" name="Freeform 51"/>
          <p:cNvSpPr>
            <a:spLocks noChangeArrowheads="1"/>
          </p:cNvSpPr>
          <p:nvPr/>
        </p:nvSpPr>
        <p:spPr bwMode="auto">
          <a:xfrm>
            <a:off x="8097142" y="6291069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6" name="Text Box 52"/>
          <p:cNvSpPr txBox="1">
            <a:spLocks noChangeArrowheads="1"/>
          </p:cNvSpPr>
          <p:nvPr/>
        </p:nvSpPr>
        <p:spPr bwMode="auto">
          <a:xfrm>
            <a:off x="9454239" y="5678339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8 </a:t>
            </a:r>
          </a:p>
        </p:txBody>
      </p:sp>
      <p:sp>
        <p:nvSpPr>
          <p:cNvPr id="217" name="Freeform 53"/>
          <p:cNvSpPr>
            <a:spLocks noChangeArrowheads="1"/>
          </p:cNvSpPr>
          <p:nvPr/>
        </p:nvSpPr>
        <p:spPr bwMode="auto">
          <a:xfrm>
            <a:off x="8631812" y="6291069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18" name="Text Box 54"/>
          <p:cNvSpPr txBox="1">
            <a:spLocks noChangeArrowheads="1"/>
          </p:cNvSpPr>
          <p:nvPr/>
        </p:nvSpPr>
        <p:spPr bwMode="auto">
          <a:xfrm>
            <a:off x="8251231" y="6354094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4 </a:t>
            </a:r>
          </a:p>
        </p:txBody>
      </p:sp>
      <p:sp>
        <p:nvSpPr>
          <p:cNvPr id="219" name="Freeform 55"/>
          <p:cNvSpPr>
            <a:spLocks noChangeArrowheads="1"/>
          </p:cNvSpPr>
          <p:nvPr/>
        </p:nvSpPr>
        <p:spPr bwMode="auto">
          <a:xfrm>
            <a:off x="9300149" y="6291069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0" name="Text Box 56"/>
          <p:cNvSpPr txBox="1">
            <a:spLocks noChangeArrowheads="1"/>
          </p:cNvSpPr>
          <p:nvPr/>
        </p:nvSpPr>
        <p:spPr bwMode="auto">
          <a:xfrm>
            <a:off x="8785901" y="6354094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7 </a:t>
            </a:r>
          </a:p>
        </p:txBody>
      </p:sp>
      <p:sp>
        <p:nvSpPr>
          <p:cNvPr id="221" name="Freeform 57"/>
          <p:cNvSpPr>
            <a:spLocks noChangeArrowheads="1"/>
          </p:cNvSpPr>
          <p:nvPr/>
        </p:nvSpPr>
        <p:spPr bwMode="auto">
          <a:xfrm>
            <a:off x="7385654" y="7093549"/>
            <a:ext cx="532814" cy="402652"/>
          </a:xfrm>
          <a:custGeom>
            <a:avLst/>
            <a:gdLst>
              <a:gd name="T0" fmla="*/ 0 w 1264"/>
              <a:gd name="T1" fmla="*/ 364765 h 1013"/>
              <a:gd name="T2" fmla="*/ 455253 w 1264"/>
              <a:gd name="T3" fmla="*/ 364765 h 1013"/>
              <a:gd name="T4" fmla="*/ 455253 w 1264"/>
              <a:gd name="T5" fmla="*/ 0 h 1013"/>
              <a:gd name="T6" fmla="*/ 0 w 1264"/>
              <a:gd name="T7" fmla="*/ 0 h 1013"/>
              <a:gd name="T8" fmla="*/ 0 w 1264"/>
              <a:gd name="T9" fmla="*/ 364765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1013">
                <a:moveTo>
                  <a:pt x="0" y="1012"/>
                </a:moveTo>
                <a:lnTo>
                  <a:pt x="1263" y="1012"/>
                </a:lnTo>
                <a:lnTo>
                  <a:pt x="1263" y="0"/>
                </a:lnTo>
                <a:lnTo>
                  <a:pt x="0" y="0"/>
                </a:lnTo>
                <a:lnTo>
                  <a:pt x="0" y="1012"/>
                </a:lnTo>
              </a:path>
            </a:pathLst>
          </a:custGeom>
          <a:solidFill>
            <a:srgbClr val="FFFFFF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2" name="Text Box 58"/>
          <p:cNvSpPr txBox="1">
            <a:spLocks noChangeArrowheads="1"/>
          </p:cNvSpPr>
          <p:nvPr/>
        </p:nvSpPr>
        <p:spPr bwMode="auto">
          <a:xfrm>
            <a:off x="9454239" y="6354094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NewRoman" charset="0"/>
              </a:rPr>
              <a:t>3 </a:t>
            </a:r>
          </a:p>
        </p:txBody>
      </p:sp>
      <p:sp>
        <p:nvSpPr>
          <p:cNvPr id="223" name="Text Box 60"/>
          <p:cNvSpPr txBox="1">
            <a:spLocks noChangeArrowheads="1"/>
          </p:cNvSpPr>
          <p:nvPr/>
        </p:nvSpPr>
        <p:spPr bwMode="auto">
          <a:xfrm>
            <a:off x="7477074" y="7171651"/>
            <a:ext cx="235775" cy="26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9704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900" i="1" dirty="0">
                <a:solidFill>
                  <a:srgbClr val="000000"/>
                </a:solidFill>
                <a:latin typeface="TimesNewRomanPS" charset="0"/>
              </a:rPr>
              <a:t>G </a:t>
            </a:r>
          </a:p>
        </p:txBody>
      </p:sp>
      <p:sp>
        <p:nvSpPr>
          <p:cNvPr id="224" name="Freeform 63"/>
          <p:cNvSpPr>
            <a:spLocks noChangeArrowheads="1"/>
          </p:cNvSpPr>
          <p:nvPr/>
        </p:nvSpPr>
        <p:spPr bwMode="auto">
          <a:xfrm>
            <a:off x="7295137" y="4265556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5" name="Freeform 65"/>
          <p:cNvSpPr>
            <a:spLocks noChangeArrowheads="1"/>
          </p:cNvSpPr>
          <p:nvPr/>
        </p:nvSpPr>
        <p:spPr bwMode="auto">
          <a:xfrm>
            <a:off x="9701152" y="4265556"/>
            <a:ext cx="402860" cy="406153"/>
          </a:xfrm>
          <a:custGeom>
            <a:avLst/>
            <a:gdLst>
              <a:gd name="T0" fmla="*/ 0 w 955"/>
              <a:gd name="T1" fmla="*/ 367940 h 1022"/>
              <a:gd name="T2" fmla="*/ 344127 w 955"/>
              <a:gd name="T3" fmla="*/ 367940 h 1022"/>
              <a:gd name="T4" fmla="*/ 344127 w 955"/>
              <a:gd name="T5" fmla="*/ 0 h 1022"/>
              <a:gd name="T6" fmla="*/ 0 w 955"/>
              <a:gd name="T7" fmla="*/ 0 h 1022"/>
              <a:gd name="T8" fmla="*/ 0 w 955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2">
                <a:moveTo>
                  <a:pt x="0" y="1021"/>
                </a:moveTo>
                <a:lnTo>
                  <a:pt x="954" y="1021"/>
                </a:lnTo>
                <a:lnTo>
                  <a:pt x="954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6" name="Text Box 66"/>
          <p:cNvSpPr txBox="1">
            <a:spLocks noChangeArrowheads="1"/>
          </p:cNvSpPr>
          <p:nvPr/>
        </p:nvSpPr>
        <p:spPr bwMode="auto">
          <a:xfrm>
            <a:off x="7449226" y="43285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1 </a:t>
            </a:r>
          </a:p>
        </p:txBody>
      </p:sp>
      <p:sp>
        <p:nvSpPr>
          <p:cNvPr id="227" name="Text Box 67"/>
          <p:cNvSpPr txBox="1">
            <a:spLocks noChangeArrowheads="1"/>
          </p:cNvSpPr>
          <p:nvPr/>
        </p:nvSpPr>
        <p:spPr bwMode="auto">
          <a:xfrm>
            <a:off x="9855241" y="43285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3 </a:t>
            </a:r>
          </a:p>
        </p:txBody>
      </p:sp>
      <p:sp>
        <p:nvSpPr>
          <p:cNvPr id="228" name="Freeform 68"/>
          <p:cNvSpPr>
            <a:spLocks noChangeArrowheads="1"/>
          </p:cNvSpPr>
          <p:nvPr/>
        </p:nvSpPr>
        <p:spPr bwMode="auto">
          <a:xfrm>
            <a:off x="7295137" y="5886667"/>
            <a:ext cx="402860" cy="406153"/>
          </a:xfrm>
          <a:custGeom>
            <a:avLst/>
            <a:gdLst>
              <a:gd name="T0" fmla="*/ 0 w 955"/>
              <a:gd name="T1" fmla="*/ 367940 h 1023"/>
              <a:gd name="T2" fmla="*/ 344127 w 955"/>
              <a:gd name="T3" fmla="*/ 367940 h 1023"/>
              <a:gd name="T4" fmla="*/ 344127 w 955"/>
              <a:gd name="T5" fmla="*/ 0 h 1023"/>
              <a:gd name="T6" fmla="*/ 0 w 955"/>
              <a:gd name="T7" fmla="*/ 0 h 1023"/>
              <a:gd name="T8" fmla="*/ 0 w 955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5" h="1023">
                <a:moveTo>
                  <a:pt x="0" y="1022"/>
                </a:moveTo>
                <a:lnTo>
                  <a:pt x="954" y="1022"/>
                </a:lnTo>
                <a:lnTo>
                  <a:pt x="954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29" name="Text Box 69"/>
          <p:cNvSpPr txBox="1">
            <a:spLocks noChangeArrowheads="1"/>
          </p:cNvSpPr>
          <p:nvPr/>
        </p:nvSpPr>
        <p:spPr bwMode="auto">
          <a:xfrm>
            <a:off x="8652234" y="4328580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2 </a:t>
            </a:r>
          </a:p>
        </p:txBody>
      </p:sp>
      <p:sp>
        <p:nvSpPr>
          <p:cNvPr id="230" name="Text Box 70"/>
          <p:cNvSpPr txBox="1">
            <a:spLocks noChangeArrowheads="1"/>
          </p:cNvSpPr>
          <p:nvPr/>
        </p:nvSpPr>
        <p:spPr bwMode="auto">
          <a:xfrm>
            <a:off x="7449226" y="5947941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4 </a:t>
            </a:r>
          </a:p>
        </p:txBody>
      </p:sp>
      <p:sp>
        <p:nvSpPr>
          <p:cNvPr id="231" name="Freeform 71"/>
          <p:cNvSpPr>
            <a:spLocks noChangeArrowheads="1"/>
          </p:cNvSpPr>
          <p:nvPr/>
        </p:nvSpPr>
        <p:spPr bwMode="auto">
          <a:xfrm>
            <a:off x="10102154" y="5886667"/>
            <a:ext cx="401003" cy="406153"/>
          </a:xfrm>
          <a:custGeom>
            <a:avLst/>
            <a:gdLst>
              <a:gd name="T0" fmla="*/ 0 w 954"/>
              <a:gd name="T1" fmla="*/ 367940 h 1023"/>
              <a:gd name="T2" fmla="*/ 342541 w 954"/>
              <a:gd name="T3" fmla="*/ 367940 h 1023"/>
              <a:gd name="T4" fmla="*/ 342541 w 954"/>
              <a:gd name="T5" fmla="*/ 0 h 1023"/>
              <a:gd name="T6" fmla="*/ 0 w 954"/>
              <a:gd name="T7" fmla="*/ 0 h 1023"/>
              <a:gd name="T8" fmla="*/ 0 w 954"/>
              <a:gd name="T9" fmla="*/ 367940 h 1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3">
                <a:moveTo>
                  <a:pt x="0" y="1022"/>
                </a:moveTo>
                <a:lnTo>
                  <a:pt x="953" y="1022"/>
                </a:lnTo>
                <a:lnTo>
                  <a:pt x="953" y="0"/>
                </a:lnTo>
                <a:lnTo>
                  <a:pt x="0" y="0"/>
                </a:lnTo>
                <a:lnTo>
                  <a:pt x="0" y="1022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2" name="Text Box 72"/>
          <p:cNvSpPr txBox="1">
            <a:spLocks noChangeArrowheads="1"/>
          </p:cNvSpPr>
          <p:nvPr/>
        </p:nvSpPr>
        <p:spPr bwMode="auto">
          <a:xfrm>
            <a:off x="9053236" y="5947941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5 </a:t>
            </a:r>
          </a:p>
        </p:txBody>
      </p:sp>
      <p:sp>
        <p:nvSpPr>
          <p:cNvPr id="233" name="Freeform 73"/>
          <p:cNvSpPr>
            <a:spLocks noChangeArrowheads="1"/>
          </p:cNvSpPr>
          <p:nvPr/>
        </p:nvSpPr>
        <p:spPr bwMode="auto">
          <a:xfrm>
            <a:off x="8899147" y="7101624"/>
            <a:ext cx="401003" cy="406153"/>
          </a:xfrm>
          <a:custGeom>
            <a:avLst/>
            <a:gdLst>
              <a:gd name="T0" fmla="*/ 0 w 954"/>
              <a:gd name="T1" fmla="*/ 367940 h 1022"/>
              <a:gd name="T2" fmla="*/ 342541 w 954"/>
              <a:gd name="T3" fmla="*/ 367940 h 1022"/>
              <a:gd name="T4" fmla="*/ 342541 w 954"/>
              <a:gd name="T5" fmla="*/ 0 h 1022"/>
              <a:gd name="T6" fmla="*/ 0 w 954"/>
              <a:gd name="T7" fmla="*/ 0 h 1022"/>
              <a:gd name="T8" fmla="*/ 0 w 954"/>
              <a:gd name="T9" fmla="*/ 367940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" h="1022">
                <a:moveTo>
                  <a:pt x="0" y="1021"/>
                </a:moveTo>
                <a:lnTo>
                  <a:pt x="953" y="1021"/>
                </a:lnTo>
                <a:lnTo>
                  <a:pt x="953" y="0"/>
                </a:lnTo>
                <a:lnTo>
                  <a:pt x="0" y="0"/>
                </a:lnTo>
                <a:lnTo>
                  <a:pt x="0" y="102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4" name="Text Box 74"/>
          <p:cNvSpPr txBox="1">
            <a:spLocks noChangeArrowheads="1"/>
          </p:cNvSpPr>
          <p:nvPr/>
        </p:nvSpPr>
        <p:spPr bwMode="auto">
          <a:xfrm>
            <a:off x="10256244" y="5947941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6 </a:t>
            </a:r>
          </a:p>
        </p:txBody>
      </p:sp>
      <p:sp>
        <p:nvSpPr>
          <p:cNvPr id="235" name="Text Box 76"/>
          <p:cNvSpPr txBox="1">
            <a:spLocks noChangeArrowheads="1"/>
          </p:cNvSpPr>
          <p:nvPr/>
        </p:nvSpPr>
        <p:spPr bwMode="auto">
          <a:xfrm>
            <a:off x="9053236" y="7164649"/>
            <a:ext cx="176366" cy="19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>
                <a:solidFill>
                  <a:srgbClr val="000000"/>
                </a:solidFill>
                <a:latin typeface="TimesNewRomanPS" charset="0"/>
              </a:rPr>
              <a:t>7 </a:t>
            </a:r>
          </a:p>
        </p:txBody>
      </p:sp>
      <p:sp>
        <p:nvSpPr>
          <p:cNvPr id="236" name="Freeform 77"/>
          <p:cNvSpPr>
            <a:spLocks noChangeArrowheads="1"/>
          </p:cNvSpPr>
          <p:nvPr/>
        </p:nvSpPr>
        <p:spPr bwMode="auto">
          <a:xfrm>
            <a:off x="7562472" y="4535157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3687 w 629"/>
              <a:gd name="T3" fmla="*/ 242528 h 674"/>
              <a:gd name="T4" fmla="*/ 226652 w 629"/>
              <a:gd name="T5" fmla="*/ 121444 h 674"/>
              <a:gd name="T6" fmla="*/ 113687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5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FF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7" name="Freeform 78"/>
          <p:cNvSpPr>
            <a:spLocks noChangeArrowheads="1"/>
          </p:cNvSpPr>
          <p:nvPr/>
        </p:nvSpPr>
        <p:spPr bwMode="auto">
          <a:xfrm>
            <a:off x="8765480" y="4535157"/>
            <a:ext cx="265479" cy="267851"/>
          </a:xfrm>
          <a:custGeom>
            <a:avLst/>
            <a:gdLst>
              <a:gd name="T0" fmla="*/ 0 w 629"/>
              <a:gd name="T1" fmla="*/ 121444 h 674"/>
              <a:gd name="T2" fmla="*/ 112965 w 629"/>
              <a:gd name="T3" fmla="*/ 242528 h 674"/>
              <a:gd name="T4" fmla="*/ 226652 w 629"/>
              <a:gd name="T5" fmla="*/ 121444 h 674"/>
              <a:gd name="T6" fmla="*/ 112965 w 629"/>
              <a:gd name="T7" fmla="*/ 0 h 674"/>
              <a:gd name="T8" fmla="*/ 0 w 629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1"/>
                  <a:pt x="488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8" name="Freeform 79"/>
          <p:cNvSpPr>
            <a:spLocks noChangeArrowheads="1"/>
          </p:cNvSpPr>
          <p:nvPr/>
        </p:nvSpPr>
        <p:spPr bwMode="auto">
          <a:xfrm>
            <a:off x="9968487" y="4535157"/>
            <a:ext cx="263622" cy="267851"/>
          </a:xfrm>
          <a:custGeom>
            <a:avLst/>
            <a:gdLst>
              <a:gd name="T0" fmla="*/ 0 w 628"/>
              <a:gd name="T1" fmla="*/ 121444 h 674"/>
              <a:gd name="T2" fmla="*/ 112354 w 628"/>
              <a:gd name="T3" fmla="*/ 242528 h 674"/>
              <a:gd name="T4" fmla="*/ 225066 w 628"/>
              <a:gd name="T5" fmla="*/ 121444 h 674"/>
              <a:gd name="T6" fmla="*/ 112354 w 628"/>
              <a:gd name="T7" fmla="*/ 0 h 674"/>
              <a:gd name="T8" fmla="*/ 0 w 628"/>
              <a:gd name="T9" fmla="*/ 121444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1"/>
                  <a:pt x="487" y="0"/>
                  <a:pt x="313" y="0"/>
                </a:cubicBezTo>
                <a:cubicBezTo>
                  <a:pt x="140" y="0"/>
                  <a:pt x="0" y="151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39" name="Freeform 80"/>
          <p:cNvSpPr>
            <a:spLocks noChangeArrowheads="1"/>
          </p:cNvSpPr>
          <p:nvPr/>
        </p:nvSpPr>
        <p:spPr bwMode="auto">
          <a:xfrm>
            <a:off x="7562472" y="5751867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3687 w 629"/>
              <a:gd name="T3" fmla="*/ 242527 h 674"/>
              <a:gd name="T4" fmla="*/ 226652 w 629"/>
              <a:gd name="T5" fmla="*/ 121443 h 674"/>
              <a:gd name="T6" fmla="*/ 113687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5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5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0" name="Freeform 81"/>
          <p:cNvSpPr>
            <a:spLocks noChangeArrowheads="1"/>
          </p:cNvSpPr>
          <p:nvPr/>
        </p:nvSpPr>
        <p:spPr bwMode="auto">
          <a:xfrm>
            <a:off x="8765480" y="5751867"/>
            <a:ext cx="265479" cy="267850"/>
          </a:xfrm>
          <a:custGeom>
            <a:avLst/>
            <a:gdLst>
              <a:gd name="T0" fmla="*/ 0 w 629"/>
              <a:gd name="T1" fmla="*/ 121443 h 674"/>
              <a:gd name="T2" fmla="*/ 112965 w 629"/>
              <a:gd name="T3" fmla="*/ 242527 h 674"/>
              <a:gd name="T4" fmla="*/ 226652 w 629"/>
              <a:gd name="T5" fmla="*/ 121443 h 674"/>
              <a:gd name="T6" fmla="*/ 112965 w 629"/>
              <a:gd name="T7" fmla="*/ 0 h 674"/>
              <a:gd name="T8" fmla="*/ 0 w 629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8" y="673"/>
                  <a:pt x="628" y="523"/>
                  <a:pt x="628" y="337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1" name="Freeform 82"/>
          <p:cNvSpPr>
            <a:spLocks noChangeArrowheads="1"/>
          </p:cNvSpPr>
          <p:nvPr/>
        </p:nvSpPr>
        <p:spPr bwMode="auto">
          <a:xfrm>
            <a:off x="9968487" y="5751867"/>
            <a:ext cx="263622" cy="267850"/>
          </a:xfrm>
          <a:custGeom>
            <a:avLst/>
            <a:gdLst>
              <a:gd name="T0" fmla="*/ 0 w 628"/>
              <a:gd name="T1" fmla="*/ 121443 h 674"/>
              <a:gd name="T2" fmla="*/ 112354 w 628"/>
              <a:gd name="T3" fmla="*/ 242527 h 674"/>
              <a:gd name="T4" fmla="*/ 225066 w 628"/>
              <a:gd name="T5" fmla="*/ 121443 h 674"/>
              <a:gd name="T6" fmla="*/ 112354 w 628"/>
              <a:gd name="T7" fmla="*/ 0 h 674"/>
              <a:gd name="T8" fmla="*/ 0 w 628"/>
              <a:gd name="T9" fmla="*/ 12144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8" h="674">
                <a:moveTo>
                  <a:pt x="0" y="337"/>
                </a:moveTo>
                <a:cubicBezTo>
                  <a:pt x="0" y="523"/>
                  <a:pt x="140" y="673"/>
                  <a:pt x="313" y="673"/>
                </a:cubicBezTo>
                <a:cubicBezTo>
                  <a:pt x="487" y="673"/>
                  <a:pt x="627" y="523"/>
                  <a:pt x="627" y="337"/>
                </a:cubicBezTo>
                <a:cubicBezTo>
                  <a:pt x="627" y="150"/>
                  <a:pt x="487" y="0"/>
                  <a:pt x="313" y="0"/>
                </a:cubicBezTo>
                <a:cubicBezTo>
                  <a:pt x="140" y="0"/>
                  <a:pt x="0" y="150"/>
                  <a:pt x="0" y="337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242" name="Freeform 83"/>
          <p:cNvSpPr>
            <a:spLocks noChangeArrowheads="1"/>
          </p:cNvSpPr>
          <p:nvPr/>
        </p:nvSpPr>
        <p:spPr bwMode="auto">
          <a:xfrm>
            <a:off x="8765480" y="6966825"/>
            <a:ext cx="265479" cy="267850"/>
          </a:xfrm>
          <a:custGeom>
            <a:avLst/>
            <a:gdLst>
              <a:gd name="T0" fmla="*/ 0 w 629"/>
              <a:gd name="T1" fmla="*/ 121083 h 674"/>
              <a:gd name="T2" fmla="*/ 112965 w 629"/>
              <a:gd name="T3" fmla="*/ 242527 h 674"/>
              <a:gd name="T4" fmla="*/ 226652 w 629"/>
              <a:gd name="T5" fmla="*/ 121083 h 674"/>
              <a:gd name="T6" fmla="*/ 112965 w 629"/>
              <a:gd name="T7" fmla="*/ 0 h 674"/>
              <a:gd name="T8" fmla="*/ 0 w 629"/>
              <a:gd name="T9" fmla="*/ 121083 h 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674">
                <a:moveTo>
                  <a:pt x="0" y="336"/>
                </a:moveTo>
                <a:cubicBezTo>
                  <a:pt x="0" y="522"/>
                  <a:pt x="140" y="673"/>
                  <a:pt x="313" y="673"/>
                </a:cubicBezTo>
                <a:cubicBezTo>
                  <a:pt x="488" y="673"/>
                  <a:pt x="628" y="522"/>
                  <a:pt x="628" y="336"/>
                </a:cubicBezTo>
                <a:cubicBezTo>
                  <a:pt x="628" y="150"/>
                  <a:pt x="488" y="0"/>
                  <a:pt x="313" y="0"/>
                </a:cubicBezTo>
                <a:cubicBezTo>
                  <a:pt x="140" y="0"/>
                  <a:pt x="0" y="150"/>
                  <a:pt x="0" y="336"/>
                </a:cubicBezTo>
              </a:path>
            </a:pathLst>
          </a:custGeom>
          <a:solidFill>
            <a:srgbClr val="000000"/>
          </a:solidFill>
          <a:ln w="90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846238" y="709591"/>
            <a:ext cx="653856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Prim’s Algorithm: after iteration 1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750023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  <a:tab pos="717526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nearest =          </a:t>
            </a: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mindist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 </a:t>
            </a: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3304558" y="256996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787246" y="256996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4245801" y="2569969"/>
            <a:ext cx="1856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4756335" y="256996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5239023" y="256996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5721712" y="256996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2797736" y="3026892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2797736" y="3462805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2797736" y="3898720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2797736" y="4334634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>
            <a:off x="2797736" y="4770549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>
            <a:off x="2797736" y="5206462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2820014" y="256996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>
            <a:off x="6206257" y="256996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85" name="Line 21"/>
          <p:cNvSpPr>
            <a:spLocks noChangeShapeType="1"/>
          </p:cNvSpPr>
          <p:nvPr/>
        </p:nvSpPr>
        <p:spPr bwMode="auto">
          <a:xfrm>
            <a:off x="2797736" y="2590976"/>
            <a:ext cx="3430799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2797736" y="5642377"/>
            <a:ext cx="3430799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2224079" y="5904976"/>
            <a:ext cx="2181380" cy="416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 = {{1, 2}}</a:t>
            </a: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2968533" y="2636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3479068" y="2661004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920913" y="2636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4435162" y="2661004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4902999" y="2636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5385687" y="2636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5870231" y="2636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695" name="Text Box 31"/>
          <p:cNvSpPr txBox="1">
            <a:spLocks noChangeArrowheads="1"/>
          </p:cNvSpPr>
          <p:nvPr/>
        </p:nvSpPr>
        <p:spPr bwMode="auto">
          <a:xfrm>
            <a:off x="2996380" y="309691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3451221" y="307240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697" name="Text Box 33"/>
          <p:cNvSpPr txBox="1">
            <a:spLocks noChangeArrowheads="1"/>
          </p:cNvSpPr>
          <p:nvPr/>
        </p:nvSpPr>
        <p:spPr bwMode="auto">
          <a:xfrm>
            <a:off x="3948761" y="3072408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4435162" y="3072408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4930846" y="309691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3700" name="Text Box 36"/>
          <p:cNvSpPr txBox="1">
            <a:spLocks noChangeArrowheads="1"/>
          </p:cNvSpPr>
          <p:nvPr/>
        </p:nvSpPr>
        <p:spPr bwMode="auto">
          <a:xfrm>
            <a:off x="5385687" y="307240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01" name="Text Box 37"/>
          <p:cNvSpPr txBox="1">
            <a:spLocks noChangeArrowheads="1"/>
          </p:cNvSpPr>
          <p:nvPr/>
        </p:nvSpPr>
        <p:spPr bwMode="auto">
          <a:xfrm>
            <a:off x="5870231" y="307240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2968533" y="351007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3479068" y="353283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3920913" y="351007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4405459" y="351007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4930846" y="353283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5413534" y="353283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5870231" y="351007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2996380" y="396874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3479068" y="3945988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3920913" y="394598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12" name="Text Box 48"/>
          <p:cNvSpPr txBox="1">
            <a:spLocks noChangeArrowheads="1"/>
          </p:cNvSpPr>
          <p:nvPr/>
        </p:nvSpPr>
        <p:spPr bwMode="auto">
          <a:xfrm>
            <a:off x="4405459" y="394598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4930846" y="396874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5385687" y="394598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15" name="Text Box 51"/>
          <p:cNvSpPr txBox="1">
            <a:spLocks noChangeArrowheads="1"/>
          </p:cNvSpPr>
          <p:nvPr/>
        </p:nvSpPr>
        <p:spPr bwMode="auto">
          <a:xfrm>
            <a:off x="5898079" y="396874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2968533" y="438190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3479068" y="440466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3948761" y="440466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4435162" y="440466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4902999" y="4381902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413534" y="440466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3722" name="Text Box 58"/>
          <p:cNvSpPr txBox="1">
            <a:spLocks noChangeArrowheads="1"/>
          </p:cNvSpPr>
          <p:nvPr/>
        </p:nvSpPr>
        <p:spPr bwMode="auto">
          <a:xfrm>
            <a:off x="5898079" y="4404661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2968533" y="481781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24" name="Text Box 60"/>
          <p:cNvSpPr txBox="1">
            <a:spLocks noChangeArrowheads="1"/>
          </p:cNvSpPr>
          <p:nvPr/>
        </p:nvSpPr>
        <p:spPr bwMode="auto">
          <a:xfrm>
            <a:off x="3451221" y="481781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25" name="Text Box 61"/>
          <p:cNvSpPr txBox="1">
            <a:spLocks noChangeArrowheads="1"/>
          </p:cNvSpPr>
          <p:nvPr/>
        </p:nvSpPr>
        <p:spPr bwMode="auto">
          <a:xfrm>
            <a:off x="3948761" y="484057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4405459" y="481781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27" name="Text Box 63"/>
          <p:cNvSpPr txBox="1">
            <a:spLocks noChangeArrowheads="1"/>
          </p:cNvSpPr>
          <p:nvPr/>
        </p:nvSpPr>
        <p:spPr bwMode="auto">
          <a:xfrm>
            <a:off x="4930846" y="484057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3728" name="Text Box 64"/>
          <p:cNvSpPr txBox="1">
            <a:spLocks noChangeArrowheads="1"/>
          </p:cNvSpPr>
          <p:nvPr/>
        </p:nvSpPr>
        <p:spPr bwMode="auto">
          <a:xfrm>
            <a:off x="5385687" y="481781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29" name="Text Box 65"/>
          <p:cNvSpPr txBox="1">
            <a:spLocks noChangeArrowheads="1"/>
          </p:cNvSpPr>
          <p:nvPr/>
        </p:nvSpPr>
        <p:spPr bwMode="auto">
          <a:xfrm>
            <a:off x="5898079" y="484057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2968533" y="525373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31" name="Text Box 67"/>
          <p:cNvSpPr txBox="1">
            <a:spLocks noChangeArrowheads="1"/>
          </p:cNvSpPr>
          <p:nvPr/>
        </p:nvSpPr>
        <p:spPr bwMode="auto">
          <a:xfrm>
            <a:off x="3451221" y="525373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3920913" y="525373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33" name="Text Box 69"/>
          <p:cNvSpPr txBox="1">
            <a:spLocks noChangeArrowheads="1"/>
          </p:cNvSpPr>
          <p:nvPr/>
        </p:nvSpPr>
        <p:spPr bwMode="auto">
          <a:xfrm>
            <a:off x="4435162" y="52764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3734" name="Text Box 70"/>
          <p:cNvSpPr txBox="1">
            <a:spLocks noChangeArrowheads="1"/>
          </p:cNvSpPr>
          <p:nvPr/>
        </p:nvSpPr>
        <p:spPr bwMode="auto">
          <a:xfrm>
            <a:off x="4930846" y="52764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3735" name="Text Box 71"/>
          <p:cNvSpPr txBox="1">
            <a:spLocks noChangeArrowheads="1"/>
          </p:cNvSpPr>
          <p:nvPr/>
        </p:nvSpPr>
        <p:spPr bwMode="auto">
          <a:xfrm>
            <a:off x="5413534" y="52764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3736" name="Line 72"/>
          <p:cNvSpPr>
            <a:spLocks noChangeShapeType="1"/>
          </p:cNvSpPr>
          <p:nvPr/>
        </p:nvSpPr>
        <p:spPr bwMode="auto">
          <a:xfrm>
            <a:off x="9451406" y="3026892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37" name="Line 73"/>
          <p:cNvSpPr>
            <a:spLocks noChangeShapeType="1"/>
          </p:cNvSpPr>
          <p:nvPr/>
        </p:nvSpPr>
        <p:spPr bwMode="auto">
          <a:xfrm>
            <a:off x="9451406" y="3462805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38" name="Line 74"/>
          <p:cNvSpPr>
            <a:spLocks noChangeShapeType="1"/>
          </p:cNvSpPr>
          <p:nvPr/>
        </p:nvSpPr>
        <p:spPr bwMode="auto">
          <a:xfrm>
            <a:off x="9451406" y="3898720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39" name="Line 75"/>
          <p:cNvSpPr>
            <a:spLocks noChangeShapeType="1"/>
          </p:cNvSpPr>
          <p:nvPr/>
        </p:nvSpPr>
        <p:spPr bwMode="auto">
          <a:xfrm>
            <a:off x="9451406" y="4334634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40" name="Line 76"/>
          <p:cNvSpPr>
            <a:spLocks noChangeShapeType="1"/>
          </p:cNvSpPr>
          <p:nvPr/>
        </p:nvSpPr>
        <p:spPr bwMode="auto">
          <a:xfrm>
            <a:off x="9451406" y="4770549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41" name="Line 77"/>
          <p:cNvSpPr>
            <a:spLocks noChangeShapeType="1"/>
          </p:cNvSpPr>
          <p:nvPr/>
        </p:nvSpPr>
        <p:spPr bwMode="auto">
          <a:xfrm>
            <a:off x="9451406" y="5206462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42" name="Line 78"/>
          <p:cNvSpPr>
            <a:spLocks noChangeShapeType="1"/>
          </p:cNvSpPr>
          <p:nvPr/>
        </p:nvSpPr>
        <p:spPr bwMode="auto">
          <a:xfrm>
            <a:off x="9473685" y="2569969"/>
            <a:ext cx="1856" cy="3060153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43" name="Line 79"/>
          <p:cNvSpPr>
            <a:spLocks noChangeShapeType="1"/>
          </p:cNvSpPr>
          <p:nvPr/>
        </p:nvSpPr>
        <p:spPr bwMode="auto">
          <a:xfrm>
            <a:off x="10097467" y="2569969"/>
            <a:ext cx="1856" cy="3060153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44" name="Line 80"/>
          <p:cNvSpPr>
            <a:spLocks noChangeShapeType="1"/>
          </p:cNvSpPr>
          <p:nvPr/>
        </p:nvSpPr>
        <p:spPr bwMode="auto">
          <a:xfrm>
            <a:off x="9451406" y="2590976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45" name="Line 81"/>
          <p:cNvSpPr>
            <a:spLocks noChangeShapeType="1"/>
          </p:cNvSpPr>
          <p:nvPr/>
        </p:nvSpPr>
        <p:spPr bwMode="auto">
          <a:xfrm>
            <a:off x="9451406" y="5609114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46" name="Text Box 82"/>
          <p:cNvSpPr txBox="1">
            <a:spLocks noChangeArrowheads="1"/>
          </p:cNvSpPr>
          <p:nvPr/>
        </p:nvSpPr>
        <p:spPr bwMode="auto">
          <a:xfrm>
            <a:off x="5870231" y="525373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47" name="Text Box 83"/>
          <p:cNvSpPr txBox="1">
            <a:spLocks noChangeArrowheads="1"/>
          </p:cNvSpPr>
          <p:nvPr/>
        </p:nvSpPr>
        <p:spPr bwMode="auto">
          <a:xfrm>
            <a:off x="9692751" y="2636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48" name="Text Box 84"/>
          <p:cNvSpPr txBox="1">
            <a:spLocks noChangeArrowheads="1"/>
          </p:cNvSpPr>
          <p:nvPr/>
        </p:nvSpPr>
        <p:spPr bwMode="auto">
          <a:xfrm>
            <a:off x="9646339" y="3072408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3749" name="Text Box 85"/>
          <p:cNvSpPr txBox="1">
            <a:spLocks noChangeArrowheads="1"/>
          </p:cNvSpPr>
          <p:nvPr/>
        </p:nvSpPr>
        <p:spPr bwMode="auto">
          <a:xfrm>
            <a:off x="9720598" y="3510073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2</a:t>
            </a:r>
          </a:p>
        </p:txBody>
      </p:sp>
      <p:sp>
        <p:nvSpPr>
          <p:cNvPr id="113750" name="Text Box 86"/>
          <p:cNvSpPr txBox="1">
            <a:spLocks noChangeArrowheads="1"/>
          </p:cNvSpPr>
          <p:nvPr/>
        </p:nvSpPr>
        <p:spPr bwMode="auto">
          <a:xfrm>
            <a:off x="9720598" y="396874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3751" name="Text Box 87"/>
          <p:cNvSpPr txBox="1">
            <a:spLocks noChangeArrowheads="1"/>
          </p:cNvSpPr>
          <p:nvPr/>
        </p:nvSpPr>
        <p:spPr bwMode="auto">
          <a:xfrm>
            <a:off x="9720598" y="4381902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13752" name="Text Box 88"/>
          <p:cNvSpPr txBox="1">
            <a:spLocks noChangeArrowheads="1"/>
          </p:cNvSpPr>
          <p:nvPr/>
        </p:nvSpPr>
        <p:spPr bwMode="auto">
          <a:xfrm>
            <a:off x="9692751" y="481781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53" name="Line 89"/>
          <p:cNvSpPr>
            <a:spLocks noChangeShapeType="1"/>
          </p:cNvSpPr>
          <p:nvPr/>
        </p:nvSpPr>
        <p:spPr bwMode="auto">
          <a:xfrm>
            <a:off x="7513228" y="3026892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54" name="Line 90"/>
          <p:cNvSpPr>
            <a:spLocks noChangeShapeType="1"/>
          </p:cNvSpPr>
          <p:nvPr/>
        </p:nvSpPr>
        <p:spPr bwMode="auto">
          <a:xfrm>
            <a:off x="7513228" y="3462805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55" name="Line 91"/>
          <p:cNvSpPr>
            <a:spLocks noChangeShapeType="1"/>
          </p:cNvSpPr>
          <p:nvPr/>
        </p:nvSpPr>
        <p:spPr bwMode="auto">
          <a:xfrm>
            <a:off x="7513228" y="3898720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56" name="Line 92"/>
          <p:cNvSpPr>
            <a:spLocks noChangeShapeType="1"/>
          </p:cNvSpPr>
          <p:nvPr/>
        </p:nvSpPr>
        <p:spPr bwMode="auto">
          <a:xfrm>
            <a:off x="7513228" y="4334634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57" name="Line 93"/>
          <p:cNvSpPr>
            <a:spLocks noChangeShapeType="1"/>
          </p:cNvSpPr>
          <p:nvPr/>
        </p:nvSpPr>
        <p:spPr bwMode="auto">
          <a:xfrm>
            <a:off x="7513228" y="4770549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58" name="Line 94"/>
          <p:cNvSpPr>
            <a:spLocks noChangeShapeType="1"/>
          </p:cNvSpPr>
          <p:nvPr/>
        </p:nvSpPr>
        <p:spPr bwMode="auto">
          <a:xfrm>
            <a:off x="7513228" y="5206462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59" name="Line 95"/>
          <p:cNvSpPr>
            <a:spLocks noChangeShapeType="1"/>
          </p:cNvSpPr>
          <p:nvPr/>
        </p:nvSpPr>
        <p:spPr bwMode="auto">
          <a:xfrm>
            <a:off x="7535506" y="256996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60" name="Line 96"/>
          <p:cNvSpPr>
            <a:spLocks noChangeShapeType="1"/>
          </p:cNvSpPr>
          <p:nvPr/>
        </p:nvSpPr>
        <p:spPr bwMode="auto">
          <a:xfrm>
            <a:off x="7981065" y="256996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61" name="Line 97"/>
          <p:cNvSpPr>
            <a:spLocks noChangeShapeType="1"/>
          </p:cNvSpPr>
          <p:nvPr/>
        </p:nvSpPr>
        <p:spPr bwMode="auto">
          <a:xfrm>
            <a:off x="7513228" y="2590976"/>
            <a:ext cx="490114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62" name="Line 98"/>
          <p:cNvSpPr>
            <a:spLocks noChangeShapeType="1"/>
          </p:cNvSpPr>
          <p:nvPr/>
        </p:nvSpPr>
        <p:spPr bwMode="auto">
          <a:xfrm>
            <a:off x="7513228" y="5642377"/>
            <a:ext cx="490114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3763" name="Text Box 99"/>
          <p:cNvSpPr txBox="1">
            <a:spLocks noChangeArrowheads="1"/>
          </p:cNvSpPr>
          <p:nvPr/>
        </p:nvSpPr>
        <p:spPr bwMode="auto">
          <a:xfrm>
            <a:off x="9692751" y="5251979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3764" name="Text Box 100"/>
          <p:cNvSpPr txBox="1">
            <a:spLocks noChangeArrowheads="1"/>
          </p:cNvSpPr>
          <p:nvPr/>
        </p:nvSpPr>
        <p:spPr bwMode="auto">
          <a:xfrm>
            <a:off x="7643182" y="2636494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3765" name="Text Box 101"/>
          <p:cNvSpPr txBox="1">
            <a:spLocks noChangeArrowheads="1"/>
          </p:cNvSpPr>
          <p:nvPr/>
        </p:nvSpPr>
        <p:spPr bwMode="auto">
          <a:xfrm>
            <a:off x="7643182" y="309691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3766" name="Text Box 102"/>
          <p:cNvSpPr txBox="1">
            <a:spLocks noChangeArrowheads="1"/>
          </p:cNvSpPr>
          <p:nvPr/>
        </p:nvSpPr>
        <p:spPr bwMode="auto">
          <a:xfrm>
            <a:off x="7643182" y="3510073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3767" name="Text Box 103"/>
          <p:cNvSpPr txBox="1">
            <a:spLocks noChangeArrowheads="1"/>
          </p:cNvSpPr>
          <p:nvPr/>
        </p:nvSpPr>
        <p:spPr bwMode="auto">
          <a:xfrm>
            <a:off x="7643182" y="396874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3768" name="Text Box 104"/>
          <p:cNvSpPr txBox="1">
            <a:spLocks noChangeArrowheads="1"/>
          </p:cNvSpPr>
          <p:nvPr/>
        </p:nvSpPr>
        <p:spPr bwMode="auto">
          <a:xfrm>
            <a:off x="7643182" y="4381902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3769" name="Text Box 105"/>
          <p:cNvSpPr txBox="1">
            <a:spLocks noChangeArrowheads="1"/>
          </p:cNvSpPr>
          <p:nvPr/>
        </p:nvSpPr>
        <p:spPr bwMode="auto">
          <a:xfrm>
            <a:off x="7643182" y="4817816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3770" name="Freeform 106"/>
          <p:cNvSpPr>
            <a:spLocks noChangeArrowheads="1"/>
          </p:cNvSpPr>
          <p:nvPr/>
        </p:nvSpPr>
        <p:spPr bwMode="auto">
          <a:xfrm>
            <a:off x="4167828" y="4982377"/>
            <a:ext cx="5437668" cy="140053"/>
          </a:xfrm>
          <a:custGeom>
            <a:avLst/>
            <a:gdLst>
              <a:gd name="T0" fmla="*/ 88934 w 12914"/>
              <a:gd name="T1" fmla="*/ 56684 h 354"/>
              <a:gd name="T2" fmla="*/ 190471 w 12914"/>
              <a:gd name="T3" fmla="*/ 56684 h 354"/>
              <a:gd name="T4" fmla="*/ 241599 w 12914"/>
              <a:gd name="T5" fmla="*/ 69599 h 354"/>
              <a:gd name="T6" fmla="*/ 279405 w 12914"/>
              <a:gd name="T7" fmla="*/ 69599 h 354"/>
              <a:gd name="T8" fmla="*/ 368339 w 12914"/>
              <a:gd name="T9" fmla="*/ 56684 h 354"/>
              <a:gd name="T10" fmla="*/ 508042 w 12914"/>
              <a:gd name="T11" fmla="*/ 56684 h 354"/>
              <a:gd name="T12" fmla="*/ 609938 w 12914"/>
              <a:gd name="T13" fmla="*/ 56684 h 354"/>
              <a:gd name="T14" fmla="*/ 660706 w 12914"/>
              <a:gd name="T15" fmla="*/ 69599 h 354"/>
              <a:gd name="T16" fmla="*/ 698872 w 12914"/>
              <a:gd name="T17" fmla="*/ 69599 h 354"/>
              <a:gd name="T18" fmla="*/ 787447 w 12914"/>
              <a:gd name="T19" fmla="*/ 56684 h 354"/>
              <a:gd name="T20" fmla="*/ 927509 w 12914"/>
              <a:gd name="T21" fmla="*/ 56684 h 354"/>
              <a:gd name="T22" fmla="*/ 1029045 w 12914"/>
              <a:gd name="T23" fmla="*/ 56684 h 354"/>
              <a:gd name="T24" fmla="*/ 1079813 w 12914"/>
              <a:gd name="T25" fmla="*/ 69599 h 354"/>
              <a:gd name="T26" fmla="*/ 1117980 w 12914"/>
              <a:gd name="T27" fmla="*/ 69599 h 354"/>
              <a:gd name="T28" fmla="*/ 1206914 w 12914"/>
              <a:gd name="T29" fmla="*/ 56684 h 354"/>
              <a:gd name="T30" fmla="*/ 1346616 w 12914"/>
              <a:gd name="T31" fmla="*/ 56684 h 354"/>
              <a:gd name="T32" fmla="*/ 1448153 w 12914"/>
              <a:gd name="T33" fmla="*/ 56684 h 354"/>
              <a:gd name="T34" fmla="*/ 1498921 w 12914"/>
              <a:gd name="T35" fmla="*/ 69599 h 354"/>
              <a:gd name="T36" fmla="*/ 1537087 w 12914"/>
              <a:gd name="T37" fmla="*/ 69599 h 354"/>
              <a:gd name="T38" fmla="*/ 1626021 w 12914"/>
              <a:gd name="T39" fmla="*/ 56684 h 354"/>
              <a:gd name="T40" fmla="*/ 1765724 w 12914"/>
              <a:gd name="T41" fmla="*/ 56684 h 354"/>
              <a:gd name="T42" fmla="*/ 1867260 w 12914"/>
              <a:gd name="T43" fmla="*/ 56684 h 354"/>
              <a:gd name="T44" fmla="*/ 1918028 w 12914"/>
              <a:gd name="T45" fmla="*/ 69599 h 354"/>
              <a:gd name="T46" fmla="*/ 1956194 w 12914"/>
              <a:gd name="T47" fmla="*/ 69599 h 354"/>
              <a:gd name="T48" fmla="*/ 2045129 w 12914"/>
              <a:gd name="T49" fmla="*/ 56684 h 354"/>
              <a:gd name="T50" fmla="*/ 2184831 w 12914"/>
              <a:gd name="T51" fmla="*/ 56684 h 354"/>
              <a:gd name="T52" fmla="*/ 2286367 w 12914"/>
              <a:gd name="T53" fmla="*/ 56684 h 354"/>
              <a:gd name="T54" fmla="*/ 2337135 w 12914"/>
              <a:gd name="T55" fmla="*/ 69599 h 354"/>
              <a:gd name="T56" fmla="*/ 2375302 w 12914"/>
              <a:gd name="T57" fmla="*/ 69599 h 354"/>
              <a:gd name="T58" fmla="*/ 2464236 w 12914"/>
              <a:gd name="T59" fmla="*/ 56684 h 354"/>
              <a:gd name="T60" fmla="*/ 2603938 w 12914"/>
              <a:gd name="T61" fmla="*/ 56684 h 354"/>
              <a:gd name="T62" fmla="*/ 2705475 w 12914"/>
              <a:gd name="T63" fmla="*/ 56684 h 354"/>
              <a:gd name="T64" fmla="*/ 2756603 w 12914"/>
              <a:gd name="T65" fmla="*/ 69599 h 354"/>
              <a:gd name="T66" fmla="*/ 2794409 w 12914"/>
              <a:gd name="T67" fmla="*/ 69599 h 354"/>
              <a:gd name="T68" fmla="*/ 2883343 w 12914"/>
              <a:gd name="T69" fmla="*/ 56684 h 354"/>
              <a:gd name="T70" fmla="*/ 3023046 w 12914"/>
              <a:gd name="T71" fmla="*/ 56684 h 354"/>
              <a:gd name="T72" fmla="*/ 3124942 w 12914"/>
              <a:gd name="T73" fmla="*/ 56684 h 354"/>
              <a:gd name="T74" fmla="*/ 3175710 w 12914"/>
              <a:gd name="T75" fmla="*/ 69599 h 354"/>
              <a:gd name="T76" fmla="*/ 3213876 w 12914"/>
              <a:gd name="T77" fmla="*/ 69599 h 354"/>
              <a:gd name="T78" fmla="*/ 3302451 w 12914"/>
              <a:gd name="T79" fmla="*/ 56684 h 354"/>
              <a:gd name="T80" fmla="*/ 3442873 w 12914"/>
              <a:gd name="T81" fmla="*/ 56684 h 354"/>
              <a:gd name="T82" fmla="*/ 3544409 w 12914"/>
              <a:gd name="T83" fmla="*/ 56684 h 354"/>
              <a:gd name="T84" fmla="*/ 3595178 w 12914"/>
              <a:gd name="T85" fmla="*/ 69599 h 354"/>
              <a:gd name="T86" fmla="*/ 3633344 w 12914"/>
              <a:gd name="T87" fmla="*/ 69599 h 354"/>
              <a:gd name="T88" fmla="*/ 3722278 w 12914"/>
              <a:gd name="T89" fmla="*/ 56684 h 354"/>
              <a:gd name="T90" fmla="*/ 3861980 w 12914"/>
              <a:gd name="T91" fmla="*/ 56684 h 354"/>
              <a:gd name="T92" fmla="*/ 3963517 w 12914"/>
              <a:gd name="T93" fmla="*/ 56684 h 354"/>
              <a:gd name="T94" fmla="*/ 4014285 w 12914"/>
              <a:gd name="T95" fmla="*/ 69599 h 354"/>
              <a:gd name="T96" fmla="*/ 4052451 w 12914"/>
              <a:gd name="T97" fmla="*/ 69599 h 354"/>
              <a:gd name="T98" fmla="*/ 4141385 w 12914"/>
              <a:gd name="T99" fmla="*/ 56684 h 354"/>
              <a:gd name="T100" fmla="*/ 4281088 w 12914"/>
              <a:gd name="T101" fmla="*/ 56684 h 354"/>
              <a:gd name="T102" fmla="*/ 4382624 w 12914"/>
              <a:gd name="T103" fmla="*/ 56684 h 354"/>
              <a:gd name="T104" fmla="*/ 4433392 w 12914"/>
              <a:gd name="T105" fmla="*/ 69599 h 354"/>
              <a:gd name="T106" fmla="*/ 4471558 w 12914"/>
              <a:gd name="T107" fmla="*/ 69599 h 354"/>
              <a:gd name="T108" fmla="*/ 4560493 w 12914"/>
              <a:gd name="T109" fmla="*/ 56684 h 35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2914" h="354">
                <a:moveTo>
                  <a:pt x="0" y="158"/>
                </a:moveTo>
                <a:lnTo>
                  <a:pt x="141" y="158"/>
                </a:lnTo>
                <a:lnTo>
                  <a:pt x="141" y="194"/>
                </a:lnTo>
                <a:lnTo>
                  <a:pt x="0" y="194"/>
                </a:lnTo>
                <a:lnTo>
                  <a:pt x="0" y="158"/>
                </a:lnTo>
                <a:close/>
                <a:moveTo>
                  <a:pt x="247" y="158"/>
                </a:moveTo>
                <a:lnTo>
                  <a:pt x="282" y="158"/>
                </a:lnTo>
                <a:lnTo>
                  <a:pt x="282" y="194"/>
                </a:lnTo>
                <a:lnTo>
                  <a:pt x="247" y="194"/>
                </a:lnTo>
                <a:lnTo>
                  <a:pt x="247" y="158"/>
                </a:lnTo>
                <a:close/>
                <a:moveTo>
                  <a:pt x="388" y="158"/>
                </a:moveTo>
                <a:lnTo>
                  <a:pt x="529" y="158"/>
                </a:lnTo>
                <a:lnTo>
                  <a:pt x="529" y="194"/>
                </a:lnTo>
                <a:lnTo>
                  <a:pt x="388" y="194"/>
                </a:lnTo>
                <a:lnTo>
                  <a:pt x="388" y="158"/>
                </a:lnTo>
                <a:close/>
                <a:moveTo>
                  <a:pt x="635" y="158"/>
                </a:moveTo>
                <a:lnTo>
                  <a:pt x="671" y="158"/>
                </a:lnTo>
                <a:lnTo>
                  <a:pt x="671" y="194"/>
                </a:lnTo>
                <a:lnTo>
                  <a:pt x="635" y="194"/>
                </a:lnTo>
                <a:lnTo>
                  <a:pt x="635" y="158"/>
                </a:lnTo>
                <a:close/>
                <a:moveTo>
                  <a:pt x="776" y="158"/>
                </a:moveTo>
                <a:lnTo>
                  <a:pt x="917" y="158"/>
                </a:lnTo>
                <a:lnTo>
                  <a:pt x="917" y="194"/>
                </a:lnTo>
                <a:lnTo>
                  <a:pt x="776" y="194"/>
                </a:lnTo>
                <a:lnTo>
                  <a:pt x="776" y="158"/>
                </a:lnTo>
                <a:close/>
                <a:moveTo>
                  <a:pt x="1023" y="158"/>
                </a:moveTo>
                <a:lnTo>
                  <a:pt x="1059" y="158"/>
                </a:lnTo>
                <a:lnTo>
                  <a:pt x="1059" y="194"/>
                </a:lnTo>
                <a:lnTo>
                  <a:pt x="1023" y="194"/>
                </a:lnTo>
                <a:lnTo>
                  <a:pt x="1023" y="158"/>
                </a:lnTo>
                <a:close/>
                <a:moveTo>
                  <a:pt x="1164" y="158"/>
                </a:moveTo>
                <a:lnTo>
                  <a:pt x="1306" y="158"/>
                </a:lnTo>
                <a:lnTo>
                  <a:pt x="1306" y="194"/>
                </a:lnTo>
                <a:lnTo>
                  <a:pt x="1164" y="194"/>
                </a:lnTo>
                <a:lnTo>
                  <a:pt x="1164" y="158"/>
                </a:lnTo>
                <a:close/>
                <a:moveTo>
                  <a:pt x="1411" y="158"/>
                </a:moveTo>
                <a:lnTo>
                  <a:pt x="1447" y="158"/>
                </a:lnTo>
                <a:lnTo>
                  <a:pt x="1447" y="194"/>
                </a:lnTo>
                <a:lnTo>
                  <a:pt x="1411" y="194"/>
                </a:lnTo>
                <a:lnTo>
                  <a:pt x="1411" y="158"/>
                </a:lnTo>
                <a:close/>
                <a:moveTo>
                  <a:pt x="1552" y="158"/>
                </a:moveTo>
                <a:lnTo>
                  <a:pt x="1694" y="158"/>
                </a:lnTo>
                <a:lnTo>
                  <a:pt x="1694" y="194"/>
                </a:lnTo>
                <a:lnTo>
                  <a:pt x="1552" y="194"/>
                </a:lnTo>
                <a:lnTo>
                  <a:pt x="1552" y="158"/>
                </a:lnTo>
                <a:close/>
                <a:moveTo>
                  <a:pt x="1799" y="158"/>
                </a:moveTo>
                <a:lnTo>
                  <a:pt x="1835" y="158"/>
                </a:lnTo>
                <a:lnTo>
                  <a:pt x="1835" y="194"/>
                </a:lnTo>
                <a:lnTo>
                  <a:pt x="1799" y="194"/>
                </a:lnTo>
                <a:lnTo>
                  <a:pt x="1799" y="158"/>
                </a:lnTo>
                <a:close/>
                <a:moveTo>
                  <a:pt x="1941" y="158"/>
                </a:moveTo>
                <a:lnTo>
                  <a:pt x="2082" y="158"/>
                </a:lnTo>
                <a:lnTo>
                  <a:pt x="2082" y="194"/>
                </a:lnTo>
                <a:lnTo>
                  <a:pt x="1941" y="194"/>
                </a:lnTo>
                <a:lnTo>
                  <a:pt x="1941" y="158"/>
                </a:lnTo>
                <a:close/>
                <a:moveTo>
                  <a:pt x="2187" y="158"/>
                </a:moveTo>
                <a:lnTo>
                  <a:pt x="2223" y="158"/>
                </a:lnTo>
                <a:lnTo>
                  <a:pt x="2223" y="194"/>
                </a:lnTo>
                <a:lnTo>
                  <a:pt x="2187" y="194"/>
                </a:lnTo>
                <a:lnTo>
                  <a:pt x="2187" y="158"/>
                </a:lnTo>
                <a:close/>
                <a:moveTo>
                  <a:pt x="2329" y="158"/>
                </a:moveTo>
                <a:lnTo>
                  <a:pt x="2470" y="158"/>
                </a:lnTo>
                <a:lnTo>
                  <a:pt x="2470" y="194"/>
                </a:lnTo>
                <a:lnTo>
                  <a:pt x="2329" y="194"/>
                </a:lnTo>
                <a:lnTo>
                  <a:pt x="2329" y="158"/>
                </a:lnTo>
                <a:close/>
                <a:moveTo>
                  <a:pt x="2576" y="158"/>
                </a:moveTo>
                <a:lnTo>
                  <a:pt x="2611" y="158"/>
                </a:lnTo>
                <a:lnTo>
                  <a:pt x="2611" y="194"/>
                </a:lnTo>
                <a:lnTo>
                  <a:pt x="2576" y="194"/>
                </a:lnTo>
                <a:lnTo>
                  <a:pt x="2576" y="158"/>
                </a:lnTo>
                <a:close/>
                <a:moveTo>
                  <a:pt x="2717" y="158"/>
                </a:moveTo>
                <a:lnTo>
                  <a:pt x="2858" y="158"/>
                </a:lnTo>
                <a:lnTo>
                  <a:pt x="2858" y="194"/>
                </a:lnTo>
                <a:lnTo>
                  <a:pt x="2717" y="194"/>
                </a:lnTo>
                <a:lnTo>
                  <a:pt x="2717" y="158"/>
                </a:lnTo>
                <a:close/>
                <a:moveTo>
                  <a:pt x="2964" y="158"/>
                </a:moveTo>
                <a:lnTo>
                  <a:pt x="2999" y="158"/>
                </a:lnTo>
                <a:lnTo>
                  <a:pt x="2999" y="194"/>
                </a:lnTo>
                <a:lnTo>
                  <a:pt x="2964" y="194"/>
                </a:lnTo>
                <a:lnTo>
                  <a:pt x="2964" y="158"/>
                </a:lnTo>
                <a:close/>
                <a:moveTo>
                  <a:pt x="3105" y="158"/>
                </a:moveTo>
                <a:lnTo>
                  <a:pt x="3246" y="158"/>
                </a:lnTo>
                <a:lnTo>
                  <a:pt x="3246" y="194"/>
                </a:lnTo>
                <a:lnTo>
                  <a:pt x="3105" y="194"/>
                </a:lnTo>
                <a:lnTo>
                  <a:pt x="3105" y="158"/>
                </a:lnTo>
                <a:close/>
                <a:moveTo>
                  <a:pt x="3352" y="158"/>
                </a:moveTo>
                <a:lnTo>
                  <a:pt x="3387" y="158"/>
                </a:lnTo>
                <a:lnTo>
                  <a:pt x="3387" y="194"/>
                </a:lnTo>
                <a:lnTo>
                  <a:pt x="3352" y="194"/>
                </a:lnTo>
                <a:lnTo>
                  <a:pt x="3352" y="158"/>
                </a:lnTo>
                <a:close/>
                <a:moveTo>
                  <a:pt x="3493" y="158"/>
                </a:moveTo>
                <a:lnTo>
                  <a:pt x="3634" y="158"/>
                </a:lnTo>
                <a:lnTo>
                  <a:pt x="3634" y="194"/>
                </a:lnTo>
                <a:lnTo>
                  <a:pt x="3493" y="194"/>
                </a:lnTo>
                <a:lnTo>
                  <a:pt x="3493" y="158"/>
                </a:lnTo>
                <a:close/>
                <a:moveTo>
                  <a:pt x="3740" y="158"/>
                </a:moveTo>
                <a:lnTo>
                  <a:pt x="3775" y="158"/>
                </a:lnTo>
                <a:lnTo>
                  <a:pt x="3775" y="194"/>
                </a:lnTo>
                <a:lnTo>
                  <a:pt x="3740" y="194"/>
                </a:lnTo>
                <a:lnTo>
                  <a:pt x="3740" y="158"/>
                </a:lnTo>
                <a:close/>
                <a:moveTo>
                  <a:pt x="3881" y="158"/>
                </a:moveTo>
                <a:lnTo>
                  <a:pt x="4022" y="158"/>
                </a:lnTo>
                <a:lnTo>
                  <a:pt x="4022" y="194"/>
                </a:lnTo>
                <a:lnTo>
                  <a:pt x="3881" y="194"/>
                </a:lnTo>
                <a:lnTo>
                  <a:pt x="3881" y="158"/>
                </a:lnTo>
                <a:close/>
                <a:moveTo>
                  <a:pt x="4128" y="158"/>
                </a:moveTo>
                <a:lnTo>
                  <a:pt x="4163" y="158"/>
                </a:lnTo>
                <a:lnTo>
                  <a:pt x="4163" y="194"/>
                </a:lnTo>
                <a:lnTo>
                  <a:pt x="4128" y="194"/>
                </a:lnTo>
                <a:lnTo>
                  <a:pt x="4128" y="158"/>
                </a:lnTo>
                <a:close/>
                <a:moveTo>
                  <a:pt x="4269" y="158"/>
                </a:moveTo>
                <a:lnTo>
                  <a:pt x="4410" y="158"/>
                </a:lnTo>
                <a:lnTo>
                  <a:pt x="4410" y="194"/>
                </a:lnTo>
                <a:lnTo>
                  <a:pt x="4269" y="194"/>
                </a:lnTo>
                <a:lnTo>
                  <a:pt x="4269" y="158"/>
                </a:lnTo>
                <a:close/>
                <a:moveTo>
                  <a:pt x="4516" y="158"/>
                </a:moveTo>
                <a:lnTo>
                  <a:pt x="4551" y="158"/>
                </a:lnTo>
                <a:lnTo>
                  <a:pt x="4551" y="194"/>
                </a:lnTo>
                <a:lnTo>
                  <a:pt x="4516" y="194"/>
                </a:lnTo>
                <a:lnTo>
                  <a:pt x="4516" y="158"/>
                </a:lnTo>
                <a:close/>
                <a:moveTo>
                  <a:pt x="4657" y="158"/>
                </a:moveTo>
                <a:lnTo>
                  <a:pt x="4798" y="158"/>
                </a:lnTo>
                <a:lnTo>
                  <a:pt x="4798" y="194"/>
                </a:lnTo>
                <a:lnTo>
                  <a:pt x="4657" y="194"/>
                </a:lnTo>
                <a:lnTo>
                  <a:pt x="4657" y="158"/>
                </a:lnTo>
                <a:close/>
                <a:moveTo>
                  <a:pt x="4904" y="158"/>
                </a:moveTo>
                <a:lnTo>
                  <a:pt x="4939" y="158"/>
                </a:lnTo>
                <a:lnTo>
                  <a:pt x="4939" y="194"/>
                </a:lnTo>
                <a:lnTo>
                  <a:pt x="4904" y="194"/>
                </a:lnTo>
                <a:lnTo>
                  <a:pt x="4904" y="158"/>
                </a:lnTo>
                <a:close/>
                <a:moveTo>
                  <a:pt x="5045" y="158"/>
                </a:moveTo>
                <a:lnTo>
                  <a:pt x="5186" y="158"/>
                </a:lnTo>
                <a:lnTo>
                  <a:pt x="5186" y="194"/>
                </a:lnTo>
                <a:lnTo>
                  <a:pt x="5045" y="194"/>
                </a:lnTo>
                <a:lnTo>
                  <a:pt x="5045" y="158"/>
                </a:lnTo>
                <a:close/>
                <a:moveTo>
                  <a:pt x="5292" y="158"/>
                </a:moveTo>
                <a:lnTo>
                  <a:pt x="5327" y="158"/>
                </a:lnTo>
                <a:lnTo>
                  <a:pt x="5327" y="194"/>
                </a:lnTo>
                <a:lnTo>
                  <a:pt x="5292" y="194"/>
                </a:lnTo>
                <a:lnTo>
                  <a:pt x="5292" y="158"/>
                </a:lnTo>
                <a:close/>
                <a:moveTo>
                  <a:pt x="5433" y="158"/>
                </a:moveTo>
                <a:lnTo>
                  <a:pt x="5574" y="158"/>
                </a:lnTo>
                <a:lnTo>
                  <a:pt x="5574" y="194"/>
                </a:lnTo>
                <a:lnTo>
                  <a:pt x="5433" y="194"/>
                </a:lnTo>
                <a:lnTo>
                  <a:pt x="5433" y="158"/>
                </a:lnTo>
                <a:close/>
                <a:moveTo>
                  <a:pt x="5680" y="158"/>
                </a:moveTo>
                <a:lnTo>
                  <a:pt x="5715" y="158"/>
                </a:lnTo>
                <a:lnTo>
                  <a:pt x="5715" y="194"/>
                </a:lnTo>
                <a:lnTo>
                  <a:pt x="5680" y="194"/>
                </a:lnTo>
                <a:lnTo>
                  <a:pt x="5680" y="158"/>
                </a:lnTo>
                <a:close/>
                <a:moveTo>
                  <a:pt x="5821" y="158"/>
                </a:moveTo>
                <a:lnTo>
                  <a:pt x="5962" y="158"/>
                </a:lnTo>
                <a:lnTo>
                  <a:pt x="5962" y="194"/>
                </a:lnTo>
                <a:lnTo>
                  <a:pt x="5821" y="194"/>
                </a:lnTo>
                <a:lnTo>
                  <a:pt x="5821" y="158"/>
                </a:lnTo>
                <a:close/>
                <a:moveTo>
                  <a:pt x="6068" y="158"/>
                </a:moveTo>
                <a:lnTo>
                  <a:pt x="6103" y="158"/>
                </a:lnTo>
                <a:lnTo>
                  <a:pt x="6103" y="194"/>
                </a:lnTo>
                <a:lnTo>
                  <a:pt x="6068" y="194"/>
                </a:lnTo>
                <a:lnTo>
                  <a:pt x="6068" y="158"/>
                </a:lnTo>
                <a:close/>
                <a:moveTo>
                  <a:pt x="6209" y="158"/>
                </a:moveTo>
                <a:lnTo>
                  <a:pt x="6350" y="158"/>
                </a:lnTo>
                <a:lnTo>
                  <a:pt x="6350" y="194"/>
                </a:lnTo>
                <a:lnTo>
                  <a:pt x="6209" y="194"/>
                </a:lnTo>
                <a:lnTo>
                  <a:pt x="6209" y="158"/>
                </a:lnTo>
                <a:close/>
                <a:moveTo>
                  <a:pt x="6456" y="158"/>
                </a:moveTo>
                <a:lnTo>
                  <a:pt x="6491" y="158"/>
                </a:lnTo>
                <a:lnTo>
                  <a:pt x="6491" y="194"/>
                </a:lnTo>
                <a:lnTo>
                  <a:pt x="6456" y="194"/>
                </a:lnTo>
                <a:lnTo>
                  <a:pt x="6456" y="158"/>
                </a:lnTo>
                <a:close/>
                <a:moveTo>
                  <a:pt x="6597" y="158"/>
                </a:moveTo>
                <a:lnTo>
                  <a:pt x="6738" y="158"/>
                </a:lnTo>
                <a:lnTo>
                  <a:pt x="6738" y="194"/>
                </a:lnTo>
                <a:lnTo>
                  <a:pt x="6597" y="194"/>
                </a:lnTo>
                <a:lnTo>
                  <a:pt x="6597" y="158"/>
                </a:lnTo>
                <a:close/>
                <a:moveTo>
                  <a:pt x="6844" y="158"/>
                </a:moveTo>
                <a:lnTo>
                  <a:pt x="6879" y="158"/>
                </a:lnTo>
                <a:lnTo>
                  <a:pt x="6879" y="194"/>
                </a:lnTo>
                <a:lnTo>
                  <a:pt x="6844" y="194"/>
                </a:lnTo>
                <a:lnTo>
                  <a:pt x="6844" y="158"/>
                </a:lnTo>
                <a:close/>
                <a:moveTo>
                  <a:pt x="6985" y="158"/>
                </a:moveTo>
                <a:lnTo>
                  <a:pt x="7126" y="158"/>
                </a:lnTo>
                <a:lnTo>
                  <a:pt x="7126" y="194"/>
                </a:lnTo>
                <a:lnTo>
                  <a:pt x="6985" y="194"/>
                </a:lnTo>
                <a:lnTo>
                  <a:pt x="6985" y="158"/>
                </a:lnTo>
                <a:close/>
                <a:moveTo>
                  <a:pt x="7232" y="158"/>
                </a:moveTo>
                <a:lnTo>
                  <a:pt x="7267" y="158"/>
                </a:lnTo>
                <a:lnTo>
                  <a:pt x="7267" y="194"/>
                </a:lnTo>
                <a:lnTo>
                  <a:pt x="7232" y="194"/>
                </a:lnTo>
                <a:lnTo>
                  <a:pt x="7232" y="158"/>
                </a:lnTo>
                <a:close/>
                <a:moveTo>
                  <a:pt x="7373" y="158"/>
                </a:moveTo>
                <a:lnTo>
                  <a:pt x="7514" y="158"/>
                </a:lnTo>
                <a:lnTo>
                  <a:pt x="7514" y="194"/>
                </a:lnTo>
                <a:lnTo>
                  <a:pt x="7373" y="194"/>
                </a:lnTo>
                <a:lnTo>
                  <a:pt x="7373" y="158"/>
                </a:lnTo>
                <a:close/>
                <a:moveTo>
                  <a:pt x="7620" y="158"/>
                </a:moveTo>
                <a:lnTo>
                  <a:pt x="7656" y="158"/>
                </a:lnTo>
                <a:lnTo>
                  <a:pt x="7656" y="194"/>
                </a:lnTo>
                <a:lnTo>
                  <a:pt x="7620" y="194"/>
                </a:lnTo>
                <a:lnTo>
                  <a:pt x="7620" y="158"/>
                </a:lnTo>
                <a:close/>
                <a:moveTo>
                  <a:pt x="7761" y="158"/>
                </a:moveTo>
                <a:lnTo>
                  <a:pt x="7902" y="158"/>
                </a:lnTo>
                <a:lnTo>
                  <a:pt x="7902" y="194"/>
                </a:lnTo>
                <a:lnTo>
                  <a:pt x="7761" y="194"/>
                </a:lnTo>
                <a:lnTo>
                  <a:pt x="7761" y="158"/>
                </a:lnTo>
                <a:close/>
                <a:moveTo>
                  <a:pt x="8008" y="158"/>
                </a:moveTo>
                <a:lnTo>
                  <a:pt x="8044" y="158"/>
                </a:lnTo>
                <a:lnTo>
                  <a:pt x="8044" y="194"/>
                </a:lnTo>
                <a:lnTo>
                  <a:pt x="8008" y="194"/>
                </a:lnTo>
                <a:lnTo>
                  <a:pt x="8008" y="158"/>
                </a:lnTo>
                <a:close/>
                <a:moveTo>
                  <a:pt x="8149" y="158"/>
                </a:moveTo>
                <a:lnTo>
                  <a:pt x="8291" y="158"/>
                </a:lnTo>
                <a:lnTo>
                  <a:pt x="8291" y="194"/>
                </a:lnTo>
                <a:lnTo>
                  <a:pt x="8149" y="194"/>
                </a:lnTo>
                <a:lnTo>
                  <a:pt x="8149" y="158"/>
                </a:lnTo>
                <a:close/>
                <a:moveTo>
                  <a:pt x="8396" y="158"/>
                </a:moveTo>
                <a:lnTo>
                  <a:pt x="8432" y="158"/>
                </a:lnTo>
                <a:lnTo>
                  <a:pt x="8432" y="194"/>
                </a:lnTo>
                <a:lnTo>
                  <a:pt x="8396" y="194"/>
                </a:lnTo>
                <a:lnTo>
                  <a:pt x="8396" y="158"/>
                </a:lnTo>
                <a:close/>
                <a:moveTo>
                  <a:pt x="8537" y="158"/>
                </a:moveTo>
                <a:lnTo>
                  <a:pt x="8679" y="158"/>
                </a:lnTo>
                <a:lnTo>
                  <a:pt x="8679" y="194"/>
                </a:lnTo>
                <a:lnTo>
                  <a:pt x="8537" y="194"/>
                </a:lnTo>
                <a:lnTo>
                  <a:pt x="8537" y="158"/>
                </a:lnTo>
                <a:close/>
                <a:moveTo>
                  <a:pt x="8784" y="158"/>
                </a:moveTo>
                <a:lnTo>
                  <a:pt x="8820" y="158"/>
                </a:lnTo>
                <a:lnTo>
                  <a:pt x="8820" y="194"/>
                </a:lnTo>
                <a:lnTo>
                  <a:pt x="8784" y="194"/>
                </a:lnTo>
                <a:lnTo>
                  <a:pt x="8784" y="158"/>
                </a:lnTo>
                <a:close/>
                <a:moveTo>
                  <a:pt x="8926" y="158"/>
                </a:moveTo>
                <a:lnTo>
                  <a:pt x="9067" y="158"/>
                </a:lnTo>
                <a:lnTo>
                  <a:pt x="9067" y="194"/>
                </a:lnTo>
                <a:lnTo>
                  <a:pt x="8926" y="194"/>
                </a:lnTo>
                <a:lnTo>
                  <a:pt x="8926" y="158"/>
                </a:lnTo>
                <a:close/>
                <a:moveTo>
                  <a:pt x="9172" y="158"/>
                </a:moveTo>
                <a:lnTo>
                  <a:pt x="9208" y="158"/>
                </a:lnTo>
                <a:lnTo>
                  <a:pt x="9208" y="194"/>
                </a:lnTo>
                <a:lnTo>
                  <a:pt x="9172" y="194"/>
                </a:lnTo>
                <a:lnTo>
                  <a:pt x="9172" y="158"/>
                </a:lnTo>
                <a:close/>
                <a:moveTo>
                  <a:pt x="9314" y="158"/>
                </a:moveTo>
                <a:lnTo>
                  <a:pt x="9455" y="158"/>
                </a:lnTo>
                <a:lnTo>
                  <a:pt x="9455" y="194"/>
                </a:lnTo>
                <a:lnTo>
                  <a:pt x="9314" y="194"/>
                </a:lnTo>
                <a:lnTo>
                  <a:pt x="9314" y="158"/>
                </a:lnTo>
                <a:close/>
                <a:moveTo>
                  <a:pt x="9562" y="158"/>
                </a:moveTo>
                <a:lnTo>
                  <a:pt x="9597" y="158"/>
                </a:lnTo>
                <a:lnTo>
                  <a:pt x="9597" y="194"/>
                </a:lnTo>
                <a:lnTo>
                  <a:pt x="9562" y="194"/>
                </a:lnTo>
                <a:lnTo>
                  <a:pt x="9562" y="158"/>
                </a:lnTo>
                <a:close/>
                <a:moveTo>
                  <a:pt x="9703" y="158"/>
                </a:moveTo>
                <a:lnTo>
                  <a:pt x="9844" y="158"/>
                </a:lnTo>
                <a:lnTo>
                  <a:pt x="9844" y="194"/>
                </a:lnTo>
                <a:lnTo>
                  <a:pt x="9703" y="194"/>
                </a:lnTo>
                <a:lnTo>
                  <a:pt x="9703" y="158"/>
                </a:lnTo>
                <a:close/>
                <a:moveTo>
                  <a:pt x="9950" y="158"/>
                </a:moveTo>
                <a:lnTo>
                  <a:pt x="9985" y="158"/>
                </a:lnTo>
                <a:lnTo>
                  <a:pt x="9985" y="194"/>
                </a:lnTo>
                <a:lnTo>
                  <a:pt x="9950" y="194"/>
                </a:lnTo>
                <a:lnTo>
                  <a:pt x="9950" y="158"/>
                </a:lnTo>
                <a:close/>
                <a:moveTo>
                  <a:pt x="10091" y="158"/>
                </a:moveTo>
                <a:lnTo>
                  <a:pt x="10232" y="158"/>
                </a:lnTo>
                <a:lnTo>
                  <a:pt x="10232" y="194"/>
                </a:lnTo>
                <a:lnTo>
                  <a:pt x="10091" y="194"/>
                </a:lnTo>
                <a:lnTo>
                  <a:pt x="10091" y="158"/>
                </a:lnTo>
                <a:close/>
                <a:moveTo>
                  <a:pt x="10338" y="158"/>
                </a:moveTo>
                <a:lnTo>
                  <a:pt x="10373" y="158"/>
                </a:lnTo>
                <a:lnTo>
                  <a:pt x="10373" y="194"/>
                </a:lnTo>
                <a:lnTo>
                  <a:pt x="10338" y="194"/>
                </a:lnTo>
                <a:lnTo>
                  <a:pt x="10338" y="158"/>
                </a:lnTo>
                <a:close/>
                <a:moveTo>
                  <a:pt x="10479" y="158"/>
                </a:moveTo>
                <a:lnTo>
                  <a:pt x="10620" y="158"/>
                </a:lnTo>
                <a:lnTo>
                  <a:pt x="10620" y="194"/>
                </a:lnTo>
                <a:lnTo>
                  <a:pt x="10479" y="194"/>
                </a:lnTo>
                <a:lnTo>
                  <a:pt x="10479" y="158"/>
                </a:lnTo>
                <a:close/>
                <a:moveTo>
                  <a:pt x="10726" y="158"/>
                </a:moveTo>
                <a:lnTo>
                  <a:pt x="10761" y="158"/>
                </a:lnTo>
                <a:lnTo>
                  <a:pt x="10761" y="194"/>
                </a:lnTo>
                <a:lnTo>
                  <a:pt x="10726" y="194"/>
                </a:lnTo>
                <a:lnTo>
                  <a:pt x="10726" y="158"/>
                </a:lnTo>
                <a:close/>
                <a:moveTo>
                  <a:pt x="10867" y="158"/>
                </a:moveTo>
                <a:lnTo>
                  <a:pt x="11008" y="158"/>
                </a:lnTo>
                <a:lnTo>
                  <a:pt x="11008" y="194"/>
                </a:lnTo>
                <a:lnTo>
                  <a:pt x="10867" y="194"/>
                </a:lnTo>
                <a:lnTo>
                  <a:pt x="10867" y="158"/>
                </a:lnTo>
                <a:close/>
                <a:moveTo>
                  <a:pt x="11114" y="158"/>
                </a:moveTo>
                <a:lnTo>
                  <a:pt x="11149" y="158"/>
                </a:lnTo>
                <a:lnTo>
                  <a:pt x="11149" y="194"/>
                </a:lnTo>
                <a:lnTo>
                  <a:pt x="11114" y="194"/>
                </a:lnTo>
                <a:lnTo>
                  <a:pt x="11114" y="158"/>
                </a:lnTo>
                <a:close/>
                <a:moveTo>
                  <a:pt x="11255" y="158"/>
                </a:moveTo>
                <a:lnTo>
                  <a:pt x="11396" y="158"/>
                </a:lnTo>
                <a:lnTo>
                  <a:pt x="11396" y="194"/>
                </a:lnTo>
                <a:lnTo>
                  <a:pt x="11255" y="194"/>
                </a:lnTo>
                <a:lnTo>
                  <a:pt x="11255" y="158"/>
                </a:lnTo>
                <a:close/>
                <a:moveTo>
                  <a:pt x="11502" y="158"/>
                </a:moveTo>
                <a:lnTo>
                  <a:pt x="11537" y="158"/>
                </a:lnTo>
                <a:lnTo>
                  <a:pt x="11537" y="194"/>
                </a:lnTo>
                <a:lnTo>
                  <a:pt x="11502" y="194"/>
                </a:lnTo>
                <a:lnTo>
                  <a:pt x="11502" y="158"/>
                </a:lnTo>
                <a:close/>
                <a:moveTo>
                  <a:pt x="11643" y="158"/>
                </a:moveTo>
                <a:lnTo>
                  <a:pt x="11784" y="158"/>
                </a:lnTo>
                <a:lnTo>
                  <a:pt x="11784" y="194"/>
                </a:lnTo>
                <a:lnTo>
                  <a:pt x="11643" y="194"/>
                </a:lnTo>
                <a:lnTo>
                  <a:pt x="11643" y="158"/>
                </a:lnTo>
                <a:close/>
                <a:moveTo>
                  <a:pt x="11890" y="158"/>
                </a:moveTo>
                <a:lnTo>
                  <a:pt x="11925" y="158"/>
                </a:lnTo>
                <a:lnTo>
                  <a:pt x="11925" y="194"/>
                </a:lnTo>
                <a:lnTo>
                  <a:pt x="11890" y="194"/>
                </a:lnTo>
                <a:lnTo>
                  <a:pt x="11890" y="158"/>
                </a:lnTo>
                <a:close/>
                <a:moveTo>
                  <a:pt x="12031" y="158"/>
                </a:moveTo>
                <a:lnTo>
                  <a:pt x="12172" y="158"/>
                </a:lnTo>
                <a:lnTo>
                  <a:pt x="12172" y="194"/>
                </a:lnTo>
                <a:lnTo>
                  <a:pt x="12031" y="194"/>
                </a:lnTo>
                <a:lnTo>
                  <a:pt x="12031" y="158"/>
                </a:lnTo>
                <a:close/>
                <a:moveTo>
                  <a:pt x="12278" y="158"/>
                </a:moveTo>
                <a:lnTo>
                  <a:pt x="12313" y="158"/>
                </a:lnTo>
                <a:lnTo>
                  <a:pt x="12313" y="194"/>
                </a:lnTo>
                <a:lnTo>
                  <a:pt x="12278" y="194"/>
                </a:lnTo>
                <a:lnTo>
                  <a:pt x="12278" y="158"/>
                </a:lnTo>
                <a:close/>
                <a:moveTo>
                  <a:pt x="12419" y="158"/>
                </a:moveTo>
                <a:lnTo>
                  <a:pt x="12560" y="158"/>
                </a:lnTo>
                <a:lnTo>
                  <a:pt x="12560" y="194"/>
                </a:lnTo>
                <a:lnTo>
                  <a:pt x="12419" y="194"/>
                </a:lnTo>
                <a:lnTo>
                  <a:pt x="12419" y="158"/>
                </a:lnTo>
                <a:close/>
                <a:moveTo>
                  <a:pt x="12666" y="158"/>
                </a:moveTo>
                <a:lnTo>
                  <a:pt x="12701" y="158"/>
                </a:lnTo>
                <a:lnTo>
                  <a:pt x="12701" y="194"/>
                </a:lnTo>
                <a:lnTo>
                  <a:pt x="12666" y="194"/>
                </a:lnTo>
                <a:lnTo>
                  <a:pt x="12666" y="158"/>
                </a:lnTo>
                <a:close/>
                <a:moveTo>
                  <a:pt x="12701" y="0"/>
                </a:moveTo>
                <a:lnTo>
                  <a:pt x="12913" y="176"/>
                </a:lnTo>
                <a:lnTo>
                  <a:pt x="12701" y="353"/>
                </a:lnTo>
                <a:lnTo>
                  <a:pt x="12701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13771" name="Text Box 107"/>
          <p:cNvSpPr txBox="1">
            <a:spLocks noChangeArrowheads="1"/>
          </p:cNvSpPr>
          <p:nvPr/>
        </p:nvSpPr>
        <p:spPr bwMode="auto">
          <a:xfrm>
            <a:off x="7643182" y="5253730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3772" name="Text Box 10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55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346304" y="852467"/>
            <a:ext cx="5684582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Prim’s Algorithm: after iteration 2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750023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  <a:tab pos="717526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nearest =        </a:t>
            </a: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mindist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 </a:t>
            </a: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3304558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787246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4245801" y="2489439"/>
            <a:ext cx="1856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4756335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5239023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5721712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2797736" y="2946361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2797736" y="3382275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2797736" y="3818190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2797736" y="4254103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>
            <a:off x="2797736" y="4690019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2797736" y="5125932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>
            <a:off x="2820014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>
            <a:off x="6206257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>
            <a:off x="2797736" y="2510446"/>
            <a:ext cx="3430799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34" name="Line 22"/>
          <p:cNvSpPr>
            <a:spLocks noChangeShapeType="1"/>
          </p:cNvSpPr>
          <p:nvPr/>
        </p:nvSpPr>
        <p:spPr bwMode="auto">
          <a:xfrm>
            <a:off x="2797736" y="5561847"/>
            <a:ext cx="3430799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2224079" y="5904976"/>
            <a:ext cx="2678920" cy="453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 = {{1, 2}, {2, 3}}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296853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3479068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392091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4435162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4902999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5385687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5870231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2996380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3451221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3948761" y="29936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4435162" y="29936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4930846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5385687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5870231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2968533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3479068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3920913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4405459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4930846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5755" name="Text Box 43"/>
          <p:cNvSpPr txBox="1">
            <a:spLocks noChangeArrowheads="1"/>
          </p:cNvSpPr>
          <p:nvPr/>
        </p:nvSpPr>
        <p:spPr bwMode="auto">
          <a:xfrm>
            <a:off x="5413534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5870231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2996380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3479068" y="3865457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5759" name="Text Box 47"/>
          <p:cNvSpPr txBox="1">
            <a:spLocks noChangeArrowheads="1"/>
          </p:cNvSpPr>
          <p:nvPr/>
        </p:nvSpPr>
        <p:spPr bwMode="auto">
          <a:xfrm>
            <a:off x="3920913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4405459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4930846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5385687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63" name="Text Box 51"/>
          <p:cNvSpPr txBox="1">
            <a:spLocks noChangeArrowheads="1"/>
          </p:cNvSpPr>
          <p:nvPr/>
        </p:nvSpPr>
        <p:spPr bwMode="auto">
          <a:xfrm>
            <a:off x="5898079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2968533" y="430137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3479068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5766" name="Text Box 54"/>
          <p:cNvSpPr txBox="1">
            <a:spLocks noChangeArrowheads="1"/>
          </p:cNvSpPr>
          <p:nvPr/>
        </p:nvSpPr>
        <p:spPr bwMode="auto">
          <a:xfrm>
            <a:off x="3948761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5767" name="Text Box 55"/>
          <p:cNvSpPr txBox="1">
            <a:spLocks noChangeArrowheads="1"/>
          </p:cNvSpPr>
          <p:nvPr/>
        </p:nvSpPr>
        <p:spPr bwMode="auto">
          <a:xfrm>
            <a:off x="4435162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4902999" y="430137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5413534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5770" name="Text Box 58"/>
          <p:cNvSpPr txBox="1">
            <a:spLocks noChangeArrowheads="1"/>
          </p:cNvSpPr>
          <p:nvPr/>
        </p:nvSpPr>
        <p:spPr bwMode="auto">
          <a:xfrm>
            <a:off x="5898079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5771" name="Text Box 59"/>
          <p:cNvSpPr txBox="1">
            <a:spLocks noChangeArrowheads="1"/>
          </p:cNvSpPr>
          <p:nvPr/>
        </p:nvSpPr>
        <p:spPr bwMode="auto">
          <a:xfrm>
            <a:off x="2968533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72" name="Text Box 60"/>
          <p:cNvSpPr txBox="1">
            <a:spLocks noChangeArrowheads="1"/>
          </p:cNvSpPr>
          <p:nvPr/>
        </p:nvSpPr>
        <p:spPr bwMode="auto">
          <a:xfrm>
            <a:off x="3451221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73" name="Text Box 61"/>
          <p:cNvSpPr txBox="1">
            <a:spLocks noChangeArrowheads="1"/>
          </p:cNvSpPr>
          <p:nvPr/>
        </p:nvSpPr>
        <p:spPr bwMode="auto">
          <a:xfrm>
            <a:off x="3948761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5774" name="Text Box 62"/>
          <p:cNvSpPr txBox="1">
            <a:spLocks noChangeArrowheads="1"/>
          </p:cNvSpPr>
          <p:nvPr/>
        </p:nvSpPr>
        <p:spPr bwMode="auto">
          <a:xfrm>
            <a:off x="4405459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75" name="Text Box 63"/>
          <p:cNvSpPr txBox="1">
            <a:spLocks noChangeArrowheads="1"/>
          </p:cNvSpPr>
          <p:nvPr/>
        </p:nvSpPr>
        <p:spPr bwMode="auto">
          <a:xfrm>
            <a:off x="4930846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5776" name="Text Box 64"/>
          <p:cNvSpPr txBox="1">
            <a:spLocks noChangeArrowheads="1"/>
          </p:cNvSpPr>
          <p:nvPr/>
        </p:nvSpPr>
        <p:spPr bwMode="auto">
          <a:xfrm>
            <a:off x="5385687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77" name="Text Box 65"/>
          <p:cNvSpPr txBox="1">
            <a:spLocks noChangeArrowheads="1"/>
          </p:cNvSpPr>
          <p:nvPr/>
        </p:nvSpPr>
        <p:spPr bwMode="auto">
          <a:xfrm>
            <a:off x="5898079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5778" name="Text Box 66"/>
          <p:cNvSpPr txBox="1">
            <a:spLocks noChangeArrowheads="1"/>
          </p:cNvSpPr>
          <p:nvPr/>
        </p:nvSpPr>
        <p:spPr bwMode="auto">
          <a:xfrm>
            <a:off x="2968533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79" name="Text Box 67"/>
          <p:cNvSpPr txBox="1">
            <a:spLocks noChangeArrowheads="1"/>
          </p:cNvSpPr>
          <p:nvPr/>
        </p:nvSpPr>
        <p:spPr bwMode="auto">
          <a:xfrm>
            <a:off x="3451221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80" name="Text Box 68"/>
          <p:cNvSpPr txBox="1">
            <a:spLocks noChangeArrowheads="1"/>
          </p:cNvSpPr>
          <p:nvPr/>
        </p:nvSpPr>
        <p:spPr bwMode="auto">
          <a:xfrm>
            <a:off x="3920913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81" name="Text Box 69"/>
          <p:cNvSpPr txBox="1">
            <a:spLocks noChangeArrowheads="1"/>
          </p:cNvSpPr>
          <p:nvPr/>
        </p:nvSpPr>
        <p:spPr bwMode="auto">
          <a:xfrm>
            <a:off x="443516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5782" name="Text Box 70"/>
          <p:cNvSpPr txBox="1">
            <a:spLocks noChangeArrowheads="1"/>
          </p:cNvSpPr>
          <p:nvPr/>
        </p:nvSpPr>
        <p:spPr bwMode="auto">
          <a:xfrm>
            <a:off x="4930846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5783" name="Text Box 71"/>
          <p:cNvSpPr txBox="1">
            <a:spLocks noChangeArrowheads="1"/>
          </p:cNvSpPr>
          <p:nvPr/>
        </p:nvSpPr>
        <p:spPr bwMode="auto">
          <a:xfrm>
            <a:off x="5413534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5784" name="Line 72"/>
          <p:cNvSpPr>
            <a:spLocks noChangeShapeType="1"/>
          </p:cNvSpPr>
          <p:nvPr/>
        </p:nvSpPr>
        <p:spPr bwMode="auto">
          <a:xfrm>
            <a:off x="9366008" y="2946361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85" name="Line 73"/>
          <p:cNvSpPr>
            <a:spLocks noChangeShapeType="1"/>
          </p:cNvSpPr>
          <p:nvPr/>
        </p:nvSpPr>
        <p:spPr bwMode="auto">
          <a:xfrm>
            <a:off x="9366008" y="3382275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86" name="Line 74"/>
          <p:cNvSpPr>
            <a:spLocks noChangeShapeType="1"/>
          </p:cNvSpPr>
          <p:nvPr/>
        </p:nvSpPr>
        <p:spPr bwMode="auto">
          <a:xfrm>
            <a:off x="9366008" y="3818190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87" name="Line 75"/>
          <p:cNvSpPr>
            <a:spLocks noChangeShapeType="1"/>
          </p:cNvSpPr>
          <p:nvPr/>
        </p:nvSpPr>
        <p:spPr bwMode="auto">
          <a:xfrm>
            <a:off x="9366008" y="4254103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88" name="Line 76"/>
          <p:cNvSpPr>
            <a:spLocks noChangeShapeType="1"/>
          </p:cNvSpPr>
          <p:nvPr/>
        </p:nvSpPr>
        <p:spPr bwMode="auto">
          <a:xfrm>
            <a:off x="9366008" y="4690019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89" name="Line 77"/>
          <p:cNvSpPr>
            <a:spLocks noChangeShapeType="1"/>
          </p:cNvSpPr>
          <p:nvPr/>
        </p:nvSpPr>
        <p:spPr bwMode="auto">
          <a:xfrm>
            <a:off x="9366008" y="5125932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90" name="Line 78"/>
          <p:cNvSpPr>
            <a:spLocks noChangeShapeType="1"/>
          </p:cNvSpPr>
          <p:nvPr/>
        </p:nvSpPr>
        <p:spPr bwMode="auto">
          <a:xfrm>
            <a:off x="9388287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91" name="Line 79"/>
          <p:cNvSpPr>
            <a:spLocks noChangeShapeType="1"/>
          </p:cNvSpPr>
          <p:nvPr/>
        </p:nvSpPr>
        <p:spPr bwMode="auto">
          <a:xfrm>
            <a:off x="10012068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92" name="Line 80"/>
          <p:cNvSpPr>
            <a:spLocks noChangeShapeType="1"/>
          </p:cNvSpPr>
          <p:nvPr/>
        </p:nvSpPr>
        <p:spPr bwMode="auto">
          <a:xfrm>
            <a:off x="9366008" y="2510446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93" name="Line 81"/>
          <p:cNvSpPr>
            <a:spLocks noChangeShapeType="1"/>
          </p:cNvSpPr>
          <p:nvPr/>
        </p:nvSpPr>
        <p:spPr bwMode="auto">
          <a:xfrm>
            <a:off x="9366008" y="5561847"/>
            <a:ext cx="668338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794" name="Text Box 82"/>
          <p:cNvSpPr txBox="1">
            <a:spLocks noChangeArrowheads="1"/>
          </p:cNvSpPr>
          <p:nvPr/>
        </p:nvSpPr>
        <p:spPr bwMode="auto">
          <a:xfrm>
            <a:off x="5870231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95" name="Text Box 83"/>
          <p:cNvSpPr txBox="1">
            <a:spLocks noChangeArrowheads="1"/>
          </p:cNvSpPr>
          <p:nvPr/>
        </p:nvSpPr>
        <p:spPr bwMode="auto">
          <a:xfrm>
            <a:off x="9605495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796" name="Text Box 84"/>
          <p:cNvSpPr txBox="1">
            <a:spLocks noChangeArrowheads="1"/>
          </p:cNvSpPr>
          <p:nvPr/>
        </p:nvSpPr>
        <p:spPr bwMode="auto">
          <a:xfrm>
            <a:off x="9560940" y="2993629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5797" name="Text Box 85"/>
          <p:cNvSpPr txBox="1">
            <a:spLocks noChangeArrowheads="1"/>
          </p:cNvSpPr>
          <p:nvPr/>
        </p:nvSpPr>
        <p:spPr bwMode="auto">
          <a:xfrm>
            <a:off x="9560940" y="3429543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5798" name="Text Box 86"/>
          <p:cNvSpPr txBox="1">
            <a:spLocks noChangeArrowheads="1"/>
          </p:cNvSpPr>
          <p:nvPr/>
        </p:nvSpPr>
        <p:spPr bwMode="auto">
          <a:xfrm>
            <a:off x="9635199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5799" name="Text Box 87"/>
          <p:cNvSpPr txBox="1">
            <a:spLocks noChangeArrowheads="1"/>
          </p:cNvSpPr>
          <p:nvPr/>
        </p:nvSpPr>
        <p:spPr bwMode="auto">
          <a:xfrm>
            <a:off x="9635199" y="4301371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15800" name="Text Box 88"/>
          <p:cNvSpPr txBox="1">
            <a:spLocks noChangeArrowheads="1"/>
          </p:cNvSpPr>
          <p:nvPr/>
        </p:nvSpPr>
        <p:spPr bwMode="auto">
          <a:xfrm>
            <a:off x="9635199" y="4737286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5801" name="Line 89"/>
          <p:cNvSpPr>
            <a:spLocks noChangeShapeType="1"/>
          </p:cNvSpPr>
          <p:nvPr/>
        </p:nvSpPr>
        <p:spPr bwMode="auto">
          <a:xfrm>
            <a:off x="7513228" y="2946361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02" name="Line 90"/>
          <p:cNvSpPr>
            <a:spLocks noChangeShapeType="1"/>
          </p:cNvSpPr>
          <p:nvPr/>
        </p:nvSpPr>
        <p:spPr bwMode="auto">
          <a:xfrm>
            <a:off x="7513228" y="3382275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03" name="Line 91"/>
          <p:cNvSpPr>
            <a:spLocks noChangeShapeType="1"/>
          </p:cNvSpPr>
          <p:nvPr/>
        </p:nvSpPr>
        <p:spPr bwMode="auto">
          <a:xfrm>
            <a:off x="7513228" y="3818190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04" name="Line 92"/>
          <p:cNvSpPr>
            <a:spLocks noChangeShapeType="1"/>
          </p:cNvSpPr>
          <p:nvPr/>
        </p:nvSpPr>
        <p:spPr bwMode="auto">
          <a:xfrm>
            <a:off x="7513228" y="4254103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05" name="Line 93"/>
          <p:cNvSpPr>
            <a:spLocks noChangeShapeType="1"/>
          </p:cNvSpPr>
          <p:nvPr/>
        </p:nvSpPr>
        <p:spPr bwMode="auto">
          <a:xfrm>
            <a:off x="7513228" y="4690019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06" name="Line 94"/>
          <p:cNvSpPr>
            <a:spLocks noChangeShapeType="1"/>
          </p:cNvSpPr>
          <p:nvPr/>
        </p:nvSpPr>
        <p:spPr bwMode="auto">
          <a:xfrm>
            <a:off x="7513228" y="5125932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07" name="Line 95"/>
          <p:cNvSpPr>
            <a:spLocks noChangeShapeType="1"/>
          </p:cNvSpPr>
          <p:nvPr/>
        </p:nvSpPr>
        <p:spPr bwMode="auto">
          <a:xfrm>
            <a:off x="7535506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08" name="Line 96"/>
          <p:cNvSpPr>
            <a:spLocks noChangeShapeType="1"/>
          </p:cNvSpPr>
          <p:nvPr/>
        </p:nvSpPr>
        <p:spPr bwMode="auto">
          <a:xfrm>
            <a:off x="7981065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09" name="Line 97"/>
          <p:cNvSpPr>
            <a:spLocks noChangeShapeType="1"/>
          </p:cNvSpPr>
          <p:nvPr/>
        </p:nvSpPr>
        <p:spPr bwMode="auto">
          <a:xfrm>
            <a:off x="7513228" y="2510446"/>
            <a:ext cx="490114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10" name="Line 98"/>
          <p:cNvSpPr>
            <a:spLocks noChangeShapeType="1"/>
          </p:cNvSpPr>
          <p:nvPr/>
        </p:nvSpPr>
        <p:spPr bwMode="auto">
          <a:xfrm>
            <a:off x="7513228" y="5561847"/>
            <a:ext cx="490114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5811" name="Text Box 99"/>
          <p:cNvSpPr txBox="1">
            <a:spLocks noChangeArrowheads="1"/>
          </p:cNvSpPr>
          <p:nvPr/>
        </p:nvSpPr>
        <p:spPr bwMode="auto">
          <a:xfrm>
            <a:off x="9605495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5812" name="Text Box 100"/>
          <p:cNvSpPr txBox="1">
            <a:spLocks noChangeArrowheads="1"/>
          </p:cNvSpPr>
          <p:nvPr/>
        </p:nvSpPr>
        <p:spPr bwMode="auto">
          <a:xfrm>
            <a:off x="7643182" y="2557714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5813" name="Text Box 101"/>
          <p:cNvSpPr txBox="1">
            <a:spLocks noChangeArrowheads="1"/>
          </p:cNvSpPr>
          <p:nvPr/>
        </p:nvSpPr>
        <p:spPr bwMode="auto">
          <a:xfrm>
            <a:off x="7643182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5814" name="Text Box 102"/>
          <p:cNvSpPr txBox="1">
            <a:spLocks noChangeArrowheads="1"/>
          </p:cNvSpPr>
          <p:nvPr/>
        </p:nvSpPr>
        <p:spPr bwMode="auto">
          <a:xfrm>
            <a:off x="7643182" y="3429543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5815" name="Text Box 103"/>
          <p:cNvSpPr txBox="1">
            <a:spLocks noChangeArrowheads="1"/>
          </p:cNvSpPr>
          <p:nvPr/>
        </p:nvSpPr>
        <p:spPr bwMode="auto">
          <a:xfrm>
            <a:off x="7643182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5816" name="Text Box 104"/>
          <p:cNvSpPr txBox="1">
            <a:spLocks noChangeArrowheads="1"/>
          </p:cNvSpPr>
          <p:nvPr/>
        </p:nvSpPr>
        <p:spPr bwMode="auto">
          <a:xfrm>
            <a:off x="7643182" y="4301371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5817" name="Text Box 105"/>
          <p:cNvSpPr txBox="1">
            <a:spLocks noChangeArrowheads="1"/>
          </p:cNvSpPr>
          <p:nvPr/>
        </p:nvSpPr>
        <p:spPr bwMode="auto">
          <a:xfrm>
            <a:off x="7643182" y="4737286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3</a:t>
            </a:r>
          </a:p>
        </p:txBody>
      </p:sp>
      <p:sp>
        <p:nvSpPr>
          <p:cNvPr id="115818" name="Freeform 106"/>
          <p:cNvSpPr>
            <a:spLocks noChangeArrowheads="1"/>
          </p:cNvSpPr>
          <p:nvPr/>
        </p:nvSpPr>
        <p:spPr bwMode="auto">
          <a:xfrm>
            <a:off x="4722918" y="4383652"/>
            <a:ext cx="4902999" cy="141804"/>
          </a:xfrm>
          <a:custGeom>
            <a:avLst/>
            <a:gdLst>
              <a:gd name="T0" fmla="*/ 0 w 11644"/>
              <a:gd name="T1" fmla="*/ 57955 h 355"/>
              <a:gd name="T2" fmla="*/ 88936 w 11644"/>
              <a:gd name="T3" fmla="*/ 57955 h 355"/>
              <a:gd name="T4" fmla="*/ 139705 w 11644"/>
              <a:gd name="T5" fmla="*/ 57955 h 355"/>
              <a:gd name="T6" fmla="*/ 228641 w 11644"/>
              <a:gd name="T7" fmla="*/ 57955 h 355"/>
              <a:gd name="T8" fmla="*/ 279410 w 11644"/>
              <a:gd name="T9" fmla="*/ 57955 h 355"/>
              <a:gd name="T10" fmla="*/ 368346 w 11644"/>
              <a:gd name="T11" fmla="*/ 57955 h 355"/>
              <a:gd name="T12" fmla="*/ 419115 w 11644"/>
              <a:gd name="T13" fmla="*/ 57955 h 355"/>
              <a:gd name="T14" fmla="*/ 508051 w 11644"/>
              <a:gd name="T15" fmla="*/ 57955 h 355"/>
              <a:gd name="T16" fmla="*/ 558820 w 11644"/>
              <a:gd name="T17" fmla="*/ 57955 h 355"/>
              <a:gd name="T18" fmla="*/ 647756 w 11644"/>
              <a:gd name="T19" fmla="*/ 57955 h 355"/>
              <a:gd name="T20" fmla="*/ 698525 w 11644"/>
              <a:gd name="T21" fmla="*/ 57955 h 355"/>
              <a:gd name="T22" fmla="*/ 787460 w 11644"/>
              <a:gd name="T23" fmla="*/ 57955 h 355"/>
              <a:gd name="T24" fmla="*/ 838230 w 11644"/>
              <a:gd name="T25" fmla="*/ 57955 h 355"/>
              <a:gd name="T26" fmla="*/ 927165 w 11644"/>
              <a:gd name="T27" fmla="*/ 57955 h 355"/>
              <a:gd name="T28" fmla="*/ 977934 w 11644"/>
              <a:gd name="T29" fmla="*/ 57955 h 355"/>
              <a:gd name="T30" fmla="*/ 1066870 w 11644"/>
              <a:gd name="T31" fmla="*/ 57955 h 355"/>
              <a:gd name="T32" fmla="*/ 1117639 w 11644"/>
              <a:gd name="T33" fmla="*/ 57955 h 355"/>
              <a:gd name="T34" fmla="*/ 1206575 w 11644"/>
              <a:gd name="T35" fmla="*/ 57955 h 355"/>
              <a:gd name="T36" fmla="*/ 1257344 w 11644"/>
              <a:gd name="T37" fmla="*/ 57955 h 355"/>
              <a:gd name="T38" fmla="*/ 1346280 w 11644"/>
              <a:gd name="T39" fmla="*/ 57955 h 355"/>
              <a:gd name="T40" fmla="*/ 1397049 w 11644"/>
              <a:gd name="T41" fmla="*/ 57955 h 355"/>
              <a:gd name="T42" fmla="*/ 1485985 w 11644"/>
              <a:gd name="T43" fmla="*/ 57955 h 355"/>
              <a:gd name="T44" fmla="*/ 1536754 w 11644"/>
              <a:gd name="T45" fmla="*/ 57955 h 355"/>
              <a:gd name="T46" fmla="*/ 1625690 w 11644"/>
              <a:gd name="T47" fmla="*/ 57955 h 355"/>
              <a:gd name="T48" fmla="*/ 1676819 w 11644"/>
              <a:gd name="T49" fmla="*/ 57955 h 355"/>
              <a:gd name="T50" fmla="*/ 1765395 w 11644"/>
              <a:gd name="T51" fmla="*/ 57955 h 355"/>
              <a:gd name="T52" fmla="*/ 1816524 w 11644"/>
              <a:gd name="T53" fmla="*/ 57955 h 355"/>
              <a:gd name="T54" fmla="*/ 1905460 w 11644"/>
              <a:gd name="T55" fmla="*/ 57955 h 355"/>
              <a:gd name="T56" fmla="*/ 1956229 w 11644"/>
              <a:gd name="T57" fmla="*/ 57955 h 355"/>
              <a:gd name="T58" fmla="*/ 2045165 w 11644"/>
              <a:gd name="T59" fmla="*/ 57955 h 355"/>
              <a:gd name="T60" fmla="*/ 2095934 w 11644"/>
              <a:gd name="T61" fmla="*/ 57955 h 355"/>
              <a:gd name="T62" fmla="*/ 2184870 w 11644"/>
              <a:gd name="T63" fmla="*/ 57955 h 355"/>
              <a:gd name="T64" fmla="*/ 2235639 w 11644"/>
              <a:gd name="T65" fmla="*/ 57955 h 355"/>
              <a:gd name="T66" fmla="*/ 2324935 w 11644"/>
              <a:gd name="T67" fmla="*/ 57955 h 355"/>
              <a:gd name="T68" fmla="*/ 2375704 w 11644"/>
              <a:gd name="T69" fmla="*/ 57955 h 355"/>
              <a:gd name="T70" fmla="*/ 2464640 w 11644"/>
              <a:gd name="T71" fmla="*/ 57955 h 355"/>
              <a:gd name="T72" fmla="*/ 2515409 w 11644"/>
              <a:gd name="T73" fmla="*/ 57955 h 355"/>
              <a:gd name="T74" fmla="*/ 2604345 w 11644"/>
              <a:gd name="T75" fmla="*/ 57955 h 355"/>
              <a:gd name="T76" fmla="*/ 2655114 w 11644"/>
              <a:gd name="T77" fmla="*/ 57955 h 355"/>
              <a:gd name="T78" fmla="*/ 2744050 w 11644"/>
              <a:gd name="T79" fmla="*/ 57955 h 355"/>
              <a:gd name="T80" fmla="*/ 2794819 w 11644"/>
              <a:gd name="T81" fmla="*/ 57955 h 355"/>
              <a:gd name="T82" fmla="*/ 2883754 w 11644"/>
              <a:gd name="T83" fmla="*/ 57955 h 355"/>
              <a:gd name="T84" fmla="*/ 2934524 w 11644"/>
              <a:gd name="T85" fmla="*/ 57955 h 355"/>
              <a:gd name="T86" fmla="*/ 3023459 w 11644"/>
              <a:gd name="T87" fmla="*/ 57955 h 355"/>
              <a:gd name="T88" fmla="*/ 3074228 w 11644"/>
              <a:gd name="T89" fmla="*/ 57955 h 355"/>
              <a:gd name="T90" fmla="*/ 3163164 w 11644"/>
              <a:gd name="T91" fmla="*/ 57955 h 355"/>
              <a:gd name="T92" fmla="*/ 3213933 w 11644"/>
              <a:gd name="T93" fmla="*/ 57955 h 355"/>
              <a:gd name="T94" fmla="*/ 3302869 w 11644"/>
              <a:gd name="T95" fmla="*/ 57955 h 355"/>
              <a:gd name="T96" fmla="*/ 3353638 w 11644"/>
              <a:gd name="T97" fmla="*/ 57955 h 355"/>
              <a:gd name="T98" fmla="*/ 3442574 w 11644"/>
              <a:gd name="T99" fmla="*/ 57955 h 355"/>
              <a:gd name="T100" fmla="*/ 3493343 w 11644"/>
              <a:gd name="T101" fmla="*/ 57955 h 355"/>
              <a:gd name="T102" fmla="*/ 3582279 w 11644"/>
              <a:gd name="T103" fmla="*/ 57955 h 355"/>
              <a:gd name="T104" fmla="*/ 3633048 w 11644"/>
              <a:gd name="T105" fmla="*/ 57955 h 355"/>
              <a:gd name="T106" fmla="*/ 3721984 w 11644"/>
              <a:gd name="T107" fmla="*/ 57955 h 355"/>
              <a:gd name="T108" fmla="*/ 3772753 w 11644"/>
              <a:gd name="T109" fmla="*/ 57955 h 355"/>
              <a:gd name="T110" fmla="*/ 3861689 w 11644"/>
              <a:gd name="T111" fmla="*/ 57955 h 355"/>
              <a:gd name="T112" fmla="*/ 3912458 w 11644"/>
              <a:gd name="T113" fmla="*/ 57955 h 355"/>
              <a:gd name="T114" fmla="*/ 4001394 w 11644"/>
              <a:gd name="T115" fmla="*/ 57955 h 355"/>
              <a:gd name="T116" fmla="*/ 4052163 w 11644"/>
              <a:gd name="T117" fmla="*/ 57955 h 35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1644" h="355">
                <a:moveTo>
                  <a:pt x="0" y="160"/>
                </a:moveTo>
                <a:lnTo>
                  <a:pt x="141" y="160"/>
                </a:lnTo>
                <a:lnTo>
                  <a:pt x="141" y="195"/>
                </a:lnTo>
                <a:lnTo>
                  <a:pt x="0" y="195"/>
                </a:lnTo>
                <a:lnTo>
                  <a:pt x="0" y="160"/>
                </a:lnTo>
                <a:close/>
                <a:moveTo>
                  <a:pt x="247" y="160"/>
                </a:moveTo>
                <a:lnTo>
                  <a:pt x="282" y="160"/>
                </a:lnTo>
                <a:lnTo>
                  <a:pt x="282" y="195"/>
                </a:lnTo>
                <a:lnTo>
                  <a:pt x="247" y="195"/>
                </a:lnTo>
                <a:lnTo>
                  <a:pt x="247" y="160"/>
                </a:lnTo>
                <a:close/>
                <a:moveTo>
                  <a:pt x="388" y="160"/>
                </a:moveTo>
                <a:lnTo>
                  <a:pt x="529" y="160"/>
                </a:lnTo>
                <a:lnTo>
                  <a:pt x="529" y="195"/>
                </a:lnTo>
                <a:lnTo>
                  <a:pt x="388" y="195"/>
                </a:lnTo>
                <a:lnTo>
                  <a:pt x="388" y="160"/>
                </a:lnTo>
                <a:close/>
                <a:moveTo>
                  <a:pt x="635" y="160"/>
                </a:moveTo>
                <a:lnTo>
                  <a:pt x="670" y="160"/>
                </a:lnTo>
                <a:lnTo>
                  <a:pt x="670" y="195"/>
                </a:lnTo>
                <a:lnTo>
                  <a:pt x="635" y="195"/>
                </a:lnTo>
                <a:lnTo>
                  <a:pt x="635" y="160"/>
                </a:lnTo>
                <a:close/>
                <a:moveTo>
                  <a:pt x="776" y="160"/>
                </a:moveTo>
                <a:lnTo>
                  <a:pt x="917" y="160"/>
                </a:lnTo>
                <a:lnTo>
                  <a:pt x="917" y="195"/>
                </a:lnTo>
                <a:lnTo>
                  <a:pt x="776" y="195"/>
                </a:lnTo>
                <a:lnTo>
                  <a:pt x="776" y="160"/>
                </a:lnTo>
                <a:close/>
                <a:moveTo>
                  <a:pt x="1023" y="160"/>
                </a:moveTo>
                <a:lnTo>
                  <a:pt x="1058" y="160"/>
                </a:lnTo>
                <a:lnTo>
                  <a:pt x="1058" y="195"/>
                </a:lnTo>
                <a:lnTo>
                  <a:pt x="1023" y="195"/>
                </a:lnTo>
                <a:lnTo>
                  <a:pt x="1023" y="160"/>
                </a:lnTo>
                <a:close/>
                <a:moveTo>
                  <a:pt x="1164" y="160"/>
                </a:moveTo>
                <a:lnTo>
                  <a:pt x="1305" y="160"/>
                </a:lnTo>
                <a:lnTo>
                  <a:pt x="1305" y="195"/>
                </a:lnTo>
                <a:lnTo>
                  <a:pt x="1164" y="195"/>
                </a:lnTo>
                <a:lnTo>
                  <a:pt x="1164" y="160"/>
                </a:lnTo>
                <a:close/>
                <a:moveTo>
                  <a:pt x="1411" y="160"/>
                </a:moveTo>
                <a:lnTo>
                  <a:pt x="1446" y="160"/>
                </a:lnTo>
                <a:lnTo>
                  <a:pt x="1446" y="195"/>
                </a:lnTo>
                <a:lnTo>
                  <a:pt x="1411" y="195"/>
                </a:lnTo>
                <a:lnTo>
                  <a:pt x="1411" y="160"/>
                </a:lnTo>
                <a:close/>
                <a:moveTo>
                  <a:pt x="1552" y="160"/>
                </a:moveTo>
                <a:lnTo>
                  <a:pt x="1693" y="160"/>
                </a:lnTo>
                <a:lnTo>
                  <a:pt x="1693" y="195"/>
                </a:lnTo>
                <a:lnTo>
                  <a:pt x="1552" y="195"/>
                </a:lnTo>
                <a:lnTo>
                  <a:pt x="1552" y="160"/>
                </a:lnTo>
                <a:close/>
                <a:moveTo>
                  <a:pt x="1799" y="160"/>
                </a:moveTo>
                <a:lnTo>
                  <a:pt x="1834" y="160"/>
                </a:lnTo>
                <a:lnTo>
                  <a:pt x="1834" y="195"/>
                </a:lnTo>
                <a:lnTo>
                  <a:pt x="1799" y="195"/>
                </a:lnTo>
                <a:lnTo>
                  <a:pt x="1799" y="160"/>
                </a:lnTo>
                <a:close/>
                <a:moveTo>
                  <a:pt x="1940" y="160"/>
                </a:moveTo>
                <a:lnTo>
                  <a:pt x="2081" y="160"/>
                </a:lnTo>
                <a:lnTo>
                  <a:pt x="2081" y="195"/>
                </a:lnTo>
                <a:lnTo>
                  <a:pt x="1940" y="195"/>
                </a:lnTo>
                <a:lnTo>
                  <a:pt x="1940" y="160"/>
                </a:lnTo>
                <a:close/>
                <a:moveTo>
                  <a:pt x="2187" y="160"/>
                </a:moveTo>
                <a:lnTo>
                  <a:pt x="2222" y="160"/>
                </a:lnTo>
                <a:lnTo>
                  <a:pt x="2222" y="195"/>
                </a:lnTo>
                <a:lnTo>
                  <a:pt x="2187" y="195"/>
                </a:lnTo>
                <a:lnTo>
                  <a:pt x="2187" y="160"/>
                </a:lnTo>
                <a:close/>
                <a:moveTo>
                  <a:pt x="2328" y="160"/>
                </a:moveTo>
                <a:lnTo>
                  <a:pt x="2469" y="160"/>
                </a:lnTo>
                <a:lnTo>
                  <a:pt x="2469" y="195"/>
                </a:lnTo>
                <a:lnTo>
                  <a:pt x="2328" y="195"/>
                </a:lnTo>
                <a:lnTo>
                  <a:pt x="2328" y="160"/>
                </a:lnTo>
                <a:close/>
                <a:moveTo>
                  <a:pt x="2575" y="160"/>
                </a:moveTo>
                <a:lnTo>
                  <a:pt x="2610" y="160"/>
                </a:lnTo>
                <a:lnTo>
                  <a:pt x="2610" y="195"/>
                </a:lnTo>
                <a:lnTo>
                  <a:pt x="2575" y="195"/>
                </a:lnTo>
                <a:lnTo>
                  <a:pt x="2575" y="160"/>
                </a:lnTo>
                <a:close/>
                <a:moveTo>
                  <a:pt x="2716" y="160"/>
                </a:moveTo>
                <a:lnTo>
                  <a:pt x="2857" y="160"/>
                </a:lnTo>
                <a:lnTo>
                  <a:pt x="2857" y="195"/>
                </a:lnTo>
                <a:lnTo>
                  <a:pt x="2716" y="195"/>
                </a:lnTo>
                <a:lnTo>
                  <a:pt x="2716" y="160"/>
                </a:lnTo>
                <a:close/>
                <a:moveTo>
                  <a:pt x="2963" y="160"/>
                </a:moveTo>
                <a:lnTo>
                  <a:pt x="2998" y="160"/>
                </a:lnTo>
                <a:lnTo>
                  <a:pt x="2998" y="195"/>
                </a:lnTo>
                <a:lnTo>
                  <a:pt x="2963" y="195"/>
                </a:lnTo>
                <a:lnTo>
                  <a:pt x="2963" y="160"/>
                </a:lnTo>
                <a:close/>
                <a:moveTo>
                  <a:pt x="3104" y="160"/>
                </a:moveTo>
                <a:lnTo>
                  <a:pt x="3245" y="160"/>
                </a:lnTo>
                <a:lnTo>
                  <a:pt x="3245" y="195"/>
                </a:lnTo>
                <a:lnTo>
                  <a:pt x="3104" y="195"/>
                </a:lnTo>
                <a:lnTo>
                  <a:pt x="3104" y="160"/>
                </a:lnTo>
                <a:close/>
                <a:moveTo>
                  <a:pt x="3351" y="160"/>
                </a:moveTo>
                <a:lnTo>
                  <a:pt x="3387" y="160"/>
                </a:lnTo>
                <a:lnTo>
                  <a:pt x="3387" y="195"/>
                </a:lnTo>
                <a:lnTo>
                  <a:pt x="3351" y="195"/>
                </a:lnTo>
                <a:lnTo>
                  <a:pt x="3351" y="160"/>
                </a:lnTo>
                <a:close/>
                <a:moveTo>
                  <a:pt x="3492" y="160"/>
                </a:moveTo>
                <a:lnTo>
                  <a:pt x="3633" y="160"/>
                </a:lnTo>
                <a:lnTo>
                  <a:pt x="3633" y="195"/>
                </a:lnTo>
                <a:lnTo>
                  <a:pt x="3492" y="195"/>
                </a:lnTo>
                <a:lnTo>
                  <a:pt x="3492" y="160"/>
                </a:lnTo>
                <a:close/>
                <a:moveTo>
                  <a:pt x="3739" y="160"/>
                </a:moveTo>
                <a:lnTo>
                  <a:pt x="3775" y="160"/>
                </a:lnTo>
                <a:lnTo>
                  <a:pt x="3775" y="195"/>
                </a:lnTo>
                <a:lnTo>
                  <a:pt x="3739" y="195"/>
                </a:lnTo>
                <a:lnTo>
                  <a:pt x="3739" y="160"/>
                </a:lnTo>
                <a:close/>
                <a:moveTo>
                  <a:pt x="3880" y="160"/>
                </a:moveTo>
                <a:lnTo>
                  <a:pt x="4022" y="160"/>
                </a:lnTo>
                <a:lnTo>
                  <a:pt x="4022" y="195"/>
                </a:lnTo>
                <a:lnTo>
                  <a:pt x="3880" y="195"/>
                </a:lnTo>
                <a:lnTo>
                  <a:pt x="3880" y="160"/>
                </a:lnTo>
                <a:close/>
                <a:moveTo>
                  <a:pt x="4127" y="160"/>
                </a:moveTo>
                <a:lnTo>
                  <a:pt x="4163" y="160"/>
                </a:lnTo>
                <a:lnTo>
                  <a:pt x="4163" y="195"/>
                </a:lnTo>
                <a:lnTo>
                  <a:pt x="4127" y="195"/>
                </a:lnTo>
                <a:lnTo>
                  <a:pt x="4127" y="160"/>
                </a:lnTo>
                <a:close/>
                <a:moveTo>
                  <a:pt x="4268" y="160"/>
                </a:moveTo>
                <a:lnTo>
                  <a:pt x="4410" y="160"/>
                </a:lnTo>
                <a:lnTo>
                  <a:pt x="4410" y="195"/>
                </a:lnTo>
                <a:lnTo>
                  <a:pt x="4268" y="195"/>
                </a:lnTo>
                <a:lnTo>
                  <a:pt x="4268" y="160"/>
                </a:lnTo>
                <a:close/>
                <a:moveTo>
                  <a:pt x="4515" y="160"/>
                </a:moveTo>
                <a:lnTo>
                  <a:pt x="4551" y="160"/>
                </a:lnTo>
                <a:lnTo>
                  <a:pt x="4551" y="195"/>
                </a:lnTo>
                <a:lnTo>
                  <a:pt x="4515" y="195"/>
                </a:lnTo>
                <a:lnTo>
                  <a:pt x="4515" y="160"/>
                </a:lnTo>
                <a:close/>
                <a:moveTo>
                  <a:pt x="4657" y="160"/>
                </a:moveTo>
                <a:lnTo>
                  <a:pt x="4798" y="160"/>
                </a:lnTo>
                <a:lnTo>
                  <a:pt x="4798" y="195"/>
                </a:lnTo>
                <a:lnTo>
                  <a:pt x="4657" y="195"/>
                </a:lnTo>
                <a:lnTo>
                  <a:pt x="4657" y="160"/>
                </a:lnTo>
                <a:close/>
                <a:moveTo>
                  <a:pt x="4903" y="160"/>
                </a:moveTo>
                <a:lnTo>
                  <a:pt x="4939" y="160"/>
                </a:lnTo>
                <a:lnTo>
                  <a:pt x="4939" y="195"/>
                </a:lnTo>
                <a:lnTo>
                  <a:pt x="4903" y="195"/>
                </a:lnTo>
                <a:lnTo>
                  <a:pt x="4903" y="160"/>
                </a:lnTo>
                <a:close/>
                <a:moveTo>
                  <a:pt x="5045" y="160"/>
                </a:moveTo>
                <a:lnTo>
                  <a:pt x="5186" y="160"/>
                </a:lnTo>
                <a:lnTo>
                  <a:pt x="5186" y="195"/>
                </a:lnTo>
                <a:lnTo>
                  <a:pt x="5045" y="195"/>
                </a:lnTo>
                <a:lnTo>
                  <a:pt x="5045" y="160"/>
                </a:lnTo>
                <a:close/>
                <a:moveTo>
                  <a:pt x="5292" y="160"/>
                </a:moveTo>
                <a:lnTo>
                  <a:pt x="5327" y="160"/>
                </a:lnTo>
                <a:lnTo>
                  <a:pt x="5327" y="195"/>
                </a:lnTo>
                <a:lnTo>
                  <a:pt x="5292" y="195"/>
                </a:lnTo>
                <a:lnTo>
                  <a:pt x="5292" y="160"/>
                </a:lnTo>
                <a:close/>
                <a:moveTo>
                  <a:pt x="5433" y="160"/>
                </a:moveTo>
                <a:lnTo>
                  <a:pt x="5574" y="160"/>
                </a:lnTo>
                <a:lnTo>
                  <a:pt x="5574" y="195"/>
                </a:lnTo>
                <a:lnTo>
                  <a:pt x="5433" y="195"/>
                </a:lnTo>
                <a:lnTo>
                  <a:pt x="5433" y="160"/>
                </a:lnTo>
                <a:close/>
                <a:moveTo>
                  <a:pt x="5680" y="160"/>
                </a:moveTo>
                <a:lnTo>
                  <a:pt x="5715" y="160"/>
                </a:lnTo>
                <a:lnTo>
                  <a:pt x="5715" y="195"/>
                </a:lnTo>
                <a:lnTo>
                  <a:pt x="5680" y="195"/>
                </a:lnTo>
                <a:lnTo>
                  <a:pt x="5680" y="160"/>
                </a:lnTo>
                <a:close/>
                <a:moveTo>
                  <a:pt x="5821" y="160"/>
                </a:moveTo>
                <a:lnTo>
                  <a:pt x="5962" y="160"/>
                </a:lnTo>
                <a:lnTo>
                  <a:pt x="5962" y="195"/>
                </a:lnTo>
                <a:lnTo>
                  <a:pt x="5821" y="195"/>
                </a:lnTo>
                <a:lnTo>
                  <a:pt x="5821" y="160"/>
                </a:lnTo>
                <a:close/>
                <a:moveTo>
                  <a:pt x="6068" y="160"/>
                </a:moveTo>
                <a:lnTo>
                  <a:pt x="6103" y="160"/>
                </a:lnTo>
                <a:lnTo>
                  <a:pt x="6103" y="195"/>
                </a:lnTo>
                <a:lnTo>
                  <a:pt x="6068" y="195"/>
                </a:lnTo>
                <a:lnTo>
                  <a:pt x="6068" y="160"/>
                </a:lnTo>
                <a:close/>
                <a:moveTo>
                  <a:pt x="6209" y="160"/>
                </a:moveTo>
                <a:lnTo>
                  <a:pt x="6351" y="160"/>
                </a:lnTo>
                <a:lnTo>
                  <a:pt x="6351" y="195"/>
                </a:lnTo>
                <a:lnTo>
                  <a:pt x="6209" y="195"/>
                </a:lnTo>
                <a:lnTo>
                  <a:pt x="6209" y="160"/>
                </a:lnTo>
                <a:close/>
                <a:moveTo>
                  <a:pt x="6457" y="160"/>
                </a:moveTo>
                <a:lnTo>
                  <a:pt x="6492" y="160"/>
                </a:lnTo>
                <a:lnTo>
                  <a:pt x="6492" y="195"/>
                </a:lnTo>
                <a:lnTo>
                  <a:pt x="6457" y="195"/>
                </a:lnTo>
                <a:lnTo>
                  <a:pt x="6457" y="160"/>
                </a:lnTo>
                <a:close/>
                <a:moveTo>
                  <a:pt x="6598" y="160"/>
                </a:moveTo>
                <a:lnTo>
                  <a:pt x="6739" y="160"/>
                </a:lnTo>
                <a:lnTo>
                  <a:pt x="6739" y="195"/>
                </a:lnTo>
                <a:lnTo>
                  <a:pt x="6598" y="195"/>
                </a:lnTo>
                <a:lnTo>
                  <a:pt x="6598" y="160"/>
                </a:lnTo>
                <a:close/>
                <a:moveTo>
                  <a:pt x="6845" y="160"/>
                </a:moveTo>
                <a:lnTo>
                  <a:pt x="6880" y="160"/>
                </a:lnTo>
                <a:lnTo>
                  <a:pt x="6880" y="195"/>
                </a:lnTo>
                <a:lnTo>
                  <a:pt x="6845" y="195"/>
                </a:lnTo>
                <a:lnTo>
                  <a:pt x="6845" y="160"/>
                </a:lnTo>
                <a:close/>
                <a:moveTo>
                  <a:pt x="6986" y="160"/>
                </a:moveTo>
                <a:lnTo>
                  <a:pt x="7127" y="160"/>
                </a:lnTo>
                <a:lnTo>
                  <a:pt x="7127" y="195"/>
                </a:lnTo>
                <a:lnTo>
                  <a:pt x="6986" y="195"/>
                </a:lnTo>
                <a:lnTo>
                  <a:pt x="6986" y="160"/>
                </a:lnTo>
                <a:close/>
                <a:moveTo>
                  <a:pt x="7233" y="160"/>
                </a:moveTo>
                <a:lnTo>
                  <a:pt x="7268" y="160"/>
                </a:lnTo>
                <a:lnTo>
                  <a:pt x="7268" y="195"/>
                </a:lnTo>
                <a:lnTo>
                  <a:pt x="7233" y="195"/>
                </a:lnTo>
                <a:lnTo>
                  <a:pt x="7233" y="160"/>
                </a:lnTo>
                <a:close/>
                <a:moveTo>
                  <a:pt x="7374" y="160"/>
                </a:moveTo>
                <a:lnTo>
                  <a:pt x="7515" y="160"/>
                </a:lnTo>
                <a:lnTo>
                  <a:pt x="7515" y="195"/>
                </a:lnTo>
                <a:lnTo>
                  <a:pt x="7374" y="195"/>
                </a:lnTo>
                <a:lnTo>
                  <a:pt x="7374" y="160"/>
                </a:lnTo>
                <a:close/>
                <a:moveTo>
                  <a:pt x="7621" y="160"/>
                </a:moveTo>
                <a:lnTo>
                  <a:pt x="7656" y="160"/>
                </a:lnTo>
                <a:lnTo>
                  <a:pt x="7656" y="195"/>
                </a:lnTo>
                <a:lnTo>
                  <a:pt x="7621" y="195"/>
                </a:lnTo>
                <a:lnTo>
                  <a:pt x="7621" y="160"/>
                </a:lnTo>
                <a:close/>
                <a:moveTo>
                  <a:pt x="7762" y="160"/>
                </a:moveTo>
                <a:lnTo>
                  <a:pt x="7903" y="160"/>
                </a:lnTo>
                <a:lnTo>
                  <a:pt x="7903" y="195"/>
                </a:lnTo>
                <a:lnTo>
                  <a:pt x="7762" y="195"/>
                </a:lnTo>
                <a:lnTo>
                  <a:pt x="7762" y="160"/>
                </a:lnTo>
                <a:close/>
                <a:moveTo>
                  <a:pt x="8009" y="160"/>
                </a:moveTo>
                <a:lnTo>
                  <a:pt x="8044" y="160"/>
                </a:lnTo>
                <a:lnTo>
                  <a:pt x="8044" y="195"/>
                </a:lnTo>
                <a:lnTo>
                  <a:pt x="8009" y="195"/>
                </a:lnTo>
                <a:lnTo>
                  <a:pt x="8009" y="160"/>
                </a:lnTo>
                <a:close/>
                <a:moveTo>
                  <a:pt x="8150" y="160"/>
                </a:moveTo>
                <a:lnTo>
                  <a:pt x="8291" y="160"/>
                </a:lnTo>
                <a:lnTo>
                  <a:pt x="8291" y="195"/>
                </a:lnTo>
                <a:lnTo>
                  <a:pt x="8150" y="195"/>
                </a:lnTo>
                <a:lnTo>
                  <a:pt x="8150" y="160"/>
                </a:lnTo>
                <a:close/>
                <a:moveTo>
                  <a:pt x="8397" y="160"/>
                </a:moveTo>
                <a:lnTo>
                  <a:pt x="8432" y="160"/>
                </a:lnTo>
                <a:lnTo>
                  <a:pt x="8432" y="195"/>
                </a:lnTo>
                <a:lnTo>
                  <a:pt x="8397" y="195"/>
                </a:lnTo>
                <a:lnTo>
                  <a:pt x="8397" y="160"/>
                </a:lnTo>
                <a:close/>
                <a:moveTo>
                  <a:pt x="8538" y="160"/>
                </a:moveTo>
                <a:lnTo>
                  <a:pt x="8679" y="160"/>
                </a:lnTo>
                <a:lnTo>
                  <a:pt x="8679" y="195"/>
                </a:lnTo>
                <a:lnTo>
                  <a:pt x="8538" y="195"/>
                </a:lnTo>
                <a:lnTo>
                  <a:pt x="8538" y="160"/>
                </a:lnTo>
                <a:close/>
                <a:moveTo>
                  <a:pt x="8785" y="160"/>
                </a:moveTo>
                <a:lnTo>
                  <a:pt x="8820" y="160"/>
                </a:lnTo>
                <a:lnTo>
                  <a:pt x="8820" y="195"/>
                </a:lnTo>
                <a:lnTo>
                  <a:pt x="8785" y="195"/>
                </a:lnTo>
                <a:lnTo>
                  <a:pt x="8785" y="160"/>
                </a:lnTo>
                <a:close/>
                <a:moveTo>
                  <a:pt x="8926" y="160"/>
                </a:moveTo>
                <a:lnTo>
                  <a:pt x="9067" y="160"/>
                </a:lnTo>
                <a:lnTo>
                  <a:pt x="9067" y="195"/>
                </a:lnTo>
                <a:lnTo>
                  <a:pt x="8926" y="195"/>
                </a:lnTo>
                <a:lnTo>
                  <a:pt x="8926" y="160"/>
                </a:lnTo>
                <a:close/>
                <a:moveTo>
                  <a:pt x="9173" y="160"/>
                </a:moveTo>
                <a:lnTo>
                  <a:pt x="9208" y="160"/>
                </a:lnTo>
                <a:lnTo>
                  <a:pt x="9208" y="195"/>
                </a:lnTo>
                <a:lnTo>
                  <a:pt x="9173" y="195"/>
                </a:lnTo>
                <a:lnTo>
                  <a:pt x="9173" y="160"/>
                </a:lnTo>
                <a:close/>
                <a:moveTo>
                  <a:pt x="9314" y="160"/>
                </a:moveTo>
                <a:lnTo>
                  <a:pt x="9455" y="160"/>
                </a:lnTo>
                <a:lnTo>
                  <a:pt x="9455" y="195"/>
                </a:lnTo>
                <a:lnTo>
                  <a:pt x="9314" y="195"/>
                </a:lnTo>
                <a:lnTo>
                  <a:pt x="9314" y="160"/>
                </a:lnTo>
                <a:close/>
                <a:moveTo>
                  <a:pt x="9561" y="160"/>
                </a:moveTo>
                <a:lnTo>
                  <a:pt x="9596" y="160"/>
                </a:lnTo>
                <a:lnTo>
                  <a:pt x="9596" y="195"/>
                </a:lnTo>
                <a:lnTo>
                  <a:pt x="9561" y="195"/>
                </a:lnTo>
                <a:lnTo>
                  <a:pt x="9561" y="160"/>
                </a:lnTo>
                <a:close/>
                <a:moveTo>
                  <a:pt x="9702" y="160"/>
                </a:moveTo>
                <a:lnTo>
                  <a:pt x="9843" y="160"/>
                </a:lnTo>
                <a:lnTo>
                  <a:pt x="9843" y="195"/>
                </a:lnTo>
                <a:lnTo>
                  <a:pt x="9702" y="195"/>
                </a:lnTo>
                <a:lnTo>
                  <a:pt x="9702" y="160"/>
                </a:lnTo>
                <a:close/>
                <a:moveTo>
                  <a:pt x="9949" y="160"/>
                </a:moveTo>
                <a:lnTo>
                  <a:pt x="9984" y="160"/>
                </a:lnTo>
                <a:lnTo>
                  <a:pt x="9984" y="195"/>
                </a:lnTo>
                <a:lnTo>
                  <a:pt x="9949" y="195"/>
                </a:lnTo>
                <a:lnTo>
                  <a:pt x="9949" y="160"/>
                </a:lnTo>
                <a:close/>
                <a:moveTo>
                  <a:pt x="10090" y="160"/>
                </a:moveTo>
                <a:lnTo>
                  <a:pt x="10231" y="160"/>
                </a:lnTo>
                <a:lnTo>
                  <a:pt x="10231" y="195"/>
                </a:lnTo>
                <a:lnTo>
                  <a:pt x="10090" y="195"/>
                </a:lnTo>
                <a:lnTo>
                  <a:pt x="10090" y="160"/>
                </a:lnTo>
                <a:close/>
                <a:moveTo>
                  <a:pt x="10337" y="160"/>
                </a:moveTo>
                <a:lnTo>
                  <a:pt x="10373" y="160"/>
                </a:lnTo>
                <a:lnTo>
                  <a:pt x="10373" y="195"/>
                </a:lnTo>
                <a:lnTo>
                  <a:pt x="10337" y="195"/>
                </a:lnTo>
                <a:lnTo>
                  <a:pt x="10337" y="160"/>
                </a:lnTo>
                <a:close/>
                <a:moveTo>
                  <a:pt x="10478" y="160"/>
                </a:moveTo>
                <a:lnTo>
                  <a:pt x="10619" y="160"/>
                </a:lnTo>
                <a:lnTo>
                  <a:pt x="10619" y="195"/>
                </a:lnTo>
                <a:lnTo>
                  <a:pt x="10478" y="195"/>
                </a:lnTo>
                <a:lnTo>
                  <a:pt x="10478" y="160"/>
                </a:lnTo>
                <a:close/>
                <a:moveTo>
                  <a:pt x="10725" y="160"/>
                </a:moveTo>
                <a:lnTo>
                  <a:pt x="10761" y="160"/>
                </a:lnTo>
                <a:lnTo>
                  <a:pt x="10761" y="195"/>
                </a:lnTo>
                <a:lnTo>
                  <a:pt x="10725" y="195"/>
                </a:lnTo>
                <a:lnTo>
                  <a:pt x="10725" y="160"/>
                </a:lnTo>
                <a:close/>
                <a:moveTo>
                  <a:pt x="10866" y="160"/>
                </a:moveTo>
                <a:lnTo>
                  <a:pt x="11008" y="160"/>
                </a:lnTo>
                <a:lnTo>
                  <a:pt x="11008" y="195"/>
                </a:lnTo>
                <a:lnTo>
                  <a:pt x="10866" y="195"/>
                </a:lnTo>
                <a:lnTo>
                  <a:pt x="10866" y="160"/>
                </a:lnTo>
                <a:close/>
                <a:moveTo>
                  <a:pt x="11113" y="160"/>
                </a:moveTo>
                <a:lnTo>
                  <a:pt x="11149" y="160"/>
                </a:lnTo>
                <a:lnTo>
                  <a:pt x="11149" y="195"/>
                </a:lnTo>
                <a:lnTo>
                  <a:pt x="11113" y="195"/>
                </a:lnTo>
                <a:lnTo>
                  <a:pt x="11113" y="160"/>
                </a:lnTo>
                <a:close/>
                <a:moveTo>
                  <a:pt x="11254" y="160"/>
                </a:moveTo>
                <a:lnTo>
                  <a:pt x="11396" y="160"/>
                </a:lnTo>
                <a:lnTo>
                  <a:pt x="11396" y="195"/>
                </a:lnTo>
                <a:lnTo>
                  <a:pt x="11254" y="195"/>
                </a:lnTo>
                <a:lnTo>
                  <a:pt x="11254" y="160"/>
                </a:lnTo>
                <a:close/>
                <a:moveTo>
                  <a:pt x="11431" y="0"/>
                </a:moveTo>
                <a:lnTo>
                  <a:pt x="11643" y="178"/>
                </a:lnTo>
                <a:lnTo>
                  <a:pt x="11431" y="354"/>
                </a:lnTo>
                <a:lnTo>
                  <a:pt x="11431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15819" name="Freeform 107"/>
          <p:cNvSpPr>
            <a:spLocks noChangeArrowheads="1"/>
          </p:cNvSpPr>
          <p:nvPr/>
        </p:nvSpPr>
        <p:spPr bwMode="auto">
          <a:xfrm>
            <a:off x="4722918" y="5223969"/>
            <a:ext cx="4902999" cy="141804"/>
          </a:xfrm>
          <a:custGeom>
            <a:avLst/>
            <a:gdLst>
              <a:gd name="T0" fmla="*/ 0 w 11644"/>
              <a:gd name="T1" fmla="*/ 57955 h 355"/>
              <a:gd name="T2" fmla="*/ 88936 w 11644"/>
              <a:gd name="T3" fmla="*/ 57955 h 355"/>
              <a:gd name="T4" fmla="*/ 139705 w 11644"/>
              <a:gd name="T5" fmla="*/ 57955 h 355"/>
              <a:gd name="T6" fmla="*/ 228641 w 11644"/>
              <a:gd name="T7" fmla="*/ 57955 h 355"/>
              <a:gd name="T8" fmla="*/ 279410 w 11644"/>
              <a:gd name="T9" fmla="*/ 57955 h 355"/>
              <a:gd name="T10" fmla="*/ 368346 w 11644"/>
              <a:gd name="T11" fmla="*/ 57955 h 355"/>
              <a:gd name="T12" fmla="*/ 419115 w 11644"/>
              <a:gd name="T13" fmla="*/ 57955 h 355"/>
              <a:gd name="T14" fmla="*/ 508051 w 11644"/>
              <a:gd name="T15" fmla="*/ 57955 h 355"/>
              <a:gd name="T16" fmla="*/ 558820 w 11644"/>
              <a:gd name="T17" fmla="*/ 57955 h 355"/>
              <a:gd name="T18" fmla="*/ 647756 w 11644"/>
              <a:gd name="T19" fmla="*/ 57955 h 355"/>
              <a:gd name="T20" fmla="*/ 698525 w 11644"/>
              <a:gd name="T21" fmla="*/ 57955 h 355"/>
              <a:gd name="T22" fmla="*/ 787460 w 11644"/>
              <a:gd name="T23" fmla="*/ 57955 h 355"/>
              <a:gd name="T24" fmla="*/ 838230 w 11644"/>
              <a:gd name="T25" fmla="*/ 57955 h 355"/>
              <a:gd name="T26" fmla="*/ 927165 w 11644"/>
              <a:gd name="T27" fmla="*/ 57955 h 355"/>
              <a:gd name="T28" fmla="*/ 977934 w 11644"/>
              <a:gd name="T29" fmla="*/ 57955 h 355"/>
              <a:gd name="T30" fmla="*/ 1066870 w 11644"/>
              <a:gd name="T31" fmla="*/ 57955 h 355"/>
              <a:gd name="T32" fmla="*/ 1117639 w 11644"/>
              <a:gd name="T33" fmla="*/ 57955 h 355"/>
              <a:gd name="T34" fmla="*/ 1206575 w 11644"/>
              <a:gd name="T35" fmla="*/ 57955 h 355"/>
              <a:gd name="T36" fmla="*/ 1257344 w 11644"/>
              <a:gd name="T37" fmla="*/ 57955 h 355"/>
              <a:gd name="T38" fmla="*/ 1346280 w 11644"/>
              <a:gd name="T39" fmla="*/ 57955 h 355"/>
              <a:gd name="T40" fmla="*/ 1397049 w 11644"/>
              <a:gd name="T41" fmla="*/ 57955 h 355"/>
              <a:gd name="T42" fmla="*/ 1485985 w 11644"/>
              <a:gd name="T43" fmla="*/ 57955 h 355"/>
              <a:gd name="T44" fmla="*/ 1536754 w 11644"/>
              <a:gd name="T45" fmla="*/ 57955 h 355"/>
              <a:gd name="T46" fmla="*/ 1625690 w 11644"/>
              <a:gd name="T47" fmla="*/ 57955 h 355"/>
              <a:gd name="T48" fmla="*/ 1676819 w 11644"/>
              <a:gd name="T49" fmla="*/ 57955 h 355"/>
              <a:gd name="T50" fmla="*/ 1765395 w 11644"/>
              <a:gd name="T51" fmla="*/ 57955 h 355"/>
              <a:gd name="T52" fmla="*/ 1816524 w 11644"/>
              <a:gd name="T53" fmla="*/ 57955 h 355"/>
              <a:gd name="T54" fmla="*/ 1905460 w 11644"/>
              <a:gd name="T55" fmla="*/ 57955 h 355"/>
              <a:gd name="T56" fmla="*/ 1956229 w 11644"/>
              <a:gd name="T57" fmla="*/ 57955 h 355"/>
              <a:gd name="T58" fmla="*/ 2045165 w 11644"/>
              <a:gd name="T59" fmla="*/ 57955 h 355"/>
              <a:gd name="T60" fmla="*/ 2095934 w 11644"/>
              <a:gd name="T61" fmla="*/ 57955 h 355"/>
              <a:gd name="T62" fmla="*/ 2184870 w 11644"/>
              <a:gd name="T63" fmla="*/ 57955 h 355"/>
              <a:gd name="T64" fmla="*/ 2235639 w 11644"/>
              <a:gd name="T65" fmla="*/ 57955 h 355"/>
              <a:gd name="T66" fmla="*/ 2324935 w 11644"/>
              <a:gd name="T67" fmla="*/ 57955 h 355"/>
              <a:gd name="T68" fmla="*/ 2375704 w 11644"/>
              <a:gd name="T69" fmla="*/ 57955 h 355"/>
              <a:gd name="T70" fmla="*/ 2464640 w 11644"/>
              <a:gd name="T71" fmla="*/ 57955 h 355"/>
              <a:gd name="T72" fmla="*/ 2515409 w 11644"/>
              <a:gd name="T73" fmla="*/ 57955 h 355"/>
              <a:gd name="T74" fmla="*/ 2604345 w 11644"/>
              <a:gd name="T75" fmla="*/ 57955 h 355"/>
              <a:gd name="T76" fmla="*/ 2655114 w 11644"/>
              <a:gd name="T77" fmla="*/ 57955 h 355"/>
              <a:gd name="T78" fmla="*/ 2744050 w 11644"/>
              <a:gd name="T79" fmla="*/ 57955 h 355"/>
              <a:gd name="T80" fmla="*/ 2794819 w 11644"/>
              <a:gd name="T81" fmla="*/ 57955 h 355"/>
              <a:gd name="T82" fmla="*/ 2883754 w 11644"/>
              <a:gd name="T83" fmla="*/ 57955 h 355"/>
              <a:gd name="T84" fmla="*/ 2934524 w 11644"/>
              <a:gd name="T85" fmla="*/ 57955 h 355"/>
              <a:gd name="T86" fmla="*/ 3023459 w 11644"/>
              <a:gd name="T87" fmla="*/ 57955 h 355"/>
              <a:gd name="T88" fmla="*/ 3074228 w 11644"/>
              <a:gd name="T89" fmla="*/ 57955 h 355"/>
              <a:gd name="T90" fmla="*/ 3163164 w 11644"/>
              <a:gd name="T91" fmla="*/ 57955 h 355"/>
              <a:gd name="T92" fmla="*/ 3213933 w 11644"/>
              <a:gd name="T93" fmla="*/ 57955 h 355"/>
              <a:gd name="T94" fmla="*/ 3302869 w 11644"/>
              <a:gd name="T95" fmla="*/ 57955 h 355"/>
              <a:gd name="T96" fmla="*/ 3353638 w 11644"/>
              <a:gd name="T97" fmla="*/ 57955 h 355"/>
              <a:gd name="T98" fmla="*/ 3442574 w 11644"/>
              <a:gd name="T99" fmla="*/ 57955 h 355"/>
              <a:gd name="T100" fmla="*/ 3493343 w 11644"/>
              <a:gd name="T101" fmla="*/ 57955 h 355"/>
              <a:gd name="T102" fmla="*/ 3582279 w 11644"/>
              <a:gd name="T103" fmla="*/ 57955 h 355"/>
              <a:gd name="T104" fmla="*/ 3633048 w 11644"/>
              <a:gd name="T105" fmla="*/ 57955 h 355"/>
              <a:gd name="T106" fmla="*/ 3721984 w 11644"/>
              <a:gd name="T107" fmla="*/ 57955 h 355"/>
              <a:gd name="T108" fmla="*/ 3772753 w 11644"/>
              <a:gd name="T109" fmla="*/ 57955 h 355"/>
              <a:gd name="T110" fmla="*/ 3861689 w 11644"/>
              <a:gd name="T111" fmla="*/ 57955 h 355"/>
              <a:gd name="T112" fmla="*/ 3912458 w 11644"/>
              <a:gd name="T113" fmla="*/ 57955 h 355"/>
              <a:gd name="T114" fmla="*/ 4001394 w 11644"/>
              <a:gd name="T115" fmla="*/ 57955 h 355"/>
              <a:gd name="T116" fmla="*/ 4052163 w 11644"/>
              <a:gd name="T117" fmla="*/ 57955 h 35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1644" h="355">
                <a:moveTo>
                  <a:pt x="0" y="160"/>
                </a:moveTo>
                <a:lnTo>
                  <a:pt x="141" y="160"/>
                </a:lnTo>
                <a:lnTo>
                  <a:pt x="141" y="195"/>
                </a:lnTo>
                <a:lnTo>
                  <a:pt x="0" y="195"/>
                </a:lnTo>
                <a:lnTo>
                  <a:pt x="0" y="160"/>
                </a:lnTo>
                <a:close/>
                <a:moveTo>
                  <a:pt x="247" y="160"/>
                </a:moveTo>
                <a:lnTo>
                  <a:pt x="282" y="160"/>
                </a:lnTo>
                <a:lnTo>
                  <a:pt x="282" y="195"/>
                </a:lnTo>
                <a:lnTo>
                  <a:pt x="247" y="195"/>
                </a:lnTo>
                <a:lnTo>
                  <a:pt x="247" y="160"/>
                </a:lnTo>
                <a:close/>
                <a:moveTo>
                  <a:pt x="388" y="160"/>
                </a:moveTo>
                <a:lnTo>
                  <a:pt x="529" y="160"/>
                </a:lnTo>
                <a:lnTo>
                  <a:pt x="529" y="195"/>
                </a:lnTo>
                <a:lnTo>
                  <a:pt x="388" y="195"/>
                </a:lnTo>
                <a:lnTo>
                  <a:pt x="388" y="160"/>
                </a:lnTo>
                <a:close/>
                <a:moveTo>
                  <a:pt x="635" y="160"/>
                </a:moveTo>
                <a:lnTo>
                  <a:pt x="670" y="160"/>
                </a:lnTo>
                <a:lnTo>
                  <a:pt x="670" y="195"/>
                </a:lnTo>
                <a:lnTo>
                  <a:pt x="635" y="195"/>
                </a:lnTo>
                <a:lnTo>
                  <a:pt x="635" y="160"/>
                </a:lnTo>
                <a:close/>
                <a:moveTo>
                  <a:pt x="776" y="160"/>
                </a:moveTo>
                <a:lnTo>
                  <a:pt x="917" y="160"/>
                </a:lnTo>
                <a:lnTo>
                  <a:pt x="917" y="195"/>
                </a:lnTo>
                <a:lnTo>
                  <a:pt x="776" y="195"/>
                </a:lnTo>
                <a:lnTo>
                  <a:pt x="776" y="160"/>
                </a:lnTo>
                <a:close/>
                <a:moveTo>
                  <a:pt x="1023" y="160"/>
                </a:moveTo>
                <a:lnTo>
                  <a:pt x="1058" y="160"/>
                </a:lnTo>
                <a:lnTo>
                  <a:pt x="1058" y="195"/>
                </a:lnTo>
                <a:lnTo>
                  <a:pt x="1023" y="195"/>
                </a:lnTo>
                <a:lnTo>
                  <a:pt x="1023" y="160"/>
                </a:lnTo>
                <a:close/>
                <a:moveTo>
                  <a:pt x="1164" y="160"/>
                </a:moveTo>
                <a:lnTo>
                  <a:pt x="1305" y="160"/>
                </a:lnTo>
                <a:lnTo>
                  <a:pt x="1305" y="195"/>
                </a:lnTo>
                <a:lnTo>
                  <a:pt x="1164" y="195"/>
                </a:lnTo>
                <a:lnTo>
                  <a:pt x="1164" y="160"/>
                </a:lnTo>
                <a:close/>
                <a:moveTo>
                  <a:pt x="1411" y="160"/>
                </a:moveTo>
                <a:lnTo>
                  <a:pt x="1446" y="160"/>
                </a:lnTo>
                <a:lnTo>
                  <a:pt x="1446" y="195"/>
                </a:lnTo>
                <a:lnTo>
                  <a:pt x="1411" y="195"/>
                </a:lnTo>
                <a:lnTo>
                  <a:pt x="1411" y="160"/>
                </a:lnTo>
                <a:close/>
                <a:moveTo>
                  <a:pt x="1552" y="160"/>
                </a:moveTo>
                <a:lnTo>
                  <a:pt x="1693" y="160"/>
                </a:lnTo>
                <a:lnTo>
                  <a:pt x="1693" y="195"/>
                </a:lnTo>
                <a:lnTo>
                  <a:pt x="1552" y="195"/>
                </a:lnTo>
                <a:lnTo>
                  <a:pt x="1552" y="160"/>
                </a:lnTo>
                <a:close/>
                <a:moveTo>
                  <a:pt x="1799" y="160"/>
                </a:moveTo>
                <a:lnTo>
                  <a:pt x="1834" y="160"/>
                </a:lnTo>
                <a:lnTo>
                  <a:pt x="1834" y="195"/>
                </a:lnTo>
                <a:lnTo>
                  <a:pt x="1799" y="195"/>
                </a:lnTo>
                <a:lnTo>
                  <a:pt x="1799" y="160"/>
                </a:lnTo>
                <a:close/>
                <a:moveTo>
                  <a:pt x="1940" y="160"/>
                </a:moveTo>
                <a:lnTo>
                  <a:pt x="2081" y="160"/>
                </a:lnTo>
                <a:lnTo>
                  <a:pt x="2081" y="195"/>
                </a:lnTo>
                <a:lnTo>
                  <a:pt x="1940" y="195"/>
                </a:lnTo>
                <a:lnTo>
                  <a:pt x="1940" y="160"/>
                </a:lnTo>
                <a:close/>
                <a:moveTo>
                  <a:pt x="2187" y="160"/>
                </a:moveTo>
                <a:lnTo>
                  <a:pt x="2222" y="160"/>
                </a:lnTo>
                <a:lnTo>
                  <a:pt x="2222" y="195"/>
                </a:lnTo>
                <a:lnTo>
                  <a:pt x="2187" y="195"/>
                </a:lnTo>
                <a:lnTo>
                  <a:pt x="2187" y="160"/>
                </a:lnTo>
                <a:close/>
                <a:moveTo>
                  <a:pt x="2328" y="160"/>
                </a:moveTo>
                <a:lnTo>
                  <a:pt x="2469" y="160"/>
                </a:lnTo>
                <a:lnTo>
                  <a:pt x="2469" y="195"/>
                </a:lnTo>
                <a:lnTo>
                  <a:pt x="2328" y="195"/>
                </a:lnTo>
                <a:lnTo>
                  <a:pt x="2328" y="160"/>
                </a:lnTo>
                <a:close/>
                <a:moveTo>
                  <a:pt x="2575" y="160"/>
                </a:moveTo>
                <a:lnTo>
                  <a:pt x="2610" y="160"/>
                </a:lnTo>
                <a:lnTo>
                  <a:pt x="2610" y="195"/>
                </a:lnTo>
                <a:lnTo>
                  <a:pt x="2575" y="195"/>
                </a:lnTo>
                <a:lnTo>
                  <a:pt x="2575" y="160"/>
                </a:lnTo>
                <a:close/>
                <a:moveTo>
                  <a:pt x="2716" y="160"/>
                </a:moveTo>
                <a:lnTo>
                  <a:pt x="2857" y="160"/>
                </a:lnTo>
                <a:lnTo>
                  <a:pt x="2857" y="195"/>
                </a:lnTo>
                <a:lnTo>
                  <a:pt x="2716" y="195"/>
                </a:lnTo>
                <a:lnTo>
                  <a:pt x="2716" y="160"/>
                </a:lnTo>
                <a:close/>
                <a:moveTo>
                  <a:pt x="2963" y="160"/>
                </a:moveTo>
                <a:lnTo>
                  <a:pt x="2998" y="160"/>
                </a:lnTo>
                <a:lnTo>
                  <a:pt x="2998" y="195"/>
                </a:lnTo>
                <a:lnTo>
                  <a:pt x="2963" y="195"/>
                </a:lnTo>
                <a:lnTo>
                  <a:pt x="2963" y="160"/>
                </a:lnTo>
                <a:close/>
                <a:moveTo>
                  <a:pt x="3104" y="160"/>
                </a:moveTo>
                <a:lnTo>
                  <a:pt x="3245" y="160"/>
                </a:lnTo>
                <a:lnTo>
                  <a:pt x="3245" y="195"/>
                </a:lnTo>
                <a:lnTo>
                  <a:pt x="3104" y="195"/>
                </a:lnTo>
                <a:lnTo>
                  <a:pt x="3104" y="160"/>
                </a:lnTo>
                <a:close/>
                <a:moveTo>
                  <a:pt x="3351" y="160"/>
                </a:moveTo>
                <a:lnTo>
                  <a:pt x="3387" y="160"/>
                </a:lnTo>
                <a:lnTo>
                  <a:pt x="3387" y="195"/>
                </a:lnTo>
                <a:lnTo>
                  <a:pt x="3351" y="195"/>
                </a:lnTo>
                <a:lnTo>
                  <a:pt x="3351" y="160"/>
                </a:lnTo>
                <a:close/>
                <a:moveTo>
                  <a:pt x="3492" y="160"/>
                </a:moveTo>
                <a:lnTo>
                  <a:pt x="3633" y="160"/>
                </a:lnTo>
                <a:lnTo>
                  <a:pt x="3633" y="195"/>
                </a:lnTo>
                <a:lnTo>
                  <a:pt x="3492" y="195"/>
                </a:lnTo>
                <a:lnTo>
                  <a:pt x="3492" y="160"/>
                </a:lnTo>
                <a:close/>
                <a:moveTo>
                  <a:pt x="3739" y="160"/>
                </a:moveTo>
                <a:lnTo>
                  <a:pt x="3775" y="160"/>
                </a:lnTo>
                <a:lnTo>
                  <a:pt x="3775" y="195"/>
                </a:lnTo>
                <a:lnTo>
                  <a:pt x="3739" y="195"/>
                </a:lnTo>
                <a:lnTo>
                  <a:pt x="3739" y="160"/>
                </a:lnTo>
                <a:close/>
                <a:moveTo>
                  <a:pt x="3880" y="160"/>
                </a:moveTo>
                <a:lnTo>
                  <a:pt x="4022" y="160"/>
                </a:lnTo>
                <a:lnTo>
                  <a:pt x="4022" y="195"/>
                </a:lnTo>
                <a:lnTo>
                  <a:pt x="3880" y="195"/>
                </a:lnTo>
                <a:lnTo>
                  <a:pt x="3880" y="160"/>
                </a:lnTo>
                <a:close/>
                <a:moveTo>
                  <a:pt x="4127" y="160"/>
                </a:moveTo>
                <a:lnTo>
                  <a:pt x="4163" y="160"/>
                </a:lnTo>
                <a:lnTo>
                  <a:pt x="4163" y="195"/>
                </a:lnTo>
                <a:lnTo>
                  <a:pt x="4127" y="195"/>
                </a:lnTo>
                <a:lnTo>
                  <a:pt x="4127" y="160"/>
                </a:lnTo>
                <a:close/>
                <a:moveTo>
                  <a:pt x="4268" y="160"/>
                </a:moveTo>
                <a:lnTo>
                  <a:pt x="4410" y="160"/>
                </a:lnTo>
                <a:lnTo>
                  <a:pt x="4410" y="195"/>
                </a:lnTo>
                <a:lnTo>
                  <a:pt x="4268" y="195"/>
                </a:lnTo>
                <a:lnTo>
                  <a:pt x="4268" y="160"/>
                </a:lnTo>
                <a:close/>
                <a:moveTo>
                  <a:pt x="4515" y="160"/>
                </a:moveTo>
                <a:lnTo>
                  <a:pt x="4551" y="160"/>
                </a:lnTo>
                <a:lnTo>
                  <a:pt x="4551" y="195"/>
                </a:lnTo>
                <a:lnTo>
                  <a:pt x="4515" y="195"/>
                </a:lnTo>
                <a:lnTo>
                  <a:pt x="4515" y="160"/>
                </a:lnTo>
                <a:close/>
                <a:moveTo>
                  <a:pt x="4657" y="160"/>
                </a:moveTo>
                <a:lnTo>
                  <a:pt x="4798" y="160"/>
                </a:lnTo>
                <a:lnTo>
                  <a:pt x="4798" y="195"/>
                </a:lnTo>
                <a:lnTo>
                  <a:pt x="4657" y="195"/>
                </a:lnTo>
                <a:lnTo>
                  <a:pt x="4657" y="160"/>
                </a:lnTo>
                <a:close/>
                <a:moveTo>
                  <a:pt x="4903" y="160"/>
                </a:moveTo>
                <a:lnTo>
                  <a:pt x="4939" y="160"/>
                </a:lnTo>
                <a:lnTo>
                  <a:pt x="4939" y="195"/>
                </a:lnTo>
                <a:lnTo>
                  <a:pt x="4903" y="195"/>
                </a:lnTo>
                <a:lnTo>
                  <a:pt x="4903" y="160"/>
                </a:lnTo>
                <a:close/>
                <a:moveTo>
                  <a:pt x="5045" y="160"/>
                </a:moveTo>
                <a:lnTo>
                  <a:pt x="5186" y="160"/>
                </a:lnTo>
                <a:lnTo>
                  <a:pt x="5186" y="195"/>
                </a:lnTo>
                <a:lnTo>
                  <a:pt x="5045" y="195"/>
                </a:lnTo>
                <a:lnTo>
                  <a:pt x="5045" y="160"/>
                </a:lnTo>
                <a:close/>
                <a:moveTo>
                  <a:pt x="5292" y="160"/>
                </a:moveTo>
                <a:lnTo>
                  <a:pt x="5327" y="160"/>
                </a:lnTo>
                <a:lnTo>
                  <a:pt x="5327" y="195"/>
                </a:lnTo>
                <a:lnTo>
                  <a:pt x="5292" y="195"/>
                </a:lnTo>
                <a:lnTo>
                  <a:pt x="5292" y="160"/>
                </a:lnTo>
                <a:close/>
                <a:moveTo>
                  <a:pt x="5433" y="160"/>
                </a:moveTo>
                <a:lnTo>
                  <a:pt x="5574" y="160"/>
                </a:lnTo>
                <a:lnTo>
                  <a:pt x="5574" y="195"/>
                </a:lnTo>
                <a:lnTo>
                  <a:pt x="5433" y="195"/>
                </a:lnTo>
                <a:lnTo>
                  <a:pt x="5433" y="160"/>
                </a:lnTo>
                <a:close/>
                <a:moveTo>
                  <a:pt x="5680" y="160"/>
                </a:moveTo>
                <a:lnTo>
                  <a:pt x="5715" y="160"/>
                </a:lnTo>
                <a:lnTo>
                  <a:pt x="5715" y="195"/>
                </a:lnTo>
                <a:lnTo>
                  <a:pt x="5680" y="195"/>
                </a:lnTo>
                <a:lnTo>
                  <a:pt x="5680" y="160"/>
                </a:lnTo>
                <a:close/>
                <a:moveTo>
                  <a:pt x="5821" y="160"/>
                </a:moveTo>
                <a:lnTo>
                  <a:pt x="5962" y="160"/>
                </a:lnTo>
                <a:lnTo>
                  <a:pt x="5962" y="195"/>
                </a:lnTo>
                <a:lnTo>
                  <a:pt x="5821" y="195"/>
                </a:lnTo>
                <a:lnTo>
                  <a:pt x="5821" y="160"/>
                </a:lnTo>
                <a:close/>
                <a:moveTo>
                  <a:pt x="6068" y="160"/>
                </a:moveTo>
                <a:lnTo>
                  <a:pt x="6103" y="160"/>
                </a:lnTo>
                <a:lnTo>
                  <a:pt x="6103" y="195"/>
                </a:lnTo>
                <a:lnTo>
                  <a:pt x="6068" y="195"/>
                </a:lnTo>
                <a:lnTo>
                  <a:pt x="6068" y="160"/>
                </a:lnTo>
                <a:close/>
                <a:moveTo>
                  <a:pt x="6209" y="160"/>
                </a:moveTo>
                <a:lnTo>
                  <a:pt x="6351" y="160"/>
                </a:lnTo>
                <a:lnTo>
                  <a:pt x="6351" y="195"/>
                </a:lnTo>
                <a:lnTo>
                  <a:pt x="6209" y="195"/>
                </a:lnTo>
                <a:lnTo>
                  <a:pt x="6209" y="160"/>
                </a:lnTo>
                <a:close/>
                <a:moveTo>
                  <a:pt x="6457" y="160"/>
                </a:moveTo>
                <a:lnTo>
                  <a:pt x="6492" y="160"/>
                </a:lnTo>
                <a:lnTo>
                  <a:pt x="6492" y="195"/>
                </a:lnTo>
                <a:lnTo>
                  <a:pt x="6457" y="195"/>
                </a:lnTo>
                <a:lnTo>
                  <a:pt x="6457" y="160"/>
                </a:lnTo>
                <a:close/>
                <a:moveTo>
                  <a:pt x="6598" y="160"/>
                </a:moveTo>
                <a:lnTo>
                  <a:pt x="6739" y="160"/>
                </a:lnTo>
                <a:lnTo>
                  <a:pt x="6739" y="195"/>
                </a:lnTo>
                <a:lnTo>
                  <a:pt x="6598" y="195"/>
                </a:lnTo>
                <a:lnTo>
                  <a:pt x="6598" y="160"/>
                </a:lnTo>
                <a:close/>
                <a:moveTo>
                  <a:pt x="6845" y="160"/>
                </a:moveTo>
                <a:lnTo>
                  <a:pt x="6880" y="160"/>
                </a:lnTo>
                <a:lnTo>
                  <a:pt x="6880" y="195"/>
                </a:lnTo>
                <a:lnTo>
                  <a:pt x="6845" y="195"/>
                </a:lnTo>
                <a:lnTo>
                  <a:pt x="6845" y="160"/>
                </a:lnTo>
                <a:close/>
                <a:moveTo>
                  <a:pt x="6986" y="160"/>
                </a:moveTo>
                <a:lnTo>
                  <a:pt x="7127" y="160"/>
                </a:lnTo>
                <a:lnTo>
                  <a:pt x="7127" y="195"/>
                </a:lnTo>
                <a:lnTo>
                  <a:pt x="6986" y="195"/>
                </a:lnTo>
                <a:lnTo>
                  <a:pt x="6986" y="160"/>
                </a:lnTo>
                <a:close/>
                <a:moveTo>
                  <a:pt x="7233" y="160"/>
                </a:moveTo>
                <a:lnTo>
                  <a:pt x="7268" y="160"/>
                </a:lnTo>
                <a:lnTo>
                  <a:pt x="7268" y="195"/>
                </a:lnTo>
                <a:lnTo>
                  <a:pt x="7233" y="195"/>
                </a:lnTo>
                <a:lnTo>
                  <a:pt x="7233" y="160"/>
                </a:lnTo>
                <a:close/>
                <a:moveTo>
                  <a:pt x="7374" y="160"/>
                </a:moveTo>
                <a:lnTo>
                  <a:pt x="7515" y="160"/>
                </a:lnTo>
                <a:lnTo>
                  <a:pt x="7515" y="195"/>
                </a:lnTo>
                <a:lnTo>
                  <a:pt x="7374" y="195"/>
                </a:lnTo>
                <a:lnTo>
                  <a:pt x="7374" y="160"/>
                </a:lnTo>
                <a:close/>
                <a:moveTo>
                  <a:pt x="7621" y="160"/>
                </a:moveTo>
                <a:lnTo>
                  <a:pt x="7656" y="160"/>
                </a:lnTo>
                <a:lnTo>
                  <a:pt x="7656" y="195"/>
                </a:lnTo>
                <a:lnTo>
                  <a:pt x="7621" y="195"/>
                </a:lnTo>
                <a:lnTo>
                  <a:pt x="7621" y="160"/>
                </a:lnTo>
                <a:close/>
                <a:moveTo>
                  <a:pt x="7762" y="160"/>
                </a:moveTo>
                <a:lnTo>
                  <a:pt x="7903" y="160"/>
                </a:lnTo>
                <a:lnTo>
                  <a:pt x="7903" y="195"/>
                </a:lnTo>
                <a:lnTo>
                  <a:pt x="7762" y="195"/>
                </a:lnTo>
                <a:lnTo>
                  <a:pt x="7762" y="160"/>
                </a:lnTo>
                <a:close/>
                <a:moveTo>
                  <a:pt x="8009" y="160"/>
                </a:moveTo>
                <a:lnTo>
                  <a:pt x="8044" y="160"/>
                </a:lnTo>
                <a:lnTo>
                  <a:pt x="8044" y="195"/>
                </a:lnTo>
                <a:lnTo>
                  <a:pt x="8009" y="195"/>
                </a:lnTo>
                <a:lnTo>
                  <a:pt x="8009" y="160"/>
                </a:lnTo>
                <a:close/>
                <a:moveTo>
                  <a:pt x="8150" y="160"/>
                </a:moveTo>
                <a:lnTo>
                  <a:pt x="8291" y="160"/>
                </a:lnTo>
                <a:lnTo>
                  <a:pt x="8291" y="195"/>
                </a:lnTo>
                <a:lnTo>
                  <a:pt x="8150" y="195"/>
                </a:lnTo>
                <a:lnTo>
                  <a:pt x="8150" y="160"/>
                </a:lnTo>
                <a:close/>
                <a:moveTo>
                  <a:pt x="8397" y="160"/>
                </a:moveTo>
                <a:lnTo>
                  <a:pt x="8432" y="160"/>
                </a:lnTo>
                <a:lnTo>
                  <a:pt x="8432" y="195"/>
                </a:lnTo>
                <a:lnTo>
                  <a:pt x="8397" y="195"/>
                </a:lnTo>
                <a:lnTo>
                  <a:pt x="8397" y="160"/>
                </a:lnTo>
                <a:close/>
                <a:moveTo>
                  <a:pt x="8538" y="160"/>
                </a:moveTo>
                <a:lnTo>
                  <a:pt x="8679" y="160"/>
                </a:lnTo>
                <a:lnTo>
                  <a:pt x="8679" y="195"/>
                </a:lnTo>
                <a:lnTo>
                  <a:pt x="8538" y="195"/>
                </a:lnTo>
                <a:lnTo>
                  <a:pt x="8538" y="160"/>
                </a:lnTo>
                <a:close/>
                <a:moveTo>
                  <a:pt x="8785" y="160"/>
                </a:moveTo>
                <a:lnTo>
                  <a:pt x="8820" y="160"/>
                </a:lnTo>
                <a:lnTo>
                  <a:pt x="8820" y="195"/>
                </a:lnTo>
                <a:lnTo>
                  <a:pt x="8785" y="195"/>
                </a:lnTo>
                <a:lnTo>
                  <a:pt x="8785" y="160"/>
                </a:lnTo>
                <a:close/>
                <a:moveTo>
                  <a:pt x="8926" y="160"/>
                </a:moveTo>
                <a:lnTo>
                  <a:pt x="9067" y="160"/>
                </a:lnTo>
                <a:lnTo>
                  <a:pt x="9067" y="195"/>
                </a:lnTo>
                <a:lnTo>
                  <a:pt x="8926" y="195"/>
                </a:lnTo>
                <a:lnTo>
                  <a:pt x="8926" y="160"/>
                </a:lnTo>
                <a:close/>
                <a:moveTo>
                  <a:pt x="9173" y="160"/>
                </a:moveTo>
                <a:lnTo>
                  <a:pt x="9208" y="160"/>
                </a:lnTo>
                <a:lnTo>
                  <a:pt x="9208" y="195"/>
                </a:lnTo>
                <a:lnTo>
                  <a:pt x="9173" y="195"/>
                </a:lnTo>
                <a:lnTo>
                  <a:pt x="9173" y="160"/>
                </a:lnTo>
                <a:close/>
                <a:moveTo>
                  <a:pt x="9314" y="160"/>
                </a:moveTo>
                <a:lnTo>
                  <a:pt x="9455" y="160"/>
                </a:lnTo>
                <a:lnTo>
                  <a:pt x="9455" y="195"/>
                </a:lnTo>
                <a:lnTo>
                  <a:pt x="9314" y="195"/>
                </a:lnTo>
                <a:lnTo>
                  <a:pt x="9314" y="160"/>
                </a:lnTo>
                <a:close/>
                <a:moveTo>
                  <a:pt x="9561" y="160"/>
                </a:moveTo>
                <a:lnTo>
                  <a:pt x="9596" y="160"/>
                </a:lnTo>
                <a:lnTo>
                  <a:pt x="9596" y="195"/>
                </a:lnTo>
                <a:lnTo>
                  <a:pt x="9561" y="195"/>
                </a:lnTo>
                <a:lnTo>
                  <a:pt x="9561" y="160"/>
                </a:lnTo>
                <a:close/>
                <a:moveTo>
                  <a:pt x="9702" y="160"/>
                </a:moveTo>
                <a:lnTo>
                  <a:pt x="9843" y="160"/>
                </a:lnTo>
                <a:lnTo>
                  <a:pt x="9843" y="195"/>
                </a:lnTo>
                <a:lnTo>
                  <a:pt x="9702" y="195"/>
                </a:lnTo>
                <a:lnTo>
                  <a:pt x="9702" y="160"/>
                </a:lnTo>
                <a:close/>
                <a:moveTo>
                  <a:pt x="9949" y="160"/>
                </a:moveTo>
                <a:lnTo>
                  <a:pt x="9984" y="160"/>
                </a:lnTo>
                <a:lnTo>
                  <a:pt x="9984" y="195"/>
                </a:lnTo>
                <a:lnTo>
                  <a:pt x="9949" y="195"/>
                </a:lnTo>
                <a:lnTo>
                  <a:pt x="9949" y="160"/>
                </a:lnTo>
                <a:close/>
                <a:moveTo>
                  <a:pt x="10090" y="160"/>
                </a:moveTo>
                <a:lnTo>
                  <a:pt x="10231" y="160"/>
                </a:lnTo>
                <a:lnTo>
                  <a:pt x="10231" y="195"/>
                </a:lnTo>
                <a:lnTo>
                  <a:pt x="10090" y="195"/>
                </a:lnTo>
                <a:lnTo>
                  <a:pt x="10090" y="160"/>
                </a:lnTo>
                <a:close/>
                <a:moveTo>
                  <a:pt x="10337" y="160"/>
                </a:moveTo>
                <a:lnTo>
                  <a:pt x="10373" y="160"/>
                </a:lnTo>
                <a:lnTo>
                  <a:pt x="10373" y="195"/>
                </a:lnTo>
                <a:lnTo>
                  <a:pt x="10337" y="195"/>
                </a:lnTo>
                <a:lnTo>
                  <a:pt x="10337" y="160"/>
                </a:lnTo>
                <a:close/>
                <a:moveTo>
                  <a:pt x="10478" y="160"/>
                </a:moveTo>
                <a:lnTo>
                  <a:pt x="10619" y="160"/>
                </a:lnTo>
                <a:lnTo>
                  <a:pt x="10619" y="195"/>
                </a:lnTo>
                <a:lnTo>
                  <a:pt x="10478" y="195"/>
                </a:lnTo>
                <a:lnTo>
                  <a:pt x="10478" y="160"/>
                </a:lnTo>
                <a:close/>
                <a:moveTo>
                  <a:pt x="10725" y="160"/>
                </a:moveTo>
                <a:lnTo>
                  <a:pt x="10761" y="160"/>
                </a:lnTo>
                <a:lnTo>
                  <a:pt x="10761" y="195"/>
                </a:lnTo>
                <a:lnTo>
                  <a:pt x="10725" y="195"/>
                </a:lnTo>
                <a:lnTo>
                  <a:pt x="10725" y="160"/>
                </a:lnTo>
                <a:close/>
                <a:moveTo>
                  <a:pt x="10866" y="160"/>
                </a:moveTo>
                <a:lnTo>
                  <a:pt x="11008" y="160"/>
                </a:lnTo>
                <a:lnTo>
                  <a:pt x="11008" y="195"/>
                </a:lnTo>
                <a:lnTo>
                  <a:pt x="10866" y="195"/>
                </a:lnTo>
                <a:lnTo>
                  <a:pt x="10866" y="160"/>
                </a:lnTo>
                <a:close/>
                <a:moveTo>
                  <a:pt x="11113" y="160"/>
                </a:moveTo>
                <a:lnTo>
                  <a:pt x="11149" y="160"/>
                </a:lnTo>
                <a:lnTo>
                  <a:pt x="11149" y="195"/>
                </a:lnTo>
                <a:lnTo>
                  <a:pt x="11113" y="195"/>
                </a:lnTo>
                <a:lnTo>
                  <a:pt x="11113" y="160"/>
                </a:lnTo>
                <a:close/>
                <a:moveTo>
                  <a:pt x="11254" y="160"/>
                </a:moveTo>
                <a:lnTo>
                  <a:pt x="11396" y="160"/>
                </a:lnTo>
                <a:lnTo>
                  <a:pt x="11396" y="195"/>
                </a:lnTo>
                <a:lnTo>
                  <a:pt x="11254" y="195"/>
                </a:lnTo>
                <a:lnTo>
                  <a:pt x="11254" y="160"/>
                </a:lnTo>
                <a:close/>
                <a:moveTo>
                  <a:pt x="11431" y="0"/>
                </a:moveTo>
                <a:lnTo>
                  <a:pt x="11643" y="178"/>
                </a:lnTo>
                <a:lnTo>
                  <a:pt x="11431" y="354"/>
                </a:lnTo>
                <a:lnTo>
                  <a:pt x="11431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15820" name="Text Box 108"/>
          <p:cNvSpPr txBox="1">
            <a:spLocks noChangeArrowheads="1"/>
          </p:cNvSpPr>
          <p:nvPr/>
        </p:nvSpPr>
        <p:spPr bwMode="auto">
          <a:xfrm>
            <a:off x="7643182" y="5173200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5821" name="Text Box 109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56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668" y="1852599"/>
            <a:ext cx="9178502" cy="4949842"/>
          </a:xfrm>
          <a:prstGeom prst="rect">
            <a:avLst/>
          </a:prstGeom>
        </p:spPr>
        <p:txBody>
          <a:bodyPr lIns="104315" tIns="52157" rIns="104315" bIns="52157"/>
          <a:lstStyle/>
          <a:p>
            <a:r>
              <a:rPr lang="en-US" altLang="zh-CN" sz="2800" dirty="0">
                <a:ea typeface="宋体" charset="-122"/>
              </a:rPr>
              <a:t>Application</a:t>
            </a:r>
          </a:p>
          <a:p>
            <a:pPr lvl="1"/>
            <a:r>
              <a:rPr lang="en-US" altLang="zh-CN" sz="2800" dirty="0">
                <a:ea typeface="宋体" charset="-122"/>
              </a:rPr>
              <a:t>In a graph in which edges have costs ..</a:t>
            </a:r>
          </a:p>
          <a:p>
            <a:pPr lvl="1"/>
            <a:r>
              <a:rPr lang="en-US" altLang="zh-CN" sz="2800" dirty="0">
                <a:ea typeface="宋体" charset="-122"/>
              </a:rPr>
              <a:t>Find the shortest path from a </a:t>
            </a:r>
            <a:r>
              <a:rPr lang="en-US" altLang="zh-CN" sz="2800" dirty="0">
                <a:solidFill>
                  <a:srgbClr val="FC0128"/>
                </a:solidFill>
                <a:ea typeface="宋体" charset="-122"/>
              </a:rPr>
              <a:t>source</a:t>
            </a:r>
            <a:r>
              <a:rPr lang="en-US" altLang="zh-CN" sz="2800" dirty="0">
                <a:ea typeface="宋体" charset="-122"/>
              </a:rPr>
              <a:t> to a </a:t>
            </a:r>
            <a:r>
              <a:rPr lang="en-US" altLang="zh-CN" sz="2800" dirty="0">
                <a:solidFill>
                  <a:srgbClr val="FC0128"/>
                </a:solidFill>
                <a:ea typeface="宋体" charset="-122"/>
              </a:rPr>
              <a:t>destination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800" i="1" dirty="0">
                <a:ea typeface="宋体" charset="-122"/>
              </a:rPr>
              <a:t>Surprisingly ..</a:t>
            </a:r>
            <a:endParaRPr lang="en-US" altLang="zh-CN" sz="2800" dirty="0">
              <a:ea typeface="宋体" charset="-122"/>
            </a:endParaRPr>
          </a:p>
          <a:p>
            <a:pPr lvl="2"/>
            <a:r>
              <a:rPr lang="en-US" altLang="zh-CN" sz="2800" dirty="0">
                <a:ea typeface="宋体" charset="-122"/>
              </a:rPr>
              <a:t>While finding the shortest path from a source to one destination,</a:t>
            </a:r>
          </a:p>
          <a:p>
            <a:pPr lvl="2"/>
            <a:r>
              <a:rPr lang="en-US" altLang="zh-CN" sz="2800" i="1" dirty="0">
                <a:ea typeface="宋体" charset="-122"/>
              </a:rPr>
              <a:t>we can find the shortest paths to all over destinations as well!</a:t>
            </a:r>
          </a:p>
          <a:p>
            <a:pPr lvl="1"/>
            <a:r>
              <a:rPr lang="en-US" altLang="zh-CN" sz="2800" dirty="0">
                <a:ea typeface="宋体" charset="-122"/>
              </a:rPr>
              <a:t>Common algorithm for 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          </a:t>
            </a:r>
            <a:r>
              <a:rPr lang="en-US" altLang="zh-CN" sz="2800" dirty="0">
                <a:solidFill>
                  <a:srgbClr val="FC0128"/>
                </a:solidFill>
                <a:ea typeface="宋体" charset="-122"/>
              </a:rPr>
              <a:t>single-source shortest paths</a:t>
            </a:r>
            <a:r>
              <a:rPr lang="en-US" altLang="zh-CN" sz="2800" dirty="0">
                <a:ea typeface="宋体" charset="-122"/>
              </a:rPr>
              <a:t> 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is due to </a:t>
            </a:r>
            <a:r>
              <a:rPr lang="en-US" altLang="zh-CN" sz="2800" dirty="0" err="1">
                <a:ea typeface="宋体" charset="-122"/>
              </a:rPr>
              <a:t>Edsger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err="1">
                <a:solidFill>
                  <a:srgbClr val="FC0128"/>
                </a:solidFill>
                <a:ea typeface="宋体" charset="-122"/>
              </a:rPr>
              <a:t>Dijkstra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03230" y="726525"/>
            <a:ext cx="9215502" cy="682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50998" rIns="0" bIns="0"/>
          <a:lstStyle/>
          <a:p>
            <a:pPr marL="1238738" lvl="1" indent="-391180" algn="ctr">
              <a:lnSpc>
                <a:spcPct val="108000"/>
              </a:lnSpc>
              <a:spcAft>
                <a:spcPts val="29"/>
              </a:spcAft>
              <a:buClr>
                <a:srgbClr val="000000"/>
              </a:buClr>
              <a:buSzPts val="2400"/>
            </a:pPr>
            <a:r>
              <a:rPr lang="en-US" altLang="zh-CN" sz="4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Example 2: Shortest Path</a:t>
            </a:r>
            <a:endParaRPr lang="zh-CN" altLang="zh-CN" sz="4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417742" y="852467"/>
            <a:ext cx="5684582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Prim’s Algorithm: after iteration 3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750023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  <a:tab pos="717526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nearest =        </a:t>
            </a: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mindist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 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3304558" y="2489438"/>
            <a:ext cx="1857" cy="306015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3787246" y="2489438"/>
            <a:ext cx="1857" cy="306015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4245801" y="2489438"/>
            <a:ext cx="1856" cy="306015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4756335" y="2489438"/>
            <a:ext cx="1857" cy="306015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5239023" y="2489438"/>
            <a:ext cx="1857" cy="306015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5721712" y="2489438"/>
            <a:ext cx="1857" cy="306015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2797736" y="2913098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2797736" y="3349013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2797736" y="3784926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2797736" y="4220842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2797736" y="4656755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2797736" y="5092670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>
            <a:off x="2820014" y="2489438"/>
            <a:ext cx="1856" cy="3060153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6206257" y="2489438"/>
            <a:ext cx="1856" cy="3060153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>
            <a:off x="2797736" y="2510446"/>
            <a:ext cx="3430799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797736" y="5528584"/>
            <a:ext cx="3430799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224079" y="5904976"/>
            <a:ext cx="3913487" cy="4201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 = {{1, 2}, {2, 3}, {1, 4}}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296853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479068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392091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4435162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4902999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385687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5870231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2996380" y="298312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3451221" y="296036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3948761" y="2960366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7794" name="Text Box 34"/>
          <p:cNvSpPr txBox="1">
            <a:spLocks noChangeArrowheads="1"/>
          </p:cNvSpPr>
          <p:nvPr/>
        </p:nvSpPr>
        <p:spPr bwMode="auto">
          <a:xfrm>
            <a:off x="4435162" y="2960366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7795" name="Text Box 35"/>
          <p:cNvSpPr txBox="1">
            <a:spLocks noChangeArrowheads="1"/>
          </p:cNvSpPr>
          <p:nvPr/>
        </p:nvSpPr>
        <p:spPr bwMode="auto">
          <a:xfrm>
            <a:off x="4930846" y="298312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7796" name="Text Box 36"/>
          <p:cNvSpPr txBox="1">
            <a:spLocks noChangeArrowheads="1"/>
          </p:cNvSpPr>
          <p:nvPr/>
        </p:nvSpPr>
        <p:spPr bwMode="auto">
          <a:xfrm>
            <a:off x="5385687" y="296036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5870231" y="2960366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968533" y="339628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3479068" y="342079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3920913" y="339628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4405459" y="339628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4930846" y="342079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5413534" y="342079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5870231" y="339628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2996380" y="385670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3479068" y="3832195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3920913" y="383219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4405459" y="383219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4930846" y="385670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5385687" y="383219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11" name="Text Box 51"/>
          <p:cNvSpPr txBox="1">
            <a:spLocks noChangeArrowheads="1"/>
          </p:cNvSpPr>
          <p:nvPr/>
        </p:nvSpPr>
        <p:spPr bwMode="auto">
          <a:xfrm>
            <a:off x="5898079" y="3856704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7812" name="Text Box 52"/>
          <p:cNvSpPr txBox="1">
            <a:spLocks noChangeArrowheads="1"/>
          </p:cNvSpPr>
          <p:nvPr/>
        </p:nvSpPr>
        <p:spPr bwMode="auto">
          <a:xfrm>
            <a:off x="2968533" y="426810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13" name="Text Box 53"/>
          <p:cNvSpPr txBox="1">
            <a:spLocks noChangeArrowheads="1"/>
          </p:cNvSpPr>
          <p:nvPr/>
        </p:nvSpPr>
        <p:spPr bwMode="auto">
          <a:xfrm>
            <a:off x="3479068" y="429086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7814" name="Text Box 54"/>
          <p:cNvSpPr txBox="1">
            <a:spLocks noChangeArrowheads="1"/>
          </p:cNvSpPr>
          <p:nvPr/>
        </p:nvSpPr>
        <p:spPr bwMode="auto">
          <a:xfrm>
            <a:off x="3948761" y="429086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4435162" y="429086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7816" name="Text Box 56"/>
          <p:cNvSpPr txBox="1">
            <a:spLocks noChangeArrowheads="1"/>
          </p:cNvSpPr>
          <p:nvPr/>
        </p:nvSpPr>
        <p:spPr bwMode="auto">
          <a:xfrm>
            <a:off x="4902999" y="426810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5413534" y="429086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7818" name="Text Box 58"/>
          <p:cNvSpPr txBox="1">
            <a:spLocks noChangeArrowheads="1"/>
          </p:cNvSpPr>
          <p:nvPr/>
        </p:nvSpPr>
        <p:spPr bwMode="auto">
          <a:xfrm>
            <a:off x="5898079" y="429086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7819" name="Text Box 59"/>
          <p:cNvSpPr txBox="1">
            <a:spLocks noChangeArrowheads="1"/>
          </p:cNvSpPr>
          <p:nvPr/>
        </p:nvSpPr>
        <p:spPr bwMode="auto">
          <a:xfrm>
            <a:off x="2968533" y="470402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20" name="Text Box 60"/>
          <p:cNvSpPr txBox="1">
            <a:spLocks noChangeArrowheads="1"/>
          </p:cNvSpPr>
          <p:nvPr/>
        </p:nvSpPr>
        <p:spPr bwMode="auto">
          <a:xfrm>
            <a:off x="3451221" y="470402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21" name="Text Box 61"/>
          <p:cNvSpPr txBox="1">
            <a:spLocks noChangeArrowheads="1"/>
          </p:cNvSpPr>
          <p:nvPr/>
        </p:nvSpPr>
        <p:spPr bwMode="auto">
          <a:xfrm>
            <a:off x="3948761" y="472678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7822" name="Text Box 62"/>
          <p:cNvSpPr txBox="1">
            <a:spLocks noChangeArrowheads="1"/>
          </p:cNvSpPr>
          <p:nvPr/>
        </p:nvSpPr>
        <p:spPr bwMode="auto">
          <a:xfrm>
            <a:off x="4405459" y="470402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23" name="Text Box 63"/>
          <p:cNvSpPr txBox="1">
            <a:spLocks noChangeArrowheads="1"/>
          </p:cNvSpPr>
          <p:nvPr/>
        </p:nvSpPr>
        <p:spPr bwMode="auto">
          <a:xfrm>
            <a:off x="4930846" y="472678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7824" name="Text Box 64"/>
          <p:cNvSpPr txBox="1">
            <a:spLocks noChangeArrowheads="1"/>
          </p:cNvSpPr>
          <p:nvPr/>
        </p:nvSpPr>
        <p:spPr bwMode="auto">
          <a:xfrm>
            <a:off x="5385687" y="470402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25" name="Text Box 65"/>
          <p:cNvSpPr txBox="1">
            <a:spLocks noChangeArrowheads="1"/>
          </p:cNvSpPr>
          <p:nvPr/>
        </p:nvSpPr>
        <p:spPr bwMode="auto">
          <a:xfrm>
            <a:off x="5898079" y="472678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7826" name="Text Box 66"/>
          <p:cNvSpPr txBox="1">
            <a:spLocks noChangeArrowheads="1"/>
          </p:cNvSpPr>
          <p:nvPr/>
        </p:nvSpPr>
        <p:spPr bwMode="auto">
          <a:xfrm>
            <a:off x="2968533" y="513993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27" name="Text Box 67"/>
          <p:cNvSpPr txBox="1">
            <a:spLocks noChangeArrowheads="1"/>
          </p:cNvSpPr>
          <p:nvPr/>
        </p:nvSpPr>
        <p:spPr bwMode="auto">
          <a:xfrm>
            <a:off x="3451221" y="513993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28" name="Text Box 68"/>
          <p:cNvSpPr txBox="1">
            <a:spLocks noChangeArrowheads="1"/>
          </p:cNvSpPr>
          <p:nvPr/>
        </p:nvSpPr>
        <p:spPr bwMode="auto">
          <a:xfrm>
            <a:off x="3920913" y="513993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29" name="Text Box 69"/>
          <p:cNvSpPr txBox="1">
            <a:spLocks noChangeArrowheads="1"/>
          </p:cNvSpPr>
          <p:nvPr/>
        </p:nvSpPr>
        <p:spPr bwMode="auto">
          <a:xfrm>
            <a:off x="4435162" y="516269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7830" name="Text Box 70"/>
          <p:cNvSpPr txBox="1">
            <a:spLocks noChangeArrowheads="1"/>
          </p:cNvSpPr>
          <p:nvPr/>
        </p:nvSpPr>
        <p:spPr bwMode="auto">
          <a:xfrm>
            <a:off x="4930846" y="516269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7831" name="Text Box 71"/>
          <p:cNvSpPr txBox="1">
            <a:spLocks noChangeArrowheads="1"/>
          </p:cNvSpPr>
          <p:nvPr/>
        </p:nvSpPr>
        <p:spPr bwMode="auto">
          <a:xfrm>
            <a:off x="5413534" y="516269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7832" name="Line 72"/>
          <p:cNvSpPr>
            <a:spLocks noChangeShapeType="1"/>
          </p:cNvSpPr>
          <p:nvPr/>
        </p:nvSpPr>
        <p:spPr bwMode="auto">
          <a:xfrm>
            <a:off x="9366008" y="2946361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33" name="Line 73"/>
          <p:cNvSpPr>
            <a:spLocks noChangeShapeType="1"/>
          </p:cNvSpPr>
          <p:nvPr/>
        </p:nvSpPr>
        <p:spPr bwMode="auto">
          <a:xfrm>
            <a:off x="9366008" y="3382275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34" name="Line 74"/>
          <p:cNvSpPr>
            <a:spLocks noChangeShapeType="1"/>
          </p:cNvSpPr>
          <p:nvPr/>
        </p:nvSpPr>
        <p:spPr bwMode="auto">
          <a:xfrm>
            <a:off x="9366008" y="3818190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35" name="Line 75"/>
          <p:cNvSpPr>
            <a:spLocks noChangeShapeType="1"/>
          </p:cNvSpPr>
          <p:nvPr/>
        </p:nvSpPr>
        <p:spPr bwMode="auto">
          <a:xfrm>
            <a:off x="9366008" y="4254103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36" name="Line 76"/>
          <p:cNvSpPr>
            <a:spLocks noChangeShapeType="1"/>
          </p:cNvSpPr>
          <p:nvPr/>
        </p:nvSpPr>
        <p:spPr bwMode="auto">
          <a:xfrm>
            <a:off x="9366008" y="4690019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37" name="Line 77"/>
          <p:cNvSpPr>
            <a:spLocks noChangeShapeType="1"/>
          </p:cNvSpPr>
          <p:nvPr/>
        </p:nvSpPr>
        <p:spPr bwMode="auto">
          <a:xfrm>
            <a:off x="9366008" y="5125932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38" name="Line 78"/>
          <p:cNvSpPr>
            <a:spLocks noChangeShapeType="1"/>
          </p:cNvSpPr>
          <p:nvPr/>
        </p:nvSpPr>
        <p:spPr bwMode="auto">
          <a:xfrm>
            <a:off x="9388287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39" name="Line 79"/>
          <p:cNvSpPr>
            <a:spLocks noChangeShapeType="1"/>
          </p:cNvSpPr>
          <p:nvPr/>
        </p:nvSpPr>
        <p:spPr bwMode="auto">
          <a:xfrm>
            <a:off x="10012068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40" name="Line 80"/>
          <p:cNvSpPr>
            <a:spLocks noChangeShapeType="1"/>
          </p:cNvSpPr>
          <p:nvPr/>
        </p:nvSpPr>
        <p:spPr bwMode="auto">
          <a:xfrm>
            <a:off x="9366008" y="2510446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41" name="Line 81"/>
          <p:cNvSpPr>
            <a:spLocks noChangeShapeType="1"/>
          </p:cNvSpPr>
          <p:nvPr/>
        </p:nvSpPr>
        <p:spPr bwMode="auto">
          <a:xfrm>
            <a:off x="9366008" y="5561847"/>
            <a:ext cx="668338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42" name="Text Box 82"/>
          <p:cNvSpPr txBox="1">
            <a:spLocks noChangeArrowheads="1"/>
          </p:cNvSpPr>
          <p:nvPr/>
        </p:nvSpPr>
        <p:spPr bwMode="auto">
          <a:xfrm>
            <a:off x="5870231" y="513993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43" name="Text Box 83"/>
          <p:cNvSpPr txBox="1">
            <a:spLocks noChangeArrowheads="1"/>
          </p:cNvSpPr>
          <p:nvPr/>
        </p:nvSpPr>
        <p:spPr bwMode="auto">
          <a:xfrm>
            <a:off x="9605495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7844" name="Text Box 84"/>
          <p:cNvSpPr txBox="1">
            <a:spLocks noChangeArrowheads="1"/>
          </p:cNvSpPr>
          <p:nvPr/>
        </p:nvSpPr>
        <p:spPr bwMode="auto">
          <a:xfrm>
            <a:off x="9560940" y="2993629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7845" name="Text Box 85"/>
          <p:cNvSpPr txBox="1">
            <a:spLocks noChangeArrowheads="1"/>
          </p:cNvSpPr>
          <p:nvPr/>
        </p:nvSpPr>
        <p:spPr bwMode="auto">
          <a:xfrm>
            <a:off x="9560940" y="3429543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7846" name="Text Box 86"/>
          <p:cNvSpPr txBox="1">
            <a:spLocks noChangeArrowheads="1"/>
          </p:cNvSpPr>
          <p:nvPr/>
        </p:nvSpPr>
        <p:spPr bwMode="auto">
          <a:xfrm>
            <a:off x="9560940" y="3865457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9635199" y="4301371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3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9635199" y="4737286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7849" name="Line 89"/>
          <p:cNvSpPr>
            <a:spLocks noChangeShapeType="1"/>
          </p:cNvSpPr>
          <p:nvPr/>
        </p:nvSpPr>
        <p:spPr bwMode="auto">
          <a:xfrm>
            <a:off x="7513228" y="2946361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0" name="Line 90"/>
          <p:cNvSpPr>
            <a:spLocks noChangeShapeType="1"/>
          </p:cNvSpPr>
          <p:nvPr/>
        </p:nvSpPr>
        <p:spPr bwMode="auto">
          <a:xfrm>
            <a:off x="7513228" y="3382275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1" name="Line 91"/>
          <p:cNvSpPr>
            <a:spLocks noChangeShapeType="1"/>
          </p:cNvSpPr>
          <p:nvPr/>
        </p:nvSpPr>
        <p:spPr bwMode="auto">
          <a:xfrm>
            <a:off x="7513228" y="3818190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2" name="Line 92"/>
          <p:cNvSpPr>
            <a:spLocks noChangeShapeType="1"/>
          </p:cNvSpPr>
          <p:nvPr/>
        </p:nvSpPr>
        <p:spPr bwMode="auto">
          <a:xfrm>
            <a:off x="7513228" y="4254103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3" name="Line 93"/>
          <p:cNvSpPr>
            <a:spLocks noChangeShapeType="1"/>
          </p:cNvSpPr>
          <p:nvPr/>
        </p:nvSpPr>
        <p:spPr bwMode="auto">
          <a:xfrm>
            <a:off x="7513228" y="4690019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4" name="Line 94"/>
          <p:cNvSpPr>
            <a:spLocks noChangeShapeType="1"/>
          </p:cNvSpPr>
          <p:nvPr/>
        </p:nvSpPr>
        <p:spPr bwMode="auto">
          <a:xfrm>
            <a:off x="7513228" y="5125932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5" name="Line 95"/>
          <p:cNvSpPr>
            <a:spLocks noChangeShapeType="1"/>
          </p:cNvSpPr>
          <p:nvPr/>
        </p:nvSpPr>
        <p:spPr bwMode="auto">
          <a:xfrm>
            <a:off x="7535506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6" name="Line 96"/>
          <p:cNvSpPr>
            <a:spLocks noChangeShapeType="1"/>
          </p:cNvSpPr>
          <p:nvPr/>
        </p:nvSpPr>
        <p:spPr bwMode="auto">
          <a:xfrm>
            <a:off x="7981065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7" name="Line 97"/>
          <p:cNvSpPr>
            <a:spLocks noChangeShapeType="1"/>
          </p:cNvSpPr>
          <p:nvPr/>
        </p:nvSpPr>
        <p:spPr bwMode="auto">
          <a:xfrm>
            <a:off x="7513228" y="2510446"/>
            <a:ext cx="490114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8" name="Line 98"/>
          <p:cNvSpPr>
            <a:spLocks noChangeShapeType="1"/>
          </p:cNvSpPr>
          <p:nvPr/>
        </p:nvSpPr>
        <p:spPr bwMode="auto">
          <a:xfrm>
            <a:off x="7513228" y="5561847"/>
            <a:ext cx="490114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7859" name="Text Box 99"/>
          <p:cNvSpPr txBox="1">
            <a:spLocks noChangeArrowheads="1"/>
          </p:cNvSpPr>
          <p:nvPr/>
        </p:nvSpPr>
        <p:spPr bwMode="auto">
          <a:xfrm>
            <a:off x="9635199" y="5173200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17860" name="Text Box 100"/>
          <p:cNvSpPr txBox="1">
            <a:spLocks noChangeArrowheads="1"/>
          </p:cNvSpPr>
          <p:nvPr/>
        </p:nvSpPr>
        <p:spPr bwMode="auto">
          <a:xfrm>
            <a:off x="7643182" y="2557714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7861" name="Text Box 101"/>
          <p:cNvSpPr txBox="1">
            <a:spLocks noChangeArrowheads="1"/>
          </p:cNvSpPr>
          <p:nvPr/>
        </p:nvSpPr>
        <p:spPr bwMode="auto">
          <a:xfrm>
            <a:off x="7643182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7862" name="Text Box 102"/>
          <p:cNvSpPr txBox="1">
            <a:spLocks noChangeArrowheads="1"/>
          </p:cNvSpPr>
          <p:nvPr/>
        </p:nvSpPr>
        <p:spPr bwMode="auto">
          <a:xfrm>
            <a:off x="7643182" y="3429543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7863" name="Text Box 103"/>
          <p:cNvSpPr txBox="1">
            <a:spLocks noChangeArrowheads="1"/>
          </p:cNvSpPr>
          <p:nvPr/>
        </p:nvSpPr>
        <p:spPr bwMode="auto">
          <a:xfrm>
            <a:off x="7643182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7864" name="Text Box 104"/>
          <p:cNvSpPr txBox="1">
            <a:spLocks noChangeArrowheads="1"/>
          </p:cNvSpPr>
          <p:nvPr/>
        </p:nvSpPr>
        <p:spPr bwMode="auto">
          <a:xfrm>
            <a:off x="7643182" y="4301371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643182" y="4737286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3</a:t>
            </a:r>
          </a:p>
        </p:txBody>
      </p:sp>
      <p:sp>
        <p:nvSpPr>
          <p:cNvPr id="117866" name="Text Box 106"/>
          <p:cNvSpPr txBox="1">
            <a:spLocks noChangeArrowheads="1"/>
          </p:cNvSpPr>
          <p:nvPr/>
        </p:nvSpPr>
        <p:spPr bwMode="auto">
          <a:xfrm>
            <a:off x="7643182" y="5173200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17867" name="Text Box 107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57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19811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14" name="Text Box 5"/>
          <p:cNvSpPr txBox="1">
            <a:spLocks noChangeArrowheads="1"/>
          </p:cNvSpPr>
          <p:nvPr/>
        </p:nvSpPr>
        <p:spPr bwMode="auto">
          <a:xfrm>
            <a:off x="2417742" y="852467"/>
            <a:ext cx="5684582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Prim’s Algorithm: after iteration 4</a:t>
            </a:r>
          </a:p>
        </p:txBody>
      </p:sp>
      <p:sp>
        <p:nvSpPr>
          <p:cNvPr id="119815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750023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  <a:tab pos="7175261" algn="l"/>
              </a:tabLst>
            </a:pP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   L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=                                             nearest =        </a:t>
            </a: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mindist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 </a:t>
            </a:r>
          </a:p>
        </p:txBody>
      </p:sp>
      <p:sp>
        <p:nvSpPr>
          <p:cNvPr id="119816" name="Line 7"/>
          <p:cNvSpPr>
            <a:spLocks noChangeShapeType="1"/>
          </p:cNvSpPr>
          <p:nvPr/>
        </p:nvSpPr>
        <p:spPr bwMode="auto">
          <a:xfrm>
            <a:off x="3304558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17" name="Line 8"/>
          <p:cNvSpPr>
            <a:spLocks noChangeShapeType="1"/>
          </p:cNvSpPr>
          <p:nvPr/>
        </p:nvSpPr>
        <p:spPr bwMode="auto">
          <a:xfrm>
            <a:off x="3787246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18" name="Line 9"/>
          <p:cNvSpPr>
            <a:spLocks noChangeShapeType="1"/>
          </p:cNvSpPr>
          <p:nvPr/>
        </p:nvSpPr>
        <p:spPr bwMode="auto">
          <a:xfrm>
            <a:off x="4245801" y="2489439"/>
            <a:ext cx="1856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19" name="Line 10"/>
          <p:cNvSpPr>
            <a:spLocks noChangeShapeType="1"/>
          </p:cNvSpPr>
          <p:nvPr/>
        </p:nvSpPr>
        <p:spPr bwMode="auto">
          <a:xfrm>
            <a:off x="4756335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0" name="Line 11"/>
          <p:cNvSpPr>
            <a:spLocks noChangeShapeType="1"/>
          </p:cNvSpPr>
          <p:nvPr/>
        </p:nvSpPr>
        <p:spPr bwMode="auto">
          <a:xfrm>
            <a:off x="5239023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1" name="Line 12"/>
          <p:cNvSpPr>
            <a:spLocks noChangeShapeType="1"/>
          </p:cNvSpPr>
          <p:nvPr/>
        </p:nvSpPr>
        <p:spPr bwMode="auto">
          <a:xfrm>
            <a:off x="5721712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2" name="Line 13"/>
          <p:cNvSpPr>
            <a:spLocks noChangeShapeType="1"/>
          </p:cNvSpPr>
          <p:nvPr/>
        </p:nvSpPr>
        <p:spPr bwMode="auto">
          <a:xfrm>
            <a:off x="2797736" y="2946361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3" name="Line 14"/>
          <p:cNvSpPr>
            <a:spLocks noChangeShapeType="1"/>
          </p:cNvSpPr>
          <p:nvPr/>
        </p:nvSpPr>
        <p:spPr bwMode="auto">
          <a:xfrm>
            <a:off x="2797736" y="3382275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4" name="Line 15"/>
          <p:cNvSpPr>
            <a:spLocks noChangeShapeType="1"/>
          </p:cNvSpPr>
          <p:nvPr/>
        </p:nvSpPr>
        <p:spPr bwMode="auto">
          <a:xfrm>
            <a:off x="2797736" y="3818190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5" name="Line 16"/>
          <p:cNvSpPr>
            <a:spLocks noChangeShapeType="1"/>
          </p:cNvSpPr>
          <p:nvPr/>
        </p:nvSpPr>
        <p:spPr bwMode="auto">
          <a:xfrm>
            <a:off x="2797736" y="4254103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6" name="Line 17"/>
          <p:cNvSpPr>
            <a:spLocks noChangeShapeType="1"/>
          </p:cNvSpPr>
          <p:nvPr/>
        </p:nvSpPr>
        <p:spPr bwMode="auto">
          <a:xfrm>
            <a:off x="2797736" y="4690019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7" name="Line 18"/>
          <p:cNvSpPr>
            <a:spLocks noChangeShapeType="1"/>
          </p:cNvSpPr>
          <p:nvPr/>
        </p:nvSpPr>
        <p:spPr bwMode="auto">
          <a:xfrm>
            <a:off x="2797736" y="5125932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8" name="Line 19"/>
          <p:cNvSpPr>
            <a:spLocks noChangeShapeType="1"/>
          </p:cNvSpPr>
          <p:nvPr/>
        </p:nvSpPr>
        <p:spPr bwMode="auto">
          <a:xfrm>
            <a:off x="2820014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29" name="Line 20"/>
          <p:cNvSpPr>
            <a:spLocks noChangeShapeType="1"/>
          </p:cNvSpPr>
          <p:nvPr/>
        </p:nvSpPr>
        <p:spPr bwMode="auto">
          <a:xfrm>
            <a:off x="6206257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30" name="Line 21"/>
          <p:cNvSpPr>
            <a:spLocks noChangeShapeType="1"/>
          </p:cNvSpPr>
          <p:nvPr/>
        </p:nvSpPr>
        <p:spPr bwMode="auto">
          <a:xfrm>
            <a:off x="2797736" y="2510446"/>
            <a:ext cx="3430799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31" name="Line 22"/>
          <p:cNvSpPr>
            <a:spLocks noChangeShapeType="1"/>
          </p:cNvSpPr>
          <p:nvPr/>
        </p:nvSpPr>
        <p:spPr bwMode="auto">
          <a:xfrm>
            <a:off x="2797736" y="5561847"/>
            <a:ext cx="3430799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32" name="Text Box 23"/>
          <p:cNvSpPr txBox="1">
            <a:spLocks noChangeArrowheads="1"/>
          </p:cNvSpPr>
          <p:nvPr/>
        </p:nvSpPr>
        <p:spPr bwMode="auto">
          <a:xfrm>
            <a:off x="2224079" y="5904976"/>
            <a:ext cx="4975401" cy="512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 = {{1, 2}, {2, 3}, {1, 4}, {4, 5}}</a:t>
            </a:r>
          </a:p>
        </p:txBody>
      </p:sp>
      <p:sp>
        <p:nvSpPr>
          <p:cNvPr id="119833" name="Text Box 24"/>
          <p:cNvSpPr txBox="1">
            <a:spLocks noChangeArrowheads="1"/>
          </p:cNvSpPr>
          <p:nvPr/>
        </p:nvSpPr>
        <p:spPr bwMode="auto">
          <a:xfrm>
            <a:off x="296853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34" name="Text Box 25"/>
          <p:cNvSpPr txBox="1">
            <a:spLocks noChangeArrowheads="1"/>
          </p:cNvSpPr>
          <p:nvPr/>
        </p:nvSpPr>
        <p:spPr bwMode="auto">
          <a:xfrm>
            <a:off x="3479068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9835" name="Text Box 26"/>
          <p:cNvSpPr txBox="1">
            <a:spLocks noChangeArrowheads="1"/>
          </p:cNvSpPr>
          <p:nvPr/>
        </p:nvSpPr>
        <p:spPr bwMode="auto">
          <a:xfrm>
            <a:off x="392091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36" name="Text Box 27"/>
          <p:cNvSpPr txBox="1">
            <a:spLocks noChangeArrowheads="1"/>
          </p:cNvSpPr>
          <p:nvPr/>
        </p:nvSpPr>
        <p:spPr bwMode="auto">
          <a:xfrm>
            <a:off x="4435162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9837" name="Text Box 28"/>
          <p:cNvSpPr txBox="1">
            <a:spLocks noChangeArrowheads="1"/>
          </p:cNvSpPr>
          <p:nvPr/>
        </p:nvSpPr>
        <p:spPr bwMode="auto">
          <a:xfrm>
            <a:off x="4902999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38" name="Text Box 29"/>
          <p:cNvSpPr txBox="1">
            <a:spLocks noChangeArrowheads="1"/>
          </p:cNvSpPr>
          <p:nvPr/>
        </p:nvSpPr>
        <p:spPr bwMode="auto">
          <a:xfrm>
            <a:off x="5385687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39" name="Text Box 30"/>
          <p:cNvSpPr txBox="1">
            <a:spLocks noChangeArrowheads="1"/>
          </p:cNvSpPr>
          <p:nvPr/>
        </p:nvSpPr>
        <p:spPr bwMode="auto">
          <a:xfrm>
            <a:off x="5870231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40" name="Text Box 31"/>
          <p:cNvSpPr txBox="1">
            <a:spLocks noChangeArrowheads="1"/>
          </p:cNvSpPr>
          <p:nvPr/>
        </p:nvSpPr>
        <p:spPr bwMode="auto">
          <a:xfrm>
            <a:off x="2996380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9841" name="Text Box 32"/>
          <p:cNvSpPr txBox="1">
            <a:spLocks noChangeArrowheads="1"/>
          </p:cNvSpPr>
          <p:nvPr/>
        </p:nvSpPr>
        <p:spPr bwMode="auto">
          <a:xfrm>
            <a:off x="3451221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42" name="Text Box 33"/>
          <p:cNvSpPr txBox="1">
            <a:spLocks noChangeArrowheads="1"/>
          </p:cNvSpPr>
          <p:nvPr/>
        </p:nvSpPr>
        <p:spPr bwMode="auto">
          <a:xfrm>
            <a:off x="3948761" y="29936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9843" name="Text Box 34"/>
          <p:cNvSpPr txBox="1">
            <a:spLocks noChangeArrowheads="1"/>
          </p:cNvSpPr>
          <p:nvPr/>
        </p:nvSpPr>
        <p:spPr bwMode="auto">
          <a:xfrm>
            <a:off x="4435162" y="29936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9844" name="Text Box 35"/>
          <p:cNvSpPr txBox="1">
            <a:spLocks noChangeArrowheads="1"/>
          </p:cNvSpPr>
          <p:nvPr/>
        </p:nvSpPr>
        <p:spPr bwMode="auto">
          <a:xfrm>
            <a:off x="4930846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9845" name="Text Box 36"/>
          <p:cNvSpPr txBox="1">
            <a:spLocks noChangeArrowheads="1"/>
          </p:cNvSpPr>
          <p:nvPr/>
        </p:nvSpPr>
        <p:spPr bwMode="auto">
          <a:xfrm>
            <a:off x="5385687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46" name="Text Box 37"/>
          <p:cNvSpPr txBox="1">
            <a:spLocks noChangeArrowheads="1"/>
          </p:cNvSpPr>
          <p:nvPr/>
        </p:nvSpPr>
        <p:spPr bwMode="auto">
          <a:xfrm>
            <a:off x="5870231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47" name="Text Box 38"/>
          <p:cNvSpPr txBox="1">
            <a:spLocks noChangeArrowheads="1"/>
          </p:cNvSpPr>
          <p:nvPr/>
        </p:nvSpPr>
        <p:spPr bwMode="auto">
          <a:xfrm>
            <a:off x="2968533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48" name="Text Box 39"/>
          <p:cNvSpPr txBox="1">
            <a:spLocks noChangeArrowheads="1"/>
          </p:cNvSpPr>
          <p:nvPr/>
        </p:nvSpPr>
        <p:spPr bwMode="auto">
          <a:xfrm>
            <a:off x="3479068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19849" name="Text Box 40"/>
          <p:cNvSpPr txBox="1">
            <a:spLocks noChangeArrowheads="1"/>
          </p:cNvSpPr>
          <p:nvPr/>
        </p:nvSpPr>
        <p:spPr bwMode="auto">
          <a:xfrm>
            <a:off x="3920913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50" name="Text Box 41"/>
          <p:cNvSpPr txBox="1">
            <a:spLocks noChangeArrowheads="1"/>
          </p:cNvSpPr>
          <p:nvPr/>
        </p:nvSpPr>
        <p:spPr bwMode="auto">
          <a:xfrm>
            <a:off x="4405459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51" name="Text Box 42"/>
          <p:cNvSpPr txBox="1">
            <a:spLocks noChangeArrowheads="1"/>
          </p:cNvSpPr>
          <p:nvPr/>
        </p:nvSpPr>
        <p:spPr bwMode="auto">
          <a:xfrm>
            <a:off x="4930846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9852" name="Text Box 43"/>
          <p:cNvSpPr txBox="1">
            <a:spLocks noChangeArrowheads="1"/>
          </p:cNvSpPr>
          <p:nvPr/>
        </p:nvSpPr>
        <p:spPr bwMode="auto">
          <a:xfrm>
            <a:off x="5413534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9853" name="Text Box 44"/>
          <p:cNvSpPr txBox="1">
            <a:spLocks noChangeArrowheads="1"/>
          </p:cNvSpPr>
          <p:nvPr/>
        </p:nvSpPr>
        <p:spPr bwMode="auto">
          <a:xfrm>
            <a:off x="5870231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54" name="Text Box 45"/>
          <p:cNvSpPr txBox="1">
            <a:spLocks noChangeArrowheads="1"/>
          </p:cNvSpPr>
          <p:nvPr/>
        </p:nvSpPr>
        <p:spPr bwMode="auto">
          <a:xfrm>
            <a:off x="2996380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9855" name="Text Box 46"/>
          <p:cNvSpPr txBox="1">
            <a:spLocks noChangeArrowheads="1"/>
          </p:cNvSpPr>
          <p:nvPr/>
        </p:nvSpPr>
        <p:spPr bwMode="auto">
          <a:xfrm>
            <a:off x="3479068" y="3865457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9856" name="Text Box 47"/>
          <p:cNvSpPr txBox="1">
            <a:spLocks noChangeArrowheads="1"/>
          </p:cNvSpPr>
          <p:nvPr/>
        </p:nvSpPr>
        <p:spPr bwMode="auto">
          <a:xfrm>
            <a:off x="3920913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57" name="Text Box 48"/>
          <p:cNvSpPr txBox="1">
            <a:spLocks noChangeArrowheads="1"/>
          </p:cNvSpPr>
          <p:nvPr/>
        </p:nvSpPr>
        <p:spPr bwMode="auto">
          <a:xfrm>
            <a:off x="4405459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58" name="Text Box 49"/>
          <p:cNvSpPr txBox="1">
            <a:spLocks noChangeArrowheads="1"/>
          </p:cNvSpPr>
          <p:nvPr/>
        </p:nvSpPr>
        <p:spPr bwMode="auto">
          <a:xfrm>
            <a:off x="4930846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9859" name="Text Box 50"/>
          <p:cNvSpPr txBox="1">
            <a:spLocks noChangeArrowheads="1"/>
          </p:cNvSpPr>
          <p:nvPr/>
        </p:nvSpPr>
        <p:spPr bwMode="auto">
          <a:xfrm>
            <a:off x="5385687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60" name="Text Box 51"/>
          <p:cNvSpPr txBox="1">
            <a:spLocks noChangeArrowheads="1"/>
          </p:cNvSpPr>
          <p:nvPr/>
        </p:nvSpPr>
        <p:spPr bwMode="auto">
          <a:xfrm>
            <a:off x="5898079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9861" name="Text Box 52"/>
          <p:cNvSpPr txBox="1">
            <a:spLocks noChangeArrowheads="1"/>
          </p:cNvSpPr>
          <p:nvPr/>
        </p:nvSpPr>
        <p:spPr bwMode="auto">
          <a:xfrm>
            <a:off x="2968533" y="430137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62" name="Text Box 53"/>
          <p:cNvSpPr txBox="1">
            <a:spLocks noChangeArrowheads="1"/>
          </p:cNvSpPr>
          <p:nvPr/>
        </p:nvSpPr>
        <p:spPr bwMode="auto">
          <a:xfrm>
            <a:off x="3479068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9863" name="Text Box 54"/>
          <p:cNvSpPr txBox="1">
            <a:spLocks noChangeArrowheads="1"/>
          </p:cNvSpPr>
          <p:nvPr/>
        </p:nvSpPr>
        <p:spPr bwMode="auto">
          <a:xfrm>
            <a:off x="3948761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19864" name="Text Box 55"/>
          <p:cNvSpPr txBox="1">
            <a:spLocks noChangeArrowheads="1"/>
          </p:cNvSpPr>
          <p:nvPr/>
        </p:nvSpPr>
        <p:spPr bwMode="auto">
          <a:xfrm>
            <a:off x="4435162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9865" name="Text Box 56"/>
          <p:cNvSpPr txBox="1">
            <a:spLocks noChangeArrowheads="1"/>
          </p:cNvSpPr>
          <p:nvPr/>
        </p:nvSpPr>
        <p:spPr bwMode="auto">
          <a:xfrm>
            <a:off x="4902999" y="430137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66" name="Text Box 57"/>
          <p:cNvSpPr txBox="1">
            <a:spLocks noChangeArrowheads="1"/>
          </p:cNvSpPr>
          <p:nvPr/>
        </p:nvSpPr>
        <p:spPr bwMode="auto">
          <a:xfrm>
            <a:off x="5413534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9867" name="Text Box 58"/>
          <p:cNvSpPr txBox="1">
            <a:spLocks noChangeArrowheads="1"/>
          </p:cNvSpPr>
          <p:nvPr/>
        </p:nvSpPr>
        <p:spPr bwMode="auto">
          <a:xfrm>
            <a:off x="5898079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9868" name="Text Box 59"/>
          <p:cNvSpPr txBox="1">
            <a:spLocks noChangeArrowheads="1"/>
          </p:cNvSpPr>
          <p:nvPr/>
        </p:nvSpPr>
        <p:spPr bwMode="auto">
          <a:xfrm>
            <a:off x="2968533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69" name="Text Box 60"/>
          <p:cNvSpPr txBox="1">
            <a:spLocks noChangeArrowheads="1"/>
          </p:cNvSpPr>
          <p:nvPr/>
        </p:nvSpPr>
        <p:spPr bwMode="auto">
          <a:xfrm>
            <a:off x="3451221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70" name="Text Box 61"/>
          <p:cNvSpPr txBox="1">
            <a:spLocks noChangeArrowheads="1"/>
          </p:cNvSpPr>
          <p:nvPr/>
        </p:nvSpPr>
        <p:spPr bwMode="auto">
          <a:xfrm>
            <a:off x="3948761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19871" name="Text Box 62"/>
          <p:cNvSpPr txBox="1">
            <a:spLocks noChangeArrowheads="1"/>
          </p:cNvSpPr>
          <p:nvPr/>
        </p:nvSpPr>
        <p:spPr bwMode="auto">
          <a:xfrm>
            <a:off x="4405459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72" name="Text Box 63"/>
          <p:cNvSpPr txBox="1">
            <a:spLocks noChangeArrowheads="1"/>
          </p:cNvSpPr>
          <p:nvPr/>
        </p:nvSpPr>
        <p:spPr bwMode="auto">
          <a:xfrm>
            <a:off x="4930846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19873" name="Text Box 64"/>
          <p:cNvSpPr txBox="1">
            <a:spLocks noChangeArrowheads="1"/>
          </p:cNvSpPr>
          <p:nvPr/>
        </p:nvSpPr>
        <p:spPr bwMode="auto">
          <a:xfrm>
            <a:off x="5385687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74" name="Text Box 65"/>
          <p:cNvSpPr txBox="1">
            <a:spLocks noChangeArrowheads="1"/>
          </p:cNvSpPr>
          <p:nvPr/>
        </p:nvSpPr>
        <p:spPr bwMode="auto">
          <a:xfrm>
            <a:off x="5898079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9875" name="Text Box 66"/>
          <p:cNvSpPr txBox="1">
            <a:spLocks noChangeArrowheads="1"/>
          </p:cNvSpPr>
          <p:nvPr/>
        </p:nvSpPr>
        <p:spPr bwMode="auto">
          <a:xfrm>
            <a:off x="2968533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76" name="Text Box 67"/>
          <p:cNvSpPr txBox="1">
            <a:spLocks noChangeArrowheads="1"/>
          </p:cNvSpPr>
          <p:nvPr/>
        </p:nvSpPr>
        <p:spPr bwMode="auto">
          <a:xfrm>
            <a:off x="3451221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77" name="Text Box 68"/>
          <p:cNvSpPr txBox="1">
            <a:spLocks noChangeArrowheads="1"/>
          </p:cNvSpPr>
          <p:nvPr/>
        </p:nvSpPr>
        <p:spPr bwMode="auto">
          <a:xfrm>
            <a:off x="3920913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78" name="Text Box 69"/>
          <p:cNvSpPr txBox="1">
            <a:spLocks noChangeArrowheads="1"/>
          </p:cNvSpPr>
          <p:nvPr/>
        </p:nvSpPr>
        <p:spPr bwMode="auto">
          <a:xfrm>
            <a:off x="443516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19879" name="Text Box 70"/>
          <p:cNvSpPr txBox="1">
            <a:spLocks noChangeArrowheads="1"/>
          </p:cNvSpPr>
          <p:nvPr/>
        </p:nvSpPr>
        <p:spPr bwMode="auto">
          <a:xfrm>
            <a:off x="4930846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19880" name="Text Box 71"/>
          <p:cNvSpPr txBox="1">
            <a:spLocks noChangeArrowheads="1"/>
          </p:cNvSpPr>
          <p:nvPr/>
        </p:nvSpPr>
        <p:spPr bwMode="auto">
          <a:xfrm>
            <a:off x="5413534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19881" name="Line 72"/>
          <p:cNvSpPr>
            <a:spLocks noChangeShapeType="1"/>
          </p:cNvSpPr>
          <p:nvPr/>
        </p:nvSpPr>
        <p:spPr bwMode="auto">
          <a:xfrm>
            <a:off x="9451406" y="2941108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82" name="Line 73"/>
          <p:cNvSpPr>
            <a:spLocks noChangeShapeType="1"/>
          </p:cNvSpPr>
          <p:nvPr/>
        </p:nvSpPr>
        <p:spPr bwMode="auto">
          <a:xfrm>
            <a:off x="9451406" y="3373522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83" name="Line 74"/>
          <p:cNvSpPr>
            <a:spLocks noChangeShapeType="1"/>
          </p:cNvSpPr>
          <p:nvPr/>
        </p:nvSpPr>
        <p:spPr bwMode="auto">
          <a:xfrm>
            <a:off x="9451406" y="3804185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84" name="Line 75"/>
          <p:cNvSpPr>
            <a:spLocks noChangeShapeType="1"/>
          </p:cNvSpPr>
          <p:nvPr/>
        </p:nvSpPr>
        <p:spPr bwMode="auto">
          <a:xfrm>
            <a:off x="9451406" y="4234847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85" name="Line 76"/>
          <p:cNvSpPr>
            <a:spLocks noChangeShapeType="1"/>
          </p:cNvSpPr>
          <p:nvPr/>
        </p:nvSpPr>
        <p:spPr bwMode="auto">
          <a:xfrm>
            <a:off x="9451406" y="4665509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86" name="Line 77"/>
          <p:cNvSpPr>
            <a:spLocks noChangeShapeType="1"/>
          </p:cNvSpPr>
          <p:nvPr/>
        </p:nvSpPr>
        <p:spPr bwMode="auto">
          <a:xfrm>
            <a:off x="9451406" y="5097921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87" name="Line 78"/>
          <p:cNvSpPr>
            <a:spLocks noChangeShapeType="1"/>
          </p:cNvSpPr>
          <p:nvPr/>
        </p:nvSpPr>
        <p:spPr bwMode="auto">
          <a:xfrm>
            <a:off x="9473685" y="2489438"/>
            <a:ext cx="1856" cy="3060153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88" name="Line 79"/>
          <p:cNvSpPr>
            <a:spLocks noChangeShapeType="1"/>
          </p:cNvSpPr>
          <p:nvPr/>
        </p:nvSpPr>
        <p:spPr bwMode="auto">
          <a:xfrm>
            <a:off x="10097467" y="2489438"/>
            <a:ext cx="1856" cy="3060153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89" name="Line 80"/>
          <p:cNvSpPr>
            <a:spLocks noChangeShapeType="1"/>
          </p:cNvSpPr>
          <p:nvPr/>
        </p:nvSpPr>
        <p:spPr bwMode="auto">
          <a:xfrm>
            <a:off x="9451406" y="2510446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90" name="Line 81"/>
          <p:cNvSpPr>
            <a:spLocks noChangeShapeType="1"/>
          </p:cNvSpPr>
          <p:nvPr/>
        </p:nvSpPr>
        <p:spPr bwMode="auto">
          <a:xfrm>
            <a:off x="9451406" y="5528584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91" name="Text Box 82"/>
          <p:cNvSpPr txBox="1">
            <a:spLocks noChangeArrowheads="1"/>
          </p:cNvSpPr>
          <p:nvPr/>
        </p:nvSpPr>
        <p:spPr bwMode="auto">
          <a:xfrm>
            <a:off x="5870231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92" name="Text Box 83"/>
          <p:cNvSpPr txBox="1">
            <a:spLocks noChangeArrowheads="1"/>
          </p:cNvSpPr>
          <p:nvPr/>
        </p:nvSpPr>
        <p:spPr bwMode="auto">
          <a:xfrm>
            <a:off x="9692751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19893" name="Text Box 84"/>
          <p:cNvSpPr txBox="1">
            <a:spLocks noChangeArrowheads="1"/>
          </p:cNvSpPr>
          <p:nvPr/>
        </p:nvSpPr>
        <p:spPr bwMode="auto">
          <a:xfrm>
            <a:off x="9646339" y="2986626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9894" name="Text Box 85"/>
          <p:cNvSpPr txBox="1">
            <a:spLocks noChangeArrowheads="1"/>
          </p:cNvSpPr>
          <p:nvPr/>
        </p:nvSpPr>
        <p:spPr bwMode="auto">
          <a:xfrm>
            <a:off x="9646339" y="3420790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9895" name="Text Box 86"/>
          <p:cNvSpPr txBox="1">
            <a:spLocks noChangeArrowheads="1"/>
          </p:cNvSpPr>
          <p:nvPr/>
        </p:nvSpPr>
        <p:spPr bwMode="auto">
          <a:xfrm>
            <a:off x="9646339" y="3851452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9896" name="Text Box 87"/>
          <p:cNvSpPr txBox="1">
            <a:spLocks noChangeArrowheads="1"/>
          </p:cNvSpPr>
          <p:nvPr/>
        </p:nvSpPr>
        <p:spPr bwMode="auto">
          <a:xfrm>
            <a:off x="9646339" y="4282114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19897" name="Text Box 88"/>
          <p:cNvSpPr txBox="1">
            <a:spLocks noChangeArrowheads="1"/>
          </p:cNvSpPr>
          <p:nvPr/>
        </p:nvSpPr>
        <p:spPr bwMode="auto">
          <a:xfrm>
            <a:off x="9720598" y="4712777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19898" name="Line 89"/>
          <p:cNvSpPr>
            <a:spLocks noChangeShapeType="1"/>
          </p:cNvSpPr>
          <p:nvPr/>
        </p:nvSpPr>
        <p:spPr bwMode="auto">
          <a:xfrm>
            <a:off x="7513228" y="2941108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899" name="Line 90"/>
          <p:cNvSpPr>
            <a:spLocks noChangeShapeType="1"/>
          </p:cNvSpPr>
          <p:nvPr/>
        </p:nvSpPr>
        <p:spPr bwMode="auto">
          <a:xfrm>
            <a:off x="7513228" y="3373522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0" name="Line 91"/>
          <p:cNvSpPr>
            <a:spLocks noChangeShapeType="1"/>
          </p:cNvSpPr>
          <p:nvPr/>
        </p:nvSpPr>
        <p:spPr bwMode="auto">
          <a:xfrm>
            <a:off x="7513228" y="3804185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1" name="Line 92"/>
          <p:cNvSpPr>
            <a:spLocks noChangeShapeType="1"/>
          </p:cNvSpPr>
          <p:nvPr/>
        </p:nvSpPr>
        <p:spPr bwMode="auto">
          <a:xfrm>
            <a:off x="7513228" y="4234847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2" name="Line 93"/>
          <p:cNvSpPr>
            <a:spLocks noChangeShapeType="1"/>
          </p:cNvSpPr>
          <p:nvPr/>
        </p:nvSpPr>
        <p:spPr bwMode="auto">
          <a:xfrm>
            <a:off x="7513228" y="4665509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3" name="Line 94"/>
          <p:cNvSpPr>
            <a:spLocks noChangeShapeType="1"/>
          </p:cNvSpPr>
          <p:nvPr/>
        </p:nvSpPr>
        <p:spPr bwMode="auto">
          <a:xfrm>
            <a:off x="7513228" y="5097921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4" name="Line 95"/>
          <p:cNvSpPr>
            <a:spLocks noChangeShapeType="1"/>
          </p:cNvSpPr>
          <p:nvPr/>
        </p:nvSpPr>
        <p:spPr bwMode="auto">
          <a:xfrm>
            <a:off x="7535506" y="2489438"/>
            <a:ext cx="1856" cy="3060153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5" name="Line 96"/>
          <p:cNvSpPr>
            <a:spLocks noChangeShapeType="1"/>
          </p:cNvSpPr>
          <p:nvPr/>
        </p:nvSpPr>
        <p:spPr bwMode="auto">
          <a:xfrm>
            <a:off x="7981065" y="2489438"/>
            <a:ext cx="1856" cy="3060153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6" name="Line 97"/>
          <p:cNvSpPr>
            <a:spLocks noChangeShapeType="1"/>
          </p:cNvSpPr>
          <p:nvPr/>
        </p:nvSpPr>
        <p:spPr bwMode="auto">
          <a:xfrm>
            <a:off x="7513228" y="2510446"/>
            <a:ext cx="490114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7" name="Line 98"/>
          <p:cNvSpPr>
            <a:spLocks noChangeShapeType="1"/>
          </p:cNvSpPr>
          <p:nvPr/>
        </p:nvSpPr>
        <p:spPr bwMode="auto">
          <a:xfrm>
            <a:off x="7513228" y="5528584"/>
            <a:ext cx="490114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19908" name="Text Box 99"/>
          <p:cNvSpPr txBox="1">
            <a:spLocks noChangeArrowheads="1"/>
          </p:cNvSpPr>
          <p:nvPr/>
        </p:nvSpPr>
        <p:spPr bwMode="auto">
          <a:xfrm>
            <a:off x="9720598" y="5145189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4</a:t>
            </a:r>
          </a:p>
        </p:txBody>
      </p:sp>
      <p:sp>
        <p:nvSpPr>
          <p:cNvPr id="119909" name="Text Box 100"/>
          <p:cNvSpPr txBox="1">
            <a:spLocks noChangeArrowheads="1"/>
          </p:cNvSpPr>
          <p:nvPr/>
        </p:nvSpPr>
        <p:spPr bwMode="auto">
          <a:xfrm>
            <a:off x="7643182" y="2557714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19910" name="Text Box 101"/>
          <p:cNvSpPr txBox="1">
            <a:spLocks noChangeArrowheads="1"/>
          </p:cNvSpPr>
          <p:nvPr/>
        </p:nvSpPr>
        <p:spPr bwMode="auto">
          <a:xfrm>
            <a:off x="7643182" y="3011135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9911" name="Text Box 102"/>
          <p:cNvSpPr txBox="1">
            <a:spLocks noChangeArrowheads="1"/>
          </p:cNvSpPr>
          <p:nvPr/>
        </p:nvSpPr>
        <p:spPr bwMode="auto">
          <a:xfrm>
            <a:off x="7643182" y="3420790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19912" name="Text Box 103"/>
          <p:cNvSpPr txBox="1">
            <a:spLocks noChangeArrowheads="1"/>
          </p:cNvSpPr>
          <p:nvPr/>
        </p:nvSpPr>
        <p:spPr bwMode="auto">
          <a:xfrm>
            <a:off x="7643182" y="3874211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19913" name="Text Box 104"/>
          <p:cNvSpPr txBox="1">
            <a:spLocks noChangeArrowheads="1"/>
          </p:cNvSpPr>
          <p:nvPr/>
        </p:nvSpPr>
        <p:spPr bwMode="auto">
          <a:xfrm>
            <a:off x="7643182" y="4282114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19914" name="Text Box 105"/>
          <p:cNvSpPr txBox="1">
            <a:spLocks noChangeArrowheads="1"/>
          </p:cNvSpPr>
          <p:nvPr/>
        </p:nvSpPr>
        <p:spPr bwMode="auto">
          <a:xfrm>
            <a:off x="7643182" y="4712777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3</a:t>
            </a:r>
          </a:p>
        </p:txBody>
      </p:sp>
      <p:sp>
        <p:nvSpPr>
          <p:cNvPr id="119915" name="Freeform 106"/>
          <p:cNvSpPr>
            <a:spLocks noChangeArrowheads="1"/>
          </p:cNvSpPr>
          <p:nvPr/>
        </p:nvSpPr>
        <p:spPr bwMode="auto">
          <a:xfrm>
            <a:off x="6148705" y="4803810"/>
            <a:ext cx="3475355" cy="141804"/>
          </a:xfrm>
          <a:custGeom>
            <a:avLst/>
            <a:gdLst>
              <a:gd name="T0" fmla="*/ 0 w 8257"/>
              <a:gd name="T1" fmla="*/ 70633 h 355"/>
              <a:gd name="T2" fmla="*/ 101495 w 8257"/>
              <a:gd name="T3" fmla="*/ 70633 h 355"/>
              <a:gd name="T4" fmla="*/ 190394 w 8257"/>
              <a:gd name="T5" fmla="*/ 57955 h 355"/>
              <a:gd name="T6" fmla="*/ 228545 w 8257"/>
              <a:gd name="T7" fmla="*/ 57955 h 355"/>
              <a:gd name="T8" fmla="*/ 228545 w 8257"/>
              <a:gd name="T9" fmla="*/ 57955 h 355"/>
              <a:gd name="T10" fmla="*/ 279292 w 8257"/>
              <a:gd name="T11" fmla="*/ 70633 h 355"/>
              <a:gd name="T12" fmla="*/ 380788 w 8257"/>
              <a:gd name="T13" fmla="*/ 70633 h 355"/>
              <a:gd name="T14" fmla="*/ 469686 w 8257"/>
              <a:gd name="T15" fmla="*/ 57955 h 355"/>
              <a:gd name="T16" fmla="*/ 507837 w 8257"/>
              <a:gd name="T17" fmla="*/ 57955 h 355"/>
              <a:gd name="T18" fmla="*/ 507837 w 8257"/>
              <a:gd name="T19" fmla="*/ 57955 h 355"/>
              <a:gd name="T20" fmla="*/ 558585 w 8257"/>
              <a:gd name="T21" fmla="*/ 70633 h 355"/>
              <a:gd name="T22" fmla="*/ 660080 w 8257"/>
              <a:gd name="T23" fmla="*/ 70633 h 355"/>
              <a:gd name="T24" fmla="*/ 748979 w 8257"/>
              <a:gd name="T25" fmla="*/ 57955 h 355"/>
              <a:gd name="T26" fmla="*/ 787129 w 8257"/>
              <a:gd name="T27" fmla="*/ 57955 h 355"/>
              <a:gd name="T28" fmla="*/ 787129 w 8257"/>
              <a:gd name="T29" fmla="*/ 57955 h 355"/>
              <a:gd name="T30" fmla="*/ 837877 w 8257"/>
              <a:gd name="T31" fmla="*/ 70633 h 355"/>
              <a:gd name="T32" fmla="*/ 939372 w 8257"/>
              <a:gd name="T33" fmla="*/ 70633 h 355"/>
              <a:gd name="T34" fmla="*/ 1028271 w 8257"/>
              <a:gd name="T35" fmla="*/ 57955 h 355"/>
              <a:gd name="T36" fmla="*/ 1066422 w 8257"/>
              <a:gd name="T37" fmla="*/ 57955 h 355"/>
              <a:gd name="T38" fmla="*/ 1066422 w 8257"/>
              <a:gd name="T39" fmla="*/ 57955 h 355"/>
              <a:gd name="T40" fmla="*/ 1117169 w 8257"/>
              <a:gd name="T41" fmla="*/ 70633 h 355"/>
              <a:gd name="T42" fmla="*/ 1218665 w 8257"/>
              <a:gd name="T43" fmla="*/ 70633 h 355"/>
              <a:gd name="T44" fmla="*/ 1307563 w 8257"/>
              <a:gd name="T45" fmla="*/ 57955 h 355"/>
              <a:gd name="T46" fmla="*/ 1345714 w 8257"/>
              <a:gd name="T47" fmla="*/ 57955 h 355"/>
              <a:gd name="T48" fmla="*/ 1345714 w 8257"/>
              <a:gd name="T49" fmla="*/ 57955 h 355"/>
              <a:gd name="T50" fmla="*/ 1396462 w 8257"/>
              <a:gd name="T51" fmla="*/ 70633 h 355"/>
              <a:gd name="T52" fmla="*/ 1497957 w 8257"/>
              <a:gd name="T53" fmla="*/ 70633 h 355"/>
              <a:gd name="T54" fmla="*/ 1586856 w 8257"/>
              <a:gd name="T55" fmla="*/ 57955 h 355"/>
              <a:gd name="T56" fmla="*/ 1625006 w 8257"/>
              <a:gd name="T57" fmla="*/ 57955 h 355"/>
              <a:gd name="T58" fmla="*/ 1625006 w 8257"/>
              <a:gd name="T59" fmla="*/ 57955 h 355"/>
              <a:gd name="T60" fmla="*/ 1675754 w 8257"/>
              <a:gd name="T61" fmla="*/ 70633 h 355"/>
              <a:gd name="T62" fmla="*/ 1777249 w 8257"/>
              <a:gd name="T63" fmla="*/ 70633 h 355"/>
              <a:gd name="T64" fmla="*/ 1866148 w 8257"/>
              <a:gd name="T65" fmla="*/ 57955 h 355"/>
              <a:gd name="T66" fmla="*/ 1904299 w 8257"/>
              <a:gd name="T67" fmla="*/ 57955 h 355"/>
              <a:gd name="T68" fmla="*/ 1904299 w 8257"/>
              <a:gd name="T69" fmla="*/ 57955 h 355"/>
              <a:gd name="T70" fmla="*/ 1955046 w 8257"/>
              <a:gd name="T71" fmla="*/ 70633 h 355"/>
              <a:gd name="T72" fmla="*/ 2056902 w 8257"/>
              <a:gd name="T73" fmla="*/ 70633 h 355"/>
              <a:gd name="T74" fmla="*/ 2145440 w 8257"/>
              <a:gd name="T75" fmla="*/ 57955 h 355"/>
              <a:gd name="T76" fmla="*/ 2183951 w 8257"/>
              <a:gd name="T77" fmla="*/ 57955 h 355"/>
              <a:gd name="T78" fmla="*/ 2183951 w 8257"/>
              <a:gd name="T79" fmla="*/ 57955 h 355"/>
              <a:gd name="T80" fmla="*/ 2234699 w 8257"/>
              <a:gd name="T81" fmla="*/ 70633 h 355"/>
              <a:gd name="T82" fmla="*/ 2336554 w 8257"/>
              <a:gd name="T83" fmla="*/ 70633 h 355"/>
              <a:gd name="T84" fmla="*/ 2425452 w 8257"/>
              <a:gd name="T85" fmla="*/ 57955 h 355"/>
              <a:gd name="T86" fmla="*/ 2463243 w 8257"/>
              <a:gd name="T87" fmla="*/ 57955 h 355"/>
              <a:gd name="T88" fmla="*/ 2463243 w 8257"/>
              <a:gd name="T89" fmla="*/ 57955 h 355"/>
              <a:gd name="T90" fmla="*/ 2514351 w 8257"/>
              <a:gd name="T91" fmla="*/ 70633 h 355"/>
              <a:gd name="T92" fmla="*/ 2615846 w 8257"/>
              <a:gd name="T93" fmla="*/ 70633 h 355"/>
              <a:gd name="T94" fmla="*/ 2704745 w 8257"/>
              <a:gd name="T95" fmla="*/ 57955 h 355"/>
              <a:gd name="T96" fmla="*/ 2742895 w 8257"/>
              <a:gd name="T97" fmla="*/ 57955 h 355"/>
              <a:gd name="T98" fmla="*/ 2742895 w 8257"/>
              <a:gd name="T99" fmla="*/ 57955 h 355"/>
              <a:gd name="T100" fmla="*/ 2793643 w 8257"/>
              <a:gd name="T101" fmla="*/ 70633 h 355"/>
              <a:gd name="T102" fmla="*/ 2895139 w 8257"/>
              <a:gd name="T103" fmla="*/ 70633 h 355"/>
              <a:gd name="T104" fmla="*/ 2971440 w 8257"/>
              <a:gd name="T105" fmla="*/ 64113 h 35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257" h="355">
                <a:moveTo>
                  <a:pt x="0" y="160"/>
                </a:moveTo>
                <a:lnTo>
                  <a:pt x="141" y="160"/>
                </a:lnTo>
                <a:lnTo>
                  <a:pt x="141" y="195"/>
                </a:lnTo>
                <a:lnTo>
                  <a:pt x="0" y="195"/>
                </a:lnTo>
                <a:lnTo>
                  <a:pt x="0" y="160"/>
                </a:lnTo>
                <a:close/>
                <a:moveTo>
                  <a:pt x="246" y="160"/>
                </a:moveTo>
                <a:lnTo>
                  <a:pt x="282" y="160"/>
                </a:lnTo>
                <a:lnTo>
                  <a:pt x="282" y="195"/>
                </a:lnTo>
                <a:lnTo>
                  <a:pt x="246" y="195"/>
                </a:lnTo>
                <a:lnTo>
                  <a:pt x="246" y="160"/>
                </a:lnTo>
                <a:close/>
                <a:moveTo>
                  <a:pt x="388" y="160"/>
                </a:moveTo>
                <a:lnTo>
                  <a:pt x="529" y="160"/>
                </a:lnTo>
                <a:lnTo>
                  <a:pt x="529" y="195"/>
                </a:lnTo>
                <a:lnTo>
                  <a:pt x="388" y="195"/>
                </a:lnTo>
                <a:lnTo>
                  <a:pt x="388" y="160"/>
                </a:lnTo>
                <a:close/>
                <a:moveTo>
                  <a:pt x="635" y="160"/>
                </a:moveTo>
                <a:lnTo>
                  <a:pt x="670" y="160"/>
                </a:lnTo>
                <a:lnTo>
                  <a:pt x="670" y="195"/>
                </a:lnTo>
                <a:lnTo>
                  <a:pt x="635" y="195"/>
                </a:lnTo>
                <a:lnTo>
                  <a:pt x="635" y="160"/>
                </a:lnTo>
                <a:close/>
                <a:moveTo>
                  <a:pt x="776" y="160"/>
                </a:moveTo>
                <a:lnTo>
                  <a:pt x="917" y="160"/>
                </a:lnTo>
                <a:lnTo>
                  <a:pt x="917" y="195"/>
                </a:lnTo>
                <a:lnTo>
                  <a:pt x="776" y="195"/>
                </a:lnTo>
                <a:lnTo>
                  <a:pt x="776" y="160"/>
                </a:lnTo>
                <a:close/>
                <a:moveTo>
                  <a:pt x="1023" y="160"/>
                </a:moveTo>
                <a:lnTo>
                  <a:pt x="1058" y="160"/>
                </a:lnTo>
                <a:lnTo>
                  <a:pt x="1058" y="195"/>
                </a:lnTo>
                <a:lnTo>
                  <a:pt x="1023" y="195"/>
                </a:lnTo>
                <a:lnTo>
                  <a:pt x="1023" y="160"/>
                </a:lnTo>
                <a:close/>
                <a:moveTo>
                  <a:pt x="1164" y="160"/>
                </a:moveTo>
                <a:lnTo>
                  <a:pt x="1305" y="160"/>
                </a:lnTo>
                <a:lnTo>
                  <a:pt x="1305" y="195"/>
                </a:lnTo>
                <a:lnTo>
                  <a:pt x="1164" y="195"/>
                </a:lnTo>
                <a:lnTo>
                  <a:pt x="1164" y="160"/>
                </a:lnTo>
                <a:close/>
                <a:moveTo>
                  <a:pt x="1411" y="160"/>
                </a:moveTo>
                <a:lnTo>
                  <a:pt x="1446" y="160"/>
                </a:lnTo>
                <a:lnTo>
                  <a:pt x="1446" y="195"/>
                </a:lnTo>
                <a:lnTo>
                  <a:pt x="1411" y="195"/>
                </a:lnTo>
                <a:lnTo>
                  <a:pt x="1411" y="160"/>
                </a:lnTo>
                <a:close/>
                <a:moveTo>
                  <a:pt x="1552" y="160"/>
                </a:moveTo>
                <a:lnTo>
                  <a:pt x="1693" y="160"/>
                </a:lnTo>
                <a:lnTo>
                  <a:pt x="1693" y="195"/>
                </a:lnTo>
                <a:lnTo>
                  <a:pt x="1552" y="195"/>
                </a:lnTo>
                <a:lnTo>
                  <a:pt x="1552" y="160"/>
                </a:lnTo>
                <a:close/>
                <a:moveTo>
                  <a:pt x="1799" y="160"/>
                </a:moveTo>
                <a:lnTo>
                  <a:pt x="1834" y="160"/>
                </a:lnTo>
                <a:lnTo>
                  <a:pt x="1834" y="195"/>
                </a:lnTo>
                <a:lnTo>
                  <a:pt x="1799" y="195"/>
                </a:lnTo>
                <a:lnTo>
                  <a:pt x="1799" y="160"/>
                </a:lnTo>
                <a:close/>
                <a:moveTo>
                  <a:pt x="1940" y="160"/>
                </a:moveTo>
                <a:lnTo>
                  <a:pt x="2081" y="160"/>
                </a:lnTo>
                <a:lnTo>
                  <a:pt x="2081" y="195"/>
                </a:lnTo>
                <a:lnTo>
                  <a:pt x="1940" y="195"/>
                </a:lnTo>
                <a:lnTo>
                  <a:pt x="1940" y="160"/>
                </a:lnTo>
                <a:close/>
                <a:moveTo>
                  <a:pt x="2187" y="160"/>
                </a:moveTo>
                <a:lnTo>
                  <a:pt x="2222" y="160"/>
                </a:lnTo>
                <a:lnTo>
                  <a:pt x="2222" y="195"/>
                </a:lnTo>
                <a:lnTo>
                  <a:pt x="2187" y="195"/>
                </a:lnTo>
                <a:lnTo>
                  <a:pt x="2187" y="160"/>
                </a:lnTo>
                <a:close/>
                <a:moveTo>
                  <a:pt x="2328" y="160"/>
                </a:moveTo>
                <a:lnTo>
                  <a:pt x="2469" y="160"/>
                </a:lnTo>
                <a:lnTo>
                  <a:pt x="2469" y="195"/>
                </a:lnTo>
                <a:lnTo>
                  <a:pt x="2328" y="195"/>
                </a:lnTo>
                <a:lnTo>
                  <a:pt x="2328" y="160"/>
                </a:lnTo>
                <a:close/>
                <a:moveTo>
                  <a:pt x="2575" y="160"/>
                </a:moveTo>
                <a:lnTo>
                  <a:pt x="2610" y="160"/>
                </a:lnTo>
                <a:lnTo>
                  <a:pt x="2610" y="195"/>
                </a:lnTo>
                <a:lnTo>
                  <a:pt x="2575" y="195"/>
                </a:lnTo>
                <a:lnTo>
                  <a:pt x="2575" y="160"/>
                </a:lnTo>
                <a:close/>
                <a:moveTo>
                  <a:pt x="2716" y="160"/>
                </a:moveTo>
                <a:lnTo>
                  <a:pt x="2857" y="160"/>
                </a:lnTo>
                <a:lnTo>
                  <a:pt x="2857" y="195"/>
                </a:lnTo>
                <a:lnTo>
                  <a:pt x="2716" y="195"/>
                </a:lnTo>
                <a:lnTo>
                  <a:pt x="2716" y="160"/>
                </a:lnTo>
                <a:close/>
                <a:moveTo>
                  <a:pt x="2963" y="160"/>
                </a:moveTo>
                <a:lnTo>
                  <a:pt x="2998" y="160"/>
                </a:lnTo>
                <a:lnTo>
                  <a:pt x="2998" y="195"/>
                </a:lnTo>
                <a:lnTo>
                  <a:pt x="2963" y="195"/>
                </a:lnTo>
                <a:lnTo>
                  <a:pt x="2963" y="160"/>
                </a:lnTo>
                <a:close/>
                <a:moveTo>
                  <a:pt x="3104" y="160"/>
                </a:moveTo>
                <a:lnTo>
                  <a:pt x="3245" y="160"/>
                </a:lnTo>
                <a:lnTo>
                  <a:pt x="3245" y="195"/>
                </a:lnTo>
                <a:lnTo>
                  <a:pt x="3104" y="195"/>
                </a:lnTo>
                <a:lnTo>
                  <a:pt x="3104" y="160"/>
                </a:lnTo>
                <a:close/>
                <a:moveTo>
                  <a:pt x="3351" y="160"/>
                </a:moveTo>
                <a:lnTo>
                  <a:pt x="3386" y="160"/>
                </a:lnTo>
                <a:lnTo>
                  <a:pt x="3386" y="195"/>
                </a:lnTo>
                <a:lnTo>
                  <a:pt x="3351" y="195"/>
                </a:lnTo>
                <a:lnTo>
                  <a:pt x="3351" y="160"/>
                </a:lnTo>
                <a:close/>
                <a:moveTo>
                  <a:pt x="3492" y="160"/>
                </a:moveTo>
                <a:lnTo>
                  <a:pt x="3633" y="160"/>
                </a:lnTo>
                <a:lnTo>
                  <a:pt x="3633" y="195"/>
                </a:lnTo>
                <a:lnTo>
                  <a:pt x="3492" y="195"/>
                </a:lnTo>
                <a:lnTo>
                  <a:pt x="3492" y="160"/>
                </a:lnTo>
                <a:close/>
                <a:moveTo>
                  <a:pt x="3739" y="160"/>
                </a:moveTo>
                <a:lnTo>
                  <a:pt x="3774" y="160"/>
                </a:lnTo>
                <a:lnTo>
                  <a:pt x="3774" y="195"/>
                </a:lnTo>
                <a:lnTo>
                  <a:pt x="3739" y="195"/>
                </a:lnTo>
                <a:lnTo>
                  <a:pt x="3739" y="160"/>
                </a:lnTo>
                <a:close/>
                <a:moveTo>
                  <a:pt x="3880" y="160"/>
                </a:moveTo>
                <a:lnTo>
                  <a:pt x="4021" y="160"/>
                </a:lnTo>
                <a:lnTo>
                  <a:pt x="4021" y="195"/>
                </a:lnTo>
                <a:lnTo>
                  <a:pt x="3880" y="195"/>
                </a:lnTo>
                <a:lnTo>
                  <a:pt x="3880" y="160"/>
                </a:lnTo>
                <a:close/>
                <a:moveTo>
                  <a:pt x="4127" y="160"/>
                </a:moveTo>
                <a:lnTo>
                  <a:pt x="4162" y="160"/>
                </a:lnTo>
                <a:lnTo>
                  <a:pt x="4162" y="195"/>
                </a:lnTo>
                <a:lnTo>
                  <a:pt x="4127" y="195"/>
                </a:lnTo>
                <a:lnTo>
                  <a:pt x="4127" y="160"/>
                </a:lnTo>
                <a:close/>
                <a:moveTo>
                  <a:pt x="4268" y="160"/>
                </a:moveTo>
                <a:lnTo>
                  <a:pt x="4409" y="160"/>
                </a:lnTo>
                <a:lnTo>
                  <a:pt x="4409" y="195"/>
                </a:lnTo>
                <a:lnTo>
                  <a:pt x="4268" y="195"/>
                </a:lnTo>
                <a:lnTo>
                  <a:pt x="4268" y="160"/>
                </a:lnTo>
                <a:close/>
                <a:moveTo>
                  <a:pt x="4515" y="160"/>
                </a:moveTo>
                <a:lnTo>
                  <a:pt x="4550" y="160"/>
                </a:lnTo>
                <a:lnTo>
                  <a:pt x="4550" y="195"/>
                </a:lnTo>
                <a:lnTo>
                  <a:pt x="4515" y="195"/>
                </a:lnTo>
                <a:lnTo>
                  <a:pt x="4515" y="160"/>
                </a:lnTo>
                <a:close/>
                <a:moveTo>
                  <a:pt x="4656" y="160"/>
                </a:moveTo>
                <a:lnTo>
                  <a:pt x="4797" y="160"/>
                </a:lnTo>
                <a:lnTo>
                  <a:pt x="4797" y="195"/>
                </a:lnTo>
                <a:lnTo>
                  <a:pt x="4656" y="195"/>
                </a:lnTo>
                <a:lnTo>
                  <a:pt x="4656" y="160"/>
                </a:lnTo>
                <a:close/>
                <a:moveTo>
                  <a:pt x="4903" y="160"/>
                </a:moveTo>
                <a:lnTo>
                  <a:pt x="4938" y="160"/>
                </a:lnTo>
                <a:lnTo>
                  <a:pt x="4938" y="195"/>
                </a:lnTo>
                <a:lnTo>
                  <a:pt x="4903" y="195"/>
                </a:lnTo>
                <a:lnTo>
                  <a:pt x="4903" y="160"/>
                </a:lnTo>
                <a:close/>
                <a:moveTo>
                  <a:pt x="5044" y="160"/>
                </a:moveTo>
                <a:lnTo>
                  <a:pt x="5185" y="160"/>
                </a:lnTo>
                <a:lnTo>
                  <a:pt x="5185" y="195"/>
                </a:lnTo>
                <a:lnTo>
                  <a:pt x="5044" y="195"/>
                </a:lnTo>
                <a:lnTo>
                  <a:pt x="5044" y="160"/>
                </a:lnTo>
                <a:close/>
                <a:moveTo>
                  <a:pt x="5291" y="160"/>
                </a:moveTo>
                <a:lnTo>
                  <a:pt x="5326" y="160"/>
                </a:lnTo>
                <a:lnTo>
                  <a:pt x="5326" y="195"/>
                </a:lnTo>
                <a:lnTo>
                  <a:pt x="5291" y="195"/>
                </a:lnTo>
                <a:lnTo>
                  <a:pt x="5291" y="160"/>
                </a:lnTo>
                <a:close/>
                <a:moveTo>
                  <a:pt x="5432" y="160"/>
                </a:moveTo>
                <a:lnTo>
                  <a:pt x="5573" y="160"/>
                </a:lnTo>
                <a:lnTo>
                  <a:pt x="5573" y="195"/>
                </a:lnTo>
                <a:lnTo>
                  <a:pt x="5432" y="195"/>
                </a:lnTo>
                <a:lnTo>
                  <a:pt x="5432" y="160"/>
                </a:lnTo>
                <a:close/>
                <a:moveTo>
                  <a:pt x="5679" y="160"/>
                </a:moveTo>
                <a:lnTo>
                  <a:pt x="5715" y="160"/>
                </a:lnTo>
                <a:lnTo>
                  <a:pt x="5715" y="195"/>
                </a:lnTo>
                <a:lnTo>
                  <a:pt x="5679" y="195"/>
                </a:lnTo>
                <a:lnTo>
                  <a:pt x="5679" y="160"/>
                </a:lnTo>
                <a:close/>
                <a:moveTo>
                  <a:pt x="5820" y="160"/>
                </a:moveTo>
                <a:lnTo>
                  <a:pt x="5961" y="160"/>
                </a:lnTo>
                <a:lnTo>
                  <a:pt x="5961" y="195"/>
                </a:lnTo>
                <a:lnTo>
                  <a:pt x="5820" y="195"/>
                </a:lnTo>
                <a:lnTo>
                  <a:pt x="5820" y="160"/>
                </a:lnTo>
                <a:close/>
                <a:moveTo>
                  <a:pt x="6068" y="160"/>
                </a:moveTo>
                <a:lnTo>
                  <a:pt x="6104" y="160"/>
                </a:lnTo>
                <a:lnTo>
                  <a:pt x="6104" y="195"/>
                </a:lnTo>
                <a:lnTo>
                  <a:pt x="6068" y="195"/>
                </a:lnTo>
                <a:lnTo>
                  <a:pt x="6068" y="160"/>
                </a:lnTo>
                <a:close/>
                <a:moveTo>
                  <a:pt x="6209" y="160"/>
                </a:moveTo>
                <a:lnTo>
                  <a:pt x="6351" y="160"/>
                </a:lnTo>
                <a:lnTo>
                  <a:pt x="6351" y="195"/>
                </a:lnTo>
                <a:lnTo>
                  <a:pt x="6209" y="195"/>
                </a:lnTo>
                <a:lnTo>
                  <a:pt x="6209" y="160"/>
                </a:lnTo>
                <a:close/>
                <a:moveTo>
                  <a:pt x="6456" y="160"/>
                </a:moveTo>
                <a:lnTo>
                  <a:pt x="6492" y="160"/>
                </a:lnTo>
                <a:lnTo>
                  <a:pt x="6492" y="195"/>
                </a:lnTo>
                <a:lnTo>
                  <a:pt x="6456" y="195"/>
                </a:lnTo>
                <a:lnTo>
                  <a:pt x="6456" y="160"/>
                </a:lnTo>
                <a:close/>
                <a:moveTo>
                  <a:pt x="6597" y="160"/>
                </a:moveTo>
                <a:lnTo>
                  <a:pt x="6739" y="160"/>
                </a:lnTo>
                <a:lnTo>
                  <a:pt x="6739" y="195"/>
                </a:lnTo>
                <a:lnTo>
                  <a:pt x="6597" y="195"/>
                </a:lnTo>
                <a:lnTo>
                  <a:pt x="6597" y="160"/>
                </a:lnTo>
                <a:close/>
                <a:moveTo>
                  <a:pt x="6844" y="160"/>
                </a:moveTo>
                <a:lnTo>
                  <a:pt x="6880" y="160"/>
                </a:lnTo>
                <a:lnTo>
                  <a:pt x="6880" y="195"/>
                </a:lnTo>
                <a:lnTo>
                  <a:pt x="6844" y="195"/>
                </a:lnTo>
                <a:lnTo>
                  <a:pt x="6844" y="160"/>
                </a:lnTo>
                <a:close/>
                <a:moveTo>
                  <a:pt x="6986" y="160"/>
                </a:moveTo>
                <a:lnTo>
                  <a:pt x="7127" y="160"/>
                </a:lnTo>
                <a:lnTo>
                  <a:pt x="7127" y="195"/>
                </a:lnTo>
                <a:lnTo>
                  <a:pt x="6986" y="195"/>
                </a:lnTo>
                <a:lnTo>
                  <a:pt x="6986" y="160"/>
                </a:lnTo>
                <a:close/>
                <a:moveTo>
                  <a:pt x="7232" y="160"/>
                </a:moveTo>
                <a:lnTo>
                  <a:pt x="7268" y="160"/>
                </a:lnTo>
                <a:lnTo>
                  <a:pt x="7268" y="195"/>
                </a:lnTo>
                <a:lnTo>
                  <a:pt x="7232" y="195"/>
                </a:lnTo>
                <a:lnTo>
                  <a:pt x="7232" y="160"/>
                </a:lnTo>
                <a:close/>
                <a:moveTo>
                  <a:pt x="7374" y="160"/>
                </a:moveTo>
                <a:lnTo>
                  <a:pt x="7515" y="160"/>
                </a:lnTo>
                <a:lnTo>
                  <a:pt x="7515" y="195"/>
                </a:lnTo>
                <a:lnTo>
                  <a:pt x="7374" y="195"/>
                </a:lnTo>
                <a:lnTo>
                  <a:pt x="7374" y="160"/>
                </a:lnTo>
                <a:close/>
                <a:moveTo>
                  <a:pt x="7621" y="160"/>
                </a:moveTo>
                <a:lnTo>
                  <a:pt x="7656" y="160"/>
                </a:lnTo>
                <a:lnTo>
                  <a:pt x="7656" y="195"/>
                </a:lnTo>
                <a:lnTo>
                  <a:pt x="7621" y="195"/>
                </a:lnTo>
                <a:lnTo>
                  <a:pt x="7621" y="160"/>
                </a:lnTo>
                <a:close/>
                <a:moveTo>
                  <a:pt x="7762" y="160"/>
                </a:moveTo>
                <a:lnTo>
                  <a:pt x="7903" y="160"/>
                </a:lnTo>
                <a:lnTo>
                  <a:pt x="7903" y="195"/>
                </a:lnTo>
                <a:lnTo>
                  <a:pt x="7762" y="195"/>
                </a:lnTo>
                <a:lnTo>
                  <a:pt x="7762" y="160"/>
                </a:lnTo>
                <a:close/>
                <a:moveTo>
                  <a:pt x="8009" y="160"/>
                </a:moveTo>
                <a:lnTo>
                  <a:pt x="8044" y="160"/>
                </a:lnTo>
                <a:lnTo>
                  <a:pt x="8044" y="195"/>
                </a:lnTo>
                <a:lnTo>
                  <a:pt x="8009" y="195"/>
                </a:lnTo>
                <a:lnTo>
                  <a:pt x="8009" y="160"/>
                </a:lnTo>
                <a:close/>
                <a:moveTo>
                  <a:pt x="8044" y="0"/>
                </a:moveTo>
                <a:lnTo>
                  <a:pt x="8256" y="177"/>
                </a:lnTo>
                <a:lnTo>
                  <a:pt x="8044" y="354"/>
                </a:lnTo>
                <a:lnTo>
                  <a:pt x="8044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19916" name="Text Box 107"/>
          <p:cNvSpPr txBox="1">
            <a:spLocks noChangeArrowheads="1"/>
          </p:cNvSpPr>
          <p:nvPr/>
        </p:nvSpPr>
        <p:spPr bwMode="auto">
          <a:xfrm>
            <a:off x="7643182" y="5145189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19917" name="Text Box 108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58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417742" y="781029"/>
            <a:ext cx="5684582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Prim’s Algorithm: after iteration 5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750023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  <a:tab pos="717526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nearest =        </a:t>
            </a: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mindist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 </a:t>
            </a: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3304558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3787246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4245801" y="2489439"/>
            <a:ext cx="1856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4756335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5239023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5721712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2797736" y="2946361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2797736" y="3382275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>
            <a:off x="2797736" y="3818190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2797736" y="4254103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2797736" y="4690019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2797736" y="5125932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2820014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6206257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2797736" y="2510446"/>
            <a:ext cx="3430799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2797736" y="5561847"/>
            <a:ext cx="3430799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2224079" y="5904976"/>
            <a:ext cx="5038522" cy="453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 = {{1, 2}, {2, 3}, {1, 4}, {4, 5}, {4, 7}}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96853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479068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392091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435162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4902999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5385687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5870231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2996380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3451221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3948761" y="29936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4435162" y="29936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4930846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5385687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5870231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2968533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3479068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3920913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4405459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4930846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5413534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21900" name="Text Box 44"/>
          <p:cNvSpPr txBox="1">
            <a:spLocks noChangeArrowheads="1"/>
          </p:cNvSpPr>
          <p:nvPr/>
        </p:nvSpPr>
        <p:spPr bwMode="auto">
          <a:xfrm>
            <a:off x="5870231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01" name="Text Box 45"/>
          <p:cNvSpPr txBox="1">
            <a:spLocks noChangeArrowheads="1"/>
          </p:cNvSpPr>
          <p:nvPr/>
        </p:nvSpPr>
        <p:spPr bwMode="auto">
          <a:xfrm>
            <a:off x="2996380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1902" name="Text Box 46"/>
          <p:cNvSpPr txBox="1">
            <a:spLocks noChangeArrowheads="1"/>
          </p:cNvSpPr>
          <p:nvPr/>
        </p:nvSpPr>
        <p:spPr bwMode="auto">
          <a:xfrm>
            <a:off x="3479068" y="3865457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21903" name="Text Box 47"/>
          <p:cNvSpPr txBox="1">
            <a:spLocks noChangeArrowheads="1"/>
          </p:cNvSpPr>
          <p:nvPr/>
        </p:nvSpPr>
        <p:spPr bwMode="auto">
          <a:xfrm>
            <a:off x="3920913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04" name="Text Box 48"/>
          <p:cNvSpPr txBox="1">
            <a:spLocks noChangeArrowheads="1"/>
          </p:cNvSpPr>
          <p:nvPr/>
        </p:nvSpPr>
        <p:spPr bwMode="auto">
          <a:xfrm>
            <a:off x="4405459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05" name="Text Box 49"/>
          <p:cNvSpPr txBox="1">
            <a:spLocks noChangeArrowheads="1"/>
          </p:cNvSpPr>
          <p:nvPr/>
        </p:nvSpPr>
        <p:spPr bwMode="auto">
          <a:xfrm>
            <a:off x="4930846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1906" name="Text Box 50"/>
          <p:cNvSpPr txBox="1">
            <a:spLocks noChangeArrowheads="1"/>
          </p:cNvSpPr>
          <p:nvPr/>
        </p:nvSpPr>
        <p:spPr bwMode="auto">
          <a:xfrm>
            <a:off x="5385687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07" name="Text Box 51"/>
          <p:cNvSpPr txBox="1">
            <a:spLocks noChangeArrowheads="1"/>
          </p:cNvSpPr>
          <p:nvPr/>
        </p:nvSpPr>
        <p:spPr bwMode="auto">
          <a:xfrm>
            <a:off x="5898079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1908" name="Text Box 52"/>
          <p:cNvSpPr txBox="1">
            <a:spLocks noChangeArrowheads="1"/>
          </p:cNvSpPr>
          <p:nvPr/>
        </p:nvSpPr>
        <p:spPr bwMode="auto">
          <a:xfrm>
            <a:off x="2968533" y="430137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09" name="Text Box 53"/>
          <p:cNvSpPr txBox="1">
            <a:spLocks noChangeArrowheads="1"/>
          </p:cNvSpPr>
          <p:nvPr/>
        </p:nvSpPr>
        <p:spPr bwMode="auto">
          <a:xfrm>
            <a:off x="3479068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1910" name="Text Box 54"/>
          <p:cNvSpPr txBox="1">
            <a:spLocks noChangeArrowheads="1"/>
          </p:cNvSpPr>
          <p:nvPr/>
        </p:nvSpPr>
        <p:spPr bwMode="auto">
          <a:xfrm>
            <a:off x="3948761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21911" name="Text Box 55"/>
          <p:cNvSpPr txBox="1">
            <a:spLocks noChangeArrowheads="1"/>
          </p:cNvSpPr>
          <p:nvPr/>
        </p:nvSpPr>
        <p:spPr bwMode="auto">
          <a:xfrm>
            <a:off x="4435162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1912" name="Text Box 56"/>
          <p:cNvSpPr txBox="1">
            <a:spLocks noChangeArrowheads="1"/>
          </p:cNvSpPr>
          <p:nvPr/>
        </p:nvSpPr>
        <p:spPr bwMode="auto">
          <a:xfrm>
            <a:off x="4902999" y="430137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13" name="Text Box 57"/>
          <p:cNvSpPr txBox="1">
            <a:spLocks noChangeArrowheads="1"/>
          </p:cNvSpPr>
          <p:nvPr/>
        </p:nvSpPr>
        <p:spPr bwMode="auto">
          <a:xfrm>
            <a:off x="5413534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21914" name="Text Box 58"/>
          <p:cNvSpPr txBox="1">
            <a:spLocks noChangeArrowheads="1"/>
          </p:cNvSpPr>
          <p:nvPr/>
        </p:nvSpPr>
        <p:spPr bwMode="auto">
          <a:xfrm>
            <a:off x="5898079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21915" name="Text Box 59"/>
          <p:cNvSpPr txBox="1">
            <a:spLocks noChangeArrowheads="1"/>
          </p:cNvSpPr>
          <p:nvPr/>
        </p:nvSpPr>
        <p:spPr bwMode="auto">
          <a:xfrm>
            <a:off x="2968533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16" name="Text Box 60"/>
          <p:cNvSpPr txBox="1">
            <a:spLocks noChangeArrowheads="1"/>
          </p:cNvSpPr>
          <p:nvPr/>
        </p:nvSpPr>
        <p:spPr bwMode="auto">
          <a:xfrm>
            <a:off x="3451221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17" name="Text Box 61"/>
          <p:cNvSpPr txBox="1">
            <a:spLocks noChangeArrowheads="1"/>
          </p:cNvSpPr>
          <p:nvPr/>
        </p:nvSpPr>
        <p:spPr bwMode="auto">
          <a:xfrm>
            <a:off x="3948761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21918" name="Text Box 62"/>
          <p:cNvSpPr txBox="1">
            <a:spLocks noChangeArrowheads="1"/>
          </p:cNvSpPr>
          <p:nvPr/>
        </p:nvSpPr>
        <p:spPr bwMode="auto">
          <a:xfrm>
            <a:off x="4405459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19" name="Text Box 63"/>
          <p:cNvSpPr txBox="1">
            <a:spLocks noChangeArrowheads="1"/>
          </p:cNvSpPr>
          <p:nvPr/>
        </p:nvSpPr>
        <p:spPr bwMode="auto">
          <a:xfrm>
            <a:off x="4930846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21920" name="Text Box 64"/>
          <p:cNvSpPr txBox="1">
            <a:spLocks noChangeArrowheads="1"/>
          </p:cNvSpPr>
          <p:nvPr/>
        </p:nvSpPr>
        <p:spPr bwMode="auto">
          <a:xfrm>
            <a:off x="5385687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21" name="Text Box 65"/>
          <p:cNvSpPr txBox="1">
            <a:spLocks noChangeArrowheads="1"/>
          </p:cNvSpPr>
          <p:nvPr/>
        </p:nvSpPr>
        <p:spPr bwMode="auto">
          <a:xfrm>
            <a:off x="5898079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1922" name="Text Box 66"/>
          <p:cNvSpPr txBox="1">
            <a:spLocks noChangeArrowheads="1"/>
          </p:cNvSpPr>
          <p:nvPr/>
        </p:nvSpPr>
        <p:spPr bwMode="auto">
          <a:xfrm>
            <a:off x="2968533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23" name="Text Box 67"/>
          <p:cNvSpPr txBox="1">
            <a:spLocks noChangeArrowheads="1"/>
          </p:cNvSpPr>
          <p:nvPr/>
        </p:nvSpPr>
        <p:spPr bwMode="auto">
          <a:xfrm>
            <a:off x="3451221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24" name="Text Box 68"/>
          <p:cNvSpPr txBox="1">
            <a:spLocks noChangeArrowheads="1"/>
          </p:cNvSpPr>
          <p:nvPr/>
        </p:nvSpPr>
        <p:spPr bwMode="auto">
          <a:xfrm>
            <a:off x="3920913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25" name="Text Box 69"/>
          <p:cNvSpPr txBox="1">
            <a:spLocks noChangeArrowheads="1"/>
          </p:cNvSpPr>
          <p:nvPr/>
        </p:nvSpPr>
        <p:spPr bwMode="auto">
          <a:xfrm>
            <a:off x="443516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1926" name="Text Box 70"/>
          <p:cNvSpPr txBox="1">
            <a:spLocks noChangeArrowheads="1"/>
          </p:cNvSpPr>
          <p:nvPr/>
        </p:nvSpPr>
        <p:spPr bwMode="auto">
          <a:xfrm>
            <a:off x="4930846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21927" name="Text Box 71"/>
          <p:cNvSpPr txBox="1">
            <a:spLocks noChangeArrowheads="1"/>
          </p:cNvSpPr>
          <p:nvPr/>
        </p:nvSpPr>
        <p:spPr bwMode="auto">
          <a:xfrm>
            <a:off x="5413534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1928" name="Line 72"/>
          <p:cNvSpPr>
            <a:spLocks noChangeShapeType="1"/>
          </p:cNvSpPr>
          <p:nvPr/>
        </p:nvSpPr>
        <p:spPr bwMode="auto">
          <a:xfrm>
            <a:off x="9366008" y="3026892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29" name="Line 73"/>
          <p:cNvSpPr>
            <a:spLocks noChangeShapeType="1"/>
          </p:cNvSpPr>
          <p:nvPr/>
        </p:nvSpPr>
        <p:spPr bwMode="auto">
          <a:xfrm>
            <a:off x="9366008" y="3462805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0" name="Line 74"/>
          <p:cNvSpPr>
            <a:spLocks noChangeShapeType="1"/>
          </p:cNvSpPr>
          <p:nvPr/>
        </p:nvSpPr>
        <p:spPr bwMode="auto">
          <a:xfrm>
            <a:off x="9366008" y="3898720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1" name="Line 75"/>
          <p:cNvSpPr>
            <a:spLocks noChangeShapeType="1"/>
          </p:cNvSpPr>
          <p:nvPr/>
        </p:nvSpPr>
        <p:spPr bwMode="auto">
          <a:xfrm>
            <a:off x="9366008" y="4334634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2" name="Line 76"/>
          <p:cNvSpPr>
            <a:spLocks noChangeShapeType="1"/>
          </p:cNvSpPr>
          <p:nvPr/>
        </p:nvSpPr>
        <p:spPr bwMode="auto">
          <a:xfrm>
            <a:off x="9366008" y="4770549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3" name="Line 77"/>
          <p:cNvSpPr>
            <a:spLocks noChangeShapeType="1"/>
          </p:cNvSpPr>
          <p:nvPr/>
        </p:nvSpPr>
        <p:spPr bwMode="auto">
          <a:xfrm>
            <a:off x="9366008" y="5206462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4" name="Line 78"/>
          <p:cNvSpPr>
            <a:spLocks noChangeShapeType="1"/>
          </p:cNvSpPr>
          <p:nvPr/>
        </p:nvSpPr>
        <p:spPr bwMode="auto">
          <a:xfrm>
            <a:off x="9388287" y="256996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5" name="Line 79"/>
          <p:cNvSpPr>
            <a:spLocks noChangeShapeType="1"/>
          </p:cNvSpPr>
          <p:nvPr/>
        </p:nvSpPr>
        <p:spPr bwMode="auto">
          <a:xfrm>
            <a:off x="10012068" y="256996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6" name="Line 80"/>
          <p:cNvSpPr>
            <a:spLocks noChangeShapeType="1"/>
          </p:cNvSpPr>
          <p:nvPr/>
        </p:nvSpPr>
        <p:spPr bwMode="auto">
          <a:xfrm>
            <a:off x="9366008" y="2590976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7" name="Line 81"/>
          <p:cNvSpPr>
            <a:spLocks noChangeShapeType="1"/>
          </p:cNvSpPr>
          <p:nvPr/>
        </p:nvSpPr>
        <p:spPr bwMode="auto">
          <a:xfrm>
            <a:off x="9366008" y="5642377"/>
            <a:ext cx="668338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38" name="Text Box 82"/>
          <p:cNvSpPr txBox="1">
            <a:spLocks noChangeArrowheads="1"/>
          </p:cNvSpPr>
          <p:nvPr/>
        </p:nvSpPr>
        <p:spPr bwMode="auto">
          <a:xfrm>
            <a:off x="5870231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39" name="Text Box 83"/>
          <p:cNvSpPr txBox="1">
            <a:spLocks noChangeArrowheads="1"/>
          </p:cNvSpPr>
          <p:nvPr/>
        </p:nvSpPr>
        <p:spPr bwMode="auto">
          <a:xfrm>
            <a:off x="9605495" y="263649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1940" name="Text Box 84"/>
          <p:cNvSpPr txBox="1">
            <a:spLocks noChangeArrowheads="1"/>
          </p:cNvSpPr>
          <p:nvPr/>
        </p:nvSpPr>
        <p:spPr bwMode="auto">
          <a:xfrm>
            <a:off x="9560940" y="3072408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1941" name="Text Box 85"/>
          <p:cNvSpPr txBox="1">
            <a:spLocks noChangeArrowheads="1"/>
          </p:cNvSpPr>
          <p:nvPr/>
        </p:nvSpPr>
        <p:spPr bwMode="auto">
          <a:xfrm>
            <a:off x="9560940" y="3510073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1942" name="Text Box 86"/>
          <p:cNvSpPr txBox="1">
            <a:spLocks noChangeArrowheads="1"/>
          </p:cNvSpPr>
          <p:nvPr/>
        </p:nvSpPr>
        <p:spPr bwMode="auto">
          <a:xfrm>
            <a:off x="9560940" y="3945988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1943" name="Text Box 87"/>
          <p:cNvSpPr txBox="1">
            <a:spLocks noChangeArrowheads="1"/>
          </p:cNvSpPr>
          <p:nvPr/>
        </p:nvSpPr>
        <p:spPr bwMode="auto">
          <a:xfrm>
            <a:off x="9560940" y="4381902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1944" name="Text Box 88"/>
          <p:cNvSpPr txBox="1">
            <a:spLocks noChangeArrowheads="1"/>
          </p:cNvSpPr>
          <p:nvPr/>
        </p:nvSpPr>
        <p:spPr bwMode="auto">
          <a:xfrm>
            <a:off x="9635199" y="4817816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Symbol" charset="0"/>
              </a:rPr>
              <a:t>3</a:t>
            </a:r>
          </a:p>
        </p:txBody>
      </p:sp>
      <p:sp>
        <p:nvSpPr>
          <p:cNvPr id="121945" name="Line 89"/>
          <p:cNvSpPr>
            <a:spLocks noChangeShapeType="1"/>
          </p:cNvSpPr>
          <p:nvPr/>
        </p:nvSpPr>
        <p:spPr bwMode="auto">
          <a:xfrm>
            <a:off x="7513228" y="3026892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46" name="Line 90"/>
          <p:cNvSpPr>
            <a:spLocks noChangeShapeType="1"/>
          </p:cNvSpPr>
          <p:nvPr/>
        </p:nvSpPr>
        <p:spPr bwMode="auto">
          <a:xfrm>
            <a:off x="7513228" y="3462805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47" name="Line 91"/>
          <p:cNvSpPr>
            <a:spLocks noChangeShapeType="1"/>
          </p:cNvSpPr>
          <p:nvPr/>
        </p:nvSpPr>
        <p:spPr bwMode="auto">
          <a:xfrm>
            <a:off x="7513228" y="3898720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48" name="Line 92"/>
          <p:cNvSpPr>
            <a:spLocks noChangeShapeType="1"/>
          </p:cNvSpPr>
          <p:nvPr/>
        </p:nvSpPr>
        <p:spPr bwMode="auto">
          <a:xfrm>
            <a:off x="7513228" y="4334634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49" name="Line 93"/>
          <p:cNvSpPr>
            <a:spLocks noChangeShapeType="1"/>
          </p:cNvSpPr>
          <p:nvPr/>
        </p:nvSpPr>
        <p:spPr bwMode="auto">
          <a:xfrm>
            <a:off x="7513228" y="4770549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50" name="Line 94"/>
          <p:cNvSpPr>
            <a:spLocks noChangeShapeType="1"/>
          </p:cNvSpPr>
          <p:nvPr/>
        </p:nvSpPr>
        <p:spPr bwMode="auto">
          <a:xfrm>
            <a:off x="7513228" y="5206462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51" name="Line 95"/>
          <p:cNvSpPr>
            <a:spLocks noChangeShapeType="1"/>
          </p:cNvSpPr>
          <p:nvPr/>
        </p:nvSpPr>
        <p:spPr bwMode="auto">
          <a:xfrm>
            <a:off x="7535506" y="256996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52" name="Line 96"/>
          <p:cNvSpPr>
            <a:spLocks noChangeShapeType="1"/>
          </p:cNvSpPr>
          <p:nvPr/>
        </p:nvSpPr>
        <p:spPr bwMode="auto">
          <a:xfrm>
            <a:off x="7981065" y="256996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53" name="Line 97"/>
          <p:cNvSpPr>
            <a:spLocks noChangeShapeType="1"/>
          </p:cNvSpPr>
          <p:nvPr/>
        </p:nvSpPr>
        <p:spPr bwMode="auto">
          <a:xfrm>
            <a:off x="7513228" y="2590976"/>
            <a:ext cx="490114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54" name="Line 98"/>
          <p:cNvSpPr>
            <a:spLocks noChangeShapeType="1"/>
          </p:cNvSpPr>
          <p:nvPr/>
        </p:nvSpPr>
        <p:spPr bwMode="auto">
          <a:xfrm>
            <a:off x="7513228" y="5642377"/>
            <a:ext cx="490114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1955" name="Text Box 99"/>
          <p:cNvSpPr txBox="1">
            <a:spLocks noChangeArrowheads="1"/>
          </p:cNvSpPr>
          <p:nvPr/>
        </p:nvSpPr>
        <p:spPr bwMode="auto">
          <a:xfrm>
            <a:off x="9560940" y="5253730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1956" name="Text Box 100"/>
          <p:cNvSpPr txBox="1">
            <a:spLocks noChangeArrowheads="1"/>
          </p:cNvSpPr>
          <p:nvPr/>
        </p:nvSpPr>
        <p:spPr bwMode="auto">
          <a:xfrm>
            <a:off x="7643182" y="2636494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21957" name="Text Box 101"/>
          <p:cNvSpPr txBox="1">
            <a:spLocks noChangeArrowheads="1"/>
          </p:cNvSpPr>
          <p:nvPr/>
        </p:nvSpPr>
        <p:spPr bwMode="auto">
          <a:xfrm>
            <a:off x="7643182" y="3096918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1958" name="Text Box 102"/>
          <p:cNvSpPr txBox="1">
            <a:spLocks noChangeArrowheads="1"/>
          </p:cNvSpPr>
          <p:nvPr/>
        </p:nvSpPr>
        <p:spPr bwMode="auto">
          <a:xfrm>
            <a:off x="7643182" y="3510073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21959" name="Text Box 103"/>
          <p:cNvSpPr txBox="1">
            <a:spLocks noChangeArrowheads="1"/>
          </p:cNvSpPr>
          <p:nvPr/>
        </p:nvSpPr>
        <p:spPr bwMode="auto">
          <a:xfrm>
            <a:off x="7643182" y="396874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1960" name="Text Box 104"/>
          <p:cNvSpPr txBox="1">
            <a:spLocks noChangeArrowheads="1"/>
          </p:cNvSpPr>
          <p:nvPr/>
        </p:nvSpPr>
        <p:spPr bwMode="auto">
          <a:xfrm>
            <a:off x="7643182" y="4381902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21961" name="Text Box 105"/>
          <p:cNvSpPr txBox="1">
            <a:spLocks noChangeArrowheads="1"/>
          </p:cNvSpPr>
          <p:nvPr/>
        </p:nvSpPr>
        <p:spPr bwMode="auto">
          <a:xfrm>
            <a:off x="7643182" y="4817816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7</a:t>
            </a:r>
          </a:p>
        </p:txBody>
      </p:sp>
      <p:sp>
        <p:nvSpPr>
          <p:cNvPr id="121962" name="Text Box 106"/>
          <p:cNvSpPr txBox="1">
            <a:spLocks noChangeArrowheads="1"/>
          </p:cNvSpPr>
          <p:nvPr/>
        </p:nvSpPr>
        <p:spPr bwMode="auto">
          <a:xfrm>
            <a:off x="7643182" y="5253730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21963" name="Text Box 107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reeform 1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custGeom>
            <a:avLst/>
            <a:gdLst>
              <a:gd name="T0" fmla="*/ 0 w 25402"/>
              <a:gd name="T1" fmla="*/ 6857640 h 19052"/>
              <a:gd name="T2" fmla="*/ 9143640 w 25402"/>
              <a:gd name="T3" fmla="*/ 6857640 h 19052"/>
              <a:gd name="T4" fmla="*/ 9143640 w 25402"/>
              <a:gd name="T5" fmla="*/ 0 h 19052"/>
              <a:gd name="T6" fmla="*/ 0 w 25402"/>
              <a:gd name="T7" fmla="*/ 0 h 19052"/>
              <a:gd name="T8" fmla="*/ 0 w 25402"/>
              <a:gd name="T9" fmla="*/ 6857640 h 190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2" h="19052">
                <a:moveTo>
                  <a:pt x="0" y="19051"/>
                </a:moveTo>
                <a:lnTo>
                  <a:pt x="25401" y="19051"/>
                </a:lnTo>
                <a:lnTo>
                  <a:pt x="25401" y="0"/>
                </a:lnTo>
                <a:lnTo>
                  <a:pt x="0" y="0"/>
                </a:lnTo>
                <a:lnTo>
                  <a:pt x="0" y="19051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04315" tIns="52157" rIns="104315" bIns="52157" anchor="ctr"/>
          <a:lstStyle/>
          <a:p>
            <a:endParaRPr lang="zh-CN" altLang="en-US"/>
          </a:p>
        </p:txBody>
      </p:sp>
      <p:sp>
        <p:nvSpPr>
          <p:cNvPr id="123907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10" name="Text Box 5"/>
          <p:cNvSpPr txBox="1">
            <a:spLocks noChangeArrowheads="1"/>
          </p:cNvSpPr>
          <p:nvPr/>
        </p:nvSpPr>
        <p:spPr bwMode="auto">
          <a:xfrm>
            <a:off x="2274866" y="781029"/>
            <a:ext cx="5684582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Prim’s Algorithm: after iteration 6</a:t>
            </a:r>
          </a:p>
        </p:txBody>
      </p:sp>
      <p:sp>
        <p:nvSpPr>
          <p:cNvPr id="123911" name="Text Box 6"/>
          <p:cNvSpPr txBox="1">
            <a:spLocks noChangeArrowheads="1"/>
          </p:cNvSpPr>
          <p:nvPr/>
        </p:nvSpPr>
        <p:spPr bwMode="auto">
          <a:xfrm>
            <a:off x="1889910" y="2541958"/>
            <a:ext cx="7500232" cy="3098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  <a:tab pos="6662743" algn="l"/>
                <a:tab pos="717526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CN" sz="2300" dirty="0" smtClean="0">
                <a:solidFill>
                  <a:srgbClr val="000000"/>
                </a:solidFill>
                <a:latin typeface="TimesNewRoman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L =                                             nearest =        </a:t>
            </a:r>
            <a:r>
              <a:rPr lang="en-US" altLang="zh-CN" sz="2300" dirty="0" err="1">
                <a:solidFill>
                  <a:srgbClr val="000000"/>
                </a:solidFill>
                <a:latin typeface="TimesNewRoman" charset="0"/>
              </a:rPr>
              <a:t>mindist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 </a:t>
            </a:r>
          </a:p>
        </p:txBody>
      </p:sp>
      <p:sp>
        <p:nvSpPr>
          <p:cNvPr id="123912" name="Line 7"/>
          <p:cNvSpPr>
            <a:spLocks noChangeShapeType="1"/>
          </p:cNvSpPr>
          <p:nvPr/>
        </p:nvSpPr>
        <p:spPr bwMode="auto">
          <a:xfrm>
            <a:off x="3304558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13" name="Line 8"/>
          <p:cNvSpPr>
            <a:spLocks noChangeShapeType="1"/>
          </p:cNvSpPr>
          <p:nvPr/>
        </p:nvSpPr>
        <p:spPr bwMode="auto">
          <a:xfrm>
            <a:off x="3787246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14" name="Line 9"/>
          <p:cNvSpPr>
            <a:spLocks noChangeShapeType="1"/>
          </p:cNvSpPr>
          <p:nvPr/>
        </p:nvSpPr>
        <p:spPr bwMode="auto">
          <a:xfrm>
            <a:off x="4245801" y="2489439"/>
            <a:ext cx="1856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15" name="Line 10"/>
          <p:cNvSpPr>
            <a:spLocks noChangeShapeType="1"/>
          </p:cNvSpPr>
          <p:nvPr/>
        </p:nvSpPr>
        <p:spPr bwMode="auto">
          <a:xfrm>
            <a:off x="4756335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16" name="Line 11"/>
          <p:cNvSpPr>
            <a:spLocks noChangeShapeType="1"/>
          </p:cNvSpPr>
          <p:nvPr/>
        </p:nvSpPr>
        <p:spPr bwMode="auto">
          <a:xfrm>
            <a:off x="5239023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17" name="Line 12"/>
          <p:cNvSpPr>
            <a:spLocks noChangeShapeType="1"/>
          </p:cNvSpPr>
          <p:nvPr/>
        </p:nvSpPr>
        <p:spPr bwMode="auto">
          <a:xfrm>
            <a:off x="5721712" y="2489439"/>
            <a:ext cx="1857" cy="3093416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18" name="Line 13"/>
          <p:cNvSpPr>
            <a:spLocks noChangeShapeType="1"/>
          </p:cNvSpPr>
          <p:nvPr/>
        </p:nvSpPr>
        <p:spPr bwMode="auto">
          <a:xfrm>
            <a:off x="2797736" y="2946361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19" name="Line 14"/>
          <p:cNvSpPr>
            <a:spLocks noChangeShapeType="1"/>
          </p:cNvSpPr>
          <p:nvPr/>
        </p:nvSpPr>
        <p:spPr bwMode="auto">
          <a:xfrm>
            <a:off x="2797736" y="3382275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0" name="Line 15"/>
          <p:cNvSpPr>
            <a:spLocks noChangeShapeType="1"/>
          </p:cNvSpPr>
          <p:nvPr/>
        </p:nvSpPr>
        <p:spPr bwMode="auto">
          <a:xfrm>
            <a:off x="2797736" y="3818190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1" name="Line 16"/>
          <p:cNvSpPr>
            <a:spLocks noChangeShapeType="1"/>
          </p:cNvSpPr>
          <p:nvPr/>
        </p:nvSpPr>
        <p:spPr bwMode="auto">
          <a:xfrm>
            <a:off x="2797736" y="4254103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2" name="Line 17"/>
          <p:cNvSpPr>
            <a:spLocks noChangeShapeType="1"/>
          </p:cNvSpPr>
          <p:nvPr/>
        </p:nvSpPr>
        <p:spPr bwMode="auto">
          <a:xfrm>
            <a:off x="2797736" y="4690019"/>
            <a:ext cx="3430799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3" name="Line 18"/>
          <p:cNvSpPr>
            <a:spLocks noChangeShapeType="1"/>
          </p:cNvSpPr>
          <p:nvPr/>
        </p:nvSpPr>
        <p:spPr bwMode="auto">
          <a:xfrm>
            <a:off x="2797736" y="5125932"/>
            <a:ext cx="343079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4" name="Line 19"/>
          <p:cNvSpPr>
            <a:spLocks noChangeShapeType="1"/>
          </p:cNvSpPr>
          <p:nvPr/>
        </p:nvSpPr>
        <p:spPr bwMode="auto">
          <a:xfrm>
            <a:off x="2820014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5" name="Line 20"/>
          <p:cNvSpPr>
            <a:spLocks noChangeShapeType="1"/>
          </p:cNvSpPr>
          <p:nvPr/>
        </p:nvSpPr>
        <p:spPr bwMode="auto">
          <a:xfrm>
            <a:off x="6206257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6" name="Line 21"/>
          <p:cNvSpPr>
            <a:spLocks noChangeShapeType="1"/>
          </p:cNvSpPr>
          <p:nvPr/>
        </p:nvSpPr>
        <p:spPr bwMode="auto">
          <a:xfrm>
            <a:off x="2797736" y="2510446"/>
            <a:ext cx="3430799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7" name="Line 22"/>
          <p:cNvSpPr>
            <a:spLocks noChangeShapeType="1"/>
          </p:cNvSpPr>
          <p:nvPr/>
        </p:nvSpPr>
        <p:spPr bwMode="auto">
          <a:xfrm>
            <a:off x="2797736" y="5561847"/>
            <a:ext cx="3430799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28" name="Text Box 23"/>
          <p:cNvSpPr txBox="1">
            <a:spLocks noChangeArrowheads="1"/>
          </p:cNvSpPr>
          <p:nvPr/>
        </p:nvSpPr>
        <p:spPr bwMode="auto">
          <a:xfrm>
            <a:off x="2224079" y="5904976"/>
            <a:ext cx="5922213" cy="453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 = {{1, 2}, {2, 3}, {1, 4}, {4, 5}, {4, 7}, {7, 6}}</a:t>
            </a:r>
          </a:p>
        </p:txBody>
      </p:sp>
      <p:sp>
        <p:nvSpPr>
          <p:cNvPr id="123929" name="Text Box 24"/>
          <p:cNvSpPr txBox="1">
            <a:spLocks noChangeArrowheads="1"/>
          </p:cNvSpPr>
          <p:nvPr/>
        </p:nvSpPr>
        <p:spPr bwMode="auto">
          <a:xfrm>
            <a:off x="296853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30" name="Text Box 25"/>
          <p:cNvSpPr txBox="1">
            <a:spLocks noChangeArrowheads="1"/>
          </p:cNvSpPr>
          <p:nvPr/>
        </p:nvSpPr>
        <p:spPr bwMode="auto">
          <a:xfrm>
            <a:off x="3479068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3931" name="Text Box 26"/>
          <p:cNvSpPr txBox="1">
            <a:spLocks noChangeArrowheads="1"/>
          </p:cNvSpPr>
          <p:nvPr/>
        </p:nvSpPr>
        <p:spPr bwMode="auto">
          <a:xfrm>
            <a:off x="3920913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32" name="Text Box 27"/>
          <p:cNvSpPr txBox="1">
            <a:spLocks noChangeArrowheads="1"/>
          </p:cNvSpPr>
          <p:nvPr/>
        </p:nvSpPr>
        <p:spPr bwMode="auto">
          <a:xfrm>
            <a:off x="4435162" y="2580473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3933" name="Text Box 28"/>
          <p:cNvSpPr txBox="1">
            <a:spLocks noChangeArrowheads="1"/>
          </p:cNvSpPr>
          <p:nvPr/>
        </p:nvSpPr>
        <p:spPr bwMode="auto">
          <a:xfrm>
            <a:off x="4902999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34" name="Text Box 29"/>
          <p:cNvSpPr txBox="1">
            <a:spLocks noChangeArrowheads="1"/>
          </p:cNvSpPr>
          <p:nvPr/>
        </p:nvSpPr>
        <p:spPr bwMode="auto">
          <a:xfrm>
            <a:off x="5385687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35" name="Text Box 30"/>
          <p:cNvSpPr txBox="1">
            <a:spLocks noChangeArrowheads="1"/>
          </p:cNvSpPr>
          <p:nvPr/>
        </p:nvSpPr>
        <p:spPr bwMode="auto">
          <a:xfrm>
            <a:off x="5870231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36" name="Text Box 31"/>
          <p:cNvSpPr txBox="1">
            <a:spLocks noChangeArrowheads="1"/>
          </p:cNvSpPr>
          <p:nvPr/>
        </p:nvSpPr>
        <p:spPr bwMode="auto">
          <a:xfrm>
            <a:off x="2996380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3937" name="Text Box 32"/>
          <p:cNvSpPr txBox="1">
            <a:spLocks noChangeArrowheads="1"/>
          </p:cNvSpPr>
          <p:nvPr/>
        </p:nvSpPr>
        <p:spPr bwMode="auto">
          <a:xfrm>
            <a:off x="3451221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38" name="Text Box 33"/>
          <p:cNvSpPr txBox="1">
            <a:spLocks noChangeArrowheads="1"/>
          </p:cNvSpPr>
          <p:nvPr/>
        </p:nvSpPr>
        <p:spPr bwMode="auto">
          <a:xfrm>
            <a:off x="3948761" y="29936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23939" name="Text Box 34"/>
          <p:cNvSpPr txBox="1">
            <a:spLocks noChangeArrowheads="1"/>
          </p:cNvSpPr>
          <p:nvPr/>
        </p:nvSpPr>
        <p:spPr bwMode="auto">
          <a:xfrm>
            <a:off x="4435162" y="2993629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23940" name="Text Box 35"/>
          <p:cNvSpPr txBox="1">
            <a:spLocks noChangeArrowheads="1"/>
          </p:cNvSpPr>
          <p:nvPr/>
        </p:nvSpPr>
        <p:spPr bwMode="auto">
          <a:xfrm>
            <a:off x="4930846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3941" name="Text Box 36"/>
          <p:cNvSpPr txBox="1">
            <a:spLocks noChangeArrowheads="1"/>
          </p:cNvSpPr>
          <p:nvPr/>
        </p:nvSpPr>
        <p:spPr bwMode="auto">
          <a:xfrm>
            <a:off x="5385687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42" name="Text Box 37"/>
          <p:cNvSpPr txBox="1">
            <a:spLocks noChangeArrowheads="1"/>
          </p:cNvSpPr>
          <p:nvPr/>
        </p:nvSpPr>
        <p:spPr bwMode="auto">
          <a:xfrm>
            <a:off x="5870231" y="2993628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43" name="Text Box 38"/>
          <p:cNvSpPr txBox="1">
            <a:spLocks noChangeArrowheads="1"/>
          </p:cNvSpPr>
          <p:nvPr/>
        </p:nvSpPr>
        <p:spPr bwMode="auto">
          <a:xfrm>
            <a:off x="2968533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44" name="Text Box 39"/>
          <p:cNvSpPr txBox="1">
            <a:spLocks noChangeArrowheads="1"/>
          </p:cNvSpPr>
          <p:nvPr/>
        </p:nvSpPr>
        <p:spPr bwMode="auto">
          <a:xfrm>
            <a:off x="3479068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23945" name="Text Box 40"/>
          <p:cNvSpPr txBox="1">
            <a:spLocks noChangeArrowheads="1"/>
          </p:cNvSpPr>
          <p:nvPr/>
        </p:nvSpPr>
        <p:spPr bwMode="auto">
          <a:xfrm>
            <a:off x="3920913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46" name="Text Box 41"/>
          <p:cNvSpPr txBox="1">
            <a:spLocks noChangeArrowheads="1"/>
          </p:cNvSpPr>
          <p:nvPr/>
        </p:nvSpPr>
        <p:spPr bwMode="auto">
          <a:xfrm>
            <a:off x="4405459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47" name="Text Box 42"/>
          <p:cNvSpPr txBox="1">
            <a:spLocks noChangeArrowheads="1"/>
          </p:cNvSpPr>
          <p:nvPr/>
        </p:nvSpPr>
        <p:spPr bwMode="auto">
          <a:xfrm>
            <a:off x="4930846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23948" name="Text Box 43"/>
          <p:cNvSpPr txBox="1">
            <a:spLocks noChangeArrowheads="1"/>
          </p:cNvSpPr>
          <p:nvPr/>
        </p:nvSpPr>
        <p:spPr bwMode="auto">
          <a:xfrm>
            <a:off x="5413534" y="3452302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23949" name="Text Box 44"/>
          <p:cNvSpPr txBox="1">
            <a:spLocks noChangeArrowheads="1"/>
          </p:cNvSpPr>
          <p:nvPr/>
        </p:nvSpPr>
        <p:spPr bwMode="auto">
          <a:xfrm>
            <a:off x="5870231" y="3429543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50" name="Text Box 45"/>
          <p:cNvSpPr txBox="1">
            <a:spLocks noChangeArrowheads="1"/>
          </p:cNvSpPr>
          <p:nvPr/>
        </p:nvSpPr>
        <p:spPr bwMode="auto">
          <a:xfrm>
            <a:off x="2996380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3951" name="Text Box 46"/>
          <p:cNvSpPr txBox="1">
            <a:spLocks noChangeArrowheads="1"/>
          </p:cNvSpPr>
          <p:nvPr/>
        </p:nvSpPr>
        <p:spPr bwMode="auto">
          <a:xfrm>
            <a:off x="3479068" y="3865457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6</a:t>
            </a:r>
          </a:p>
        </p:txBody>
      </p:sp>
      <p:sp>
        <p:nvSpPr>
          <p:cNvPr id="123952" name="Text Box 47"/>
          <p:cNvSpPr txBox="1">
            <a:spLocks noChangeArrowheads="1"/>
          </p:cNvSpPr>
          <p:nvPr/>
        </p:nvSpPr>
        <p:spPr bwMode="auto">
          <a:xfrm>
            <a:off x="3920913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53" name="Text Box 48"/>
          <p:cNvSpPr txBox="1">
            <a:spLocks noChangeArrowheads="1"/>
          </p:cNvSpPr>
          <p:nvPr/>
        </p:nvSpPr>
        <p:spPr bwMode="auto">
          <a:xfrm>
            <a:off x="4405459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54" name="Text Box 49"/>
          <p:cNvSpPr txBox="1">
            <a:spLocks noChangeArrowheads="1"/>
          </p:cNvSpPr>
          <p:nvPr/>
        </p:nvSpPr>
        <p:spPr bwMode="auto">
          <a:xfrm>
            <a:off x="4930846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3955" name="Text Box 50"/>
          <p:cNvSpPr txBox="1">
            <a:spLocks noChangeArrowheads="1"/>
          </p:cNvSpPr>
          <p:nvPr/>
        </p:nvSpPr>
        <p:spPr bwMode="auto">
          <a:xfrm>
            <a:off x="5385687" y="3865457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56" name="Text Box 51"/>
          <p:cNvSpPr txBox="1">
            <a:spLocks noChangeArrowheads="1"/>
          </p:cNvSpPr>
          <p:nvPr/>
        </p:nvSpPr>
        <p:spPr bwMode="auto">
          <a:xfrm>
            <a:off x="5898079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3957" name="Text Box 52"/>
          <p:cNvSpPr txBox="1">
            <a:spLocks noChangeArrowheads="1"/>
          </p:cNvSpPr>
          <p:nvPr/>
        </p:nvSpPr>
        <p:spPr bwMode="auto">
          <a:xfrm>
            <a:off x="2968533" y="430137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58" name="Text Box 53"/>
          <p:cNvSpPr txBox="1">
            <a:spLocks noChangeArrowheads="1"/>
          </p:cNvSpPr>
          <p:nvPr/>
        </p:nvSpPr>
        <p:spPr bwMode="auto">
          <a:xfrm>
            <a:off x="3479068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3959" name="Text Box 54"/>
          <p:cNvSpPr txBox="1">
            <a:spLocks noChangeArrowheads="1"/>
          </p:cNvSpPr>
          <p:nvPr/>
        </p:nvSpPr>
        <p:spPr bwMode="auto">
          <a:xfrm>
            <a:off x="3948761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23960" name="Text Box 55"/>
          <p:cNvSpPr txBox="1">
            <a:spLocks noChangeArrowheads="1"/>
          </p:cNvSpPr>
          <p:nvPr/>
        </p:nvSpPr>
        <p:spPr bwMode="auto">
          <a:xfrm>
            <a:off x="4435162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3961" name="Text Box 56"/>
          <p:cNvSpPr txBox="1">
            <a:spLocks noChangeArrowheads="1"/>
          </p:cNvSpPr>
          <p:nvPr/>
        </p:nvSpPr>
        <p:spPr bwMode="auto">
          <a:xfrm>
            <a:off x="4902999" y="4301371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62" name="Text Box 57"/>
          <p:cNvSpPr txBox="1">
            <a:spLocks noChangeArrowheads="1"/>
          </p:cNvSpPr>
          <p:nvPr/>
        </p:nvSpPr>
        <p:spPr bwMode="auto">
          <a:xfrm>
            <a:off x="5413534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23963" name="Text Box 58"/>
          <p:cNvSpPr txBox="1">
            <a:spLocks noChangeArrowheads="1"/>
          </p:cNvSpPr>
          <p:nvPr/>
        </p:nvSpPr>
        <p:spPr bwMode="auto">
          <a:xfrm>
            <a:off x="5898079" y="4324130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23964" name="Text Box 59"/>
          <p:cNvSpPr txBox="1">
            <a:spLocks noChangeArrowheads="1"/>
          </p:cNvSpPr>
          <p:nvPr/>
        </p:nvSpPr>
        <p:spPr bwMode="auto">
          <a:xfrm>
            <a:off x="2968533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65" name="Text Box 60"/>
          <p:cNvSpPr txBox="1">
            <a:spLocks noChangeArrowheads="1"/>
          </p:cNvSpPr>
          <p:nvPr/>
        </p:nvSpPr>
        <p:spPr bwMode="auto">
          <a:xfrm>
            <a:off x="3451221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66" name="Text Box 61"/>
          <p:cNvSpPr txBox="1">
            <a:spLocks noChangeArrowheads="1"/>
          </p:cNvSpPr>
          <p:nvPr/>
        </p:nvSpPr>
        <p:spPr bwMode="auto">
          <a:xfrm>
            <a:off x="3948761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</a:t>
            </a:r>
          </a:p>
        </p:txBody>
      </p:sp>
      <p:sp>
        <p:nvSpPr>
          <p:cNvPr id="123967" name="Text Box 62"/>
          <p:cNvSpPr txBox="1">
            <a:spLocks noChangeArrowheads="1"/>
          </p:cNvSpPr>
          <p:nvPr/>
        </p:nvSpPr>
        <p:spPr bwMode="auto">
          <a:xfrm>
            <a:off x="4405459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68" name="Text Box 63"/>
          <p:cNvSpPr txBox="1">
            <a:spLocks noChangeArrowheads="1"/>
          </p:cNvSpPr>
          <p:nvPr/>
        </p:nvSpPr>
        <p:spPr bwMode="auto">
          <a:xfrm>
            <a:off x="4930846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8</a:t>
            </a:r>
          </a:p>
        </p:txBody>
      </p:sp>
      <p:sp>
        <p:nvSpPr>
          <p:cNvPr id="123969" name="Text Box 64"/>
          <p:cNvSpPr txBox="1">
            <a:spLocks noChangeArrowheads="1"/>
          </p:cNvSpPr>
          <p:nvPr/>
        </p:nvSpPr>
        <p:spPr bwMode="auto">
          <a:xfrm>
            <a:off x="5385687" y="4737285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70" name="Text Box 65"/>
          <p:cNvSpPr txBox="1">
            <a:spLocks noChangeArrowheads="1"/>
          </p:cNvSpPr>
          <p:nvPr/>
        </p:nvSpPr>
        <p:spPr bwMode="auto">
          <a:xfrm>
            <a:off x="5898079" y="4760045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3971" name="Text Box 66"/>
          <p:cNvSpPr txBox="1">
            <a:spLocks noChangeArrowheads="1"/>
          </p:cNvSpPr>
          <p:nvPr/>
        </p:nvSpPr>
        <p:spPr bwMode="auto">
          <a:xfrm>
            <a:off x="2968533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72" name="Text Box 67"/>
          <p:cNvSpPr txBox="1">
            <a:spLocks noChangeArrowheads="1"/>
          </p:cNvSpPr>
          <p:nvPr/>
        </p:nvSpPr>
        <p:spPr bwMode="auto">
          <a:xfrm>
            <a:off x="3451221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73" name="Text Box 68"/>
          <p:cNvSpPr txBox="1">
            <a:spLocks noChangeArrowheads="1"/>
          </p:cNvSpPr>
          <p:nvPr/>
        </p:nvSpPr>
        <p:spPr bwMode="auto">
          <a:xfrm>
            <a:off x="3920913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74" name="Text Box 69"/>
          <p:cNvSpPr txBox="1">
            <a:spLocks noChangeArrowheads="1"/>
          </p:cNvSpPr>
          <p:nvPr/>
        </p:nvSpPr>
        <p:spPr bwMode="auto">
          <a:xfrm>
            <a:off x="4435162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3975" name="Text Box 70"/>
          <p:cNvSpPr txBox="1">
            <a:spLocks noChangeArrowheads="1"/>
          </p:cNvSpPr>
          <p:nvPr/>
        </p:nvSpPr>
        <p:spPr bwMode="auto">
          <a:xfrm>
            <a:off x="4930846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7</a:t>
            </a:r>
          </a:p>
        </p:txBody>
      </p:sp>
      <p:sp>
        <p:nvSpPr>
          <p:cNvPr id="123976" name="Text Box 71"/>
          <p:cNvSpPr txBox="1">
            <a:spLocks noChangeArrowheads="1"/>
          </p:cNvSpPr>
          <p:nvPr/>
        </p:nvSpPr>
        <p:spPr bwMode="auto">
          <a:xfrm>
            <a:off x="5413534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3977" name="Line 72"/>
          <p:cNvSpPr>
            <a:spLocks noChangeShapeType="1"/>
          </p:cNvSpPr>
          <p:nvPr/>
        </p:nvSpPr>
        <p:spPr bwMode="auto">
          <a:xfrm>
            <a:off x="9366008" y="2946361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78" name="Line 73"/>
          <p:cNvSpPr>
            <a:spLocks noChangeShapeType="1"/>
          </p:cNvSpPr>
          <p:nvPr/>
        </p:nvSpPr>
        <p:spPr bwMode="auto">
          <a:xfrm>
            <a:off x="9366008" y="3382275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79" name="Line 74"/>
          <p:cNvSpPr>
            <a:spLocks noChangeShapeType="1"/>
          </p:cNvSpPr>
          <p:nvPr/>
        </p:nvSpPr>
        <p:spPr bwMode="auto">
          <a:xfrm>
            <a:off x="9366008" y="3818190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80" name="Line 75"/>
          <p:cNvSpPr>
            <a:spLocks noChangeShapeType="1"/>
          </p:cNvSpPr>
          <p:nvPr/>
        </p:nvSpPr>
        <p:spPr bwMode="auto">
          <a:xfrm>
            <a:off x="9366008" y="4254103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81" name="Line 76"/>
          <p:cNvSpPr>
            <a:spLocks noChangeShapeType="1"/>
          </p:cNvSpPr>
          <p:nvPr/>
        </p:nvSpPr>
        <p:spPr bwMode="auto">
          <a:xfrm>
            <a:off x="9366008" y="4690019"/>
            <a:ext cx="668338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82" name="Line 77"/>
          <p:cNvSpPr>
            <a:spLocks noChangeShapeType="1"/>
          </p:cNvSpPr>
          <p:nvPr/>
        </p:nvSpPr>
        <p:spPr bwMode="auto">
          <a:xfrm>
            <a:off x="9366008" y="5125932"/>
            <a:ext cx="668338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83" name="Line 78"/>
          <p:cNvSpPr>
            <a:spLocks noChangeShapeType="1"/>
          </p:cNvSpPr>
          <p:nvPr/>
        </p:nvSpPr>
        <p:spPr bwMode="auto">
          <a:xfrm>
            <a:off x="9388287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84" name="Line 79"/>
          <p:cNvSpPr>
            <a:spLocks noChangeShapeType="1"/>
          </p:cNvSpPr>
          <p:nvPr/>
        </p:nvSpPr>
        <p:spPr bwMode="auto">
          <a:xfrm>
            <a:off x="10012068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85" name="Line 80"/>
          <p:cNvSpPr>
            <a:spLocks noChangeShapeType="1"/>
          </p:cNvSpPr>
          <p:nvPr/>
        </p:nvSpPr>
        <p:spPr bwMode="auto">
          <a:xfrm>
            <a:off x="9366008" y="2510446"/>
            <a:ext cx="668338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86" name="Line 81"/>
          <p:cNvSpPr>
            <a:spLocks noChangeShapeType="1"/>
          </p:cNvSpPr>
          <p:nvPr/>
        </p:nvSpPr>
        <p:spPr bwMode="auto">
          <a:xfrm>
            <a:off x="9366008" y="5561847"/>
            <a:ext cx="668338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87" name="Text Box 82"/>
          <p:cNvSpPr txBox="1">
            <a:spLocks noChangeArrowheads="1"/>
          </p:cNvSpPr>
          <p:nvPr/>
        </p:nvSpPr>
        <p:spPr bwMode="auto">
          <a:xfrm>
            <a:off x="5870231" y="5173200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88" name="Text Box 83"/>
          <p:cNvSpPr txBox="1">
            <a:spLocks noChangeArrowheads="1"/>
          </p:cNvSpPr>
          <p:nvPr/>
        </p:nvSpPr>
        <p:spPr bwMode="auto">
          <a:xfrm>
            <a:off x="9605495" y="2557714"/>
            <a:ext cx="267335" cy="252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</a:t>
            </a:r>
          </a:p>
        </p:txBody>
      </p:sp>
      <p:sp>
        <p:nvSpPr>
          <p:cNvPr id="123989" name="Text Box 84"/>
          <p:cNvSpPr txBox="1">
            <a:spLocks noChangeArrowheads="1"/>
          </p:cNvSpPr>
          <p:nvPr/>
        </p:nvSpPr>
        <p:spPr bwMode="auto">
          <a:xfrm>
            <a:off x="9560940" y="2993629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3990" name="Text Box 85"/>
          <p:cNvSpPr txBox="1">
            <a:spLocks noChangeArrowheads="1"/>
          </p:cNvSpPr>
          <p:nvPr/>
        </p:nvSpPr>
        <p:spPr bwMode="auto">
          <a:xfrm>
            <a:off x="9560940" y="3429543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3991" name="Text Box 86"/>
          <p:cNvSpPr txBox="1">
            <a:spLocks noChangeArrowheads="1"/>
          </p:cNvSpPr>
          <p:nvPr/>
        </p:nvSpPr>
        <p:spPr bwMode="auto">
          <a:xfrm>
            <a:off x="9560940" y="3865457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3992" name="Text Box 87"/>
          <p:cNvSpPr txBox="1">
            <a:spLocks noChangeArrowheads="1"/>
          </p:cNvSpPr>
          <p:nvPr/>
        </p:nvSpPr>
        <p:spPr bwMode="auto">
          <a:xfrm>
            <a:off x="9560940" y="4301371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3993" name="Text Box 88"/>
          <p:cNvSpPr txBox="1">
            <a:spLocks noChangeArrowheads="1"/>
          </p:cNvSpPr>
          <p:nvPr/>
        </p:nvSpPr>
        <p:spPr bwMode="auto">
          <a:xfrm>
            <a:off x="9560940" y="4737286"/>
            <a:ext cx="280331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3994" name="Line 89"/>
          <p:cNvSpPr>
            <a:spLocks noChangeShapeType="1"/>
          </p:cNvSpPr>
          <p:nvPr/>
        </p:nvSpPr>
        <p:spPr bwMode="auto">
          <a:xfrm>
            <a:off x="7513228" y="2946361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95" name="Line 90"/>
          <p:cNvSpPr>
            <a:spLocks noChangeShapeType="1"/>
          </p:cNvSpPr>
          <p:nvPr/>
        </p:nvSpPr>
        <p:spPr bwMode="auto">
          <a:xfrm>
            <a:off x="7513228" y="3382275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96" name="Line 91"/>
          <p:cNvSpPr>
            <a:spLocks noChangeShapeType="1"/>
          </p:cNvSpPr>
          <p:nvPr/>
        </p:nvSpPr>
        <p:spPr bwMode="auto">
          <a:xfrm>
            <a:off x="7513228" y="3818190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97" name="Line 92"/>
          <p:cNvSpPr>
            <a:spLocks noChangeShapeType="1"/>
          </p:cNvSpPr>
          <p:nvPr/>
        </p:nvSpPr>
        <p:spPr bwMode="auto">
          <a:xfrm>
            <a:off x="7513228" y="4254103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98" name="Line 93"/>
          <p:cNvSpPr>
            <a:spLocks noChangeShapeType="1"/>
          </p:cNvSpPr>
          <p:nvPr/>
        </p:nvSpPr>
        <p:spPr bwMode="auto">
          <a:xfrm>
            <a:off x="7513228" y="4690019"/>
            <a:ext cx="490114" cy="17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3999" name="Line 94"/>
          <p:cNvSpPr>
            <a:spLocks noChangeShapeType="1"/>
          </p:cNvSpPr>
          <p:nvPr/>
        </p:nvSpPr>
        <p:spPr bwMode="auto">
          <a:xfrm>
            <a:off x="7513228" y="5125932"/>
            <a:ext cx="490114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4000" name="Line 95"/>
          <p:cNvSpPr>
            <a:spLocks noChangeShapeType="1"/>
          </p:cNvSpPr>
          <p:nvPr/>
        </p:nvSpPr>
        <p:spPr bwMode="auto">
          <a:xfrm>
            <a:off x="7535506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4001" name="Line 96"/>
          <p:cNvSpPr>
            <a:spLocks noChangeShapeType="1"/>
          </p:cNvSpPr>
          <p:nvPr/>
        </p:nvSpPr>
        <p:spPr bwMode="auto">
          <a:xfrm>
            <a:off x="7981065" y="2489439"/>
            <a:ext cx="1856" cy="3093416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4002" name="Line 97"/>
          <p:cNvSpPr>
            <a:spLocks noChangeShapeType="1"/>
          </p:cNvSpPr>
          <p:nvPr/>
        </p:nvSpPr>
        <p:spPr bwMode="auto">
          <a:xfrm>
            <a:off x="7513228" y="2510446"/>
            <a:ext cx="490114" cy="1751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4003" name="Line 98"/>
          <p:cNvSpPr>
            <a:spLocks noChangeShapeType="1"/>
          </p:cNvSpPr>
          <p:nvPr/>
        </p:nvSpPr>
        <p:spPr bwMode="auto">
          <a:xfrm>
            <a:off x="7513228" y="5561847"/>
            <a:ext cx="490114" cy="1750"/>
          </a:xfrm>
          <a:prstGeom prst="line">
            <a:avLst/>
          </a:prstGeom>
          <a:noFill/>
          <a:ln w="378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4004" name="Text Box 99"/>
          <p:cNvSpPr txBox="1">
            <a:spLocks noChangeArrowheads="1"/>
          </p:cNvSpPr>
          <p:nvPr/>
        </p:nvSpPr>
        <p:spPr bwMode="auto">
          <a:xfrm>
            <a:off x="9560940" y="5173200"/>
            <a:ext cx="280331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-1</a:t>
            </a:r>
          </a:p>
        </p:txBody>
      </p:sp>
      <p:sp>
        <p:nvSpPr>
          <p:cNvPr id="124005" name="Text Box 100"/>
          <p:cNvSpPr txBox="1">
            <a:spLocks noChangeArrowheads="1"/>
          </p:cNvSpPr>
          <p:nvPr/>
        </p:nvSpPr>
        <p:spPr bwMode="auto">
          <a:xfrm>
            <a:off x="7643182" y="2557714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1</a:t>
            </a:r>
          </a:p>
        </p:txBody>
      </p:sp>
      <p:sp>
        <p:nvSpPr>
          <p:cNvPr id="124006" name="Text Box 101"/>
          <p:cNvSpPr txBox="1">
            <a:spLocks noChangeArrowheads="1"/>
          </p:cNvSpPr>
          <p:nvPr/>
        </p:nvSpPr>
        <p:spPr bwMode="auto">
          <a:xfrm>
            <a:off x="7643182" y="3016387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4007" name="Text Box 102"/>
          <p:cNvSpPr txBox="1">
            <a:spLocks noChangeArrowheads="1"/>
          </p:cNvSpPr>
          <p:nvPr/>
        </p:nvSpPr>
        <p:spPr bwMode="auto">
          <a:xfrm>
            <a:off x="7643182" y="3429543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2</a:t>
            </a:r>
          </a:p>
        </p:txBody>
      </p:sp>
      <p:sp>
        <p:nvSpPr>
          <p:cNvPr id="124008" name="Text Box 103"/>
          <p:cNvSpPr txBox="1">
            <a:spLocks noChangeArrowheads="1"/>
          </p:cNvSpPr>
          <p:nvPr/>
        </p:nvSpPr>
        <p:spPr bwMode="auto">
          <a:xfrm>
            <a:off x="7643182" y="3888216"/>
            <a:ext cx="267335" cy="278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4009" name="Text Box 104"/>
          <p:cNvSpPr txBox="1">
            <a:spLocks noChangeArrowheads="1"/>
          </p:cNvSpPr>
          <p:nvPr/>
        </p:nvSpPr>
        <p:spPr bwMode="auto">
          <a:xfrm>
            <a:off x="7643182" y="4301371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24010" name="Text Box 105"/>
          <p:cNvSpPr txBox="1">
            <a:spLocks noChangeArrowheads="1"/>
          </p:cNvSpPr>
          <p:nvPr/>
        </p:nvSpPr>
        <p:spPr bwMode="auto">
          <a:xfrm>
            <a:off x="7643182" y="4737286"/>
            <a:ext cx="267335" cy="3063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7</a:t>
            </a:r>
          </a:p>
        </p:txBody>
      </p:sp>
      <p:sp>
        <p:nvSpPr>
          <p:cNvPr id="124011" name="Text Box 106"/>
          <p:cNvSpPr txBox="1">
            <a:spLocks noChangeArrowheads="1"/>
          </p:cNvSpPr>
          <p:nvPr/>
        </p:nvSpPr>
        <p:spPr bwMode="auto">
          <a:xfrm>
            <a:off x="7643182" y="5173200"/>
            <a:ext cx="267335" cy="306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Symbol" charset="0"/>
              </a:rPr>
              <a:t>4</a:t>
            </a:r>
          </a:p>
        </p:txBody>
      </p:sp>
      <p:sp>
        <p:nvSpPr>
          <p:cNvPr id="124012" name="Text Box 107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5956" name="Text Box 31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61</a:t>
            </a:r>
          </a:p>
        </p:txBody>
      </p:sp>
      <p:sp>
        <p:nvSpPr>
          <p:cNvPr id="125957" name="矩形 1"/>
          <p:cNvSpPr>
            <a:spLocks noChangeArrowheads="1"/>
          </p:cNvSpPr>
          <p:nvPr/>
        </p:nvSpPr>
        <p:spPr bwMode="auto">
          <a:xfrm>
            <a:off x="274602" y="1781161"/>
            <a:ext cx="10229436" cy="402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52157" rIns="0" bIns="52157">
            <a:spAutoFit/>
          </a:bodyPr>
          <a:lstStyle/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 smtClean="0">
                <a:latin typeface="TimesNewRoman" charset="0"/>
              </a:rPr>
              <a:t> </a:t>
            </a:r>
            <a:r>
              <a:rPr lang="zh-CN" altLang="en-US" sz="2800" dirty="0" smtClean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• We have a set of n objects and a knapsack.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</a:t>
            </a:r>
            <a:r>
              <a:rPr lang="en-US" altLang="zh-CN" sz="2800" dirty="0" smtClean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• Each object has a weight w </a:t>
            </a:r>
            <a:r>
              <a:rPr lang="zh-CN" altLang="en-US" sz="2800" i="1" dirty="0">
                <a:latin typeface="TimesNewRoman" charset="0"/>
              </a:rPr>
              <a:t>i</a:t>
            </a:r>
            <a:r>
              <a:rPr lang="zh-CN" altLang="en-US" sz="2800" dirty="0">
                <a:latin typeface="TimesNewRoman" charset="0"/>
              </a:rPr>
              <a:t>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</a:t>
            </a:r>
            <a:r>
              <a:rPr lang="en-US" altLang="zh-CN" sz="2800" dirty="0" smtClean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• Each object has a value v i  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</a:t>
            </a:r>
            <a:r>
              <a:rPr lang="en-US" altLang="zh-CN" sz="2800" dirty="0" smtClean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• The knapsack can hold a total weight W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</a:t>
            </a:r>
            <a:r>
              <a:rPr lang="en-US" altLang="zh-CN" sz="2800" dirty="0" smtClean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• We must pack the knapsack with the most valuable load. 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</a:t>
            </a:r>
            <a:r>
              <a:rPr lang="en-US" altLang="zh-CN" sz="2800" dirty="0" smtClean="0">
                <a:latin typeface="TimesNewRoman" charset="0"/>
              </a:rPr>
              <a:t> </a:t>
            </a:r>
            <a:r>
              <a:rPr lang="zh-CN" altLang="en-US" sz="2800" dirty="0">
                <a:latin typeface="TimesNewRoman" charset="0"/>
              </a:rPr>
              <a:t>• We may break an object into smaller pieces if we wish. I.e.   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</a:t>
            </a:r>
            <a:r>
              <a:rPr lang="en-US" altLang="zh-CN" sz="2800" dirty="0" smtClean="0">
                <a:latin typeface="TimesNewRoman" charset="0"/>
              </a:rPr>
              <a:t>   </a:t>
            </a:r>
            <a:r>
              <a:rPr lang="zh-CN" altLang="en-US" sz="2800" dirty="0">
                <a:latin typeface="TimesNewRoman" charset="0"/>
              </a:rPr>
              <a:t>we can pack a fraction x i of object i where 0 &lt; x i &lt; 1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</a:t>
            </a:r>
            <a:r>
              <a:rPr lang="zh-CN" altLang="en-US" sz="2800" dirty="0" smtClean="0">
                <a:latin typeface="TimesNewRoman" charset="0"/>
              </a:rPr>
              <a:t>• </a:t>
            </a:r>
            <a:r>
              <a:rPr lang="zh-CN" altLang="en-US" sz="2800" b="1" dirty="0">
                <a:latin typeface="TimesNewRoman" charset="0"/>
              </a:rPr>
              <a:t>Note: </a:t>
            </a:r>
            <a:r>
              <a:rPr lang="zh-CN" altLang="en-US" sz="2800" dirty="0">
                <a:latin typeface="TimesNewRoman" charset="0"/>
              </a:rPr>
              <a:t>If we are not allowed to break objects this becomes a   </a:t>
            </a:r>
            <a:endParaRPr lang="en-US" altLang="zh-CN" sz="2800" dirty="0">
              <a:latin typeface="TimesNewRoman" charset="0"/>
            </a:endParaRPr>
          </a:p>
          <a:p>
            <a:pPr>
              <a:lnSpc>
                <a:spcPts val="3422"/>
              </a:lnSpc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NewRoman" charset="0"/>
              </a:rPr>
              <a:t>            </a:t>
            </a:r>
            <a:r>
              <a:rPr lang="zh-CN" altLang="en-US" sz="2800" dirty="0">
                <a:latin typeface="TimesNewRoman" charset="0"/>
              </a:rPr>
              <a:t>much harder problem.</a:t>
            </a:r>
          </a:p>
        </p:txBody>
      </p:sp>
      <p:sp>
        <p:nvSpPr>
          <p:cNvPr id="6" name="矩形 5"/>
          <p:cNvSpPr/>
          <p:nvPr/>
        </p:nvSpPr>
        <p:spPr>
          <a:xfrm>
            <a:off x="1489048" y="781029"/>
            <a:ext cx="7882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TimesNewRoman" charset="0"/>
              </a:rPr>
              <a:t>The Simplified Knapsack Problem</a:t>
            </a:r>
            <a:endParaRPr lang="zh-CN" alt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889911" y="2541958"/>
            <a:ext cx="2068133" cy="402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 example: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889911" y="2944609"/>
            <a:ext cx="2365172" cy="3781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</a:t>
            </a: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3490207" y="3597607"/>
            <a:ext cx="1857" cy="154408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4574399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5658591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6742783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7826975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2045856" y="4117552"/>
            <a:ext cx="6882020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2045856" y="4621742"/>
            <a:ext cx="688202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2062565" y="3597607"/>
            <a:ext cx="1856" cy="154408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8911167" y="3597607"/>
            <a:ext cx="1857" cy="154408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>
            <a:off x="2045856" y="3613362"/>
            <a:ext cx="688202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2045856" y="5125932"/>
            <a:ext cx="688202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1889910" y="5500573"/>
            <a:ext cx="6067019" cy="504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Strategy 1: pick the most valuable object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80024" y="3685140"/>
            <a:ext cx="79457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3958043" y="3685140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5042235" y="3685140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6126427" y="3685140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7212476" y="3685140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8296668" y="3685140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2651072" y="4189330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847861" y="4341636"/>
            <a:ext cx="196788" cy="2048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5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3883784" y="418933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4967976" y="418933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6052168" y="418933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7136360" y="418933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8220552" y="418933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2682633" y="4693520"/>
            <a:ext cx="297039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2814444" y="4845827"/>
            <a:ext cx="198645" cy="2065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5068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5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5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3883784" y="469352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4967976" y="469352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6052168" y="469352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7136360" y="469352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8220552" y="4693520"/>
            <a:ext cx="300752" cy="309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1889910" y="2576972"/>
            <a:ext cx="7383273" cy="409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  <a:tab pos="5637706" algn="l"/>
                <a:tab pos="615022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Pack as much of the most valuable object as you can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3490207" y="3597607"/>
            <a:ext cx="1857" cy="204827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4574399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5658591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2045856" y="4117552"/>
            <a:ext cx="6882020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2045856" y="4621742"/>
            <a:ext cx="688202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2045856" y="5125932"/>
            <a:ext cx="6882020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2062565" y="3597607"/>
            <a:ext cx="1856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8911167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>
            <a:off x="2045856" y="3613362"/>
            <a:ext cx="688202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2045856" y="5630122"/>
            <a:ext cx="6882020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1889910" y="3005884"/>
            <a:ext cx="3768681" cy="458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66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419012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2662211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2840435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2691915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2810731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2691915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30089" name="Text Box 41"/>
          <p:cNvSpPr txBox="1">
            <a:spLocks noChangeArrowheads="1"/>
          </p:cNvSpPr>
          <p:nvPr/>
        </p:nvSpPr>
        <p:spPr bwMode="auto">
          <a:xfrm>
            <a:off x="2810731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0090" name="Text Box 42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30091" name="Text Box 43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889910" y="2461427"/>
            <a:ext cx="6646245" cy="469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Pack as much of the next most valuable object</a:t>
            </a: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3133760" y="3597607"/>
            <a:ext cx="1857" cy="204827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4290357" y="3597607"/>
            <a:ext cx="1856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5445095" y="3597607"/>
            <a:ext cx="1856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6599834" y="3597607"/>
            <a:ext cx="1856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7756428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1962314" y="4117552"/>
            <a:ext cx="6965562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1962314" y="4621742"/>
            <a:ext cx="6965562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>
            <a:off x="1962314" y="5125932"/>
            <a:ext cx="6965562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1979022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8911167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1962314" y="3613362"/>
            <a:ext cx="6965562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1962314" y="5630122"/>
            <a:ext cx="6965562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1889911" y="2944610"/>
            <a:ext cx="3998886" cy="458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126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2199946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644296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480089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595748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711222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8268820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2441289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2619512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3579319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4734057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588879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70453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820013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247284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2591664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357931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4734057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588879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66</a:t>
            </a:r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70453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820013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32136" name="Text Box 40"/>
          <p:cNvSpPr txBox="1">
            <a:spLocks noChangeArrowheads="1"/>
          </p:cNvSpPr>
          <p:nvPr/>
        </p:nvSpPr>
        <p:spPr bwMode="auto">
          <a:xfrm>
            <a:off x="2472849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32137" name="Text Box 41"/>
          <p:cNvSpPr txBox="1">
            <a:spLocks noChangeArrowheads="1"/>
          </p:cNvSpPr>
          <p:nvPr/>
        </p:nvSpPr>
        <p:spPr bwMode="auto">
          <a:xfrm>
            <a:off x="2591664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5855379" y="5195959"/>
            <a:ext cx="33602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32139" name="Text Box 43"/>
          <p:cNvSpPr txBox="1">
            <a:spLocks noChangeArrowheads="1"/>
          </p:cNvSpPr>
          <p:nvPr/>
        </p:nvSpPr>
        <p:spPr bwMode="auto">
          <a:xfrm>
            <a:off x="8166714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1.0</a:t>
            </a:r>
          </a:p>
        </p:txBody>
      </p:sp>
      <p:sp>
        <p:nvSpPr>
          <p:cNvPr id="132140" name="Text Box 44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889911" y="2513948"/>
            <a:ext cx="5530493" cy="3833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And the next most valuable object</a:t>
            </a:r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3490207" y="3597607"/>
            <a:ext cx="1857" cy="204827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4574399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>
            <a:off x="5658591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6742783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7826975" y="3597607"/>
            <a:ext cx="1857" cy="204827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2406015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>
            <a:off x="8911167" y="3597607"/>
            <a:ext cx="1857" cy="204827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>
            <a:off x="2389308" y="563012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1938179" y="3011135"/>
            <a:ext cx="4130698" cy="379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V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146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66</a:t>
            </a: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4183" name="Text Box 39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60</a:t>
            </a:r>
          </a:p>
        </p:txBody>
      </p: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2864569" y="519595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x</a:t>
            </a:r>
          </a:p>
        </p:txBody>
      </p:sp>
      <p:sp>
        <p:nvSpPr>
          <p:cNvPr id="134185" name="Text Box 41"/>
          <p:cNvSpPr txBox="1">
            <a:spLocks noChangeArrowheads="1"/>
          </p:cNvSpPr>
          <p:nvPr/>
        </p:nvSpPr>
        <p:spPr bwMode="auto">
          <a:xfrm>
            <a:off x="2983385" y="5334261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6035460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7119652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FF0000"/>
                </a:solidFill>
                <a:latin typeface="TimesNewRoman" charset="0"/>
              </a:rPr>
              <a:t>0.5</a:t>
            </a:r>
          </a:p>
        </p:txBody>
      </p:sp>
      <p:sp>
        <p:nvSpPr>
          <p:cNvPr id="134188" name="Text Box 44"/>
          <p:cNvSpPr txBox="1">
            <a:spLocks noChangeArrowheads="1"/>
          </p:cNvSpPr>
          <p:nvPr/>
        </p:nvSpPr>
        <p:spPr bwMode="auto">
          <a:xfrm>
            <a:off x="8203844" y="5195959"/>
            <a:ext cx="33602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33CC33"/>
                </a:solidFill>
                <a:latin typeface="TimesNewRoman" charset="0"/>
              </a:rPr>
              <a:t>1.0</a:t>
            </a:r>
          </a:p>
        </p:txBody>
      </p:sp>
      <p:sp>
        <p:nvSpPr>
          <p:cNvPr id="134189" name="Text Box 45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Line 2"/>
          <p:cNvSpPr>
            <a:spLocks noChangeShapeType="1"/>
          </p:cNvSpPr>
          <p:nvPr/>
        </p:nvSpPr>
        <p:spPr bwMode="auto">
          <a:xfrm>
            <a:off x="1188156" y="1764665"/>
            <a:ext cx="8970574" cy="1751"/>
          </a:xfrm>
          <a:prstGeom prst="line">
            <a:avLst/>
          </a:prstGeom>
          <a:noFill/>
          <a:ln w="2880">
            <a:solidFill>
              <a:srgbClr val="CBBD83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355240" y="2013259"/>
            <a:ext cx="41399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•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756243" y="2013259"/>
            <a:ext cx="5760699" cy="4324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245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  <a:tab pos="4100149" algn="l"/>
                <a:tab pos="4612669" algn="l"/>
                <a:tab pos="5125187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NewRoman" charset="0"/>
              </a:rPr>
              <a:t>The Simplified Knapsack Problem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889910" y="2461428"/>
            <a:ext cx="2684489" cy="390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 An example: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889910" y="2944610"/>
            <a:ext cx="2951824" cy="409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–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 n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5, </a:t>
            </a:r>
            <a:r>
              <a:rPr lang="en-US" altLang="zh-CN" sz="2300" i="1" dirty="0">
                <a:solidFill>
                  <a:srgbClr val="000000"/>
                </a:solidFill>
                <a:latin typeface="TimesNewRomanPS" charset="0"/>
              </a:rPr>
              <a:t>W</a:t>
            </a: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 = 100</a:t>
            </a:r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3490207" y="3597607"/>
            <a:ext cx="1857" cy="1544082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4574399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5658591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6742783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7826975" y="3597607"/>
            <a:ext cx="1857" cy="154408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2389308" y="4117552"/>
            <a:ext cx="6538569" cy="1751"/>
          </a:xfrm>
          <a:prstGeom prst="line">
            <a:avLst/>
          </a:prstGeom>
          <a:noFill/>
          <a:ln w="1872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2389308" y="4621742"/>
            <a:ext cx="6538569" cy="1751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2406015" y="3597607"/>
            <a:ext cx="1857" cy="154408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8911167" y="3597607"/>
            <a:ext cx="1857" cy="154408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>
            <a:off x="2389308" y="361336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10" name="Line 18"/>
          <p:cNvSpPr>
            <a:spLocks noChangeShapeType="1"/>
          </p:cNvSpPr>
          <p:nvPr/>
        </p:nvSpPr>
        <p:spPr bwMode="auto">
          <a:xfrm>
            <a:off x="2389308" y="5125932"/>
            <a:ext cx="6538569" cy="1751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lIns="104315" tIns="52157" rIns="104315" bIns="52157"/>
          <a:lstStyle/>
          <a:p>
            <a:endParaRPr lang="zh-CN" alt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1889910" y="5365773"/>
            <a:ext cx="4852873" cy="4796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3181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  <a:tab pos="1025037" algn="l"/>
                <a:tab pos="1537557" algn="l"/>
                <a:tab pos="2050075" algn="l"/>
                <a:tab pos="2562594" algn="l"/>
                <a:tab pos="3075112" algn="l"/>
                <a:tab pos="3587631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NewRoman" charset="0"/>
              </a:rPr>
              <a:t>Strategy 2: pick the lightest object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2591665" y="3683389"/>
            <a:ext cx="716606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tabLst>
                <a:tab pos="51251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Object</a:t>
            </a: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3965469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</a:t>
            </a: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049661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</a:t>
            </a:r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6133853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</a:t>
            </a:r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7218045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</a:t>
            </a: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8302237" y="368338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2834865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w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3013089" y="432413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3900492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10</a:t>
            </a:r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4984684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6068876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7153068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8237260" y="418757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50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2864569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i="1" dirty="0">
                <a:solidFill>
                  <a:srgbClr val="000000"/>
                </a:solidFill>
                <a:latin typeface="TimesNewRomanPS" charset="0"/>
              </a:rPr>
              <a:t>v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2983385" y="4828320"/>
            <a:ext cx="178223" cy="185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909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400" i="1" dirty="0" err="1">
                <a:solidFill>
                  <a:srgbClr val="000000"/>
                </a:solidFill>
                <a:latin typeface="TimesNewRomanPS" charset="0"/>
              </a:rPr>
              <a:t>i</a:t>
            </a:r>
            <a:endParaRPr lang="en-US" altLang="zh-CN" sz="1400" i="1" dirty="0">
              <a:solidFill>
                <a:srgbClr val="000000"/>
              </a:solidFill>
              <a:latin typeface="TimesNewRomanPS" charset="0"/>
            </a:endParaRP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3900492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20</a:t>
            </a: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4984684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30</a:t>
            </a:r>
          </a:p>
        </p:txBody>
      </p: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6068876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66</a:t>
            </a:r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7153068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40</a:t>
            </a:r>
          </a:p>
        </p:txBody>
      </p:sp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8237260" y="4691769"/>
            <a:ext cx="267335" cy="27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0863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100" dirty="0">
                <a:solidFill>
                  <a:srgbClr val="000000"/>
                </a:solidFill>
                <a:latin typeface="TimesNewRoman" charset="0"/>
              </a:rPr>
              <a:t>60</a:t>
            </a: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10335098" y="7259987"/>
            <a:ext cx="168940" cy="171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750" rIns="0" bIns="0"/>
          <a:lstStyle/>
          <a:p>
            <a: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300" dirty="0">
                <a:solidFill>
                  <a:srgbClr val="7F7F7F"/>
                </a:solidFill>
                <a:latin typeface="TimesNewRoman" charset="0"/>
              </a:rPr>
              <a:t>66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5762</TotalTime>
  <Words>10035</Words>
  <Application>Microsoft Office PowerPoint</Application>
  <PresentationFormat>自定义</PresentationFormat>
  <Paragraphs>4358</Paragraphs>
  <Slides>160</Slides>
  <Notes>132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160</vt:i4>
      </vt:variant>
    </vt:vector>
  </HeadingPairs>
  <TitlesOfParts>
    <vt:vector size="161" baseType="lpstr">
      <vt:lpstr>Office Theme</vt:lpstr>
      <vt:lpstr>JICSCI803  Algorithms and Data Structures  March to June 2019</vt:lpstr>
      <vt:lpstr>Highlights of Lecture 07</vt:lpstr>
      <vt:lpstr>PowerPoint 演示文稿</vt:lpstr>
      <vt:lpstr>Algorithm Analysis Framework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Dijkstra’s Algorithm—DS design</vt:lpstr>
      <vt:lpstr>Predecessor Sub-graph</vt:lpstr>
      <vt:lpstr>Dijkstra’s Algorithm - Operation</vt:lpstr>
      <vt:lpstr>Dijkstra’s Algorithm - Operation</vt:lpstr>
      <vt:lpstr>Dijkstra’s Algorithm - Full</vt:lpstr>
      <vt:lpstr>Dijkstra’s Algorithm - Initialise</vt:lpstr>
      <vt:lpstr>Dijkstra’s Algorithm - Loop</vt:lpstr>
      <vt:lpstr>Dijkstra’s Algorithm - Relax neighbours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Proof</vt:lpstr>
      <vt:lpstr>Dijkstra’s Algorithm – Correctness Proof</vt:lpstr>
      <vt:lpstr>Dijkstra’s Algorithm - Proof</vt:lpstr>
      <vt:lpstr>Dijkstra’s Algorithm - Proof</vt:lpstr>
      <vt:lpstr>PowerPoint 演示文稿</vt:lpstr>
      <vt:lpstr>Dijkstra’s Algorithm - Time Complexity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- 01AlgorithmsEfficiency</dc:title>
  <dc:creator>apiper</dc:creator>
  <cp:lastModifiedBy>Admin</cp:lastModifiedBy>
  <cp:revision>718</cp:revision>
  <cp:lastPrinted>2019-10-25T03:25:36Z</cp:lastPrinted>
  <dcterms:created xsi:type="dcterms:W3CDTF">2017-02-23T01:35:51Z</dcterms:created>
  <dcterms:modified xsi:type="dcterms:W3CDTF">2019-10-25T04:50:53Z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2017-02-23T00:00:00Z</vt:filetime>
  </property>
</Properties>
</file>