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3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Nunito"/>
      <p:regular r:id="rId15"/>
    </p:embeddedFont>
    <p:embeddedFont>
      <p:font typeface="Calibri" panose="020F0502020204030204"/>
      <p:regular r:id="rId16"/>
    </p:embeddedFont>
    <p:embeddedFont>
      <p:font typeface="Verdana" panose="020B0604030504040204"/>
      <p:regular r:id="rId17"/>
      <p:bold r:id="rId18"/>
      <p:italic r:id="rId19"/>
      <p:boldItalic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Cambria" panose="02040503050406030204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4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9755"/>
    <a:srgbClr val="1F333C"/>
    <a:srgbClr val="223842"/>
    <a:srgbClr val="D0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-696" y="-32"/>
      </p:cViewPr>
      <p:guideLst>
        <p:guide orient="horz" pos="1620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14.fntdata"/><Relationship Id="rId27" Type="http://schemas.openxmlformats.org/officeDocument/2006/relationships/font" Target="fonts/font13.fntdata"/><Relationship Id="rId26" Type="http://schemas.openxmlformats.org/officeDocument/2006/relationships/font" Target="fonts/font12.fntdata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736e2b7f5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736e2b7f5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736e2b7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736e2b7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736e2b7f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736e2b7f5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736e2b7f5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736e2b7f5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736e2b7f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736e2b7f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736e2b7f5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736e2b7f5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df3728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df3728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736e2b7f5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736e2b7f5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hyperlink" Target="https://www.figma.com/proto/31cdFGVihk66NL3TLhFGeB/NammaPadhai-(Shared)?node-id=4021-437&amp;scaling=scale-down-width&amp;content-scaling=fixed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177375" y="2148350"/>
            <a:ext cx="4018200" cy="2514600"/>
          </a:xfrm>
          <a:prstGeom prst="snip1Rect">
            <a:avLst>
              <a:gd name="adj" fmla="val 29025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29" name="Google Shape;129;p13"/>
          <p:cNvGrpSpPr/>
          <p:nvPr/>
        </p:nvGrpSpPr>
        <p:grpSpPr>
          <a:xfrm>
            <a:off x="0" y="4663045"/>
            <a:ext cx="9051774" cy="606405"/>
            <a:chOff x="-6" y="4282244"/>
            <a:chExt cx="9051774" cy="916850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-6" y="4282244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3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308619" y="4299819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3"/>
          <p:cNvSpPr txBox="1"/>
          <p:nvPr/>
        </p:nvSpPr>
        <p:spPr>
          <a:xfrm>
            <a:off x="1517395" y="113343"/>
            <a:ext cx="6230270" cy="153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700" b="1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Uyir Hackathon - 2025</a:t>
            </a:r>
            <a:endParaRPr sz="3700" b="1" dirty="0">
              <a:solidFill>
                <a:schemeClr val="lt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 b="1" dirty="0">
                <a:solidFill>
                  <a:schemeClr val="l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Level 2  Online Presentation</a:t>
            </a:r>
            <a:endParaRPr sz="3800" b="1" dirty="0">
              <a:solidFill>
                <a:schemeClr val="lt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177374" y="2585086"/>
            <a:ext cx="4507475" cy="202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UYIR - Hackathon2k25 ID : </a:t>
            </a:r>
            <a:b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US" sz="13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UH_PROFE_0023</a:t>
            </a:r>
            <a:endParaRPr sz="13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Category : </a:t>
            </a:r>
            <a:b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3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Professional </a:t>
            </a:r>
            <a:endParaRPr sz="13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Team Name : </a:t>
            </a:r>
            <a:b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US" sz="1300" dirty="0" err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NexTurners</a:t>
            </a:r>
            <a:endParaRPr sz="13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35" name="Google Shape;135;p13"/>
          <p:cNvSpPr/>
          <p:nvPr/>
        </p:nvSpPr>
        <p:spPr>
          <a:xfrm flipH="1">
            <a:off x="4699525" y="2148350"/>
            <a:ext cx="4273200" cy="2514600"/>
          </a:xfrm>
          <a:prstGeom prst="snip1Rect">
            <a:avLst>
              <a:gd name="adj" fmla="val 29025"/>
            </a:avLst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142249" y="2571943"/>
            <a:ext cx="4075800" cy="186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Team Leader : </a:t>
            </a:r>
            <a:b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3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RATNAKUMAR A</a:t>
            </a:r>
            <a:endParaRPr sz="13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Team Members' Names : </a:t>
            </a:r>
            <a:b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3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PRAKASH KRISHNA</a:t>
            </a:r>
            <a:r>
              <a:rPr lang="en-IN" altLang="en-GB" sz="13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GB" sz="13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RADHAKRISHNAN S</a:t>
            </a:r>
            <a:endParaRPr sz="13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Team Mentor : </a:t>
            </a:r>
            <a:br>
              <a:rPr lang="en-GB" sz="13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300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PRAKASH KRISHNA</a:t>
            </a:r>
            <a:endParaRPr sz="1300" dirty="0">
              <a:latin typeface="Verdana" panose="020B0604030504040204" pitchFamily="34" charset="0"/>
              <a:ea typeface="Verdana" panose="020B0604030504040204" pitchFamily="34" charset="0"/>
              <a:sym typeface="Verdana" panose="020B0604030504040204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-346710" y="1203325"/>
            <a:ext cx="10032365" cy="871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2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3200" b="1" dirty="0">
                <a:solidFill>
                  <a:srgbClr val="1F333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Namma Padhai</a:t>
            </a:r>
            <a:r>
              <a:rPr lang="en-IN" altLang="en-GB" sz="3200" b="1" dirty="0">
                <a:solidFill>
                  <a:srgbClr val="1F333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</a:t>
            </a:r>
            <a:r>
              <a:rPr lang="en-US" altLang="en-US" sz="3200" b="1" dirty="0">
                <a:solidFill>
                  <a:schemeClr val="bg2"/>
                </a:solidFill>
                <a:sym typeface="+mn-ea"/>
              </a:rPr>
              <a:t>நமம</a:t>
            </a:r>
            <a:r>
              <a:rPr lang="en-IN" altLang="en-US" sz="3200" b="1" dirty="0">
                <a:solidFill>
                  <a:schemeClr val="bg2"/>
                </a:solidFill>
                <a:sym typeface="+mn-ea"/>
              </a:rPr>
              <a:t>  </a:t>
            </a:r>
            <a:r>
              <a:rPr lang="en-US" altLang="en-US" sz="3200" b="1" dirty="0">
                <a:solidFill>
                  <a:schemeClr val="bg2"/>
                </a:solidFill>
                <a:sym typeface="+mn-ea"/>
              </a:rPr>
              <a:t>பாை</a:t>
            </a:r>
            <a:r>
              <a:rPr lang="en-IN" sz="3200" b="1" dirty="0">
                <a:solidFill>
                  <a:schemeClr val="bg2"/>
                </a:solidFill>
                <a:sym typeface="+mn-ea"/>
              </a:rPr>
              <a:t> </a:t>
            </a:r>
            <a:r>
              <a:rPr lang="en-US" altLang="en-US" sz="3200" b="1" dirty="0">
                <a:solidFill>
                  <a:schemeClr val="bg2"/>
                </a:solidFill>
                <a:sym typeface="+mn-ea"/>
              </a:rPr>
              <a:t>த</a:t>
            </a:r>
            <a:endParaRPr lang="en-US" altLang="en-US" sz="3200" b="1" dirty="0">
              <a:solidFill>
                <a:schemeClr val="bg2"/>
              </a:solidFill>
              <a:sym typeface="+mn-ea"/>
            </a:endParaRPr>
          </a:p>
          <a:p>
            <a:pPr lvl="0" algn="ctr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altLang="en-GB" sz="3200" b="1" dirty="0">
                <a:solidFill>
                  <a:srgbClr val="1F333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US" sz="900" b="1" dirty="0">
                <a:solidFill>
                  <a:srgbClr val="B89755"/>
                </a:solidFill>
              </a:rPr>
              <a:t> </a:t>
            </a:r>
            <a:endParaRPr lang="en-US" sz="900" b="1" dirty="0">
              <a:solidFill>
                <a:srgbClr val="B89755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12" name="Picture 2" descr="C:\Users\uniqu\Downloads\Namma_Padhai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31529" r="9277" b="30761"/>
          <a:stretch>
            <a:fillRect/>
          </a:stretch>
        </p:blipFill>
        <p:spPr bwMode="auto">
          <a:xfrm>
            <a:off x="318050" y="413266"/>
            <a:ext cx="1231490" cy="5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/>
          <p:cNvSpPr txBox="1"/>
          <p:nvPr/>
        </p:nvSpPr>
        <p:spPr>
          <a:xfrm>
            <a:off x="2475865" y="1887855"/>
            <a:ext cx="400240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b="1" dirty="0">
                <a:solidFill>
                  <a:srgbClr val="B89755"/>
                </a:solidFill>
                <a:sym typeface="+mn-ea"/>
              </a:rPr>
              <a:t>Comprehensive Road Safety and Traffic Training Web Platform</a:t>
            </a:r>
            <a:endParaRPr lang="en-US" sz="1000" b="1" dirty="0">
              <a:solidFill>
                <a:srgbClr val="B89755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513070" y="946150"/>
            <a:ext cx="287655" cy="442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4000">
                <a:solidFill>
                  <a:schemeClr val="bg2"/>
                </a:solidFill>
              </a:rPr>
              <a:t>.</a:t>
            </a:r>
            <a:endParaRPr lang="en-IN" altLang="en-US" sz="4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/>
          <p:cNvPicPr preferRelativeResize="0"/>
          <p:nvPr/>
        </p:nvPicPr>
        <p:blipFill rotWithShape="1">
          <a:blip r:embed="rId1"/>
          <a:srcRect l="-2010" t="9698" r="2009" b="25555"/>
          <a:stretch>
            <a:fillRect/>
          </a:stretch>
        </p:blipFill>
        <p:spPr>
          <a:xfrm>
            <a:off x="38100" y="756225"/>
            <a:ext cx="4808025" cy="3133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14"/>
          <p:cNvGrpSpPr/>
          <p:nvPr/>
        </p:nvGrpSpPr>
        <p:grpSpPr>
          <a:xfrm>
            <a:off x="0" y="4484270"/>
            <a:ext cx="9051774" cy="632810"/>
            <a:chOff x="-6" y="4282244"/>
            <a:chExt cx="9051774" cy="916850"/>
          </a:xfrm>
        </p:grpSpPr>
        <p:pic>
          <p:nvPicPr>
            <p:cNvPr id="143" name="Google Shape;143;p1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-6" y="4282244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4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4308619" y="4299819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5" name="Google Shape;145;p14"/>
          <p:cNvPicPr preferRelativeResize="0"/>
          <p:nvPr/>
        </p:nvPicPr>
        <p:blipFill rotWithShape="1">
          <a:blip r:embed="rId1"/>
          <a:srcRect l="32545" t="73537" r="22750"/>
          <a:stretch>
            <a:fillRect/>
          </a:stretch>
        </p:blipFill>
        <p:spPr>
          <a:xfrm>
            <a:off x="4978000" y="1392250"/>
            <a:ext cx="3828944" cy="21365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14"/>
          <p:cNvGrpSpPr/>
          <p:nvPr/>
        </p:nvGrpSpPr>
        <p:grpSpPr>
          <a:xfrm>
            <a:off x="243275" y="155450"/>
            <a:ext cx="8639877" cy="681050"/>
            <a:chOff x="243275" y="155450"/>
            <a:chExt cx="8639877" cy="681050"/>
          </a:xfrm>
        </p:grpSpPr>
        <p:pic>
          <p:nvPicPr>
            <p:cNvPr id="147" name="Google Shape;147;p14"/>
            <p:cNvPicPr preferRelativeResize="0"/>
            <p:nvPr/>
          </p:nvPicPr>
          <p:blipFill rotWithShape="1">
            <a:blip r:embed="rId3"/>
            <a:srcRect l="44536" r="44117"/>
            <a:stretch>
              <a:fillRect/>
            </a:stretch>
          </p:blipFill>
          <p:spPr>
            <a:xfrm>
              <a:off x="3940500" y="203700"/>
              <a:ext cx="800110" cy="6328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" name="Google Shape;148;p14"/>
            <p:cNvGrpSpPr/>
            <p:nvPr/>
          </p:nvGrpSpPr>
          <p:grpSpPr>
            <a:xfrm>
              <a:off x="243275" y="155450"/>
              <a:ext cx="8639877" cy="651725"/>
              <a:chOff x="243275" y="155450"/>
              <a:chExt cx="8639877" cy="651725"/>
            </a:xfrm>
          </p:grpSpPr>
          <p:pic>
            <p:nvPicPr>
              <p:cNvPr id="149" name="Google Shape;149;p14"/>
              <p:cNvPicPr preferRelativeResize="0"/>
              <p:nvPr/>
            </p:nvPicPr>
            <p:blipFill rotWithShape="1">
              <a:blip r:embed="rId3"/>
              <a:srcRect r="88252"/>
              <a:stretch>
                <a:fillRect/>
              </a:stretch>
            </p:blipFill>
            <p:spPr>
              <a:xfrm>
                <a:off x="243275" y="174375"/>
                <a:ext cx="828411" cy="6328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14"/>
              <p:cNvPicPr preferRelativeResize="0"/>
              <p:nvPr/>
            </p:nvPicPr>
            <p:blipFill rotWithShape="1">
              <a:blip r:embed="rId3"/>
              <a:srcRect l="88653"/>
              <a:stretch>
                <a:fillRect/>
              </a:stretch>
            </p:blipFill>
            <p:spPr>
              <a:xfrm>
                <a:off x="8083050" y="155450"/>
                <a:ext cx="800102" cy="6327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5"/>
          <p:cNvGrpSpPr/>
          <p:nvPr/>
        </p:nvGrpSpPr>
        <p:grpSpPr>
          <a:xfrm>
            <a:off x="0" y="4484270"/>
            <a:ext cx="9051774" cy="632810"/>
            <a:chOff x="-6" y="4282244"/>
            <a:chExt cx="9051774" cy="916850"/>
          </a:xfrm>
        </p:grpSpPr>
        <p:pic>
          <p:nvPicPr>
            <p:cNvPr id="156" name="Google Shape;156;p15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-6" y="4282244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308619" y="4299819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15"/>
          <p:cNvSpPr txBox="1"/>
          <p:nvPr/>
        </p:nvSpPr>
        <p:spPr>
          <a:xfrm>
            <a:off x="795020" y="1025525"/>
            <a:ext cx="7504430" cy="307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Problem Statement</a:t>
            </a:r>
            <a:b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</a:b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3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Limited access to real-time traffic guidance for the public.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3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Lack of comprehensive training for traffic personnel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3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High incidence of fatigue-related accidents.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3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Insufficient public awareness about road safety laws and practices.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59" name="Google Shape;159;p15"/>
          <p:cNvGrpSpPr/>
          <p:nvPr/>
        </p:nvGrpSpPr>
        <p:grpSpPr>
          <a:xfrm>
            <a:off x="7067030" y="271849"/>
            <a:ext cx="1832499" cy="387544"/>
            <a:chOff x="7067030" y="271849"/>
            <a:chExt cx="1832499" cy="387544"/>
          </a:xfrm>
        </p:grpSpPr>
        <p:pic>
          <p:nvPicPr>
            <p:cNvPr id="160" name="Google Shape;160;p15"/>
            <p:cNvPicPr preferRelativeResize="0"/>
            <p:nvPr/>
          </p:nvPicPr>
          <p:blipFill rotWithShape="1">
            <a:blip r:embed="rId2"/>
            <a:srcRect l="44536" r="44117"/>
            <a:stretch>
              <a:fillRect/>
            </a:stretch>
          </p:blipFill>
          <p:spPr>
            <a:xfrm>
              <a:off x="7773894" y="289014"/>
              <a:ext cx="434141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2"/>
            <a:srcRect r="88252"/>
            <a:stretch>
              <a:fillRect/>
            </a:stretch>
          </p:blipFill>
          <p:spPr>
            <a:xfrm>
              <a:off x="7067030" y="271850"/>
              <a:ext cx="449495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2"/>
            <a:srcRect l="88653"/>
            <a:stretch>
              <a:fillRect/>
            </a:stretch>
          </p:blipFill>
          <p:spPr>
            <a:xfrm>
              <a:off x="8465392" y="271849"/>
              <a:ext cx="434136" cy="3703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C:\Users\uniqu\Downloads\Namma_Padha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31529" r="9277" b="30761"/>
          <a:stretch>
            <a:fillRect/>
          </a:stretch>
        </p:blipFill>
        <p:spPr bwMode="auto">
          <a:xfrm>
            <a:off x="412956" y="295029"/>
            <a:ext cx="1231490" cy="5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5"/>
          <p:cNvGrpSpPr/>
          <p:nvPr/>
        </p:nvGrpSpPr>
        <p:grpSpPr>
          <a:xfrm>
            <a:off x="0" y="4484270"/>
            <a:ext cx="9051774" cy="632810"/>
            <a:chOff x="-6" y="4282244"/>
            <a:chExt cx="9051774" cy="916850"/>
          </a:xfrm>
        </p:grpSpPr>
        <p:pic>
          <p:nvPicPr>
            <p:cNvPr id="156" name="Google Shape;156;p15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-6" y="4282244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5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308619" y="4299819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15"/>
          <p:cNvGrpSpPr/>
          <p:nvPr/>
        </p:nvGrpSpPr>
        <p:grpSpPr>
          <a:xfrm>
            <a:off x="7067030" y="271849"/>
            <a:ext cx="1832499" cy="387544"/>
            <a:chOff x="7067030" y="271849"/>
            <a:chExt cx="1832499" cy="387544"/>
          </a:xfrm>
        </p:grpSpPr>
        <p:pic>
          <p:nvPicPr>
            <p:cNvPr id="160" name="Google Shape;160;p15"/>
            <p:cNvPicPr preferRelativeResize="0"/>
            <p:nvPr/>
          </p:nvPicPr>
          <p:blipFill rotWithShape="1">
            <a:blip r:embed="rId2"/>
            <a:srcRect l="44536" r="44117"/>
            <a:stretch>
              <a:fillRect/>
            </a:stretch>
          </p:blipFill>
          <p:spPr>
            <a:xfrm>
              <a:off x="7773894" y="289014"/>
              <a:ext cx="434141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5"/>
            <p:cNvPicPr preferRelativeResize="0"/>
            <p:nvPr/>
          </p:nvPicPr>
          <p:blipFill rotWithShape="1">
            <a:blip r:embed="rId2"/>
            <a:srcRect r="88252"/>
            <a:stretch>
              <a:fillRect/>
            </a:stretch>
          </p:blipFill>
          <p:spPr>
            <a:xfrm>
              <a:off x="7067030" y="271850"/>
              <a:ext cx="449495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5"/>
            <p:cNvPicPr preferRelativeResize="0"/>
            <p:nvPr/>
          </p:nvPicPr>
          <p:blipFill rotWithShape="1">
            <a:blip r:embed="rId2"/>
            <a:srcRect l="88653"/>
            <a:stretch>
              <a:fillRect/>
            </a:stretch>
          </p:blipFill>
          <p:spPr>
            <a:xfrm>
              <a:off x="8465392" y="271849"/>
              <a:ext cx="434136" cy="37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ctangle 1"/>
          <p:cNvSpPr/>
          <p:nvPr/>
        </p:nvSpPr>
        <p:spPr>
          <a:xfrm>
            <a:off x="570230" y="913130"/>
            <a:ext cx="8002905" cy="217868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2700">
              <a:lnSpc>
                <a:spcPct val="115000"/>
              </a:lnSpc>
            </a:pPr>
            <a:r>
              <a:rPr lang="en-US" sz="2400" b="1"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Objective</a:t>
            </a:r>
            <a:r>
              <a:rPr lang="en-US" sz="2400"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:</a:t>
            </a:r>
            <a:endParaRPr lang="en-US" sz="2400">
              <a:latin typeface="Cambria" panose="02040503050406030204"/>
              <a:ea typeface="Cambria" panose="02040503050406030204"/>
              <a:cs typeface="Verdana" panose="020B0604030504040204"/>
              <a:sym typeface="Verdana" panose="020B0604030504040204"/>
            </a:endParaRPr>
          </a:p>
          <a:p>
            <a:pPr marL="12700">
              <a:lnSpc>
                <a:spcPct val="115000"/>
              </a:lnSpc>
            </a:pPr>
            <a:endParaRPr lang="en-US"/>
          </a:p>
          <a:p>
            <a:pPr marL="355600" indent="-342900" algn="just">
              <a:lnSpc>
                <a:spcPct val="115000"/>
              </a:lnSpc>
              <a:buChar char="•"/>
            </a:pPr>
            <a:r>
              <a:rPr lang="en-US" sz="2000">
                <a:latin typeface="Cambria" panose="02040503050406030204"/>
                <a:ea typeface="Cambria" panose="02040503050406030204"/>
              </a:rPr>
              <a:t>To develop a </a:t>
            </a:r>
            <a:r>
              <a:rPr lang="en-US" sz="2000" dirty="0">
                <a:latin typeface="Cambria" panose="02040503050406030204"/>
                <a:ea typeface="Cambria" panose="02040503050406030204"/>
              </a:rPr>
              <a:t>web-based platform named “</a:t>
            </a:r>
            <a:r>
              <a:rPr lang="en-US" sz="2000" err="1">
                <a:latin typeface="Cambria" panose="02040503050406030204"/>
                <a:ea typeface="Cambria" panose="02040503050406030204"/>
              </a:rPr>
              <a:t>Namma</a:t>
            </a:r>
            <a:r>
              <a:rPr lang="en-US" sz="2000" dirty="0">
                <a:latin typeface="Cambria" panose="02040503050406030204"/>
                <a:ea typeface="Cambria" panose="02040503050406030204"/>
              </a:rPr>
              <a:t> </a:t>
            </a:r>
            <a:r>
              <a:rPr lang="en-US" sz="2000" err="1">
                <a:latin typeface="Cambria" panose="02040503050406030204"/>
                <a:ea typeface="Cambria" panose="02040503050406030204"/>
              </a:rPr>
              <a:t>Padhai</a:t>
            </a:r>
            <a:r>
              <a:rPr lang="en-US" sz="2000" dirty="0">
                <a:latin typeface="Cambria" panose="02040503050406030204"/>
                <a:ea typeface="Cambria" panose="02040503050406030204"/>
              </a:rPr>
              <a:t>” that elevates traffic safety through immersive virtual training, AI-driven guidance, fatigue detection, and impactful safety awareness for traffic personnel and the public</a:t>
            </a:r>
            <a:r>
              <a:rPr lang="en-IN" altLang="en-US" sz="2000" dirty="0">
                <a:latin typeface="Cambria" panose="02040503050406030204"/>
                <a:ea typeface="Cambria" panose="02040503050406030204"/>
              </a:rPr>
              <a:t> with latest blogs and videos.</a:t>
            </a:r>
            <a:endParaRPr lang="en-IN" altLang="en-US" sz="2000" dirty="0">
              <a:latin typeface="Cambria" panose="02040503050406030204"/>
              <a:ea typeface="Cambria" panose="02040503050406030204"/>
            </a:endParaRPr>
          </a:p>
        </p:txBody>
      </p:sp>
      <p:pic>
        <p:nvPicPr>
          <p:cNvPr id="1026" name="Picture 2" descr="C:\Users\uniqu\Downloads\Namma_Padha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31529" r="9277" b="30761"/>
          <a:stretch>
            <a:fillRect/>
          </a:stretch>
        </p:blipFill>
        <p:spPr bwMode="auto">
          <a:xfrm>
            <a:off x="412956" y="295029"/>
            <a:ext cx="1231490" cy="5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6"/>
          <p:cNvGrpSpPr/>
          <p:nvPr/>
        </p:nvGrpSpPr>
        <p:grpSpPr>
          <a:xfrm>
            <a:off x="46125" y="4663040"/>
            <a:ext cx="9051774" cy="518479"/>
            <a:chOff x="-6" y="4282244"/>
            <a:chExt cx="9051774" cy="916850"/>
          </a:xfrm>
        </p:grpSpPr>
        <p:pic>
          <p:nvPicPr>
            <p:cNvPr id="168" name="Google Shape;168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-6" y="4282244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308619" y="4299819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6"/>
          <p:cNvSpPr txBox="1"/>
          <p:nvPr/>
        </p:nvSpPr>
        <p:spPr>
          <a:xfrm>
            <a:off x="408975" y="817092"/>
            <a:ext cx="8365688" cy="3939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2400" b="1" dirty="0"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Methodology</a:t>
            </a:r>
            <a:r>
              <a:rPr lang="en-GB" sz="2400" dirty="0"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  <a:t>:</a:t>
            </a:r>
            <a:br>
              <a:rPr lang="en-GB" sz="2400" dirty="0">
                <a:latin typeface="Cambria" panose="02040503050406030204"/>
                <a:ea typeface="Cambria" panose="02040503050406030204"/>
                <a:cs typeface="Verdana" panose="020B0604030504040204"/>
                <a:sym typeface="Verdana" panose="020B0604030504040204"/>
              </a:rPr>
            </a:b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Training &amp; Simulation</a:t>
            </a:r>
            <a:r>
              <a:rPr lang="en-US" sz="2000" dirty="0">
                <a:latin typeface="Cambria" panose="02040503050406030204"/>
                <a:ea typeface="Cambria" panose="02040503050406030204"/>
              </a:rPr>
              <a:t>: Deliver modules with MCQs and real-time tests, awarding certificates upon completion, using a React-based interface.</a:t>
            </a:r>
            <a:endParaRPr lang="en-US" sz="2000" dirty="0">
              <a:latin typeface="Cambria" panose="02040503050406030204"/>
              <a:ea typeface="Cambria" panose="02040503050406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AI Chatbot</a:t>
            </a:r>
            <a:r>
              <a:rPr lang="en-US" sz="2000" dirty="0">
                <a:latin typeface="Cambria" panose="02040503050406030204"/>
                <a:ea typeface="Cambria" panose="02040503050406030204"/>
              </a:rPr>
              <a:t>: Develop an LLM-powered chatbot to provide instant answers to traffic queries, enhancing user engagement and knowledge.</a:t>
            </a:r>
            <a:endParaRPr lang="en-US" sz="2000" dirty="0">
              <a:latin typeface="Cambria" panose="02040503050406030204"/>
              <a:ea typeface="Cambria" panose="02040503050406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Fatigue Management</a:t>
            </a:r>
            <a:r>
              <a:rPr lang="en-US" sz="2000" dirty="0">
                <a:latin typeface="Cambria" panose="02040503050406030204"/>
                <a:ea typeface="Cambria" panose="02040503050406030204"/>
              </a:rPr>
              <a:t>: Use AI to analyze journey inputs, offering personalized route optimization, safety alerts, and fatigue risk assessments.</a:t>
            </a:r>
            <a:endParaRPr lang="en-US" sz="2000" dirty="0">
              <a:latin typeface="Cambria" panose="02040503050406030204"/>
              <a:ea typeface="Cambria" panose="02040503050406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Road Safety Awareness</a:t>
            </a:r>
            <a:r>
              <a:rPr lang="en-US" sz="2000" dirty="0">
                <a:latin typeface="Cambria" panose="02040503050406030204"/>
                <a:ea typeface="Cambria" panose="02040503050406030204"/>
              </a:rPr>
              <a:t>: Create an interactive page featuring the latest updates, videos </a:t>
            </a:r>
            <a:r>
              <a:rPr lang="en-IN" altLang="en-US" sz="2000" dirty="0">
                <a:latin typeface="Cambria" panose="02040503050406030204"/>
                <a:ea typeface="Cambria" panose="02040503050406030204"/>
              </a:rPr>
              <a:t>&amp; </a:t>
            </a:r>
            <a:r>
              <a:rPr lang="en-US" sz="2000" dirty="0">
                <a:latin typeface="Cambria" panose="02040503050406030204"/>
                <a:ea typeface="Cambria" panose="02040503050406030204"/>
              </a:rPr>
              <a:t>blogs</a:t>
            </a:r>
            <a:endParaRPr lang="en-US" sz="2000" dirty="0">
              <a:latin typeface="Cambria" panose="02040503050406030204"/>
              <a:ea typeface="Cambria" panose="02040503050406030204"/>
            </a:endParaRPr>
          </a:p>
        </p:txBody>
      </p:sp>
      <p:grpSp>
        <p:nvGrpSpPr>
          <p:cNvPr id="171" name="Google Shape;171;p16"/>
          <p:cNvGrpSpPr/>
          <p:nvPr/>
        </p:nvGrpSpPr>
        <p:grpSpPr>
          <a:xfrm>
            <a:off x="7067030" y="271849"/>
            <a:ext cx="1832499" cy="387544"/>
            <a:chOff x="7067030" y="271849"/>
            <a:chExt cx="1832499" cy="387544"/>
          </a:xfrm>
        </p:grpSpPr>
        <p:pic>
          <p:nvPicPr>
            <p:cNvPr id="172" name="Google Shape;172;p16"/>
            <p:cNvPicPr preferRelativeResize="0"/>
            <p:nvPr/>
          </p:nvPicPr>
          <p:blipFill rotWithShape="1">
            <a:blip r:embed="rId2"/>
            <a:srcRect l="44536" r="44117"/>
            <a:stretch>
              <a:fillRect/>
            </a:stretch>
          </p:blipFill>
          <p:spPr>
            <a:xfrm>
              <a:off x="7773894" y="289014"/>
              <a:ext cx="434141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6"/>
            <p:cNvPicPr preferRelativeResize="0"/>
            <p:nvPr/>
          </p:nvPicPr>
          <p:blipFill rotWithShape="1">
            <a:blip r:embed="rId2"/>
            <a:srcRect r="88252"/>
            <a:stretch>
              <a:fillRect/>
            </a:stretch>
          </p:blipFill>
          <p:spPr>
            <a:xfrm>
              <a:off x="7067030" y="271850"/>
              <a:ext cx="449495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6"/>
            <p:cNvPicPr preferRelativeResize="0"/>
            <p:nvPr/>
          </p:nvPicPr>
          <p:blipFill rotWithShape="1">
            <a:blip r:embed="rId2"/>
            <a:srcRect l="88653"/>
            <a:stretch>
              <a:fillRect/>
            </a:stretch>
          </p:blipFill>
          <p:spPr>
            <a:xfrm>
              <a:off x="8465392" y="271849"/>
              <a:ext cx="434136" cy="3703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Picture 2" descr="C:\Users\uniqu\Downloads\Namma_Padha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31529" r="9277" b="30761"/>
          <a:stretch>
            <a:fillRect/>
          </a:stretch>
        </p:blipFill>
        <p:spPr bwMode="auto">
          <a:xfrm>
            <a:off x="412956" y="295029"/>
            <a:ext cx="1231490" cy="5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7"/>
          <p:cNvGrpSpPr/>
          <p:nvPr/>
        </p:nvGrpSpPr>
        <p:grpSpPr>
          <a:xfrm>
            <a:off x="46125" y="4663040"/>
            <a:ext cx="9051774" cy="518479"/>
            <a:chOff x="-6" y="4282244"/>
            <a:chExt cx="9051774" cy="916850"/>
          </a:xfrm>
        </p:grpSpPr>
        <p:pic>
          <p:nvPicPr>
            <p:cNvPr id="180" name="Google Shape;180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-6" y="4282244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308619" y="4299819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17"/>
          <p:cNvSpPr txBox="1"/>
          <p:nvPr/>
        </p:nvSpPr>
        <p:spPr>
          <a:xfrm>
            <a:off x="400050" y="852805"/>
            <a:ext cx="8498840" cy="390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Expected Outcome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Enhanced Training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Traffic personnel will experience a virtual training and will get certification, improving on-ground performance through interactive modules.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Improved Safety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AI-driven support systems provide real-time guidance and personalized safety alerts, promoting safer driving practices.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Execution Difficulties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/>
                <a:ea typeface="Cambria" panose="02040503050406030204"/>
              </a:rPr>
              <a:t>AI Integration</a:t>
            </a:r>
            <a:r>
              <a:rPr lang="en-US" sz="2000" dirty="0">
                <a:latin typeface="Cambria" panose="02040503050406030204"/>
                <a:ea typeface="Cambria" panose="02040503050406030204"/>
              </a:rPr>
              <a:t>: Developing reliable AI chatbots and fatigue management requires extensive testing and optimization.</a:t>
            </a:r>
            <a:endParaRPr lang="en-US" sz="2000" dirty="0">
              <a:latin typeface="Cambria" panose="02040503050406030204"/>
              <a:ea typeface="Cambria" panose="02040503050406030204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Content Updates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Regularly updating training and safety materials demands ongoing collaboration with traffic authorities and experts.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83" name="Google Shape;183;p17"/>
          <p:cNvGrpSpPr/>
          <p:nvPr/>
        </p:nvGrpSpPr>
        <p:grpSpPr>
          <a:xfrm>
            <a:off x="7067030" y="271849"/>
            <a:ext cx="1832499" cy="387544"/>
            <a:chOff x="7067030" y="271849"/>
            <a:chExt cx="1832499" cy="387544"/>
          </a:xfrm>
        </p:grpSpPr>
        <p:pic>
          <p:nvPicPr>
            <p:cNvPr id="184" name="Google Shape;184;p17"/>
            <p:cNvPicPr preferRelativeResize="0"/>
            <p:nvPr/>
          </p:nvPicPr>
          <p:blipFill rotWithShape="1">
            <a:blip r:embed="rId2"/>
            <a:srcRect l="44536" r="44117"/>
            <a:stretch>
              <a:fillRect/>
            </a:stretch>
          </p:blipFill>
          <p:spPr>
            <a:xfrm>
              <a:off x="7773894" y="289014"/>
              <a:ext cx="434141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7"/>
            <p:cNvPicPr preferRelativeResize="0"/>
            <p:nvPr/>
          </p:nvPicPr>
          <p:blipFill rotWithShape="1">
            <a:blip r:embed="rId2"/>
            <a:srcRect r="88252"/>
            <a:stretch>
              <a:fillRect/>
            </a:stretch>
          </p:blipFill>
          <p:spPr>
            <a:xfrm>
              <a:off x="7067030" y="271850"/>
              <a:ext cx="449495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7"/>
            <p:cNvPicPr preferRelativeResize="0"/>
            <p:nvPr/>
          </p:nvPicPr>
          <p:blipFill rotWithShape="1">
            <a:blip r:embed="rId2"/>
            <a:srcRect l="88653"/>
            <a:stretch>
              <a:fillRect/>
            </a:stretch>
          </p:blipFill>
          <p:spPr>
            <a:xfrm>
              <a:off x="8465392" y="271849"/>
              <a:ext cx="434136" cy="37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17"/>
          <p:cNvSpPr txBox="1"/>
          <p:nvPr/>
        </p:nvSpPr>
        <p:spPr>
          <a:xfrm>
            <a:off x="1612425" y="326525"/>
            <a:ext cx="508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495300" lvl="0" indent="0" algn="ctr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 b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Novelty /Contribution</a:t>
            </a:r>
            <a:endParaRPr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11" name="Picture 2" descr="C:\Users\uniqu\Downloads\Namma_Padha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31529" r="9277" b="30761"/>
          <a:stretch>
            <a:fillRect/>
          </a:stretch>
        </p:blipFill>
        <p:spPr bwMode="auto">
          <a:xfrm>
            <a:off x="412956" y="295029"/>
            <a:ext cx="1231490" cy="5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46125" y="4663040"/>
            <a:ext cx="9051774" cy="518479"/>
            <a:chOff x="-6" y="4282244"/>
            <a:chExt cx="9051774" cy="916850"/>
          </a:xfrm>
        </p:grpSpPr>
        <p:pic>
          <p:nvPicPr>
            <p:cNvPr id="193" name="Google Shape;193;p18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-6" y="4282244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8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308619" y="4299819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18"/>
          <p:cNvGrpSpPr/>
          <p:nvPr/>
        </p:nvGrpSpPr>
        <p:grpSpPr>
          <a:xfrm>
            <a:off x="7067030" y="271849"/>
            <a:ext cx="1832499" cy="387544"/>
            <a:chOff x="7067030" y="271849"/>
            <a:chExt cx="1832499" cy="387544"/>
          </a:xfrm>
        </p:grpSpPr>
        <p:pic>
          <p:nvPicPr>
            <p:cNvPr id="197" name="Google Shape;197;p18"/>
            <p:cNvPicPr preferRelativeResize="0"/>
            <p:nvPr/>
          </p:nvPicPr>
          <p:blipFill rotWithShape="1">
            <a:blip r:embed="rId2"/>
            <a:srcRect l="44536" r="44117"/>
            <a:stretch>
              <a:fillRect/>
            </a:stretch>
          </p:blipFill>
          <p:spPr>
            <a:xfrm>
              <a:off x="7773894" y="289014"/>
              <a:ext cx="434141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18"/>
            <p:cNvPicPr preferRelativeResize="0"/>
            <p:nvPr/>
          </p:nvPicPr>
          <p:blipFill rotWithShape="1">
            <a:blip r:embed="rId2"/>
            <a:srcRect r="88252"/>
            <a:stretch>
              <a:fillRect/>
            </a:stretch>
          </p:blipFill>
          <p:spPr>
            <a:xfrm>
              <a:off x="7067030" y="271850"/>
              <a:ext cx="449495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8"/>
            <p:cNvPicPr preferRelativeResize="0"/>
            <p:nvPr/>
          </p:nvPicPr>
          <p:blipFill rotWithShape="1">
            <a:blip r:embed="rId2"/>
            <a:srcRect l="88653"/>
            <a:stretch>
              <a:fillRect/>
            </a:stretch>
          </p:blipFill>
          <p:spPr>
            <a:xfrm>
              <a:off x="8465392" y="271849"/>
              <a:ext cx="434136" cy="37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0" name="Google Shape;200;p18"/>
          <p:cNvSpPr txBox="1"/>
          <p:nvPr/>
        </p:nvSpPr>
        <p:spPr>
          <a:xfrm>
            <a:off x="1724588" y="314367"/>
            <a:ext cx="5085000" cy="499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495300" lvl="0" indent="0" algn="ctr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 b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Architecture Diagram</a:t>
            </a:r>
            <a:r>
              <a:rPr lang="en-IN" altLang="en-GB" sz="1800" b="1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&amp; Prototype</a:t>
            </a:r>
            <a:endParaRPr lang="en-IN" altLang="en-GB" sz="1800" b="1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-90" y="4036420"/>
            <a:ext cx="2520986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495300" lvl="0" indent="0" algn="ctr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8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TRL Level:</a:t>
            </a:r>
            <a:r>
              <a:rPr lang="en-GB" sz="10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br>
              <a:rPr lang="en-GB" sz="10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000" b="1" dirty="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6-Functional Prototype</a:t>
            </a:r>
            <a:endParaRPr sz="1800" b="1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12" name="Picture 2" descr="C:\Users\uniqu\Downloads\Namma_Padha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31529" r="9277" b="30761"/>
          <a:stretch>
            <a:fillRect/>
          </a:stretch>
        </p:blipFill>
        <p:spPr bwMode="auto">
          <a:xfrm>
            <a:off x="412956" y="295029"/>
            <a:ext cx="1231490" cy="5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Copy of NammaPadhai Level-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035" y="1138555"/>
            <a:ext cx="5262880" cy="29610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926080" y="761365"/>
            <a:ext cx="3693160" cy="494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altLang="en-GB" sz="1800" b="1" dirty="0">
                <a:latin typeface="Cambria" panose="02040503050406030204" pitchFamily="18" charset="0"/>
                <a:ea typeface="Verdana" panose="020B0604030504040204"/>
                <a:cs typeface="Cambria" panose="02040503050406030204" pitchFamily="18" charset="0"/>
                <a:sym typeface="Verdana" panose="020B0604030504040204"/>
                <a:hlinkClick r:id="rId5" action="ppaction://hlinkfile"/>
              </a:rPr>
              <a:t>Click here to View </a:t>
            </a:r>
            <a:r>
              <a:rPr lang="en-GB" sz="1800" b="1" dirty="0">
                <a:latin typeface="Cambria" panose="02040503050406030204" pitchFamily="18" charset="0"/>
                <a:ea typeface="Verdana" panose="020B0604030504040204"/>
                <a:cs typeface="Cambria" panose="02040503050406030204" pitchFamily="18" charset="0"/>
                <a:sym typeface="Verdana" panose="020B0604030504040204"/>
                <a:hlinkClick r:id="rId5" action="ppaction://hlinkfile"/>
              </a:rPr>
              <a:t>Prototype</a:t>
            </a:r>
            <a:endParaRPr lang="en-GB" altLang="en-GB" sz="1800" b="1" dirty="0">
              <a:latin typeface="Cambria" panose="02040503050406030204" pitchFamily="18" charset="0"/>
              <a:ea typeface="Verdana" panose="020B0604030504040204"/>
              <a:cs typeface="Cambria" panose="02040503050406030204" pitchFamily="18" charset="0"/>
              <a:sym typeface="Verdana" panose="020B0604030504040204"/>
              <a:hlinkClick r:id="rId5" action="ppaction://hlinkfile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04565" y="4361815"/>
            <a:ext cx="6443980" cy="342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2700" marR="495300" lvl="0" indent="0" algn="ctr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IN" altLang="en-GB" sz="1000" dirty="0">
                <a:latin typeface="Cambria" panose="02040503050406030204" pitchFamily="18" charset="0"/>
                <a:ea typeface="Verdana" panose="020B0604030504040204"/>
                <a:cs typeface="Cambria" panose="02040503050406030204" pitchFamily="18" charset="0"/>
                <a:sym typeface="Verdana" panose="020B0604030504040204"/>
              </a:rPr>
              <a:t>Note : Choose “Fit-Width” in top right corner settings for better responsive view</a:t>
            </a:r>
            <a:endParaRPr lang="en-IN" altLang="en-GB" sz="1000" dirty="0">
              <a:latin typeface="Cambria" panose="02040503050406030204" pitchFamily="18" charset="0"/>
              <a:ea typeface="Verdana" panose="020B0604030504040204"/>
              <a:cs typeface="Cambria" panose="02040503050406030204" pitchFamily="18" charset="0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9"/>
          <p:cNvGrpSpPr/>
          <p:nvPr/>
        </p:nvGrpSpPr>
        <p:grpSpPr>
          <a:xfrm>
            <a:off x="46125" y="4663040"/>
            <a:ext cx="9051774" cy="518479"/>
            <a:chOff x="-6" y="4282244"/>
            <a:chExt cx="9051774" cy="916850"/>
          </a:xfrm>
        </p:grpSpPr>
        <p:pic>
          <p:nvPicPr>
            <p:cNvPr id="207" name="Google Shape;207;p1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-6" y="4282244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4308619" y="4299819"/>
              <a:ext cx="4743149" cy="899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Google Shape;209;p19"/>
          <p:cNvSpPr txBox="1"/>
          <p:nvPr/>
        </p:nvSpPr>
        <p:spPr>
          <a:xfrm>
            <a:off x="415925" y="662082"/>
            <a:ext cx="8326120" cy="4520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88900">
              <a:lnSpc>
                <a:spcPct val="95000"/>
              </a:lnSpc>
              <a:spcBef>
                <a:spcPts val="1200"/>
              </a:spcBef>
            </a:pPr>
            <a:r>
              <a:rPr lang="en-GB" sz="2400" b="1" dirty="0">
                <a:latin typeface="Cambria" panose="02040503050406030204"/>
                <a:ea typeface="Verdana" panose="020B0604030504040204"/>
                <a:cs typeface="Verdana" panose="020B0604030504040204"/>
                <a:sym typeface="Verdana" panose="020B0604030504040204"/>
              </a:rPr>
              <a:t>Approximate Estimate of the Cost (If implemented)</a:t>
            </a:r>
            <a:r>
              <a:rPr lang="en-IN" altLang="en-GB" sz="2400" b="1" dirty="0">
                <a:latin typeface="Cambria" panose="0204050305040603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GB" sz="2400" dirty="0">
                <a:latin typeface="Cambria" panose="0204050305040603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r>
              <a:rPr lang="en-GB" sz="2000" dirty="0">
                <a:latin typeface="Cambria" panose="0204050305040603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lang="en-US" sz="2000">
              <a:latin typeface="Cambria" panose="0204050305040603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355600" marR="88900" indent="-342900">
              <a:lnSpc>
                <a:spcPct val="95000"/>
              </a:lnSpc>
              <a:spcBef>
                <a:spcPts val="1200"/>
              </a:spcBef>
              <a:buChar char="•"/>
            </a:pPr>
            <a:r>
              <a:rPr lang="en-IN" sz="2000" dirty="0">
                <a:latin typeface="Cambria" panose="02040503050406030204"/>
                <a:ea typeface="Cambria" panose="02040503050406030204"/>
                <a:sym typeface="Verdana" panose="020B0604030504040204"/>
              </a:rPr>
              <a:t>14000 INR - </a:t>
            </a:r>
            <a:r>
              <a:rPr lang="en-IN" sz="2000" dirty="0">
                <a:latin typeface="Cambria" panose="02040503050406030204"/>
                <a:ea typeface="Verdana" panose="020B0604030504040204"/>
                <a:sym typeface="Verdana" panose="020B0604030504040204"/>
              </a:rPr>
              <a:t>On-Prem 4CPUs &amp; 16GB Mem with 256GB HDD - Linux (or) 8000 INR/month - on cloud</a:t>
            </a:r>
            <a:endParaRPr lang="en-US" sz="2000" dirty="0">
              <a:latin typeface="Cambria" panose="02040503050406030204"/>
              <a:ea typeface="Verdana" panose="020B0604030504040204"/>
              <a:cs typeface="Verdana" panose="020B0604030504040204"/>
            </a:endParaRPr>
          </a:p>
          <a:p>
            <a:pPr marL="12700" marR="12700">
              <a:lnSpc>
                <a:spcPct val="95000"/>
              </a:lnSpc>
              <a:spcBef>
                <a:spcPts val="1200"/>
              </a:spcBef>
            </a:pPr>
            <a:r>
              <a:rPr lang="en-GB" sz="2400" b="1" dirty="0">
                <a:latin typeface="Cambria" panose="02040503050406030204"/>
                <a:ea typeface="Verdana" panose="020B0604030504040204"/>
                <a:cs typeface="Verdana" panose="020B0604030504040204"/>
                <a:sym typeface="Verdana" panose="020B0604030504040204"/>
              </a:rPr>
              <a:t>Key Benefits</a:t>
            </a:r>
            <a:r>
              <a:rPr lang="en-GB" sz="2400" dirty="0">
                <a:latin typeface="Cambria" panose="0204050305040603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r>
              <a:rPr lang="en-GB" sz="2000" dirty="0">
                <a:latin typeface="Cambria" panose="0204050305040603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lang="en-GB" sz="2000" dirty="0">
              <a:latin typeface="Cambria" panose="02040503050406030204"/>
              <a:ea typeface="Verdana" panose="020B0604030504040204"/>
              <a:cs typeface="Verdana" panose="020B0604030504040204"/>
            </a:endParaRPr>
          </a:p>
          <a:p>
            <a:pPr marL="355600" marR="12700" indent="-342900" algn="just">
              <a:lnSpc>
                <a:spcPct val="95000"/>
              </a:lnSpc>
              <a:spcBef>
                <a:spcPts val="1200"/>
              </a:spcBef>
              <a:buFont typeface="Arial" panose="020B0604020202020204"/>
              <a:buChar char="•"/>
            </a:pPr>
            <a:r>
              <a:rPr lang="en-US" altLang="en-US" sz="2000" b="1" dirty="0">
                <a:latin typeface="Cambria" panose="02040503050406030204"/>
                <a:ea typeface="Verdana" panose="020B0604030504040204"/>
                <a:cs typeface="Verdana" panose="020B0604030504040204"/>
              </a:rPr>
              <a:t>Interactive Learning </a:t>
            </a:r>
            <a:r>
              <a:rPr lang="en-IN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e</a:t>
            </a:r>
            <a:r>
              <a:rPr lang="en-US" altLang="en-US" sz="2000" dirty="0" err="1">
                <a:latin typeface="Cambria" panose="02040503050406030204"/>
                <a:ea typeface="Verdana" panose="020B0604030504040204"/>
                <a:cs typeface="Verdana" panose="020B0604030504040204"/>
              </a:rPr>
              <a:t>nsure</a:t>
            </a:r>
            <a:r>
              <a:rPr lang="en-US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 practical and engaging skill-building.</a:t>
            </a:r>
            <a:endParaRPr lang="en-US">
              <a:ea typeface="Verdana" panose="020B0604030504040204"/>
            </a:endParaRPr>
          </a:p>
          <a:p>
            <a:pPr marL="355600" marR="12700" indent="-342900" algn="just">
              <a:lnSpc>
                <a:spcPct val="95000"/>
              </a:lnSpc>
              <a:spcBef>
                <a:spcPts val="1200"/>
              </a:spcBef>
              <a:buFont typeface="Arial" panose="020B0604020202020204"/>
              <a:buChar char="•"/>
            </a:pPr>
            <a:r>
              <a:rPr lang="en-US" altLang="en-US" sz="2000" b="1" dirty="0">
                <a:latin typeface="Cambria" panose="02040503050406030204"/>
                <a:ea typeface="Verdana" panose="020B0604030504040204"/>
                <a:cs typeface="Verdana" panose="020B0604030504040204"/>
              </a:rPr>
              <a:t>Instant Assistance </a:t>
            </a:r>
            <a:r>
              <a:rPr lang="en-IN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by </a:t>
            </a:r>
            <a:r>
              <a:rPr lang="en-US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AI-powered chatbot</a:t>
            </a:r>
            <a:endParaRPr lang="en-US">
              <a:ea typeface="Verdana" panose="020B0604030504040204"/>
            </a:endParaRPr>
          </a:p>
          <a:p>
            <a:pPr marL="355600" marR="12700" indent="-342900" algn="just">
              <a:lnSpc>
                <a:spcPct val="105000"/>
              </a:lnSpc>
              <a:spcBef>
                <a:spcPts val="1200"/>
              </a:spcBef>
              <a:buFont typeface="Arial" panose="020B0604020202020204"/>
              <a:buChar char="•"/>
            </a:pPr>
            <a:r>
              <a:rPr lang="en-IN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Ensure </a:t>
            </a:r>
            <a:r>
              <a:rPr lang="en-US" altLang="en-US" sz="2000" b="1" dirty="0">
                <a:latin typeface="Cambria" panose="02040503050406030204"/>
                <a:ea typeface="Verdana" panose="020B0604030504040204"/>
                <a:cs typeface="Verdana" panose="020B0604030504040204"/>
              </a:rPr>
              <a:t>Safer Journeys</a:t>
            </a:r>
            <a:r>
              <a:rPr lang="en-IN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 by </a:t>
            </a:r>
            <a:r>
              <a:rPr lang="en-US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Fatigue Management analyzes</a:t>
            </a:r>
            <a:r>
              <a:rPr lang="en-IN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.</a:t>
            </a:r>
            <a:endParaRPr lang="en-US" dirty="0">
              <a:ea typeface="Verdana" panose="020B0604030504040204"/>
            </a:endParaRPr>
          </a:p>
          <a:p>
            <a:pPr marL="355600" marR="12700" indent="-342900" algn="just">
              <a:lnSpc>
                <a:spcPct val="95000"/>
              </a:lnSpc>
              <a:spcBef>
                <a:spcPts val="1200"/>
              </a:spcBef>
              <a:buFont typeface="Arial" panose="020B0604020202020204"/>
              <a:buChar char="•"/>
            </a:pPr>
            <a:r>
              <a:rPr lang="en-US" altLang="en-US" sz="2000" b="1" dirty="0">
                <a:latin typeface="Cambria" panose="02040503050406030204"/>
                <a:ea typeface="Verdana" panose="020B0604030504040204"/>
                <a:cs typeface="Verdana" panose="020B0604030504040204"/>
              </a:rPr>
              <a:t>Increased Awareness</a:t>
            </a:r>
            <a:r>
              <a:rPr lang="en-IN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 by </a:t>
            </a:r>
            <a:r>
              <a:rPr lang="en-US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Interactive content </a:t>
            </a:r>
            <a:r>
              <a:rPr lang="en-IN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for better</a:t>
            </a:r>
            <a:r>
              <a:rPr lang="en-US" altLang="en-US" sz="2000" dirty="0">
                <a:latin typeface="Cambria" panose="02040503050406030204"/>
                <a:ea typeface="Verdana" panose="020B0604030504040204"/>
                <a:cs typeface="Verdana" panose="020B0604030504040204"/>
              </a:rPr>
              <a:t> road safety knowledge.</a:t>
            </a:r>
            <a:endParaRPr lang="en-US"/>
          </a:p>
        </p:txBody>
      </p:sp>
      <p:grpSp>
        <p:nvGrpSpPr>
          <p:cNvPr id="210" name="Google Shape;210;p19"/>
          <p:cNvGrpSpPr/>
          <p:nvPr/>
        </p:nvGrpSpPr>
        <p:grpSpPr>
          <a:xfrm>
            <a:off x="7067030" y="271849"/>
            <a:ext cx="1832499" cy="387544"/>
            <a:chOff x="7067030" y="271849"/>
            <a:chExt cx="1832499" cy="387544"/>
          </a:xfrm>
        </p:grpSpPr>
        <p:pic>
          <p:nvPicPr>
            <p:cNvPr id="211" name="Google Shape;211;p19"/>
            <p:cNvPicPr preferRelativeResize="0"/>
            <p:nvPr/>
          </p:nvPicPr>
          <p:blipFill rotWithShape="1">
            <a:blip r:embed="rId2"/>
            <a:srcRect l="44536" r="44117"/>
            <a:stretch>
              <a:fillRect/>
            </a:stretch>
          </p:blipFill>
          <p:spPr>
            <a:xfrm>
              <a:off x="7773894" y="289014"/>
              <a:ext cx="434141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9"/>
            <p:cNvPicPr preferRelativeResize="0"/>
            <p:nvPr/>
          </p:nvPicPr>
          <p:blipFill rotWithShape="1">
            <a:blip r:embed="rId2"/>
            <a:srcRect r="88252"/>
            <a:stretch>
              <a:fillRect/>
            </a:stretch>
          </p:blipFill>
          <p:spPr>
            <a:xfrm>
              <a:off x="7067030" y="271850"/>
              <a:ext cx="449495" cy="370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9"/>
            <p:cNvPicPr preferRelativeResize="0"/>
            <p:nvPr/>
          </p:nvPicPr>
          <p:blipFill rotWithShape="1">
            <a:blip r:embed="rId2"/>
            <a:srcRect l="88653"/>
            <a:stretch>
              <a:fillRect/>
            </a:stretch>
          </p:blipFill>
          <p:spPr>
            <a:xfrm>
              <a:off x="8465392" y="271849"/>
              <a:ext cx="434136" cy="3703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Picture 2" descr="C:\Users\uniqu\Downloads\Namma_Padhai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9" t="31529" r="9277" b="30761"/>
          <a:stretch>
            <a:fillRect/>
          </a:stretch>
        </p:blipFill>
        <p:spPr bwMode="auto">
          <a:xfrm>
            <a:off x="412956" y="295029"/>
            <a:ext cx="1231490" cy="56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2530</Words>
  <Application>WPS Presentation</Application>
  <PresentationFormat>On-screen Show (16:9)</PresentationFormat>
  <Paragraphs>59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Nunito</vt:lpstr>
      <vt:lpstr>Calibri</vt:lpstr>
      <vt:lpstr>Verdana</vt:lpstr>
      <vt:lpstr>Verdana</vt:lpstr>
      <vt:lpstr>Cambria</vt:lpstr>
      <vt:lpstr>Cambria</vt:lpstr>
      <vt:lpstr>Microsoft YaHei</vt:lpstr>
      <vt:lpstr>Arial Unicode MS</vt:lpstr>
      <vt:lpstr>Shift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Ratnakumar A</cp:lastModifiedBy>
  <cp:revision>98</cp:revision>
  <dcterms:created xsi:type="dcterms:W3CDTF">2025-01-22T06:55:00Z</dcterms:created>
  <dcterms:modified xsi:type="dcterms:W3CDTF">2025-02-07T18:46:54Z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00329CAECBA642778BDF4EEA888345F0_13</vt:lpwstr>
  </property>
  <property fmtid="{D5CDD505-2E9C-101B-9397-08002B2CF9AE}" pid="3" name="KSOProductBuildVer">
    <vt:lpwstr>1033-12.2.0.19805</vt:lpwstr>
  </property>
</Properties>
</file>