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7" r:id="rId3"/>
    <p:sldId id="605" r:id="rId4"/>
    <p:sldId id="606" r:id="rId5"/>
    <p:sldId id="607" r:id="rId6"/>
    <p:sldId id="644" r:id="rId7"/>
    <p:sldId id="613" r:id="rId8"/>
    <p:sldId id="643" r:id="rId9"/>
    <p:sldId id="689" r:id="rId10"/>
    <p:sldId id="645" r:id="rId11"/>
    <p:sldId id="690" r:id="rId12"/>
    <p:sldId id="646" r:id="rId13"/>
    <p:sldId id="634" r:id="rId14"/>
    <p:sldId id="635" r:id="rId15"/>
    <p:sldId id="636" r:id="rId16"/>
    <p:sldId id="647" r:id="rId17"/>
    <p:sldId id="648" r:id="rId18"/>
    <p:sldId id="651" r:id="rId19"/>
    <p:sldId id="652" r:id="rId20"/>
    <p:sldId id="673" r:id="rId21"/>
    <p:sldId id="653" r:id="rId22"/>
    <p:sldId id="654" r:id="rId23"/>
    <p:sldId id="655" r:id="rId24"/>
    <p:sldId id="659" r:id="rId25"/>
    <p:sldId id="660" r:id="rId26"/>
    <p:sldId id="657" r:id="rId27"/>
    <p:sldId id="658" r:id="rId28"/>
    <p:sldId id="674" r:id="rId29"/>
    <p:sldId id="656" r:id="rId30"/>
    <p:sldId id="672" r:id="rId31"/>
    <p:sldId id="696" r:id="rId32"/>
    <p:sldId id="697" r:id="rId33"/>
    <p:sldId id="675" r:id="rId34"/>
    <p:sldId id="686" r:id="rId35"/>
    <p:sldId id="687" r:id="rId36"/>
    <p:sldId id="691" r:id="rId37"/>
    <p:sldId id="676" r:id="rId38"/>
    <p:sldId id="688" r:id="rId39"/>
    <p:sldId id="693" r:id="rId40"/>
    <p:sldId id="695" r:id="rId41"/>
    <p:sldId id="692" r:id="rId42"/>
    <p:sldId id="694" r:id="rId43"/>
    <p:sldId id="375" r:id="rId4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73" autoAdjust="0"/>
    <p:restoredTop sz="94648" autoAdjust="0"/>
  </p:normalViewPr>
  <p:slideViewPr>
    <p:cSldViewPr snapToGrid="0" showGuides="1">
      <p:cViewPr>
        <p:scale>
          <a:sx n="60" d="100"/>
          <a:sy n="60" d="100"/>
        </p:scale>
        <p:origin x="-1770" y="-72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126"/>
    </p:cViewPr>
  </p:sorterViewPr>
  <p:notesViewPr>
    <p:cSldViewPr snapToGrid="0" showGuides="1">
      <p:cViewPr>
        <p:scale>
          <a:sx n="70" d="100"/>
          <a:sy n="70" d="100"/>
        </p:scale>
        <p:origin x="-2652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Java Language Fundamentals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5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Java Language Fundamentals</a:t>
            </a:r>
          </a:p>
        </p:txBody>
      </p:sp>
      <p:sp>
        <p:nvSpPr>
          <p:cNvPr id="471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45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Java Language Fundamentals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3EAB-0ABF-4737-9DCC-92FF96213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D2CA-8F3D-4051-9204-4FE78495E6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A3B2-EA16-4B4A-AE9A-D51E3039C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9956-BBAC-4941-A690-E6E91BAD0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6922-099D-4488-A99A-3B094336C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E7E5-7137-4FFB-8BA3-86D8F92725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80746-0C0C-4FC6-AB37-DCFF7C18E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3DFED-0486-408A-BD11-763E093FA3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DD079-7AE7-44BC-AA77-9DA713BBC3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6BB4-53B2-462C-BE12-265A813829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Java Language Fundamentals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2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04F04D-7932-4BC0-8C7E-0A322911E5EA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Class Declarations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only declare one </a:t>
            </a:r>
            <a:r>
              <a:rPr lang="en-GB" dirty="0" smtClean="0">
                <a:latin typeface="Lucida Console" pitchFamily="49" charset="0"/>
              </a:rPr>
              <a:t>public</a:t>
            </a:r>
            <a:r>
              <a:rPr lang="en-GB" dirty="0" smtClean="0"/>
              <a:t> class per file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file name must be </a:t>
            </a:r>
            <a:r>
              <a:rPr lang="en-GB" i="1" dirty="0" err="1" smtClean="0">
                <a:latin typeface="Lucida Console" pitchFamily="49" charset="0"/>
              </a:rPr>
              <a:t>className</a:t>
            </a:r>
            <a:r>
              <a:rPr lang="en-GB" dirty="0" err="1" smtClean="0">
                <a:latin typeface="Lucida Console" pitchFamily="49" charset="0"/>
              </a:rPr>
              <a:t>.java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 also define non-</a:t>
            </a:r>
            <a:r>
              <a:rPr lang="en-GB" dirty="0" smtClean="0">
                <a:latin typeface="Lucida Console" pitchFamily="49" charset="0"/>
              </a:rPr>
              <a:t>public</a:t>
            </a:r>
            <a:r>
              <a:rPr lang="en-GB" dirty="0" smtClean="0">
                <a:latin typeface="+mj-lt"/>
              </a:rPr>
              <a:t> classes in the same file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Useful for classes that are only used locally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More on this later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</p:txBody>
      </p:sp>
      <p:cxnSp>
        <p:nvCxnSpPr>
          <p:cNvPr id="12293" name="Elbow Connector 17"/>
          <p:cNvCxnSpPr>
            <a:cxnSpLocks noChangeShapeType="1"/>
          </p:cNvCxnSpPr>
          <p:nvPr/>
        </p:nvCxnSpPr>
        <p:spPr bwMode="auto">
          <a:xfrm>
            <a:off x="3683000" y="5029200"/>
            <a:ext cx="901700" cy="7239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4521200" y="5584825"/>
            <a:ext cx="4521200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/>
                </a:solidFill>
                <a:latin typeface="+mj-lt"/>
              </a:rPr>
              <a:t>When you compile this file, you get 2 class files: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MySecondApp.class</a:t>
            </a:r>
            <a:endParaRPr lang="en-GB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AnotherClass.class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3263900"/>
            <a:ext cx="8232775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MySecondApp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("Eclipse says Hello");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class </a:t>
            </a:r>
            <a:r>
              <a:rPr lang="en-GB" sz="1200" dirty="0" err="1"/>
              <a:t>AnotherClass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2296" name="TextBox 12"/>
          <p:cNvSpPr txBox="1">
            <a:spLocks noChangeArrowheads="1"/>
          </p:cNvSpPr>
          <p:nvPr/>
        </p:nvSpPr>
        <p:spPr bwMode="auto">
          <a:xfrm>
            <a:off x="6870700" y="49149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MySecondApp.java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031859-9026-4092-8579-5DB35A700C96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Class Modifiers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Allowable access modifiers in a class declaration: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Lucida Console" pitchFamily="49" charset="0"/>
              </a:rPr>
              <a:t>public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Complete accessibility by any class in any package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 (No access modifier)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Package accessibility, i.e. only accessibly by classes in the same package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 You can't use </a:t>
            </a:r>
            <a:r>
              <a:rPr lang="en-GB" dirty="0" smtClean="0">
                <a:latin typeface="Lucida Console" pitchFamily="49" charset="0"/>
              </a:rPr>
              <a:t>private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smtClean="0">
                <a:latin typeface="Lucida Console" pitchFamily="49" charset="0"/>
              </a:rPr>
              <a:t>protected</a:t>
            </a:r>
            <a:r>
              <a:rPr lang="en-GB" dirty="0" smtClean="0">
                <a:latin typeface="+mj-lt"/>
              </a:rPr>
              <a:t> on a class declaration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/>
              <a:t>Allowable non-access modifiers in a class declaration: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 </a:t>
            </a:r>
            <a:r>
              <a:rPr lang="en-GB" dirty="0" smtClean="0">
                <a:latin typeface="Lucida Console" pitchFamily="49" charset="0"/>
              </a:rPr>
              <a:t>abstract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Indicates a class is non-</a:t>
            </a:r>
            <a:r>
              <a:rPr lang="en-GB" dirty="0" err="1" smtClean="0">
                <a:latin typeface="+mj-lt"/>
              </a:rPr>
              <a:t>instantiable</a:t>
            </a:r>
            <a:r>
              <a:rPr lang="en-GB" dirty="0" smtClean="0">
                <a:latin typeface="+mj-lt"/>
              </a:rPr>
              <a:t> (useful for base classes with inheritance)</a:t>
            </a:r>
          </a:p>
          <a:p>
            <a:pPr lvl="1" eaLnBrk="1" hangingPunct="1">
              <a:defRPr/>
            </a:pPr>
            <a:r>
              <a:rPr lang="en-GB" dirty="0" smtClean="0"/>
              <a:t> </a:t>
            </a:r>
            <a:r>
              <a:rPr lang="en-GB" dirty="0" smtClean="0">
                <a:latin typeface="Lucida Console" pitchFamily="49" charset="0"/>
              </a:rPr>
              <a:t>final</a:t>
            </a:r>
          </a:p>
          <a:p>
            <a:pPr lvl="2" eaLnBrk="1" hangingPunct="1">
              <a:defRPr/>
            </a:pPr>
            <a:r>
              <a:rPr lang="en-GB" dirty="0" smtClean="0">
                <a:latin typeface="+mj-lt"/>
              </a:rPr>
              <a:t>Indicates a class is non-extensible (useful for preventing spurious inheritance)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Lucida Console" pitchFamily="49" charset="0"/>
              </a:rPr>
              <a:t>strictfp</a:t>
            </a:r>
            <a:endParaRPr lang="en-GB" dirty="0" smtClean="0">
              <a:latin typeface="Lucida Console" pitchFamily="49" charset="0"/>
            </a:endParaRPr>
          </a:p>
          <a:p>
            <a:pPr lvl="2" eaLnBrk="1" hangingPunct="1">
              <a:defRPr/>
            </a:pPr>
            <a:r>
              <a:rPr lang="en-GB" dirty="0" smtClean="0"/>
              <a:t>Indicates a class conforms to the IEEE 754 standard rules for floating points</a:t>
            </a:r>
          </a:p>
          <a:p>
            <a:pPr lvl="2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D54B602-01F3-44B1-A1D7-C937B879B66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main() Method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Somewhere in your code, one of your classes must have a </a:t>
            </a:r>
            <a:r>
              <a:rPr lang="en-GB" dirty="0" smtClean="0">
                <a:latin typeface="Lucida Console" pitchFamily="49" charset="0"/>
              </a:rPr>
              <a:t>main()</a:t>
            </a:r>
            <a:r>
              <a:rPr lang="en-GB" dirty="0" smtClean="0"/>
              <a:t> method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Entry-point of application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Must be </a:t>
            </a:r>
            <a:r>
              <a:rPr lang="en-GB" dirty="0" smtClean="0">
                <a:latin typeface="Lucida Console" pitchFamily="49" charset="0"/>
              </a:rPr>
              <a:t>public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Must be </a:t>
            </a:r>
            <a:r>
              <a:rPr lang="en-GB" dirty="0" smtClean="0">
                <a:latin typeface="Lucida Console" pitchFamily="49" charset="0"/>
              </a:rPr>
              <a:t>static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Return type must be </a:t>
            </a:r>
            <a:r>
              <a:rPr lang="en-GB" dirty="0" smtClean="0">
                <a:latin typeface="Lucida Console" pitchFamily="49" charset="0"/>
              </a:rPr>
              <a:t>void</a:t>
            </a:r>
            <a:r>
              <a:rPr lang="en-GB" dirty="0" smtClean="0">
                <a:latin typeface="+mj-lt"/>
              </a:rPr>
              <a:t> (i.e. no return value)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Must take a string array as single parameter (representing command-line arguments)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When the </a:t>
            </a:r>
            <a:r>
              <a:rPr lang="en-GB" dirty="0" smtClean="0">
                <a:latin typeface="Lucida Console" pitchFamily="49" charset="0"/>
              </a:rPr>
              <a:t>main()</a:t>
            </a:r>
            <a:r>
              <a:rPr lang="en-GB" dirty="0" smtClean="0">
                <a:latin typeface="+mj-lt"/>
              </a:rPr>
              <a:t> method terminates, that's the end of your application </a:t>
            </a:r>
            <a:r>
              <a:rPr lang="en-GB" dirty="0" smtClean="0">
                <a:latin typeface="+mj-lt"/>
                <a:sym typeface="Wingdings" pitchFamily="2" charset="2"/>
              </a:rPr>
              <a:t>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4165600"/>
            <a:ext cx="8232775" cy="723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6E18A1D-1C9C-4BB2-BD63-E84AE51FD69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Defining and Using Packages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Defining a package</a:t>
            </a:r>
          </a:p>
          <a:p>
            <a:pPr eaLnBrk="1" hangingPunct="1"/>
            <a:r>
              <a:rPr lang="en-GB" smtClean="0"/>
              <a:t>Importing classes</a:t>
            </a:r>
          </a:p>
          <a:p>
            <a:pPr eaLnBrk="1" hangingPunct="1"/>
            <a:r>
              <a:rPr lang="en-GB" smtClean="0"/>
              <a:t>Standard Java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D357BF0-DEDE-4BC9-A97B-76F0CA69C53E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package is a group of related classes (and/or interfaces)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Helps you organize the classes/interfaces in your application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A package also corresponds to a physical folder on your computer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When you compile a Java class,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.class</a:t>
            </a:r>
            <a:r>
              <a:rPr lang="en-GB" smtClean="0">
                <a:sym typeface="Wingdings" pitchFamily="2" charset="2"/>
              </a:rPr>
              <a:t> file must be located on a folder named after the package name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IDEs do this automatically – e.g. see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bin</a:t>
            </a:r>
            <a:r>
              <a:rPr lang="en-GB" smtClean="0">
                <a:sym typeface="Wingdings" pitchFamily="2" charset="2"/>
              </a:rPr>
              <a:t> folder in an Eclipse project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Package names can include dots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Represents a hierarchical folder structure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a package name of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com.osl.hr</a:t>
            </a:r>
            <a:r>
              <a:rPr lang="en-GB" smtClean="0">
                <a:sym typeface="Wingdings" pitchFamily="2" charset="2"/>
              </a:rPr>
              <a:t> would correspond to a folder structure of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com\osl\hr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B7B0A45-F336-4E14-90D7-5696CB60492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a Package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specify a package, use the </a:t>
            </a:r>
            <a:r>
              <a:rPr lang="en-GB" smtClean="0">
                <a:latin typeface="Lucida Console" pitchFamily="49" charset="0"/>
              </a:rPr>
              <a:t>package</a:t>
            </a:r>
            <a:r>
              <a:rPr lang="en-GB" smtClean="0"/>
              <a:t> keyword</a:t>
            </a:r>
          </a:p>
          <a:p>
            <a:pPr lvl="1" eaLnBrk="1" hangingPunct="1"/>
            <a:r>
              <a:rPr lang="en-GB" smtClean="0"/>
              <a:t>Must appear at the top of your Java source file (can be preceded by comments)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2366963"/>
            <a:ext cx="8232775" cy="800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package </a:t>
            </a:r>
            <a:r>
              <a:rPr lang="en-GB" sz="1200" dirty="0" err="1"/>
              <a:t>mypackage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Remainder of code goes here…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0849022-6C0A-4CB4-9D96-B6F1A76DE76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Importing Classes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you want to use a class that's defined in a different package, you have 2 choices:</a:t>
            </a:r>
          </a:p>
          <a:p>
            <a:pPr lvl="1" eaLnBrk="1" hangingPunct="1"/>
            <a:r>
              <a:rPr lang="en-GB" smtClean="0"/>
              <a:t>Use the fully-qualified class name (i.e. package name plus class name) everywhere</a:t>
            </a:r>
          </a:p>
          <a:p>
            <a:pPr lvl="1" eaLnBrk="1" hangingPunct="1">
              <a:buFontTx/>
              <a:buNone/>
            </a:pPr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Import class(es) via </a:t>
            </a:r>
            <a:r>
              <a:rPr lang="en-GB" smtClean="0">
                <a:latin typeface="Lucida Console" pitchFamily="49" charset="0"/>
              </a:rPr>
              <a:t>import</a:t>
            </a:r>
            <a:r>
              <a:rPr lang="en-GB" smtClean="0"/>
              <a:t> statements (located directly after the </a:t>
            </a:r>
            <a:r>
              <a:rPr lang="en-GB" smtClean="0">
                <a:latin typeface="Lucida Console" pitchFamily="49" charset="0"/>
              </a:rPr>
              <a:t>package</a:t>
            </a:r>
            <a:r>
              <a:rPr lang="en-GB" smtClean="0"/>
              <a:t> statement)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2679700"/>
            <a:ext cx="8232775" cy="482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anotherPackage.AnotherClass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 = new </a:t>
            </a:r>
            <a:r>
              <a:rPr lang="en-GB" sz="1200" dirty="0" err="1"/>
              <a:t>anotherPackage.AnotherClass</a:t>
            </a:r>
            <a:r>
              <a:rPr lang="en-GB" sz="1200" dirty="0"/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4114800"/>
            <a:ext cx="8232775" cy="1524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package </a:t>
            </a:r>
            <a:r>
              <a:rPr lang="en-GB" sz="1200" dirty="0" err="1"/>
              <a:t>mypackage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import anotherPackage.AnotherClass1;   // Allows direct access to AnotherClass1.</a:t>
            </a:r>
          </a:p>
          <a:p>
            <a:pPr defTabSz="739775">
              <a:defRPr/>
            </a:pPr>
            <a:r>
              <a:rPr lang="en-GB" sz="1200" dirty="0"/>
              <a:t>import anotherPackage.AnotherClass2;   // Allows direct access to AnotherClass2.</a:t>
            </a:r>
          </a:p>
          <a:p>
            <a:pPr defTabSz="739775">
              <a:defRPr/>
            </a:pPr>
            <a:r>
              <a:rPr lang="en-GB" sz="1200" dirty="0"/>
              <a:t>import anotherPackage.AnotherClass3;   // Allows direct access to AnotherClass3.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Or:</a:t>
            </a:r>
          </a:p>
          <a:p>
            <a:pPr defTabSz="739775">
              <a:defRPr/>
            </a:pPr>
            <a:r>
              <a:rPr lang="en-GB" sz="1200" dirty="0"/>
              <a:t>// import </a:t>
            </a:r>
            <a:r>
              <a:rPr lang="en-GB" sz="1200" dirty="0" err="1"/>
              <a:t>anotherPackage</a:t>
            </a:r>
            <a:r>
              <a:rPr lang="en-GB" sz="1200" dirty="0"/>
              <a:t>.*;   // Allows direct access to any class in </a:t>
            </a:r>
            <a:r>
              <a:rPr lang="en-GB" sz="1200" dirty="0" err="1"/>
              <a:t>anotherPackage</a:t>
            </a:r>
            <a:r>
              <a:rPr lang="en-GB" sz="1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81191BE-C8BA-40C2-94F1-028A571F452D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Standard Java Packages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Java has hundreds of predefined packages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Contain standard Java classes, grouped by functionality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Named </a:t>
            </a:r>
            <a:r>
              <a:rPr lang="en-GB" dirty="0" err="1" smtClean="0">
                <a:latin typeface="Lucida Console" pitchFamily="49" charset="0"/>
              </a:rPr>
              <a:t>java.</a:t>
            </a:r>
            <a:r>
              <a:rPr lang="en-GB" i="1" dirty="0" err="1" smtClean="0">
                <a:latin typeface="Lucida Console" pitchFamily="49" charset="0"/>
              </a:rPr>
              <a:t>something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err="1" smtClean="0">
                <a:latin typeface="Lucida Console" pitchFamily="49" charset="0"/>
              </a:rPr>
              <a:t>javax.</a:t>
            </a:r>
            <a:r>
              <a:rPr lang="en-GB" i="1" dirty="0" err="1" smtClean="0">
                <a:latin typeface="Lucida Console" pitchFamily="49" charset="0"/>
              </a:rPr>
              <a:t>something</a:t>
            </a:r>
            <a:endParaRPr lang="en-GB" i="1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Some examples: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java.lang</a:t>
            </a:r>
            <a:r>
              <a:rPr lang="en-GB" dirty="0" smtClean="0">
                <a:latin typeface="Lucida Console" pitchFamily="49" charset="0"/>
              </a:rPr>
              <a:t>    </a:t>
            </a:r>
            <a:r>
              <a:rPr lang="en-GB" dirty="0" smtClean="0">
                <a:latin typeface="+mj-lt"/>
              </a:rPr>
              <a:t>Essential classes (e.g.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>
                <a:latin typeface="+mj-lt"/>
              </a:rPr>
              <a:t>), auto-imported 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java.text</a:t>
            </a:r>
            <a:r>
              <a:rPr lang="en-GB" dirty="0" smtClean="0">
                <a:latin typeface="Lucida Console" pitchFamily="49" charset="0"/>
              </a:rPr>
              <a:t>    </a:t>
            </a:r>
            <a:r>
              <a:rPr lang="en-GB" dirty="0" smtClean="0"/>
              <a:t>Text-processing classes (e.g. </a:t>
            </a:r>
            <a:r>
              <a:rPr lang="en-GB" dirty="0" err="1" smtClean="0">
                <a:latin typeface="Lucida Console" pitchFamily="49" charset="0"/>
              </a:rPr>
              <a:t>NumberFormat</a:t>
            </a:r>
            <a:r>
              <a:rPr lang="en-GB" dirty="0" smtClean="0"/>
              <a:t>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java.io</a:t>
            </a:r>
            <a:r>
              <a:rPr lang="en-GB" dirty="0" smtClean="0">
                <a:latin typeface="Lucida Console" pitchFamily="49" charset="0"/>
              </a:rPr>
              <a:t>      </a:t>
            </a:r>
            <a:r>
              <a:rPr lang="en-GB" dirty="0" smtClean="0"/>
              <a:t>Input/output classes, streams, file-related classes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java.sql</a:t>
            </a:r>
            <a:r>
              <a:rPr lang="en-GB" dirty="0" smtClean="0">
                <a:latin typeface="Lucida Console" pitchFamily="49" charset="0"/>
              </a:rPr>
              <a:t>     </a:t>
            </a:r>
            <a:r>
              <a:rPr lang="en-GB" dirty="0" smtClean="0"/>
              <a:t>Database-related classes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java.util</a:t>
            </a:r>
            <a:r>
              <a:rPr lang="en-GB" dirty="0" smtClean="0">
                <a:latin typeface="Lucida Console" pitchFamily="49" charset="0"/>
              </a:rPr>
              <a:t>    </a:t>
            </a:r>
            <a:r>
              <a:rPr lang="en-GB" dirty="0" smtClean="0"/>
              <a:t>Utility classes (e.g. </a:t>
            </a:r>
            <a:r>
              <a:rPr lang="en-GB" dirty="0" smtClean="0">
                <a:latin typeface="Lucida Console" pitchFamily="49" charset="0"/>
              </a:rPr>
              <a:t>Date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Scanner</a:t>
            </a:r>
            <a:r>
              <a:rPr lang="en-GB" dirty="0" smtClean="0"/>
              <a:t>, collections)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java.applet</a:t>
            </a:r>
            <a:r>
              <a:rPr lang="en-GB" dirty="0" smtClean="0">
                <a:latin typeface="Lucida Console" pitchFamily="49" charset="0"/>
              </a:rPr>
              <a:t>  </a:t>
            </a:r>
            <a:r>
              <a:rPr lang="en-GB" dirty="0" smtClean="0"/>
              <a:t>Applet UI classes (for browser-based apps)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javax.swing</a:t>
            </a:r>
            <a:r>
              <a:rPr lang="en-GB" dirty="0" smtClean="0">
                <a:latin typeface="Lucida Console" pitchFamily="49" charset="0"/>
              </a:rPr>
              <a:t>  </a:t>
            </a:r>
            <a:r>
              <a:rPr lang="en-GB" dirty="0" smtClean="0"/>
              <a:t>Swing UI classes (for Windows-based apps)</a:t>
            </a:r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442769-1E75-4F6E-99F5-F81331438008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4. Declaring and Using Variables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Variables</a:t>
            </a:r>
          </a:p>
          <a:p>
            <a:pPr eaLnBrk="1" hangingPunct="1"/>
            <a:r>
              <a:rPr lang="en-GB" smtClean="0"/>
              <a:t>Constants</a:t>
            </a:r>
          </a:p>
          <a:p>
            <a:pPr eaLnBrk="1" hangingPunct="1"/>
            <a:r>
              <a:rPr lang="en-GB" smtClean="0"/>
              <a:t>Primitive types</a:t>
            </a:r>
          </a:p>
          <a:p>
            <a:pPr eaLnBrk="1" hangingPunct="1"/>
            <a:r>
              <a:rPr lang="en-GB" smtClean="0"/>
              <a:t>Primitive type values</a:t>
            </a:r>
          </a:p>
          <a:p>
            <a:pPr eaLnBrk="1" hangingPunct="1"/>
            <a:r>
              <a:rPr lang="en-GB" smtClean="0"/>
              <a:t>Reference types</a:t>
            </a:r>
          </a:p>
          <a:p>
            <a:pPr eaLnBrk="1" hangingPunct="1"/>
            <a:r>
              <a:rPr lang="en-GB" smtClean="0"/>
              <a:t>Using objects</a:t>
            </a:r>
          </a:p>
          <a:p>
            <a:pPr eaLnBrk="1" hangingPunct="1"/>
            <a:r>
              <a:rPr lang="en-GB" smtClean="0"/>
              <a:t>Local variables</a:t>
            </a:r>
          </a:p>
          <a:p>
            <a:pPr eaLnBrk="1" hangingPunct="1"/>
            <a:r>
              <a:rPr lang="en-GB" smtClean="0"/>
              <a:t>Instance variables and class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Variables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All applications use variables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 variable has a name, a type, and a value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 variable also has a scope: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Block scope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Method scope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Object scope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Class scope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5" y="258445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/>
              <a:t>type </a:t>
            </a:r>
            <a:r>
              <a:rPr lang="en-GB" sz="1200" i="1" dirty="0" err="1"/>
              <a:t>variableName</a:t>
            </a:r>
            <a:r>
              <a:rPr lang="en-GB" sz="1200" i="1" dirty="0"/>
              <a:t> = </a:t>
            </a:r>
            <a:r>
              <a:rPr lang="en-GB" sz="1200" i="1" dirty="0" err="1"/>
              <a:t>initialValue</a:t>
            </a:r>
            <a:r>
              <a:rPr lang="en-GB" sz="1200" i="1" dirty="0"/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380365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yearsToRetirement</a:t>
            </a:r>
            <a:r>
              <a:rPr lang="en-GB" sz="1200" dirty="0"/>
              <a:t> = 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3F83C1-6677-47E8-BF21-66960A8C42A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Basic syntax rules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Defining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Defining and using packages 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Declaring and using variables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Useful Java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Wrapper classes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DemoJavaLang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Constants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constant is a fixed "variable"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final</a:t>
            </a:r>
            <a:r>
              <a:rPr lang="en-GB" smtClean="0">
                <a:sym typeface="Wingdings" pitchFamily="2" charset="2"/>
              </a:rPr>
              <a:t> keyword in the declaration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Make sure the constant has a known initial value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The compiler will ensure you don't modify the constant thereafter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5" y="327660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final</a:t>
            </a:r>
            <a:r>
              <a:rPr lang="en-GB" sz="1200" i="1" dirty="0"/>
              <a:t> type CONSTANT_NAME = </a:t>
            </a:r>
            <a:r>
              <a:rPr lang="en-GB" sz="1200" i="1" dirty="0" err="1"/>
              <a:t>initialValue</a:t>
            </a:r>
            <a:r>
              <a:rPr lang="en-GB" sz="1200" i="1" dirty="0"/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453390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final String ERROR_MESSAGE = "Incorrect input, please try again";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Primitive Types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 has 8 primitive types</a:t>
            </a:r>
          </a:p>
          <a:p>
            <a:pPr lvl="1" eaLnBrk="1" hangingPunct="1"/>
            <a:r>
              <a:rPr lang="en-GB" smtClean="0"/>
              <a:t>Passed-by-value into methods</a:t>
            </a:r>
          </a:p>
          <a:p>
            <a:pPr eaLnBrk="1" hangingPunct="1"/>
            <a:r>
              <a:rPr lang="en-GB" smtClean="0"/>
              <a:t>The 8 primitive types are:</a:t>
            </a:r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byte</a:t>
            </a:r>
            <a:r>
              <a:rPr lang="en-GB" sz="1800" smtClean="0"/>
              <a:t>	  1-byte whole number, -128 to 127</a:t>
            </a:r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short</a:t>
            </a:r>
            <a:r>
              <a:rPr lang="en-GB" sz="1800" smtClean="0"/>
              <a:t>	  2-byte whole number, </a:t>
            </a:r>
            <a:r>
              <a:rPr lang="en-US" sz="1800" smtClean="0"/>
              <a:t>-32,768 to 32,767</a:t>
            </a:r>
            <a:endParaRPr lang="en-GB" sz="1800" smtClean="0"/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int</a:t>
            </a:r>
            <a:r>
              <a:rPr lang="en-GB" sz="1800" smtClean="0"/>
              <a:t>	  4-byte whole number, </a:t>
            </a:r>
            <a:r>
              <a:rPr lang="en-US" sz="1800" smtClean="0"/>
              <a:t>-2,147,483,648 to 2,147,483,647</a:t>
            </a:r>
            <a:endParaRPr lang="en-GB" sz="1800" smtClean="0"/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long</a:t>
            </a:r>
            <a:r>
              <a:rPr lang="en-GB" sz="1800" smtClean="0"/>
              <a:t>	  8-byte whole number,</a:t>
            </a:r>
            <a:br>
              <a:rPr lang="en-GB" sz="1800" smtClean="0"/>
            </a:br>
            <a:r>
              <a:rPr lang="en-GB" sz="1800" smtClean="0"/>
              <a:t>                 </a:t>
            </a:r>
            <a:r>
              <a:rPr lang="en-GB" sz="1800" smtClean="0">
                <a:latin typeface="Lucida Console" pitchFamily="49" charset="0"/>
              </a:rPr>
              <a:t>  </a:t>
            </a:r>
            <a:r>
              <a:rPr lang="en-US" sz="1800" smtClean="0"/>
              <a:t>-9,223,372,036,854,775,808 to 9,223,372,036,854,775,807</a:t>
            </a:r>
            <a:endParaRPr lang="en-GB" sz="1800" smtClean="0"/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float</a:t>
            </a:r>
            <a:r>
              <a:rPr lang="en-GB" sz="1800" smtClean="0"/>
              <a:t>	  4-byte floating-point number, </a:t>
            </a:r>
            <a:r>
              <a:rPr lang="en-US" sz="1800" smtClean="0"/>
              <a:t>-3.4E38 to 3.4E38, 7 sig figs</a:t>
            </a:r>
            <a:endParaRPr lang="en-GB" sz="1800" smtClean="0"/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double</a:t>
            </a:r>
            <a:r>
              <a:rPr lang="en-GB" sz="1800" smtClean="0"/>
              <a:t>	  8-byte floating-point number, </a:t>
            </a:r>
            <a:r>
              <a:rPr lang="en-US" sz="1800" smtClean="0"/>
              <a:t>-1.7E308 to 1.7E308, 16 sig figs</a:t>
            </a:r>
            <a:endParaRPr lang="en-GB" sz="1800" smtClean="0"/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char</a:t>
            </a:r>
            <a:r>
              <a:rPr lang="en-GB" sz="1800" smtClean="0"/>
              <a:t>	  2-byte (i.e. Unicode) character</a:t>
            </a:r>
          </a:p>
          <a:p>
            <a:pPr lvl="1" eaLnBrk="1" hangingPunct="1"/>
            <a:r>
              <a:rPr lang="en-GB" sz="1800" smtClean="0">
                <a:latin typeface="Lucida Console" pitchFamily="49" charset="0"/>
              </a:rPr>
              <a:t>boolean</a:t>
            </a:r>
            <a:r>
              <a:rPr lang="en-GB" sz="1800" smtClean="0"/>
              <a:t>	  Must be true/false (e.g. can't use 1/0)</a:t>
            </a:r>
          </a:p>
          <a:p>
            <a:pPr eaLnBrk="1" hangingPunct="1"/>
            <a:r>
              <a:rPr lang="en-GB" sz="2200" smtClean="0"/>
              <a:t>Note:</a:t>
            </a:r>
          </a:p>
          <a:p>
            <a:pPr lvl="1" eaLnBrk="1" hangingPunct="1"/>
            <a:r>
              <a:rPr lang="en-GB" sz="1800" smtClean="0"/>
              <a:t>You'll get a compiler error if you try to assign an out-of-range literal value to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811560-F7C1-41A4-9394-3B3EE35597F6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Primitive Type Values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Integer literals (decimal format):</a:t>
            </a:r>
          </a:p>
          <a:p>
            <a:pPr lvl="1" eaLnBrk="1" hangingPunct="1"/>
            <a:r>
              <a:rPr lang="en-GB" smtClean="0"/>
              <a:t>10, -10	Integers</a:t>
            </a:r>
          </a:p>
          <a:p>
            <a:pPr lvl="1" eaLnBrk="1" hangingPunct="1"/>
            <a:r>
              <a:rPr lang="en-GB" smtClean="0"/>
              <a:t>10L, -10L	Long integers</a:t>
            </a:r>
          </a:p>
          <a:p>
            <a:pPr eaLnBrk="1" hangingPunct="1"/>
            <a:r>
              <a:rPr lang="en-GB" smtClean="0"/>
              <a:t>Integer literals (non-decimal formats):</a:t>
            </a:r>
          </a:p>
          <a:p>
            <a:pPr lvl="1" eaLnBrk="1" hangingPunct="1"/>
            <a:r>
              <a:rPr lang="en-GB" smtClean="0"/>
              <a:t>0123, 0123L	Octal (0..7)</a:t>
            </a:r>
          </a:p>
          <a:p>
            <a:pPr lvl="1" eaLnBrk="1" hangingPunct="1"/>
            <a:r>
              <a:rPr lang="en-GB" smtClean="0"/>
              <a:t>0xFF56, 0xFF56L	Hexadecimal (0..9a..f, uppercase or lowercase)</a:t>
            </a:r>
          </a:p>
          <a:p>
            <a:pPr eaLnBrk="1" hangingPunct="1"/>
            <a:r>
              <a:rPr lang="en-GB" smtClean="0"/>
              <a:t>Floating point literals:</a:t>
            </a:r>
          </a:p>
          <a:p>
            <a:pPr lvl="1" eaLnBrk="1" hangingPunct="1"/>
            <a:r>
              <a:rPr lang="en-GB" smtClean="0"/>
              <a:t>3.5, -3.5	Doubles (optional D suffix)</a:t>
            </a:r>
          </a:p>
          <a:p>
            <a:pPr lvl="1" eaLnBrk="1" hangingPunct="1"/>
            <a:r>
              <a:rPr lang="en-GB" smtClean="0"/>
              <a:t>3.5F, -3.5F	Floats</a:t>
            </a:r>
          </a:p>
          <a:p>
            <a:pPr lvl="1" eaLnBrk="1" hangingPunct="1"/>
            <a:r>
              <a:rPr lang="en-GB" smtClean="0"/>
              <a:t>3.5E9, 3.5E-9F	Exponential syntax</a:t>
            </a:r>
          </a:p>
          <a:p>
            <a:pPr eaLnBrk="1" hangingPunct="1"/>
            <a:r>
              <a:rPr lang="en-GB" smtClean="0"/>
              <a:t>Character literals:</a:t>
            </a:r>
          </a:p>
          <a:p>
            <a:pPr lvl="1" eaLnBrk="1" hangingPunct="1"/>
            <a:r>
              <a:rPr lang="en-GB" smtClean="0"/>
              <a:t>'A', '7', '@'	Specific characters</a:t>
            </a:r>
          </a:p>
          <a:p>
            <a:pPr lvl="1" eaLnBrk="1" hangingPunct="1"/>
            <a:r>
              <a:rPr lang="en-GB" smtClean="0"/>
              <a:t>'\n', '\t', '\b', '\\'	Escape sequences</a:t>
            </a:r>
          </a:p>
          <a:p>
            <a:pPr lvl="1" eaLnBrk="1" hangingPunct="1"/>
            <a:r>
              <a:rPr lang="en-GB" smtClean="0"/>
              <a:t>97, '\u004F'	Character value (integer or Unicode notation)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8E65C9-B307-4962-A872-096665F50930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Reference Types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Apart from the 8 primitive types, everything else is a reference type</a:t>
            </a:r>
          </a:p>
          <a:p>
            <a:pPr lvl="1" eaLnBrk="1" hangingPunct="1">
              <a:defRPr/>
            </a:pPr>
            <a:r>
              <a:rPr lang="en-GB" dirty="0" smtClean="0"/>
              <a:t>Passed-by-reference into methods</a:t>
            </a:r>
          </a:p>
          <a:p>
            <a:pPr eaLnBrk="1" hangingPunct="1">
              <a:defRPr/>
            </a:pPr>
            <a:r>
              <a:rPr lang="en-GB" dirty="0" smtClean="0"/>
              <a:t>The following are all predefined reference types</a:t>
            </a:r>
          </a:p>
          <a:p>
            <a:pPr lvl="1" eaLnBrk="1" hangingPunct="1">
              <a:defRPr/>
            </a:pPr>
            <a:r>
              <a:rPr lang="en-GB" dirty="0" smtClean="0"/>
              <a:t>All classes, e.g.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Console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File</a:t>
            </a:r>
          </a:p>
          <a:p>
            <a:pPr lvl="1" eaLnBrk="1" hangingPunct="1">
              <a:defRPr/>
            </a:pPr>
            <a:r>
              <a:rPr lang="en-GB" dirty="0" smtClean="0"/>
              <a:t>All interfaces, e.g. </a:t>
            </a:r>
            <a:r>
              <a:rPr lang="en-GB" dirty="0" err="1" smtClean="0">
                <a:latin typeface="Lucida Console" pitchFamily="49" charset="0"/>
              </a:rPr>
              <a:t>Serializable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Runnable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 also define new reference types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Classes and interfaces that represent your application's functionality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All code must reside in a class – you can't have "global" methods like you can in C/C++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626F65-FC3F-4465-B7B1-9D42771C0002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Objects (1 of 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Create an instance (object) of the class</a:t>
            </a:r>
          </a:p>
          <a:p>
            <a:pPr lvl="1" eaLnBrk="1" hangingPunct="1">
              <a:defRPr/>
            </a:pPr>
            <a:r>
              <a:rPr lang="en-GB" dirty="0" smtClean="0"/>
              <a:t>Always allocated on the garbage-collected heap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Invoke methods on the object: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Optionally, when you've finished using an object, set the object reference to </a:t>
            </a:r>
            <a:r>
              <a:rPr lang="en-GB" dirty="0" smtClean="0">
                <a:latin typeface="Lucida Console" pitchFamily="49" charset="0"/>
              </a:rPr>
              <a:t>null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If this is the last remaining reference to the object, the object is available for garbage collection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garbage collector is a background thread in the JVM, which periodically reclaims memory from unused objects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202565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classType</a:t>
            </a:r>
            <a:r>
              <a:rPr lang="en-GB" sz="1200" i="1" dirty="0"/>
              <a:t> </a:t>
            </a:r>
            <a:r>
              <a:rPr lang="en-GB" sz="1200" i="1" dirty="0" err="1"/>
              <a:t>objectRef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i="1" dirty="0" err="1"/>
              <a:t>ClassType</a:t>
            </a:r>
            <a:r>
              <a:rPr lang="en-GB" sz="1200" dirty="0"/>
              <a:t>(</a:t>
            </a:r>
            <a:r>
              <a:rPr lang="en-GB" sz="1200" i="1" dirty="0" err="1"/>
              <a:t>initializationParams</a:t>
            </a:r>
            <a:r>
              <a:rPr lang="en-GB" sz="1200" dirty="0"/>
              <a:t>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5" y="304165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returnValue</a:t>
            </a:r>
            <a:r>
              <a:rPr lang="en-GB" sz="1200" dirty="0"/>
              <a:t> = </a:t>
            </a:r>
            <a:r>
              <a:rPr lang="en-GB" sz="1200" i="1" dirty="0" err="1"/>
              <a:t>objectRef.methodName</a:t>
            </a:r>
            <a:r>
              <a:rPr lang="en-GB" sz="1200" dirty="0"/>
              <a:t>(</a:t>
            </a:r>
            <a:r>
              <a:rPr lang="en-GB" sz="1200" i="1" dirty="0" err="1"/>
              <a:t>params</a:t>
            </a:r>
            <a:r>
              <a:rPr lang="en-GB" sz="1200" dirty="0"/>
              <a:t>);</a:t>
            </a:r>
            <a:r>
              <a:rPr lang="en-GB" sz="1200" i="1" dirty="0"/>
              <a:t> </a:t>
            </a:r>
            <a:endParaRPr lang="en-GB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5797550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objectRef</a:t>
            </a:r>
            <a:r>
              <a:rPr lang="en-GB" sz="1200" i="1" dirty="0"/>
              <a:t> </a:t>
            </a:r>
            <a:r>
              <a:rPr lang="en-GB" sz="1200" dirty="0"/>
              <a:t>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D7CFD9C-6AA5-4C1A-A301-5A9C16837006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Objects (2 of 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Example of using objects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Using the </a:t>
            </a:r>
            <a:r>
              <a:rPr lang="en-GB" dirty="0" err="1" smtClean="0">
                <a:latin typeface="Lucida Console" pitchFamily="49" charset="0"/>
              </a:rPr>
              <a:t>java.io.File</a:t>
            </a:r>
            <a:r>
              <a:rPr lang="en-GB" dirty="0" smtClean="0">
                <a:latin typeface="+mj-lt"/>
              </a:rPr>
              <a:t>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5" y="2060575"/>
            <a:ext cx="8232775" cy="24796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java.io</a:t>
            </a:r>
            <a:r>
              <a:rPr lang="en-GB" sz="1200" dirty="0"/>
              <a:t>.*;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DemoVariables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static void </a:t>
            </a:r>
            <a:r>
              <a:rPr lang="en-GB" sz="1200" dirty="0" err="1"/>
              <a:t>demoUsingClasses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File f = new File("C:\\eclipse\\</a:t>
            </a:r>
            <a:r>
              <a:rPr lang="en-GB" sz="1200" dirty="0" err="1"/>
              <a:t>notice.html</a:t>
            </a:r>
            <a:r>
              <a:rPr lang="en-GB" sz="1200" dirty="0"/>
              <a:t>");</a:t>
            </a:r>
          </a:p>
          <a:p>
            <a:pPr>
              <a:defRPr/>
            </a:pPr>
            <a:r>
              <a:rPr lang="en-GB" sz="1200" dirty="0"/>
              <a:t>    long </a:t>
            </a:r>
            <a:r>
              <a:rPr lang="en-GB" sz="1200" dirty="0" err="1"/>
              <a:t>len</a:t>
            </a:r>
            <a:r>
              <a:rPr lang="en-GB" sz="1200" dirty="0"/>
              <a:t> = </a:t>
            </a:r>
            <a:r>
              <a:rPr lang="en-GB" sz="1200" dirty="0" err="1"/>
              <a:t>f.length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("File is " + </a:t>
            </a:r>
            <a:r>
              <a:rPr lang="en-GB" sz="1200" dirty="0" err="1"/>
              <a:t>len</a:t>
            </a:r>
            <a:r>
              <a:rPr lang="en-GB" sz="1200" dirty="0"/>
              <a:t> + " bytes long.");</a:t>
            </a:r>
          </a:p>
          <a:p>
            <a:pPr>
              <a:defRPr/>
            </a:pPr>
            <a:r>
              <a:rPr lang="en-GB" sz="1200" dirty="0"/>
              <a:t>    f = null;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27654" name="TextBox 12"/>
          <p:cNvSpPr txBox="1">
            <a:spLocks noChangeArrowheads="1"/>
          </p:cNvSpPr>
          <p:nvPr/>
        </p:nvSpPr>
        <p:spPr bwMode="auto">
          <a:xfrm>
            <a:off x="6642100" y="4233863"/>
            <a:ext cx="2146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DemoVariables.java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8C1834-C9B4-452B-A2B9-7C6739EA985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Local Variables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local variable is defined inside a method</a:t>
            </a:r>
          </a:p>
          <a:p>
            <a:pPr lvl="1" eaLnBrk="1" hangingPunct="1"/>
            <a:r>
              <a:rPr lang="en-GB" smtClean="0"/>
              <a:t>You can define local variables anywhere in a method</a:t>
            </a:r>
          </a:p>
          <a:p>
            <a:pPr lvl="1" eaLnBrk="1" hangingPunct="1"/>
            <a:r>
              <a:rPr lang="en-GB" smtClean="0"/>
              <a:t>Local variables live on the stack</a:t>
            </a:r>
          </a:p>
          <a:p>
            <a:pPr lvl="1" eaLnBrk="1" hangingPunct="1"/>
            <a:r>
              <a:rPr lang="en-GB" smtClean="0"/>
              <a:t>Remain in scope until end of enclosing block (i.e. up to the next })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Local variables do </a:t>
            </a:r>
            <a:r>
              <a:rPr lang="en-GB" u="sng" smtClean="0"/>
              <a:t>not</a:t>
            </a:r>
            <a:r>
              <a:rPr lang="en-GB" smtClean="0"/>
              <a:t> have a default initial value</a:t>
            </a:r>
          </a:p>
          <a:p>
            <a:pPr lvl="1" eaLnBrk="1" hangingPunct="1"/>
            <a:r>
              <a:rPr lang="en-GB" smtClean="0"/>
              <a:t>You must assign a value before usage (or compiler error)</a:t>
            </a:r>
          </a:p>
          <a:p>
            <a:pPr lvl="1" eaLnBrk="1" hangingPunct="1"/>
            <a:r>
              <a:rPr lang="en-GB" smtClean="0"/>
              <a:t>Note, for reference types, it's OK to test for </a:t>
            </a:r>
            <a:r>
              <a:rPr lang="en-GB" smtClean="0">
                <a:latin typeface="Lucida Console" pitchFamily="49" charset="0"/>
              </a:rPr>
              <a:t>null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Local variables can be declared </a:t>
            </a:r>
            <a:r>
              <a:rPr lang="en-GB" smtClean="0">
                <a:latin typeface="Lucida Console" pitchFamily="49" charset="0"/>
              </a:rPr>
              <a:t>final</a:t>
            </a:r>
            <a:endParaRPr lang="en-GB" smtClean="0"/>
          </a:p>
          <a:p>
            <a:pPr lvl="1" eaLnBrk="1" hangingPunct="1"/>
            <a:r>
              <a:rPr lang="en-GB" smtClean="0"/>
              <a:t>Means it can't be reassigned thereafter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Instance Variables and Class Variables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 instance variable is defined outside of any method</a:t>
            </a:r>
          </a:p>
          <a:p>
            <a:pPr lvl="1" eaLnBrk="1" hangingPunct="1"/>
            <a:r>
              <a:rPr lang="en-GB" smtClean="0"/>
              <a:t>Accessible by any method in the class</a:t>
            </a:r>
          </a:p>
          <a:p>
            <a:pPr lvl="1" eaLnBrk="1" hangingPunct="1"/>
            <a:r>
              <a:rPr lang="en-GB" smtClean="0"/>
              <a:t>Represents data you want to preserve for entire lifetime of object</a:t>
            </a:r>
          </a:p>
          <a:p>
            <a:pPr lvl="1" eaLnBrk="1" hangingPunct="1"/>
            <a:r>
              <a:rPr lang="en-GB" smtClean="0"/>
              <a:t>Default initial value is zero-based (or </a:t>
            </a:r>
            <a:r>
              <a:rPr lang="en-GB" smtClean="0">
                <a:latin typeface="Lucida Console" pitchFamily="49" charset="0"/>
              </a:rPr>
              <a:t>null</a:t>
            </a:r>
            <a:r>
              <a:rPr lang="en-GB" smtClean="0"/>
              <a:t> for reference types), so you don't have to initialize before usage</a:t>
            </a:r>
          </a:p>
          <a:p>
            <a:pPr lvl="1" eaLnBrk="1" hangingPunct="1"/>
            <a:r>
              <a:rPr lang="en-GB" smtClean="0"/>
              <a:t>Can have an access modifier (e.g. </a:t>
            </a:r>
            <a:r>
              <a:rPr lang="en-GB" smtClean="0">
                <a:latin typeface="Lucida Console" pitchFamily="49" charset="0"/>
              </a:rPr>
              <a:t>private</a:t>
            </a:r>
            <a:r>
              <a:rPr lang="en-GB" smtClean="0"/>
              <a:t>)</a:t>
            </a:r>
          </a:p>
          <a:p>
            <a:pPr eaLnBrk="1" hangingPunct="1"/>
            <a:r>
              <a:rPr lang="en-GB" smtClean="0"/>
              <a:t>A class variable (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) belongs to the class as a whole</a:t>
            </a:r>
          </a:p>
          <a:p>
            <a:pPr lvl="1" eaLnBrk="1" hangingPunct="1"/>
            <a:r>
              <a:rPr lang="en-GB" smtClean="0"/>
              <a:t>Shared between all instances of the class</a:t>
            </a:r>
          </a:p>
          <a:p>
            <a:pPr lvl="1" eaLnBrk="1" hangingPunct="1"/>
            <a:r>
              <a:rPr lang="en-GB" smtClean="0"/>
              <a:t>Permanently allocated</a:t>
            </a:r>
          </a:p>
          <a:p>
            <a:pPr eaLnBrk="1" hangingPunct="1"/>
            <a:r>
              <a:rPr lang="en-GB" smtClean="0"/>
              <a:t>Discuss the following: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5625" y="5207000"/>
            <a:ext cx="8232775" cy="1397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Person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String name;</a:t>
            </a:r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   age;</a:t>
            </a:r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/>
              <a:t>static </a:t>
            </a:r>
            <a:r>
              <a:rPr lang="en-GB" sz="1200" smtClean="0"/>
              <a:t>double averageLifeExpectancy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F93AD56-AD60-4E43-AB91-E6989B5EA2E6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5. Useful Java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Scanner</a:t>
            </a:r>
          </a:p>
          <a:p>
            <a:pPr eaLnBrk="1" hangingPunct="1"/>
            <a:r>
              <a:rPr lang="en-GB" smtClean="0"/>
              <a:t>String</a:t>
            </a:r>
          </a:p>
          <a:p>
            <a:pPr eaLnBrk="1" hangingPunct="1"/>
            <a:r>
              <a:rPr lang="en-GB" smtClean="0"/>
              <a:t>Math</a:t>
            </a:r>
          </a:p>
          <a:p>
            <a:pPr eaLnBrk="1" hangingPunct="1"/>
            <a:r>
              <a:rPr lang="en-GB" smtClean="0"/>
              <a:t>BigInteger and BigDecimal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596B80D-3968-42D5-9816-DEA3140C8612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Scanner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Scanner</a:t>
            </a:r>
            <a:r>
              <a:rPr lang="en-GB" dirty="0" smtClean="0"/>
              <a:t> class is a handy way to scan (i.e. read) input from a stream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Located in the </a:t>
            </a:r>
            <a:r>
              <a:rPr lang="en-GB" dirty="0" err="1" smtClean="0">
                <a:latin typeface="Lucida Console" pitchFamily="49" charset="0"/>
              </a:rPr>
              <a:t>java.util</a:t>
            </a:r>
            <a:r>
              <a:rPr lang="en-GB" dirty="0" smtClean="0">
                <a:latin typeface="+mj-lt"/>
              </a:rPr>
              <a:t> package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You create a </a:t>
            </a:r>
            <a:r>
              <a:rPr lang="en-GB" dirty="0" smtClean="0">
                <a:latin typeface="Lucida Console" pitchFamily="49" charset="0"/>
              </a:rPr>
              <a:t>Scanner</a:t>
            </a:r>
            <a:r>
              <a:rPr lang="en-GB" dirty="0" smtClean="0">
                <a:latin typeface="+mj-lt"/>
              </a:rPr>
              <a:t> object to read input from a stream (e.g. </a:t>
            </a:r>
            <a:r>
              <a:rPr lang="en-GB" dirty="0" err="1" smtClean="0">
                <a:latin typeface="Lucida Console" pitchFamily="49" charset="0"/>
              </a:rPr>
              <a:t>System.in</a:t>
            </a:r>
            <a:r>
              <a:rPr lang="en-GB" dirty="0" smtClean="0">
                <a:latin typeface="+mj-lt"/>
              </a:rPr>
              <a:t>, or a file stream)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You can then invoke methods to read input from that stream, e.g. </a:t>
            </a:r>
            <a:r>
              <a:rPr lang="en-GB" dirty="0" smtClean="0">
                <a:latin typeface="Lucida Console" pitchFamily="49" charset="0"/>
              </a:rPr>
              <a:t>next()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nextInt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nextDouble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3771900"/>
            <a:ext cx="8232775" cy="1790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java.util.Scanner</a:t>
            </a:r>
            <a:r>
              <a:rPr lang="en-GB" sz="1200" dirty="0"/>
              <a:t>;    // Gives us easy access to the Scanner class.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demoScanner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r>
              <a:rPr lang="en-GB" sz="1200" dirty="0"/>
              <a:t>  Scanner </a:t>
            </a:r>
            <a:r>
              <a:rPr lang="en-GB" sz="1200" dirty="0" err="1"/>
              <a:t>scanner</a:t>
            </a:r>
            <a:r>
              <a:rPr lang="en-GB" sz="1200" dirty="0"/>
              <a:t> = new Scanner(</a:t>
            </a:r>
            <a:r>
              <a:rPr lang="en-GB" sz="1200" dirty="0" err="1"/>
              <a:t>System.in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String s = </a:t>
            </a:r>
            <a:r>
              <a:rPr lang="en-GB" sz="1200" dirty="0" err="1"/>
              <a:t>scanner.next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    </a:t>
            </a:r>
            <a:r>
              <a:rPr lang="en-GB" sz="1200" dirty="0" err="1"/>
              <a:t>i</a:t>
            </a:r>
            <a:r>
              <a:rPr lang="en-GB" sz="1200" dirty="0"/>
              <a:t> = </a:t>
            </a:r>
            <a:r>
              <a:rPr lang="en-GB" sz="1200" dirty="0" err="1"/>
              <a:t>scanner.nextInt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double d = </a:t>
            </a:r>
            <a:r>
              <a:rPr lang="en-GB" sz="1200" dirty="0" err="1"/>
              <a:t>scanner.nextDouble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1750" name="TextBox 12"/>
          <p:cNvSpPr txBox="1">
            <a:spLocks noChangeArrowheads="1"/>
          </p:cNvSpPr>
          <p:nvPr/>
        </p:nvSpPr>
        <p:spPr bwMode="auto">
          <a:xfrm>
            <a:off x="6205538" y="528320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DemoUsefulClasses.java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EC8E49-4152-48AB-B86F-7F7D80BAC137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smtClean="0"/>
              <a:t>1. Basic Syntax Rules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Statements and expressions</a:t>
            </a:r>
          </a:p>
          <a:p>
            <a:pPr eaLnBrk="1" hangingPunct="1"/>
            <a:r>
              <a:rPr lang="en-GB" smtClean="0"/>
              <a:t>Comments</a:t>
            </a:r>
          </a:p>
          <a:p>
            <a:pPr eaLnBrk="1" hangingPunct="1"/>
            <a:r>
              <a:rPr lang="en-GB" smtClean="0"/>
              <a:t>Legal identifiers</a:t>
            </a:r>
          </a:p>
          <a:p>
            <a:pPr eaLnBrk="1" hangingPunct="1"/>
            <a:r>
              <a:rPr lang="en-GB" smtClean="0"/>
              <a:t>Naming conventions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  <p:bldP spid="9656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F3EFC99-06D0-4B5D-91BD-04C90B32FD1F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String (1 of 3)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/>
              <a:t> class is a very special class in Java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Short-cut syntax for creating String objects, just using string literals (enclosed in </a:t>
            </a:r>
            <a:r>
              <a:rPr lang="en-GB" dirty="0" smtClean="0">
                <a:latin typeface="Lucida Console" pitchFamily="49" charset="0"/>
              </a:rPr>
              <a:t>""</a:t>
            </a:r>
            <a:r>
              <a:rPr lang="en-GB" dirty="0" smtClean="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Various ways to create a String object: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Simple example: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4475163"/>
            <a:ext cx="8232775" cy="1955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demoString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r>
              <a:rPr lang="en-GB" sz="1200" dirty="0"/>
              <a:t>  Scanner </a:t>
            </a:r>
            <a:r>
              <a:rPr lang="en-GB" sz="1200" dirty="0" err="1"/>
              <a:t>scanner</a:t>
            </a:r>
            <a:r>
              <a:rPr lang="en-GB" sz="1200" dirty="0"/>
              <a:t> = new Scanner(</a:t>
            </a:r>
            <a:r>
              <a:rPr lang="en-GB" sz="1200" dirty="0" err="1"/>
              <a:t>System.in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String </a:t>
            </a:r>
            <a:r>
              <a:rPr lang="en-GB" sz="1200" dirty="0" err="1"/>
              <a:t>firstName</a:t>
            </a:r>
            <a:r>
              <a:rPr lang="en-GB" sz="1200" dirty="0"/>
              <a:t> = </a:t>
            </a:r>
            <a:r>
              <a:rPr lang="en-GB" sz="1200" dirty="0" err="1"/>
              <a:t>scanner.next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String </a:t>
            </a:r>
            <a:r>
              <a:rPr lang="en-GB" sz="1200" dirty="0" err="1"/>
              <a:t>lastName</a:t>
            </a:r>
            <a:r>
              <a:rPr lang="en-GB" sz="1200" dirty="0"/>
              <a:t>  = </a:t>
            </a:r>
            <a:r>
              <a:rPr lang="en-GB" sz="1200" dirty="0" err="1"/>
              <a:t>scanner.next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String </a:t>
            </a:r>
            <a:r>
              <a:rPr lang="en-GB" sz="1200" dirty="0" err="1"/>
              <a:t>fullName</a:t>
            </a:r>
            <a:r>
              <a:rPr lang="en-GB" sz="1200" dirty="0"/>
              <a:t> = </a:t>
            </a:r>
            <a:r>
              <a:rPr lang="en-GB" sz="1200" dirty="0" err="1"/>
              <a:t>firstName</a:t>
            </a:r>
            <a:r>
              <a:rPr lang="en-GB" sz="1200" dirty="0"/>
              <a:t> + " " + </a:t>
            </a:r>
            <a:r>
              <a:rPr lang="en-GB" sz="1200" dirty="0" err="1"/>
              <a:t>lastName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String </a:t>
            </a:r>
            <a:r>
              <a:rPr lang="en-GB" sz="1200" dirty="0" err="1"/>
              <a:t>fullNameLC</a:t>
            </a:r>
            <a:r>
              <a:rPr lang="en-GB" sz="1200" dirty="0"/>
              <a:t> = </a:t>
            </a:r>
            <a:r>
              <a:rPr lang="en-GB" sz="1200" dirty="0" err="1"/>
              <a:t>fullName.toLowerCase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fullNameLC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2774" name="TextBox 12"/>
          <p:cNvSpPr txBox="1">
            <a:spLocks noChangeArrowheads="1"/>
          </p:cNvSpPr>
          <p:nvPr/>
        </p:nvSpPr>
        <p:spPr bwMode="auto">
          <a:xfrm>
            <a:off x="6205538" y="616585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DemoUsefulClasses.java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2862263"/>
            <a:ext cx="39116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String s1 = new String();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2862263"/>
            <a:ext cx="39116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String s2 = new String("John");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0863" y="3362325"/>
            <a:ext cx="3910012" cy="3159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String s3 = "Mary";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76800" y="3371850"/>
            <a:ext cx="3911600" cy="317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String s4 = s3;  // Refer to same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87A880A-1C3E-40F2-BEFD-9CC8D9C4B326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String (2 of 3)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Here are some of the useful public methods in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String</a:t>
            </a:r>
            <a:r>
              <a:rPr lang="en-GB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int     length()  // Note, this is a method!!!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char    charAt(int index)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boolean equals(String s2)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boolean equalsIgnoreCase(String s2)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toString()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toLowerCase()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toUpperCase()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trim() 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concat(String s2) // Also + and +=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substring(int begin)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substring(int begin, int end)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String  replace(char oldChar, char newChar)</a:t>
            </a:r>
          </a:p>
          <a:p>
            <a:pPr lvl="1" eaLnBrk="1" hangingPunct="1"/>
            <a:endParaRPr lang="en-GB" smtClean="0">
              <a:latin typeface="Lucida Console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CF7961-40A2-41E0-A2A0-B8ECD1319FCA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String (3 of 3)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objects are immutable</a:t>
            </a:r>
          </a:p>
          <a:p>
            <a:pPr lvl="1" eaLnBrk="1" hangingPunct="1"/>
            <a:r>
              <a:rPr lang="en-GB" smtClean="0"/>
              <a:t>Once created, you can't change a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object</a:t>
            </a:r>
          </a:p>
          <a:p>
            <a:pPr lvl="1" eaLnBrk="1" hangingPunct="1"/>
            <a:r>
              <a:rPr lang="en-GB" smtClean="0"/>
              <a:t>All the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methods return a different </a:t>
            </a:r>
            <a:r>
              <a:rPr lang="en-GB" smtClean="0">
                <a:latin typeface="Lucida Console" pitchFamily="49" charset="0"/>
              </a:rPr>
              <a:t>String</a:t>
            </a:r>
            <a:r>
              <a:rPr lang="en-GB" smtClean="0"/>
              <a:t> object instead</a:t>
            </a:r>
          </a:p>
          <a:p>
            <a:pPr eaLnBrk="1" hangingPunct="1"/>
            <a:r>
              <a:rPr lang="en-GB" smtClean="0"/>
              <a:t>For mutable strings: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StringBuilder</a:t>
            </a:r>
            <a:r>
              <a:rPr lang="en-GB" smtClean="0"/>
              <a:t> or </a:t>
            </a:r>
            <a:r>
              <a:rPr lang="en-GB" smtClean="0">
                <a:latin typeface="Lucida Console" pitchFamily="49" charset="0"/>
              </a:rPr>
              <a:t>StringBuffer</a:t>
            </a:r>
            <a:r>
              <a:rPr lang="en-GB" smtClean="0"/>
              <a:t> (see later for details)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Note:</a:t>
            </a:r>
          </a:p>
          <a:p>
            <a:pPr lvl="1" eaLnBrk="1" hangingPunct="1"/>
            <a:r>
              <a:rPr lang="en-GB" smtClean="0"/>
              <a:t>String literals ("like this") are held in a string constant pool</a:t>
            </a:r>
          </a:p>
          <a:p>
            <a:pPr lvl="1" eaLnBrk="1" hangingPunct="1"/>
            <a:r>
              <a:rPr lang="en-GB" smtClean="0"/>
              <a:t>When the compiler encounters a string literal in your code, it tries to resolve it in the string constant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F25835E-BA9A-4B45-83F8-69C4D46BBA41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Math (1 of 2)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err="1" smtClean="0">
                <a:latin typeface="Lucida Console" pitchFamily="49" charset="0"/>
              </a:rPr>
              <a:t>java.lang</a:t>
            </a:r>
            <a:r>
              <a:rPr lang="en-GB" dirty="0" smtClean="0"/>
              <a:t> package contains a </a:t>
            </a:r>
            <a:r>
              <a:rPr lang="en-GB" dirty="0" smtClean="0">
                <a:latin typeface="Lucida Console" pitchFamily="49" charset="0"/>
              </a:rPr>
              <a:t>Math</a:t>
            </a:r>
            <a:r>
              <a:rPr lang="en-GB" dirty="0" smtClean="0"/>
              <a:t> class: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Contains many mathematical methods and constants (all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dirty="0" smtClean="0">
                <a:latin typeface="+mj-lt"/>
                <a:sym typeface="Wingdings" pitchFamily="2" charset="2"/>
              </a:rPr>
              <a:t>!)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Here are some of the methods: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sin(),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cos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tan(),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sinh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cosh(),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tanh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asin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acos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atan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log(), log10(), exp()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max(), min(), abs()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ceil(), floor(), round()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pow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sqrt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random()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toDegrees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toRadians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Here are some of the constants: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  <a:sym typeface="Wingdings" pitchFamily="2" charset="2"/>
              </a:rPr>
              <a:t>PI,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F41B4D-A547-41A4-A2E3-32572E68C951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Math (2 of 2)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Here's an example of the </a:t>
            </a:r>
            <a:r>
              <a:rPr lang="en-GB" dirty="0" smtClean="0">
                <a:latin typeface="Lucida Console" pitchFamily="49" charset="0"/>
              </a:rPr>
              <a:t>Math</a:t>
            </a:r>
            <a:r>
              <a:rPr lang="en-GB" dirty="0" smtClean="0"/>
              <a:t> class:</a:t>
            </a:r>
            <a:endParaRPr lang="en-GB" dirty="0" smtClean="0">
              <a:latin typeface="+mj-lt"/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1663700"/>
            <a:ext cx="8232775" cy="4000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demoMath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double angle = </a:t>
            </a:r>
            <a:r>
              <a:rPr lang="en-GB" sz="1200" dirty="0" err="1"/>
              <a:t>Math.PI</a:t>
            </a:r>
            <a:r>
              <a:rPr lang="en-GB" sz="1200" dirty="0"/>
              <a:t> / 4;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("Sin: " + </a:t>
            </a:r>
            <a:r>
              <a:rPr lang="en-GB" sz="1200" dirty="0" err="1"/>
              <a:t>Math.sin</a:t>
            </a:r>
            <a:r>
              <a:rPr lang="en-GB" sz="1200" dirty="0"/>
              <a:t>(angle));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</a:t>
            </a:r>
            <a:r>
              <a:rPr lang="en-GB" sz="1200" dirty="0" err="1"/>
              <a:t>Cos</a:t>
            </a:r>
            <a:r>
              <a:rPr lang="en-GB" sz="1200" dirty="0"/>
              <a:t>: " + </a:t>
            </a:r>
            <a:r>
              <a:rPr lang="en-GB" sz="1200" dirty="0" err="1"/>
              <a:t>Math.cos</a:t>
            </a:r>
            <a:r>
              <a:rPr lang="en-GB" sz="1200" dirty="0"/>
              <a:t>(angle));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("Tan: " + </a:t>
            </a:r>
            <a:r>
              <a:rPr lang="en-GB" sz="1200" dirty="0" err="1"/>
              <a:t>Math.tan</a:t>
            </a:r>
            <a:r>
              <a:rPr lang="en-GB" sz="1200" dirty="0"/>
              <a:t>(angle));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("In degrees: " + </a:t>
            </a:r>
            <a:r>
              <a:rPr lang="en-GB" sz="1200" dirty="0" err="1"/>
              <a:t>Math.toDegrees</a:t>
            </a:r>
            <a:r>
              <a:rPr lang="en-GB" sz="1200" dirty="0"/>
              <a:t>(angle));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double radius = 10.0;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("Circle area: " + </a:t>
            </a:r>
            <a:r>
              <a:rPr lang="en-GB" sz="1200" dirty="0" err="1"/>
              <a:t>Math.PI</a:t>
            </a:r>
            <a:r>
              <a:rPr lang="en-GB" sz="1200" dirty="0"/>
              <a:t> * radius * </a:t>
            </a:r>
            <a:r>
              <a:rPr lang="en-GB" sz="1200" dirty="0" err="1"/>
              <a:t>radius</a:t>
            </a:r>
            <a:r>
              <a:rPr lang="en-GB" sz="1200" dirty="0"/>
              <a:t>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double num = -10.5;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("Absolute value: " + </a:t>
            </a:r>
            <a:r>
              <a:rPr lang="en-GB" sz="1200" dirty="0" err="1"/>
              <a:t>Math.abs</a:t>
            </a:r>
            <a:r>
              <a:rPr lang="en-GB" sz="1200" dirty="0"/>
              <a:t>(num));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("Max of num,20:  " + </a:t>
            </a:r>
            <a:r>
              <a:rPr lang="en-GB" sz="1200" dirty="0" err="1"/>
              <a:t>Math.max</a:t>
            </a:r>
            <a:r>
              <a:rPr lang="en-GB" sz="1200" dirty="0"/>
              <a:t>(num, 20));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("Min of num,20:  " + </a:t>
            </a:r>
            <a:r>
              <a:rPr lang="en-GB" sz="1200" dirty="0" err="1"/>
              <a:t>Math.min</a:t>
            </a:r>
            <a:r>
              <a:rPr lang="en-GB" sz="1200" dirty="0"/>
              <a:t>(num, 20));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("Ceiling value:  " + </a:t>
            </a:r>
            <a:r>
              <a:rPr lang="en-GB" sz="1200" dirty="0" err="1"/>
              <a:t>Math.ceil</a:t>
            </a:r>
            <a:r>
              <a:rPr lang="en-GB" sz="1200" dirty="0"/>
              <a:t>(num));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("Floor value:    " + </a:t>
            </a:r>
            <a:r>
              <a:rPr lang="en-GB" sz="1200" dirty="0" err="1"/>
              <a:t>Math.floor</a:t>
            </a:r>
            <a:r>
              <a:rPr lang="en-GB" sz="1200" dirty="0"/>
              <a:t>(num));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("Rounded value:  " + </a:t>
            </a:r>
            <a:r>
              <a:rPr lang="en-GB" sz="1200" dirty="0" err="1"/>
              <a:t>Math.round</a:t>
            </a:r>
            <a:r>
              <a:rPr lang="en-GB" sz="1200" dirty="0"/>
              <a:t>(num));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("Random number: " + </a:t>
            </a:r>
            <a:r>
              <a:rPr lang="en-GB" sz="1200" dirty="0" err="1"/>
              <a:t>Math.random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6205538" y="534670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DemoUsefulClasses.java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961E62-FB98-4AFA-9E08-B0CE17E358BA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BigInteger and BigDecimal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</a:t>
            </a:r>
            <a:r>
              <a:rPr lang="en-GB" dirty="0" err="1" smtClean="0">
                <a:latin typeface="Lucida Console" pitchFamily="49" charset="0"/>
              </a:rPr>
              <a:t>java.math</a:t>
            </a:r>
            <a:r>
              <a:rPr lang="en-GB" dirty="0" smtClean="0"/>
              <a:t> package contains two useful classes for manipulating very large numbers: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BigInteger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BigDecimal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Example of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BigInteger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BigDecimal</a:t>
            </a:r>
            <a:r>
              <a:rPr lang="en-GB" dirty="0" smtClean="0">
                <a:latin typeface="+mj-lt"/>
                <a:sym typeface="Wingdings" pitchFamily="2" charset="2"/>
              </a:rPr>
              <a:t> is same idea 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3657600"/>
            <a:ext cx="8232775" cy="2540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java.math.BigInteger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demoBigInteger</a:t>
            </a:r>
            <a:r>
              <a:rPr lang="en-GB" sz="1200" dirty="0"/>
              <a:t>() {</a:t>
            </a:r>
          </a:p>
          <a:p>
            <a:pPr>
              <a:defRPr/>
            </a:pPr>
            <a:endParaRPr lang="nl-NL" sz="1200" dirty="0"/>
          </a:p>
          <a:p>
            <a:pPr>
              <a:defRPr/>
            </a:pPr>
            <a:r>
              <a:rPr lang="nl-NL" sz="1200" dirty="0"/>
              <a:t>  BigInteger gdp1 = new BigInteger("123456789012345678901234567890");</a:t>
            </a:r>
          </a:p>
          <a:p>
            <a:pPr>
              <a:defRPr/>
            </a:pPr>
            <a:r>
              <a:rPr lang="nl-NL" sz="1200" dirty="0"/>
              <a:t>  BigInteger gdp2 = new BigInteger("987654321098765432109876543210");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BigInteger</a:t>
            </a:r>
            <a:r>
              <a:rPr lang="en-GB" sz="1200" dirty="0"/>
              <a:t> </a:t>
            </a:r>
            <a:r>
              <a:rPr lang="en-GB" sz="1200" dirty="0" err="1"/>
              <a:t>totalGdp</a:t>
            </a:r>
            <a:r>
              <a:rPr lang="en-GB" sz="1200" dirty="0"/>
              <a:t> = gdp1.add(gdp2);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BigInteger</a:t>
            </a:r>
            <a:r>
              <a:rPr lang="en-GB" sz="1200" dirty="0"/>
              <a:t> </a:t>
            </a:r>
            <a:r>
              <a:rPr lang="en-GB" sz="1200" dirty="0" err="1"/>
              <a:t>avgGdp</a:t>
            </a:r>
            <a:r>
              <a:rPr lang="en-GB" sz="1200" dirty="0"/>
              <a:t> = </a:t>
            </a:r>
            <a:r>
              <a:rPr lang="en-GB" sz="1200" dirty="0" err="1"/>
              <a:t>totalGdp.divide</a:t>
            </a:r>
            <a:r>
              <a:rPr lang="en-GB" sz="1200" dirty="0"/>
              <a:t>(new </a:t>
            </a:r>
            <a:r>
              <a:rPr lang="en-GB" sz="1200" dirty="0" err="1"/>
              <a:t>BigInteger</a:t>
            </a:r>
            <a:r>
              <a:rPr lang="en-GB" sz="1200" dirty="0"/>
              <a:t>("2")); 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System.out.println</a:t>
            </a:r>
            <a:r>
              <a:rPr lang="en-GB" sz="1200" dirty="0"/>
              <a:t>("Average GDP: " + </a:t>
            </a:r>
            <a:r>
              <a:rPr lang="en-GB" sz="1200" dirty="0" err="1"/>
              <a:t>avgGdp</a:t>
            </a:r>
            <a:r>
              <a:rPr lang="en-GB" sz="1200" dirty="0"/>
              <a:t>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37894" name="TextBox 12"/>
          <p:cNvSpPr txBox="1">
            <a:spLocks noChangeArrowheads="1"/>
          </p:cNvSpPr>
          <p:nvPr/>
        </p:nvSpPr>
        <p:spPr bwMode="auto">
          <a:xfrm>
            <a:off x="6205538" y="586740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DemoUsefulClasses.java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62883AB-322D-4D62-8FFA-B24760B5E419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6. Wrapper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Creating wrapper objects</a:t>
            </a:r>
          </a:p>
          <a:p>
            <a:pPr eaLnBrk="1" hangingPunct="1"/>
            <a:r>
              <a:rPr lang="en-GB" smtClean="0"/>
              <a:t>Getting primitive values</a:t>
            </a:r>
          </a:p>
          <a:p>
            <a:pPr eaLnBrk="1" hangingPunct="1"/>
            <a:r>
              <a:rPr lang="en-GB" smtClean="0"/>
              <a:t>String conversion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524E3BD-8B6D-449D-B2C3-A2FF9B11A699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 each of the 8 primitive types, there's a corresponding "wrapper" 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 in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java.lang</a:t>
            </a:r>
            <a:r>
              <a:rPr lang="en-GB" smtClean="0">
                <a:sym typeface="Wingdings" pitchFamily="2" charset="2"/>
              </a:rPr>
              <a:t> package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Wrap primitive values in an object, so they can be used where objects are expected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The wrapper classes are: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Byte</a:t>
            </a:r>
            <a:endParaRPr lang="en-GB" smtClean="0"/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Short</a:t>
            </a:r>
            <a:r>
              <a:rPr lang="en-GB" smtClean="0"/>
              <a:t>	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Integer</a:t>
            </a:r>
            <a:endParaRPr lang="en-GB" smtClean="0"/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Long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Float</a:t>
            </a:r>
            <a:endParaRPr lang="en-GB" smtClean="0"/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Double</a:t>
            </a:r>
            <a:endParaRPr lang="en-GB" smtClean="0"/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Character</a:t>
            </a:r>
            <a:endParaRPr lang="en-GB" smtClean="0"/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Boolean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A3210B-4C3F-42DC-9D36-7E0C7EB0BB02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Wrapper Objects (1 of 2)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Each wrapper class (except </a:t>
            </a:r>
            <a:r>
              <a:rPr lang="en-GB" dirty="0" smtClean="0">
                <a:latin typeface="Lucida Console" pitchFamily="49" charset="0"/>
              </a:rPr>
              <a:t>Character</a:t>
            </a:r>
            <a:r>
              <a:rPr lang="en-GB" dirty="0" smtClean="0"/>
              <a:t>) provides two constructors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One that takes a primitive of the type being constructed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One that takes a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lang="en-GB" dirty="0" smtClean="0">
                <a:ea typeface="+mn-ea"/>
                <a:cs typeface="+mn-cs"/>
              </a:rPr>
              <a:t> representation of the type being constructed</a:t>
            </a: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latin typeface="Lucida Console" pitchFamily="49" charset="0"/>
              </a:rPr>
              <a:t>Character</a:t>
            </a:r>
            <a:r>
              <a:rPr lang="en-GB" dirty="0" smtClean="0"/>
              <a:t> provides a single constructor</a:t>
            </a:r>
          </a:p>
          <a:p>
            <a:pPr lvl="1">
              <a:defRPr/>
            </a:pPr>
            <a:r>
              <a:rPr lang="en-GB" dirty="0" smtClean="0"/>
              <a:t>Takes a </a:t>
            </a:r>
            <a:r>
              <a:rPr lang="en-GB" dirty="0" smtClean="0">
                <a:latin typeface="Lucida Console" pitchFamily="49" charset="0"/>
              </a:rPr>
              <a:t>char</a:t>
            </a:r>
            <a:r>
              <a:rPr lang="en-GB" dirty="0" smtClean="0"/>
              <a:t> argument</a:t>
            </a:r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smtClean="0"/>
              <a:t>Note:</a:t>
            </a:r>
          </a:p>
          <a:p>
            <a:pPr lvl="1">
              <a:defRPr/>
            </a:pPr>
            <a:r>
              <a:rPr lang="en-GB" dirty="0" smtClean="0"/>
              <a:t>Wrapper objects are immutable after creation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3071813"/>
            <a:ext cx="7569200" cy="5381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Integer empCode1 = new Integer(65431); </a:t>
            </a:r>
          </a:p>
          <a:p>
            <a:pPr>
              <a:defRPr/>
            </a:pPr>
            <a:r>
              <a:rPr lang="en-GB" sz="1200" dirty="0"/>
              <a:t>Integer empCode2 = new Integer("65431");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98563" y="4816475"/>
            <a:ext cx="7569200" cy="3540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Character initial = new Character('A');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E886A42-56F8-4E07-9B46-8B209238CDAE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Wrapper Objects (2 of 2)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Each wrapper class provides a static </a:t>
            </a:r>
            <a:r>
              <a:rPr lang="en-GB" dirty="0" err="1" smtClean="0">
                <a:latin typeface="Lucida Console" pitchFamily="49" charset="0"/>
              </a:rPr>
              <a:t>valueOf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method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Allows you to create a wrapper object based on a primitive value or a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String</a:t>
            </a:r>
            <a:endParaRPr lang="en-GB" dirty="0" smtClean="0">
              <a:latin typeface="+mj-lt"/>
              <a:ea typeface="+mn-ea"/>
              <a:cs typeface="+mn-cs"/>
            </a:endParaRPr>
          </a:p>
          <a:p>
            <a:pPr lvl="1">
              <a:defRPr/>
            </a:pPr>
            <a:r>
              <a:rPr lang="en-GB" dirty="0" smtClean="0">
                <a:latin typeface="+mj-lt"/>
                <a:ea typeface="+mn-ea"/>
                <a:cs typeface="+mn-cs"/>
              </a:rPr>
              <a:t>Note,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Character</a:t>
            </a:r>
            <a:r>
              <a:rPr lang="en-GB" dirty="0" smtClean="0">
                <a:latin typeface="+mj-lt"/>
                <a:ea typeface="+mn-ea"/>
                <a:cs typeface="+mn-cs"/>
              </a:rPr>
              <a:t> doesn't have the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String</a:t>
            </a:r>
            <a:r>
              <a:rPr lang="en-GB" dirty="0" smtClean="0">
                <a:latin typeface="+mj-lt"/>
                <a:ea typeface="+mn-ea"/>
                <a:cs typeface="+mn-cs"/>
              </a:rPr>
              <a:t> overload</a:t>
            </a: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The whole-number wrapper classes (</a:t>
            </a:r>
            <a:r>
              <a:rPr lang="en-GB" dirty="0" smtClean="0">
                <a:latin typeface="Lucida Console" pitchFamily="49" charset="0"/>
              </a:rPr>
              <a:t>Byte</a:t>
            </a:r>
            <a:r>
              <a:rPr lang="en-GB" dirty="0" smtClean="0">
                <a:ea typeface="+mn-ea"/>
                <a:cs typeface="+mn-cs"/>
              </a:rPr>
              <a:t>, </a:t>
            </a:r>
            <a:r>
              <a:rPr lang="en-GB" dirty="0" smtClean="0">
                <a:latin typeface="Lucida Console" pitchFamily="49" charset="0"/>
              </a:rPr>
              <a:t>Short</a:t>
            </a:r>
            <a:r>
              <a:rPr lang="en-GB" dirty="0" smtClean="0">
                <a:ea typeface="+mn-ea"/>
                <a:cs typeface="+mn-cs"/>
              </a:rPr>
              <a:t>, </a:t>
            </a:r>
            <a:r>
              <a:rPr lang="en-GB" dirty="0" smtClean="0">
                <a:latin typeface="Lucida Console" pitchFamily="49" charset="0"/>
              </a:rPr>
              <a:t>Integer</a:t>
            </a:r>
            <a:r>
              <a:rPr lang="en-GB" dirty="0" smtClean="0">
                <a:ea typeface="+mn-ea"/>
                <a:cs typeface="+mn-cs"/>
              </a:rPr>
              <a:t>, </a:t>
            </a:r>
            <a:r>
              <a:rPr lang="en-GB" dirty="0" smtClean="0">
                <a:latin typeface="Lucida Console" pitchFamily="49" charset="0"/>
              </a:rPr>
              <a:t>Long</a:t>
            </a:r>
            <a:r>
              <a:rPr lang="en-GB" dirty="0" smtClean="0">
                <a:ea typeface="+mn-ea"/>
                <a:cs typeface="+mn-cs"/>
              </a:rPr>
              <a:t>) also let you specify a radix</a:t>
            </a: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2708275"/>
            <a:ext cx="7569200" cy="5397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Integer empCode1 = </a:t>
            </a:r>
            <a:r>
              <a:rPr lang="en-GB" sz="1200" dirty="0" err="1"/>
              <a:t>Integer.valueOf</a:t>
            </a:r>
            <a:r>
              <a:rPr lang="en-GB" sz="1200" dirty="0"/>
              <a:t>(65431); </a:t>
            </a:r>
          </a:p>
          <a:p>
            <a:pPr>
              <a:defRPr/>
            </a:pPr>
            <a:r>
              <a:rPr lang="en-GB" sz="1200" dirty="0"/>
              <a:t>Integer empCode2 = </a:t>
            </a:r>
            <a:r>
              <a:rPr lang="en-GB" sz="1200" dirty="0" err="1"/>
              <a:t>Integer.valueOf</a:t>
            </a:r>
            <a:r>
              <a:rPr lang="en-GB" sz="1200" dirty="0"/>
              <a:t>("65431");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4438" y="4516438"/>
            <a:ext cx="7569200" cy="10175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Integer num1 = </a:t>
            </a:r>
            <a:r>
              <a:rPr lang="en-GB" sz="1200" dirty="0" err="1"/>
              <a:t>Integer.valueOf</a:t>
            </a:r>
            <a:r>
              <a:rPr lang="en-GB" sz="1200" dirty="0"/>
              <a:t>("1011001", 2);     // 2 for binary</a:t>
            </a:r>
          </a:p>
          <a:p>
            <a:pPr>
              <a:defRPr/>
            </a:pPr>
            <a:r>
              <a:rPr lang="en-GB" sz="1200" dirty="0"/>
              <a:t>Integer num2 = </a:t>
            </a:r>
            <a:r>
              <a:rPr lang="en-GB" sz="1200" dirty="0" err="1"/>
              <a:t>Integer.valueOf</a:t>
            </a:r>
            <a:r>
              <a:rPr lang="en-GB" sz="1200" dirty="0"/>
              <a:t>("7064752", 8);     // 8 for octal</a:t>
            </a:r>
          </a:p>
          <a:p>
            <a:pPr>
              <a:defRPr/>
            </a:pPr>
            <a:r>
              <a:rPr lang="en-GB" sz="1200" dirty="0"/>
              <a:t>Integer num3 = </a:t>
            </a:r>
            <a:r>
              <a:rPr lang="en-GB" sz="1200" dirty="0" err="1"/>
              <a:t>Integer.valueOf</a:t>
            </a:r>
            <a:r>
              <a:rPr lang="en-GB" sz="1200" dirty="0"/>
              <a:t>("6FDE075", 16);    // 16 for hexadecimal</a:t>
            </a:r>
          </a:p>
          <a:p>
            <a:pPr>
              <a:defRPr/>
            </a:pPr>
            <a:r>
              <a:rPr lang="en-GB" sz="1200" dirty="0"/>
              <a:t>…</a:t>
            </a:r>
          </a:p>
          <a:p>
            <a:pPr>
              <a:defRPr/>
            </a:pPr>
            <a:r>
              <a:rPr lang="en-GB" sz="1200" i="1" dirty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Statements and Expressions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Java code comprises statements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Java statements end with a semi-colon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You can group related statements into a block, by using {}</a:t>
            </a:r>
          </a:p>
          <a:p>
            <a:pPr>
              <a:defRPr/>
            </a:pPr>
            <a:r>
              <a:rPr lang="en-US" dirty="0" smtClean="0"/>
              <a:t>Java code is free-format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But you should use indentation to indicate logical structure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Eclipse has a code-reformatting option (</a:t>
            </a:r>
            <a:r>
              <a:rPr lang="en-US" dirty="0" err="1" smtClean="0">
                <a:ea typeface="+mn-ea"/>
                <a:cs typeface="+mn-cs"/>
              </a:rPr>
              <a:t>Ctrl+Shift+F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dirty="0" smtClean="0"/>
              <a:t>An expression is part of a statement. For example:</a:t>
            </a:r>
          </a:p>
          <a:p>
            <a:pPr lvl="1">
              <a:defRPr/>
            </a:pPr>
            <a:r>
              <a:rPr lang="en-US" dirty="0" err="1" smtClean="0">
                <a:ea typeface="+mn-ea"/>
                <a:cs typeface="+mn-cs"/>
              </a:rPr>
              <a:t>a+b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a == b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645C59C-E369-453F-B200-AE7F70C21590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Getting Primitive Values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Each wrapper class provides a </a:t>
            </a:r>
            <a:r>
              <a:rPr lang="en-GB" dirty="0" err="1" smtClean="0">
                <a:latin typeface="Lucida Console" pitchFamily="49" charset="0"/>
              </a:rPr>
              <a:t>XxxValue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/>
              <a:t> method</a:t>
            </a:r>
          </a:p>
          <a:p>
            <a:pPr lvl="1">
              <a:defRPr/>
            </a:pPr>
            <a:r>
              <a:rPr lang="en-GB" dirty="0" err="1" smtClean="0">
                <a:latin typeface="Lucida Console" pitchFamily="49" charset="0"/>
                <a:ea typeface="+mn-ea"/>
                <a:cs typeface="+mn-cs"/>
              </a:rPr>
              <a:t>intValue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()</a:t>
            </a:r>
            <a:r>
              <a:rPr lang="en-GB" dirty="0" smtClean="0">
                <a:ea typeface="+mn-ea"/>
                <a:cs typeface="+mn-cs"/>
              </a:rPr>
              <a:t>, </a:t>
            </a:r>
            <a:r>
              <a:rPr lang="en-GB" dirty="0" err="1" smtClean="0">
                <a:latin typeface="Lucida Console" pitchFamily="49" charset="0"/>
                <a:ea typeface="+mn-ea"/>
                <a:cs typeface="+mn-cs"/>
              </a:rPr>
              <a:t>doubleValue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()</a:t>
            </a:r>
            <a:r>
              <a:rPr lang="en-GB" dirty="0" smtClean="0">
                <a:ea typeface="+mn-ea"/>
                <a:cs typeface="+mn-cs"/>
              </a:rPr>
              <a:t>, </a:t>
            </a:r>
            <a:r>
              <a:rPr lang="en-GB" dirty="0" err="1" smtClean="0">
                <a:latin typeface="Lucida Console" pitchFamily="49" charset="0"/>
                <a:ea typeface="+mn-ea"/>
                <a:cs typeface="+mn-cs"/>
              </a:rPr>
              <a:t>charValue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()</a:t>
            </a:r>
            <a:r>
              <a:rPr lang="en-GB" dirty="0" smtClean="0">
                <a:ea typeface="+mn-ea"/>
                <a:cs typeface="+mn-cs"/>
              </a:rPr>
              <a:t>, etc.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Allows you to get the primitive value inside a wrapper object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2411413"/>
            <a:ext cx="7569200" cy="13573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Integer   </a:t>
            </a:r>
            <a:r>
              <a:rPr lang="en-GB" sz="1200" dirty="0" err="1"/>
              <a:t>empCode</a:t>
            </a:r>
            <a:r>
              <a:rPr lang="en-GB" sz="1200" dirty="0"/>
              <a:t> = new Integer(65431); </a:t>
            </a:r>
          </a:p>
          <a:p>
            <a:pPr>
              <a:defRPr/>
            </a:pPr>
            <a:r>
              <a:rPr lang="en-GB" sz="1200" dirty="0"/>
              <a:t>Double    salary  = new Double(12345.67); </a:t>
            </a:r>
          </a:p>
          <a:p>
            <a:pPr>
              <a:defRPr/>
            </a:pPr>
            <a:r>
              <a:rPr lang="en-GB" sz="1200" dirty="0"/>
              <a:t>Character status  = new Character('M');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 err="1"/>
              <a:t>int</a:t>
            </a:r>
            <a:r>
              <a:rPr lang="en-GB" sz="1200" dirty="0"/>
              <a:t>    </a:t>
            </a:r>
            <a:r>
              <a:rPr lang="en-GB" sz="1200" dirty="0" err="1"/>
              <a:t>empCodeValue</a:t>
            </a:r>
            <a:r>
              <a:rPr lang="en-GB" sz="1200" dirty="0"/>
              <a:t> = </a:t>
            </a:r>
            <a:r>
              <a:rPr lang="en-GB" sz="1200" dirty="0" err="1"/>
              <a:t>empCode.intValue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double </a:t>
            </a:r>
            <a:r>
              <a:rPr lang="en-GB" sz="1200" dirty="0" err="1"/>
              <a:t>salaryValue</a:t>
            </a:r>
            <a:r>
              <a:rPr lang="en-GB" sz="1200" dirty="0"/>
              <a:t>  = </a:t>
            </a:r>
            <a:r>
              <a:rPr lang="en-GB" sz="1200" dirty="0" err="1"/>
              <a:t>salary.doubleValue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char   </a:t>
            </a:r>
            <a:r>
              <a:rPr lang="en-GB" sz="1200" dirty="0" err="1"/>
              <a:t>statusValue</a:t>
            </a:r>
            <a:r>
              <a:rPr lang="en-GB" sz="1200" dirty="0"/>
              <a:t>  = </a:t>
            </a:r>
            <a:r>
              <a:rPr lang="en-GB" sz="1200" dirty="0" err="1"/>
              <a:t>status.charValue</a:t>
            </a:r>
            <a:r>
              <a:rPr lang="en-GB" sz="1200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F383BDA-485B-4DE0-940F-375F2FE0B03C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String Conversion Methods (1 of 2)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parseXxx()</a:t>
            </a:r>
            <a:endParaRPr lang="en-GB" smtClean="0"/>
          </a:p>
          <a:p>
            <a:pPr lvl="1" eaLnBrk="1" hangingPunct="1"/>
            <a:r>
              <a:rPr lang="en-GB" smtClean="0"/>
              <a:t>Static method in numeric wrapper classes</a:t>
            </a:r>
          </a:p>
          <a:p>
            <a:pPr lvl="1" eaLnBrk="1" hangingPunct="1"/>
            <a:r>
              <a:rPr lang="en-GB" smtClean="0"/>
              <a:t>Takes a numeric string parameter, and returns a primitive value</a:t>
            </a:r>
          </a:p>
          <a:p>
            <a:pPr lvl="1" eaLnBrk="1" hangingPunct="1"/>
            <a:r>
              <a:rPr lang="en-GB" smtClean="0"/>
              <a:t>Can cause a </a:t>
            </a:r>
            <a:r>
              <a:rPr lang="en-GB" smtClean="0">
                <a:latin typeface="Lucida Console" pitchFamily="49" charset="0"/>
              </a:rPr>
              <a:t>NumberFormatException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>
                <a:latin typeface="Lucida Console" pitchFamily="49" charset="0"/>
              </a:rPr>
              <a:t>toString()</a:t>
            </a:r>
            <a:endParaRPr lang="en-GB" smtClean="0"/>
          </a:p>
          <a:p>
            <a:pPr lvl="1" eaLnBrk="1" hangingPunct="1"/>
            <a:r>
              <a:rPr lang="en-GB" smtClean="0"/>
              <a:t>Instance method in all wrapper classes</a:t>
            </a:r>
          </a:p>
          <a:p>
            <a:pPr lvl="1" eaLnBrk="1" hangingPunct="1"/>
            <a:r>
              <a:rPr lang="en-GB" smtClean="0"/>
              <a:t>Plus overloaded static method (takes a primitive parameter)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759075"/>
            <a:ext cx="7569200" cy="8350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err="1"/>
              <a:t>int</a:t>
            </a:r>
            <a:r>
              <a:rPr lang="en-GB" sz="1200" dirty="0"/>
              <a:t> i1 = </a:t>
            </a:r>
            <a:r>
              <a:rPr lang="en-GB" sz="1200" dirty="0" err="1"/>
              <a:t>Integer.parseInt</a:t>
            </a:r>
            <a:r>
              <a:rPr lang="en-GB" sz="1200" dirty="0"/>
              <a:t>("1011001", 2); </a:t>
            </a:r>
          </a:p>
          <a:p>
            <a:pPr>
              <a:defRPr/>
            </a:pPr>
            <a:r>
              <a:rPr lang="en-GB" sz="1200" dirty="0" err="1"/>
              <a:t>int</a:t>
            </a:r>
            <a:r>
              <a:rPr lang="en-GB" sz="1200" dirty="0"/>
              <a:t> i2 = </a:t>
            </a:r>
            <a:r>
              <a:rPr lang="en-GB" sz="1200" dirty="0" err="1"/>
              <a:t>Integer.parseInt</a:t>
            </a:r>
            <a:r>
              <a:rPr lang="en-GB" sz="1200" dirty="0"/>
              <a:t>("7064752", 8); 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double d = </a:t>
            </a:r>
            <a:r>
              <a:rPr lang="en-GB" sz="1200" dirty="0" err="1"/>
              <a:t>Double.parseDouble</a:t>
            </a:r>
            <a:r>
              <a:rPr lang="en-GB" sz="1200" dirty="0"/>
              <a:t>("1234.56");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5470525"/>
            <a:ext cx="7569200" cy="8937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Integer integer1 = new Integer(12345);</a:t>
            </a:r>
          </a:p>
          <a:p>
            <a:pPr>
              <a:defRPr/>
            </a:pPr>
            <a:r>
              <a:rPr lang="en-GB" sz="1200" dirty="0"/>
              <a:t>String str1 = integer1.toString();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String str2 = </a:t>
            </a:r>
            <a:r>
              <a:rPr lang="en-GB" sz="1200" dirty="0" err="1"/>
              <a:t>Integer.toString</a:t>
            </a:r>
            <a:r>
              <a:rPr lang="en-GB" sz="1200" dirty="0"/>
              <a:t>(12345);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679535-43C5-4EB4-B565-36DF086C2547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String Conversion Methods (2 of 2)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200" dirty="0" err="1" smtClean="0">
                <a:latin typeface="Lucida Console" pitchFamily="49" charset="0"/>
              </a:rPr>
              <a:t>toBinaryString</a:t>
            </a:r>
            <a:r>
              <a:rPr lang="en-GB" sz="2200" dirty="0" smtClean="0">
                <a:latin typeface="Lucida Console" pitchFamily="49" charset="0"/>
              </a:rPr>
              <a:t>()</a:t>
            </a:r>
            <a:r>
              <a:rPr lang="en-GB" sz="2200" dirty="0" smtClean="0">
                <a:latin typeface="+mj-lt"/>
              </a:rPr>
              <a:t>, </a:t>
            </a:r>
            <a:r>
              <a:rPr lang="en-GB" sz="2200" dirty="0" err="1" smtClean="0">
                <a:latin typeface="Lucida Console" pitchFamily="49" charset="0"/>
              </a:rPr>
              <a:t>toOctalString</a:t>
            </a:r>
            <a:r>
              <a:rPr lang="en-GB" sz="2200" dirty="0" smtClean="0">
                <a:latin typeface="Lucida Console" pitchFamily="49" charset="0"/>
              </a:rPr>
              <a:t>()</a:t>
            </a:r>
            <a:r>
              <a:rPr lang="en-GB" sz="2200" dirty="0" smtClean="0">
                <a:latin typeface="+mj-lt"/>
              </a:rPr>
              <a:t>, </a:t>
            </a:r>
            <a:r>
              <a:rPr lang="en-GB" sz="2200" dirty="0" err="1" smtClean="0">
                <a:latin typeface="Lucida Console" pitchFamily="49" charset="0"/>
              </a:rPr>
              <a:t>toHexString</a:t>
            </a:r>
            <a:r>
              <a:rPr lang="en-GB" sz="2200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/>
              <a:t>Static methods in </a:t>
            </a:r>
            <a:r>
              <a:rPr lang="en-GB" dirty="0" smtClean="0">
                <a:latin typeface="Lucida Console" pitchFamily="49" charset="0"/>
              </a:rPr>
              <a:t>Integer</a:t>
            </a:r>
            <a:r>
              <a:rPr lang="en-GB" dirty="0" smtClean="0"/>
              <a:t> and </a:t>
            </a:r>
            <a:r>
              <a:rPr lang="en-GB" dirty="0" smtClean="0">
                <a:latin typeface="Lucida Console" pitchFamily="49" charset="0"/>
              </a:rPr>
              <a:t>Long</a:t>
            </a:r>
            <a:r>
              <a:rPr lang="en-GB" dirty="0" smtClean="0"/>
              <a:t> classes</a:t>
            </a:r>
          </a:p>
          <a:p>
            <a:pPr lvl="1" eaLnBrk="1" hangingPunct="1">
              <a:defRPr/>
            </a:pPr>
            <a:r>
              <a:rPr lang="en-GB" dirty="0" smtClean="0"/>
              <a:t>Take an </a:t>
            </a:r>
            <a:r>
              <a:rPr lang="en-GB" dirty="0" err="1" smtClean="0">
                <a:latin typeface="Lucida Console" pitchFamily="49" charset="0"/>
              </a:rPr>
              <a:t>int</a:t>
            </a:r>
            <a:r>
              <a:rPr lang="en-GB" dirty="0" smtClean="0"/>
              <a:t> or </a:t>
            </a:r>
            <a:r>
              <a:rPr lang="en-GB" dirty="0" smtClean="0">
                <a:latin typeface="Lucida Console" pitchFamily="49" charset="0"/>
              </a:rPr>
              <a:t>long</a:t>
            </a:r>
            <a:r>
              <a:rPr lang="en-GB" dirty="0" smtClean="0"/>
              <a:t> parameter, and return a string in binary, octal, </a:t>
            </a:r>
            <a:r>
              <a:rPr lang="en-GB" smtClean="0"/>
              <a:t>or hexadecimal format</a:t>
            </a:r>
            <a:endParaRPr lang="en-GB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2695575"/>
            <a:ext cx="7569200" cy="14033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String num1Binary = </a:t>
            </a:r>
            <a:r>
              <a:rPr lang="en-GB" sz="1200" dirty="0" err="1"/>
              <a:t>Integer.toBinaryString</a:t>
            </a:r>
            <a:r>
              <a:rPr lang="en-GB" sz="1200" dirty="0"/>
              <a:t>(12345);</a:t>
            </a:r>
          </a:p>
          <a:p>
            <a:pPr>
              <a:defRPr/>
            </a:pPr>
            <a:r>
              <a:rPr lang="en-GB" sz="1200" dirty="0"/>
              <a:t>String num1Octal  = </a:t>
            </a:r>
            <a:r>
              <a:rPr lang="en-GB" sz="1200" dirty="0" err="1"/>
              <a:t>Integer.toOctalString</a:t>
            </a:r>
            <a:r>
              <a:rPr lang="en-GB" sz="1200" dirty="0"/>
              <a:t>(12345);</a:t>
            </a:r>
          </a:p>
          <a:p>
            <a:pPr>
              <a:defRPr/>
            </a:pPr>
            <a:r>
              <a:rPr lang="en-GB" sz="1200" dirty="0"/>
              <a:t>String num1Hex    = </a:t>
            </a:r>
            <a:r>
              <a:rPr lang="en-GB" sz="1200" dirty="0" err="1"/>
              <a:t>Integer.toHexString</a:t>
            </a:r>
            <a:r>
              <a:rPr lang="en-GB" sz="1200" dirty="0"/>
              <a:t>(12345);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String num2Binary = </a:t>
            </a:r>
            <a:r>
              <a:rPr lang="en-GB" sz="1200" dirty="0" err="1"/>
              <a:t>Long.toBinaryString</a:t>
            </a:r>
            <a:r>
              <a:rPr lang="en-GB" sz="1200" dirty="0"/>
              <a:t>(123456789012345);</a:t>
            </a:r>
          </a:p>
          <a:p>
            <a:pPr>
              <a:defRPr/>
            </a:pPr>
            <a:r>
              <a:rPr lang="en-GB" sz="1200" dirty="0"/>
              <a:t>String num2Octal  = </a:t>
            </a:r>
            <a:r>
              <a:rPr lang="en-GB" sz="1200" dirty="0" err="1"/>
              <a:t>Long.toOctalString</a:t>
            </a:r>
            <a:r>
              <a:rPr lang="en-GB" sz="1200" dirty="0"/>
              <a:t>(123456789012345);</a:t>
            </a:r>
          </a:p>
          <a:p>
            <a:pPr>
              <a:defRPr/>
            </a:pPr>
            <a:r>
              <a:rPr lang="en-GB" sz="1200" dirty="0"/>
              <a:t>String num2Hex    = </a:t>
            </a:r>
            <a:r>
              <a:rPr lang="en-GB" sz="1200" dirty="0" err="1"/>
              <a:t>Long.toHexString</a:t>
            </a:r>
            <a:r>
              <a:rPr lang="en-GB" sz="1200" dirty="0"/>
              <a:t>(123456789012345);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Basic syntax rules</a:t>
            </a:r>
          </a:p>
          <a:p>
            <a:pPr marL="457200" indent="-457200" eaLnBrk="1" hangingPunct="1"/>
            <a:r>
              <a:rPr lang="en-GB" smtClean="0"/>
              <a:t>Defining classes</a:t>
            </a:r>
          </a:p>
          <a:p>
            <a:pPr marL="457200" indent="-457200" eaLnBrk="1" hangingPunct="1"/>
            <a:r>
              <a:rPr lang="en-GB" smtClean="0"/>
              <a:t>Defining and using packages </a:t>
            </a:r>
          </a:p>
          <a:p>
            <a:pPr marL="457200" indent="-457200" eaLnBrk="1" hangingPunct="1"/>
            <a:r>
              <a:rPr lang="en-GB" smtClean="0"/>
              <a:t>Declaring and using variables</a:t>
            </a:r>
          </a:p>
          <a:p>
            <a:pPr marL="457200" indent="-457200" eaLnBrk="1" hangingPunct="1"/>
            <a:r>
              <a:rPr lang="en-GB" smtClean="0"/>
              <a:t>Useful Java classes</a:t>
            </a:r>
          </a:p>
          <a:p>
            <a:pPr marL="457200" indent="-457200" eaLnBrk="1" hangingPunct="1"/>
            <a:r>
              <a:rPr lang="en-GB" smtClean="0"/>
              <a:t>Wrapper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6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CBB405A-DAC4-4632-990E-64AFAB57F7C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Comments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Single-line comment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Use //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Remainder of line is a comment</a:t>
            </a:r>
          </a:p>
          <a:p>
            <a:pPr eaLnBrk="1" hangingPunct="1"/>
            <a:r>
              <a:rPr lang="en-GB" smtClean="0">
                <a:cs typeface="Tahoma" pitchFamily="34" charset="0"/>
              </a:rPr>
              <a:t>Block comment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Use /* … … */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Useful for larger comments, e.g. at the start of an algorithm</a:t>
            </a:r>
          </a:p>
          <a:p>
            <a:pPr eaLnBrk="1" hangingPunct="1"/>
            <a:r>
              <a:rPr lang="en-GB" smtClean="0">
                <a:cs typeface="Tahoma" pitchFamily="34" charset="0"/>
              </a:rPr>
              <a:t>JavaDoc comments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Use /** … … */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Contain standard JavaDoc "keywords", to indicate the name of a class, the author, the revision number etc.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You can run your Java class through the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javadoc.exe</a:t>
            </a:r>
            <a:r>
              <a:rPr lang="en-GB" smtClean="0">
                <a:cs typeface="Tahoma" pitchFamily="34" charset="0"/>
              </a:rPr>
              <a:t> JDK utility, to generate standard JavaDoc documentation for your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50C365-0565-4C07-8FA0-B491B27CE46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Legal Identifiers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Identifiers (names for classes, methods, variables, etc.):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Must start with a letter, </a:t>
            </a:r>
            <a:r>
              <a:rPr lang="en-GB" dirty="0" smtClean="0">
                <a:latin typeface="Lucida Console" pitchFamily="49" charset="0"/>
              </a:rPr>
              <a:t>$</a:t>
            </a:r>
            <a:r>
              <a:rPr lang="en-GB" dirty="0" smtClean="0">
                <a:latin typeface="+mj-lt"/>
              </a:rPr>
              <a:t>, or </a:t>
            </a:r>
            <a:r>
              <a:rPr lang="en-GB" dirty="0" smtClean="0">
                <a:latin typeface="Lucida Console" pitchFamily="49" charset="0"/>
              </a:rPr>
              <a:t>_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Thereafter, can contain letters, numbers, $, and _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Are case sensitive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can't use keywords for identifiers (obviously)!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abstract   assert       </a:t>
            </a: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boolean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   break         byte    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case       catch        char         class         const  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continue   default      do           double        else       </a:t>
            </a:r>
          </a:p>
          <a:p>
            <a:pPr lvl="1">
              <a:defRPr/>
            </a:pP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enum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    extends      false        final         finally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float      for          </a:t>
            </a: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goto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      if            implements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import     </a:t>
            </a: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instanceof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</a:t>
            </a: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int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       interface     long   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native     new          null         package       private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protected  public       return       short         static     </a:t>
            </a:r>
          </a:p>
          <a:p>
            <a:pPr lvl="1">
              <a:defRPr/>
            </a:pPr>
            <a:r>
              <a:rPr lang="en-US" sz="1600" dirty="0" err="1" smtClean="0">
                <a:latin typeface="Lucida Console" pitchFamily="49" charset="0"/>
                <a:ea typeface="+mn-ea"/>
                <a:cs typeface="+mn-cs"/>
              </a:rPr>
              <a:t>strictfp</a:t>
            </a: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   super        switch       synchronized  this   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throw      throws       transient    true          try        </a:t>
            </a:r>
          </a:p>
          <a:p>
            <a:pPr lvl="1">
              <a:defRPr/>
            </a:pPr>
            <a:r>
              <a:rPr lang="en-US" sz="1600" dirty="0" smtClean="0">
                <a:latin typeface="Lucida Console" pitchFamily="49" charset="0"/>
                <a:ea typeface="+mn-ea"/>
                <a:cs typeface="+mn-cs"/>
              </a:rPr>
              <a:t>void       volatile     while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Naming Conventions (1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Class names (nouns)</a:t>
            </a:r>
          </a:p>
          <a:p>
            <a:pPr lvl="1" eaLnBrk="1" hangingPunct="1">
              <a:defRPr/>
            </a:pPr>
            <a:r>
              <a:rPr lang="en-GB" dirty="0" smtClean="0"/>
              <a:t>Should start with uppercase letter</a:t>
            </a:r>
          </a:p>
          <a:p>
            <a:pPr lvl="1" eaLnBrk="1" hangingPunct="1">
              <a:defRPr/>
            </a:pPr>
            <a:r>
              <a:rPr lang="en-GB" dirty="0" smtClean="0"/>
              <a:t>Use "</a:t>
            </a:r>
            <a:r>
              <a:rPr lang="en-GB" dirty="0" err="1" smtClean="0"/>
              <a:t>camelCase</a:t>
            </a:r>
            <a:r>
              <a:rPr lang="en-GB" dirty="0" smtClean="0"/>
              <a:t>" letters/digits thereafter</a:t>
            </a:r>
          </a:p>
          <a:p>
            <a:pPr lvl="1" eaLnBrk="1" hangingPunct="1">
              <a:defRPr/>
            </a:pPr>
            <a:r>
              <a:rPr lang="en-GB" dirty="0" smtClean="0"/>
              <a:t>E.g. </a:t>
            </a:r>
            <a:r>
              <a:rPr lang="en-GB" dirty="0" smtClean="0">
                <a:latin typeface="Lucida Console" pitchFamily="49" charset="0"/>
              </a:rPr>
              <a:t>Person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AccountsDepartment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String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Console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Interface names (adjectives)</a:t>
            </a:r>
          </a:p>
          <a:p>
            <a:pPr lvl="1" eaLnBrk="1" hangingPunct="1">
              <a:defRPr/>
            </a:pPr>
            <a:r>
              <a:rPr lang="en-GB" dirty="0" smtClean="0"/>
              <a:t>Same approach as for class names</a:t>
            </a:r>
          </a:p>
          <a:p>
            <a:pPr lvl="1" eaLnBrk="1" hangingPunct="1">
              <a:defRPr/>
            </a:pPr>
            <a:r>
              <a:rPr lang="en-GB" dirty="0" smtClean="0"/>
              <a:t>E.g. </a:t>
            </a:r>
            <a:r>
              <a:rPr lang="en-GB" dirty="0" err="1" smtClean="0">
                <a:latin typeface="Lucida Console" pitchFamily="49" charset="0"/>
              </a:rPr>
              <a:t>Runnable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Comparable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Method names (verbs)</a:t>
            </a:r>
          </a:p>
          <a:p>
            <a:pPr lvl="1" eaLnBrk="1" hangingPunct="1">
              <a:defRPr/>
            </a:pPr>
            <a:r>
              <a:rPr lang="en-GB" dirty="0" smtClean="0"/>
              <a:t>Should start with lowercase letter</a:t>
            </a:r>
          </a:p>
          <a:p>
            <a:pPr lvl="1" eaLnBrk="1" hangingPunct="1">
              <a:defRPr/>
            </a:pPr>
            <a:r>
              <a:rPr lang="en-GB" dirty="0" smtClean="0"/>
              <a:t>Use "</a:t>
            </a:r>
            <a:r>
              <a:rPr lang="en-GB" dirty="0" err="1" smtClean="0"/>
              <a:t>camelCase</a:t>
            </a:r>
            <a:r>
              <a:rPr lang="en-GB" dirty="0" smtClean="0"/>
              <a:t>" letters/digits thereafter</a:t>
            </a:r>
          </a:p>
          <a:p>
            <a:pPr lvl="1" eaLnBrk="1" hangingPunct="1">
              <a:defRPr/>
            </a:pPr>
            <a:r>
              <a:rPr lang="en-GB" dirty="0" smtClean="0"/>
              <a:t>E.g. </a:t>
            </a:r>
            <a:r>
              <a:rPr lang="en-GB" dirty="0" err="1" smtClean="0">
                <a:latin typeface="Lucida Console" pitchFamily="49" charset="0"/>
              </a:rPr>
              <a:t>calculateInterest</a:t>
            </a:r>
            <a:r>
              <a:rPr lang="en-GB" dirty="0" smtClean="0">
                <a:latin typeface="Lucida Console" pitchFamily="49" charset="0"/>
              </a:rPr>
              <a:t>()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displayErrorMessage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47E0E7-0E22-4BC7-A2BB-B7C5B32ED590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Naming Conventions (2 of 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Variable names (nouns)</a:t>
            </a:r>
          </a:p>
          <a:p>
            <a:pPr lvl="1" eaLnBrk="1" hangingPunct="1">
              <a:defRPr/>
            </a:pPr>
            <a:r>
              <a:rPr lang="en-GB" dirty="0" smtClean="0"/>
              <a:t>Should start with lowercase letter</a:t>
            </a:r>
          </a:p>
          <a:p>
            <a:pPr lvl="1" eaLnBrk="1" hangingPunct="1">
              <a:defRPr/>
            </a:pPr>
            <a:r>
              <a:rPr lang="en-GB" dirty="0" smtClean="0"/>
              <a:t>Use "</a:t>
            </a:r>
            <a:r>
              <a:rPr lang="en-GB" dirty="0" err="1" smtClean="0"/>
              <a:t>camelCase</a:t>
            </a:r>
            <a:r>
              <a:rPr lang="en-GB" dirty="0" smtClean="0"/>
              <a:t>" letters/digits thereafter</a:t>
            </a:r>
          </a:p>
          <a:p>
            <a:pPr lvl="1" eaLnBrk="1" hangingPunct="1">
              <a:defRPr/>
            </a:pPr>
            <a:r>
              <a:rPr lang="en-GB" dirty="0" smtClean="0"/>
              <a:t>E.g. </a:t>
            </a:r>
            <a:r>
              <a:rPr lang="en-GB" dirty="0" smtClean="0">
                <a:latin typeface="Lucida Console" pitchFamily="49" charset="0"/>
              </a:rPr>
              <a:t>total</a:t>
            </a:r>
            <a:r>
              <a:rPr lang="en-GB" dirty="0" smtClean="0"/>
              <a:t>, </a:t>
            </a:r>
            <a:r>
              <a:rPr lang="en-GB" dirty="0" err="1" smtClean="0">
                <a:latin typeface="Lucida Console" pitchFamily="49" charset="0"/>
              </a:rPr>
              <a:t>numErrors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GB" dirty="0" smtClean="0"/>
              <a:t>Constant names (nouns)</a:t>
            </a:r>
          </a:p>
          <a:p>
            <a:pPr lvl="1" eaLnBrk="1" hangingPunct="1">
              <a:defRPr/>
            </a:pPr>
            <a:r>
              <a:rPr lang="en-GB" dirty="0" smtClean="0"/>
              <a:t>Should be all-uppercase</a:t>
            </a:r>
          </a:p>
          <a:p>
            <a:pPr lvl="1" eaLnBrk="1" hangingPunct="1">
              <a:defRPr/>
            </a:pPr>
            <a:r>
              <a:rPr lang="en-GB" dirty="0" smtClean="0"/>
              <a:t>Use underscores to separate</a:t>
            </a:r>
          </a:p>
          <a:p>
            <a:pPr lvl="1" eaLnBrk="1" hangingPunct="1">
              <a:defRPr/>
            </a:pPr>
            <a:r>
              <a:rPr lang="en-GB" dirty="0" smtClean="0"/>
              <a:t>E.g. </a:t>
            </a:r>
            <a:r>
              <a:rPr lang="en-GB" dirty="0" smtClean="0">
                <a:latin typeface="Lucida Console" pitchFamily="49" charset="0"/>
              </a:rPr>
              <a:t>SALES_TAX_RATE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latin typeface="Lucida Console" pitchFamily="49" charset="0"/>
              </a:rPr>
              <a:t>MAX_RETRIES</a:t>
            </a:r>
            <a:r>
              <a:rPr lang="en-GB" dirty="0" smtClean="0">
                <a:latin typeface="+mj-lt"/>
              </a:rPr>
              <a:t>, </a:t>
            </a:r>
            <a:r>
              <a:rPr lang="en-GB" dirty="0" smtClean="0">
                <a:latin typeface="Lucida Console" pitchFamily="49" charset="0"/>
              </a:rPr>
              <a:t>BEST_TEAM_IN_WALES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0F5322B-6351-4D33-B89D-2C6FC2AD82B3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smtClean="0"/>
              <a:t>2. Defining Classes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 declarations</a:t>
            </a:r>
          </a:p>
          <a:p>
            <a:pPr eaLnBrk="1" hangingPunct="1"/>
            <a:r>
              <a:rPr lang="en-GB" smtClean="0"/>
              <a:t>Class modifiers</a:t>
            </a:r>
          </a:p>
          <a:p>
            <a:pPr eaLnBrk="1" hangingPunct="1"/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main()</a:t>
            </a:r>
            <a:r>
              <a:rPr lang="en-GB" smtClean="0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  <p:bldP spid="965635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13522</TotalTime>
  <Words>3022</Words>
  <Application>Microsoft Office PowerPoint</Application>
  <PresentationFormat>On-screen Show (4:3)</PresentationFormat>
  <Paragraphs>620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Blends</vt:lpstr>
      <vt:lpstr>Java Language Fundamentals</vt:lpstr>
      <vt:lpstr>Contents</vt:lpstr>
      <vt:lpstr>1. Basic Syntax Rules</vt:lpstr>
      <vt:lpstr>Statements and Expressions</vt:lpstr>
      <vt:lpstr>Comments</vt:lpstr>
      <vt:lpstr>Legal Identifiers</vt:lpstr>
      <vt:lpstr>Naming Conventions (1 of 2)</vt:lpstr>
      <vt:lpstr>Naming Conventions (2 of 2)</vt:lpstr>
      <vt:lpstr>2. Defining Classes</vt:lpstr>
      <vt:lpstr>Class Declarations</vt:lpstr>
      <vt:lpstr>Class Modifiers</vt:lpstr>
      <vt:lpstr>The main() Method</vt:lpstr>
      <vt:lpstr>3. Defining and Using Packages</vt:lpstr>
      <vt:lpstr>Overview</vt:lpstr>
      <vt:lpstr>Defining a Package</vt:lpstr>
      <vt:lpstr>Importing Classes</vt:lpstr>
      <vt:lpstr>Standard Java Packages</vt:lpstr>
      <vt:lpstr>4. Declaring and Using Variables</vt:lpstr>
      <vt:lpstr>Variables</vt:lpstr>
      <vt:lpstr>Constants</vt:lpstr>
      <vt:lpstr>Primitive Types</vt:lpstr>
      <vt:lpstr>Primitive Type Values</vt:lpstr>
      <vt:lpstr>Reference Types</vt:lpstr>
      <vt:lpstr>Using Objects (1 of 2)</vt:lpstr>
      <vt:lpstr>Using Objects (2 of 2)</vt:lpstr>
      <vt:lpstr>Local Variables</vt:lpstr>
      <vt:lpstr>Instance Variables and Class Variables</vt:lpstr>
      <vt:lpstr>5. Useful Java Classes</vt:lpstr>
      <vt:lpstr>Scanner</vt:lpstr>
      <vt:lpstr>String (1 of 3)</vt:lpstr>
      <vt:lpstr>String (2 of 3)</vt:lpstr>
      <vt:lpstr>String (3 of 3)</vt:lpstr>
      <vt:lpstr>Math (1 of 2)</vt:lpstr>
      <vt:lpstr>Math (2 of 2)</vt:lpstr>
      <vt:lpstr>BigInteger and BigDecimal</vt:lpstr>
      <vt:lpstr>6. Wrapper Classes</vt:lpstr>
      <vt:lpstr>Overview</vt:lpstr>
      <vt:lpstr>Creating Wrapper Objects (1 of 2)</vt:lpstr>
      <vt:lpstr>Creating Wrapper Objects (2 of 2)</vt:lpstr>
      <vt:lpstr>Getting Primitive Values</vt:lpstr>
      <vt:lpstr>String Conversion Methods (1 of 2)</vt:lpstr>
      <vt:lpstr>String Conversion Methods (2 of 2)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422</cp:revision>
  <dcterms:created xsi:type="dcterms:W3CDTF">2002-05-03T12:27:39Z</dcterms:created>
  <dcterms:modified xsi:type="dcterms:W3CDTF">2011-06-30T13:25:08Z</dcterms:modified>
</cp:coreProperties>
</file>