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0"/>
  </p:notesMasterIdLst>
  <p:handoutMasterIdLst>
    <p:handoutMasterId r:id="rId31"/>
  </p:handoutMasterIdLst>
  <p:sldIdLst>
    <p:sldId id="256" r:id="rId2"/>
    <p:sldId id="497" r:id="rId3"/>
    <p:sldId id="661" r:id="rId4"/>
    <p:sldId id="662" r:id="rId5"/>
    <p:sldId id="685" r:id="rId6"/>
    <p:sldId id="671" r:id="rId7"/>
    <p:sldId id="687" r:id="rId8"/>
    <p:sldId id="663" r:id="rId9"/>
    <p:sldId id="686" r:id="rId10"/>
    <p:sldId id="688" r:id="rId11"/>
    <p:sldId id="664" r:id="rId12"/>
    <p:sldId id="684" r:id="rId13"/>
    <p:sldId id="689" r:id="rId14"/>
    <p:sldId id="665" r:id="rId15"/>
    <p:sldId id="683" r:id="rId16"/>
    <p:sldId id="682" r:id="rId17"/>
    <p:sldId id="672" r:id="rId18"/>
    <p:sldId id="673" r:id="rId19"/>
    <p:sldId id="690" r:id="rId20"/>
    <p:sldId id="691" r:id="rId21"/>
    <p:sldId id="674" r:id="rId22"/>
    <p:sldId id="675" r:id="rId23"/>
    <p:sldId id="677" r:id="rId24"/>
    <p:sldId id="678" r:id="rId25"/>
    <p:sldId id="679" r:id="rId26"/>
    <p:sldId id="680" r:id="rId27"/>
    <p:sldId id="681" r:id="rId28"/>
    <p:sldId id="375" r:id="rId29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DDF"/>
    <a:srgbClr val="FE7C6E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873" autoAdjust="0"/>
    <p:restoredTop sz="94648" autoAdjust="0"/>
  </p:normalViewPr>
  <p:slideViewPr>
    <p:cSldViewPr snapToGrid="0" showGuides="1">
      <p:cViewPr>
        <p:scale>
          <a:sx n="60" d="100"/>
          <a:sy n="60" d="100"/>
        </p:scale>
        <p:origin x="-1770" y="-726"/>
      </p:cViewPr>
      <p:guideLst>
        <p:guide orient="horz" pos="2600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444"/>
    </p:cViewPr>
  </p:sorterViewPr>
  <p:notesViewPr>
    <p:cSldViewPr snapToGrid="0" showGuides="1">
      <p:cViewPr>
        <p:scale>
          <a:sx n="70" d="100"/>
          <a:sy n="70" d="100"/>
        </p:scale>
        <p:origin x="-2568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Operators and Flow Control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11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Operators and Flow Control</a:t>
            </a:r>
          </a:p>
        </p:txBody>
      </p:sp>
      <p:sp>
        <p:nvSpPr>
          <p:cNvPr id="3174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75889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327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Operators and Flow Control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8463" y="1397000"/>
            <a:ext cx="711200" cy="474663"/>
            <a:chOff x="720" y="336"/>
            <a:chExt cx="624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2288" y="1819275"/>
            <a:ext cx="738187" cy="474663"/>
            <a:chOff x="912" y="2640"/>
            <a:chExt cx="672" cy="43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7950" y="1746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423863" y="2111375"/>
            <a:ext cx="8343900" cy="555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Rectangle 25"/>
          <p:cNvSpPr>
            <a:spLocks noChangeArrowheads="1"/>
          </p:cNvSpPr>
          <p:nvPr userDrawn="1"/>
        </p:nvSpPr>
        <p:spPr bwMode="auto">
          <a:xfrm rot="16200000" flipV="1">
            <a:off x="242888" y="1785937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5270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28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D1784-242D-4AE2-8A28-9BBA38CF8B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214313"/>
            <a:ext cx="21336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14313"/>
            <a:ext cx="62515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C02BC-89AE-4C1B-AB26-C31B5BE3FB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7BF24-A1C2-48AE-9051-C388506899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C5D45-8A89-40A7-9603-3BD213DDA4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96975"/>
            <a:ext cx="4167188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196975"/>
            <a:ext cx="4167187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B3D28-C163-48FF-9AA7-D7984DB7DC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ED7AD-21D8-44F7-9106-9BAC2F13871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CD4D6-513F-49C9-B7A3-F644E3A21B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E011C-B3EE-44BD-928D-149BE5A5A4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3E7D4-8122-4BE1-A05F-586088A3BA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2B837-B14A-4712-9F06-E049A282C7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AB7F869-415A-4FFC-AFB0-59CB7C3E6B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398" name="Rectangle 14"/>
          <p:cNvSpPr>
            <a:spLocks noChangeArrowheads="1"/>
          </p:cNvSpPr>
          <p:nvPr userDrawn="1"/>
        </p:nvSpPr>
        <p:spPr bwMode="auto">
          <a:xfrm flipV="1">
            <a:off x="423863" y="906463"/>
            <a:ext cx="8343900" cy="5556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 userDrawn="1"/>
        </p:nvSpPr>
        <p:spPr bwMode="auto">
          <a:xfrm rot="16200000" flipV="1">
            <a:off x="242888" y="614362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0225"/>
            <a:ext cx="7175500" cy="1462088"/>
          </a:xfrm>
        </p:spPr>
        <p:txBody>
          <a:bodyPr/>
          <a:lstStyle/>
          <a:p>
            <a:pPr algn="ctr" eaLnBrk="1" hangingPunct="1"/>
            <a:r>
              <a:rPr lang="en-GB" dirty="0" smtClean="0"/>
              <a:t>Operators and Flow Control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0200" y="2922588"/>
            <a:ext cx="8620125" cy="2852737"/>
          </a:xfrm>
          <a:noFill/>
        </p:spPr>
        <p:txBody>
          <a:bodyPr/>
          <a:lstStyle/>
          <a:p>
            <a:pPr eaLnBrk="1" hangingPunct="1">
              <a:tabLst>
                <a:tab pos="7078663" algn="l"/>
              </a:tabLst>
            </a:pPr>
            <a:r>
              <a:rPr lang="en-GB" b="1" smtClean="0"/>
              <a:t>Chapter 3</a:t>
            </a:r>
          </a:p>
          <a:p>
            <a:pPr eaLnBrk="1" hangingPunct="1">
              <a:tabLst>
                <a:tab pos="7078663" algn="l"/>
              </a:tabLst>
            </a:pPr>
            <a:endParaRPr lang="en-GB" b="1" smtClean="0"/>
          </a:p>
          <a:p>
            <a:pPr eaLnBrk="1" hangingPunct="1">
              <a:tabLst>
                <a:tab pos="7078663" algn="l"/>
              </a:tabLst>
            </a:pPr>
            <a:r>
              <a:rPr lang="en-GB" b="1" smtClean="0"/>
              <a:t>Sun Certified Java Programmer Workshop</a:t>
            </a:r>
          </a:p>
          <a:p>
            <a:pPr eaLnBrk="1" hangingPunct="1">
              <a:tabLst>
                <a:tab pos="7078663" algn="l"/>
              </a:tabLst>
            </a:pPr>
            <a:endParaRPr lang="en-GB" sz="1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F01302E-CC2A-42F1-903A-77AD6454AA87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Aside: Working with Bytes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You can assign an integer literal value to a </a:t>
            </a:r>
            <a:r>
              <a:rPr lang="en-GB" dirty="0" smtClean="0">
                <a:latin typeface="Lucida Console" pitchFamily="49" charset="0"/>
              </a:rPr>
              <a:t>byte</a:t>
            </a:r>
          </a:p>
          <a:p>
            <a:pPr lvl="1" eaLnBrk="1" hangingPunct="1">
              <a:defRPr/>
            </a:pPr>
            <a:r>
              <a:rPr lang="en-GB" dirty="0" smtClean="0"/>
              <a:t>Compiler implicitly casts integer literal value into a </a:t>
            </a:r>
            <a:r>
              <a:rPr lang="en-GB" dirty="0" smtClean="0">
                <a:latin typeface="Lucida Console" pitchFamily="49" charset="0"/>
              </a:rPr>
              <a:t>byte</a:t>
            </a:r>
          </a:p>
          <a:p>
            <a:pPr eaLnBrk="1" hangingPunct="1">
              <a:defRPr/>
            </a:pPr>
            <a:endParaRPr lang="en-GB" dirty="0" smtClean="0">
              <a:latin typeface="Lucida Console" pitchFamily="49" charset="0"/>
            </a:endParaRPr>
          </a:p>
          <a:p>
            <a:pPr eaLnBrk="1" hangingPunct="1">
              <a:defRPr/>
            </a:pPr>
            <a:endParaRPr lang="en-GB" dirty="0" smtClean="0">
              <a:latin typeface="Lucida Console" pitchFamily="49" charset="0"/>
            </a:endParaRPr>
          </a:p>
          <a:p>
            <a:pPr eaLnBrk="1" hangingPunct="1">
              <a:defRPr/>
            </a:pPr>
            <a:endParaRPr lang="en-GB" dirty="0" smtClean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If you do any arithmetic with bytes, the result is an </a:t>
            </a:r>
            <a:r>
              <a:rPr lang="en-GB" dirty="0" err="1" smtClean="0">
                <a:latin typeface="+mj-lt"/>
              </a:rPr>
              <a:t>int</a:t>
            </a:r>
            <a:endParaRPr lang="en-GB" dirty="0" smtClean="0">
              <a:latin typeface="+mj-lt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Consider the following example: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800" y="2039938"/>
            <a:ext cx="7912100" cy="9255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byte age = 21;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// Equivalent to:</a:t>
            </a:r>
          </a:p>
          <a:p>
            <a:pPr defTabSz="739775">
              <a:defRPr/>
            </a:pPr>
            <a:r>
              <a:rPr lang="en-GB" sz="1200" dirty="0"/>
              <a:t>// byte age = (byte) 21;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388" y="4445000"/>
            <a:ext cx="7912100" cy="14509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byte </a:t>
            </a:r>
            <a:r>
              <a:rPr lang="en-GB" sz="1200" dirty="0" err="1"/>
              <a:t>myAge</a:t>
            </a:r>
            <a:r>
              <a:rPr lang="en-GB" sz="1200" dirty="0"/>
              <a:t> = 21;</a:t>
            </a:r>
          </a:p>
          <a:p>
            <a:pPr defTabSz="739775">
              <a:defRPr/>
            </a:pPr>
            <a:r>
              <a:rPr lang="en-GB" sz="1200" dirty="0"/>
              <a:t>byte </a:t>
            </a:r>
            <a:r>
              <a:rPr lang="en-GB" sz="1200" dirty="0" err="1"/>
              <a:t>yourAge</a:t>
            </a:r>
            <a:r>
              <a:rPr lang="en-GB" sz="1200" dirty="0"/>
              <a:t> = 22;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 totalAge1 = </a:t>
            </a:r>
            <a:r>
              <a:rPr lang="en-GB" sz="1200" dirty="0" err="1"/>
              <a:t>myAge</a:t>
            </a:r>
            <a:r>
              <a:rPr lang="en-GB" sz="1200" dirty="0"/>
              <a:t> + </a:t>
            </a:r>
            <a:r>
              <a:rPr lang="en-GB" sz="1200" dirty="0" err="1"/>
              <a:t>yourAge</a:t>
            </a:r>
            <a:r>
              <a:rPr lang="en-GB" sz="1200" dirty="0"/>
              <a:t>;            // This works.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byte totalAge2 = </a:t>
            </a:r>
            <a:r>
              <a:rPr lang="en-GB" sz="1200" dirty="0" err="1"/>
              <a:t>myAge</a:t>
            </a:r>
            <a:r>
              <a:rPr lang="en-GB" sz="1200" dirty="0"/>
              <a:t> + </a:t>
            </a:r>
            <a:r>
              <a:rPr lang="en-GB" sz="1200" dirty="0" err="1"/>
              <a:t>yourAge</a:t>
            </a:r>
            <a:r>
              <a:rPr lang="en-GB" sz="1200" dirty="0"/>
              <a:t>;            // This doesn't work.</a:t>
            </a:r>
          </a:p>
          <a:p>
            <a:pPr defTabSz="739775">
              <a:defRPr/>
            </a:pPr>
            <a:r>
              <a:rPr lang="en-GB" sz="1200" dirty="0"/>
              <a:t>byte totalAge3 = (byte)(</a:t>
            </a:r>
            <a:r>
              <a:rPr lang="en-GB" sz="1200" dirty="0" err="1"/>
              <a:t>myAge</a:t>
            </a:r>
            <a:r>
              <a:rPr lang="en-GB" sz="1200" dirty="0"/>
              <a:t> + </a:t>
            </a:r>
            <a:r>
              <a:rPr lang="en-GB" sz="1200" dirty="0" err="1"/>
              <a:t>yourAge</a:t>
            </a:r>
            <a:r>
              <a:rPr lang="en-GB" sz="1200"/>
              <a:t>);    </a:t>
            </a:r>
            <a:r>
              <a:rPr lang="en-GB" sz="1200" dirty="0"/>
              <a:t>// This 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F57029A-6F3A-4A9D-991F-7E4FAD4FAC70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Relational Operators (1 of 3)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There are 6 relational operators (all return </a:t>
            </a:r>
            <a:r>
              <a:rPr lang="en-GB" dirty="0" err="1" smtClean="0">
                <a:latin typeface="Lucida Console" pitchFamily="49" charset="0"/>
              </a:rPr>
              <a:t>boolean</a:t>
            </a:r>
            <a:r>
              <a:rPr lang="en-GB" dirty="0" smtClean="0"/>
              <a:t>):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==  </a:t>
            </a:r>
            <a:r>
              <a:rPr lang="en-GB" dirty="0" smtClean="0">
                <a:latin typeface="+mj-lt"/>
              </a:rPr>
              <a:t>(equality)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!=  </a:t>
            </a:r>
            <a:r>
              <a:rPr lang="en-GB" dirty="0" smtClean="0"/>
              <a:t>(inequality)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&gt;   </a:t>
            </a:r>
            <a:r>
              <a:rPr lang="en-GB" dirty="0" smtClean="0"/>
              <a:t>(greater-than)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&gt;=  </a:t>
            </a:r>
            <a:r>
              <a:rPr lang="en-GB" dirty="0" smtClean="0"/>
              <a:t>(greater-than-or-equal)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&lt;   </a:t>
            </a:r>
            <a:r>
              <a:rPr lang="en-GB" dirty="0" smtClean="0"/>
              <a:t>(less-than)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&lt;=  </a:t>
            </a:r>
            <a:r>
              <a:rPr lang="en-GB" dirty="0" smtClean="0"/>
              <a:t>(less-than-or-equal)</a:t>
            </a:r>
          </a:p>
          <a:p>
            <a:pPr eaLnBrk="1" hangingPunct="1">
              <a:defRPr/>
            </a:pPr>
            <a:r>
              <a:rPr lang="en-GB" dirty="0" smtClean="0"/>
              <a:t>Type checking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instanceof</a:t>
            </a:r>
            <a:r>
              <a:rPr lang="en-GB" dirty="0" smtClean="0">
                <a:latin typeface="Lucida Console" pitchFamily="49" charset="0"/>
              </a:rPr>
              <a:t> </a:t>
            </a:r>
            <a:r>
              <a:rPr lang="en-GB" dirty="0" smtClean="0">
                <a:latin typeface="+mj-lt"/>
              </a:rPr>
              <a:t>(tests if variable is instance of given class/interface)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See "Inheritance" chapter for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6A407E-F135-4B40-9596-6AC17427C476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Relational Operators (2 of 3)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If you use </a:t>
            </a:r>
            <a:r>
              <a:rPr lang="en-GB" dirty="0" smtClean="0">
                <a:latin typeface="Lucida Console" pitchFamily="49" charset="0"/>
              </a:rPr>
              <a:t>==</a:t>
            </a:r>
            <a:r>
              <a:rPr lang="en-GB" dirty="0" smtClean="0"/>
              <a:t> or </a:t>
            </a:r>
            <a:r>
              <a:rPr lang="en-GB" dirty="0" smtClean="0">
                <a:latin typeface="Lucida Console" pitchFamily="49" charset="0"/>
              </a:rPr>
              <a:t>!=</a:t>
            </a:r>
            <a:r>
              <a:rPr lang="en-GB" dirty="0" smtClean="0"/>
              <a:t> on primitive types:</a:t>
            </a:r>
          </a:p>
          <a:p>
            <a:pPr lvl="1" eaLnBrk="1" hangingPunct="1">
              <a:defRPr/>
            </a:pPr>
            <a:r>
              <a:rPr lang="en-GB" dirty="0" smtClean="0"/>
              <a:t>You are comparing numeric values</a:t>
            </a:r>
          </a:p>
          <a:p>
            <a:pPr lvl="1" eaLnBrk="1" hangingPunct="1">
              <a:defRPr/>
            </a:pPr>
            <a:r>
              <a:rPr lang="en-GB" dirty="0" smtClean="0"/>
              <a:t>i.e. do they contain the same value</a:t>
            </a:r>
          </a:p>
          <a:p>
            <a:pPr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If you use </a:t>
            </a:r>
            <a:r>
              <a:rPr lang="en-GB" dirty="0" smtClean="0">
                <a:latin typeface="Lucida Console" pitchFamily="49" charset="0"/>
              </a:rPr>
              <a:t>==</a:t>
            </a:r>
            <a:r>
              <a:rPr lang="en-GB" dirty="0" smtClean="0">
                <a:latin typeface="+mj-lt"/>
              </a:rPr>
              <a:t> or </a:t>
            </a:r>
            <a:r>
              <a:rPr lang="en-GB" dirty="0" smtClean="0">
                <a:latin typeface="Lucida Console" pitchFamily="49" charset="0"/>
              </a:rPr>
              <a:t>!=</a:t>
            </a:r>
            <a:r>
              <a:rPr lang="en-GB" dirty="0" smtClean="0">
                <a:latin typeface="+mj-lt"/>
              </a:rPr>
              <a:t> on reference types: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You are comparing object references 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i.e. do they point to the same object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To compare the </a:t>
            </a:r>
            <a:r>
              <a:rPr lang="en-GB" i="1" dirty="0" smtClean="0">
                <a:latin typeface="+mj-lt"/>
              </a:rPr>
              <a:t>values </a:t>
            </a:r>
            <a:r>
              <a:rPr lang="en-GB" dirty="0" smtClean="0">
                <a:latin typeface="+mj-lt"/>
              </a:rPr>
              <a:t>of objects: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Use the </a:t>
            </a:r>
            <a:r>
              <a:rPr lang="en-GB" dirty="0" smtClean="0">
                <a:latin typeface="Lucida Console" pitchFamily="49" charset="0"/>
              </a:rPr>
              <a:t>equals()</a:t>
            </a:r>
            <a:r>
              <a:rPr lang="en-GB" dirty="0" smtClean="0">
                <a:latin typeface="+mj-lt"/>
              </a:rPr>
              <a:t> method, e.g. </a:t>
            </a:r>
            <a:r>
              <a:rPr lang="en-GB" dirty="0" smtClean="0">
                <a:latin typeface="Lucida Console" pitchFamily="49" charset="0"/>
              </a:rPr>
              <a:t>str1.equals(str2)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The </a:t>
            </a:r>
            <a:r>
              <a:rPr lang="en-GB" dirty="0" smtClean="0">
                <a:latin typeface="Lucida Console" pitchFamily="49" charset="0"/>
              </a:rPr>
              <a:t>String</a:t>
            </a:r>
            <a:r>
              <a:rPr lang="en-GB" dirty="0" smtClean="0">
                <a:latin typeface="+mj-lt"/>
              </a:rPr>
              <a:t> class also has </a:t>
            </a:r>
            <a:r>
              <a:rPr lang="en-GB" dirty="0" err="1" smtClean="0">
                <a:latin typeface="Lucida Console" pitchFamily="49" charset="0"/>
              </a:rPr>
              <a:t>equalsIgnoreCase</a:t>
            </a:r>
            <a:r>
              <a:rPr lang="en-GB" dirty="0" smtClean="0">
                <a:latin typeface="Lucida Console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968F928-5102-4E2A-A416-AD853F29FAA3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Relational Operators (3 of 3)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Equality for wrapper classes:</a:t>
            </a:r>
          </a:p>
          <a:p>
            <a:pPr lvl="1" eaLnBrk="1" hangingPunct="1"/>
            <a:r>
              <a:rPr lang="en-GB" smtClean="0"/>
              <a:t>Wrapper classes work with != and ==</a:t>
            </a:r>
          </a:p>
          <a:p>
            <a:pPr lvl="1" eaLnBrk="1" hangingPunct="1"/>
            <a:r>
              <a:rPr lang="en-GB" smtClean="0"/>
              <a:t>Wrapper classes also work with </a:t>
            </a:r>
            <a:r>
              <a:rPr lang="en-GB" smtClean="0">
                <a:latin typeface="Lucida Console" pitchFamily="49" charset="0"/>
              </a:rPr>
              <a:t>equals()</a:t>
            </a:r>
          </a:p>
          <a:p>
            <a:pPr lvl="1" eaLnBrk="1" hangingPunct="1"/>
            <a:r>
              <a:rPr lang="en-GB" smtClean="0"/>
              <a:t>Also, if you compare a wrapped object with a primitive, the wrapped object is automatically unboxed, and primitive-primitive comparison takes place (see later for boxing/unboxing)</a:t>
            </a:r>
            <a:endParaRPr lang="en-GB" smtClean="0">
              <a:latin typeface="Lucida Console" pitchFamily="49" charset="0"/>
            </a:endParaRPr>
          </a:p>
          <a:p>
            <a:pPr lvl="1" eaLnBrk="1" hangingPunct="1"/>
            <a:endParaRPr lang="en-GB" smtClean="0">
              <a:latin typeface="Lucida Console" pitchFamily="49" charset="0"/>
            </a:endParaRPr>
          </a:p>
          <a:p>
            <a:pPr eaLnBrk="1" hangingPunct="1"/>
            <a:r>
              <a:rPr lang="en-GB" smtClean="0"/>
              <a:t>Equality for enums:</a:t>
            </a:r>
          </a:p>
          <a:p>
            <a:pPr lvl="1" eaLnBrk="1" hangingPunct="1"/>
            <a:r>
              <a:rPr lang="en-GB" smtClean="0"/>
              <a:t>Enums work with != and ==</a:t>
            </a:r>
          </a:p>
          <a:p>
            <a:pPr lvl="1" eaLnBrk="1" hangingPunct="1"/>
            <a:r>
              <a:rPr lang="en-GB" smtClean="0"/>
              <a:t>Enums also work with </a:t>
            </a:r>
            <a:r>
              <a:rPr lang="en-GB" smtClean="0">
                <a:latin typeface="Lucida Console" pitchFamily="49" charset="0"/>
              </a:rPr>
              <a:t>equals()</a:t>
            </a:r>
          </a:p>
          <a:p>
            <a:pPr lvl="1" eaLnBrk="1" hangingPunct="1"/>
            <a:endParaRPr lang="en-GB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0DCE4C1-12D9-4196-B4E4-1E6A49AB39F6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Logical Operators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Short-circuit logical operators: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&amp;&amp;  </a:t>
            </a:r>
            <a:r>
              <a:rPr lang="en-GB" dirty="0" smtClean="0">
                <a:latin typeface="+mj-lt"/>
              </a:rPr>
              <a:t>(logical AND)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||  </a:t>
            </a:r>
            <a:r>
              <a:rPr lang="en-GB" dirty="0" smtClean="0"/>
              <a:t>(logical OR)</a:t>
            </a:r>
            <a:endParaRPr lang="en-GB" dirty="0" smtClean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GB" dirty="0" smtClean="0"/>
              <a:t>Non-short-circuit logical operators: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&amp;   </a:t>
            </a:r>
            <a:r>
              <a:rPr lang="en-GB" dirty="0" smtClean="0"/>
              <a:t>(logical AND)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|   </a:t>
            </a:r>
            <a:r>
              <a:rPr lang="en-GB" dirty="0" smtClean="0"/>
              <a:t>(logical OR)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^   </a:t>
            </a:r>
            <a:r>
              <a:rPr lang="en-GB" dirty="0" smtClean="0"/>
              <a:t>(logical XOR)</a:t>
            </a:r>
            <a:endParaRPr lang="en-GB" dirty="0" smtClean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GB" dirty="0" smtClean="0"/>
              <a:t>Logical inverse operator: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!   </a:t>
            </a:r>
            <a:r>
              <a:rPr lang="en-GB" dirty="0" smtClean="0"/>
              <a:t>(logical NOT)</a:t>
            </a:r>
          </a:p>
          <a:p>
            <a:pPr eaLnBrk="1" hangingPunct="1">
              <a:defRPr/>
            </a:pPr>
            <a:endParaRPr lang="en-GB" dirty="0" smtClean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Note: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All these operators require </a:t>
            </a:r>
            <a:r>
              <a:rPr lang="en-GB" dirty="0" err="1" smtClean="0">
                <a:latin typeface="+mj-lt"/>
              </a:rPr>
              <a:t>boolean</a:t>
            </a:r>
            <a:r>
              <a:rPr lang="en-GB" dirty="0" smtClean="0">
                <a:latin typeface="+mj-lt"/>
              </a:rPr>
              <a:t> operands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F88739-3BF8-42E4-884C-5FE8795001B2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Bitwise Operators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Bitwise AND </a:t>
            </a:r>
            <a:r>
              <a:rPr lang="en-GB" dirty="0" err="1" smtClean="0"/>
              <a:t>and</a:t>
            </a:r>
            <a:r>
              <a:rPr lang="en-GB" dirty="0" smtClean="0"/>
              <a:t> OR binary operators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&amp;   </a:t>
            </a:r>
            <a:r>
              <a:rPr lang="en-GB" dirty="0" smtClean="0"/>
              <a:t>(bitwise AND)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^   </a:t>
            </a:r>
            <a:r>
              <a:rPr lang="en-GB" dirty="0" smtClean="0">
                <a:latin typeface="+mj-lt"/>
              </a:rPr>
              <a:t>(bitwise exclusive OR)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|   </a:t>
            </a:r>
            <a:r>
              <a:rPr lang="en-GB" dirty="0" smtClean="0"/>
              <a:t>(bitwise inclusive OR)</a:t>
            </a:r>
          </a:p>
          <a:p>
            <a:pPr eaLnBrk="1" hangingPunct="1">
              <a:defRPr/>
            </a:pPr>
            <a:r>
              <a:rPr lang="en-GB" dirty="0" smtClean="0"/>
              <a:t>Bitwise NOT unary operator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~   </a:t>
            </a:r>
            <a:r>
              <a:rPr lang="en-GB" dirty="0" smtClean="0"/>
              <a:t>(bitwise NOT)</a:t>
            </a:r>
          </a:p>
          <a:p>
            <a:pPr eaLnBrk="1" hangingPunct="1">
              <a:defRPr/>
            </a:pPr>
            <a:r>
              <a:rPr lang="en-GB" dirty="0" smtClean="0"/>
              <a:t>Bitwise shift operators</a:t>
            </a:r>
            <a:endParaRPr lang="en-GB" i="1" dirty="0" smtClean="0"/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&lt;&lt;  </a:t>
            </a:r>
            <a:r>
              <a:rPr lang="en-GB" dirty="0" smtClean="0">
                <a:latin typeface="+mj-lt"/>
              </a:rPr>
              <a:t>(shift bits left)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&gt;&gt;  </a:t>
            </a:r>
            <a:r>
              <a:rPr lang="en-GB" dirty="0" smtClean="0"/>
              <a:t>(signed right-shift, i.e. shift bits right and preserve top bit)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&gt;&gt;&gt; </a:t>
            </a:r>
            <a:r>
              <a:rPr lang="en-GB" dirty="0" smtClean="0"/>
              <a:t>(unsigned right-shift, i.e. shift bits right and set top bit to 0)</a:t>
            </a:r>
          </a:p>
          <a:p>
            <a:pPr lvl="1" eaLnBrk="1" hangingPunct="1">
              <a:defRPr/>
            </a:pPr>
            <a:endParaRPr lang="en-GB" dirty="0" smtClean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Note: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The SCJP exam does not cover bitwise operators</a:t>
            </a:r>
          </a:p>
          <a:p>
            <a:pPr lvl="1" eaLnBrk="1" hangingPunct="1">
              <a:defRPr/>
            </a:pPr>
            <a:endParaRPr lang="en-GB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F069324-CC96-405F-8209-B544E03A216E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Order of Precedence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Operators have the following precedence (use </a:t>
            </a:r>
            <a:r>
              <a:rPr lang="en-GB" dirty="0" err="1" smtClean="0"/>
              <a:t>parens</a:t>
            </a:r>
            <a:r>
              <a:rPr lang="en-GB" dirty="0" smtClean="0"/>
              <a:t> to override this precedence):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Unary:  +</a:t>
            </a:r>
            <a:r>
              <a:rPr lang="en-US" dirty="0" smtClean="0">
                <a:latin typeface="Lucida Console" pitchFamily="49" charset="0"/>
                <a:ea typeface="+mn-ea"/>
                <a:cs typeface="+mn-cs"/>
              </a:rPr>
              <a:t>+ -- + - ! ~ (</a:t>
            </a:r>
            <a:r>
              <a:rPr lang="en-US" i="1" dirty="0" smtClean="0">
                <a:latin typeface="Lucida Console" pitchFamily="49" charset="0"/>
                <a:ea typeface="+mn-ea"/>
                <a:cs typeface="+mn-cs"/>
              </a:rPr>
              <a:t>type</a:t>
            </a:r>
            <a:r>
              <a:rPr lang="en-US" dirty="0" smtClean="0">
                <a:latin typeface="Lucida Console" pitchFamily="49" charset="0"/>
                <a:ea typeface="+mn-ea"/>
                <a:cs typeface="+mn-cs"/>
              </a:rPr>
              <a:t>)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Multiplicative:  </a:t>
            </a:r>
            <a:r>
              <a:rPr lang="en-US" dirty="0" smtClean="0">
                <a:latin typeface="Lucida Console" pitchFamily="49" charset="0"/>
                <a:ea typeface="+mn-ea"/>
                <a:cs typeface="+mn-cs"/>
              </a:rPr>
              <a:t>* / %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Additive:  </a:t>
            </a:r>
            <a:r>
              <a:rPr lang="en-US" dirty="0" smtClean="0">
                <a:latin typeface="Lucida Console" pitchFamily="49" charset="0"/>
                <a:ea typeface="+mn-ea"/>
                <a:cs typeface="+mn-cs"/>
              </a:rPr>
              <a:t>+ -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Bitwise shift:  </a:t>
            </a:r>
            <a:r>
              <a:rPr lang="en-US" dirty="0" smtClean="0">
                <a:latin typeface="Lucida Console" pitchFamily="49" charset="0"/>
                <a:ea typeface="+mn-ea"/>
                <a:cs typeface="+mn-cs"/>
              </a:rPr>
              <a:t>&lt;&lt; &gt;&gt; &gt;&gt;&gt;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Relational:  </a:t>
            </a:r>
            <a:r>
              <a:rPr lang="en-US" dirty="0" smtClean="0">
                <a:latin typeface="Lucida Console" pitchFamily="49" charset="0"/>
                <a:ea typeface="+mn-ea"/>
                <a:cs typeface="+mn-cs"/>
              </a:rPr>
              <a:t>&gt; &gt;= &lt; &lt;= </a:t>
            </a:r>
            <a:r>
              <a:rPr lang="en-US" dirty="0" err="1" smtClean="0">
                <a:latin typeface="Lucida Console" pitchFamily="49" charset="0"/>
                <a:ea typeface="+mn-ea"/>
                <a:cs typeface="+mn-cs"/>
              </a:rPr>
              <a:t>instanceof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Equality:  </a:t>
            </a:r>
            <a:r>
              <a:rPr lang="en-US" dirty="0" smtClean="0">
                <a:latin typeface="Lucida Console" pitchFamily="49" charset="0"/>
                <a:ea typeface="+mn-ea"/>
                <a:cs typeface="+mn-cs"/>
              </a:rPr>
              <a:t>== !=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Bitwise AND:  </a:t>
            </a:r>
            <a:r>
              <a:rPr lang="en-US" dirty="0" smtClean="0">
                <a:latin typeface="Lucida Console" pitchFamily="49" charset="0"/>
                <a:ea typeface="+mn-ea"/>
                <a:cs typeface="+mn-cs"/>
              </a:rPr>
              <a:t>&amp;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/>
              <a:t>Bitwise exclusive OR:  </a:t>
            </a:r>
            <a:r>
              <a:rPr lang="en-US" dirty="0" smtClean="0">
                <a:latin typeface="Lucida Console" pitchFamily="49" charset="0"/>
              </a:rPr>
              <a:t>^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Bitwise inclusive OR:  </a:t>
            </a:r>
            <a:r>
              <a:rPr lang="en-US" dirty="0" smtClean="0">
                <a:latin typeface="Lucida Console" pitchFamily="49" charset="0"/>
              </a:rPr>
              <a:t>|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Logical AND:  </a:t>
            </a:r>
            <a:r>
              <a:rPr lang="en-US" dirty="0" smtClean="0">
                <a:latin typeface="Lucida Console" pitchFamily="49" charset="0"/>
                <a:ea typeface="+mn-ea"/>
                <a:cs typeface="+mn-cs"/>
              </a:rPr>
              <a:t>&amp;&amp; &amp;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Logical OR:  </a:t>
            </a:r>
            <a:r>
              <a:rPr lang="en-US" dirty="0" smtClean="0">
                <a:latin typeface="Lucida Console" pitchFamily="49" charset="0"/>
                <a:ea typeface="+mn-ea"/>
                <a:cs typeface="+mn-cs"/>
              </a:rPr>
              <a:t>|| |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Ternary:  </a:t>
            </a:r>
            <a:r>
              <a:rPr lang="en-US" dirty="0" smtClean="0">
                <a:latin typeface="Lucida Console" pitchFamily="49" charset="0"/>
                <a:ea typeface="+mn-ea"/>
                <a:cs typeface="+mn-cs"/>
              </a:rPr>
              <a:t>?</a:t>
            </a:r>
            <a:r>
              <a:rPr lang="en-US" dirty="0" smtClean="0">
                <a:latin typeface="Lucida Console" pitchFamily="49" charset="0"/>
                <a:ea typeface="+mn-ea"/>
                <a:cs typeface="+mn-cs"/>
                <a:sym typeface="Wingdings" pitchFamily="2" charset="2"/>
              </a:rPr>
              <a:t>: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Assignment:  </a:t>
            </a:r>
            <a:r>
              <a:rPr lang="en-US" dirty="0" smtClean="0">
                <a:latin typeface="Lucida Console" pitchFamily="49" charset="0"/>
                <a:ea typeface="+mn-ea"/>
                <a:cs typeface="+mn-cs"/>
              </a:rPr>
              <a:t>= += -=</a:t>
            </a:r>
            <a:r>
              <a:rPr lang="en-US" dirty="0" smtClean="0">
                <a:ea typeface="+mn-ea"/>
                <a:cs typeface="+mn-cs"/>
              </a:rPr>
              <a:t> etc.</a:t>
            </a:r>
            <a:endParaRPr lang="en-GB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0F60F1-FA17-41DB-8DBB-B5249A7D2FE8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2. Conditional Statements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Using if tests</a:t>
            </a:r>
          </a:p>
          <a:p>
            <a:pPr eaLnBrk="1" hangingPunct="1"/>
            <a:r>
              <a:rPr lang="en-GB" dirty="0" smtClean="0"/>
              <a:t>Quiz</a:t>
            </a:r>
          </a:p>
          <a:p>
            <a:pPr eaLnBrk="1" hangingPunct="1"/>
            <a:r>
              <a:rPr lang="en-GB" dirty="0" smtClean="0"/>
              <a:t>Nesting if tests</a:t>
            </a:r>
          </a:p>
          <a:p>
            <a:pPr eaLnBrk="1" hangingPunct="1"/>
            <a:r>
              <a:rPr lang="en-GB" dirty="0" smtClean="0"/>
              <a:t>Using switch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AD9C78E-2DC3-4601-A75F-81F2C7AABC51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if Tests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Basic if tests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81300" y="1193800"/>
            <a:ext cx="6007100" cy="7366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if (</a:t>
            </a:r>
            <a:r>
              <a:rPr lang="en-GB" sz="1200" i="1" dirty="0" err="1"/>
              <a:t>booleanTest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i="1" dirty="0"/>
              <a:t>body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19400" y="2146300"/>
            <a:ext cx="6007100" cy="10668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if (</a:t>
            </a:r>
            <a:r>
              <a:rPr lang="en-GB" sz="1200" i="1" dirty="0" err="1"/>
              <a:t>booleanTest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i="1" dirty="0"/>
              <a:t>body1</a:t>
            </a:r>
          </a:p>
          <a:p>
            <a:pPr defTabSz="739775">
              <a:defRPr/>
            </a:pPr>
            <a:r>
              <a:rPr lang="en-GB" sz="1200" dirty="0"/>
              <a:t>} else {</a:t>
            </a:r>
          </a:p>
          <a:p>
            <a:pPr defTabSz="739775">
              <a:defRPr/>
            </a:pPr>
            <a:r>
              <a:rPr lang="en-GB" sz="1200" i="1" dirty="0"/>
              <a:t>  body2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81300" y="3441700"/>
            <a:ext cx="6007100" cy="24765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if (</a:t>
            </a:r>
            <a:r>
              <a:rPr lang="en-GB" sz="1200" i="1" dirty="0"/>
              <a:t>booleanTest1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i="1" dirty="0"/>
              <a:t>  body1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  <a:p>
            <a:pPr defTabSz="739775">
              <a:defRPr/>
            </a:pPr>
            <a:r>
              <a:rPr lang="en-GB" sz="1200" dirty="0"/>
              <a:t>else if (</a:t>
            </a:r>
            <a:r>
              <a:rPr lang="en-GB" sz="1200" i="1" dirty="0"/>
              <a:t>booleanTest2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i="1" dirty="0"/>
              <a:t>body2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  <a:p>
            <a:pPr defTabSz="739775">
              <a:defRPr/>
            </a:pPr>
            <a:r>
              <a:rPr lang="en-GB" sz="1200" dirty="0"/>
              <a:t>else if (</a:t>
            </a:r>
            <a:r>
              <a:rPr lang="en-GB" sz="1200" i="1" dirty="0"/>
              <a:t>test3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i="1" dirty="0"/>
              <a:t>body3</a:t>
            </a:r>
          </a:p>
          <a:p>
            <a:pPr defTabSz="739775">
              <a:defRPr/>
            </a:pPr>
            <a:r>
              <a:rPr lang="en-GB" sz="1200" dirty="0"/>
              <a:t>} </a:t>
            </a:r>
          </a:p>
          <a:p>
            <a:pPr defTabSz="739775">
              <a:defRPr/>
            </a:pPr>
            <a:r>
              <a:rPr lang="en-GB" sz="1200" dirty="0"/>
              <a:t>…</a:t>
            </a:r>
          </a:p>
          <a:p>
            <a:pPr defTabSz="739775">
              <a:defRPr/>
            </a:pPr>
            <a:r>
              <a:rPr lang="en-GB" sz="1200" dirty="0"/>
              <a:t>else 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i="1" dirty="0" err="1"/>
              <a:t>lastBody</a:t>
            </a:r>
            <a:endParaRPr lang="en-GB" sz="1200" i="1" dirty="0"/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cxnSp>
        <p:nvCxnSpPr>
          <p:cNvPr id="20488" name="Straight Arrow Connector 9"/>
          <p:cNvCxnSpPr>
            <a:cxnSpLocks noChangeShapeType="1"/>
          </p:cNvCxnSpPr>
          <p:nvPr/>
        </p:nvCxnSpPr>
        <p:spPr bwMode="auto">
          <a:xfrm rot="10800000">
            <a:off x="3492500" y="1574800"/>
            <a:ext cx="1358900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" name="TextBox 10"/>
          <p:cNvSpPr txBox="1"/>
          <p:nvPr/>
        </p:nvSpPr>
        <p:spPr>
          <a:xfrm>
            <a:off x="4800600" y="1422400"/>
            <a:ext cx="311943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Executes </a:t>
            </a:r>
            <a:r>
              <a:rPr lang="en-GB" i="1" dirty="0">
                <a:solidFill>
                  <a:srgbClr val="FF0000"/>
                </a:solidFill>
                <a:latin typeface="+mj-lt"/>
              </a:rPr>
              <a:t>body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if </a:t>
            </a:r>
            <a:r>
              <a:rPr lang="en-GB" i="1" dirty="0" err="1">
                <a:solidFill>
                  <a:srgbClr val="FF0000"/>
                </a:solidFill>
                <a:latin typeface="+mj-lt"/>
              </a:rPr>
              <a:t>booleanTest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is </a:t>
            </a:r>
            <a:r>
              <a:rPr lang="en-GB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20490" name="Straight Arrow Connector 11"/>
          <p:cNvCxnSpPr>
            <a:cxnSpLocks noChangeShapeType="1"/>
          </p:cNvCxnSpPr>
          <p:nvPr/>
        </p:nvCxnSpPr>
        <p:spPr bwMode="auto">
          <a:xfrm rot="10800000">
            <a:off x="3632200" y="2503488"/>
            <a:ext cx="1219200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4800600" y="2349500"/>
            <a:ext cx="32178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Executes </a:t>
            </a:r>
            <a:r>
              <a:rPr lang="en-GB" i="1" dirty="0">
                <a:solidFill>
                  <a:srgbClr val="FF0000"/>
                </a:solidFill>
                <a:latin typeface="+mj-lt"/>
              </a:rPr>
              <a:t>body1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if </a:t>
            </a:r>
            <a:r>
              <a:rPr lang="en-GB" i="1" dirty="0" err="1">
                <a:solidFill>
                  <a:srgbClr val="FF0000"/>
                </a:solidFill>
                <a:latin typeface="+mj-lt"/>
              </a:rPr>
              <a:t>booleanTest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is </a:t>
            </a:r>
            <a:r>
              <a:rPr lang="en-GB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20492" name="Straight Arrow Connector 14"/>
          <p:cNvCxnSpPr>
            <a:cxnSpLocks noChangeShapeType="1"/>
          </p:cNvCxnSpPr>
          <p:nvPr/>
        </p:nvCxnSpPr>
        <p:spPr bwMode="auto">
          <a:xfrm rot="10800000">
            <a:off x="3632200" y="2871788"/>
            <a:ext cx="1219200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4800600" y="2717800"/>
            <a:ext cx="23209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Otherwise, executes </a:t>
            </a:r>
            <a:r>
              <a:rPr lang="en-GB" i="1" dirty="0">
                <a:solidFill>
                  <a:srgbClr val="FF0000"/>
                </a:solidFill>
                <a:latin typeface="+mj-lt"/>
              </a:rPr>
              <a:t>body2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0494" name="Straight Arrow Connector 17"/>
          <p:cNvCxnSpPr>
            <a:cxnSpLocks noChangeShapeType="1"/>
          </p:cNvCxnSpPr>
          <p:nvPr/>
        </p:nvCxnSpPr>
        <p:spPr bwMode="auto">
          <a:xfrm rot="10800000">
            <a:off x="3632200" y="3786188"/>
            <a:ext cx="1219200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4800600" y="3632200"/>
            <a:ext cx="34194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Executes </a:t>
            </a:r>
            <a:r>
              <a:rPr lang="en-GB" i="1" dirty="0">
                <a:solidFill>
                  <a:srgbClr val="FF0000"/>
                </a:solidFill>
                <a:latin typeface="+mj-lt"/>
              </a:rPr>
              <a:t>body1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if </a:t>
            </a:r>
            <a:r>
              <a:rPr lang="en-GB" i="1" dirty="0">
                <a:solidFill>
                  <a:srgbClr val="FF0000"/>
                </a:solidFill>
                <a:latin typeface="+mj-lt"/>
              </a:rPr>
              <a:t>booleanTest1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is </a:t>
            </a:r>
            <a:r>
              <a:rPr lang="en-GB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20496" name="Straight Arrow Connector 19"/>
          <p:cNvCxnSpPr>
            <a:cxnSpLocks noChangeShapeType="1"/>
          </p:cNvCxnSpPr>
          <p:nvPr/>
        </p:nvCxnSpPr>
        <p:spPr bwMode="auto">
          <a:xfrm rot="10800000">
            <a:off x="3632200" y="4319588"/>
            <a:ext cx="1219200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1" name="TextBox 20"/>
          <p:cNvSpPr txBox="1"/>
          <p:nvPr/>
        </p:nvSpPr>
        <p:spPr>
          <a:xfrm>
            <a:off x="4800600" y="4165600"/>
            <a:ext cx="35814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Or executes </a:t>
            </a:r>
            <a:r>
              <a:rPr lang="en-GB" i="1" dirty="0">
                <a:solidFill>
                  <a:srgbClr val="FF0000"/>
                </a:solidFill>
                <a:latin typeface="+mj-lt"/>
              </a:rPr>
              <a:t>body2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if </a:t>
            </a:r>
            <a:r>
              <a:rPr lang="en-GB" i="1" dirty="0">
                <a:solidFill>
                  <a:srgbClr val="FF0000"/>
                </a:solidFill>
                <a:latin typeface="+mj-lt"/>
              </a:rPr>
              <a:t>booleanTest2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is </a:t>
            </a:r>
            <a:r>
              <a:rPr lang="en-GB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20498" name="Straight Arrow Connector 21"/>
          <p:cNvCxnSpPr>
            <a:cxnSpLocks noChangeShapeType="1"/>
          </p:cNvCxnSpPr>
          <p:nvPr/>
        </p:nvCxnSpPr>
        <p:spPr bwMode="auto">
          <a:xfrm rot="10800000">
            <a:off x="3632200" y="4878388"/>
            <a:ext cx="1219200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3" name="TextBox 22"/>
          <p:cNvSpPr txBox="1"/>
          <p:nvPr/>
        </p:nvSpPr>
        <p:spPr>
          <a:xfrm>
            <a:off x="4800600" y="4724400"/>
            <a:ext cx="36591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Or executes </a:t>
            </a:r>
            <a:r>
              <a:rPr lang="en-GB" i="1" dirty="0">
                <a:solidFill>
                  <a:srgbClr val="FF0000"/>
                </a:solidFill>
                <a:latin typeface="+mj-lt"/>
              </a:rPr>
              <a:t>body3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if </a:t>
            </a:r>
            <a:r>
              <a:rPr lang="en-GB" i="1" dirty="0">
                <a:solidFill>
                  <a:srgbClr val="FF0000"/>
                </a:solidFill>
                <a:latin typeface="+mj-lt"/>
              </a:rPr>
              <a:t>booleanTest3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is </a:t>
            </a:r>
            <a:r>
              <a:rPr lang="en-GB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20500" name="Straight Arrow Connector 23"/>
          <p:cNvCxnSpPr>
            <a:cxnSpLocks noChangeShapeType="1"/>
          </p:cNvCxnSpPr>
          <p:nvPr/>
        </p:nvCxnSpPr>
        <p:spPr bwMode="auto">
          <a:xfrm rot="10800000">
            <a:off x="3873500" y="5618163"/>
            <a:ext cx="977900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5" name="TextBox 24"/>
          <p:cNvSpPr txBox="1"/>
          <p:nvPr/>
        </p:nvSpPr>
        <p:spPr>
          <a:xfrm>
            <a:off x="4800600" y="5461000"/>
            <a:ext cx="36353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If all else fails, executes (optional) </a:t>
            </a:r>
            <a:r>
              <a:rPr lang="en-GB" i="1" dirty="0" err="1">
                <a:solidFill>
                  <a:srgbClr val="FF0000"/>
                </a:solidFill>
                <a:latin typeface="+mj-lt"/>
              </a:rPr>
              <a:t>lastBody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406400" y="2044700"/>
            <a:ext cx="8486775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4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if-else tests</a:t>
            </a:r>
          </a:p>
        </p:txBody>
      </p:sp>
      <p:sp>
        <p:nvSpPr>
          <p:cNvPr id="24" name="Rectangle 5"/>
          <p:cNvSpPr txBox="1">
            <a:spLocks noChangeArrowheads="1"/>
          </p:cNvSpPr>
          <p:nvPr/>
        </p:nvSpPr>
        <p:spPr bwMode="auto">
          <a:xfrm>
            <a:off x="406400" y="3317875"/>
            <a:ext cx="84867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4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if-else-if tests</a:t>
            </a:r>
          </a:p>
        </p:txBody>
      </p:sp>
      <p:sp>
        <p:nvSpPr>
          <p:cNvPr id="26" name="Rectangle 5"/>
          <p:cNvSpPr txBox="1">
            <a:spLocks noChangeArrowheads="1"/>
          </p:cNvSpPr>
          <p:nvPr/>
        </p:nvSpPr>
        <p:spPr bwMode="auto">
          <a:xfrm>
            <a:off x="406400" y="5613400"/>
            <a:ext cx="84867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4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Notes: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20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Test conditions must be </a:t>
            </a:r>
            <a:r>
              <a:rPr lang="en-GB" sz="2000" kern="0" dirty="0" err="1">
                <a:solidFill>
                  <a:schemeClr val="tx2"/>
                </a:solidFill>
                <a:sym typeface="Wingdings" pitchFamily="2" charset="2"/>
              </a:rPr>
              <a:t>boolean</a:t>
            </a:r>
            <a:r>
              <a:rPr lang="en-GB" sz="20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 (or </a:t>
            </a:r>
            <a:r>
              <a:rPr lang="en-GB" sz="2000" kern="0" dirty="0">
                <a:solidFill>
                  <a:schemeClr val="tx2"/>
                </a:solidFill>
                <a:sym typeface="Wingdings" pitchFamily="2" charset="2"/>
              </a:rPr>
              <a:t>Boolean</a:t>
            </a:r>
            <a:r>
              <a:rPr lang="en-GB" sz="20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)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20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{} are optional if you want a 1-line statement</a:t>
            </a:r>
            <a:endParaRPr lang="en-GB" sz="2400" kern="0" dirty="0">
              <a:solidFill>
                <a:schemeClr val="tx2"/>
              </a:solidFill>
              <a:latin typeface="+mn-lt"/>
              <a:sym typeface="Wingdings" pitchFamily="2" charset="2"/>
            </a:endParaRPr>
          </a:p>
          <a:p>
            <a:pPr marL="342900" indent="-34290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GB" sz="2400" kern="0" dirty="0">
              <a:solidFill>
                <a:schemeClr val="tx2"/>
              </a:solidFill>
              <a:latin typeface="+mn-lt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Explain the following examples</a:t>
            </a:r>
          </a:p>
          <a:p>
            <a:pPr lvl="1"/>
            <a:r>
              <a:rPr lang="en-GB" smtClean="0"/>
              <a:t>… and spot the deliberate gotchas </a:t>
            </a:r>
            <a:r>
              <a:rPr lang="en-GB" smtClean="0">
                <a:sym typeface="Wingdings" pitchFamily="2" charset="2"/>
              </a:rPr>
              <a:t></a:t>
            </a:r>
            <a:endParaRPr lang="en-GB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666A125-DC77-426D-B1E5-A2B9C76198D3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Quiz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163" y="2119313"/>
            <a:ext cx="3781425" cy="41354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= … ;</a:t>
            </a:r>
          </a:p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j = … 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</a:t>
            </a:r>
            <a:r>
              <a:rPr lang="en-GB" sz="1200" dirty="0" err="1"/>
              <a:t>i</a:t>
            </a:r>
            <a:r>
              <a:rPr lang="en-GB" sz="1200" dirty="0"/>
              <a:t> == j) { </a:t>
            </a:r>
          </a:p>
          <a:p>
            <a:pPr defTabSz="739775">
              <a:defRPr/>
            </a:pPr>
            <a:r>
              <a:rPr lang="en-GB" sz="1200" dirty="0"/>
              <a:t> </a:t>
            </a:r>
            <a:r>
              <a:rPr lang="en-GB" sz="1200" dirty="0" err="1"/>
              <a:t>System.out.println</a:t>
            </a:r>
            <a:r>
              <a:rPr lang="en-GB" sz="1200" dirty="0"/>
              <a:t>("Equal.");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</a:t>
            </a:r>
            <a:r>
              <a:rPr lang="en-GB" sz="1200" dirty="0" err="1"/>
              <a:t>i</a:t>
            </a:r>
            <a:r>
              <a:rPr lang="en-GB" sz="1200" dirty="0"/>
              <a:t> == j)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("Equal.");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</a:t>
            </a:r>
            <a:r>
              <a:rPr lang="en-GB" sz="1200" dirty="0" err="1"/>
              <a:t>i</a:t>
            </a:r>
            <a:r>
              <a:rPr lang="en-GB" sz="1200" dirty="0"/>
              <a:t> == j)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("Equal.");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("Goodbye.");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</a:t>
            </a:r>
            <a:r>
              <a:rPr lang="en-GB" sz="1200" dirty="0" err="1"/>
              <a:t>i</a:t>
            </a:r>
            <a:r>
              <a:rPr lang="en-GB" sz="1200" dirty="0"/>
              <a:t> == j);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("Equal.");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</a:t>
            </a:r>
            <a:r>
              <a:rPr lang="en-GB" sz="1200" dirty="0" err="1"/>
              <a:t>i</a:t>
            </a:r>
            <a:r>
              <a:rPr lang="en-GB" sz="1200" dirty="0"/>
              <a:t> = j)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("Equal.");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</a:t>
            </a:r>
            <a:r>
              <a:rPr lang="en-GB" sz="1200" dirty="0" err="1"/>
              <a:t>i</a:t>
            </a:r>
            <a:r>
              <a:rPr lang="en-GB" sz="1200" dirty="0"/>
              <a:t>)</a:t>
            </a:r>
          </a:p>
          <a:p>
            <a:pPr defTabSz="739775">
              <a:defRPr/>
            </a:pPr>
            <a:r>
              <a:rPr lang="en-GB" sz="1200" dirty="0"/>
              <a:t> </a:t>
            </a:r>
            <a:r>
              <a:rPr lang="en-GB" sz="1200" dirty="0" err="1"/>
              <a:t>System.out.println</a:t>
            </a:r>
            <a:r>
              <a:rPr lang="en-GB" sz="1200" dirty="0"/>
              <a:t>("</a:t>
            </a:r>
            <a:r>
              <a:rPr lang="en-GB" sz="1200" dirty="0" err="1"/>
              <a:t>i</a:t>
            </a:r>
            <a:r>
              <a:rPr lang="en-GB" sz="1200" dirty="0"/>
              <a:t> is non-zero.");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816475" y="2119313"/>
            <a:ext cx="3781425" cy="13716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defTabSz="739775">
              <a:defRPr/>
            </a:pPr>
            <a:r>
              <a:rPr lang="en-GB" sz="1200" dirty="0" err="1"/>
              <a:t>boolean</a:t>
            </a:r>
            <a:r>
              <a:rPr lang="en-GB" sz="1200" dirty="0"/>
              <a:t> b = … 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(b == true) …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(b == </a:t>
            </a:r>
            <a:r>
              <a:rPr lang="en-GB" sz="1200" dirty="0" err="1"/>
              <a:t>methodThatReturnsBoolean</a:t>
            </a:r>
            <a:r>
              <a:rPr lang="en-GB" sz="1200" dirty="0"/>
              <a:t>()) …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(b = </a:t>
            </a:r>
            <a:r>
              <a:rPr lang="en-GB" sz="1200" dirty="0" err="1"/>
              <a:t>methodThatReturnsBoolean</a:t>
            </a:r>
            <a:r>
              <a:rPr lang="en-GB" sz="1200" dirty="0"/>
              <a:t>()) 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16475" y="3873500"/>
            <a:ext cx="3781425" cy="13716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defTabSz="739775">
              <a:defRPr/>
            </a:pPr>
            <a:r>
              <a:rPr lang="en-GB" sz="1200" dirty="0" err="1"/>
              <a:t>boolean</a:t>
            </a:r>
            <a:r>
              <a:rPr lang="en-GB" sz="1200" dirty="0"/>
              <a:t> b1 = … ;</a:t>
            </a:r>
          </a:p>
          <a:p>
            <a:pPr defTabSz="739775">
              <a:defRPr/>
            </a:pPr>
            <a:r>
              <a:rPr lang="en-GB" sz="1200" dirty="0" err="1"/>
              <a:t>boolean</a:t>
            </a:r>
            <a:r>
              <a:rPr lang="en-GB" sz="1200" dirty="0"/>
              <a:t> b2 = … 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(b1)</a:t>
            </a:r>
          </a:p>
          <a:p>
            <a:pPr defTabSz="739775">
              <a:defRPr/>
            </a:pPr>
            <a:r>
              <a:rPr lang="en-GB" sz="1200" dirty="0"/>
              <a:t>if (b2)</a:t>
            </a:r>
          </a:p>
          <a:p>
            <a:pPr defTabSz="739775">
              <a:defRPr/>
            </a:pPr>
            <a:r>
              <a:rPr lang="en-GB" sz="1200" dirty="0" err="1"/>
              <a:t>System.out.println</a:t>
            </a:r>
            <a:r>
              <a:rPr lang="en-GB" sz="1200" dirty="0"/>
              <a:t>("Yes");</a:t>
            </a:r>
          </a:p>
          <a:p>
            <a:pPr defTabSz="739775">
              <a:defRPr/>
            </a:pPr>
            <a:r>
              <a:rPr lang="en-GB" sz="1200" dirty="0"/>
              <a:t>else </a:t>
            </a:r>
            <a:r>
              <a:rPr lang="en-GB" sz="1200" dirty="0" err="1"/>
              <a:t>System.out.println</a:t>
            </a:r>
            <a:r>
              <a:rPr lang="en-GB" sz="1200" dirty="0"/>
              <a:t>("No");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CC727E0-30D8-4D43-8E45-7F1D5384BE75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Contents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95925"/>
          </a:xfrm>
        </p:spPr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Operators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Conditional statements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Loops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 </a:t>
              </a:r>
              <a:r>
                <a:rPr lang="en-GB" sz="2000" smtClean="0">
                  <a:solidFill>
                    <a:schemeClr val="tx2"/>
                  </a:solidFill>
                  <a:sym typeface="Wingdings" pitchFamily="2" charset="2"/>
                </a:rPr>
                <a:t>project: </a:t>
              </a:r>
              <a:r>
                <a:rPr lang="en-GB" sz="2000" b="1" smtClean="0">
                  <a:solidFill>
                    <a:schemeClr val="tx2"/>
                  </a:solidFill>
                  <a:sym typeface="Wingdings" pitchFamily="2" charset="2"/>
                </a:rPr>
                <a:t>DemoOpFlow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/>
      <p:bldP spid="6225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Nesting if Tests</a:t>
            </a:r>
          </a:p>
        </p:txBody>
      </p:sp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You can nest if tests inside each other</a:t>
            </a:r>
          </a:p>
          <a:p>
            <a:pPr lvl="1"/>
            <a:r>
              <a:rPr lang="en-GB" smtClean="0"/>
              <a:t>Use {} to ensure correct  logic, as needed</a:t>
            </a:r>
          </a:p>
          <a:p>
            <a:pPr lvl="1"/>
            <a:r>
              <a:rPr lang="en-GB" smtClean="0"/>
              <a:t>Use indentation for readability</a:t>
            </a:r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975" y="2428875"/>
            <a:ext cx="7318375" cy="42719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age = … ;</a:t>
            </a:r>
          </a:p>
          <a:p>
            <a:pPr defTabSz="739775">
              <a:defRPr/>
            </a:pPr>
            <a:r>
              <a:rPr lang="en-GB" sz="1200" dirty="0"/>
              <a:t>String gender = … 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if (age &lt; 18) {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if (</a:t>
            </a:r>
            <a:r>
              <a:rPr lang="en-GB" sz="1200" dirty="0" err="1"/>
              <a:t>gender.equals</a:t>
            </a:r>
            <a:r>
              <a:rPr lang="en-GB" sz="1200" dirty="0"/>
              <a:t>("Male</a:t>
            </a:r>
            <a:r>
              <a:rPr lang="en-GB" sz="1200" dirty="0" smtClean="0"/>
              <a:t>")) </a:t>
            </a: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("boy");</a:t>
            </a:r>
          </a:p>
          <a:p>
            <a:pPr defTabSz="739775">
              <a:defRPr/>
            </a:pPr>
            <a:r>
              <a:rPr lang="en-GB" sz="1200" dirty="0"/>
              <a:t>  } else {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("girl");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} else {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if (age &gt;= 100) {</a:t>
            </a:r>
          </a:p>
          <a:p>
            <a:pPr defTabSz="739775">
              <a:defRPr/>
            </a:pPr>
            <a:r>
              <a:rPr lang="en-GB" sz="1200" dirty="0"/>
              <a:t>      </a:t>
            </a:r>
            <a:r>
              <a:rPr lang="en-GB" sz="1200" dirty="0" err="1" smtClean="0"/>
              <a:t>System.out.print</a:t>
            </a:r>
            <a:r>
              <a:rPr lang="en-GB" sz="1200" dirty="0"/>
              <a:t>("centurion ");</a:t>
            </a:r>
          </a:p>
          <a:p>
            <a:pPr defTabSz="739775">
              <a:defRPr/>
            </a:pPr>
            <a:r>
              <a:rPr lang="en-GB" sz="1200" dirty="0"/>
              <a:t>  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if (</a:t>
            </a:r>
            <a:r>
              <a:rPr lang="en-GB" sz="1200" dirty="0" err="1"/>
              <a:t>gender.equals</a:t>
            </a:r>
            <a:r>
              <a:rPr lang="en-GB" sz="1200" dirty="0"/>
              <a:t>("Male</a:t>
            </a:r>
            <a:r>
              <a:rPr lang="en-GB" sz="1200" dirty="0" smtClean="0"/>
              <a:t>")) </a:t>
            </a: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("man");</a:t>
            </a:r>
          </a:p>
          <a:p>
            <a:pPr defTabSz="739775">
              <a:defRPr/>
            </a:pPr>
            <a:r>
              <a:rPr lang="en-GB" sz="1200" dirty="0"/>
              <a:t>  } else {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("woman");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BA7A2D3-E187-4BD2-9698-157882DA73A1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switch Tests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The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switch</a:t>
            </a:r>
            <a:r>
              <a:rPr lang="en-GB" smtClean="0">
                <a:sym typeface="Wingdings" pitchFamily="2" charset="2"/>
              </a:rPr>
              <a:t> statement is useful if you want to test a single expression against a finite set of expected values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General syntax:</a:t>
            </a: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2578100"/>
            <a:ext cx="2806700" cy="3035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switch (</a:t>
            </a:r>
            <a:r>
              <a:rPr lang="en-GB" sz="1200" i="1" dirty="0"/>
              <a:t>expression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case </a:t>
            </a:r>
            <a:r>
              <a:rPr lang="en-GB" sz="1200" i="1" dirty="0"/>
              <a:t>constant1</a:t>
            </a:r>
            <a:r>
              <a:rPr lang="en-GB" sz="1200" dirty="0"/>
              <a:t>: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i="1" dirty="0"/>
              <a:t>branch1Statements</a:t>
            </a:r>
            <a:r>
              <a:rPr lang="en-GB" sz="1200" dirty="0"/>
              <a:t>; </a:t>
            </a:r>
          </a:p>
          <a:p>
            <a:pPr defTabSz="739775">
              <a:defRPr/>
            </a:pPr>
            <a:r>
              <a:rPr lang="en-GB" sz="1200" dirty="0"/>
              <a:t>  break;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case </a:t>
            </a:r>
            <a:r>
              <a:rPr lang="en-GB" sz="1200" i="1" dirty="0"/>
              <a:t>constant2</a:t>
            </a:r>
            <a:r>
              <a:rPr lang="en-GB" sz="1200" dirty="0"/>
              <a:t>: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i="1" dirty="0"/>
              <a:t>branch2Statements</a:t>
            </a:r>
            <a:r>
              <a:rPr lang="en-GB" sz="1200" dirty="0"/>
              <a:t>; </a:t>
            </a:r>
          </a:p>
          <a:p>
            <a:pPr defTabSz="739775">
              <a:defRPr/>
            </a:pPr>
            <a:r>
              <a:rPr lang="en-GB" sz="1200" dirty="0"/>
              <a:t>  break;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…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default: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i="1" dirty="0" err="1"/>
              <a:t>defaultBranchStatements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/>
              <a:t>  break;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3352800" y="2530475"/>
            <a:ext cx="54483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20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Expression must be: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r>
              <a:rPr lang="en-GB" sz="16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char, byte, short, </a:t>
            </a:r>
            <a:r>
              <a:rPr lang="en-GB" sz="1600" kern="0" dirty="0" err="1">
                <a:solidFill>
                  <a:schemeClr val="tx2"/>
                </a:solidFill>
                <a:latin typeface="+mn-lt"/>
                <a:sym typeface="Wingdings" pitchFamily="2" charset="2"/>
              </a:rPr>
              <a:t>int</a:t>
            </a:r>
            <a:r>
              <a:rPr lang="en-GB" sz="16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 (or wrappers)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r>
              <a:rPr lang="en-GB" sz="1600" kern="0" dirty="0" err="1">
                <a:solidFill>
                  <a:schemeClr val="tx2"/>
                </a:solidFill>
                <a:latin typeface="+mn-lt"/>
                <a:sym typeface="Wingdings" pitchFamily="2" charset="2"/>
              </a:rPr>
              <a:t>enum</a:t>
            </a:r>
            <a:r>
              <a:rPr lang="en-GB" sz="16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 (Java 6 onwards)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r>
              <a:rPr lang="en-GB" sz="16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But NOT long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endParaRPr lang="en-GB" sz="500" kern="0" dirty="0">
              <a:solidFill>
                <a:schemeClr val="tx2"/>
              </a:solidFill>
              <a:latin typeface="+mn-lt"/>
              <a:sym typeface="Wingdings" pitchFamily="2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20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Cases: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r>
              <a:rPr lang="en-GB" sz="16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Must be (different) constants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r>
              <a:rPr lang="en-GB" sz="16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Are evaluated in order, top-down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endParaRPr lang="en-GB" sz="500" kern="0" dirty="0">
              <a:solidFill>
                <a:schemeClr val="tx2"/>
              </a:solidFill>
              <a:sym typeface="Wingdings" pitchFamily="2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20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If you omit </a:t>
            </a:r>
            <a:r>
              <a:rPr lang="en-GB" sz="2000" kern="0" dirty="0">
                <a:solidFill>
                  <a:schemeClr val="tx2"/>
                </a:solidFill>
                <a:sym typeface="Wingdings" pitchFamily="2" charset="2"/>
              </a:rPr>
              <a:t>break</a:t>
            </a:r>
            <a:r>
              <a:rPr lang="en-GB" sz="20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: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r>
              <a:rPr lang="en-GB" sz="1600" kern="0" dirty="0">
                <a:solidFill>
                  <a:schemeClr val="tx2"/>
                </a:solidFill>
                <a:latin typeface="+mj-lt"/>
                <a:sym typeface="Wingdings" pitchFamily="2" charset="2"/>
              </a:rPr>
              <a:t>Fall-through occurs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endParaRPr lang="en-GB" sz="500" kern="0" dirty="0">
              <a:solidFill>
                <a:schemeClr val="tx2"/>
              </a:solidFill>
              <a:latin typeface="+mj-lt"/>
              <a:sym typeface="Wingdings" pitchFamily="2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•"/>
              <a:defRPr/>
            </a:pPr>
            <a:r>
              <a:rPr lang="en-GB" sz="20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The </a:t>
            </a:r>
            <a:r>
              <a:rPr lang="en-GB" sz="2000" kern="0" dirty="0">
                <a:solidFill>
                  <a:schemeClr val="tx2"/>
                </a:solidFill>
                <a:sym typeface="Wingdings" pitchFamily="2" charset="2"/>
              </a:rPr>
              <a:t>default</a:t>
            </a:r>
            <a:r>
              <a:rPr lang="en-GB" sz="20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 branch: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r>
              <a:rPr lang="en-GB" sz="16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Is optional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r>
              <a:rPr lang="en-GB" sz="1600" kern="0" dirty="0">
                <a:solidFill>
                  <a:schemeClr val="tx2"/>
                </a:solidFill>
                <a:latin typeface="+mn-lt"/>
                <a:sym typeface="Wingdings" pitchFamily="2" charset="2"/>
              </a:rPr>
              <a:t>Doesn't have to be at the end!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CC9DCB1-C6DC-42CC-AE54-06EF396BE945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3. Loops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Using while loops</a:t>
            </a:r>
          </a:p>
          <a:p>
            <a:pPr eaLnBrk="1" hangingPunct="1"/>
            <a:r>
              <a:rPr lang="en-GB" smtClean="0"/>
              <a:t>Using do-while loops</a:t>
            </a:r>
          </a:p>
          <a:p>
            <a:pPr eaLnBrk="1" hangingPunct="1"/>
            <a:r>
              <a:rPr lang="en-GB" smtClean="0"/>
              <a:t>Using for loops</a:t>
            </a:r>
          </a:p>
          <a:p>
            <a:pPr eaLnBrk="1" hangingPunct="1"/>
            <a:r>
              <a:rPr lang="en-GB" smtClean="0"/>
              <a:t>Unconditional jumps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DE73FF6-7086-4B04-BBE8-F302EA8D7683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while Loops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ym typeface="Wingdings" pitchFamily="2" charset="2"/>
              </a:rPr>
              <a:t>The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while</a:t>
            </a:r>
            <a:r>
              <a:rPr lang="en-GB" dirty="0" smtClean="0">
                <a:sym typeface="Wingdings" pitchFamily="2" charset="2"/>
              </a:rPr>
              <a:t> loop is the most straightforward loop construct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Boolean test is evaluated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If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true</a:t>
            </a:r>
            <a:r>
              <a:rPr lang="en-GB" dirty="0" smtClean="0">
                <a:sym typeface="Wingdings" pitchFamily="2" charset="2"/>
              </a:rPr>
              <a:t>, loop body is executed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Boolean test is re-evaluated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Etc…</a:t>
            </a:r>
          </a:p>
          <a:p>
            <a:pPr eaLnBrk="1" hangingPunct="1"/>
            <a:r>
              <a:rPr lang="en-GB" dirty="0" smtClean="0">
                <a:sym typeface="Wingdings" pitchFamily="2" charset="2"/>
              </a:rPr>
              <a:t>Note: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Loop body will not be executed if test is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false</a:t>
            </a:r>
            <a:r>
              <a:rPr lang="en-GB" dirty="0" smtClean="0">
                <a:sym typeface="Wingdings" pitchFamily="2" charset="2"/>
              </a:rPr>
              <a:t> initially</a:t>
            </a:r>
          </a:p>
          <a:p>
            <a:pPr eaLnBrk="1" hangingPunct="1"/>
            <a:endParaRPr lang="en-GB" dirty="0" smtClean="0">
              <a:sym typeface="Wingdings" pitchFamily="2" charset="2"/>
            </a:endParaRPr>
          </a:p>
          <a:p>
            <a:pPr eaLnBrk="1" hangingPunct="1"/>
            <a:r>
              <a:rPr lang="en-GB" dirty="0" smtClean="0">
                <a:sym typeface="Wingdings" pitchFamily="2" charset="2"/>
              </a:rPr>
              <a:t>How would you write a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while</a:t>
            </a:r>
            <a:r>
              <a:rPr lang="en-GB" dirty="0" smtClean="0">
                <a:sym typeface="Wingdings" pitchFamily="2" charset="2"/>
              </a:rPr>
              <a:t> loop…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To display 1 – 5?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To display the first 5 odd numbers?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To read 5 strings from the console, and output in uppercase?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26000" y="1676400"/>
            <a:ext cx="3962400" cy="749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while (</a:t>
            </a:r>
            <a:r>
              <a:rPr lang="en-GB" sz="1200" i="1" dirty="0" err="1"/>
              <a:t>booleanTest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i="1" dirty="0" err="1"/>
              <a:t>loopBody</a:t>
            </a:r>
            <a:endParaRPr lang="en-GB" sz="1200" i="1" dirty="0"/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C1405B7-6E8B-45C3-A3F9-DD3F271D293F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do-while Loops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ym typeface="Wingdings" pitchFamily="2" charset="2"/>
              </a:rPr>
              <a:t>The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do-while</a:t>
            </a:r>
            <a:r>
              <a:rPr lang="en-GB" dirty="0" smtClean="0">
                <a:sym typeface="Wingdings" pitchFamily="2" charset="2"/>
              </a:rPr>
              <a:t> loop has its test at the end of the loop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Loop body is always evaluated</a:t>
            </a:r>
            <a:br>
              <a:rPr lang="en-GB" dirty="0" smtClean="0">
                <a:sym typeface="Wingdings" pitchFamily="2" charset="2"/>
              </a:rPr>
            </a:br>
            <a:r>
              <a:rPr lang="en-GB" dirty="0" smtClean="0">
                <a:sym typeface="Wingdings" pitchFamily="2" charset="2"/>
              </a:rPr>
              <a:t>at least once 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Handy for input validation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Note the trailing semicolon!</a:t>
            </a:r>
          </a:p>
          <a:p>
            <a:pPr eaLnBrk="1" hangingPunct="1"/>
            <a:endParaRPr lang="en-GB" dirty="0" smtClean="0">
              <a:sym typeface="Wingdings" pitchFamily="2" charset="2"/>
            </a:endParaRPr>
          </a:p>
          <a:p>
            <a:pPr eaLnBrk="1" hangingPunct="1"/>
            <a:r>
              <a:rPr lang="en-GB" dirty="0" smtClean="0">
                <a:sym typeface="Wingdings" pitchFamily="2" charset="2"/>
              </a:rPr>
              <a:t>How would you write a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do-while</a:t>
            </a:r>
            <a:r>
              <a:rPr lang="en-GB" dirty="0" smtClean="0">
                <a:sym typeface="Wingdings" pitchFamily="2" charset="2"/>
              </a:rPr>
              <a:t> loop…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To keep reading strings from the console, until the user enters "Oslo", "Bergen", or "</a:t>
            </a:r>
            <a:r>
              <a:rPr lang="en-GB" dirty="0" err="1" smtClean="0">
                <a:sym typeface="Wingdings" pitchFamily="2" charset="2"/>
              </a:rPr>
              <a:t>Trondheim</a:t>
            </a:r>
            <a:r>
              <a:rPr lang="en-GB" dirty="0" smtClean="0">
                <a:sym typeface="Wingdings" pitchFamily="2" charset="2"/>
              </a:rPr>
              <a:t>" (in any case)?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26000" y="1676400"/>
            <a:ext cx="3962400" cy="749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do 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i="1" dirty="0" err="1"/>
              <a:t>loopBody</a:t>
            </a:r>
            <a:endParaRPr lang="en-GB" sz="1200" i="1" dirty="0"/>
          </a:p>
          <a:p>
            <a:pPr defTabSz="739775">
              <a:defRPr/>
            </a:pPr>
            <a:r>
              <a:rPr lang="en-GB" sz="1200" dirty="0"/>
              <a:t>} while (</a:t>
            </a:r>
            <a:r>
              <a:rPr lang="en-GB" sz="1200" i="1" dirty="0" err="1"/>
              <a:t>booleanTest</a:t>
            </a:r>
            <a:r>
              <a:rPr lang="en-GB" sz="1200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3419CE7-D644-40DF-88A9-FACFC31FA354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for Loops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ym typeface="Wingdings" pitchFamily="2" charset="2"/>
              </a:rPr>
              <a:t>The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for</a:t>
            </a:r>
            <a:r>
              <a:rPr lang="en-GB" dirty="0" smtClean="0">
                <a:sym typeface="Wingdings" pitchFamily="2" charset="2"/>
              </a:rPr>
              <a:t> loop is the most explicit loop construct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Initialization part can </a:t>
            </a:r>
            <a:br>
              <a:rPr lang="en-GB" dirty="0" smtClean="0">
                <a:sym typeface="Wingdings" pitchFamily="2" charset="2"/>
              </a:rPr>
            </a:br>
            <a:r>
              <a:rPr lang="en-GB" dirty="0" smtClean="0">
                <a:sym typeface="Wingdings" pitchFamily="2" charset="2"/>
              </a:rPr>
              <a:t>declare/initialize variable(s)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Test part can incorporate any</a:t>
            </a:r>
            <a:br>
              <a:rPr lang="en-GB" dirty="0" smtClean="0">
                <a:sym typeface="Wingdings" pitchFamily="2" charset="2"/>
              </a:rPr>
            </a:br>
            <a:r>
              <a:rPr lang="en-GB" dirty="0" smtClean="0">
                <a:sym typeface="Wingdings" pitchFamily="2" charset="2"/>
              </a:rPr>
              <a:t>number of tests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Update part can do anything,</a:t>
            </a:r>
            <a:br>
              <a:rPr lang="en-GB" dirty="0" smtClean="0">
                <a:sym typeface="Wingdings" pitchFamily="2" charset="2"/>
              </a:rPr>
            </a:br>
            <a:r>
              <a:rPr lang="en-GB" dirty="0" smtClean="0">
                <a:sym typeface="Wingdings" pitchFamily="2" charset="2"/>
              </a:rPr>
              <a:t>e.g. update loop variable(s)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You can omit any (or all!) parts</a:t>
            </a:r>
            <a:br>
              <a:rPr lang="en-GB" dirty="0" smtClean="0">
                <a:sym typeface="Wingdings" pitchFamily="2" charset="2"/>
              </a:rPr>
            </a:br>
            <a:r>
              <a:rPr lang="en-GB" dirty="0" smtClean="0">
                <a:sym typeface="Wingdings" pitchFamily="2" charset="2"/>
              </a:rPr>
              <a:t>of the for-loop syntax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Note: Also see for-each later</a:t>
            </a:r>
          </a:p>
          <a:p>
            <a:pPr lvl="1" eaLnBrk="1" hangingPunct="1"/>
            <a:endParaRPr lang="en-GB" dirty="0" smtClean="0">
              <a:sym typeface="Wingdings" pitchFamily="2" charset="2"/>
            </a:endParaRPr>
          </a:p>
          <a:p>
            <a:pPr eaLnBrk="1" hangingPunct="1"/>
            <a:r>
              <a:rPr lang="en-GB" dirty="0" smtClean="0">
                <a:sym typeface="Wingdings" pitchFamily="2" charset="2"/>
              </a:rPr>
              <a:t>How would you write a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for</a:t>
            </a:r>
            <a:r>
              <a:rPr lang="en-GB" dirty="0" smtClean="0">
                <a:sym typeface="Wingdings" pitchFamily="2" charset="2"/>
              </a:rPr>
              <a:t> loop…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To display the first 5 odd numbers?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To display 100 – 50, in downward steps of 10?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To loop indefinitely?</a:t>
            </a:r>
          </a:p>
          <a:p>
            <a:pPr lvl="1" eaLnBrk="1" hangingPunct="1"/>
            <a:endParaRPr lang="en-GB" dirty="0" smtClean="0"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26000" y="1676400"/>
            <a:ext cx="3962400" cy="749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for (</a:t>
            </a:r>
            <a:r>
              <a:rPr lang="en-GB" sz="1200" i="1" dirty="0"/>
              <a:t>init</a:t>
            </a:r>
            <a:r>
              <a:rPr lang="en-GB" sz="1200" dirty="0"/>
              <a:t>; </a:t>
            </a:r>
            <a:r>
              <a:rPr lang="en-GB" sz="1200" i="1" dirty="0" err="1"/>
              <a:t>booleanTest</a:t>
            </a:r>
            <a:r>
              <a:rPr lang="en-GB" sz="1200" dirty="0"/>
              <a:t>; </a:t>
            </a:r>
            <a:r>
              <a:rPr lang="en-GB" sz="1200" i="1" dirty="0"/>
              <a:t>update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i="1" dirty="0"/>
              <a:t>  </a:t>
            </a:r>
            <a:r>
              <a:rPr lang="en-GB" sz="1200" i="1" dirty="0" err="1"/>
              <a:t>loopBody</a:t>
            </a:r>
            <a:endParaRPr lang="en-GB" sz="1200" i="1" dirty="0"/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cxnSp>
        <p:nvCxnSpPr>
          <p:cNvPr id="27654" name="Straight Arrow Connector 9"/>
          <p:cNvCxnSpPr>
            <a:cxnSpLocks noChangeShapeType="1"/>
          </p:cNvCxnSpPr>
          <p:nvPr/>
        </p:nvCxnSpPr>
        <p:spPr bwMode="auto">
          <a:xfrm rot="10800000">
            <a:off x="5792788" y="1919288"/>
            <a:ext cx="773112" cy="69691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" name="TextBox 6"/>
          <p:cNvSpPr txBox="1"/>
          <p:nvPr/>
        </p:nvSpPr>
        <p:spPr>
          <a:xfrm>
            <a:off x="6235700" y="2565400"/>
            <a:ext cx="2762250" cy="1169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u="sng" dirty="0">
                <a:solidFill>
                  <a:srgbClr val="FF0000"/>
                </a:solidFill>
                <a:latin typeface="+mj-lt"/>
              </a:rPr>
              <a:t>Note:</a:t>
            </a:r>
          </a:p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If you declare variables </a:t>
            </a:r>
            <a:br>
              <a:rPr lang="en-GB" dirty="0">
                <a:solidFill>
                  <a:srgbClr val="FF0000"/>
                </a:solidFill>
                <a:latin typeface="+mj-lt"/>
              </a:rPr>
            </a:br>
            <a:r>
              <a:rPr lang="en-GB" dirty="0">
                <a:solidFill>
                  <a:srgbClr val="FF0000"/>
                </a:solidFill>
                <a:latin typeface="+mj-lt"/>
              </a:rPr>
              <a:t>in the initialization section</a:t>
            </a:r>
            <a:br>
              <a:rPr lang="en-GB" dirty="0">
                <a:solidFill>
                  <a:srgbClr val="FF0000"/>
                </a:solidFill>
                <a:latin typeface="+mj-lt"/>
              </a:rPr>
            </a:br>
            <a:r>
              <a:rPr lang="en-GB" dirty="0">
                <a:solidFill>
                  <a:srgbClr val="FF0000"/>
                </a:solidFill>
                <a:latin typeface="+mj-lt"/>
              </a:rPr>
              <a:t>(or in the loop body, of course), </a:t>
            </a:r>
            <a:br>
              <a:rPr lang="en-GB" dirty="0">
                <a:solidFill>
                  <a:srgbClr val="FF0000"/>
                </a:solidFill>
                <a:latin typeface="+mj-lt"/>
              </a:rPr>
            </a:br>
            <a:r>
              <a:rPr lang="en-GB" dirty="0">
                <a:solidFill>
                  <a:srgbClr val="FF0000"/>
                </a:solidFill>
                <a:latin typeface="+mj-lt"/>
              </a:rPr>
              <a:t>they are scoped to the for-loop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Unconditional Jumps (1 of 2)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Sometimes it can be convenient to use unconditional jump statements within a loop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break</a:t>
            </a:r>
          </a:p>
          <a:p>
            <a:pPr lvl="2" eaLnBrk="1" hangingPunct="1">
              <a:defRPr/>
            </a:pPr>
            <a:r>
              <a:rPr lang="en-GB" dirty="0" smtClean="0">
                <a:sym typeface="Wingdings" pitchFamily="2" charset="2"/>
              </a:rPr>
              <a:t>Terminates innermost loop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continue</a:t>
            </a:r>
          </a:p>
          <a:p>
            <a:pPr lvl="2" eaLnBrk="1" hangingPunct="1">
              <a:defRPr/>
            </a:pPr>
            <a:r>
              <a:rPr lang="en-GB" dirty="0" smtClean="0">
                <a:sym typeface="Wingdings" pitchFamily="2" charset="2"/>
              </a:rPr>
              <a:t>Terminates current iteration of innermost loop, and starts next iteration</a:t>
            </a:r>
          </a:p>
          <a:p>
            <a:pPr lvl="2" eaLnBrk="1" hangingPunct="1">
              <a:defRPr/>
            </a:pPr>
            <a:r>
              <a:rPr lang="en-GB" dirty="0" smtClean="0">
                <a:sym typeface="Wingdings" pitchFamily="2" charset="2"/>
              </a:rPr>
              <a:t>If used in a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for</a:t>
            </a:r>
            <a:r>
              <a:rPr lang="en-GB" dirty="0" smtClean="0">
                <a:sym typeface="Wingdings" pitchFamily="2" charset="2"/>
              </a:rPr>
              <a:t> loop, transfers control to the update part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return</a:t>
            </a:r>
            <a:r>
              <a:rPr lang="en-GB" dirty="0" smtClean="0">
                <a:latin typeface="+mj-lt"/>
                <a:sym typeface="Wingdings" pitchFamily="2" charset="2"/>
              </a:rPr>
              <a:t> or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System.exit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(x)</a:t>
            </a:r>
          </a:p>
          <a:p>
            <a:pPr lvl="2" eaLnBrk="1" hangingPunct="1">
              <a:defRPr/>
            </a:pPr>
            <a:r>
              <a:rPr lang="en-GB" dirty="0" smtClean="0">
                <a:sym typeface="Wingdings" pitchFamily="2" charset="2"/>
              </a:rPr>
              <a:t>Terminates entire method/application</a:t>
            </a:r>
          </a:p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Discuss: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800600"/>
            <a:ext cx="7810500" cy="18415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for (</a:t>
            </a:r>
            <a:r>
              <a:rPr lang="en-GB" sz="1200" i="1" dirty="0"/>
              <a:t>initialization</a:t>
            </a:r>
            <a:r>
              <a:rPr lang="en-GB" sz="1200" dirty="0"/>
              <a:t>; </a:t>
            </a:r>
            <a:r>
              <a:rPr lang="en-GB" sz="1200" i="1" dirty="0"/>
              <a:t>test</a:t>
            </a:r>
            <a:r>
              <a:rPr lang="en-GB" sz="1200" dirty="0"/>
              <a:t>; </a:t>
            </a:r>
            <a:r>
              <a:rPr lang="en-GB" sz="1200" i="1" dirty="0"/>
              <a:t>update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i="1" dirty="0"/>
              <a:t>  …</a:t>
            </a:r>
          </a:p>
          <a:p>
            <a:pPr defTabSz="739775">
              <a:defRPr/>
            </a:pPr>
            <a:r>
              <a:rPr lang="en-GB" sz="1200" i="1" dirty="0"/>
              <a:t>  </a:t>
            </a:r>
            <a:r>
              <a:rPr lang="en-GB" sz="1200" dirty="0"/>
              <a:t>if (</a:t>
            </a:r>
            <a:r>
              <a:rPr lang="en-GB" sz="1200" i="1" dirty="0" err="1"/>
              <a:t>someCondition</a:t>
            </a:r>
            <a:r>
              <a:rPr lang="en-GB" sz="1200" dirty="0"/>
              <a:t>)</a:t>
            </a:r>
            <a:r>
              <a:rPr lang="en-GB" sz="1200" i="1" dirty="0"/>
              <a:t/>
            </a:r>
            <a:br>
              <a:rPr lang="en-GB" sz="1200" i="1" dirty="0"/>
            </a:br>
            <a:r>
              <a:rPr lang="en-GB" sz="1200" i="1" dirty="0"/>
              <a:t>    </a:t>
            </a:r>
            <a:r>
              <a:rPr lang="en-GB" sz="1200" dirty="0"/>
              <a:t>break;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i="1" dirty="0"/>
              <a:t>  </a:t>
            </a:r>
            <a:r>
              <a:rPr lang="en-GB" sz="1200" dirty="0"/>
              <a:t>if (</a:t>
            </a:r>
            <a:r>
              <a:rPr lang="en-GB" sz="1200" i="1" dirty="0" err="1"/>
              <a:t>someOtherCondition</a:t>
            </a:r>
            <a:r>
              <a:rPr lang="en-GB" sz="1200" dirty="0"/>
              <a:t>)</a:t>
            </a:r>
            <a:r>
              <a:rPr lang="en-GB" sz="1200" i="1" dirty="0"/>
              <a:t/>
            </a:r>
            <a:br>
              <a:rPr lang="en-GB" sz="1200" i="1" dirty="0"/>
            </a:br>
            <a:r>
              <a:rPr lang="en-GB" sz="1200" i="1" dirty="0"/>
              <a:t>    </a:t>
            </a:r>
            <a:r>
              <a:rPr lang="en-GB" sz="1200" dirty="0"/>
              <a:t>continue;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DEEEF63-CA90-4B1B-BA73-A5F4E90BD43B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Unconditional Jumps (2 of 2)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You can use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break</a:t>
            </a:r>
            <a:r>
              <a:rPr lang="en-GB" smtClean="0">
                <a:sym typeface="Wingdings" pitchFamily="2" charset="2"/>
              </a:rPr>
              <a:t> and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continue</a:t>
            </a:r>
            <a:r>
              <a:rPr lang="en-GB" smtClean="0">
                <a:sym typeface="Wingdings" pitchFamily="2" charset="2"/>
              </a:rPr>
              <a:t> in nested loops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By default, they relate to the inner loop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To relate to the outer loop, use labels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Discuss:</a:t>
            </a: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2895600"/>
            <a:ext cx="7810500" cy="30607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myOuterLabel</a:t>
            </a:r>
            <a:r>
              <a:rPr lang="en-GB" sz="1200" dirty="0"/>
              <a:t>: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// Outer Loop.</a:t>
            </a:r>
          </a:p>
          <a:p>
            <a:pPr defTabSz="739775">
              <a:defRPr/>
            </a:pPr>
            <a:r>
              <a:rPr lang="en-GB" sz="1200" dirty="0"/>
              <a:t>for (</a:t>
            </a:r>
            <a:r>
              <a:rPr lang="en-GB" sz="1200" i="1" dirty="0"/>
              <a:t>init</a:t>
            </a:r>
            <a:r>
              <a:rPr lang="en-GB" sz="1200" dirty="0"/>
              <a:t>; </a:t>
            </a:r>
            <a:r>
              <a:rPr lang="en-GB" sz="1200" i="1" dirty="0" err="1"/>
              <a:t>booleanTest</a:t>
            </a:r>
            <a:r>
              <a:rPr lang="en-GB" sz="1200" dirty="0"/>
              <a:t>; </a:t>
            </a:r>
            <a:r>
              <a:rPr lang="en-GB" sz="1200" i="1" dirty="0"/>
              <a:t>update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i="1" dirty="0"/>
              <a:t>  …</a:t>
            </a:r>
          </a:p>
          <a:p>
            <a:pPr defTabSz="739775">
              <a:defRPr/>
            </a:pPr>
            <a:endParaRPr lang="en-GB" sz="1200" i="1" dirty="0"/>
          </a:p>
          <a:p>
            <a:pPr defTabSz="739775">
              <a:defRPr/>
            </a:pPr>
            <a:r>
              <a:rPr lang="en-GB" sz="1200" dirty="0"/>
              <a:t>  // Inner Loop.</a:t>
            </a:r>
          </a:p>
          <a:p>
            <a:pPr defTabSz="739775">
              <a:defRPr/>
            </a:pPr>
            <a:r>
              <a:rPr lang="en-GB" sz="1200" dirty="0"/>
              <a:t>  for (</a:t>
            </a:r>
            <a:r>
              <a:rPr lang="en-GB" sz="1200" i="1" dirty="0"/>
              <a:t>init</a:t>
            </a:r>
            <a:r>
              <a:rPr lang="en-GB" sz="1200" dirty="0"/>
              <a:t>; </a:t>
            </a:r>
            <a:r>
              <a:rPr lang="en-GB" sz="1200" i="1" dirty="0" err="1"/>
              <a:t>booleanTest</a:t>
            </a:r>
            <a:r>
              <a:rPr lang="en-GB" sz="1200" dirty="0"/>
              <a:t>; </a:t>
            </a:r>
            <a:r>
              <a:rPr lang="en-GB" sz="1200" i="1" dirty="0"/>
              <a:t>update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i="1" dirty="0"/>
              <a:t>    </a:t>
            </a:r>
            <a:r>
              <a:rPr lang="en-GB" sz="1200" dirty="0"/>
              <a:t>if (</a:t>
            </a:r>
            <a:r>
              <a:rPr lang="en-GB" sz="1200" i="1" dirty="0" err="1"/>
              <a:t>someCondition</a:t>
            </a:r>
            <a:r>
              <a:rPr lang="en-GB" sz="1200" dirty="0"/>
              <a:t>)</a:t>
            </a:r>
            <a:r>
              <a:rPr lang="en-GB" sz="1200" i="1" dirty="0"/>
              <a:t/>
            </a:r>
            <a:br>
              <a:rPr lang="en-GB" sz="1200" i="1" dirty="0"/>
            </a:br>
            <a:r>
              <a:rPr lang="en-GB" sz="1200" i="1" dirty="0"/>
              <a:t>      </a:t>
            </a:r>
            <a:r>
              <a:rPr lang="en-GB" sz="1200" dirty="0"/>
              <a:t>break </a:t>
            </a:r>
            <a:r>
              <a:rPr lang="en-GB" sz="1200" dirty="0" err="1"/>
              <a:t>myOuterLabel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/>
              <a:t>    …</a:t>
            </a:r>
          </a:p>
          <a:p>
            <a:pPr defTabSz="739775">
              <a:defRPr/>
            </a:pPr>
            <a:r>
              <a:rPr lang="en-GB" sz="1200" i="1" dirty="0"/>
              <a:t>    </a:t>
            </a:r>
            <a:r>
              <a:rPr lang="en-GB" sz="1200" dirty="0"/>
              <a:t>if (</a:t>
            </a:r>
            <a:r>
              <a:rPr lang="en-GB" sz="1200" i="1" dirty="0" err="1"/>
              <a:t>someOtherCondition</a:t>
            </a:r>
            <a:r>
              <a:rPr lang="en-GB" sz="1200" dirty="0"/>
              <a:t>)</a:t>
            </a:r>
            <a:r>
              <a:rPr lang="en-GB" sz="1200" i="1" dirty="0"/>
              <a:t/>
            </a:r>
            <a:br>
              <a:rPr lang="en-GB" sz="1200" i="1" dirty="0"/>
            </a:br>
            <a:r>
              <a:rPr lang="en-GB" sz="1200" i="1" dirty="0"/>
              <a:t>      </a:t>
            </a:r>
            <a:r>
              <a:rPr lang="en-GB" sz="1200" dirty="0"/>
              <a:t>continue </a:t>
            </a:r>
            <a:r>
              <a:rPr lang="en-GB" sz="1200" dirty="0" err="1"/>
              <a:t>myOuterLabel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/>
              <a:t>    …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6327FAF-6766-4C9D-9FF0-6E30223E8BD9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Summary</a:t>
            </a:r>
            <a:endParaRPr lang="en-GB" sz="3400" smtClean="0"/>
          </a:p>
        </p:txBody>
      </p:sp>
      <p:sp>
        <p:nvSpPr>
          <p:cNvPr id="31643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218113"/>
          </a:xfrm>
        </p:spPr>
        <p:txBody>
          <a:bodyPr/>
          <a:lstStyle/>
          <a:p>
            <a:pPr marL="457200" indent="-457200" eaLnBrk="1" hangingPunct="1"/>
            <a:r>
              <a:rPr lang="en-GB" smtClean="0"/>
              <a:t>Operators</a:t>
            </a:r>
          </a:p>
          <a:p>
            <a:pPr marL="457200" indent="-457200" eaLnBrk="1" hangingPunct="1"/>
            <a:r>
              <a:rPr lang="en-GB" smtClean="0"/>
              <a:t>Conditional statements</a:t>
            </a:r>
          </a:p>
          <a:p>
            <a:pPr marL="457200" indent="-457200" eaLnBrk="1" hangingPunct="1"/>
            <a:r>
              <a:rPr lang="en-GB" smtClean="0"/>
              <a:t>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30" grpId="0"/>
      <p:bldP spid="3164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E5DFBE0-B5BF-4A11-BB23-A5EDF54CDD94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1. Operators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Arithmetic operators</a:t>
            </a:r>
          </a:p>
          <a:p>
            <a:pPr eaLnBrk="1" hangingPunct="1"/>
            <a:r>
              <a:rPr lang="en-GB" smtClean="0"/>
              <a:t>Conditional operator</a:t>
            </a:r>
          </a:p>
          <a:p>
            <a:pPr eaLnBrk="1" hangingPunct="1"/>
            <a:r>
              <a:rPr lang="en-GB" smtClean="0"/>
              <a:t>Assignment operators</a:t>
            </a:r>
          </a:p>
          <a:p>
            <a:pPr eaLnBrk="1" hangingPunct="1"/>
            <a:r>
              <a:rPr lang="en-GB" smtClean="0"/>
              <a:t>Aside: working with strings</a:t>
            </a:r>
          </a:p>
          <a:p>
            <a:pPr eaLnBrk="1" hangingPunct="1"/>
            <a:r>
              <a:rPr lang="en-GB" smtClean="0"/>
              <a:t>Casting</a:t>
            </a:r>
          </a:p>
          <a:p>
            <a:pPr eaLnBrk="1" hangingPunct="1"/>
            <a:r>
              <a:rPr lang="en-GB" smtClean="0"/>
              <a:t>Aside: working with bytes</a:t>
            </a:r>
          </a:p>
          <a:p>
            <a:pPr eaLnBrk="1" hangingPunct="1"/>
            <a:r>
              <a:rPr lang="en-GB" smtClean="0"/>
              <a:t>Relational operators</a:t>
            </a:r>
          </a:p>
          <a:p>
            <a:pPr eaLnBrk="1" hangingPunct="1"/>
            <a:r>
              <a:rPr lang="en-GB" smtClean="0"/>
              <a:t>Logical operators</a:t>
            </a:r>
          </a:p>
          <a:p>
            <a:pPr eaLnBrk="1" hangingPunct="1"/>
            <a:r>
              <a:rPr lang="en-GB" smtClean="0"/>
              <a:t>Bitwise operators</a:t>
            </a:r>
          </a:p>
          <a:p>
            <a:pPr eaLnBrk="1" hangingPunct="1"/>
            <a:r>
              <a:rPr lang="en-GB" smtClean="0"/>
              <a:t>Operator precedence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9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9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9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CBE1FC7-8B2A-4105-BC23-39EC08B1C746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Arithmetic Operators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Basic binary operators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a + b  </a:t>
            </a:r>
            <a:r>
              <a:rPr lang="en-GB" dirty="0" smtClean="0">
                <a:latin typeface="+mj-lt"/>
                <a:sym typeface="Wingdings" pitchFamily="2" charset="2"/>
              </a:rPr>
              <a:t>(addition)  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a – b  </a:t>
            </a:r>
            <a:r>
              <a:rPr lang="en-GB" dirty="0" smtClean="0">
                <a:sym typeface="Wingdings" pitchFamily="2" charset="2"/>
              </a:rPr>
              <a:t>(subtraction)  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a * b  </a:t>
            </a:r>
            <a:r>
              <a:rPr lang="en-GB" dirty="0" smtClean="0">
                <a:sym typeface="Wingdings" pitchFamily="2" charset="2"/>
              </a:rPr>
              <a:t>(multiplication)  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a / b  </a:t>
            </a:r>
            <a:r>
              <a:rPr lang="en-GB" dirty="0" smtClean="0">
                <a:sym typeface="Wingdings" pitchFamily="2" charset="2"/>
              </a:rPr>
              <a:t>(division)  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a % b  </a:t>
            </a:r>
            <a:r>
              <a:rPr lang="en-GB" dirty="0" smtClean="0">
                <a:sym typeface="Wingdings" pitchFamily="2" charset="2"/>
              </a:rPr>
              <a:t>(modulo, i.e. remainder)  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Basic unary operators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+a     </a:t>
            </a:r>
            <a:r>
              <a:rPr lang="en-GB" dirty="0" smtClean="0">
                <a:latin typeface="+mj-lt"/>
                <a:sym typeface="Wingdings" pitchFamily="2" charset="2"/>
              </a:rPr>
              <a:t>(unary plus)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-a     </a:t>
            </a:r>
            <a:r>
              <a:rPr lang="en-GB" dirty="0" smtClean="0">
                <a:sym typeface="Wingdings" pitchFamily="2" charset="2"/>
              </a:rPr>
              <a:t>(unary negation)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a++    </a:t>
            </a:r>
            <a:r>
              <a:rPr lang="en-GB" dirty="0" smtClean="0">
                <a:sym typeface="Wingdings" pitchFamily="2" charset="2"/>
              </a:rPr>
              <a:t>(postfix increment by 1)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  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++a    </a:t>
            </a:r>
            <a:r>
              <a:rPr lang="en-GB" dirty="0" smtClean="0">
                <a:sym typeface="Wingdings" pitchFamily="2" charset="2"/>
              </a:rPr>
              <a:t>(prefix increment by 1)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a--    </a:t>
            </a:r>
            <a:r>
              <a:rPr lang="en-GB" dirty="0" smtClean="0">
                <a:sym typeface="Wingdings" pitchFamily="2" charset="2"/>
              </a:rPr>
              <a:t>(postfix decrement by 1)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--a    </a:t>
            </a:r>
            <a:r>
              <a:rPr lang="en-GB" dirty="0" smtClean="0">
                <a:sym typeface="Wingdings" pitchFamily="2" charset="2"/>
              </a:rPr>
              <a:t>(prefix increment by 1)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BF416EE-4546-4E8C-AD59-506B9A06BBB9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Conditional Operator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The conditional operator is like an in-situ if test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(</a:t>
            </a:r>
            <a:r>
              <a:rPr lang="en-GB" i="1" dirty="0" smtClean="0">
                <a:latin typeface="Lucida Console" pitchFamily="49" charset="0"/>
                <a:sym typeface="Wingdings" pitchFamily="2" charset="2"/>
              </a:rPr>
              <a:t>condition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) ? </a:t>
            </a:r>
            <a:r>
              <a:rPr lang="en-GB" i="1" dirty="0" err="1" smtClean="0">
                <a:latin typeface="Lucida Console" pitchFamily="49" charset="0"/>
                <a:sym typeface="Wingdings" pitchFamily="2" charset="2"/>
              </a:rPr>
              <a:t>trueResult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 : </a:t>
            </a:r>
            <a:r>
              <a:rPr lang="en-GB" i="1" dirty="0" err="1" smtClean="0">
                <a:latin typeface="Lucida Console" pitchFamily="49" charset="0"/>
                <a:sym typeface="Wingdings" pitchFamily="2" charset="2"/>
              </a:rPr>
              <a:t>falseResult</a:t>
            </a:r>
            <a:endParaRPr lang="en-GB" i="1" dirty="0" smtClean="0">
              <a:latin typeface="Lucida Console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Example: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800" y="2565400"/>
            <a:ext cx="7912100" cy="12827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boolean</a:t>
            </a:r>
            <a:r>
              <a:rPr lang="en-GB" sz="1200" dirty="0"/>
              <a:t> </a:t>
            </a:r>
            <a:r>
              <a:rPr lang="en-GB" sz="1200" dirty="0" err="1"/>
              <a:t>isMale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age;</a:t>
            </a:r>
          </a:p>
          <a:p>
            <a:pPr defTabSz="739775">
              <a:defRPr/>
            </a:pPr>
            <a:r>
              <a:rPr lang="en-GB" sz="1200" dirty="0"/>
              <a:t>…</a:t>
            </a:r>
          </a:p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togo</a:t>
            </a:r>
            <a:r>
              <a:rPr lang="en-GB" sz="1200" dirty="0"/>
              <a:t> = (</a:t>
            </a:r>
            <a:r>
              <a:rPr lang="en-GB" sz="1200" dirty="0" err="1"/>
              <a:t>isMale</a:t>
            </a:r>
            <a:r>
              <a:rPr lang="en-GB" sz="1200" dirty="0"/>
              <a:t>) ? (65 – age) : (60 – age);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err="1"/>
              <a:t>System.out.println</a:t>
            </a:r>
            <a:r>
              <a:rPr lang="en-GB" sz="1200" dirty="0"/>
              <a:t>("You have " + </a:t>
            </a:r>
            <a:r>
              <a:rPr lang="en-GB" sz="1200" dirty="0" err="1"/>
              <a:t>togo</a:t>
            </a:r>
            <a:r>
              <a:rPr lang="en-GB" sz="1200" dirty="0"/>
              <a:t> + " to retirement.");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C2242F-3284-4421-A475-A1515EE41D26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Assignment Operators (1 of 2)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Basic assignment operator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a = b  </a:t>
            </a:r>
            <a:r>
              <a:rPr lang="en-GB" dirty="0" smtClean="0">
                <a:latin typeface="+mj-lt"/>
                <a:sym typeface="Wingdings" pitchFamily="2" charset="2"/>
              </a:rPr>
              <a:t>(assign b to a)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Performs widening conversion implicitly, if needed (see later)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Primitive assignment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Assign LHS variable a bitwise copy of the RHS value</a:t>
            </a:r>
          </a:p>
          <a:p>
            <a:pPr lvl="1"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GB" dirty="0" smtClean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Reference assignment: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Assign LHS variable a reference to the RHS object</a:t>
            </a:r>
          </a:p>
          <a:p>
            <a:pPr lvl="1" eaLnBrk="1" hangingPunct="1">
              <a:defRPr/>
            </a:pPr>
            <a:endParaRPr lang="en-GB" dirty="0" smtClean="0"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800" y="3657600"/>
            <a:ext cx="7912100" cy="9953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a = 100;</a:t>
            </a:r>
          </a:p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b = 200;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b = 42;</a:t>
            </a:r>
          </a:p>
          <a:p>
            <a:pPr defTabSz="739775">
              <a:defRPr/>
            </a:pPr>
            <a:r>
              <a:rPr lang="en-GB" sz="1200" dirty="0"/>
              <a:t>a = b;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388" y="5775325"/>
            <a:ext cx="7912100" cy="8715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File file1 = new File("</a:t>
            </a:r>
            <a:r>
              <a:rPr lang="en-GB" sz="1200" dirty="0" err="1"/>
              <a:t>somefile.txt</a:t>
            </a:r>
            <a:r>
              <a:rPr lang="en-GB" sz="1200" dirty="0"/>
              <a:t>");</a:t>
            </a:r>
          </a:p>
          <a:p>
            <a:pPr defTabSz="739775">
              <a:defRPr/>
            </a:pPr>
            <a:r>
              <a:rPr lang="en-GB" sz="1200" dirty="0"/>
              <a:t>File file2 = new File("</a:t>
            </a:r>
            <a:r>
              <a:rPr lang="en-GB" sz="1200" dirty="0" err="1"/>
              <a:t>anotherfile.txt</a:t>
            </a:r>
            <a:r>
              <a:rPr lang="en-GB" sz="1200" dirty="0"/>
              <a:t>");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file1 = file2;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3D8C2E3-BFB0-4C10-AA03-9A47D413B601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Assignment Operators (2 of 2)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Compound assignment operators:</a:t>
            </a:r>
          </a:p>
          <a:p>
            <a:pPr lvl="1" eaLnBrk="1" hangingPunct="1">
              <a:defRPr/>
            </a:pP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a += b 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dirty="0" smtClean="0">
                <a:sym typeface="Wingdings" pitchFamily="2" charset="2"/>
              </a:rPr>
              <a:t>(calculate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a + b</a:t>
            </a:r>
            <a:r>
              <a:rPr lang="en-GB" dirty="0" smtClean="0">
                <a:sym typeface="Wingdings" pitchFamily="2" charset="2"/>
              </a:rPr>
              <a:t>, then assign to a)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a –= b </a:t>
            </a:r>
            <a:r>
              <a:rPr lang="en-GB" sz="1600" dirty="0" smtClean="0">
                <a:sym typeface="Wingdings" pitchFamily="2" charset="2"/>
              </a:rPr>
              <a:t> </a:t>
            </a:r>
            <a:r>
              <a:rPr lang="en-GB" dirty="0" smtClean="0">
                <a:sym typeface="Wingdings" pitchFamily="2" charset="2"/>
              </a:rPr>
              <a:t>(calculate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a - b</a:t>
            </a:r>
            <a:r>
              <a:rPr lang="en-GB" dirty="0" smtClean="0">
                <a:sym typeface="Wingdings" pitchFamily="2" charset="2"/>
              </a:rPr>
              <a:t>, then assign to a)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a *= b </a:t>
            </a:r>
            <a:r>
              <a:rPr lang="en-GB" sz="1600" dirty="0" smtClean="0">
                <a:sym typeface="Wingdings" pitchFamily="2" charset="2"/>
              </a:rPr>
              <a:t> </a:t>
            </a:r>
            <a:r>
              <a:rPr lang="en-GB" dirty="0" smtClean="0">
                <a:sym typeface="Wingdings" pitchFamily="2" charset="2"/>
              </a:rPr>
              <a:t>(calculate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a * b</a:t>
            </a:r>
            <a:r>
              <a:rPr lang="en-GB" dirty="0" smtClean="0">
                <a:sym typeface="Wingdings" pitchFamily="2" charset="2"/>
              </a:rPr>
              <a:t>, then assign to a)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a /= b </a:t>
            </a:r>
            <a:r>
              <a:rPr lang="en-GB" sz="1600" dirty="0" smtClean="0">
                <a:sym typeface="Wingdings" pitchFamily="2" charset="2"/>
              </a:rPr>
              <a:t> </a:t>
            </a:r>
            <a:r>
              <a:rPr lang="en-GB" dirty="0" smtClean="0">
                <a:sym typeface="Wingdings" pitchFamily="2" charset="2"/>
              </a:rPr>
              <a:t>(calculate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a / b</a:t>
            </a:r>
            <a:r>
              <a:rPr lang="en-GB" dirty="0" smtClean="0">
                <a:sym typeface="Wingdings" pitchFamily="2" charset="2"/>
              </a:rPr>
              <a:t>, then assign to a)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dirty="0" smtClean="0">
                <a:latin typeface="+mj-lt"/>
                <a:sym typeface="Wingdings" pitchFamily="2" charset="2"/>
              </a:rPr>
              <a:t>etc. (other compound assignment operators aren't in SCJP exam)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Example:</a:t>
            </a:r>
          </a:p>
          <a:p>
            <a:pPr lvl="1" eaLnBrk="1" hangingPunct="1">
              <a:defRPr/>
            </a:pP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 smtClean="0"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800" y="4368800"/>
            <a:ext cx="7912100" cy="10160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// Use *= compound operator:</a:t>
            </a:r>
          </a:p>
          <a:p>
            <a:pPr defTabSz="739775">
              <a:defRPr/>
            </a:pPr>
            <a:r>
              <a:rPr lang="en-GB" sz="1200" dirty="0"/>
              <a:t>x *= a + b;      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// Equivalent to the following (note the precedence):</a:t>
            </a:r>
          </a:p>
          <a:p>
            <a:pPr defTabSz="739775">
              <a:defRPr/>
            </a:pPr>
            <a:r>
              <a:rPr lang="en-GB" sz="1200" dirty="0"/>
              <a:t>x = </a:t>
            </a:r>
            <a:r>
              <a:rPr lang="en-GB" sz="1200" dirty="0" err="1"/>
              <a:t>x</a:t>
            </a:r>
            <a:r>
              <a:rPr lang="en-GB" sz="1200" dirty="0"/>
              <a:t> * (a + b);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F947D6E-4885-447C-A9A3-A47FEBCC41B5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Aside: Working with Strings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String concatenation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strResult</a:t>
            </a:r>
            <a:r>
              <a:rPr lang="en-GB" dirty="0" smtClean="0">
                <a:latin typeface="Lucida Console" pitchFamily="49" charset="0"/>
              </a:rPr>
              <a:t> = str1 + str2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strResult</a:t>
            </a:r>
            <a:r>
              <a:rPr lang="en-GB" dirty="0" smtClean="0">
                <a:latin typeface="Lucida Console" pitchFamily="49" charset="0"/>
              </a:rPr>
              <a:t> = str1 + </a:t>
            </a:r>
            <a:r>
              <a:rPr lang="en-GB" dirty="0" err="1" smtClean="0">
                <a:latin typeface="Lucida Console" pitchFamily="49" charset="0"/>
              </a:rPr>
              <a:t>obj</a:t>
            </a:r>
            <a:endParaRPr lang="en-GB" dirty="0" smtClean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GB" dirty="0" smtClean="0"/>
              <a:t>String shortcut concatenation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str1 += str2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str1 += </a:t>
            </a:r>
            <a:r>
              <a:rPr lang="en-GB" dirty="0" err="1" smtClean="0">
                <a:latin typeface="Lucida Console" pitchFamily="49" charset="0"/>
              </a:rPr>
              <a:t>obj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>
              <a:defRPr/>
            </a:pPr>
            <a:endParaRPr lang="en-GB" dirty="0" smtClean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Examples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What do the following statements do?</a:t>
            </a:r>
          </a:p>
          <a:p>
            <a:pPr lvl="1" eaLnBrk="1" hangingPunct="1">
              <a:defRPr/>
            </a:pPr>
            <a:endParaRPr lang="en-GB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800" y="4887913"/>
            <a:ext cx="7912100" cy="16081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String </a:t>
            </a:r>
            <a:r>
              <a:rPr lang="en-GB" sz="1200" dirty="0"/>
              <a:t>message = "Hello";</a:t>
            </a:r>
          </a:p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a = 5;</a:t>
            </a:r>
          </a:p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b = 6;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err="1"/>
              <a:t>System.out.println</a:t>
            </a:r>
            <a:r>
              <a:rPr lang="en-GB" sz="1200" dirty="0"/>
              <a:t>(message + a + b);</a:t>
            </a:r>
          </a:p>
          <a:p>
            <a:pPr defTabSz="739775">
              <a:defRPr/>
            </a:pPr>
            <a:r>
              <a:rPr lang="en-GB" sz="1200" dirty="0" err="1"/>
              <a:t>System.out.println</a:t>
            </a:r>
            <a:r>
              <a:rPr lang="en-GB" sz="1200" dirty="0"/>
              <a:t>(message + (a + b));</a:t>
            </a:r>
          </a:p>
          <a:p>
            <a:pPr defTabSz="739775">
              <a:defRPr/>
            </a:pPr>
            <a:r>
              <a:rPr lang="en-GB" sz="1200" dirty="0" err="1"/>
              <a:t>System.out.println</a:t>
            </a:r>
            <a:r>
              <a:rPr lang="en-GB" sz="1200" dirty="0"/>
              <a:t>("" + a + b);</a:t>
            </a:r>
          </a:p>
          <a:p>
            <a:pPr defTabSz="739775">
              <a:defRPr/>
            </a:pPr>
            <a:r>
              <a:rPr lang="en-GB" sz="1200" dirty="0" err="1"/>
              <a:t>System.out.println</a:t>
            </a:r>
            <a:r>
              <a:rPr lang="en-GB" sz="1200" dirty="0"/>
              <a:t>(a + b);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7B6926F-B2E4-4963-83B7-B1BB7CAD8A72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Casting (1 of 2)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Implicit conversions:</a:t>
            </a:r>
          </a:p>
          <a:p>
            <a:pPr lvl="1" eaLnBrk="1" hangingPunct="1"/>
            <a:r>
              <a:rPr lang="en-GB" smtClean="0"/>
              <a:t>Java implicitly converts less-precise expns to more-precise expns</a:t>
            </a:r>
          </a:p>
          <a:p>
            <a:pPr lvl="1" eaLnBrk="1" hangingPunct="1"/>
            <a:r>
              <a:rPr lang="en-GB" smtClean="0"/>
              <a:t>byte -&gt; short -&gt; int -&gt; long -&gt; float -&gt; double</a:t>
            </a:r>
          </a:p>
          <a:p>
            <a:pPr eaLnBrk="1" hangingPunct="1"/>
            <a:r>
              <a:rPr lang="en-GB" smtClean="0"/>
              <a:t>Explicit conversions (aka casting):</a:t>
            </a:r>
          </a:p>
          <a:p>
            <a:pPr lvl="1" eaLnBrk="1" hangingPunct="1"/>
            <a:r>
              <a:rPr lang="en-GB" smtClean="0"/>
              <a:t>You can explicitly cast an expression into a compatible other type</a:t>
            </a:r>
          </a:p>
          <a:p>
            <a:pPr lvl="1" eaLnBrk="1" hangingPunct="1"/>
            <a:r>
              <a:rPr lang="en-GB" smtClean="0"/>
              <a:t>(</a:t>
            </a:r>
            <a:r>
              <a:rPr lang="en-GB" i="1" smtClean="0"/>
              <a:t>type</a:t>
            </a:r>
            <a:r>
              <a:rPr lang="en-GB" smtClean="0"/>
              <a:t>) </a:t>
            </a:r>
            <a:r>
              <a:rPr lang="en-GB" i="1" smtClean="0"/>
              <a:t>expression</a:t>
            </a:r>
          </a:p>
          <a:p>
            <a:pPr lvl="1" eaLnBrk="1" hangingPunct="1"/>
            <a:r>
              <a:rPr lang="en-GB" smtClean="0"/>
              <a:t>Might result in a loss of precision</a:t>
            </a:r>
          </a:p>
          <a:p>
            <a:pPr eaLnBrk="1" hangingPunct="1"/>
            <a:r>
              <a:rPr lang="en-GB" smtClean="0"/>
              <a:t>Explain the following example: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Questions:</a:t>
            </a:r>
          </a:p>
          <a:p>
            <a:pPr lvl="1" eaLnBrk="1" hangingPunct="1"/>
            <a:r>
              <a:rPr lang="en-GB" smtClean="0"/>
              <a:t>What would happen without the above cast?</a:t>
            </a:r>
          </a:p>
          <a:p>
            <a:pPr lvl="1" eaLnBrk="1" hangingPunct="1"/>
            <a:r>
              <a:rPr lang="en-GB" smtClean="0"/>
              <a:t>Can you achieve the same effect without using explicit casting?</a:t>
            </a:r>
          </a:p>
          <a:p>
            <a:pPr eaLnBrk="1" hangingPunct="1"/>
            <a:endParaRPr lang="en-GB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800" y="4546600"/>
            <a:ext cx="7912100" cy="10160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judge1Score;</a:t>
            </a:r>
          </a:p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judge2Score;</a:t>
            </a:r>
          </a:p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judge3Score;</a:t>
            </a:r>
          </a:p>
          <a:p>
            <a:pPr defTabSz="739775">
              <a:defRPr/>
            </a:pPr>
            <a:r>
              <a:rPr lang="en-GB" sz="1200" dirty="0"/>
              <a:t>…</a:t>
            </a:r>
          </a:p>
          <a:p>
            <a:pPr defTabSz="739775">
              <a:defRPr/>
            </a:pPr>
            <a:r>
              <a:rPr lang="en-GB" sz="1200" dirty="0"/>
              <a:t>double </a:t>
            </a:r>
            <a:r>
              <a:rPr lang="en-GB" sz="1200" dirty="0" err="1"/>
              <a:t>averageScore</a:t>
            </a:r>
            <a:r>
              <a:rPr lang="en-GB" sz="1200" dirty="0"/>
              <a:t> = (double) (judge1Score + judge2Score + judge3Score) / 3;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13216</TotalTime>
  <Words>2092</Words>
  <Application>Microsoft Office PowerPoint</Application>
  <PresentationFormat>On-screen Show (4:3)</PresentationFormat>
  <Paragraphs>500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Blends</vt:lpstr>
      <vt:lpstr>Operators and Flow Control</vt:lpstr>
      <vt:lpstr>Contents</vt:lpstr>
      <vt:lpstr>1. Operators</vt:lpstr>
      <vt:lpstr>Arithmetic Operators</vt:lpstr>
      <vt:lpstr>Conditional Operator</vt:lpstr>
      <vt:lpstr>Assignment Operators (1 of 2)</vt:lpstr>
      <vt:lpstr>Assignment Operators (2 of 2)</vt:lpstr>
      <vt:lpstr>Aside: Working with Strings</vt:lpstr>
      <vt:lpstr>Casting (1 of 2)</vt:lpstr>
      <vt:lpstr>Aside: Working with Bytes</vt:lpstr>
      <vt:lpstr>Relational Operators (1 of 3)</vt:lpstr>
      <vt:lpstr>Relational Operators (2 of 3)</vt:lpstr>
      <vt:lpstr>Relational Operators (3 of 3)</vt:lpstr>
      <vt:lpstr>Logical Operators</vt:lpstr>
      <vt:lpstr>Bitwise Operators</vt:lpstr>
      <vt:lpstr>Order of Precedence</vt:lpstr>
      <vt:lpstr>2. Conditional Statements</vt:lpstr>
      <vt:lpstr>Using if Tests</vt:lpstr>
      <vt:lpstr>Quiz</vt:lpstr>
      <vt:lpstr>Nesting if Tests</vt:lpstr>
      <vt:lpstr>Using switch Tests</vt:lpstr>
      <vt:lpstr>3. Loops</vt:lpstr>
      <vt:lpstr>Using while Loops</vt:lpstr>
      <vt:lpstr>Using do-while Loops</vt:lpstr>
      <vt:lpstr>Using for Loops</vt:lpstr>
      <vt:lpstr>Unconditional Jumps (1 of 2)</vt:lpstr>
      <vt:lpstr>Unconditional Jumps (2 of 2)</vt:lpstr>
      <vt:lpstr>Summary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418</cp:revision>
  <dcterms:created xsi:type="dcterms:W3CDTF">2002-05-03T12:27:39Z</dcterms:created>
  <dcterms:modified xsi:type="dcterms:W3CDTF">2011-06-30T13:24:41Z</dcterms:modified>
</cp:coreProperties>
</file>