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497" r:id="rId3"/>
    <p:sldId id="661" r:id="rId4"/>
    <p:sldId id="662" r:id="rId5"/>
    <p:sldId id="685" r:id="rId6"/>
    <p:sldId id="671" r:id="rId7"/>
    <p:sldId id="672" r:id="rId8"/>
    <p:sldId id="673" r:id="rId9"/>
    <p:sldId id="715" r:id="rId10"/>
    <p:sldId id="716" r:id="rId11"/>
    <p:sldId id="717" r:id="rId12"/>
    <p:sldId id="686" r:id="rId13"/>
    <p:sldId id="674" r:id="rId14"/>
    <p:sldId id="710" r:id="rId15"/>
    <p:sldId id="687" r:id="rId16"/>
    <p:sldId id="688" r:id="rId17"/>
    <p:sldId id="689" r:id="rId18"/>
    <p:sldId id="690" r:id="rId19"/>
    <p:sldId id="720" r:id="rId20"/>
    <p:sldId id="691" r:id="rId21"/>
    <p:sldId id="721" r:id="rId22"/>
    <p:sldId id="722" r:id="rId23"/>
    <p:sldId id="724" r:id="rId24"/>
    <p:sldId id="725" r:id="rId25"/>
    <p:sldId id="692" r:id="rId26"/>
    <p:sldId id="693" r:id="rId27"/>
    <p:sldId id="694" r:id="rId28"/>
    <p:sldId id="718" r:id="rId29"/>
    <p:sldId id="704" r:id="rId30"/>
    <p:sldId id="705" r:id="rId31"/>
    <p:sldId id="695" r:id="rId32"/>
    <p:sldId id="719" r:id="rId33"/>
    <p:sldId id="706" r:id="rId34"/>
    <p:sldId id="707" r:id="rId35"/>
    <p:sldId id="708" r:id="rId36"/>
    <p:sldId id="709" r:id="rId37"/>
    <p:sldId id="703" r:id="rId38"/>
    <p:sldId id="711" r:id="rId39"/>
    <p:sldId id="712" r:id="rId40"/>
    <p:sldId id="713" r:id="rId41"/>
    <p:sldId id="714" r:id="rId4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873" autoAdjust="0"/>
    <p:restoredTop sz="94648" autoAdjust="0"/>
  </p:normalViewPr>
  <p:slideViewPr>
    <p:cSldViewPr snapToGrid="0" showGuides="1">
      <p:cViewPr>
        <p:scale>
          <a:sx n="60" d="100"/>
          <a:sy n="60" d="100"/>
        </p:scale>
        <p:origin x="-1770" y="-72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 snapToGrid="0" showGuides="1">
      <p:cViewPr>
        <p:scale>
          <a:sx n="70" d="100"/>
          <a:sy n="70" d="100"/>
        </p:scale>
        <p:origin x="-2652" y="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Defining and Using Classes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6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Defining and Using Classes</a:t>
            </a:r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006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460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Defining and Using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Defining and Using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and Using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Defining and Using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Defining and Using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3E38C-62E1-4C80-9F71-63CE186AD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8D89-3544-4404-9FB5-EF4166FF5C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A9A6D-5507-4E43-B4DB-050D11DFDC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591B3-9233-442D-8E24-F0B9102690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5E08-3BF4-43A4-8239-73E5D2D4C0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7A6E-8BC0-4085-98EE-C945BD02CB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C87BC-5509-45A8-A326-D0BC20F63B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6C78B-C6C2-4DA2-A8CB-2AFC7B9702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EF6A-BE91-47D6-898D-F87942E7FE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660D-F568-4A9A-8955-8B17518AAB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0FBB3C-E30B-4CE7-99F7-986CA152EA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smtClean="0"/>
              <a:t>Defining and Using Classes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smtClean="0"/>
              <a:t>Chapter 4</a:t>
            </a:r>
          </a:p>
          <a:p>
            <a:pPr eaLnBrk="1" hangingPunct="1">
              <a:tabLst>
                <a:tab pos="7078663" algn="l"/>
              </a:tabLst>
            </a:pPr>
            <a:endParaRPr lang="en-GB" b="1" smtClean="0"/>
          </a:p>
          <a:p>
            <a:pPr eaLnBrk="1" hangingPunct="1">
              <a:tabLst>
                <a:tab pos="7078663" algn="l"/>
              </a:tabLst>
            </a:pPr>
            <a:r>
              <a:rPr lang="en-GB" b="1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Member Modifiers (2 of 3)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Java supports 6 non-access levels for methods in a class…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abstract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method is not implemented in a class (subclasses must override)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The containing class must also be declared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abstract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final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method cannot be overridden in subclasses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native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method is implemented in native code (usually C)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The method is not implemented in the Java class definition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static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class-level method (rather than an instance-level method)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synchronized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thread-safe method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strictfp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method that uses IEEE 754 floating point maths</a:t>
            </a:r>
          </a:p>
          <a:p>
            <a:pPr lvl="2" eaLnBrk="1" hangingPunct="1"/>
            <a:endParaRPr lang="en-GB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Member Modifiers (3 of 3)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Java supports 4 non-access levels for variables in a class…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final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variable cannot be modified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Can be used with class-scope variables, arguments, and local variables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transient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variable should not be serialized 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Can only be used with class-scope variables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static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class-level variable (rather than an instance-level variable)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Can only be used with class-scope variables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volatile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Indicates a variable might be modified out-of-band (i.e. by a different thread)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Can only be used with class-scope variables</a:t>
            </a:r>
          </a:p>
          <a:p>
            <a:pPr lvl="2" eaLnBrk="1" hangingPunct="1"/>
            <a:endParaRPr lang="en-GB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72CCB52-023F-4604-8D1D-5232457BBB5A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Instance Variables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class can define any number of instance variables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Each instance will have its own set of these variables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Optional access modifier (default is package-level visibility)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Optional initial value (default is 0-based)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38200" y="3289300"/>
            <a:ext cx="7810500" cy="279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[public | private | protected] </a:t>
            </a:r>
            <a:r>
              <a:rPr lang="en-GB" sz="1200" i="1" dirty="0"/>
              <a:t>type </a:t>
            </a:r>
            <a:r>
              <a:rPr lang="en-GB" sz="1200" i="1" dirty="0" err="1"/>
              <a:t>variableName</a:t>
            </a:r>
            <a:r>
              <a:rPr lang="en-GB" sz="1200" i="1" dirty="0"/>
              <a:t> </a:t>
            </a:r>
            <a:r>
              <a:rPr lang="en-GB" sz="1200" dirty="0"/>
              <a:t>[=</a:t>
            </a:r>
            <a:r>
              <a:rPr lang="en-GB" sz="1200" i="1" dirty="0"/>
              <a:t> expression</a:t>
            </a:r>
            <a:r>
              <a:rPr lang="en-GB" sz="1200" dirty="0"/>
              <a:t>];</a:t>
            </a:r>
            <a:endParaRPr lang="en-GB" sz="1200" i="1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38200" y="4318000"/>
            <a:ext cx="7810500" cy="2184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import </a:t>
            </a:r>
            <a:r>
              <a:rPr lang="en-GB" sz="1200" dirty="0" err="1"/>
              <a:t>java.util.Date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accountHolder</a:t>
            </a:r>
            <a:r>
              <a:rPr lang="en-GB" sz="1200" dirty="0"/>
              <a:t>;                     // Default initial value: null</a:t>
            </a:r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id;                                   // Default initial value: 0</a:t>
            </a:r>
          </a:p>
          <a:p>
            <a:pPr>
              <a:defRPr/>
            </a:pPr>
            <a:r>
              <a:rPr lang="en-GB" sz="1200" dirty="0"/>
              <a:t>  private double balance = 0.0; </a:t>
            </a:r>
          </a:p>
          <a:p>
            <a:pPr>
              <a:defRPr/>
            </a:pPr>
            <a:r>
              <a:rPr lang="en-GB" sz="1200" dirty="0"/>
              <a:t>  private Date </a:t>
            </a:r>
            <a:r>
              <a:rPr lang="en-GB" sz="1200" dirty="0" err="1"/>
              <a:t>creationTimestamp</a:t>
            </a:r>
            <a:r>
              <a:rPr lang="en-GB" sz="1200" dirty="0"/>
              <a:t> = new Date();      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4343" name="TextBox 12"/>
          <p:cNvSpPr txBox="1">
            <a:spLocks noChangeArrowheads="1"/>
          </p:cNvSpPr>
          <p:nvPr/>
        </p:nvSpPr>
        <p:spPr bwMode="auto">
          <a:xfrm>
            <a:off x="6743700" y="61976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Getters and Setters (1 of 2)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It's common practice to define public getters and/or setters for private instance variables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Allows external code/tools to get/set values as "properties"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GB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940050"/>
            <a:ext cx="7810500" cy="279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[public | private | protected] </a:t>
            </a:r>
            <a:r>
              <a:rPr lang="en-GB" sz="1200" i="1" dirty="0"/>
              <a:t>type </a:t>
            </a:r>
            <a:r>
              <a:rPr lang="en-GB" sz="1200" dirty="0" err="1"/>
              <a:t>get</a:t>
            </a:r>
            <a:r>
              <a:rPr lang="en-GB" sz="1200" i="1" dirty="0" err="1"/>
              <a:t>VarName</a:t>
            </a:r>
            <a:r>
              <a:rPr lang="en-GB" sz="1200" dirty="0"/>
              <a:t>() { return </a:t>
            </a:r>
            <a:r>
              <a:rPr lang="en-GB" sz="1200" i="1" dirty="0" err="1"/>
              <a:t>varName</a:t>
            </a:r>
            <a:r>
              <a:rPr lang="en-GB" sz="1200" dirty="0"/>
              <a:t>; }</a:t>
            </a:r>
            <a:endParaRPr lang="en-GB" sz="1200" i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556125"/>
            <a:ext cx="7810500" cy="1933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String </a:t>
            </a:r>
            <a:r>
              <a:rPr lang="en-GB" sz="1200" dirty="0" err="1"/>
              <a:t>getAccountHolder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setAccountHolder</a:t>
            </a:r>
            <a:r>
              <a:rPr lang="en-GB" sz="1200" dirty="0"/>
              <a:t>(String ah)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accountHolder</a:t>
            </a:r>
            <a:r>
              <a:rPr lang="en-GB" sz="1200" dirty="0"/>
              <a:t> = ah;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</p:txBody>
      </p:sp>
      <p:sp>
        <p:nvSpPr>
          <p:cNvPr id="15366" name="TextBox 12"/>
          <p:cNvSpPr txBox="1">
            <a:spLocks noChangeArrowheads="1"/>
          </p:cNvSpPr>
          <p:nvPr/>
        </p:nvSpPr>
        <p:spPr bwMode="auto">
          <a:xfrm>
            <a:off x="6743700" y="621665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900" y="3444875"/>
            <a:ext cx="7810500" cy="279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[public | private | protected] void </a:t>
            </a:r>
            <a:r>
              <a:rPr lang="en-GB" sz="1200" dirty="0" err="1"/>
              <a:t>set</a:t>
            </a:r>
            <a:r>
              <a:rPr lang="en-GB" sz="1200" i="1" dirty="0" err="1"/>
              <a:t>VarName</a:t>
            </a:r>
            <a:r>
              <a:rPr lang="en-GB" sz="1200" dirty="0"/>
              <a:t>(</a:t>
            </a:r>
            <a:r>
              <a:rPr lang="en-GB" sz="1200" i="1" dirty="0"/>
              <a:t>type </a:t>
            </a:r>
            <a:r>
              <a:rPr lang="en-GB" sz="1200" i="1" dirty="0" err="1"/>
              <a:t>param</a:t>
            </a:r>
            <a:r>
              <a:rPr lang="en-GB" sz="1200" dirty="0"/>
              <a:t>) { </a:t>
            </a:r>
            <a:r>
              <a:rPr lang="en-GB" sz="1200" i="1" dirty="0" err="1"/>
              <a:t>varName</a:t>
            </a:r>
            <a:r>
              <a:rPr lang="en-GB" sz="1200" dirty="0"/>
              <a:t> = </a:t>
            </a:r>
            <a:r>
              <a:rPr lang="en-GB" sz="1200" i="1" dirty="0" err="1"/>
              <a:t>param</a:t>
            </a:r>
            <a:r>
              <a:rPr lang="en-GB" sz="1200" dirty="0"/>
              <a:t>; }</a:t>
            </a:r>
            <a:endParaRPr lang="en-GB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35463" y="2495550"/>
            <a:ext cx="30162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+mj-lt"/>
              </a:rPr>
              <a:t>or </a:t>
            </a:r>
            <a:r>
              <a:rPr lang="en-GB" dirty="0" err="1">
                <a:solidFill>
                  <a:srgbClr val="FF0000"/>
                </a:solidFill>
              </a:rPr>
              <a:t>isVarName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for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boolean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types</a:t>
            </a:r>
          </a:p>
        </p:txBody>
      </p:sp>
      <p:cxnSp>
        <p:nvCxnSpPr>
          <p:cNvPr id="15369" name="Straight Arrow Connector 11"/>
          <p:cNvCxnSpPr>
            <a:cxnSpLocks noChangeShapeType="1"/>
            <a:stCxn id="10" idx="1"/>
          </p:cNvCxnSpPr>
          <p:nvPr/>
        </p:nvCxnSpPr>
        <p:spPr bwMode="auto">
          <a:xfrm rot="10800000" flipH="1" flipV="1">
            <a:off x="4335463" y="2649538"/>
            <a:ext cx="31750" cy="322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Getters and Setters (2 of 2)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JavaBeans property naming convention: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Define private instance variables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Define public getters/setters, as per previous slide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Ensure the getter's return type matches the setter's param type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Allows tools (such as IDEs) to provide design-time access to "properties"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Also see the Annex at the end of this chapter, for JavaBeans event naming convention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7685B1C-A70C-4805-B926-0E6CADB4905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this Keyword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this</a:t>
            </a:r>
            <a:r>
              <a:rPr lang="en-GB" smtClean="0">
                <a:sym typeface="Wingdings" pitchFamily="2" charset="2"/>
              </a:rPr>
              <a:t> keyword represents the "current object"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Allows instance methods to explicitly access instance variables and instance methods on the "current" object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For example, the following are semantically equivalent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Uses of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this</a:t>
            </a:r>
            <a:r>
              <a:rPr lang="en-GB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Allows use of the same name for local vars and instance vars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Allows you to pass a "reference to self" into callback methods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Constructor chaining (see later)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Triggers IntelliSense 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2705100"/>
            <a:ext cx="7810500" cy="762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setAccountHolder</a:t>
            </a:r>
            <a:r>
              <a:rPr lang="en-GB" sz="1200" dirty="0"/>
              <a:t>(String ah)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accountHolder</a:t>
            </a:r>
            <a:r>
              <a:rPr lang="en-GB" sz="1200" dirty="0"/>
              <a:t> = ah;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0900" y="3632200"/>
            <a:ext cx="7810500" cy="762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setAccountHolder</a:t>
            </a:r>
            <a:r>
              <a:rPr lang="en-GB" sz="1200" dirty="0"/>
              <a:t>(String </a:t>
            </a:r>
            <a:r>
              <a:rPr lang="en-GB" sz="1200" dirty="0" err="1"/>
              <a:t>accountHolder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</a:t>
            </a:r>
            <a:r>
              <a:rPr lang="en-GB" sz="1200" dirty="0" err="1"/>
              <a:t>this.accountHolder</a:t>
            </a:r>
            <a:r>
              <a:rPr lang="en-GB" sz="1200" dirty="0"/>
              <a:t> =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8B9C87-F840-4086-A5E3-0FA2E8969645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Instance Methods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class can define any number of instance methods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So-called because each they operate on a particular instance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General syntax: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527300"/>
            <a:ext cx="7810500" cy="71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[public | private | protected] </a:t>
            </a:r>
            <a:r>
              <a:rPr lang="en-GB" sz="1200" i="1" dirty="0"/>
              <a:t>type </a:t>
            </a:r>
            <a:r>
              <a:rPr lang="en-GB" sz="1200" i="1" dirty="0" err="1"/>
              <a:t>methodName</a:t>
            </a:r>
            <a:r>
              <a:rPr lang="en-GB" sz="1200" i="1" dirty="0"/>
              <a:t>(</a:t>
            </a:r>
            <a:r>
              <a:rPr lang="en-GB" sz="1200" i="1" dirty="0" err="1"/>
              <a:t>params</a:t>
            </a:r>
            <a:r>
              <a:rPr lang="en-GB" sz="1200" dirty="0"/>
              <a:t>) 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i="1" dirty="0" err="1"/>
              <a:t>methodBody</a:t>
            </a:r>
            <a:endParaRPr lang="en-GB" sz="1200" i="1" dirty="0"/>
          </a:p>
          <a:p>
            <a:pPr defTabSz="739775">
              <a:defRPr/>
            </a:pPr>
            <a:r>
              <a:rPr lang="en-GB" sz="1200" dirty="0"/>
              <a:t>}</a:t>
            </a:r>
            <a:endParaRPr lang="en-GB" sz="1200" i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089400"/>
            <a:ext cx="7810500" cy="2501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double deposit(double amount) {</a:t>
            </a:r>
          </a:p>
          <a:p>
            <a:pPr>
              <a:defRPr/>
            </a:pPr>
            <a:r>
              <a:rPr lang="en-GB" sz="1200" dirty="0"/>
              <a:t>    balance += amount;</a:t>
            </a:r>
          </a:p>
          <a:p>
            <a:pPr>
              <a:defRPr/>
            </a:pPr>
            <a:r>
              <a:rPr lang="en-GB" sz="1200" dirty="0"/>
              <a:t>    return balance;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double withdraw(double amount) {</a:t>
            </a:r>
          </a:p>
          <a:p>
            <a:pPr>
              <a:defRPr/>
            </a:pPr>
            <a:r>
              <a:rPr lang="en-GB" sz="1200" dirty="0"/>
              <a:t>    balance -= amount;</a:t>
            </a:r>
          </a:p>
          <a:p>
            <a:pPr>
              <a:defRPr/>
            </a:pPr>
            <a:r>
              <a:rPr lang="en-GB" sz="1200" dirty="0"/>
              <a:t>    return balance;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743700" y="62865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DB65998-F519-4A6F-9B21-4CEFAC4011F6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Overloading Methods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class can contain several methods with the same name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As long as the number (or types) or parameters is different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is known as "overloading methods"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Useful, because it gives client code several ways to invoke the same semantic behaviour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Example: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Autoboxing and varargs complicate overloading (see later)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609975"/>
            <a:ext cx="7810500" cy="23320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double deposit(double amount) {</a:t>
            </a:r>
          </a:p>
          <a:p>
            <a:pPr>
              <a:defRPr/>
            </a:pPr>
            <a:r>
              <a:rPr lang="en-GB" sz="1200" dirty="0"/>
              <a:t>    balance += amount;</a:t>
            </a:r>
          </a:p>
          <a:p>
            <a:pPr>
              <a:defRPr/>
            </a:pPr>
            <a:r>
              <a:rPr lang="en-GB" sz="1200" dirty="0"/>
              <a:t>    return balance;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double deposit(</a:t>
            </a:r>
            <a:r>
              <a:rPr lang="en-GB" sz="1200" dirty="0" err="1"/>
              <a:t>int</a:t>
            </a:r>
            <a:r>
              <a:rPr lang="en-GB" sz="1200" dirty="0"/>
              <a:t> dollars, </a:t>
            </a:r>
            <a:r>
              <a:rPr lang="en-GB" sz="1200" dirty="0" err="1"/>
              <a:t>int</a:t>
            </a:r>
            <a:r>
              <a:rPr lang="en-GB" sz="1200" dirty="0"/>
              <a:t> cents) {</a:t>
            </a:r>
          </a:p>
          <a:p>
            <a:pPr>
              <a:defRPr/>
            </a:pPr>
            <a:r>
              <a:rPr lang="en-GB" sz="1200" dirty="0"/>
              <a:t>    double amount = dollars </a:t>
            </a:r>
            <a:r>
              <a:rPr lang="en-GB" sz="1200"/>
              <a:t>+ </a:t>
            </a:r>
            <a:r>
              <a:rPr lang="en-GB" sz="1200" smtClean="0"/>
              <a:t>cents/100.0;</a:t>
            </a:r>
            <a:endParaRPr lang="en-GB" sz="1200" dirty="0"/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this.deposit</a:t>
            </a:r>
            <a:r>
              <a:rPr lang="en-GB" sz="1200" dirty="0"/>
              <a:t>(amount);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</p:txBody>
      </p:sp>
      <p:sp>
        <p:nvSpPr>
          <p:cNvPr id="19462" name="TextBox 12"/>
          <p:cNvSpPr txBox="1">
            <a:spLocks noChangeArrowheads="1"/>
          </p:cNvSpPr>
          <p:nvPr/>
        </p:nvSpPr>
        <p:spPr bwMode="auto">
          <a:xfrm>
            <a:off x="6743700" y="5637213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C452412-2371-4AFB-ABD0-7ABCA2FE6ABD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Overriding Methods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A class can override a method defined in the base class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This is an inheritance-related concept (see later for details)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You must use the same method signature as in base class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You should also annotate with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@Override</a:t>
            </a:r>
            <a:r>
              <a:rPr lang="en-GB" dirty="0" smtClean="0">
                <a:sym typeface="Wingdings" pitchFamily="2" charset="2"/>
              </a:rPr>
              <a:t> (see later for details)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Example: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3314700"/>
            <a:ext cx="7810500" cy="1803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@Override</a:t>
            </a:r>
          </a:p>
          <a:p>
            <a:pPr>
              <a:defRPr/>
            </a:pPr>
            <a:r>
              <a:rPr lang="en-GB" sz="1200" dirty="0"/>
              <a:t>  public String </a:t>
            </a:r>
            <a:r>
              <a:rPr lang="en-GB" sz="1200" dirty="0" err="1"/>
              <a:t>toString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String </a:t>
            </a:r>
            <a:r>
              <a:rPr lang="en-GB" sz="1200" dirty="0" err="1"/>
              <a:t>str</a:t>
            </a:r>
            <a:r>
              <a:rPr lang="en-GB" sz="1200" dirty="0"/>
              <a:t> = </a:t>
            </a:r>
            <a:r>
              <a:rPr lang="en-GB" sz="1200" dirty="0" err="1"/>
              <a:t>String.format</a:t>
            </a:r>
            <a:r>
              <a:rPr lang="en-GB" sz="1200" dirty="0"/>
              <a:t>("[%d] %s, %.2f", id, </a:t>
            </a:r>
            <a:r>
              <a:rPr lang="en-GB" sz="1200" dirty="0" err="1"/>
              <a:t>accountHolder</a:t>
            </a:r>
            <a:r>
              <a:rPr lang="en-GB" sz="1200" dirty="0"/>
              <a:t>, balance);</a:t>
            </a:r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str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0486" name="TextBox 12"/>
          <p:cNvSpPr txBox="1">
            <a:spLocks noChangeArrowheads="1"/>
          </p:cNvSpPr>
          <p:nvPr/>
        </p:nvSpPr>
        <p:spPr bwMode="auto">
          <a:xfrm>
            <a:off x="6743700" y="48133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BA0D581-F7B6-4F0E-B8AB-94E439936AE5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3. Creating and Using Objects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Creating an object</a:t>
            </a:r>
          </a:p>
          <a:p>
            <a:pPr eaLnBrk="1" hangingPunct="1"/>
            <a:r>
              <a:rPr lang="en-GB" dirty="0" smtClean="0"/>
              <a:t>Invoking methods on an object</a:t>
            </a:r>
          </a:p>
          <a:p>
            <a:pPr eaLnBrk="1" hangingPunct="1"/>
            <a:r>
              <a:rPr lang="en-GB" dirty="0" smtClean="0"/>
              <a:t>Letting go of an object</a:t>
            </a:r>
          </a:p>
          <a:p>
            <a:pPr eaLnBrk="1" hangingPunct="1"/>
            <a:r>
              <a:rPr lang="en-GB" dirty="0" smtClean="0"/>
              <a:t>Garbage collection</a:t>
            </a:r>
          </a:p>
          <a:p>
            <a:pPr eaLnBrk="1" hangingPunct="1"/>
            <a:r>
              <a:rPr lang="en-GB" dirty="0" smtClean="0"/>
              <a:t>Object finalization</a:t>
            </a:r>
          </a:p>
          <a:p>
            <a:pPr eaLnBrk="1" hangingPunct="1"/>
            <a:r>
              <a:rPr lang="en-GB" dirty="0" smtClean="0"/>
              <a:t>Creating and using objects: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CA6276-6ACB-44B0-919C-320034B7FA4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Essential concepts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Defining a class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Creating and using objects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Initialization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Using the static keyword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sz="1200" dirty="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GB" u="sng" dirty="0" smtClean="0"/>
              <a:t>Annex</a:t>
            </a:r>
          </a:p>
          <a:p>
            <a:pPr marL="457200" indent="-457200" eaLnBrk="1" hangingPunct="1">
              <a:buFont typeface="Tahoma" pitchFamily="34" charset="0"/>
              <a:buAutoNum type="alphaUcPeriod"/>
            </a:pPr>
            <a:r>
              <a:rPr lang="en-GB" dirty="0" smtClean="0"/>
              <a:t>JavaBean events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</a:t>
              </a:r>
              <a:r>
                <a:rPr lang="en-GB" sz="2000" smtClean="0">
                  <a:solidFill>
                    <a:schemeClr val="tx2"/>
                  </a:solidFill>
                  <a:sym typeface="Wingdings" pitchFamily="2" charset="2"/>
                </a:rPr>
                <a:t>project: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DemoClasses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2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3E84EB-6407-47BE-8247-C535329007A6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an Object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 create an instance (object) of the class:</a:t>
            </a:r>
          </a:p>
          <a:p>
            <a:pPr lvl="1" eaLnBrk="1" hangingPunct="1"/>
            <a:r>
              <a:rPr lang="en-GB" smtClean="0"/>
              <a:t>Use the </a:t>
            </a:r>
            <a:r>
              <a:rPr lang="en-GB" smtClean="0">
                <a:latin typeface="Lucida Console" pitchFamily="49" charset="0"/>
              </a:rPr>
              <a:t>new</a:t>
            </a:r>
            <a:r>
              <a:rPr lang="en-GB" smtClean="0"/>
              <a:t> operator</a:t>
            </a:r>
          </a:p>
          <a:p>
            <a:pPr lvl="1" eaLnBrk="1" hangingPunct="1"/>
            <a:r>
              <a:rPr lang="en-GB" smtClean="0"/>
              <a:t>Pass initialization parameters if necessary</a:t>
            </a:r>
          </a:p>
          <a:p>
            <a:pPr lvl="1" eaLnBrk="1" hangingPunct="1"/>
            <a:r>
              <a:rPr lang="en-GB" smtClean="0"/>
              <a:t>Get back an object reference, which points to the object on the heap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3082925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classType</a:t>
            </a:r>
            <a:r>
              <a:rPr lang="en-GB" sz="1200" i="1" dirty="0"/>
              <a:t> </a:t>
            </a:r>
            <a:r>
              <a:rPr lang="en-GB" sz="1200" i="1" dirty="0" err="1"/>
              <a:t>objectRef</a:t>
            </a:r>
            <a:r>
              <a:rPr lang="en-GB" sz="1200" i="1" dirty="0"/>
              <a:t> </a:t>
            </a:r>
            <a:r>
              <a:rPr lang="en-GB" sz="1200" dirty="0"/>
              <a:t>= new </a:t>
            </a:r>
            <a:r>
              <a:rPr lang="en-GB" sz="1200" dirty="0" err="1"/>
              <a:t>ClassType</a:t>
            </a:r>
            <a:r>
              <a:rPr lang="en-GB" sz="1200" dirty="0"/>
              <a:t>(</a:t>
            </a:r>
            <a:r>
              <a:rPr lang="en-GB" sz="1200" i="1" dirty="0" err="1"/>
              <a:t>initializationParams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6B3040-7AB8-4426-95D0-896435092F0C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Invoking Methods on an Object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To i</a:t>
            </a:r>
            <a:r>
              <a:rPr lang="en-GB" dirty="0" smtClean="0">
                <a:latin typeface="+mj-lt"/>
              </a:rPr>
              <a:t>nvoke methods on an object: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Use the </a:t>
            </a:r>
            <a:r>
              <a:rPr lang="en-GB" dirty="0" err="1" smtClean="0">
                <a:latin typeface="+mj-lt"/>
              </a:rPr>
              <a:t>object.method</a:t>
            </a:r>
            <a:r>
              <a:rPr lang="en-GB" dirty="0" smtClean="0">
                <a:latin typeface="+mj-lt"/>
              </a:rPr>
              <a:t>() syntax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Pass parameters if necessary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The compiler automatically widens parameter values if needed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E.g. </a:t>
            </a:r>
            <a:r>
              <a:rPr lang="en-GB" dirty="0" err="1" smtClean="0">
                <a:latin typeface="+mj-lt"/>
              </a:rPr>
              <a:t>int</a:t>
            </a:r>
            <a:r>
              <a:rPr lang="en-GB" dirty="0" smtClean="0">
                <a:latin typeface="+mj-lt"/>
              </a:rPr>
              <a:t> value -&gt;long parameter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E.g. subclass object -&gt; </a:t>
            </a:r>
            <a:r>
              <a:rPr lang="en-GB" dirty="0" err="1" smtClean="0">
                <a:latin typeface="+mj-lt"/>
              </a:rPr>
              <a:t>superclass</a:t>
            </a:r>
            <a:r>
              <a:rPr lang="en-GB" dirty="0" smtClean="0">
                <a:latin typeface="+mj-lt"/>
              </a:rPr>
              <a:t> parameter</a:t>
            </a:r>
          </a:p>
          <a:p>
            <a:pPr eaLnBrk="1" hangingPunct="1">
              <a:defRPr/>
            </a:pPr>
            <a:r>
              <a:rPr lang="en-GB" dirty="0" smtClean="0"/>
              <a:t>But </a:t>
            </a:r>
            <a:r>
              <a:rPr lang="en-GB" dirty="0" smtClean="0">
                <a:latin typeface="+mj-lt"/>
              </a:rPr>
              <a:t>the compiler doesn't widen wrapper types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E.g. it doesn't widen Integer -&gt;Long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5" y="2427288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returnValue</a:t>
            </a:r>
            <a:r>
              <a:rPr lang="en-GB" sz="1200" dirty="0"/>
              <a:t> = </a:t>
            </a:r>
            <a:r>
              <a:rPr lang="en-GB" sz="1200" i="1" dirty="0" err="1"/>
              <a:t>objectRef.methodName</a:t>
            </a:r>
            <a:r>
              <a:rPr lang="en-GB" sz="1200" dirty="0"/>
              <a:t>(</a:t>
            </a:r>
            <a:r>
              <a:rPr lang="en-GB" sz="1200" i="1" dirty="0" err="1"/>
              <a:t>params</a:t>
            </a:r>
            <a:r>
              <a:rPr lang="en-GB" sz="1200" dirty="0"/>
              <a:t>);</a:t>
            </a:r>
            <a:r>
              <a:rPr lang="en-GB" sz="1200" i="1" dirty="0"/>
              <a:t> 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020DF8D-050C-4B38-8919-3230414B207E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Letting Go of an Object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Optionally, when you've finished using an object, set the object reference to </a:t>
            </a:r>
            <a:r>
              <a:rPr lang="en-GB" dirty="0" smtClean="0">
                <a:latin typeface="Lucida Console" pitchFamily="49" charset="0"/>
              </a:rPr>
              <a:t>null</a:t>
            </a: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If this is the last remaining reference to the object (on any live thread), the object is eligible for garbage collection</a:t>
            </a:r>
          </a:p>
          <a:p>
            <a:pPr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Other ways an object can become unreferenced: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Reassigning an object reference to a different object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Isolated references (e.g. two objects that refer to each other, but no-one else refers to them)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5" y="2706688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i="1" dirty="0" err="1"/>
              <a:t>objectRef</a:t>
            </a:r>
            <a:r>
              <a:rPr lang="en-GB" sz="1200" i="1" dirty="0"/>
              <a:t> </a:t>
            </a:r>
            <a:r>
              <a:rPr lang="en-GB" sz="1200" dirty="0"/>
              <a:t>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A487072-5427-4362-B44B-BC3CD7C00E86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Garbage Collection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200" dirty="0" smtClean="0"/>
              <a:t>The JVM decides when to run the garbage collector </a:t>
            </a:r>
          </a:p>
          <a:p>
            <a:pPr lvl="1" eaLnBrk="1" hangingPunct="1">
              <a:defRPr/>
            </a:pPr>
            <a:r>
              <a:rPr lang="en-GB" dirty="0" smtClean="0"/>
              <a:t>Typically when it senses memory is getting low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The GC looks for objects that are eligible for garbage collection, and reclaims their memory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You can request the JVM to do a garbage collection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But Java 6 is so good, you're advised not to do this anymore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If you want to find out how much free memory you've got: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988" y="3552825"/>
            <a:ext cx="8232775" cy="368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System.gc</a:t>
            </a:r>
            <a:r>
              <a:rPr lang="en-GB" sz="1200" dirty="0"/>
              <a:t>();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8638" y="4792663"/>
            <a:ext cx="8232775" cy="11191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Runtime </a:t>
            </a:r>
            <a:r>
              <a:rPr lang="en-GB" sz="1200" dirty="0" err="1"/>
              <a:t>rt</a:t>
            </a:r>
            <a:r>
              <a:rPr lang="en-GB" sz="1200" dirty="0"/>
              <a:t> = </a:t>
            </a:r>
            <a:r>
              <a:rPr lang="en-GB" sz="1200" dirty="0" err="1"/>
              <a:t>Runtime.getRuntime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 err="1"/>
              <a:t>rt.gc</a:t>
            </a:r>
            <a:r>
              <a:rPr lang="en-GB" sz="1200" dirty="0"/>
              <a:t>(); // Alternate to </a:t>
            </a:r>
            <a:r>
              <a:rPr lang="en-GB" sz="1200" dirty="0" err="1"/>
              <a:t>System.gc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("After garbage collection, free memory = " + </a:t>
            </a:r>
            <a:r>
              <a:rPr lang="en-GB" sz="1200" dirty="0" err="1"/>
              <a:t>rt.freeMemory</a:t>
            </a:r>
            <a:r>
              <a:rPr lang="en-GB" sz="1200" dirty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236F1D-3124-4625-B193-BF1C86A1CC1F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Object Finalization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latin typeface="+mj-lt"/>
              </a:rPr>
              <a:t>When an object is garbage collected: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It's </a:t>
            </a:r>
            <a:r>
              <a:rPr lang="en-GB" dirty="0" smtClean="0">
                <a:latin typeface="Lucida Console" pitchFamily="49" charset="0"/>
              </a:rPr>
              <a:t>finalize()</a:t>
            </a:r>
            <a:r>
              <a:rPr lang="en-GB" dirty="0" smtClean="0">
                <a:latin typeface="+mj-lt"/>
              </a:rPr>
              <a:t> method is called </a:t>
            </a:r>
          </a:p>
          <a:p>
            <a:pPr lvl="1" eaLnBrk="1" hangingPunct="1">
              <a:defRPr/>
            </a:pPr>
            <a:r>
              <a:rPr lang="en-GB" dirty="0" smtClean="0"/>
              <a:t>Defined in </a:t>
            </a:r>
            <a:r>
              <a:rPr lang="en-GB" dirty="0" smtClean="0">
                <a:latin typeface="Lucida Console" pitchFamily="49" charset="0"/>
              </a:rPr>
              <a:t>Object</a:t>
            </a:r>
            <a:r>
              <a:rPr lang="en-GB" dirty="0" smtClean="0"/>
              <a:t>, you can </a:t>
            </a:r>
            <a:r>
              <a:rPr lang="en-GB" dirty="0" smtClean="0">
                <a:latin typeface="+mj-lt"/>
              </a:rPr>
              <a:t>override it in your class to clean up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</a:rPr>
              <a:t>But note: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</a:rPr>
              <a:t>When exactly will the object be garbage collected (if ever?)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  <a:p>
            <a:pPr lvl="1" eaLnBrk="1" hangingPunct="1"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A36BA41-2484-4F9F-AD17-103F8EC58684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Creating and Using Objects: Example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Discuss the following example:</a:t>
            </a:r>
            <a:endParaRPr lang="en-GB" dirty="0" smtClean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5" y="1651000"/>
            <a:ext cx="8232775" cy="5092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package </a:t>
            </a:r>
            <a:r>
              <a:rPr lang="en-GB" sz="1200" dirty="0" err="1"/>
              <a:t>demo.classes</a:t>
            </a:r>
            <a:r>
              <a:rPr lang="en-GB" sz="1200" dirty="0"/>
              <a:t>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UseBankAccount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BankAccount</a:t>
            </a:r>
            <a:r>
              <a:rPr lang="en-GB" sz="1200" dirty="0"/>
              <a:t> acc1 = new </a:t>
            </a:r>
            <a:r>
              <a:rPr lang="en-GB" sz="1200" dirty="0" err="1"/>
              <a:t>BankAccount</a:t>
            </a:r>
            <a:r>
              <a:rPr lang="en-GB" sz="1200" dirty="0"/>
              <a:t>();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BankAccount</a:t>
            </a:r>
            <a:r>
              <a:rPr lang="en-GB" sz="1200" dirty="0"/>
              <a:t> acc2 = new </a:t>
            </a:r>
            <a:r>
              <a:rPr lang="en-GB" sz="1200" dirty="0" err="1"/>
              <a:t>BankAccount</a:t>
            </a:r>
            <a:r>
              <a:rPr lang="en-GB" sz="1200" dirty="0"/>
              <a:t>("John Smith");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workWithBankAccount</a:t>
            </a:r>
            <a:r>
              <a:rPr lang="en-GB" sz="1200" dirty="0"/>
              <a:t>(acc1);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workWithBankAccount</a:t>
            </a:r>
            <a:r>
              <a:rPr lang="en-GB" sz="1200" dirty="0"/>
              <a:t>(acc2);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("Next account will have ID " + </a:t>
            </a:r>
            <a:r>
              <a:rPr lang="en-GB" sz="1200" dirty="0" err="1"/>
              <a:t>BankAccount.getNextId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static void </a:t>
            </a:r>
            <a:r>
              <a:rPr lang="en-GB" sz="1200" dirty="0" err="1"/>
              <a:t>workWithBankAccount</a:t>
            </a:r>
            <a:r>
              <a:rPr lang="en-GB" sz="1200" dirty="0"/>
              <a:t>(</a:t>
            </a:r>
            <a:r>
              <a:rPr lang="en-GB" sz="1200" dirty="0" err="1"/>
              <a:t>BankAccount</a:t>
            </a:r>
            <a:r>
              <a:rPr lang="en-GB" sz="1200" dirty="0"/>
              <a:t> acc)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acc.deposit</a:t>
            </a:r>
            <a:r>
              <a:rPr lang="en-GB" sz="1200" dirty="0"/>
              <a:t>(100 * </a:t>
            </a:r>
            <a:r>
              <a:rPr lang="en-GB" sz="1200" dirty="0" err="1"/>
              <a:t>Math.random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acc.deposit</a:t>
            </a:r>
            <a:r>
              <a:rPr lang="en-GB" sz="1200" dirty="0"/>
              <a:t>(10, 50);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("\</a:t>
            </a:r>
            <a:r>
              <a:rPr lang="en-GB" sz="1200" dirty="0" err="1"/>
              <a:t>nBalance</a:t>
            </a:r>
            <a:r>
              <a:rPr lang="en-GB" sz="1200" dirty="0"/>
              <a:t> after deposits: " + </a:t>
            </a:r>
            <a:r>
              <a:rPr lang="en-GB" sz="1200" dirty="0" err="1"/>
              <a:t>acc.getBalance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acc.withdraw</a:t>
            </a:r>
            <a:r>
              <a:rPr lang="en-GB" sz="1200" dirty="0"/>
              <a:t>(30);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acc.toString</a:t>
            </a:r>
            <a:r>
              <a:rPr lang="en-GB" sz="1200" dirty="0"/>
              <a:t>());// Or just </a:t>
            </a:r>
            <a:r>
              <a:rPr lang="en-GB" sz="1200" u="sng" dirty="0"/>
              <a:t>acc...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("Created: " + </a:t>
            </a:r>
            <a:r>
              <a:rPr lang="en-GB" sz="1200" dirty="0" err="1"/>
              <a:t>acc.getCreationTimestamp</a:t>
            </a:r>
            <a:r>
              <a:rPr lang="en-GB" sz="1200" dirty="0"/>
              <a:t>());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48C60DA-191C-4E25-9BDB-3E43EFFDED40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4. Initialization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Default initialization</a:t>
            </a:r>
          </a:p>
          <a:p>
            <a:pPr eaLnBrk="1" hangingPunct="1"/>
            <a:r>
              <a:rPr lang="en-GB" smtClean="0"/>
              <a:t>The role of constructors</a:t>
            </a:r>
          </a:p>
          <a:p>
            <a:pPr eaLnBrk="1" hangingPunct="1"/>
            <a:r>
              <a:rPr lang="en-GB" smtClean="0"/>
              <a:t>Defining a no-arg constructor</a:t>
            </a:r>
          </a:p>
          <a:p>
            <a:pPr eaLnBrk="1" hangingPunct="1"/>
            <a:r>
              <a:rPr lang="en-GB" smtClean="0"/>
              <a:t>Defining parameterized constructors</a:t>
            </a:r>
          </a:p>
          <a:p>
            <a:pPr eaLnBrk="1" hangingPunct="1"/>
            <a:r>
              <a:rPr lang="en-GB" smtClean="0"/>
              <a:t>Constructor chaining</a:t>
            </a:r>
          </a:p>
          <a:p>
            <a:pPr eaLnBrk="1" hangingPunct="1"/>
            <a:r>
              <a:rPr lang="en-GB" smtClean="0"/>
              <a:t>Initialization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F08B86-4CB3-4B40-B591-98F19E4968F2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Default Initialization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When you create an object, its instance variables are initialized as follows…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If an instance variable </a:t>
            </a:r>
            <a:r>
              <a:rPr lang="en-GB" u="sng" smtClean="0">
                <a:sym typeface="Wingdings" pitchFamily="2" charset="2"/>
              </a:rPr>
              <a:t>doesn't</a:t>
            </a:r>
            <a:r>
              <a:rPr lang="en-GB" smtClean="0">
                <a:sym typeface="Wingdings" pitchFamily="2" charset="2"/>
              </a:rPr>
              <a:t> specify an initial value</a:t>
            </a:r>
          </a:p>
          <a:p>
            <a:pPr lvl="2" eaLnBrk="1" hangingPunct="1"/>
            <a:r>
              <a:rPr lang="en-GB" smtClean="0">
                <a:sym typeface="Wingdings" pitchFamily="2" charset="2"/>
              </a:rPr>
              <a:t>The variable is initialized to the appropriate default value</a:t>
            </a:r>
          </a:p>
          <a:p>
            <a:pPr lvl="2" eaLnBrk="1" hangingPunct="1"/>
            <a:r>
              <a:rPr lang="en-GB" smtClean="0">
                <a:sym typeface="Wingdings" pitchFamily="2" charset="2"/>
              </a:rPr>
              <a:t>i.e. zero-based for primitives, and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null</a:t>
            </a:r>
            <a:r>
              <a:rPr lang="en-GB" smtClean="0">
                <a:sym typeface="Wingdings" pitchFamily="2" charset="2"/>
              </a:rPr>
              <a:t> for object references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If an instance variable </a:t>
            </a:r>
            <a:r>
              <a:rPr lang="en-GB" u="sng" smtClean="0">
                <a:sym typeface="Wingdings" pitchFamily="2" charset="2"/>
              </a:rPr>
              <a:t>does</a:t>
            </a:r>
            <a:r>
              <a:rPr lang="en-GB" smtClean="0">
                <a:sym typeface="Wingdings" pitchFamily="2" charset="2"/>
              </a:rPr>
              <a:t> specify an initial value:</a:t>
            </a:r>
          </a:p>
          <a:p>
            <a:pPr lvl="2" eaLnBrk="1" hangingPunct="1"/>
            <a:r>
              <a:rPr lang="en-GB" smtClean="0">
                <a:sym typeface="Wingdings" pitchFamily="2" charset="2"/>
              </a:rPr>
              <a:t>The variable is initialized to that value, obviously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2801F4D-19D5-46AD-8625-3D8C5CDED435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The Role of Constructors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In addition (or instead) of default initialization…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You can define </a:t>
            </a:r>
            <a:r>
              <a:rPr lang="en-GB" u="sng" smtClean="0">
                <a:sym typeface="Wingdings" pitchFamily="2" charset="2"/>
              </a:rPr>
              <a:t>constructors</a:t>
            </a:r>
            <a:r>
              <a:rPr lang="en-GB" smtClean="0">
                <a:sym typeface="Wingdings" pitchFamily="2" charset="2"/>
              </a:rPr>
              <a:t> in your class to perform non-trivial initialization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Rules for defining constructors: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 constructor is a method with the same name as the 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Typically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public</a:t>
            </a:r>
            <a:r>
              <a:rPr lang="en-GB" smtClean="0">
                <a:sym typeface="Wingdings" pitchFamily="2" charset="2"/>
              </a:rPr>
              <a:t>, to allow client code to access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No return type, not even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void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Can specify parameters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Cannot be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,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abstract</a:t>
            </a:r>
            <a:r>
              <a:rPr lang="en-GB" smtClean="0">
                <a:sym typeface="Wingdings" pitchFamily="2" charset="2"/>
              </a:rPr>
              <a:t>, or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B21EC74-96ED-4476-8E85-DDAD9FD8EE4D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a No-Arg Constructor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constructor that has no parameters is called the "no-arg" constructor</a:t>
            </a:r>
          </a:p>
          <a:p>
            <a:pPr lvl="1" eaLnBrk="1" hangingPunct="1"/>
            <a:endParaRPr lang="en-GB" smtClean="0">
              <a:sym typeface="Wingdings" pitchFamily="2" charset="2"/>
            </a:endParaRPr>
          </a:p>
          <a:p>
            <a:pPr lvl="1"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57400"/>
            <a:ext cx="7810500" cy="24765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id;</a:t>
            </a:r>
          </a:p>
          <a:p>
            <a:pPr>
              <a:defRPr/>
            </a:pPr>
            <a:r>
              <a:rPr lang="en-GB" sz="1200" dirty="0"/>
              <a:t>  private double balance = 0.0;</a:t>
            </a:r>
          </a:p>
          <a:p>
            <a:pPr>
              <a:defRPr/>
            </a:pPr>
            <a:r>
              <a:rPr lang="en-GB" sz="1200" dirty="0"/>
              <a:t>  private Date </a:t>
            </a:r>
            <a:r>
              <a:rPr lang="en-GB" sz="1200" dirty="0" err="1"/>
              <a:t>creationTimestamp</a:t>
            </a:r>
            <a:r>
              <a:rPr lang="en-GB" sz="1200" dirty="0"/>
              <a:t> = new Date();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BankAccount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accountHolder</a:t>
            </a:r>
            <a:r>
              <a:rPr lang="en-GB" sz="1200" dirty="0"/>
              <a:t> = "Anonymous";</a:t>
            </a:r>
          </a:p>
          <a:p>
            <a:pPr>
              <a:defRPr/>
            </a:pPr>
            <a:r>
              <a:rPr lang="en-GB" sz="1200" dirty="0"/>
              <a:t>    // Plus any other initialization needed…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1750" name="TextBox 12"/>
          <p:cNvSpPr txBox="1">
            <a:spLocks noChangeArrowheads="1"/>
          </p:cNvSpPr>
          <p:nvPr/>
        </p:nvSpPr>
        <p:spPr bwMode="auto">
          <a:xfrm>
            <a:off x="6743700" y="42291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cxnSp>
        <p:nvCxnSpPr>
          <p:cNvPr id="31751" name="Elbow Connector 8"/>
          <p:cNvCxnSpPr>
            <a:cxnSpLocks noChangeShapeType="1"/>
          </p:cNvCxnSpPr>
          <p:nvPr/>
        </p:nvCxnSpPr>
        <p:spPr bwMode="auto">
          <a:xfrm rot="10800000">
            <a:off x="3162300" y="3492500"/>
            <a:ext cx="2527300" cy="1257300"/>
          </a:xfrm>
          <a:prstGeom prst="bentConnector3">
            <a:avLst>
              <a:gd name="adj1" fmla="val -755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71800" y="4724400"/>
            <a:ext cx="3670300" cy="27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BankAccount</a:t>
            </a:r>
            <a:r>
              <a:rPr lang="en-GB" sz="1200" dirty="0"/>
              <a:t> acc1 = new </a:t>
            </a:r>
            <a:r>
              <a:rPr lang="en-GB" sz="1200" dirty="0" err="1"/>
              <a:t>BankAccount</a:t>
            </a:r>
            <a:r>
              <a:rPr lang="en-GB" sz="1200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1. Essential Concepts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class?</a:t>
            </a:r>
          </a:p>
          <a:p>
            <a:pPr eaLnBrk="1" hangingPunct="1"/>
            <a:r>
              <a:rPr lang="en-GB" smtClean="0"/>
              <a:t>What is an object?</a:t>
            </a:r>
          </a:p>
          <a:p>
            <a:pPr eaLnBrk="1" hangingPunct="1"/>
            <a:r>
              <a:rPr lang="en-GB" smtClean="0"/>
              <a:t>OO modelling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3E80E7-6E6D-456B-8761-2D437336CF2A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Defining Parameterized Constructors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A class can have number of parameterized constructors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is an example of overloading 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2768600"/>
            <a:ext cx="7810500" cy="2527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BankAccount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accountHolder</a:t>
            </a:r>
            <a:r>
              <a:rPr lang="en-GB" sz="1200" dirty="0"/>
              <a:t> = "Anonymous";</a:t>
            </a:r>
          </a:p>
          <a:p>
            <a:pPr>
              <a:defRPr/>
            </a:pPr>
            <a:r>
              <a:rPr lang="en-GB" sz="1200" dirty="0"/>
              <a:t>    // Plus any other initialization needed…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BankAccount</a:t>
            </a:r>
            <a:r>
              <a:rPr lang="en-GB" sz="1200" dirty="0"/>
              <a:t>(String </a:t>
            </a:r>
            <a:r>
              <a:rPr lang="en-GB" sz="1200" dirty="0" err="1"/>
              <a:t>accountHolder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this.accountHolder</a:t>
            </a:r>
            <a:r>
              <a:rPr lang="en-GB" sz="1200" dirty="0"/>
              <a:t> =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  // Plus any other initialization needed…</a:t>
            </a:r>
          </a:p>
          <a:p>
            <a:pPr>
              <a:defRPr/>
            </a:pPr>
            <a:r>
              <a:rPr lang="en-GB" sz="1200" dirty="0"/>
              <a:t>  }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2774" name="TextBox 12"/>
          <p:cNvSpPr txBox="1">
            <a:spLocks noChangeArrowheads="1"/>
          </p:cNvSpPr>
          <p:nvPr/>
        </p:nvSpPr>
        <p:spPr bwMode="auto">
          <a:xfrm>
            <a:off x="6743700" y="49784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cxnSp>
        <p:nvCxnSpPr>
          <p:cNvPr id="32775" name="Elbow Connector 11"/>
          <p:cNvCxnSpPr>
            <a:cxnSpLocks noChangeShapeType="1"/>
          </p:cNvCxnSpPr>
          <p:nvPr/>
        </p:nvCxnSpPr>
        <p:spPr bwMode="auto">
          <a:xfrm rot="10800000">
            <a:off x="3162300" y="3492500"/>
            <a:ext cx="2616200" cy="2336800"/>
          </a:xfrm>
          <a:prstGeom prst="bentConnector3">
            <a:avLst>
              <a:gd name="adj1" fmla="val 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24300" y="5651500"/>
            <a:ext cx="47371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BankAccount</a:t>
            </a:r>
            <a:r>
              <a:rPr lang="en-GB" sz="1200" dirty="0"/>
              <a:t> acc1 = new </a:t>
            </a:r>
            <a:r>
              <a:rPr lang="en-GB" sz="1200" dirty="0" err="1"/>
              <a:t>BankAccount</a:t>
            </a:r>
            <a:r>
              <a:rPr lang="en-GB" sz="1200" dirty="0"/>
              <a:t>();</a:t>
            </a:r>
          </a:p>
        </p:txBody>
      </p:sp>
      <p:cxnSp>
        <p:nvCxnSpPr>
          <p:cNvPr id="32777" name="Elbow Connector 16"/>
          <p:cNvCxnSpPr>
            <a:cxnSpLocks noChangeShapeType="1"/>
          </p:cNvCxnSpPr>
          <p:nvPr/>
        </p:nvCxnSpPr>
        <p:spPr bwMode="auto">
          <a:xfrm rot="10800000">
            <a:off x="1092200" y="4432300"/>
            <a:ext cx="4749800" cy="1892300"/>
          </a:xfrm>
          <a:prstGeom prst="bentConnector3">
            <a:avLst>
              <a:gd name="adj1" fmla="val 113370"/>
            </a:avLst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24300" y="6197600"/>
            <a:ext cx="47371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BankAccount</a:t>
            </a:r>
            <a:r>
              <a:rPr lang="en-GB" sz="1200" dirty="0"/>
              <a:t> acc2 = new </a:t>
            </a:r>
            <a:r>
              <a:rPr lang="en-GB" sz="1200" dirty="0" err="1"/>
              <a:t>BankAccount</a:t>
            </a:r>
            <a:r>
              <a:rPr lang="en-GB" sz="1200" dirty="0"/>
              <a:t>("John Smith");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D93EF0-AF3C-457B-B205-41C2709BB8B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Constructor Chaining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If several constructors have to implement common initialization logic…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You can chain them together, using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this(</a:t>
            </a:r>
            <a:r>
              <a:rPr lang="en-GB" i="1" smtClean="0">
                <a:latin typeface="Lucida Console" pitchFamily="49" charset="0"/>
                <a:sym typeface="Wingdings" pitchFamily="2" charset="2"/>
              </a:rPr>
              <a:t>params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)</a:t>
            </a:r>
            <a:r>
              <a:rPr lang="en-GB" smtClean="0">
                <a:sym typeface="Wingdings" pitchFamily="2" charset="2"/>
              </a:rPr>
              <a:t> syntax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Typically, a basic constructor chains to a more specific constructor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8200" y="2768600"/>
            <a:ext cx="7810500" cy="2527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BankAccount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this("Anonymous");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public </a:t>
            </a:r>
            <a:r>
              <a:rPr lang="en-GB" sz="1200" dirty="0" err="1"/>
              <a:t>BankAccount</a:t>
            </a:r>
            <a:r>
              <a:rPr lang="en-GB" sz="1200" dirty="0"/>
              <a:t>(String </a:t>
            </a:r>
            <a:r>
              <a:rPr lang="en-GB" sz="1200" dirty="0" err="1"/>
              <a:t>accountHolder</a:t>
            </a:r>
            <a:r>
              <a:rPr lang="en-GB" sz="1200" dirty="0"/>
              <a:t>)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this.accountHolder</a:t>
            </a:r>
            <a:r>
              <a:rPr lang="en-GB" sz="1200" dirty="0"/>
              <a:t> = </a:t>
            </a:r>
            <a:r>
              <a:rPr lang="en-GB" sz="1200" dirty="0" err="1"/>
              <a:t>accountHolder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  // Plus any other initialization needed…</a:t>
            </a:r>
          </a:p>
          <a:p>
            <a:pPr>
              <a:defRPr/>
            </a:pPr>
            <a:r>
              <a:rPr lang="en-GB" sz="1200" dirty="0"/>
              <a:t>  }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3798" name="TextBox 12"/>
          <p:cNvSpPr txBox="1">
            <a:spLocks noChangeArrowheads="1"/>
          </p:cNvSpPr>
          <p:nvPr/>
        </p:nvSpPr>
        <p:spPr bwMode="auto">
          <a:xfrm>
            <a:off x="6743700" y="49784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cxnSp>
        <p:nvCxnSpPr>
          <p:cNvPr id="33799" name="Elbow Connector 19"/>
          <p:cNvCxnSpPr>
            <a:cxnSpLocks noChangeShapeType="1"/>
          </p:cNvCxnSpPr>
          <p:nvPr/>
        </p:nvCxnSpPr>
        <p:spPr bwMode="auto">
          <a:xfrm rot="10800000">
            <a:off x="3162300" y="3492500"/>
            <a:ext cx="2616200" cy="2336800"/>
          </a:xfrm>
          <a:prstGeom prst="bentConnector3">
            <a:avLst>
              <a:gd name="adj1" fmla="val 0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24300" y="5651500"/>
            <a:ext cx="47371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BankAccount</a:t>
            </a:r>
            <a:r>
              <a:rPr lang="en-GB" sz="1200" dirty="0"/>
              <a:t> acc1 = new </a:t>
            </a:r>
            <a:r>
              <a:rPr lang="en-GB" sz="1200" dirty="0" err="1"/>
              <a:t>BankAccount</a:t>
            </a:r>
            <a:r>
              <a:rPr lang="en-GB" sz="1200" dirty="0"/>
              <a:t>();</a:t>
            </a:r>
          </a:p>
        </p:txBody>
      </p:sp>
      <p:cxnSp>
        <p:nvCxnSpPr>
          <p:cNvPr id="33801" name="Elbow Connector 22"/>
          <p:cNvCxnSpPr>
            <a:cxnSpLocks noChangeShapeType="1"/>
          </p:cNvCxnSpPr>
          <p:nvPr/>
        </p:nvCxnSpPr>
        <p:spPr bwMode="auto">
          <a:xfrm rot="10800000">
            <a:off x="1092200" y="4432300"/>
            <a:ext cx="4749800" cy="1892300"/>
          </a:xfrm>
          <a:prstGeom prst="bentConnector3">
            <a:avLst>
              <a:gd name="adj1" fmla="val 113370"/>
            </a:avLst>
          </a:prstGeom>
          <a:noFill/>
          <a:ln w="28575" algn="ctr">
            <a:solidFill>
              <a:srgbClr val="92D050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24300" y="6197600"/>
            <a:ext cx="47371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BankAccount</a:t>
            </a:r>
            <a:r>
              <a:rPr lang="en-GB" sz="1200" dirty="0"/>
              <a:t> acc2 = new </a:t>
            </a:r>
            <a:r>
              <a:rPr lang="en-GB" sz="1200" dirty="0" err="1"/>
              <a:t>BankAccount</a:t>
            </a:r>
            <a:r>
              <a:rPr lang="en-GB" sz="1200" dirty="0"/>
              <a:t>("John Smith");</a:t>
            </a:r>
          </a:p>
        </p:txBody>
      </p:sp>
      <p:cxnSp>
        <p:nvCxnSpPr>
          <p:cNvPr id="33803" name="Straight Arrow Connector 26"/>
          <p:cNvCxnSpPr>
            <a:cxnSpLocks noChangeShapeType="1"/>
          </p:cNvCxnSpPr>
          <p:nvPr/>
        </p:nvCxnSpPr>
        <p:spPr bwMode="auto">
          <a:xfrm rot="5400000">
            <a:off x="1892301" y="4051300"/>
            <a:ext cx="533400" cy="31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92590B9-1CE3-4324-9BAD-56DD7565C906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Initialization Blocks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You can use an initialization block to perform additional initialization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Handy if you have common initialization (regardless of which constructor is called)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You can have multiple initialization blocks in a 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Executed in the order they appear in the class, when an object is created (after all superclass constructors have been called)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Executed 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941763"/>
            <a:ext cx="7810500" cy="23336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the 1st initialization block.");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the 2nd initialization block.");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4822" name="TextBox 12"/>
          <p:cNvSpPr txBox="1">
            <a:spLocks noChangeArrowheads="1"/>
          </p:cNvSpPr>
          <p:nvPr/>
        </p:nvSpPr>
        <p:spPr bwMode="auto">
          <a:xfrm>
            <a:off x="6743700" y="5948363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9760CD-38E8-4B2F-B38B-B7BBF3801CCF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5. Using the static Keyword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static variables</a:t>
            </a:r>
          </a:p>
          <a:p>
            <a:pPr eaLnBrk="1" hangingPunct="1"/>
            <a:r>
              <a:rPr lang="en-GB" smtClean="0"/>
              <a:t>static initialization blocks</a:t>
            </a:r>
          </a:p>
          <a:p>
            <a:pPr eaLnBrk="1" hangingPunct="1"/>
            <a:r>
              <a:rPr lang="en-GB" smtClean="0"/>
              <a:t>static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862A819-81C2-48DB-B95D-7D6311DA5EDA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static Variables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variables belong to the class as a whole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Allocated once, before first usage of 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Remain allocated regardless of number of instances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Client code can access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public</a:t>
            </a:r>
            <a:r>
              <a:rPr lang="en-GB" smtClean="0">
                <a:sym typeface="Wingdings" pitchFamily="2" charset="2"/>
              </a:rPr>
              <a:t>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members via the class name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413000"/>
            <a:ext cx="7810500" cy="1282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private static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nextId</a:t>
            </a:r>
            <a:r>
              <a:rPr lang="en-GB" sz="1200" dirty="0"/>
              <a:t> = 1;</a:t>
            </a:r>
          </a:p>
          <a:p>
            <a:pPr>
              <a:defRPr/>
            </a:pPr>
            <a:r>
              <a:rPr lang="en-GB" sz="1200" dirty="0"/>
              <a:t>  public static final double OVERDRAFT_LIMIT = -1000;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6870" name="TextBox 12"/>
          <p:cNvSpPr txBox="1">
            <a:spLocks noChangeArrowheads="1"/>
          </p:cNvSpPr>
          <p:nvPr/>
        </p:nvSpPr>
        <p:spPr bwMode="auto">
          <a:xfrm>
            <a:off x="6743700" y="33909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4813300"/>
            <a:ext cx="7810500" cy="673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("Overdraft limit is " + </a:t>
            </a:r>
            <a:r>
              <a:rPr lang="en-GB" sz="1200" dirty="0" err="1"/>
              <a:t>BankAccount.OVERDRAFT_LIMIT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</p:txBody>
      </p:sp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6416675" y="5181600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UseBankAccount.java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06216AF-1ED1-4D11-B974-A34DED07B522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static Initialization Blocks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You can use a </a:t>
            </a:r>
            <a:r>
              <a:rPr lang="en-GB" dirty="0" smtClean="0">
                <a:latin typeface="+mj-lt"/>
                <a:sym typeface="Wingdings" pitchFamily="2" charset="2"/>
              </a:rPr>
              <a:t>static</a:t>
            </a:r>
            <a:r>
              <a:rPr lang="en-GB" dirty="0" smtClean="0">
                <a:sym typeface="Wingdings" pitchFamily="2" charset="2"/>
              </a:rPr>
              <a:t> initialization block to initialize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dirty="0" smtClean="0">
                <a:sym typeface="Wingdings" pitchFamily="2" charset="2"/>
              </a:rPr>
              <a:t> variables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Handy if you have non-trivial one-off initialization to perform</a:t>
            </a: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You can have multiple static initialization blocks in a class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Executed in the order they appear in the class, when the class is first loaded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578225"/>
            <a:ext cx="7810500" cy="23336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static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the 1st static initialization block.");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  static {</a:t>
            </a:r>
          </a:p>
          <a:p>
            <a:pPr>
              <a:defRPr/>
            </a:pPr>
            <a:r>
              <a:rPr lang="en-GB" sz="1200" dirty="0"/>
              <a:t>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the 2nd static initialization block.");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7894" name="TextBox 12"/>
          <p:cNvSpPr txBox="1">
            <a:spLocks noChangeArrowheads="1"/>
          </p:cNvSpPr>
          <p:nvPr/>
        </p:nvSpPr>
        <p:spPr bwMode="auto">
          <a:xfrm>
            <a:off x="6743700" y="5586413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static Methods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methods implement class-wide behaviour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getters/setters for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variables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factory methods, responsible for creating instances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instance management, keeping track of all instances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method can only directly access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members of the class (i.e. not instance variables/methods)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This is because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smtClean="0">
                <a:sym typeface="Wingdings" pitchFamily="2" charset="2"/>
              </a:rPr>
              <a:t> methods don't receive a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this</a:t>
            </a:r>
            <a:r>
              <a:rPr lang="en-GB" smtClean="0">
                <a:sym typeface="Wingdings" pitchFamily="2" charset="2"/>
              </a:rPr>
              <a:t> reference</a:t>
            </a: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  <a:p>
            <a:pPr eaLnBrk="1" hangingPunct="1"/>
            <a:endParaRPr lang="en-GB" smtClean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4330700"/>
            <a:ext cx="7810500" cy="14097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>
              <a:defRPr/>
            </a:pPr>
            <a:r>
              <a:rPr lang="en-GB" sz="1200" dirty="0"/>
              <a:t>  public static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getNextId</a:t>
            </a:r>
            <a:r>
              <a:rPr lang="en-GB" sz="1200" dirty="0"/>
              <a:t>() {</a:t>
            </a:r>
          </a:p>
          <a:p>
            <a:pPr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nextId</a:t>
            </a:r>
            <a:r>
              <a:rPr lang="en-GB" sz="1200" dirty="0"/>
              <a:t>;</a:t>
            </a:r>
          </a:p>
          <a:p>
            <a:pPr>
              <a:defRPr/>
            </a:pPr>
            <a:r>
              <a:rPr lang="en-GB" sz="1200" dirty="0"/>
              <a:t>  }</a:t>
            </a:r>
          </a:p>
          <a:p>
            <a:pPr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38917" name="TextBox 12"/>
          <p:cNvSpPr txBox="1">
            <a:spLocks noChangeArrowheads="1"/>
          </p:cNvSpPr>
          <p:nvPr/>
        </p:nvSpPr>
        <p:spPr bwMode="auto">
          <a:xfrm>
            <a:off x="6743700" y="54356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5969000"/>
            <a:ext cx="7810500" cy="6731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System.out.println</a:t>
            </a:r>
            <a:r>
              <a:rPr lang="en-GB" sz="1200" dirty="0"/>
              <a:t>("Next account will have ID " + </a:t>
            </a:r>
            <a:r>
              <a:rPr lang="en-GB" sz="1200" dirty="0" err="1"/>
              <a:t>BankAccount.getNextId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endParaRPr lang="en-GB" sz="1200" dirty="0"/>
          </a:p>
        </p:txBody>
      </p:sp>
      <p:sp>
        <p:nvSpPr>
          <p:cNvPr id="38919" name="TextBox 12"/>
          <p:cNvSpPr txBox="1">
            <a:spLocks noChangeArrowheads="1"/>
          </p:cNvSpPr>
          <p:nvPr/>
        </p:nvSpPr>
        <p:spPr bwMode="auto">
          <a:xfrm>
            <a:off x="6416675" y="6337300"/>
            <a:ext cx="2255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UseBankAccount.java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C12CAF0-4A42-46CD-869B-6FFE73E44753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smtClean="0"/>
              <a:t>Essential concepts</a:t>
            </a:r>
          </a:p>
          <a:p>
            <a:pPr marL="457200" indent="-457200" eaLnBrk="1" hangingPunct="1"/>
            <a:r>
              <a:rPr lang="en-GB" smtClean="0"/>
              <a:t>Defining a class</a:t>
            </a:r>
          </a:p>
          <a:p>
            <a:pPr marL="457200" indent="-457200" eaLnBrk="1" hangingPunct="1"/>
            <a:r>
              <a:rPr lang="en-GB" smtClean="0"/>
              <a:t>Creating and using objects</a:t>
            </a:r>
          </a:p>
          <a:p>
            <a:pPr marL="457200" indent="-457200" eaLnBrk="1" hangingPunct="1"/>
            <a:r>
              <a:rPr lang="en-GB" smtClean="0"/>
              <a:t>Initialization</a:t>
            </a:r>
          </a:p>
          <a:p>
            <a:pPr marL="457200" indent="-457200" eaLnBrk="1" hangingPunct="1"/>
            <a:r>
              <a:rPr lang="en-GB" smtClean="0"/>
              <a:t>Using the static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693A87C-BBB6-4CFB-A3A8-3F0BF7890153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Annex A: JavaBean Events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events</a:t>
            </a:r>
          </a:p>
          <a:p>
            <a:pPr eaLnBrk="1" hangingPunct="1"/>
            <a:r>
              <a:rPr lang="en-GB" smtClean="0"/>
              <a:t>Key concepts</a:t>
            </a:r>
          </a:p>
          <a:p>
            <a:pPr eaLnBrk="1" hangingPunct="1"/>
            <a:r>
              <a:rPr lang="en-GB" smtClean="0"/>
              <a:t>JavaBean listener naming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F583EC7-9632-4E60-82EC-F442650430EA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Overview of Events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/>
              <a:t>JavaBean</a:t>
            </a:r>
            <a:r>
              <a:rPr lang="en-GB" dirty="0" smtClean="0"/>
              <a:t> specification supports events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A mechanism that allows an object to notify "listener objects" when something interesting happens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Typically used in GUI applications, e.g. button clicks</a:t>
            </a:r>
          </a:p>
          <a:p>
            <a:pPr lvl="1">
              <a:defRPr/>
            </a:pPr>
            <a:endParaRPr lang="en-GB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9F4EA-C83F-43DB-820F-AD3D1AB9092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a Class?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 class is a representation of a real-world entity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Defines data, plus methods to work on that data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Data is typically private, to enforce encapsulation</a:t>
            </a: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Domain classes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Specific to your business domain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E.g.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BankAccount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Customer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Patient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MedicalRecord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Infrastructure classes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Implement technical infrastructure layer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E.g.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NetworkConnection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AccountsDataAccess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IPAddress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Exception classes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Represent known types of error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E.g.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Exception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BankException</a:t>
            </a:r>
            <a:r>
              <a:rPr lang="en-GB" dirty="0" smtClean="0">
                <a:sym typeface="Wingdings" pitchFamily="2" charset="2"/>
              </a:rPr>
              <a:t>,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CustomerException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Etc.</a:t>
            </a:r>
          </a:p>
          <a:p>
            <a:pPr lvl="1" eaLnBrk="1" hangingPunct="1">
              <a:defRPr/>
            </a:pPr>
            <a:endParaRPr lang="en-GB" dirty="0" smtClean="0">
              <a:latin typeface="Lucida Console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BE528B-33BD-4B2D-BEF0-3BE21D4BA79F}" type="slidenum">
              <a:rPr lang="en-GB"/>
              <a:pPr>
                <a:defRPr/>
              </a:pPr>
              <a:t>40</a:t>
            </a:fld>
            <a:endParaRPr lang="en-GB" dirty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Key Concepts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Event class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Conveys information about an event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information about "action events" (e.g. button clicks) are represented by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ActionEvent</a:t>
            </a:r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Listener interface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Specifies methods that will be called on "listener objects", to tell them something interesting happened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Listener objects must implement all the methods specified in the listener interface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to listen to "action events", implement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ActionListener</a:t>
            </a:r>
            <a:endParaRPr lang="en-GB" smtClean="0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Event source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Generates events when appropriate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E.g. in Swing, the </a:t>
            </a:r>
            <a:r>
              <a:rPr lang="en-GB" smtClean="0">
                <a:latin typeface="Lucida Console" pitchFamily="49" charset="0"/>
                <a:sym typeface="Wingdings" pitchFamily="2" charset="2"/>
              </a:rPr>
              <a:t>JButton</a:t>
            </a:r>
            <a:r>
              <a:rPr lang="en-GB" smtClean="0">
                <a:sym typeface="Wingdings" pitchFamily="2" charset="2"/>
              </a:rPr>
              <a:t> class generates "action events" to notify listeners when the button is clicked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JavaBean Listener Naming Rules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The event source (e.g.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JButton</a:t>
            </a:r>
            <a:r>
              <a:rPr lang="en-GB" dirty="0" smtClean="0">
                <a:sym typeface="Wingdings" pitchFamily="2" charset="2"/>
              </a:rPr>
              <a:t>) must provide methods to allow listener objects to register/</a:t>
            </a:r>
            <a:r>
              <a:rPr lang="en-GB" dirty="0" err="1" smtClean="0">
                <a:sym typeface="Wingdings" pitchFamily="2" charset="2"/>
              </a:rPr>
              <a:t>unregister</a:t>
            </a:r>
            <a:r>
              <a:rPr lang="en-GB" dirty="0" smtClean="0">
                <a:sym typeface="Wingdings" pitchFamily="2" charset="2"/>
              </a:rPr>
              <a:t> for events</a:t>
            </a:r>
          </a:p>
          <a:p>
            <a:pPr lvl="1"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defRPr/>
            </a:pPr>
            <a:r>
              <a:rPr lang="en-GB" dirty="0" smtClean="0"/>
              <a:t>Methods to "register" a listener: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Name must use the prefix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add</a:t>
            </a:r>
            <a:r>
              <a:rPr lang="en-GB" dirty="0" smtClean="0">
                <a:ea typeface="+mn-ea"/>
                <a:cs typeface="+mn-cs"/>
              </a:rPr>
              <a:t>, followed by the listener type</a:t>
            </a:r>
          </a:p>
          <a:p>
            <a:pPr lvl="1">
              <a:defRPr/>
            </a:pPr>
            <a:r>
              <a:rPr lang="en-GB" dirty="0" smtClean="0"/>
              <a:t>Must take a parameter of the listener type</a:t>
            </a:r>
            <a:endParaRPr lang="en-GB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GB" dirty="0" smtClean="0">
                <a:sym typeface="Wingdings" pitchFamily="2" charset="2"/>
              </a:rPr>
              <a:t>Example:</a:t>
            </a:r>
          </a:p>
          <a:p>
            <a:pPr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defRPr/>
            </a:pPr>
            <a:r>
              <a:rPr lang="en-GB" dirty="0" smtClean="0"/>
              <a:t>Methods to </a:t>
            </a:r>
            <a:r>
              <a:rPr lang="en-GB" dirty="0" err="1" smtClean="0"/>
              <a:t>unregister</a:t>
            </a:r>
            <a:r>
              <a:rPr lang="en-GB" dirty="0" smtClean="0"/>
              <a:t> a listener: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Name must use the prefix </a:t>
            </a:r>
            <a:r>
              <a:rPr lang="en-GB" dirty="0" smtClean="0">
                <a:latin typeface="Lucida Console" pitchFamily="49" charset="0"/>
                <a:ea typeface="+mn-ea"/>
                <a:cs typeface="+mn-cs"/>
              </a:rPr>
              <a:t>remove</a:t>
            </a:r>
            <a:r>
              <a:rPr lang="en-GB" dirty="0" smtClean="0">
                <a:ea typeface="+mn-ea"/>
                <a:cs typeface="+mn-cs"/>
              </a:rPr>
              <a:t>, followed by the listener type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</a:rPr>
              <a:t>Must take a parameter of the listener type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+mn-cs"/>
                <a:sym typeface="Wingdings" pitchFamily="2" charset="2"/>
              </a:rPr>
              <a:t>Example:</a:t>
            </a:r>
            <a:endParaRPr lang="en-GB" dirty="0" smtClean="0">
              <a:sym typeface="Wingdings" pitchFamily="2" charset="2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3D0D888-790E-4437-9276-771ADB5CD06A}" type="slidenum">
              <a:rPr lang="en-GB"/>
              <a:pPr>
                <a:defRPr/>
              </a:pPr>
              <a:t>41</a:t>
            </a:fld>
            <a:endParaRPr lang="en-GB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4011613"/>
            <a:ext cx="7810500" cy="279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addActionListener</a:t>
            </a:r>
            <a:r>
              <a:rPr lang="en-GB" sz="1200" dirty="0"/>
              <a:t>(</a:t>
            </a:r>
            <a:r>
              <a:rPr lang="en-GB" sz="1200" dirty="0" err="1"/>
              <a:t>ActionListener</a:t>
            </a:r>
            <a:r>
              <a:rPr lang="en-GB" sz="1200" dirty="0"/>
              <a:t> listener);</a:t>
            </a:r>
            <a:endParaRPr lang="en-GB" sz="12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6135688"/>
            <a:ext cx="7810500" cy="279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void </a:t>
            </a:r>
            <a:r>
              <a:rPr lang="en-GB" sz="1200" dirty="0" err="1"/>
              <a:t>removeActionListener</a:t>
            </a:r>
            <a:r>
              <a:rPr lang="en-GB" sz="1200" dirty="0"/>
              <a:t>(</a:t>
            </a:r>
            <a:r>
              <a:rPr lang="en-GB" sz="1200" dirty="0" err="1"/>
              <a:t>ActionListener</a:t>
            </a:r>
            <a:r>
              <a:rPr lang="en-GB" sz="1200" dirty="0"/>
              <a:t> listener);</a:t>
            </a:r>
            <a:endParaRPr lang="en-GB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94518E-825F-4A9B-A5AB-F49BFAFBA8F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What is an Object?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An object is an instance of a class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Created (or "instantiated") via 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new</a:t>
            </a:r>
            <a:r>
              <a:rPr lang="en-GB" dirty="0" smtClean="0">
                <a:latin typeface="+mj-lt"/>
                <a:sym typeface="Wingdings" pitchFamily="2" charset="2"/>
              </a:rPr>
              <a:t> operator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Each object is uniquely referenced by its memory address (no need for primary keys, as in a database)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Object management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Objects are allocated on the garbage-collected heap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An object remains allocated until the last remaining object reference disappears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At this point, the object is available for garbage collection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garbage collector will reclaim its memory sometime thereafter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298A1EA-0186-4D25-988D-63FB26DF2DD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OO Modelling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Wingdings" pitchFamily="2" charset="2"/>
              </a:rPr>
              <a:t>During OO analysis and design, you map the real world into candidate classes in your application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Use-case modelling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Class diagrams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Sequence diagrams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Object diagrams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State diagrams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UML is the standard OO notation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Widely used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Degree of ceremony varies from one organization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AAB270-7363-48D4-AABE-560494F0E532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smtClean="0"/>
              <a:t>2. Defining a Class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General syntax for class declarations</a:t>
            </a:r>
          </a:p>
          <a:p>
            <a:pPr eaLnBrk="1" hangingPunct="1"/>
            <a:r>
              <a:rPr lang="en-GB" smtClean="0"/>
              <a:t>Member modifiers</a:t>
            </a:r>
          </a:p>
          <a:p>
            <a:pPr eaLnBrk="1" hangingPunct="1"/>
            <a:r>
              <a:rPr lang="en-GB" smtClean="0"/>
              <a:t>Defining instance variables</a:t>
            </a:r>
          </a:p>
          <a:p>
            <a:pPr eaLnBrk="1" hangingPunct="1"/>
            <a:r>
              <a:rPr lang="en-GB" smtClean="0"/>
              <a:t>Defining getters and setters</a:t>
            </a:r>
          </a:p>
          <a:p>
            <a:pPr eaLnBrk="1" hangingPunct="1"/>
            <a:r>
              <a:rPr lang="en-GB" smtClean="0"/>
              <a:t>The this keyword</a:t>
            </a:r>
          </a:p>
          <a:p>
            <a:pPr eaLnBrk="1" hangingPunct="1"/>
            <a:r>
              <a:rPr lang="en-GB" smtClean="0"/>
              <a:t>Defining instance methods</a:t>
            </a:r>
          </a:p>
          <a:p>
            <a:pPr eaLnBrk="1" hangingPunct="1"/>
            <a:r>
              <a:rPr lang="en-GB" smtClean="0"/>
              <a:t>Overloading methods</a:t>
            </a:r>
          </a:p>
          <a:p>
            <a:pPr eaLnBrk="1" hangingPunct="1"/>
            <a:r>
              <a:rPr lang="en-GB" smtClean="0"/>
              <a:t>Overriding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General Syntax for Class Declarations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General syntax for declaring a class: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Example: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There can only be one public class per file, and the filename must be </a:t>
            </a:r>
            <a:r>
              <a:rPr lang="en-GB" i="1" dirty="0" err="1" smtClean="0">
                <a:latin typeface="Lucida Console" pitchFamily="49" charset="0"/>
                <a:sym typeface="Wingdings" pitchFamily="2" charset="2"/>
              </a:rPr>
              <a:t>classname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.java</a:t>
            </a:r>
            <a:endParaRPr lang="en-GB" dirty="0" smtClean="0">
              <a:latin typeface="Lucida Console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also define any number of non-public classes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38200" y="1676400"/>
            <a:ext cx="7810500" cy="1092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[public] class </a:t>
            </a:r>
            <a:r>
              <a:rPr lang="en-GB" sz="1200" i="1" dirty="0" err="1"/>
              <a:t>ClassName</a:t>
            </a:r>
            <a:r>
              <a:rPr lang="en-GB" sz="1200" i="1" dirty="0"/>
              <a:t>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Define members (data and methods) here.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38200" y="3733800"/>
            <a:ext cx="7810500" cy="1092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BankAccount</a:t>
            </a:r>
            <a:r>
              <a:rPr lang="en-GB" sz="1200" dirty="0"/>
              <a:t> {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Define </a:t>
            </a:r>
            <a:r>
              <a:rPr lang="en-GB" sz="1200" dirty="0" err="1"/>
              <a:t>BankAccount</a:t>
            </a:r>
            <a:r>
              <a:rPr lang="en-GB" sz="1200" dirty="0"/>
              <a:t> data and implement </a:t>
            </a:r>
            <a:r>
              <a:rPr lang="en-GB" sz="1200" dirty="0" err="1"/>
              <a:t>BankAccount</a:t>
            </a:r>
            <a:r>
              <a:rPr lang="en-GB" sz="1200" dirty="0"/>
              <a:t> methods here.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10247" name="TextBox 12"/>
          <p:cNvSpPr txBox="1">
            <a:spLocks noChangeArrowheads="1"/>
          </p:cNvSpPr>
          <p:nvPr/>
        </p:nvSpPr>
        <p:spPr bwMode="auto">
          <a:xfrm>
            <a:off x="6743700" y="4521200"/>
            <a:ext cx="1928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b="1">
                <a:solidFill>
                  <a:schemeClr val="tx2"/>
                </a:solidFill>
              </a:rPr>
              <a:t>BankAccount.java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Member Modifiers (1 of 3)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smtClean="0"/>
              <a:t>Java supports 4 access levels for members in a class…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public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Accessible by anyone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Methods and constants are often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public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private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Accessible only by class itself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Data and helper methods are usually </a:t>
            </a:r>
            <a:r>
              <a:rPr lang="en-GB" smtClean="0">
                <a:latin typeface="Lucida Console" pitchFamily="49" charset="0"/>
                <a:cs typeface="Tahoma" pitchFamily="34" charset="0"/>
              </a:rPr>
              <a:t>private</a:t>
            </a:r>
          </a:p>
          <a:p>
            <a:pPr lvl="1" eaLnBrk="1" hangingPunct="1"/>
            <a:r>
              <a:rPr lang="en-GB" smtClean="0">
                <a:latin typeface="Lucida Console" pitchFamily="49" charset="0"/>
                <a:cs typeface="Tahoma" pitchFamily="34" charset="0"/>
              </a:rPr>
              <a:t>protected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Accessible by class itself, subclasses, and classes in same package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Allow access to members that are hidden from general client code</a:t>
            </a:r>
          </a:p>
          <a:p>
            <a:pPr lvl="1" eaLnBrk="1" hangingPunct="1"/>
            <a:r>
              <a:rPr lang="en-GB" smtClean="0">
                <a:cs typeface="Tahoma" pitchFamily="34" charset="0"/>
              </a:rPr>
              <a:t>(No access modifier)</a:t>
            </a:r>
          </a:p>
          <a:p>
            <a:pPr lvl="2" eaLnBrk="1" hangingPunct="1"/>
            <a:r>
              <a:rPr lang="en-GB" smtClean="0">
                <a:cs typeface="Tahoma" pitchFamily="34" charset="0"/>
              </a:rPr>
              <a:t>Accessible by class itself, and classes in same package</a:t>
            </a:r>
            <a:endParaRPr lang="en-US" smtClean="0"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13665</TotalTime>
  <Words>3016</Words>
  <Application>Microsoft Office PowerPoint</Application>
  <PresentationFormat>On-screen Show (4:3)</PresentationFormat>
  <Paragraphs>618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Defining and Using Classes</vt:lpstr>
      <vt:lpstr>Contents</vt:lpstr>
      <vt:lpstr>1. Essential Concepts</vt:lpstr>
      <vt:lpstr>What is a Class?</vt:lpstr>
      <vt:lpstr>What is an Object?</vt:lpstr>
      <vt:lpstr>OO Modelling</vt:lpstr>
      <vt:lpstr>2. Defining a Class</vt:lpstr>
      <vt:lpstr>General Syntax for Class Declarations</vt:lpstr>
      <vt:lpstr>Member Modifiers (1 of 3)</vt:lpstr>
      <vt:lpstr>Member Modifiers (2 of 3)</vt:lpstr>
      <vt:lpstr>Member Modifiers (3 of 3)</vt:lpstr>
      <vt:lpstr>Defining Instance Variables</vt:lpstr>
      <vt:lpstr>Defining Getters and Setters (1 of 2)</vt:lpstr>
      <vt:lpstr>Defining Getters and Setters (2 of 2)</vt:lpstr>
      <vt:lpstr>The this Keyword</vt:lpstr>
      <vt:lpstr>Defining Instance Methods</vt:lpstr>
      <vt:lpstr>Overloading Methods</vt:lpstr>
      <vt:lpstr>Overriding Methods</vt:lpstr>
      <vt:lpstr>3. Creating and Using Objects</vt:lpstr>
      <vt:lpstr>Creating an Object</vt:lpstr>
      <vt:lpstr>Invoking Methods on an Object</vt:lpstr>
      <vt:lpstr>Letting Go of an Object</vt:lpstr>
      <vt:lpstr>Garbage Collection</vt:lpstr>
      <vt:lpstr>Object Finalization</vt:lpstr>
      <vt:lpstr>Creating and Using Objects: Example</vt:lpstr>
      <vt:lpstr>4. Initialization</vt:lpstr>
      <vt:lpstr>Default Initialization</vt:lpstr>
      <vt:lpstr>The Role of Constructors</vt:lpstr>
      <vt:lpstr>Defining a No-Arg Constructor</vt:lpstr>
      <vt:lpstr>Defining Parameterized Constructors</vt:lpstr>
      <vt:lpstr>Constructor Chaining</vt:lpstr>
      <vt:lpstr>Initialization Blocks</vt:lpstr>
      <vt:lpstr>5. Using the static Keyword</vt:lpstr>
      <vt:lpstr>static Variables</vt:lpstr>
      <vt:lpstr>static Initialization Blocks</vt:lpstr>
      <vt:lpstr>static Methods</vt:lpstr>
      <vt:lpstr>Summary</vt:lpstr>
      <vt:lpstr>Annex A: JavaBean Events</vt:lpstr>
      <vt:lpstr>Overview of Events</vt:lpstr>
      <vt:lpstr>Key Concepts</vt:lpstr>
      <vt:lpstr>JavaBean Listener Naming Rules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443</cp:revision>
  <dcterms:created xsi:type="dcterms:W3CDTF">2002-05-03T12:27:39Z</dcterms:created>
  <dcterms:modified xsi:type="dcterms:W3CDTF">2011-06-30T13:24:04Z</dcterms:modified>
</cp:coreProperties>
</file>