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28"/>
  </p:notesMasterIdLst>
  <p:handoutMasterIdLst>
    <p:handoutMasterId r:id="rId29"/>
  </p:handoutMasterIdLst>
  <p:sldIdLst>
    <p:sldId id="256" r:id="rId2"/>
    <p:sldId id="497" r:id="rId3"/>
    <p:sldId id="661" r:id="rId4"/>
    <p:sldId id="662" r:id="rId5"/>
    <p:sldId id="685" r:id="rId6"/>
    <p:sldId id="671" r:id="rId7"/>
    <p:sldId id="717" r:id="rId8"/>
    <p:sldId id="710" r:id="rId9"/>
    <p:sldId id="718" r:id="rId10"/>
    <p:sldId id="672" r:id="rId11"/>
    <p:sldId id="673" r:id="rId12"/>
    <p:sldId id="686" r:id="rId13"/>
    <p:sldId id="674" r:id="rId14"/>
    <p:sldId id="714" r:id="rId15"/>
    <p:sldId id="693" r:id="rId16"/>
    <p:sldId id="694" r:id="rId17"/>
    <p:sldId id="704" r:id="rId18"/>
    <p:sldId id="711" r:id="rId19"/>
    <p:sldId id="705" r:id="rId20"/>
    <p:sldId id="695" r:id="rId21"/>
    <p:sldId id="715" r:id="rId22"/>
    <p:sldId id="706" r:id="rId23"/>
    <p:sldId id="707" r:id="rId24"/>
    <p:sldId id="708" r:id="rId25"/>
    <p:sldId id="716" r:id="rId26"/>
    <p:sldId id="703" r:id="rId27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9BFDDF"/>
    <a:srgbClr val="FE7C6E"/>
    <a:srgbClr val="F7FC9C"/>
    <a:srgbClr val="F2CAE5"/>
    <a:srgbClr val="ECB4D9"/>
    <a:srgbClr val="FFB9BB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7873" autoAdjust="0"/>
    <p:restoredTop sz="94587" autoAdjust="0"/>
  </p:normalViewPr>
  <p:slideViewPr>
    <p:cSldViewPr snapToGrid="0" showGuides="1">
      <p:cViewPr>
        <p:scale>
          <a:sx n="75" d="100"/>
          <a:sy n="75" d="100"/>
        </p:scale>
        <p:origin x="-1350" y="-408"/>
      </p:cViewPr>
      <p:guideLst>
        <p:guide orient="horz" pos="1937"/>
        <p:guide pos="21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22"/>
    </p:cViewPr>
  </p:sorterViewPr>
  <p:notesViewPr>
    <p:cSldViewPr snapToGrid="0" showGuides="1">
      <p:cViewPr>
        <p:scale>
          <a:sx n="70" d="100"/>
          <a:sy n="70" d="100"/>
        </p:scale>
        <p:origin x="-2568" y="18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/>
              <a:t>Arrays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2479675" y="9139238"/>
            <a:ext cx="235585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445" tIns="47723" rIns="95445" bIns="47723" anchor="b"/>
          <a:lstStyle/>
          <a:p>
            <a:pPr algn="ctr" defTabSz="954088">
              <a:defRPr/>
            </a:pPr>
            <a:r>
              <a:rPr lang="en-GB" sz="1000" dirty="0">
                <a:latin typeface="Tahoma" pitchFamily="34" charset="0"/>
              </a:rPr>
              <a:t>© </a:t>
            </a:r>
            <a:r>
              <a:rPr lang="en-GB" sz="1000" dirty="0" smtClean="0">
                <a:latin typeface="Tahoma" pitchFamily="34" charset="0"/>
              </a:rPr>
              <a:t>Olsen Software, 2011</a:t>
            </a:r>
            <a:endParaRPr lang="en-GB" sz="10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608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/>
              <a:t>Arrays</a:t>
            </a:r>
          </a:p>
        </p:txBody>
      </p:sp>
      <p:sp>
        <p:nvSpPr>
          <p:cNvPr id="2969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742950" y="4370388"/>
            <a:ext cx="58404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479675" y="9139238"/>
            <a:ext cx="235585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445" tIns="47723" rIns="95445" bIns="47723" anchor="b"/>
          <a:lstStyle/>
          <a:p>
            <a:pPr algn="ctr" defTabSz="954088">
              <a:defRPr/>
            </a:pPr>
            <a:r>
              <a:rPr lang="en-GB" sz="1000" dirty="0">
                <a:latin typeface="Tahoma" pitchFamily="34" charset="0"/>
              </a:rPr>
              <a:t>© </a:t>
            </a:r>
            <a:r>
              <a:rPr lang="en-GB" sz="1000" dirty="0" smtClean="0">
                <a:latin typeface="Tahoma" pitchFamily="34" charset="0"/>
              </a:rPr>
              <a:t>Olsen Software, 2011</a:t>
            </a:r>
            <a:endParaRPr lang="en-GB" sz="1000" dirty="0">
              <a:latin typeface="Tahoma" pitchFamily="34" charset="0"/>
            </a:endParaRPr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58818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Arrays</a:t>
            </a:r>
          </a:p>
        </p:txBody>
      </p:sp>
      <p:sp>
        <p:nvSpPr>
          <p:cNvPr id="30723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Arrays</a:t>
            </a: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Arrays</a:t>
            </a: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Arrays</a:t>
            </a: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Arrays</a:t>
            </a: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Arrays</a:t>
            </a: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Arrays</a:t>
            </a: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Arrays</a:t>
            </a: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Arrays</a:t>
            </a: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Arrays</a:t>
            </a: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Arrays</a:t>
            </a: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Arrays</a:t>
            </a: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Arrays</a:t>
            </a: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Arrays</a:t>
            </a: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Arrays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Arrays</a:t>
            </a: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Arrays</a:t>
            </a: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Arrays</a:t>
            </a: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Arrays</a:t>
            </a: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Arrays</a:t>
            </a: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Arrays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Arrays</a:t>
            </a: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Arrays</a:t>
            </a: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Arrays</a:t>
            </a: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Arrays</a:t>
            </a: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Arrays</a:t>
            </a: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98463" y="1397000"/>
            <a:ext cx="711200" cy="474663"/>
            <a:chOff x="720" y="336"/>
            <a:chExt cx="624" cy="432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22288" y="1819275"/>
            <a:ext cx="738187" cy="474663"/>
            <a:chOff x="912" y="2640"/>
            <a:chExt cx="672" cy="432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</p:grp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7950" y="174625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 flipV="1">
            <a:off x="423863" y="2111375"/>
            <a:ext cx="8343900" cy="5556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FFCC6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2" name="Rectangle 25"/>
          <p:cNvSpPr>
            <a:spLocks noChangeArrowheads="1"/>
          </p:cNvSpPr>
          <p:nvPr userDrawn="1"/>
        </p:nvSpPr>
        <p:spPr bwMode="auto">
          <a:xfrm rot="16200000" flipV="1">
            <a:off x="242888" y="1785937"/>
            <a:ext cx="1055688" cy="555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742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52705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742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52825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/>
            </a:lvl1pPr>
          </a:lstStyle>
          <a:p>
            <a:r>
              <a:rPr lang="en-GB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AB8EC3-3FA8-4EFA-B48F-B9C626BD487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0375" y="214313"/>
            <a:ext cx="2133600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14313"/>
            <a:ext cx="6251575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AF3421-AEB5-4259-8923-582AD0C0DEA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F48B8-91F1-4E7F-8343-7ABDFCDD824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AED6D-33E9-4D63-B21E-513F281E2DE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196975"/>
            <a:ext cx="4167188" cy="4935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5988" y="1196975"/>
            <a:ext cx="4167187" cy="4935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1C0A4D-C81E-484E-AA18-DF6A9AE7944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25629A-6D78-4AC3-B385-BEF22826470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E387E7-395F-49BA-AF67-6201721812F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20899-230E-40D9-A81A-F944D084FB7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84FFE-23C6-4FEE-8677-5B8DF0303FA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AE3DBB-2036-4617-A374-6F317FE0934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ltGray">
          <a:xfrm>
            <a:off x="417513" y="223838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ltGray">
          <a:xfrm>
            <a:off x="800100" y="223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ltGray">
          <a:xfrm>
            <a:off x="541338" y="646113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ltGray">
          <a:xfrm>
            <a:off x="911225" y="6461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ltGray">
          <a:xfrm>
            <a:off x="127000" y="5730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E605F28E-0F1B-4011-8424-F2D513BA71A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6398" name="Rectangle 14"/>
          <p:cNvSpPr>
            <a:spLocks noChangeArrowheads="1"/>
          </p:cNvSpPr>
          <p:nvPr userDrawn="1"/>
        </p:nvSpPr>
        <p:spPr bwMode="auto">
          <a:xfrm flipV="1">
            <a:off x="423863" y="906463"/>
            <a:ext cx="8343900" cy="55562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FFCC6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6399" name="Rectangle 15"/>
          <p:cNvSpPr>
            <a:spLocks noChangeArrowheads="1"/>
          </p:cNvSpPr>
          <p:nvPr userDrawn="1"/>
        </p:nvSpPr>
        <p:spPr bwMode="auto">
          <a:xfrm rot="16200000" flipV="1">
            <a:off x="242888" y="614362"/>
            <a:ext cx="1055688" cy="555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530225"/>
            <a:ext cx="7175500" cy="1462088"/>
          </a:xfrm>
        </p:spPr>
        <p:txBody>
          <a:bodyPr/>
          <a:lstStyle/>
          <a:p>
            <a:pPr algn="ctr" eaLnBrk="1" hangingPunct="1"/>
            <a:r>
              <a:rPr lang="en-GB" smtClean="0"/>
              <a:t>Arrays</a:t>
            </a:r>
          </a:p>
        </p:txBody>
      </p:sp>
      <p:sp>
        <p:nvSpPr>
          <p:cNvPr id="307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0200" y="2922588"/>
            <a:ext cx="8620125" cy="2852737"/>
          </a:xfrm>
          <a:noFill/>
        </p:spPr>
        <p:txBody>
          <a:bodyPr/>
          <a:lstStyle/>
          <a:p>
            <a:pPr eaLnBrk="1" hangingPunct="1">
              <a:tabLst>
                <a:tab pos="7078663" algn="l"/>
              </a:tabLst>
            </a:pPr>
            <a:r>
              <a:rPr lang="en-GB" b="1" smtClean="0"/>
              <a:t>Chapter 5</a:t>
            </a:r>
          </a:p>
          <a:p>
            <a:pPr eaLnBrk="1" hangingPunct="1">
              <a:tabLst>
                <a:tab pos="7078663" algn="l"/>
              </a:tabLst>
            </a:pPr>
            <a:endParaRPr lang="en-GB" b="1" smtClean="0"/>
          </a:p>
          <a:p>
            <a:pPr eaLnBrk="1" hangingPunct="1">
              <a:tabLst>
                <a:tab pos="7078663" algn="l"/>
              </a:tabLst>
            </a:pPr>
            <a:r>
              <a:rPr lang="en-GB" b="1" smtClean="0"/>
              <a:t>Sun Certified Java Programmer Workshop</a:t>
            </a:r>
          </a:p>
          <a:p>
            <a:pPr eaLnBrk="1" hangingPunct="1">
              <a:tabLst>
                <a:tab pos="7078663" algn="l"/>
              </a:tabLst>
            </a:pPr>
            <a:endParaRPr lang="en-GB" sz="10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39E78D5-FAC5-47D4-9E45-092EF240DB37}" type="slidenum">
              <a:rPr lang="en-GB"/>
              <a:pPr>
                <a:defRPr/>
              </a:pPr>
              <a:t>10</a:t>
            </a:fld>
            <a:endParaRPr lang="en-GB"/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lang="en-GB" sz="3400" smtClean="0"/>
              <a:t>2. Traversing Arrays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Determining the length of an array</a:t>
            </a:r>
          </a:p>
          <a:p>
            <a:pPr eaLnBrk="1" hangingPunct="1"/>
            <a:r>
              <a:rPr lang="en-GB" smtClean="0"/>
              <a:t>Using a for loop</a:t>
            </a:r>
          </a:p>
          <a:p>
            <a:pPr eaLnBrk="1" hangingPunct="1"/>
            <a:r>
              <a:rPr lang="en-GB" smtClean="0"/>
              <a:t>Using a for-each loop</a:t>
            </a:r>
          </a:p>
          <a:p>
            <a:pPr eaLnBrk="1" hangingPunct="1"/>
            <a:r>
              <a:rPr lang="en-GB" smtClean="0"/>
              <a:t>Limitations of for-each</a:t>
            </a:r>
          </a:p>
          <a:p>
            <a:pPr eaLnBrk="1" hangingPunct="1"/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9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9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9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9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6354" grpId="0"/>
      <p:bldP spid="99635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1407E8A-79B2-45E4-9063-990F4E4D0D45}" type="slidenum">
              <a:rPr lang="en-GB"/>
              <a:pPr>
                <a:defRPr/>
              </a:pPr>
              <a:t>11</a:t>
            </a:fld>
            <a:endParaRPr lang="en-GB"/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Determining the Length of an Array</a:t>
            </a:r>
          </a:p>
        </p:txBody>
      </p:sp>
      <p:sp>
        <p:nvSpPr>
          <p:cNvPr id="1331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>
                <a:sym typeface="Wingdings" pitchFamily="2" charset="2"/>
              </a:rPr>
              <a:t>The length of the array is determined via the </a:t>
            </a:r>
            <a:r>
              <a:rPr lang="en-GB" smtClean="0">
                <a:latin typeface="Lucida Console" pitchFamily="49" charset="0"/>
                <a:sym typeface="Wingdings" pitchFamily="2" charset="2"/>
              </a:rPr>
              <a:t>length</a:t>
            </a:r>
            <a:r>
              <a:rPr lang="en-GB" smtClean="0">
                <a:sym typeface="Wingdings" pitchFamily="2" charset="2"/>
              </a:rPr>
              <a:t> public field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Use this to manually check array indexes whenever the user has the chance to get it wrong!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87400" y="2743200"/>
            <a:ext cx="7874000" cy="32385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sz="1200" dirty="0"/>
              <a:t>public static void </a:t>
            </a:r>
            <a:r>
              <a:rPr lang="en-GB" sz="1200" dirty="0" err="1"/>
              <a:t>demoArrayLength</a:t>
            </a:r>
            <a:r>
              <a:rPr lang="en-GB" sz="1200" dirty="0"/>
              <a:t>() {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  final String[] DAYS_OF_WEEK = {"Sunday", "Monday", "Tuesday", "Wednesday", </a:t>
            </a:r>
          </a:p>
          <a:p>
            <a:pPr>
              <a:defRPr/>
            </a:pPr>
            <a:r>
              <a:rPr lang="en-GB" sz="1200" dirty="0"/>
              <a:t>                                 "Thursday", "Friday", "Saturday"};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  Scanner </a:t>
            </a:r>
            <a:r>
              <a:rPr lang="en-GB" sz="1200" dirty="0" err="1"/>
              <a:t>scanner</a:t>
            </a:r>
            <a:r>
              <a:rPr lang="en-GB" sz="1200" dirty="0"/>
              <a:t> = new Scanner(</a:t>
            </a:r>
            <a:r>
              <a:rPr lang="en-GB" sz="1200" dirty="0" err="1"/>
              <a:t>System.in</a:t>
            </a:r>
            <a:r>
              <a:rPr lang="en-GB" sz="1200" dirty="0"/>
              <a:t>);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  </a:t>
            </a:r>
            <a:r>
              <a:rPr lang="en-GB" sz="1200" dirty="0" err="1"/>
              <a:t>System.out.print</a:t>
            </a:r>
            <a:r>
              <a:rPr lang="en-GB" sz="1200" dirty="0"/>
              <a:t>("\</a:t>
            </a:r>
            <a:r>
              <a:rPr lang="en-GB" sz="1200" dirty="0" err="1"/>
              <a:t>nEnter</a:t>
            </a:r>
            <a:r>
              <a:rPr lang="en-GB" sz="1200" dirty="0"/>
              <a:t> a day number: ");</a:t>
            </a:r>
          </a:p>
          <a:p>
            <a:pPr>
              <a:defRPr/>
            </a:pPr>
            <a:r>
              <a:rPr lang="en-GB" sz="1200" dirty="0"/>
              <a:t>  </a:t>
            </a:r>
            <a:r>
              <a:rPr lang="en-GB" sz="1200" dirty="0" err="1"/>
              <a:t>int</a:t>
            </a:r>
            <a:r>
              <a:rPr lang="en-GB" sz="1200" dirty="0"/>
              <a:t> </a:t>
            </a:r>
            <a:r>
              <a:rPr lang="en-GB" sz="1200" dirty="0" err="1"/>
              <a:t>dayNumber</a:t>
            </a:r>
            <a:r>
              <a:rPr lang="en-GB" sz="1200" dirty="0"/>
              <a:t> = </a:t>
            </a:r>
            <a:r>
              <a:rPr lang="en-GB" sz="1200" dirty="0" err="1"/>
              <a:t>scanner.nextInt</a:t>
            </a:r>
            <a:r>
              <a:rPr lang="en-GB" sz="1200" dirty="0"/>
              <a:t>();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  if (</a:t>
            </a:r>
            <a:r>
              <a:rPr lang="en-GB" sz="1200" dirty="0" err="1"/>
              <a:t>dayNumber</a:t>
            </a:r>
            <a:r>
              <a:rPr lang="en-GB" sz="1200" dirty="0"/>
              <a:t> &lt; 0 || </a:t>
            </a:r>
            <a:r>
              <a:rPr lang="en-GB" sz="1200" dirty="0" err="1"/>
              <a:t>dayNumber</a:t>
            </a:r>
            <a:r>
              <a:rPr lang="en-GB" sz="1200" dirty="0"/>
              <a:t> &gt;= </a:t>
            </a:r>
            <a:r>
              <a:rPr lang="en-GB" sz="1200" dirty="0" err="1"/>
              <a:t>DAYS_OF_WEEK.length</a:t>
            </a:r>
            <a:r>
              <a:rPr lang="en-GB" sz="1200" dirty="0"/>
              <a:t>) {</a:t>
            </a:r>
          </a:p>
          <a:p>
            <a:pPr>
              <a:defRPr/>
            </a:pPr>
            <a:r>
              <a:rPr lang="en-GB" sz="1200" dirty="0"/>
              <a:t>    </a:t>
            </a:r>
            <a:r>
              <a:rPr lang="en-GB" sz="1200" dirty="0" err="1"/>
              <a:t>System.out.println</a:t>
            </a:r>
            <a:r>
              <a:rPr lang="en-GB" sz="1200" dirty="0"/>
              <a:t>("Day is out of range.");</a:t>
            </a:r>
          </a:p>
          <a:p>
            <a:pPr>
              <a:defRPr/>
            </a:pPr>
            <a:r>
              <a:rPr lang="en-GB" sz="1200" dirty="0"/>
              <a:t>  }</a:t>
            </a:r>
          </a:p>
          <a:p>
            <a:pPr>
              <a:defRPr/>
            </a:pPr>
            <a:r>
              <a:rPr lang="en-GB" sz="1200" dirty="0"/>
              <a:t>  else {</a:t>
            </a:r>
          </a:p>
          <a:p>
            <a:pPr>
              <a:defRPr/>
            </a:pPr>
            <a:r>
              <a:rPr lang="en-GB" sz="1200" dirty="0"/>
              <a:t>    </a:t>
            </a:r>
            <a:r>
              <a:rPr lang="en-GB" sz="1200" dirty="0" err="1"/>
              <a:t>System.out.println</a:t>
            </a:r>
            <a:r>
              <a:rPr lang="en-GB" sz="1200" dirty="0"/>
              <a:t>("Day " + </a:t>
            </a:r>
            <a:r>
              <a:rPr lang="en-GB" sz="1200" dirty="0" err="1"/>
              <a:t>dayNumber</a:t>
            </a:r>
            <a:r>
              <a:rPr lang="en-GB" sz="1200" dirty="0"/>
              <a:t> + " is " + DAYS_OF_WEEK[</a:t>
            </a:r>
            <a:r>
              <a:rPr lang="en-GB" sz="1200" dirty="0" err="1"/>
              <a:t>dayNumber</a:t>
            </a:r>
            <a:r>
              <a:rPr lang="en-GB" sz="1200" dirty="0"/>
              <a:t>]);</a:t>
            </a:r>
          </a:p>
          <a:p>
            <a:pPr>
              <a:defRPr/>
            </a:pPr>
            <a:r>
              <a:rPr lang="en-GB" sz="1200" dirty="0"/>
              <a:t>  }</a:t>
            </a:r>
          </a:p>
          <a:p>
            <a:pPr>
              <a:defRPr/>
            </a:pPr>
            <a:r>
              <a:rPr lang="en-GB" sz="1200" dirty="0"/>
              <a:t>}</a:t>
            </a:r>
          </a:p>
        </p:txBody>
      </p:sp>
      <p:sp>
        <p:nvSpPr>
          <p:cNvPr id="13318" name="TextBox 12"/>
          <p:cNvSpPr txBox="1">
            <a:spLocks noChangeArrowheads="1"/>
          </p:cNvSpPr>
          <p:nvPr/>
        </p:nvSpPr>
        <p:spPr bwMode="auto">
          <a:xfrm>
            <a:off x="5435600" y="5676900"/>
            <a:ext cx="32369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>
                <a:solidFill>
                  <a:schemeClr val="tx2"/>
                </a:solidFill>
              </a:rPr>
              <a:t>DemoCreatingUsingArrays.java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AC306C5-297A-414D-8D47-B076C4F7410A}" type="slidenum">
              <a:rPr lang="en-GB"/>
              <a:pPr>
                <a:defRPr/>
              </a:pPr>
              <a:t>12</a:t>
            </a:fld>
            <a:endParaRPr lang="en-GB"/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Using a for Loop</a:t>
            </a:r>
          </a:p>
        </p:txBody>
      </p:sp>
      <p:sp>
        <p:nvSpPr>
          <p:cNvPr id="1434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>
                <a:sym typeface="Wingdings" pitchFamily="2" charset="2"/>
              </a:rPr>
              <a:t>You can traverse an array using a for loop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This is the traditional approach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Use an integer array index that ranges from 0 to (n-1)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87400" y="2438400"/>
            <a:ext cx="7874000" cy="21082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sz="1200" dirty="0"/>
              <a:t>public static void </a:t>
            </a:r>
            <a:r>
              <a:rPr lang="en-GB" sz="1200" dirty="0" err="1"/>
              <a:t>demoArrayTraversal</a:t>
            </a:r>
            <a:r>
              <a:rPr lang="en-GB" sz="1200" dirty="0"/>
              <a:t>() {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  final String[] DAYS_OF_WEEK = {"Sunday", "Monday", "Tuesday", "Wednesday", </a:t>
            </a:r>
          </a:p>
          <a:p>
            <a:pPr>
              <a:defRPr/>
            </a:pPr>
            <a:r>
              <a:rPr lang="en-GB" sz="1200" dirty="0"/>
              <a:t>                                 "Thursday", "Friday", "Saturday"};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  for (</a:t>
            </a:r>
            <a:r>
              <a:rPr lang="en-GB" sz="1200" dirty="0" err="1"/>
              <a:t>int</a:t>
            </a:r>
            <a:r>
              <a:rPr lang="en-GB" sz="1200" dirty="0"/>
              <a:t> </a:t>
            </a:r>
            <a:r>
              <a:rPr lang="en-GB" sz="1200" dirty="0" err="1"/>
              <a:t>i</a:t>
            </a:r>
            <a:r>
              <a:rPr lang="en-GB" sz="1200" dirty="0"/>
              <a:t> = 0; </a:t>
            </a:r>
            <a:r>
              <a:rPr lang="en-GB" sz="1200" dirty="0" err="1"/>
              <a:t>i</a:t>
            </a:r>
            <a:r>
              <a:rPr lang="en-GB" sz="1200" dirty="0"/>
              <a:t> &lt; </a:t>
            </a:r>
            <a:r>
              <a:rPr lang="en-GB" sz="1200" dirty="0" err="1"/>
              <a:t>DAYS_OF_WEEK.length</a:t>
            </a:r>
            <a:r>
              <a:rPr lang="en-GB" sz="1200" dirty="0"/>
              <a:t>; </a:t>
            </a:r>
            <a:r>
              <a:rPr lang="en-GB" sz="1200" dirty="0" err="1"/>
              <a:t>i</a:t>
            </a:r>
            <a:r>
              <a:rPr lang="en-GB" sz="1200" dirty="0"/>
              <a:t>++) {</a:t>
            </a:r>
          </a:p>
          <a:p>
            <a:pPr>
              <a:defRPr/>
            </a:pPr>
            <a:r>
              <a:rPr lang="en-GB" sz="1200" dirty="0"/>
              <a:t>    </a:t>
            </a:r>
            <a:r>
              <a:rPr lang="en-GB" sz="1200" dirty="0" err="1"/>
              <a:t>System.out.println</a:t>
            </a:r>
            <a:r>
              <a:rPr lang="en-GB" sz="1200" dirty="0"/>
              <a:t>("Day " + </a:t>
            </a:r>
            <a:r>
              <a:rPr lang="en-GB" sz="1200" dirty="0" err="1"/>
              <a:t>i</a:t>
            </a:r>
            <a:r>
              <a:rPr lang="en-GB" sz="1200" dirty="0"/>
              <a:t> + " is " + DAYS_OF_WEEK[</a:t>
            </a:r>
            <a:r>
              <a:rPr lang="en-GB" sz="1200" dirty="0" err="1"/>
              <a:t>i</a:t>
            </a:r>
            <a:r>
              <a:rPr lang="en-GB" sz="1200" dirty="0"/>
              <a:t>]);</a:t>
            </a:r>
          </a:p>
          <a:p>
            <a:pPr>
              <a:defRPr/>
            </a:pPr>
            <a:r>
              <a:rPr lang="en-GB" sz="1200" dirty="0"/>
              <a:t>  }</a:t>
            </a:r>
          </a:p>
          <a:p>
            <a:pPr>
              <a:defRPr/>
            </a:pPr>
            <a:r>
              <a:rPr lang="en-GB" sz="1200" dirty="0"/>
              <a:t>  …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}</a:t>
            </a:r>
          </a:p>
        </p:txBody>
      </p:sp>
      <p:sp>
        <p:nvSpPr>
          <p:cNvPr id="14342" name="TextBox 12"/>
          <p:cNvSpPr txBox="1">
            <a:spLocks noChangeArrowheads="1"/>
          </p:cNvSpPr>
          <p:nvPr/>
        </p:nvSpPr>
        <p:spPr bwMode="auto">
          <a:xfrm>
            <a:off x="5435600" y="4241800"/>
            <a:ext cx="32369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>
                <a:solidFill>
                  <a:schemeClr val="tx2"/>
                </a:solidFill>
              </a:rPr>
              <a:t>DemoCreatingUsingArrays.java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08028DB-7F96-4E94-9FE4-1C19A4144157}" type="slidenum">
              <a:rPr lang="en-GB"/>
              <a:pPr>
                <a:defRPr/>
              </a:pPr>
              <a:t>13</a:t>
            </a:fld>
            <a:endParaRPr lang="en-GB"/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Using a for-each Loop</a:t>
            </a:r>
          </a:p>
        </p:txBody>
      </p:sp>
      <p:sp>
        <p:nvSpPr>
          <p:cNvPr id="1536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>
                <a:sym typeface="Wingdings" pitchFamily="2" charset="2"/>
              </a:rPr>
              <a:t>From Java SE 1.5 onwards, you can use a for-each loop to iterate over an array (or collection)</a:t>
            </a:r>
          </a:p>
          <a:p>
            <a:pPr lvl="1" eaLnBrk="1" hangingPunct="1"/>
            <a:r>
              <a:rPr lang="en-GB" smtClean="0"/>
              <a:t>Declaration part declares a </a:t>
            </a:r>
            <a:br>
              <a:rPr lang="en-GB" smtClean="0"/>
            </a:br>
            <a:r>
              <a:rPr lang="en-GB" smtClean="0"/>
              <a:t>variable that is compatible with</a:t>
            </a:r>
            <a:br>
              <a:rPr lang="en-GB" smtClean="0"/>
            </a:br>
            <a:r>
              <a:rPr lang="en-GB" smtClean="0"/>
              <a:t>elements in array/collection</a:t>
            </a:r>
          </a:p>
          <a:p>
            <a:pPr lvl="1" eaLnBrk="1" hangingPunct="1"/>
            <a:r>
              <a:rPr lang="en-GB" smtClean="0">
                <a:cs typeface="Tahoma" pitchFamily="34" charset="0"/>
              </a:rPr>
              <a:t>Expression is an array/collection</a:t>
            </a:r>
          </a:p>
          <a:p>
            <a:pPr eaLnBrk="1" hangingPunct="1"/>
            <a:r>
              <a:rPr lang="en-GB" smtClean="0"/>
              <a:t>Example:</a:t>
            </a:r>
          </a:p>
          <a:p>
            <a:pPr lvl="1" eaLnBrk="1" hangingPunct="1"/>
            <a:endParaRPr lang="en-GB" smtClean="0">
              <a:sym typeface="Wingdings" pitchFamily="2" charset="2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87400" y="3898900"/>
            <a:ext cx="7874000" cy="21082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sz="1200" dirty="0"/>
              <a:t>public static void </a:t>
            </a:r>
            <a:r>
              <a:rPr lang="en-GB" sz="1200" dirty="0" err="1"/>
              <a:t>demoArrayTraversal</a:t>
            </a:r>
            <a:r>
              <a:rPr lang="en-GB" sz="1200" dirty="0"/>
              <a:t>() {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  final String[] DAYS_OF_WEEK = {"Sunday", "Monday", "Tuesday", "Wednesday", </a:t>
            </a:r>
          </a:p>
          <a:p>
            <a:pPr>
              <a:defRPr/>
            </a:pPr>
            <a:r>
              <a:rPr lang="en-GB" sz="1200" dirty="0"/>
              <a:t>                                 "Thursday", "Friday", "Saturday"};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  for (String </a:t>
            </a:r>
            <a:r>
              <a:rPr lang="en-GB" sz="1200" dirty="0" err="1"/>
              <a:t>dayOfWeek</a:t>
            </a:r>
            <a:r>
              <a:rPr lang="en-GB" sz="1200" dirty="0"/>
              <a:t> : DAYS_OF_WEEK) {</a:t>
            </a:r>
          </a:p>
          <a:p>
            <a:pPr>
              <a:defRPr/>
            </a:pPr>
            <a:r>
              <a:rPr lang="en-GB" sz="1200" dirty="0"/>
              <a:t>    </a:t>
            </a:r>
            <a:r>
              <a:rPr lang="en-GB" sz="1200" dirty="0" err="1"/>
              <a:t>System.out.println</a:t>
            </a:r>
            <a:r>
              <a:rPr lang="en-GB" sz="1200" dirty="0"/>
              <a:t>("Here's a day: " + </a:t>
            </a:r>
            <a:r>
              <a:rPr lang="en-GB" sz="1200" dirty="0" err="1"/>
              <a:t>dayOfWeek</a:t>
            </a:r>
            <a:r>
              <a:rPr lang="en-GB" sz="1200" dirty="0"/>
              <a:t>);</a:t>
            </a:r>
          </a:p>
          <a:p>
            <a:pPr>
              <a:defRPr/>
            </a:pPr>
            <a:r>
              <a:rPr lang="en-GB" sz="1200" dirty="0"/>
              <a:t>  }</a:t>
            </a:r>
          </a:p>
          <a:p>
            <a:pPr>
              <a:defRPr/>
            </a:pPr>
            <a:r>
              <a:rPr lang="en-GB" sz="1200" dirty="0"/>
              <a:t>  …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}</a:t>
            </a:r>
          </a:p>
        </p:txBody>
      </p:sp>
      <p:sp>
        <p:nvSpPr>
          <p:cNvPr id="15366" name="TextBox 12"/>
          <p:cNvSpPr txBox="1">
            <a:spLocks noChangeArrowheads="1"/>
          </p:cNvSpPr>
          <p:nvPr/>
        </p:nvSpPr>
        <p:spPr bwMode="auto">
          <a:xfrm>
            <a:off x="5435600" y="5702300"/>
            <a:ext cx="32369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>
                <a:solidFill>
                  <a:schemeClr val="tx2"/>
                </a:solidFill>
              </a:rPr>
              <a:t>DemoCreatingUsingArrays.java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78400" y="2019300"/>
            <a:ext cx="3683000" cy="3302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sz="1200" dirty="0"/>
              <a:t>for (</a:t>
            </a:r>
            <a:r>
              <a:rPr lang="en-GB" sz="1200" i="1" dirty="0"/>
              <a:t>declaration</a:t>
            </a:r>
            <a:r>
              <a:rPr lang="en-GB" sz="1200" dirty="0"/>
              <a:t> : </a:t>
            </a:r>
            <a:r>
              <a:rPr lang="en-GB" sz="1200" i="1" dirty="0"/>
              <a:t>expression</a:t>
            </a:r>
            <a:r>
              <a:rPr lang="en-GB" sz="1200" dirty="0"/>
              <a:t>)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7F0C856-8C32-4154-8EC4-9F2AB06FC0F0}" type="slidenum">
              <a:rPr lang="en-GB"/>
              <a:pPr>
                <a:defRPr/>
              </a:pPr>
              <a:t>14</a:t>
            </a:fld>
            <a:endParaRPr lang="en-GB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Limitations of for-each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535613"/>
          </a:xfrm>
        </p:spPr>
        <p:txBody>
          <a:bodyPr/>
          <a:lstStyle/>
          <a:p>
            <a:r>
              <a:rPr lang="en-GB" smtClean="0"/>
              <a:t>You can't use for-each if…</a:t>
            </a:r>
          </a:p>
          <a:p>
            <a:pPr lvl="1"/>
            <a:r>
              <a:rPr lang="en-GB" smtClean="0"/>
              <a:t>You need to replace elements in the array/collection while you are traversing it</a:t>
            </a:r>
          </a:p>
          <a:p>
            <a:pPr lvl="1"/>
            <a:r>
              <a:rPr lang="en-GB" smtClean="0"/>
              <a:t>You need to iterate over multiple arrays/collections in parallel</a:t>
            </a:r>
          </a:p>
          <a:p>
            <a:r>
              <a:rPr lang="en-GB" smtClean="0"/>
              <a:t>In these circumstances, just use a regular </a:t>
            </a:r>
            <a:r>
              <a:rPr lang="en-GB" smtClean="0">
                <a:latin typeface="Lucida Console" pitchFamily="49" charset="0"/>
              </a:rPr>
              <a:t>for</a:t>
            </a:r>
            <a:r>
              <a:rPr lang="en-GB" smtClean="0"/>
              <a:t> loop instead</a:t>
            </a:r>
          </a:p>
          <a:p>
            <a:pPr lvl="1"/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77837B3-1754-462A-806B-D36017BD405D}" type="slidenum">
              <a:rPr lang="en-GB"/>
              <a:pPr>
                <a:defRPr/>
              </a:pPr>
              <a:t>15</a:t>
            </a:fld>
            <a:endParaRPr lang="en-GB"/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57200" indent="-457200" eaLnBrk="1" hangingPunct="1"/>
            <a:r>
              <a:rPr lang="en-GB" sz="3400" smtClean="0"/>
              <a:t>3. Using the Arrays Class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Overview</a:t>
            </a:r>
          </a:p>
          <a:p>
            <a:pPr eaLnBrk="1" hangingPunct="1"/>
            <a:r>
              <a:rPr lang="en-GB" smtClean="0"/>
              <a:t>Filling an array</a:t>
            </a:r>
          </a:p>
          <a:p>
            <a:pPr eaLnBrk="1" hangingPunct="1"/>
            <a:r>
              <a:rPr lang="en-GB" smtClean="0"/>
              <a:t>Copying an array</a:t>
            </a:r>
          </a:p>
          <a:p>
            <a:pPr eaLnBrk="1" hangingPunct="1"/>
            <a:r>
              <a:rPr lang="en-GB" smtClean="0"/>
              <a:t>Testing arrays for equality</a:t>
            </a:r>
          </a:p>
          <a:p>
            <a:pPr eaLnBrk="1" hangingPunct="1"/>
            <a:r>
              <a:rPr lang="en-GB" smtClean="0"/>
              <a:t>Sorting an array</a:t>
            </a:r>
          </a:p>
          <a:p>
            <a:pPr eaLnBrk="1" hangingPunct="1"/>
            <a:r>
              <a:rPr lang="en-GB" smtClean="0"/>
              <a:t>Searching an 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9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9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9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9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9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9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6354" grpId="0"/>
      <p:bldP spid="99635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DC077F5E-2A50-42C7-95E9-F76A79EAC915}" type="slidenum">
              <a:rPr lang="en-GB"/>
              <a:pPr>
                <a:defRPr/>
              </a:pPr>
              <a:t>16</a:t>
            </a:fld>
            <a:endParaRPr lang="en-GB"/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Overview</a:t>
            </a:r>
          </a:p>
        </p:txBody>
      </p:sp>
      <p:sp>
        <p:nvSpPr>
          <p:cNvPr id="2048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>
                <a:sym typeface="Wingdings" pitchFamily="2" charset="2"/>
              </a:rPr>
              <a:t>The </a:t>
            </a:r>
            <a:r>
              <a:rPr lang="en-GB" dirty="0" err="1" smtClean="0">
                <a:latin typeface="Lucida Console" pitchFamily="49" charset="0"/>
                <a:sym typeface="Wingdings" pitchFamily="2" charset="2"/>
              </a:rPr>
              <a:t>java.util.Arrays</a:t>
            </a:r>
            <a:r>
              <a:rPr lang="en-GB" dirty="0" smtClean="0">
                <a:sym typeface="Wingdings" pitchFamily="2" charset="2"/>
              </a:rPr>
              <a:t> class provides various (static) methods that allow you to perform whole-array operations</a:t>
            </a:r>
          </a:p>
          <a:p>
            <a:pPr eaLnBrk="1" hangingPunct="1">
              <a:defRPr/>
            </a:pPr>
            <a:endParaRPr lang="en-GB" dirty="0" smtClean="0">
              <a:sym typeface="Wingdings" pitchFamily="2" charset="2"/>
            </a:endParaRPr>
          </a:p>
          <a:p>
            <a:pPr eaLnBrk="1" hangingPunct="1">
              <a:defRPr/>
            </a:pPr>
            <a:r>
              <a:rPr lang="en-GB" dirty="0" smtClean="0">
                <a:sym typeface="Wingdings" pitchFamily="2" charset="2"/>
              </a:rPr>
              <a:t>Here are some of the methods (</a:t>
            </a:r>
            <a:r>
              <a:rPr lang="en-GB" dirty="0" err="1" smtClean="0">
                <a:sym typeface="Wingdings" pitchFamily="2" charset="2"/>
              </a:rPr>
              <a:t>params</a:t>
            </a:r>
            <a:r>
              <a:rPr lang="en-GB" dirty="0" smtClean="0">
                <a:sym typeface="Wingdings" pitchFamily="2" charset="2"/>
              </a:rPr>
              <a:t> not shown here):</a:t>
            </a:r>
          </a:p>
          <a:p>
            <a:pPr lvl="1" eaLnBrk="1" hangingPunct="1">
              <a:defRPr/>
            </a:pPr>
            <a:r>
              <a:rPr lang="en-GB" dirty="0" err="1" smtClean="0">
                <a:latin typeface="Lucida Console" pitchFamily="49" charset="0"/>
                <a:sym typeface="Wingdings" pitchFamily="2" charset="2"/>
              </a:rPr>
              <a:t>Arrays.fill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()         </a:t>
            </a:r>
            <a:r>
              <a:rPr lang="en-GB" dirty="0" smtClean="0">
                <a:latin typeface="+mj-lt"/>
                <a:sym typeface="Wingdings" pitchFamily="2" charset="2"/>
              </a:rPr>
              <a:t>Fills an array (or portion) with value</a:t>
            </a:r>
          </a:p>
          <a:p>
            <a:pPr lvl="1" eaLnBrk="1" hangingPunct="1">
              <a:defRPr/>
            </a:pPr>
            <a:r>
              <a:rPr lang="en-GB" dirty="0" err="1" smtClean="0">
                <a:latin typeface="Lucida Console" pitchFamily="49" charset="0"/>
                <a:sym typeface="Wingdings" pitchFamily="2" charset="2"/>
              </a:rPr>
              <a:t>Arrays.copyOf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()       </a:t>
            </a:r>
            <a:r>
              <a:rPr lang="en-GB" dirty="0" smtClean="0">
                <a:sym typeface="Wingdings" pitchFamily="2" charset="2"/>
              </a:rPr>
              <a:t>Returns a copy of an array</a:t>
            </a:r>
          </a:p>
          <a:p>
            <a:pPr lvl="1" eaLnBrk="1" hangingPunct="1">
              <a:defRPr/>
            </a:pPr>
            <a:r>
              <a:rPr lang="en-GB" dirty="0" err="1" smtClean="0">
                <a:latin typeface="Lucida Console" pitchFamily="49" charset="0"/>
                <a:sym typeface="Wingdings" pitchFamily="2" charset="2"/>
              </a:rPr>
              <a:t>Arrays.copyOfRange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()  </a:t>
            </a:r>
            <a:r>
              <a:rPr lang="en-GB" dirty="0" smtClean="0">
                <a:sym typeface="Wingdings" pitchFamily="2" charset="2"/>
              </a:rPr>
              <a:t>Returns a copy of an array range</a:t>
            </a:r>
          </a:p>
          <a:p>
            <a:pPr lvl="1" eaLnBrk="1" hangingPunct="1">
              <a:defRPr/>
            </a:pPr>
            <a:r>
              <a:rPr lang="en-GB" dirty="0" err="1" smtClean="0">
                <a:latin typeface="Lucida Console" pitchFamily="49" charset="0"/>
                <a:sym typeface="Wingdings" pitchFamily="2" charset="2"/>
              </a:rPr>
              <a:t>Arrays.equals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()       </a:t>
            </a:r>
            <a:r>
              <a:rPr lang="en-GB" dirty="0" smtClean="0">
                <a:sym typeface="Wingdings" pitchFamily="2" charset="2"/>
              </a:rPr>
              <a:t>Compares two arrays for equality</a:t>
            </a:r>
          </a:p>
          <a:p>
            <a:pPr lvl="1" eaLnBrk="1" hangingPunct="1">
              <a:defRPr/>
            </a:pPr>
            <a:r>
              <a:rPr lang="en-GB" dirty="0" err="1" smtClean="0">
                <a:latin typeface="Lucida Console" pitchFamily="49" charset="0"/>
                <a:sym typeface="Wingdings" pitchFamily="2" charset="2"/>
              </a:rPr>
              <a:t>Arrays.sort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()         </a:t>
            </a:r>
            <a:r>
              <a:rPr lang="en-GB" dirty="0" smtClean="0">
                <a:sym typeface="Wingdings" pitchFamily="2" charset="2"/>
              </a:rPr>
              <a:t>Sorts the elements in an array</a:t>
            </a:r>
          </a:p>
          <a:p>
            <a:pPr lvl="1" eaLnBrk="1" hangingPunct="1">
              <a:defRPr/>
            </a:pPr>
            <a:r>
              <a:rPr lang="en-GB" dirty="0" err="1" smtClean="0">
                <a:latin typeface="Lucida Console" pitchFamily="49" charset="0"/>
                <a:sym typeface="Wingdings" pitchFamily="2" charset="2"/>
              </a:rPr>
              <a:t>Arrays.binarySearch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() </a:t>
            </a:r>
            <a:r>
              <a:rPr lang="en-GB" dirty="0" smtClean="0">
                <a:sym typeface="Wingdings" pitchFamily="2" charset="2"/>
              </a:rPr>
              <a:t>Searches for item in sorted array</a:t>
            </a:r>
          </a:p>
          <a:p>
            <a:pPr lvl="1" eaLnBrk="1" hangingPunct="1">
              <a:defRPr/>
            </a:pPr>
            <a:endParaRPr lang="en-GB" dirty="0" smtClean="0">
              <a:latin typeface="Lucida Console" pitchFamily="49" charset="0"/>
              <a:sym typeface="Wingdings" pitchFamily="2" charset="2"/>
            </a:endParaRPr>
          </a:p>
          <a:p>
            <a:pPr eaLnBrk="1" hangingPunct="1">
              <a:defRPr/>
            </a:pPr>
            <a:endParaRPr lang="en-GB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EB05ADB-1630-4A74-B18E-64808D137021}" type="slidenum">
              <a:rPr lang="en-GB"/>
              <a:pPr>
                <a:defRPr/>
              </a:pPr>
              <a:t>17</a:t>
            </a:fld>
            <a:endParaRPr lang="en-GB"/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Filling an Array</a:t>
            </a:r>
          </a:p>
        </p:txBody>
      </p:sp>
      <p:sp>
        <p:nvSpPr>
          <p:cNvPr id="1946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>
                <a:latin typeface="Lucida Console" pitchFamily="49" charset="0"/>
                <a:sym typeface="Wingdings" pitchFamily="2" charset="2"/>
              </a:rPr>
              <a:t>Arrays.fill(array, value)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Fills an array with a specified value</a:t>
            </a:r>
          </a:p>
          <a:p>
            <a:pPr eaLnBrk="1" hangingPunct="1"/>
            <a:r>
              <a:rPr lang="en-GB" smtClean="0">
                <a:latin typeface="Lucida Console" pitchFamily="49" charset="0"/>
                <a:sym typeface="Wingdings" pitchFamily="2" charset="2"/>
              </a:rPr>
              <a:t>Arrays.fill(array, index1, index2, value)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Fills elements index1 to (index2-1) with a specified value</a:t>
            </a:r>
          </a:p>
          <a:p>
            <a:pPr lvl="1" eaLnBrk="1" hangingPunct="1"/>
            <a:endParaRPr lang="en-GB" smtClean="0">
              <a:sym typeface="Wingdings" pitchFamily="2" charset="2"/>
            </a:endParaRPr>
          </a:p>
          <a:p>
            <a:pPr lvl="1" eaLnBrk="1" hangingPunct="1"/>
            <a:endParaRPr lang="en-GB" smtClean="0">
              <a:sym typeface="Wingdings" pitchFamily="2" charset="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87400" y="2908300"/>
            <a:ext cx="7874000" cy="34163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sz="1200" dirty="0"/>
              <a:t>public static void </a:t>
            </a:r>
            <a:r>
              <a:rPr lang="en-GB" sz="1200" dirty="0" err="1"/>
              <a:t>demoFill</a:t>
            </a:r>
            <a:r>
              <a:rPr lang="en-GB" sz="1200" dirty="0"/>
              <a:t>() {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sv-SE" sz="1200" dirty="0"/>
              <a:t>  int[] examMarks = { 89, 56, 82, 99, 72, 79, 64 };</a:t>
            </a:r>
          </a:p>
          <a:p>
            <a:pPr>
              <a:defRPr/>
            </a:pPr>
            <a:r>
              <a:rPr lang="en-GB" sz="1200" dirty="0"/>
              <a:t>  </a:t>
            </a:r>
          </a:p>
          <a:p>
            <a:pPr>
              <a:defRPr/>
            </a:pPr>
            <a:r>
              <a:rPr lang="en-GB" sz="1200" dirty="0"/>
              <a:t>  </a:t>
            </a:r>
            <a:r>
              <a:rPr lang="en-GB" sz="1200" dirty="0" err="1"/>
              <a:t>Arrays.fill</a:t>
            </a:r>
            <a:r>
              <a:rPr lang="en-GB" sz="1200" dirty="0"/>
              <a:t>(</a:t>
            </a:r>
            <a:r>
              <a:rPr lang="en-GB" sz="1200" dirty="0" err="1"/>
              <a:t>examMarks</a:t>
            </a:r>
            <a:r>
              <a:rPr lang="en-GB" sz="1200" dirty="0"/>
              <a:t>, 99);</a:t>
            </a:r>
          </a:p>
          <a:p>
            <a:pPr>
              <a:defRPr/>
            </a:pPr>
            <a:r>
              <a:rPr lang="en-GB" sz="1200" dirty="0"/>
              <a:t>  </a:t>
            </a:r>
            <a:r>
              <a:rPr lang="en-GB" sz="1200" dirty="0" err="1"/>
              <a:t>displayIntArray</a:t>
            </a:r>
            <a:r>
              <a:rPr lang="en-GB" sz="1200" dirty="0"/>
              <a:t>(</a:t>
            </a:r>
            <a:r>
              <a:rPr lang="en-GB" sz="1200" dirty="0" err="1"/>
              <a:t>examMarks</a:t>
            </a:r>
            <a:r>
              <a:rPr lang="en-GB" sz="1200" dirty="0"/>
              <a:t>, "Filled array with 99s.");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  </a:t>
            </a:r>
            <a:r>
              <a:rPr lang="en-GB" sz="1200" dirty="0" err="1"/>
              <a:t>Arrays.fill</a:t>
            </a:r>
            <a:r>
              <a:rPr lang="en-GB" sz="1200" dirty="0"/>
              <a:t>(</a:t>
            </a:r>
            <a:r>
              <a:rPr lang="en-GB" sz="1200" dirty="0" err="1"/>
              <a:t>examMarks</a:t>
            </a:r>
            <a:r>
              <a:rPr lang="en-GB" sz="1200" dirty="0"/>
              <a:t>, 2, 5, 100);</a:t>
            </a:r>
          </a:p>
          <a:p>
            <a:pPr>
              <a:defRPr/>
            </a:pPr>
            <a:r>
              <a:rPr lang="en-GB" sz="1200" dirty="0"/>
              <a:t>  </a:t>
            </a:r>
            <a:r>
              <a:rPr lang="en-GB" sz="1200" dirty="0" err="1"/>
              <a:t>displayIntArray</a:t>
            </a:r>
            <a:r>
              <a:rPr lang="en-GB" sz="1200" dirty="0"/>
              <a:t>(</a:t>
            </a:r>
            <a:r>
              <a:rPr lang="en-GB" sz="1200" dirty="0" err="1"/>
              <a:t>examMarks</a:t>
            </a:r>
            <a:r>
              <a:rPr lang="en-GB" sz="1200" dirty="0"/>
              <a:t>, "Filled array elements 2,3,4 with 100.");</a:t>
            </a:r>
          </a:p>
          <a:p>
            <a:pPr>
              <a:defRPr/>
            </a:pPr>
            <a:r>
              <a:rPr lang="en-GB" sz="1200" dirty="0"/>
              <a:t>}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private static void </a:t>
            </a:r>
            <a:r>
              <a:rPr lang="en-GB" sz="1200" dirty="0" err="1"/>
              <a:t>displayIntArray</a:t>
            </a:r>
            <a:r>
              <a:rPr lang="en-GB" sz="1200" dirty="0"/>
              <a:t>(</a:t>
            </a:r>
            <a:r>
              <a:rPr lang="en-GB" sz="1200" dirty="0" err="1"/>
              <a:t>int</a:t>
            </a:r>
            <a:r>
              <a:rPr lang="en-GB" sz="1200" dirty="0"/>
              <a:t>[] array, String </a:t>
            </a:r>
            <a:r>
              <a:rPr lang="en-GB" sz="1200" dirty="0" err="1"/>
              <a:t>msg</a:t>
            </a:r>
            <a:r>
              <a:rPr lang="en-GB" sz="1200" dirty="0"/>
              <a:t>) {</a:t>
            </a:r>
          </a:p>
          <a:p>
            <a:pPr>
              <a:defRPr/>
            </a:pPr>
            <a:r>
              <a:rPr lang="en-GB" sz="1200" dirty="0"/>
              <a:t>  </a:t>
            </a:r>
            <a:r>
              <a:rPr lang="en-GB" sz="1200" dirty="0" err="1"/>
              <a:t>System.out.println</a:t>
            </a:r>
            <a:r>
              <a:rPr lang="en-GB" sz="1200" dirty="0"/>
              <a:t>("\n" + </a:t>
            </a:r>
            <a:r>
              <a:rPr lang="en-GB" sz="1200" dirty="0" err="1"/>
              <a:t>msg</a:t>
            </a:r>
            <a:r>
              <a:rPr lang="en-GB" sz="1200" dirty="0"/>
              <a:t>);</a:t>
            </a:r>
          </a:p>
          <a:p>
            <a:pPr>
              <a:defRPr/>
            </a:pPr>
            <a:r>
              <a:rPr lang="en-GB" sz="1200" dirty="0"/>
              <a:t>  for(</a:t>
            </a:r>
            <a:r>
              <a:rPr lang="en-GB" sz="1200" dirty="0" err="1"/>
              <a:t>int</a:t>
            </a:r>
            <a:r>
              <a:rPr lang="en-GB" sz="1200" dirty="0"/>
              <a:t> </a:t>
            </a:r>
            <a:r>
              <a:rPr lang="en-GB" sz="1200" dirty="0" err="1"/>
              <a:t>elem</a:t>
            </a:r>
            <a:r>
              <a:rPr lang="en-GB" sz="1200" dirty="0"/>
              <a:t>: array) {</a:t>
            </a:r>
          </a:p>
          <a:p>
            <a:pPr>
              <a:defRPr/>
            </a:pPr>
            <a:r>
              <a:rPr lang="en-GB" sz="1200" dirty="0"/>
              <a:t>    </a:t>
            </a:r>
            <a:r>
              <a:rPr lang="en-GB" sz="1200" dirty="0" err="1"/>
              <a:t>System.out.println</a:t>
            </a:r>
            <a:r>
              <a:rPr lang="en-GB" sz="1200" dirty="0"/>
              <a:t>(</a:t>
            </a:r>
            <a:r>
              <a:rPr lang="en-GB" sz="1200" dirty="0" err="1"/>
              <a:t>elem</a:t>
            </a:r>
            <a:r>
              <a:rPr lang="en-GB" sz="1200" dirty="0"/>
              <a:t>);</a:t>
            </a:r>
          </a:p>
          <a:p>
            <a:pPr>
              <a:defRPr/>
            </a:pPr>
            <a:r>
              <a:rPr lang="en-GB" sz="1200" dirty="0"/>
              <a:t>  }</a:t>
            </a:r>
          </a:p>
          <a:p>
            <a:pPr>
              <a:defRPr/>
            </a:pPr>
            <a:r>
              <a:rPr lang="en-GB" sz="1200" dirty="0"/>
              <a:t>}</a:t>
            </a:r>
          </a:p>
        </p:txBody>
      </p:sp>
      <p:sp>
        <p:nvSpPr>
          <p:cNvPr id="19462" name="TextBox 9"/>
          <p:cNvSpPr txBox="1">
            <a:spLocks noChangeArrowheads="1"/>
          </p:cNvSpPr>
          <p:nvPr/>
        </p:nvSpPr>
        <p:spPr bwMode="auto">
          <a:xfrm>
            <a:off x="6307138" y="6019800"/>
            <a:ext cx="2365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>
                <a:solidFill>
                  <a:schemeClr val="tx2"/>
                </a:solidFill>
              </a:rPr>
              <a:t>DemoArraysClass.java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39C8F00-8688-41C8-920A-32E3546D3E55}" type="slidenum">
              <a:rPr lang="en-GB"/>
              <a:pPr>
                <a:defRPr/>
              </a:pPr>
              <a:t>18</a:t>
            </a:fld>
            <a:endParaRPr lang="en-GB"/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Copying an Array</a:t>
            </a:r>
          </a:p>
        </p:txBody>
      </p:sp>
      <p:sp>
        <p:nvSpPr>
          <p:cNvPr id="2048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>
                <a:latin typeface="Lucida Console" pitchFamily="49" charset="0"/>
                <a:sym typeface="Wingdings" pitchFamily="2" charset="2"/>
              </a:rPr>
              <a:t>Arrays.copyOf(array, length)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Returns a copy of the array, truncated or padded if necessary</a:t>
            </a:r>
          </a:p>
          <a:p>
            <a:pPr eaLnBrk="1" hangingPunct="1"/>
            <a:r>
              <a:rPr lang="en-GB" smtClean="0">
                <a:latin typeface="Lucida Console" pitchFamily="49" charset="0"/>
                <a:sym typeface="Wingdings" pitchFamily="2" charset="2"/>
              </a:rPr>
              <a:t>Arrays.copyofRange(array, index1, index2)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Returns a copy of array elements index1 to (index2-1)</a:t>
            </a:r>
          </a:p>
          <a:p>
            <a:pPr lvl="1" eaLnBrk="1" hangingPunct="1"/>
            <a:endParaRPr lang="en-GB" smtClean="0">
              <a:sym typeface="Wingdings" pitchFamily="2" charset="2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87400" y="2908300"/>
            <a:ext cx="7874000" cy="25146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sz="1200" dirty="0"/>
              <a:t>public static void </a:t>
            </a:r>
            <a:r>
              <a:rPr lang="en-GB" sz="1200" dirty="0" err="1"/>
              <a:t>demoCopy</a:t>
            </a:r>
            <a:r>
              <a:rPr lang="en-GB" sz="1200" dirty="0"/>
              <a:t>() {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sv-SE" sz="1200" dirty="0"/>
              <a:t>  int[] examMarks = { 89, 56, 82, 99, 72, 79, 64 };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  </a:t>
            </a:r>
            <a:r>
              <a:rPr lang="en-GB" sz="1200" dirty="0" err="1"/>
              <a:t>int</a:t>
            </a:r>
            <a:r>
              <a:rPr lang="en-GB" sz="1200" dirty="0"/>
              <a:t>[] first3 = </a:t>
            </a:r>
            <a:r>
              <a:rPr lang="en-GB" sz="1200" dirty="0" err="1"/>
              <a:t>Arrays.copyOf</a:t>
            </a:r>
            <a:r>
              <a:rPr lang="en-GB" sz="1200" dirty="0"/>
              <a:t>(</a:t>
            </a:r>
            <a:r>
              <a:rPr lang="en-GB" sz="1200" dirty="0" err="1"/>
              <a:t>examMarks</a:t>
            </a:r>
            <a:r>
              <a:rPr lang="en-GB" sz="1200" dirty="0"/>
              <a:t>, 3);</a:t>
            </a:r>
          </a:p>
          <a:p>
            <a:pPr>
              <a:defRPr/>
            </a:pPr>
            <a:r>
              <a:rPr lang="en-GB" sz="1200" dirty="0"/>
              <a:t>  </a:t>
            </a:r>
            <a:r>
              <a:rPr lang="en-GB" sz="1200" dirty="0" err="1"/>
              <a:t>displayIntArray</a:t>
            </a:r>
            <a:r>
              <a:rPr lang="en-GB" sz="1200" dirty="0"/>
              <a:t>(first3, "Copy of first 3 elements.");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  </a:t>
            </a:r>
            <a:r>
              <a:rPr lang="en-GB" sz="1200" dirty="0" err="1"/>
              <a:t>int</a:t>
            </a:r>
            <a:r>
              <a:rPr lang="en-GB" sz="1200" dirty="0"/>
              <a:t>[] </a:t>
            </a:r>
            <a:r>
              <a:rPr lang="en-GB" sz="1200" dirty="0" err="1"/>
              <a:t>tenElems</a:t>
            </a:r>
            <a:r>
              <a:rPr lang="en-GB" sz="1200" dirty="0"/>
              <a:t> = </a:t>
            </a:r>
            <a:r>
              <a:rPr lang="en-GB" sz="1200" dirty="0" err="1"/>
              <a:t>Arrays.copyOf</a:t>
            </a:r>
            <a:r>
              <a:rPr lang="en-GB" sz="1200" dirty="0"/>
              <a:t>(</a:t>
            </a:r>
            <a:r>
              <a:rPr lang="en-GB" sz="1200" dirty="0" err="1"/>
              <a:t>examMarks</a:t>
            </a:r>
            <a:r>
              <a:rPr lang="en-GB" sz="1200" dirty="0"/>
              <a:t>, 10);</a:t>
            </a:r>
          </a:p>
          <a:p>
            <a:pPr>
              <a:defRPr/>
            </a:pPr>
            <a:r>
              <a:rPr lang="en-GB" sz="1200" dirty="0"/>
              <a:t>  </a:t>
            </a:r>
            <a:r>
              <a:rPr lang="en-GB" sz="1200" dirty="0" err="1"/>
              <a:t>displayIntArray</a:t>
            </a:r>
            <a:r>
              <a:rPr lang="en-GB" sz="1200" dirty="0"/>
              <a:t>(</a:t>
            </a:r>
            <a:r>
              <a:rPr lang="en-GB" sz="1200" dirty="0" err="1"/>
              <a:t>tenElems</a:t>
            </a:r>
            <a:r>
              <a:rPr lang="en-GB" sz="1200" dirty="0"/>
              <a:t>, "Copy of 10 elements.");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  </a:t>
            </a:r>
            <a:r>
              <a:rPr lang="en-GB" sz="1200" dirty="0" err="1"/>
              <a:t>int</a:t>
            </a:r>
            <a:r>
              <a:rPr lang="en-GB" sz="1200" dirty="0"/>
              <a:t>[] middle3Elems = </a:t>
            </a:r>
            <a:r>
              <a:rPr lang="en-GB" sz="1200" dirty="0" err="1"/>
              <a:t>Arrays.copyOfRange</a:t>
            </a:r>
            <a:r>
              <a:rPr lang="en-GB" sz="1200" dirty="0"/>
              <a:t>(</a:t>
            </a:r>
            <a:r>
              <a:rPr lang="en-GB" sz="1200" dirty="0" err="1"/>
              <a:t>examMarks</a:t>
            </a:r>
            <a:r>
              <a:rPr lang="en-GB" sz="1200" dirty="0"/>
              <a:t>, 2, 5);</a:t>
            </a:r>
          </a:p>
          <a:p>
            <a:pPr>
              <a:defRPr/>
            </a:pPr>
            <a:r>
              <a:rPr lang="en-GB" sz="1200" dirty="0"/>
              <a:t>  </a:t>
            </a:r>
            <a:r>
              <a:rPr lang="en-GB" sz="1200" dirty="0" err="1"/>
              <a:t>displayIntArray</a:t>
            </a:r>
            <a:r>
              <a:rPr lang="en-GB" sz="1200" dirty="0"/>
              <a:t>(middle3Elems, "Copy of middle 3 elements.");</a:t>
            </a:r>
          </a:p>
          <a:p>
            <a:pPr>
              <a:defRPr/>
            </a:pPr>
            <a:r>
              <a:rPr lang="en-GB" sz="1200" dirty="0"/>
              <a:t>}</a:t>
            </a:r>
          </a:p>
        </p:txBody>
      </p:sp>
      <p:sp>
        <p:nvSpPr>
          <p:cNvPr id="20486" name="TextBox 12"/>
          <p:cNvSpPr txBox="1">
            <a:spLocks noChangeArrowheads="1"/>
          </p:cNvSpPr>
          <p:nvPr/>
        </p:nvSpPr>
        <p:spPr bwMode="auto">
          <a:xfrm>
            <a:off x="6307138" y="5118100"/>
            <a:ext cx="2365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>
                <a:solidFill>
                  <a:schemeClr val="tx2"/>
                </a:solidFill>
              </a:rPr>
              <a:t>DemoArraysClass.java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508B5EC-65A3-4443-ADCB-1CDBEF243A94}" type="slidenum">
              <a:rPr lang="en-GB"/>
              <a:pPr>
                <a:defRPr/>
              </a:pPr>
              <a:t>19</a:t>
            </a:fld>
            <a:endParaRPr lang="en-GB"/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Testing Arrays for Equality</a:t>
            </a:r>
          </a:p>
        </p:txBody>
      </p:sp>
      <p:sp>
        <p:nvSpPr>
          <p:cNvPr id="2150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>
                <a:latin typeface="Lucida Console" pitchFamily="49" charset="0"/>
                <a:sym typeface="Wingdings" pitchFamily="2" charset="2"/>
              </a:rPr>
              <a:t>Arrays.equals(array1, array2)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Returns </a:t>
            </a:r>
            <a:r>
              <a:rPr lang="en-GB" smtClean="0">
                <a:latin typeface="Lucida Console" pitchFamily="49" charset="0"/>
                <a:sym typeface="Wingdings" pitchFamily="2" charset="2"/>
              </a:rPr>
              <a:t>true</a:t>
            </a:r>
            <a:r>
              <a:rPr lang="en-GB" smtClean="0">
                <a:sym typeface="Wingdings" pitchFamily="2" charset="2"/>
              </a:rPr>
              <a:t> if arrays are of same type, and elements are equal to each other (as defined by calling </a:t>
            </a:r>
            <a:r>
              <a:rPr lang="en-GB" smtClean="0">
                <a:latin typeface="Lucida Console" pitchFamily="49" charset="0"/>
                <a:sym typeface="Wingdings" pitchFamily="2" charset="2"/>
              </a:rPr>
              <a:t>equals()</a:t>
            </a:r>
            <a:r>
              <a:rPr lang="en-GB" smtClean="0">
                <a:sym typeface="Wingdings" pitchFamily="2" charset="2"/>
              </a:rPr>
              <a:t> on element pairs)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87400" y="2324100"/>
            <a:ext cx="7874000" cy="32258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sz="1200" dirty="0"/>
              <a:t>public static void </a:t>
            </a:r>
            <a:r>
              <a:rPr lang="en-GB" sz="1200" dirty="0" err="1"/>
              <a:t>demoEquals</a:t>
            </a:r>
            <a:r>
              <a:rPr lang="en-GB" sz="1200" dirty="0"/>
              <a:t>() {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  </a:t>
            </a:r>
            <a:r>
              <a:rPr lang="en-GB" sz="1200" dirty="0" err="1"/>
              <a:t>int</a:t>
            </a:r>
            <a:r>
              <a:rPr lang="en-GB" sz="1200" dirty="0"/>
              <a:t>[] arr1 = { 89, 56, 82, 99, 72, 79, 64 };</a:t>
            </a:r>
          </a:p>
          <a:p>
            <a:pPr>
              <a:defRPr/>
            </a:pPr>
            <a:r>
              <a:rPr lang="en-GB" sz="1200" dirty="0"/>
              <a:t>  </a:t>
            </a:r>
            <a:r>
              <a:rPr lang="en-GB" sz="1200" dirty="0" err="1"/>
              <a:t>int</a:t>
            </a:r>
            <a:r>
              <a:rPr lang="en-GB" sz="1200" dirty="0"/>
              <a:t>[] arr2 = { 89, 56, 82, 99, 72, 79, 64 };</a:t>
            </a:r>
          </a:p>
          <a:p>
            <a:pPr>
              <a:defRPr/>
            </a:pPr>
            <a:r>
              <a:rPr lang="en-GB" sz="1200" dirty="0"/>
              <a:t>  </a:t>
            </a:r>
            <a:r>
              <a:rPr lang="en-GB" sz="1200" dirty="0" err="1"/>
              <a:t>int</a:t>
            </a:r>
            <a:r>
              <a:rPr lang="en-GB" sz="1200" dirty="0"/>
              <a:t>[] arr3 = { 11, 56, 82, 99, 72, 79, 64 };</a:t>
            </a:r>
          </a:p>
          <a:p>
            <a:pPr>
              <a:defRPr/>
            </a:pPr>
            <a:r>
              <a:rPr lang="en-GB" sz="1200" dirty="0"/>
              <a:t>  </a:t>
            </a:r>
            <a:r>
              <a:rPr lang="en-GB" sz="1200" dirty="0" err="1"/>
              <a:t>int</a:t>
            </a:r>
            <a:r>
              <a:rPr lang="en-GB" sz="1200" dirty="0"/>
              <a:t>[] arr4 = { 89, 56, 82, 99, 72, 79 };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  </a:t>
            </a:r>
            <a:r>
              <a:rPr lang="en-GB" sz="1200" dirty="0" err="1"/>
              <a:t>System.out.println</a:t>
            </a:r>
            <a:r>
              <a:rPr lang="en-GB" sz="1200" dirty="0"/>
              <a:t>("\narr1 equals arr2? " + </a:t>
            </a:r>
            <a:r>
              <a:rPr lang="en-GB" sz="1200" dirty="0" err="1"/>
              <a:t>Arrays.equals</a:t>
            </a:r>
            <a:r>
              <a:rPr lang="en-GB" sz="1200" dirty="0"/>
              <a:t>(arr1, arr2));</a:t>
            </a:r>
          </a:p>
          <a:p>
            <a:pPr>
              <a:defRPr/>
            </a:pPr>
            <a:r>
              <a:rPr lang="en-GB" sz="1200" dirty="0"/>
              <a:t>  </a:t>
            </a:r>
            <a:r>
              <a:rPr lang="en-GB" sz="1200" dirty="0" err="1"/>
              <a:t>System.out.println</a:t>
            </a:r>
            <a:r>
              <a:rPr lang="en-GB" sz="1200" dirty="0"/>
              <a:t>(  "arr1 equals arr3? " + </a:t>
            </a:r>
            <a:r>
              <a:rPr lang="en-GB" sz="1200" dirty="0" err="1"/>
              <a:t>Arrays.equals</a:t>
            </a:r>
            <a:r>
              <a:rPr lang="en-GB" sz="1200" dirty="0"/>
              <a:t>(arr1, arr3));</a:t>
            </a:r>
          </a:p>
          <a:p>
            <a:pPr>
              <a:defRPr/>
            </a:pPr>
            <a:r>
              <a:rPr lang="en-GB" sz="1200" dirty="0"/>
              <a:t>  </a:t>
            </a:r>
            <a:r>
              <a:rPr lang="en-GB" sz="1200" dirty="0" err="1"/>
              <a:t>System.out.println</a:t>
            </a:r>
            <a:r>
              <a:rPr lang="en-GB" sz="1200" dirty="0"/>
              <a:t>(  "arr1 equals arr4? " + </a:t>
            </a:r>
            <a:r>
              <a:rPr lang="en-GB" sz="1200" dirty="0" err="1"/>
              <a:t>Arrays.equals</a:t>
            </a:r>
            <a:r>
              <a:rPr lang="en-GB" sz="1200" dirty="0"/>
              <a:t>(arr1, arr4));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  String[] nephews1 = { "Huey", "</a:t>
            </a:r>
            <a:r>
              <a:rPr lang="en-GB" sz="1200" dirty="0" err="1"/>
              <a:t>Lewey</a:t>
            </a:r>
            <a:r>
              <a:rPr lang="en-GB" sz="1200" dirty="0"/>
              <a:t>", "Dewey" };</a:t>
            </a:r>
          </a:p>
          <a:p>
            <a:pPr>
              <a:defRPr/>
            </a:pPr>
            <a:r>
              <a:rPr lang="en-GB" sz="1200" dirty="0"/>
              <a:t>  String[] nephews2 = { "Huey", "</a:t>
            </a:r>
            <a:r>
              <a:rPr lang="en-GB" sz="1200" dirty="0" err="1"/>
              <a:t>Lewey</a:t>
            </a:r>
            <a:r>
              <a:rPr lang="en-GB" sz="1200" dirty="0"/>
              <a:t>", "Dewey" };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  </a:t>
            </a:r>
            <a:r>
              <a:rPr lang="en-GB" sz="1200" dirty="0" err="1"/>
              <a:t>System.out.println</a:t>
            </a:r>
            <a:r>
              <a:rPr lang="en-GB" sz="1200" dirty="0"/>
              <a:t>("nephews1 equals nephews2? " + </a:t>
            </a:r>
          </a:p>
          <a:p>
            <a:pPr>
              <a:defRPr/>
            </a:pPr>
            <a:r>
              <a:rPr lang="en-GB" sz="1200" dirty="0"/>
              <a:t>                         </a:t>
            </a:r>
            <a:r>
              <a:rPr lang="en-GB" sz="1200" dirty="0" err="1"/>
              <a:t>Arrays.equals</a:t>
            </a:r>
            <a:r>
              <a:rPr lang="en-GB" sz="1200" dirty="0"/>
              <a:t>(nephews1, nephews2));</a:t>
            </a:r>
          </a:p>
          <a:p>
            <a:pPr>
              <a:defRPr/>
            </a:pPr>
            <a:r>
              <a:rPr lang="en-GB" sz="1200" dirty="0"/>
              <a:t>}</a:t>
            </a:r>
          </a:p>
        </p:txBody>
      </p:sp>
      <p:sp>
        <p:nvSpPr>
          <p:cNvPr id="21510" name="TextBox 11"/>
          <p:cNvSpPr txBox="1">
            <a:spLocks noChangeArrowheads="1"/>
          </p:cNvSpPr>
          <p:nvPr/>
        </p:nvSpPr>
        <p:spPr bwMode="auto">
          <a:xfrm>
            <a:off x="6307138" y="5270500"/>
            <a:ext cx="2365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>
                <a:solidFill>
                  <a:schemeClr val="tx2"/>
                </a:solidFill>
              </a:rPr>
              <a:t>DemoArraysClass.java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550C78D-8418-41E7-A206-80732237B81B}" type="slidenum">
              <a:rPr lang="en-GB"/>
              <a:pPr>
                <a:defRPr/>
              </a:pPr>
              <a:t>2</a:t>
            </a:fld>
            <a:endParaRPr lang="en-GB"/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Contents</a:t>
            </a:r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495925"/>
          </a:xfrm>
        </p:spPr>
        <p:txBody>
          <a:bodyPr/>
          <a:lstStyle/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smtClean="0"/>
              <a:t>Declaring and using arrays</a:t>
            </a:r>
          </a:p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smtClean="0"/>
              <a:t>Traversing arrays</a:t>
            </a:r>
          </a:p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smtClean="0"/>
              <a:t>Using the Arrays class</a:t>
            </a:r>
          </a:p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smtClean="0"/>
              <a:t>Multi-dimensional arrays</a:t>
            </a:r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434975" y="5199325"/>
            <a:ext cx="7924800" cy="1644650"/>
            <a:chOff x="274" y="3059"/>
            <a:chExt cx="4992" cy="1036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792" y="3169"/>
              <a:ext cx="4474" cy="520"/>
            </a:xfrm>
            <a:prstGeom prst="rect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C0C0EA">
                    <a:alpha val="82999"/>
                  </a:srgbClr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1263650" lvl="1">
                <a:spcBef>
                  <a:spcPts val="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2000" smtClean="0">
                  <a:solidFill>
                    <a:schemeClr val="tx2"/>
                  </a:solidFill>
                  <a:sym typeface="Wingdings" pitchFamily="2" charset="2"/>
                </a:rPr>
                <a:t>Demo project: </a:t>
              </a:r>
              <a:r>
                <a:rPr lang="en-GB" sz="2000" b="1" smtClean="0">
                  <a:solidFill>
                    <a:schemeClr val="tx2"/>
                  </a:solidFill>
                  <a:sym typeface="Wingdings" pitchFamily="2" charset="2"/>
                </a:rPr>
                <a:t>DemoArrays</a:t>
              </a:r>
              <a:endParaRPr lang="en-US" sz="2000" b="1" dirty="0"/>
            </a:p>
          </p:txBody>
        </p:sp>
        <p:pic>
          <p:nvPicPr>
            <p:cNvPr id="7" name="Picture 6" descr="bd09771_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4" y="3059"/>
              <a:ext cx="1181" cy="1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2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22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22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2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594" grpId="0"/>
      <p:bldP spid="62259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3A2E1B1-19ED-468D-8A87-60D5F4384EBE}" type="slidenum">
              <a:rPr lang="en-GB"/>
              <a:pPr>
                <a:defRPr/>
              </a:pPr>
              <a:t>20</a:t>
            </a:fld>
            <a:endParaRPr lang="en-GB"/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Sorting an Array</a:t>
            </a:r>
          </a:p>
        </p:txBody>
      </p:sp>
      <p:sp>
        <p:nvSpPr>
          <p:cNvPr id="2253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>
                <a:latin typeface="Lucida Console" pitchFamily="49" charset="0"/>
                <a:sym typeface="Wingdings" pitchFamily="2" charset="2"/>
              </a:rPr>
              <a:t>Arrays.sort(array)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Sorts the elements into ascending order</a:t>
            </a:r>
          </a:p>
          <a:p>
            <a:pPr eaLnBrk="1" hangingPunct="1"/>
            <a:r>
              <a:rPr lang="en-GB" smtClean="0">
                <a:latin typeface="Lucida Console" pitchFamily="49" charset="0"/>
                <a:sym typeface="Wingdings" pitchFamily="2" charset="2"/>
              </a:rPr>
              <a:t>Arrays.sort(array, index1, index2)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Sorts elements index1 to (index2-1)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87400" y="2908300"/>
            <a:ext cx="7874000" cy="19685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sz="1200" dirty="0"/>
              <a:t>public static void </a:t>
            </a:r>
            <a:r>
              <a:rPr lang="en-GB" sz="1200" dirty="0" err="1"/>
              <a:t>demoSort</a:t>
            </a:r>
            <a:r>
              <a:rPr lang="en-GB" sz="1200" dirty="0"/>
              <a:t>() {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sv-SE" sz="1200" dirty="0"/>
              <a:t>  int[] examMarks = { 89, 56, 82, 99, 72, 79, 64 };</a:t>
            </a:r>
          </a:p>
          <a:p>
            <a:pPr>
              <a:defRPr/>
            </a:pPr>
            <a:r>
              <a:rPr lang="en-GB" sz="1200" dirty="0"/>
              <a:t>  </a:t>
            </a:r>
          </a:p>
          <a:p>
            <a:pPr>
              <a:defRPr/>
            </a:pPr>
            <a:r>
              <a:rPr lang="en-GB" sz="1200" dirty="0"/>
              <a:t>  </a:t>
            </a:r>
            <a:r>
              <a:rPr lang="en-GB" sz="1200" dirty="0" err="1"/>
              <a:t>Arrays.sort</a:t>
            </a:r>
            <a:r>
              <a:rPr lang="en-GB" sz="1200" dirty="0"/>
              <a:t>(</a:t>
            </a:r>
            <a:r>
              <a:rPr lang="en-GB" sz="1200" dirty="0" err="1"/>
              <a:t>examMarks</a:t>
            </a:r>
            <a:r>
              <a:rPr lang="en-GB" sz="1200" dirty="0"/>
              <a:t>, 2, 5);</a:t>
            </a:r>
          </a:p>
          <a:p>
            <a:pPr>
              <a:defRPr/>
            </a:pPr>
            <a:r>
              <a:rPr lang="en-GB" sz="1200" dirty="0"/>
              <a:t>  </a:t>
            </a:r>
            <a:r>
              <a:rPr lang="en-GB" sz="1200" dirty="0" err="1"/>
              <a:t>displayIntArray</a:t>
            </a:r>
            <a:r>
              <a:rPr lang="en-GB" sz="1200" dirty="0"/>
              <a:t>(</a:t>
            </a:r>
            <a:r>
              <a:rPr lang="en-GB" sz="1200" dirty="0" err="1"/>
              <a:t>examMarks</a:t>
            </a:r>
            <a:r>
              <a:rPr lang="en-GB" sz="1200" dirty="0"/>
              <a:t>, "Sorted array elements 2,3,4.");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  </a:t>
            </a:r>
            <a:r>
              <a:rPr lang="en-GB" sz="1200" dirty="0" err="1"/>
              <a:t>Arrays.sort</a:t>
            </a:r>
            <a:r>
              <a:rPr lang="en-GB" sz="1200" dirty="0"/>
              <a:t>(</a:t>
            </a:r>
            <a:r>
              <a:rPr lang="en-GB" sz="1200" dirty="0" err="1"/>
              <a:t>examMarks</a:t>
            </a:r>
            <a:r>
              <a:rPr lang="en-GB" sz="1200" dirty="0"/>
              <a:t>);</a:t>
            </a:r>
          </a:p>
          <a:p>
            <a:pPr>
              <a:defRPr/>
            </a:pPr>
            <a:r>
              <a:rPr lang="en-GB" sz="1200" dirty="0"/>
              <a:t>  </a:t>
            </a:r>
            <a:r>
              <a:rPr lang="en-GB" sz="1200" dirty="0" err="1"/>
              <a:t>displayIntArray</a:t>
            </a:r>
            <a:r>
              <a:rPr lang="en-GB" sz="1200" dirty="0"/>
              <a:t>(</a:t>
            </a:r>
            <a:r>
              <a:rPr lang="en-GB" sz="1200" dirty="0" err="1"/>
              <a:t>examMarks</a:t>
            </a:r>
            <a:r>
              <a:rPr lang="en-GB" sz="1200" dirty="0"/>
              <a:t>, "Sorted all elements.");</a:t>
            </a:r>
          </a:p>
          <a:p>
            <a:pPr>
              <a:defRPr/>
            </a:pPr>
            <a:r>
              <a:rPr lang="en-GB" sz="1200" dirty="0"/>
              <a:t>}</a:t>
            </a:r>
          </a:p>
        </p:txBody>
      </p:sp>
      <p:sp>
        <p:nvSpPr>
          <p:cNvPr id="22534" name="TextBox 12"/>
          <p:cNvSpPr txBox="1">
            <a:spLocks noChangeArrowheads="1"/>
          </p:cNvSpPr>
          <p:nvPr/>
        </p:nvSpPr>
        <p:spPr bwMode="auto">
          <a:xfrm>
            <a:off x="6307138" y="4597400"/>
            <a:ext cx="2365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>
                <a:solidFill>
                  <a:schemeClr val="tx2"/>
                </a:solidFill>
              </a:rPr>
              <a:t>DemoArraysClass.java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1663377-3C84-443F-8C19-B6F72E60C9F6}" type="slidenum">
              <a:rPr lang="en-GB"/>
              <a:pPr>
                <a:defRPr/>
              </a:pPr>
              <a:t>21</a:t>
            </a:fld>
            <a:endParaRPr lang="en-GB"/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Searching an Array</a:t>
            </a:r>
          </a:p>
        </p:txBody>
      </p:sp>
      <p:sp>
        <p:nvSpPr>
          <p:cNvPr id="2355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>
                <a:latin typeface="Lucida Console" pitchFamily="49" charset="0"/>
                <a:sym typeface="Wingdings" pitchFamily="2" charset="2"/>
              </a:rPr>
              <a:t>Arrays.binarySearch(array, value)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Searches a sorted array for a value, by using a binary search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Returns index of value if found, or -1 otherwise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87400" y="2425700"/>
            <a:ext cx="7874000" cy="17780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sz="1200" dirty="0"/>
              <a:t>public static void </a:t>
            </a:r>
            <a:r>
              <a:rPr lang="en-GB" sz="1200" dirty="0" err="1"/>
              <a:t>demoSearch</a:t>
            </a:r>
            <a:r>
              <a:rPr lang="en-GB" sz="1200" dirty="0"/>
              <a:t>() {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sv-SE" sz="1200" dirty="0"/>
              <a:t>  int[] examMarks = { 89, 56, 82, 99, 72, 79, 64 };</a:t>
            </a:r>
          </a:p>
          <a:p>
            <a:pPr>
              <a:defRPr/>
            </a:pPr>
            <a:r>
              <a:rPr lang="en-GB" sz="1200" dirty="0"/>
              <a:t>  </a:t>
            </a:r>
          </a:p>
          <a:p>
            <a:pPr>
              <a:defRPr/>
            </a:pPr>
            <a:r>
              <a:rPr lang="en-GB" sz="1200" dirty="0"/>
              <a:t>  </a:t>
            </a:r>
            <a:r>
              <a:rPr lang="en-GB" sz="1200" dirty="0" err="1"/>
              <a:t>Arrays.sort</a:t>
            </a:r>
            <a:r>
              <a:rPr lang="en-GB" sz="1200" dirty="0"/>
              <a:t>(</a:t>
            </a:r>
            <a:r>
              <a:rPr lang="en-GB" sz="1200" dirty="0" err="1"/>
              <a:t>examMarks</a:t>
            </a:r>
            <a:r>
              <a:rPr lang="en-GB" sz="1200" dirty="0"/>
              <a:t>);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  </a:t>
            </a:r>
            <a:r>
              <a:rPr lang="en-GB" sz="1200" dirty="0" err="1"/>
              <a:t>System.out.println</a:t>
            </a:r>
            <a:r>
              <a:rPr lang="en-GB" sz="1200" dirty="0"/>
              <a:t>("Index of 99: " + </a:t>
            </a:r>
            <a:r>
              <a:rPr lang="en-GB" sz="1200" dirty="0" err="1"/>
              <a:t>Arrays.binarySearch</a:t>
            </a:r>
            <a:r>
              <a:rPr lang="en-GB" sz="1200" dirty="0"/>
              <a:t>(</a:t>
            </a:r>
            <a:r>
              <a:rPr lang="en-GB" sz="1200" dirty="0" err="1"/>
              <a:t>examMarks</a:t>
            </a:r>
            <a:r>
              <a:rPr lang="en-GB" sz="1200" dirty="0"/>
              <a:t>, 99));</a:t>
            </a:r>
          </a:p>
          <a:p>
            <a:pPr>
              <a:defRPr/>
            </a:pPr>
            <a:r>
              <a:rPr lang="en-GB" sz="1200" dirty="0"/>
              <a:t>  </a:t>
            </a:r>
            <a:r>
              <a:rPr lang="en-GB" sz="1200" dirty="0" err="1"/>
              <a:t>System.out.println</a:t>
            </a:r>
            <a:r>
              <a:rPr lang="en-GB" sz="1200" dirty="0"/>
              <a:t>("Index of 22: " + </a:t>
            </a:r>
            <a:r>
              <a:rPr lang="en-GB" sz="1200" dirty="0" err="1"/>
              <a:t>Arrays.binarySearch</a:t>
            </a:r>
            <a:r>
              <a:rPr lang="en-GB" sz="1200" dirty="0"/>
              <a:t>(</a:t>
            </a:r>
            <a:r>
              <a:rPr lang="en-GB" sz="1200" dirty="0" err="1"/>
              <a:t>examMarks</a:t>
            </a:r>
            <a:r>
              <a:rPr lang="en-GB" sz="1200" dirty="0"/>
              <a:t>, 22));</a:t>
            </a:r>
          </a:p>
          <a:p>
            <a:pPr>
              <a:defRPr/>
            </a:pPr>
            <a:r>
              <a:rPr lang="en-GB" sz="1200" dirty="0"/>
              <a:t>}</a:t>
            </a:r>
          </a:p>
        </p:txBody>
      </p:sp>
      <p:sp>
        <p:nvSpPr>
          <p:cNvPr id="23558" name="TextBox 12"/>
          <p:cNvSpPr txBox="1">
            <a:spLocks noChangeArrowheads="1"/>
          </p:cNvSpPr>
          <p:nvPr/>
        </p:nvSpPr>
        <p:spPr bwMode="auto">
          <a:xfrm>
            <a:off x="6307138" y="3924300"/>
            <a:ext cx="2365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>
                <a:solidFill>
                  <a:schemeClr val="tx2"/>
                </a:solidFill>
              </a:rPr>
              <a:t>DemoArraysClass.java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7A656BD-AA00-4D10-9EE7-D837BAB6715C}" type="slidenum">
              <a:rPr lang="en-GB"/>
              <a:pPr>
                <a:defRPr/>
              </a:pPr>
              <a:t>22</a:t>
            </a:fld>
            <a:endParaRPr lang="en-GB"/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57200" indent="-457200" eaLnBrk="1" hangingPunct="1"/>
            <a:r>
              <a:rPr lang="en-GB" sz="3400" smtClean="0"/>
              <a:t>4. Multi-Dimensional Arrays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Overview</a:t>
            </a:r>
          </a:p>
          <a:p>
            <a:pPr eaLnBrk="1" hangingPunct="1"/>
            <a:r>
              <a:rPr lang="en-GB" smtClean="0"/>
              <a:t>Rectangular arrays</a:t>
            </a:r>
          </a:p>
          <a:p>
            <a:pPr eaLnBrk="1" hangingPunct="1"/>
            <a:r>
              <a:rPr lang="en-GB" smtClean="0"/>
              <a:t>Jagged arrays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9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9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9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6354" grpId="0"/>
      <p:bldP spid="99635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8BC1B3F-578D-487F-A5E1-E993119B0252}" type="slidenum">
              <a:rPr lang="en-GB"/>
              <a:pPr>
                <a:defRPr/>
              </a:pPr>
              <a:t>23</a:t>
            </a:fld>
            <a:endParaRPr lang="en-GB"/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Overview</a:t>
            </a:r>
          </a:p>
        </p:txBody>
      </p:sp>
      <p:sp>
        <p:nvSpPr>
          <p:cNvPr id="2560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>
                <a:latin typeface="+mj-lt"/>
                <a:sym typeface="Wingdings" pitchFamily="2" charset="2"/>
              </a:rPr>
              <a:t>All the arrays we've seen so far have been 1-dimensional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  <a:sym typeface="Wingdings" pitchFamily="2" charset="2"/>
              </a:rPr>
              <a:t>Declared and indexed using a single set of []</a:t>
            </a:r>
          </a:p>
          <a:p>
            <a:pPr eaLnBrk="1" hangingPunct="1">
              <a:defRPr/>
            </a:pPr>
            <a:r>
              <a:rPr lang="en-GB" dirty="0" smtClean="0">
                <a:latin typeface="+mj-lt"/>
                <a:sym typeface="Wingdings" pitchFamily="2" charset="2"/>
              </a:rPr>
              <a:t>Java also allows you to define multidimensional arrays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  <a:sym typeface="Wingdings" pitchFamily="2" charset="2"/>
              </a:rPr>
              <a:t>E.g. for grids, cubes, etc.</a:t>
            </a:r>
          </a:p>
          <a:p>
            <a:pPr eaLnBrk="1" hangingPunct="1">
              <a:defRPr/>
            </a:pPr>
            <a:endParaRPr lang="en-GB" dirty="0" smtClean="0">
              <a:latin typeface="+mj-lt"/>
              <a:sym typeface="Wingdings" pitchFamily="2" charset="2"/>
            </a:endParaRPr>
          </a:p>
          <a:p>
            <a:pPr eaLnBrk="1" hangingPunct="1">
              <a:defRPr/>
            </a:pPr>
            <a:r>
              <a:rPr lang="en-GB" dirty="0" smtClean="0">
                <a:latin typeface="+mj-lt"/>
                <a:sym typeface="Wingdings" pitchFamily="2" charset="2"/>
              </a:rPr>
              <a:t>There are 2 kinds of multidimensional array: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  <a:sym typeface="Wingdings" pitchFamily="2" charset="2"/>
              </a:rPr>
              <a:t>Rectangular arrays</a:t>
            </a:r>
          </a:p>
          <a:p>
            <a:pPr lvl="2" eaLnBrk="1" hangingPunct="1">
              <a:defRPr/>
            </a:pPr>
            <a:r>
              <a:rPr lang="en-GB" dirty="0" smtClean="0">
                <a:latin typeface="+mj-lt"/>
                <a:sym typeface="Wingdings" pitchFamily="2" charset="2"/>
              </a:rPr>
              <a:t>Each row has the same number of columns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  <a:sym typeface="Wingdings" pitchFamily="2" charset="2"/>
              </a:rPr>
              <a:t>Jagged arrays</a:t>
            </a:r>
          </a:p>
          <a:p>
            <a:pPr lvl="2" eaLnBrk="1" hangingPunct="1">
              <a:defRPr/>
            </a:pPr>
            <a:r>
              <a:rPr lang="en-GB" dirty="0" smtClean="0">
                <a:latin typeface="+mj-lt"/>
                <a:sym typeface="Wingdings" pitchFamily="2" charset="2"/>
              </a:rPr>
              <a:t>Each row has its own number of columns (like an array of arrays)</a:t>
            </a:r>
          </a:p>
          <a:p>
            <a:pPr lvl="2" eaLnBrk="1" hangingPunct="1">
              <a:defRPr/>
            </a:pPr>
            <a:endParaRPr lang="en-GB" dirty="0" smtClean="0">
              <a:latin typeface="+mj-lt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99A7C55-4387-49AB-92EF-21EC8DD99FA7}" type="slidenum">
              <a:rPr lang="en-GB"/>
              <a:pPr>
                <a:defRPr/>
              </a:pPr>
              <a:t>24</a:t>
            </a:fld>
            <a:endParaRPr lang="en-GB"/>
          </a:p>
        </p:txBody>
      </p:sp>
      <p:sp>
        <p:nvSpPr>
          <p:cNvPr id="2662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Rectangular Arrays</a:t>
            </a:r>
          </a:p>
        </p:txBody>
      </p:sp>
      <p:sp>
        <p:nvSpPr>
          <p:cNvPr id="2662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>
                <a:sym typeface="Wingdings" pitchFamily="2" charset="2"/>
              </a:rPr>
              <a:t>To create a rectangular array (e.g. with 2 dimensions):</a:t>
            </a:r>
          </a:p>
          <a:p>
            <a:pPr eaLnBrk="1" hangingPunct="1"/>
            <a:endParaRPr lang="en-GB" smtClean="0">
              <a:sym typeface="Wingdings" pitchFamily="2" charset="2"/>
            </a:endParaRPr>
          </a:p>
          <a:p>
            <a:pPr lvl="1" eaLnBrk="1" hangingPunct="1"/>
            <a:endParaRPr lang="en-GB" smtClean="0">
              <a:sym typeface="Wingdings" pitchFamily="2" charset="2"/>
            </a:endParaRPr>
          </a:p>
          <a:p>
            <a:pPr eaLnBrk="1" hangingPunct="1"/>
            <a:r>
              <a:rPr lang="en-GB" smtClean="0">
                <a:sym typeface="Wingdings" pitchFamily="2" charset="2"/>
              </a:rPr>
              <a:t>You can use initializer syntax, with multiple sets of braces:</a:t>
            </a:r>
          </a:p>
          <a:p>
            <a:pPr eaLnBrk="1" hangingPunct="1"/>
            <a:endParaRPr lang="en-GB" smtClean="0">
              <a:sym typeface="Wingdings" pitchFamily="2" charset="2"/>
            </a:endParaRPr>
          </a:p>
          <a:p>
            <a:pPr eaLnBrk="1" hangingPunct="1"/>
            <a:endParaRPr lang="en-GB" smtClean="0">
              <a:sym typeface="Wingdings" pitchFamily="2" charset="2"/>
            </a:endParaRPr>
          </a:p>
          <a:p>
            <a:pPr eaLnBrk="1" hangingPunct="1"/>
            <a:endParaRPr lang="en-GB" smtClean="0">
              <a:sym typeface="Wingdings" pitchFamily="2" charset="2"/>
            </a:endParaRPr>
          </a:p>
          <a:p>
            <a:pPr eaLnBrk="1" hangingPunct="1"/>
            <a:r>
              <a:rPr lang="en-GB" smtClean="0">
                <a:sym typeface="Wingdings" pitchFamily="2" charset="2"/>
              </a:rPr>
              <a:t>Use nested loops to process:</a:t>
            </a:r>
          </a:p>
          <a:p>
            <a:pPr eaLnBrk="1" hangingPunct="1"/>
            <a:endParaRPr lang="en-GB" smtClean="0">
              <a:sym typeface="Wingdings" pitchFamily="2" charset="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1689100"/>
            <a:ext cx="7759700" cy="3175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i="1" dirty="0"/>
              <a:t>type</a:t>
            </a:r>
            <a:r>
              <a:rPr lang="en-GB" sz="1200" dirty="0"/>
              <a:t>[][] </a:t>
            </a:r>
            <a:r>
              <a:rPr lang="en-GB" sz="1200" i="1" dirty="0" err="1"/>
              <a:t>arrayName</a:t>
            </a:r>
            <a:r>
              <a:rPr lang="en-GB" sz="1200" i="1" dirty="0"/>
              <a:t> </a:t>
            </a:r>
            <a:r>
              <a:rPr lang="en-GB" sz="1200" dirty="0"/>
              <a:t>= new</a:t>
            </a:r>
            <a:r>
              <a:rPr lang="en-GB" sz="1200" i="1" dirty="0"/>
              <a:t> type</a:t>
            </a:r>
            <a:r>
              <a:rPr lang="en-GB" sz="1200" dirty="0"/>
              <a:t>[</a:t>
            </a:r>
            <a:r>
              <a:rPr lang="en-GB" sz="1200" i="1" dirty="0" err="1"/>
              <a:t>numRows</a:t>
            </a:r>
            <a:r>
              <a:rPr lang="en-GB" sz="1200" dirty="0"/>
              <a:t>][</a:t>
            </a:r>
            <a:r>
              <a:rPr lang="en-GB" sz="1200" i="1" dirty="0" err="1"/>
              <a:t>numCols</a:t>
            </a:r>
            <a:r>
              <a:rPr lang="en-GB" sz="1200" dirty="0"/>
              <a:t>];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8200" y="3022600"/>
            <a:ext cx="7759700" cy="12319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i="1" dirty="0"/>
              <a:t>type</a:t>
            </a:r>
            <a:r>
              <a:rPr lang="en-GB" sz="1200" dirty="0"/>
              <a:t>[][] </a:t>
            </a:r>
            <a:r>
              <a:rPr lang="en-GB" sz="1200" i="1" dirty="0" err="1"/>
              <a:t>arrayName</a:t>
            </a:r>
            <a:r>
              <a:rPr lang="en-GB" sz="1200" i="1" dirty="0"/>
              <a:t> </a:t>
            </a:r>
            <a:r>
              <a:rPr lang="en-GB" sz="1200" dirty="0"/>
              <a:t>= </a:t>
            </a:r>
          </a:p>
          <a:p>
            <a:pPr defTabSz="739775">
              <a:defRPr/>
            </a:pPr>
            <a:r>
              <a:rPr lang="en-GB" sz="1200" dirty="0"/>
              <a:t>{</a:t>
            </a:r>
          </a:p>
          <a:p>
            <a:pPr defTabSz="739775">
              <a:defRPr/>
            </a:pPr>
            <a:r>
              <a:rPr lang="en-GB" sz="1200" dirty="0"/>
              <a:t>  { …, …, … },</a:t>
            </a:r>
          </a:p>
          <a:p>
            <a:pPr defTabSz="739775">
              <a:defRPr/>
            </a:pPr>
            <a:r>
              <a:rPr lang="en-GB" sz="1200" dirty="0"/>
              <a:t>  { …, …, … },</a:t>
            </a:r>
          </a:p>
          <a:p>
            <a:pPr defTabSz="739775">
              <a:defRPr/>
            </a:pPr>
            <a:r>
              <a:rPr lang="en-GB" sz="1200" dirty="0"/>
              <a:t>    …</a:t>
            </a:r>
          </a:p>
          <a:p>
            <a:pPr defTabSz="739775">
              <a:defRPr/>
            </a:pPr>
            <a:r>
              <a:rPr lang="en-GB" sz="1200" dirty="0"/>
              <a:t>};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8200" y="5092700"/>
            <a:ext cx="7759700" cy="12700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for (</a:t>
            </a:r>
            <a:r>
              <a:rPr lang="en-GB" sz="1200" dirty="0" err="1"/>
              <a:t>int</a:t>
            </a:r>
            <a:r>
              <a:rPr lang="en-GB" sz="1200" dirty="0"/>
              <a:t> r = 0; r &lt; </a:t>
            </a:r>
            <a:r>
              <a:rPr lang="en-GB" sz="1200" i="1" dirty="0" err="1"/>
              <a:t>arrayName</a:t>
            </a:r>
            <a:r>
              <a:rPr lang="en-GB" sz="1200" dirty="0" err="1"/>
              <a:t>.length</a:t>
            </a:r>
            <a:r>
              <a:rPr lang="en-GB" sz="1200" dirty="0"/>
              <a:t>; r++) {</a:t>
            </a:r>
          </a:p>
          <a:p>
            <a:pPr defTabSz="739775">
              <a:defRPr/>
            </a:pPr>
            <a:r>
              <a:rPr lang="en-GB" sz="1200" dirty="0"/>
              <a:t>  for (</a:t>
            </a:r>
            <a:r>
              <a:rPr lang="en-GB" sz="1200" dirty="0" err="1"/>
              <a:t>int</a:t>
            </a:r>
            <a:r>
              <a:rPr lang="en-GB" sz="1200" dirty="0"/>
              <a:t> c = 0; c &lt; </a:t>
            </a:r>
            <a:r>
              <a:rPr lang="en-GB" sz="1200" i="1" dirty="0" err="1"/>
              <a:t>arrayName</a:t>
            </a:r>
            <a:r>
              <a:rPr lang="en-GB" sz="1200" dirty="0"/>
              <a:t>[r].length; c++) {</a:t>
            </a:r>
          </a:p>
          <a:p>
            <a:pPr defTabSz="739775">
              <a:defRPr/>
            </a:pPr>
            <a:r>
              <a:rPr lang="en-GB" sz="600" dirty="0"/>
              <a:t>  </a:t>
            </a:r>
          </a:p>
          <a:p>
            <a:pPr defTabSz="739775">
              <a:defRPr/>
            </a:pPr>
            <a:r>
              <a:rPr lang="en-GB" sz="1200" dirty="0"/>
              <a:t>    // Access element </a:t>
            </a:r>
            <a:r>
              <a:rPr lang="en-GB" sz="1200" i="1" dirty="0" err="1"/>
              <a:t>arrayName</a:t>
            </a:r>
            <a:r>
              <a:rPr lang="en-GB" sz="1200" dirty="0"/>
              <a:t>[r][c]</a:t>
            </a:r>
          </a:p>
          <a:p>
            <a:pPr defTabSz="739775">
              <a:defRPr/>
            </a:pPr>
            <a:endParaRPr lang="en-GB" sz="600" dirty="0"/>
          </a:p>
          <a:p>
            <a:pPr defTabSz="739775">
              <a:defRPr/>
            </a:pPr>
            <a:r>
              <a:rPr lang="en-GB" sz="1200" dirty="0"/>
              <a:t>  }</a:t>
            </a:r>
          </a:p>
          <a:p>
            <a:pPr defTabSz="739775">
              <a:defRPr/>
            </a:pPr>
            <a:r>
              <a:rPr lang="en-GB" sz="1200" dirty="0"/>
              <a:t>}</a:t>
            </a:r>
          </a:p>
        </p:txBody>
      </p:sp>
      <p:sp>
        <p:nvSpPr>
          <p:cNvPr id="26632" name="TextBox 12"/>
          <p:cNvSpPr txBox="1">
            <a:spLocks noChangeArrowheads="1"/>
          </p:cNvSpPr>
          <p:nvPr/>
        </p:nvSpPr>
        <p:spPr bwMode="auto">
          <a:xfrm>
            <a:off x="5929313" y="6057900"/>
            <a:ext cx="2692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>
                <a:solidFill>
                  <a:schemeClr val="tx2"/>
                </a:solidFill>
              </a:rPr>
              <a:t>DemoMultiDimArrays.java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D4A8FEFC-0F8E-4F50-B37C-5B0923F14B2E}" type="slidenum">
              <a:rPr lang="en-GB"/>
              <a:pPr>
                <a:defRPr/>
              </a:pPr>
              <a:t>25</a:t>
            </a:fld>
            <a:endParaRPr lang="en-GB"/>
          </a:p>
        </p:txBody>
      </p:sp>
      <p:sp>
        <p:nvSpPr>
          <p:cNvPr id="276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Jagged Arrays</a:t>
            </a:r>
          </a:p>
        </p:txBody>
      </p:sp>
      <p:sp>
        <p:nvSpPr>
          <p:cNvPr id="2765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>
                <a:sym typeface="Wingdings" pitchFamily="2" charset="2"/>
              </a:rPr>
              <a:t>To create a jagged array: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Specify number of rows initially, but not number of columns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Specify number of columns later, on a row-by-row basis</a:t>
            </a:r>
          </a:p>
          <a:p>
            <a:pPr eaLnBrk="1" hangingPunct="1"/>
            <a:endParaRPr lang="en-GB" smtClean="0">
              <a:sym typeface="Wingdings" pitchFamily="2" charset="2"/>
            </a:endParaRPr>
          </a:p>
          <a:p>
            <a:pPr eaLnBrk="1" hangingPunct="1"/>
            <a:endParaRPr lang="en-GB" smtClean="0">
              <a:sym typeface="Wingdings" pitchFamily="2" charset="2"/>
            </a:endParaRPr>
          </a:p>
          <a:p>
            <a:pPr lvl="1" eaLnBrk="1" hangingPunct="1"/>
            <a:endParaRPr lang="en-GB" smtClean="0">
              <a:sym typeface="Wingdings" pitchFamily="2" charset="2"/>
            </a:endParaRPr>
          </a:p>
          <a:p>
            <a:pPr eaLnBrk="1" hangingPunct="1"/>
            <a:r>
              <a:rPr lang="en-GB" smtClean="0">
                <a:sym typeface="Wingdings" pitchFamily="2" charset="2"/>
              </a:rPr>
              <a:t>You can use initializer syntax, with multiple sets of braces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Same previous slide</a:t>
            </a:r>
          </a:p>
          <a:p>
            <a:pPr eaLnBrk="1" hangingPunct="1"/>
            <a:r>
              <a:rPr lang="en-GB" smtClean="0">
                <a:sym typeface="Wingdings" pitchFamily="2" charset="2"/>
              </a:rPr>
              <a:t>Use nested loops to process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See previous slide</a:t>
            </a:r>
          </a:p>
          <a:p>
            <a:pPr eaLnBrk="1" hangingPunct="1">
              <a:buFont typeface="Wingdings" pitchFamily="2" charset="2"/>
              <a:buNone/>
            </a:pPr>
            <a:endParaRPr lang="en-GB" smtClean="0">
              <a:sym typeface="Wingdings" pitchFamily="2" charset="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38200" y="2374900"/>
            <a:ext cx="7759700" cy="12192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i="1" dirty="0"/>
              <a:t>type</a:t>
            </a:r>
            <a:r>
              <a:rPr lang="en-GB" sz="1200" dirty="0"/>
              <a:t>[][] </a:t>
            </a:r>
            <a:r>
              <a:rPr lang="en-GB" sz="1200" i="1" dirty="0" err="1"/>
              <a:t>arrayName</a:t>
            </a:r>
            <a:r>
              <a:rPr lang="en-GB" sz="1200" i="1" dirty="0"/>
              <a:t> </a:t>
            </a:r>
            <a:r>
              <a:rPr lang="en-GB" sz="1200" dirty="0"/>
              <a:t>= new</a:t>
            </a:r>
            <a:r>
              <a:rPr lang="en-GB" sz="1200" i="1" dirty="0"/>
              <a:t> type</a:t>
            </a:r>
            <a:r>
              <a:rPr lang="en-GB" sz="1200" dirty="0"/>
              <a:t>[</a:t>
            </a:r>
            <a:r>
              <a:rPr lang="en-GB" sz="1200" i="1" dirty="0" err="1"/>
              <a:t>numRows</a:t>
            </a:r>
            <a:r>
              <a:rPr lang="en-GB" sz="1200" dirty="0"/>
              <a:t>][];</a:t>
            </a:r>
          </a:p>
          <a:p>
            <a:pPr defTabSz="739775">
              <a:defRPr/>
            </a:pPr>
            <a:r>
              <a:rPr lang="en-GB" sz="1200" dirty="0"/>
              <a:t>…</a:t>
            </a:r>
          </a:p>
          <a:p>
            <a:pPr defTabSz="739775">
              <a:defRPr/>
            </a:pPr>
            <a:r>
              <a:rPr lang="en-GB" sz="1200" i="1" dirty="0" err="1"/>
              <a:t>arrayName</a:t>
            </a:r>
            <a:r>
              <a:rPr lang="en-GB" sz="1200" dirty="0"/>
              <a:t>[0]</a:t>
            </a:r>
            <a:r>
              <a:rPr lang="en-GB" sz="1200" i="1" dirty="0"/>
              <a:t> </a:t>
            </a:r>
            <a:r>
              <a:rPr lang="en-GB" sz="1200" dirty="0"/>
              <a:t>= new </a:t>
            </a:r>
            <a:r>
              <a:rPr lang="en-GB" sz="1200" i="1" dirty="0"/>
              <a:t>type</a:t>
            </a:r>
            <a:r>
              <a:rPr lang="en-GB" sz="1200" dirty="0"/>
              <a:t>[</a:t>
            </a:r>
            <a:r>
              <a:rPr lang="en-GB" sz="1200" i="1" dirty="0"/>
              <a:t>numColsForRow0</a:t>
            </a:r>
            <a:r>
              <a:rPr lang="en-GB" sz="1200" dirty="0"/>
              <a:t>];</a:t>
            </a:r>
          </a:p>
          <a:p>
            <a:pPr defTabSz="739775">
              <a:defRPr/>
            </a:pPr>
            <a:r>
              <a:rPr lang="en-GB" sz="1200" i="1" dirty="0" err="1"/>
              <a:t>arrayName</a:t>
            </a:r>
            <a:r>
              <a:rPr lang="en-GB" sz="1200" dirty="0"/>
              <a:t>[1]</a:t>
            </a:r>
            <a:r>
              <a:rPr lang="en-GB" sz="1200" i="1" dirty="0"/>
              <a:t> </a:t>
            </a:r>
            <a:r>
              <a:rPr lang="en-GB" sz="1200" dirty="0"/>
              <a:t>= new </a:t>
            </a:r>
            <a:r>
              <a:rPr lang="en-GB" sz="1200" i="1" dirty="0"/>
              <a:t>type</a:t>
            </a:r>
            <a:r>
              <a:rPr lang="en-GB" sz="1200" dirty="0"/>
              <a:t>[</a:t>
            </a:r>
            <a:r>
              <a:rPr lang="en-GB" sz="1200" i="1" dirty="0"/>
              <a:t>numColsForRow1</a:t>
            </a:r>
            <a:r>
              <a:rPr lang="en-GB" sz="1200" dirty="0"/>
              <a:t>];</a:t>
            </a:r>
          </a:p>
          <a:p>
            <a:pPr defTabSz="739775">
              <a:defRPr/>
            </a:pPr>
            <a:r>
              <a:rPr lang="en-GB" sz="1200" i="1" dirty="0" err="1"/>
              <a:t>arrayName</a:t>
            </a:r>
            <a:r>
              <a:rPr lang="en-GB" sz="1200" dirty="0"/>
              <a:t>[2]</a:t>
            </a:r>
            <a:r>
              <a:rPr lang="en-GB" sz="1200" i="1" dirty="0"/>
              <a:t> </a:t>
            </a:r>
            <a:r>
              <a:rPr lang="en-GB" sz="1200" dirty="0"/>
              <a:t>= new </a:t>
            </a:r>
            <a:r>
              <a:rPr lang="en-GB" sz="1200" i="1" dirty="0"/>
              <a:t>type</a:t>
            </a:r>
            <a:r>
              <a:rPr lang="en-GB" sz="1200" dirty="0"/>
              <a:t>[</a:t>
            </a:r>
            <a:r>
              <a:rPr lang="en-GB" sz="1200" i="1" dirty="0"/>
              <a:t>numColsForRow2</a:t>
            </a:r>
            <a:r>
              <a:rPr lang="en-GB" sz="1200" dirty="0"/>
              <a:t>];</a:t>
            </a:r>
          </a:p>
          <a:p>
            <a:pPr defTabSz="739775">
              <a:defRPr/>
            </a:pPr>
            <a:r>
              <a:rPr lang="en-GB" sz="1200" dirty="0"/>
              <a:t>…</a:t>
            </a:r>
          </a:p>
        </p:txBody>
      </p:sp>
      <p:sp>
        <p:nvSpPr>
          <p:cNvPr id="27654" name="TextBox 12"/>
          <p:cNvSpPr txBox="1">
            <a:spLocks noChangeArrowheads="1"/>
          </p:cNvSpPr>
          <p:nvPr/>
        </p:nvSpPr>
        <p:spPr bwMode="auto">
          <a:xfrm>
            <a:off x="5929313" y="3302000"/>
            <a:ext cx="2692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>
                <a:solidFill>
                  <a:schemeClr val="tx2"/>
                </a:solidFill>
              </a:rPr>
              <a:t>DemoMultiDimArrays.java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AF13B68-2940-4A1F-81D2-160619FE099A}" type="slidenum">
              <a:rPr lang="en-GB"/>
              <a:pPr>
                <a:defRPr/>
              </a:pPr>
              <a:t>26</a:t>
            </a:fld>
            <a:endParaRPr lang="en-GB"/>
          </a:p>
        </p:txBody>
      </p:sp>
      <p:sp>
        <p:nvSpPr>
          <p:cNvPr id="3164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smtClean="0"/>
              <a:t>Summary</a:t>
            </a:r>
            <a:endParaRPr lang="en-GB" sz="3400" smtClean="0"/>
          </a:p>
        </p:txBody>
      </p:sp>
      <p:sp>
        <p:nvSpPr>
          <p:cNvPr id="316431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218113"/>
          </a:xfrm>
        </p:spPr>
        <p:txBody>
          <a:bodyPr/>
          <a:lstStyle/>
          <a:p>
            <a:pPr marL="457200" indent="-457200" eaLnBrk="1" hangingPunct="1"/>
            <a:r>
              <a:rPr lang="en-GB" smtClean="0"/>
              <a:t>Declaring and using arrays</a:t>
            </a:r>
          </a:p>
          <a:p>
            <a:pPr marL="457200" indent="-457200" eaLnBrk="1" hangingPunct="1"/>
            <a:r>
              <a:rPr lang="en-GB" smtClean="0"/>
              <a:t>Traversing arrays</a:t>
            </a:r>
          </a:p>
          <a:p>
            <a:pPr marL="457200" indent="-457200" eaLnBrk="1" hangingPunct="1"/>
            <a:r>
              <a:rPr lang="en-GB" smtClean="0"/>
              <a:t>Using the Arrays class</a:t>
            </a:r>
          </a:p>
          <a:p>
            <a:pPr marL="457200" indent="-457200" eaLnBrk="1" hangingPunct="1"/>
            <a:r>
              <a:rPr lang="en-GB" smtClean="0"/>
              <a:t>Multi-dimensional arrays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6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6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6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16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64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30" grpId="0"/>
      <p:bldP spid="31643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62A4693-6F22-459E-A020-4C5C3C11F9B5}" type="slidenum">
              <a:rPr lang="en-GB"/>
              <a:pPr>
                <a:defRPr/>
              </a:pPr>
              <a:t>3</a:t>
            </a:fld>
            <a:endParaRPr lang="en-GB"/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lang="en-GB" sz="3400" dirty="0" smtClean="0"/>
              <a:t>1. Declaring and Using Arrays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Overview</a:t>
            </a:r>
          </a:p>
          <a:p>
            <a:pPr eaLnBrk="1" hangingPunct="1"/>
            <a:r>
              <a:rPr lang="en-GB" dirty="0" smtClean="0"/>
              <a:t>Declaring and creating an array</a:t>
            </a:r>
          </a:p>
          <a:p>
            <a:pPr eaLnBrk="1" hangingPunct="1"/>
            <a:r>
              <a:rPr lang="en-GB" dirty="0" smtClean="0"/>
              <a:t>Using an array initializer</a:t>
            </a:r>
          </a:p>
          <a:p>
            <a:pPr eaLnBrk="1" hangingPunct="1"/>
            <a:r>
              <a:rPr lang="en-GB" dirty="0" smtClean="0"/>
              <a:t>Using an anonymous array</a:t>
            </a:r>
          </a:p>
          <a:p>
            <a:pPr eaLnBrk="1" hangingPunct="1"/>
            <a:r>
              <a:rPr lang="en-GB" dirty="0" smtClean="0"/>
              <a:t>Accessing elements in an array</a:t>
            </a:r>
          </a:p>
          <a:p>
            <a:pPr eaLnBrk="1" hangingPunct="1"/>
            <a:r>
              <a:rPr lang="en-GB" dirty="0" smtClean="0"/>
              <a:t>Reassigning array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9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9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9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9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9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9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6354" grpId="0"/>
      <p:bldP spid="99635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DCE276F4-2ED5-4BFE-A92F-9B26118CA50F}" type="slidenum">
              <a:rPr lang="en-GB"/>
              <a:pPr>
                <a:defRPr/>
              </a:pPr>
              <a:t>4</a:t>
            </a:fld>
            <a:endParaRPr lang="en-GB"/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Overview</a:t>
            </a:r>
          </a:p>
        </p:txBody>
      </p:sp>
      <p:sp>
        <p:nvSpPr>
          <p:cNvPr id="1126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>
                <a:sym typeface="Wingdings" pitchFamily="2" charset="2"/>
              </a:rPr>
              <a:t>An array is an sequential collection of elements of a specified type</a:t>
            </a:r>
          </a:p>
          <a:p>
            <a:pPr lvl="1" eaLnBrk="1" hangingPunct="1">
              <a:defRPr/>
            </a:pPr>
            <a:r>
              <a:rPr lang="en-GB" dirty="0" smtClean="0">
                <a:sym typeface="Wingdings" pitchFamily="2" charset="2"/>
              </a:rPr>
              <a:t>Elements  are accessed by index position, from [0] to [n-1]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  <a:sym typeface="Wingdings" pitchFamily="2" charset="2"/>
              </a:rPr>
              <a:t>Once created, an array is fixed size</a:t>
            </a:r>
          </a:p>
          <a:p>
            <a:pPr eaLnBrk="1" hangingPunct="1">
              <a:defRPr/>
            </a:pPr>
            <a:r>
              <a:rPr lang="en-GB" dirty="0" smtClean="0">
                <a:latin typeface="+mj-lt"/>
                <a:sym typeface="Wingdings" pitchFamily="2" charset="2"/>
              </a:rPr>
              <a:t>You can create an array of primitives or objects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  <a:sym typeface="Wingdings" pitchFamily="2" charset="2"/>
              </a:rPr>
              <a:t>An array of primitives holds the elements in-situ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  <a:sym typeface="Wingdings" pitchFamily="2" charset="2"/>
              </a:rPr>
              <a:t>An array of objects holds object references</a:t>
            </a:r>
          </a:p>
          <a:p>
            <a:pPr lvl="1" eaLnBrk="1" hangingPunct="1">
              <a:defRPr/>
            </a:pPr>
            <a:endParaRPr lang="en-GB" dirty="0" smtClean="0">
              <a:latin typeface="+mj-lt"/>
              <a:sym typeface="Wingdings" pitchFamily="2" charset="2"/>
            </a:endParaRPr>
          </a:p>
          <a:p>
            <a:pPr lvl="1" eaLnBrk="1" hangingPunct="1">
              <a:defRPr/>
            </a:pPr>
            <a:endParaRPr lang="en-GB" dirty="0" smtClean="0">
              <a:latin typeface="+mj-lt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BD03D2D-AEAB-42EC-B376-90D47C878E5C}" type="slidenum">
              <a:rPr lang="en-GB"/>
              <a:pPr>
                <a:defRPr/>
              </a:pPr>
              <a:t>5</a:t>
            </a:fld>
            <a:endParaRPr lang="en-GB"/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Declaring and Creating an Array</a:t>
            </a:r>
          </a:p>
        </p:txBody>
      </p:sp>
      <p:sp>
        <p:nvSpPr>
          <p:cNvPr id="1126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>
                <a:sym typeface="Wingdings" pitchFamily="2" charset="2"/>
              </a:rPr>
              <a:t>You can declare an array variable as follows:</a:t>
            </a:r>
          </a:p>
          <a:p>
            <a:pPr lvl="1" eaLnBrk="1" hangingPunct="1">
              <a:defRPr/>
            </a:pPr>
            <a:r>
              <a:rPr lang="en-GB" dirty="0" smtClean="0">
                <a:sym typeface="Wingdings" pitchFamily="2" charset="2"/>
              </a:rPr>
              <a:t>Where </a:t>
            </a:r>
            <a:r>
              <a:rPr lang="en-GB" i="1" dirty="0" smtClean="0">
                <a:sym typeface="Wingdings" pitchFamily="2" charset="2"/>
              </a:rPr>
              <a:t>type</a:t>
            </a:r>
            <a:r>
              <a:rPr lang="en-GB" dirty="0" smtClean="0">
                <a:sym typeface="Wingdings" pitchFamily="2" charset="2"/>
              </a:rPr>
              <a:t> is a primitive type or a class type</a:t>
            </a:r>
          </a:p>
          <a:p>
            <a:pPr lvl="1" eaLnBrk="1" hangingPunct="1">
              <a:defRPr/>
            </a:pPr>
            <a:r>
              <a:rPr lang="en-GB" dirty="0" smtClean="0">
                <a:sym typeface="Wingdings" pitchFamily="2" charset="2"/>
              </a:rPr>
              <a:t>Note: DON'T put the size in the declaration!</a:t>
            </a:r>
          </a:p>
          <a:p>
            <a:pPr lvl="1" eaLnBrk="1" hangingPunct="1">
              <a:defRPr/>
            </a:pPr>
            <a:endParaRPr lang="en-GB" dirty="0" smtClean="0">
              <a:latin typeface="+mj-lt"/>
              <a:sym typeface="Wingdings" pitchFamily="2" charset="2"/>
            </a:endParaRPr>
          </a:p>
          <a:p>
            <a:pPr lvl="1" eaLnBrk="1" hangingPunct="1">
              <a:defRPr/>
            </a:pPr>
            <a:endParaRPr lang="en-GB" dirty="0" smtClean="0">
              <a:latin typeface="+mj-lt"/>
              <a:sym typeface="Wingdings" pitchFamily="2" charset="2"/>
            </a:endParaRPr>
          </a:p>
          <a:p>
            <a:pPr lvl="1" eaLnBrk="1" hangingPunct="1">
              <a:defRPr/>
            </a:pPr>
            <a:endParaRPr lang="en-GB" dirty="0" smtClean="0">
              <a:latin typeface="+mj-lt"/>
              <a:sym typeface="Wingdings" pitchFamily="2" charset="2"/>
            </a:endParaRPr>
          </a:p>
          <a:p>
            <a:pPr lvl="1" eaLnBrk="1" hangingPunct="1">
              <a:buFontTx/>
              <a:buNone/>
              <a:defRPr/>
            </a:pPr>
            <a:endParaRPr lang="en-GB" dirty="0" smtClean="0">
              <a:latin typeface="+mj-lt"/>
              <a:sym typeface="Wingdings" pitchFamily="2" charset="2"/>
            </a:endParaRPr>
          </a:p>
          <a:p>
            <a:pPr eaLnBrk="1" hangingPunct="1">
              <a:defRPr/>
            </a:pPr>
            <a:r>
              <a:rPr lang="en-GB" dirty="0" smtClean="0">
                <a:latin typeface="+mj-lt"/>
                <a:sym typeface="Wingdings" pitchFamily="2" charset="2"/>
              </a:rPr>
              <a:t>The next step is to actually create the array object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  <a:sym typeface="Wingdings" pitchFamily="2" charset="2"/>
              </a:rPr>
              <a:t>Allocates the array object on the heap (i.e. an array is an object!)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  <a:sym typeface="Wingdings" pitchFamily="2" charset="2"/>
              </a:rPr>
              <a:t>Elements are initialized to zero (primitives) or null (for class types)</a:t>
            </a:r>
          </a:p>
          <a:p>
            <a:pPr lvl="1" eaLnBrk="1" hangingPunct="1">
              <a:defRPr/>
            </a:pPr>
            <a:endParaRPr lang="en-GB" dirty="0" smtClean="0">
              <a:latin typeface="+mj-lt"/>
              <a:sym typeface="Wingdings" pitchFamily="2" charset="2"/>
            </a:endParaRPr>
          </a:p>
          <a:p>
            <a:pPr lvl="1" eaLnBrk="1" hangingPunct="1">
              <a:defRPr/>
            </a:pPr>
            <a:endParaRPr lang="en-GB" dirty="0" smtClean="0">
              <a:latin typeface="+mj-lt"/>
              <a:sym typeface="Wingdings" pitchFamily="2" charset="2"/>
            </a:endParaRPr>
          </a:p>
          <a:p>
            <a:pPr eaLnBrk="1" hangingPunct="1">
              <a:defRPr/>
            </a:pPr>
            <a:r>
              <a:rPr lang="en-GB" dirty="0" smtClean="0">
                <a:latin typeface="+mj-lt"/>
                <a:sym typeface="Wingdings" pitchFamily="2" charset="2"/>
              </a:rPr>
              <a:t>See </a:t>
            </a:r>
            <a:r>
              <a:rPr lang="en-GB" dirty="0" err="1" smtClean="0">
                <a:latin typeface="Lucida Console" pitchFamily="49" charset="0"/>
                <a:sym typeface="Wingdings" pitchFamily="2" charset="2"/>
              </a:rPr>
              <a:t>DemoCreatingUsingArrays.java</a:t>
            </a:r>
            <a:r>
              <a:rPr lang="en-GB" dirty="0" smtClean="0">
                <a:latin typeface="+mj-lt"/>
                <a:sym typeface="Wingdings" pitchFamily="2" charset="2"/>
              </a:rPr>
              <a:t> code file</a:t>
            </a:r>
          </a:p>
          <a:p>
            <a:pPr lvl="1" eaLnBrk="1" hangingPunct="1">
              <a:defRPr/>
            </a:pPr>
            <a:r>
              <a:rPr lang="en-GB" dirty="0" err="1" smtClean="0">
                <a:latin typeface="Lucida Console" pitchFamily="49" charset="0"/>
              </a:rPr>
              <a:t>demoCreatingArrays</a:t>
            </a:r>
            <a:r>
              <a:rPr lang="en-GB" dirty="0" smtClean="0">
                <a:latin typeface="Lucida Console" pitchFamily="49" charset="0"/>
              </a:rPr>
              <a:t>()</a:t>
            </a:r>
            <a:r>
              <a:rPr lang="en-GB" dirty="0" smtClean="0">
                <a:latin typeface="+mj-lt"/>
              </a:rPr>
              <a:t> method</a:t>
            </a:r>
            <a:endParaRPr lang="en-GB" dirty="0" smtClean="0">
              <a:latin typeface="+mj-lt"/>
              <a:sym typeface="Wingdings" pitchFamily="2" charset="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06500" y="2425700"/>
            <a:ext cx="3441700" cy="3175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i="1" dirty="0"/>
              <a:t>type</a:t>
            </a:r>
            <a:r>
              <a:rPr lang="en-GB" sz="1200" dirty="0"/>
              <a:t>[] </a:t>
            </a:r>
            <a:r>
              <a:rPr lang="en-GB" sz="1200" i="1" dirty="0" err="1"/>
              <a:t>arrayName</a:t>
            </a:r>
            <a:r>
              <a:rPr lang="en-GB" sz="1200" dirty="0"/>
              <a:t>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06500" y="2895600"/>
            <a:ext cx="3441700" cy="3175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i="1" dirty="0"/>
              <a:t>type</a:t>
            </a:r>
            <a:r>
              <a:rPr lang="en-GB" sz="1200" dirty="0"/>
              <a:t> </a:t>
            </a:r>
            <a:r>
              <a:rPr lang="en-GB" sz="1200" i="1" dirty="0" err="1"/>
              <a:t>arrayName</a:t>
            </a:r>
            <a:r>
              <a:rPr lang="en-GB" sz="1200" dirty="0"/>
              <a:t>[];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62500" y="2501900"/>
            <a:ext cx="2084388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solidFill>
                  <a:schemeClr val="tx2"/>
                </a:solidFill>
                <a:latin typeface="+mj-lt"/>
              </a:rPr>
              <a:t>Preferred syntax in Java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62500" y="2895600"/>
            <a:ext cx="3602038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solidFill>
                  <a:schemeClr val="tx2"/>
                </a:solidFill>
                <a:latin typeface="+mj-lt"/>
              </a:rPr>
              <a:t>C++ programmers might prefer this syntax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06500" y="5118100"/>
            <a:ext cx="3441700" cy="3175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i="1" dirty="0" err="1"/>
              <a:t>arrayName</a:t>
            </a:r>
            <a:r>
              <a:rPr lang="en-GB" sz="1200" dirty="0"/>
              <a:t> = new </a:t>
            </a:r>
            <a:r>
              <a:rPr lang="en-GB" sz="1200" i="1" dirty="0"/>
              <a:t>type</a:t>
            </a:r>
            <a:r>
              <a:rPr lang="en-GB" sz="1200" dirty="0"/>
              <a:t>[</a:t>
            </a:r>
            <a:r>
              <a:rPr lang="en-GB" sz="1200" i="1" dirty="0" err="1"/>
              <a:t>numElems</a:t>
            </a:r>
            <a:r>
              <a:rPr lang="en-GB" sz="1200" dirty="0"/>
              <a:t>];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62500" y="5143500"/>
            <a:ext cx="40386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i="1" dirty="0" err="1">
                <a:solidFill>
                  <a:schemeClr val="tx2"/>
                </a:solidFill>
                <a:latin typeface="+mj-lt"/>
                <a:sym typeface="Wingdings" pitchFamily="2" charset="2"/>
              </a:rPr>
              <a:t>numElems</a:t>
            </a:r>
            <a:r>
              <a:rPr lang="en-GB" dirty="0">
                <a:solidFill>
                  <a:schemeClr val="tx2"/>
                </a:solidFill>
                <a:latin typeface="+mj-lt"/>
                <a:sym typeface="Wingdings" pitchFamily="2" charset="2"/>
              </a:rPr>
              <a:t> can be a constant or a run-time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F0757D0-7C63-4FB0-8FE0-CE4B27E9CBA4}" type="slidenum">
              <a:rPr lang="en-GB"/>
              <a:pPr>
                <a:defRPr/>
              </a:pPr>
              <a:t>6</a:t>
            </a:fld>
            <a:endParaRPr lang="en-GB"/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Using an Array Initializer</a:t>
            </a:r>
          </a:p>
        </p:txBody>
      </p:sp>
      <p:sp>
        <p:nvSpPr>
          <p:cNvPr id="819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>
                <a:sym typeface="Wingdings" pitchFamily="2" charset="2"/>
              </a:rPr>
              <a:t>You can declare, create, and populate an array all in one go, using array initializer syntax</a:t>
            </a:r>
          </a:p>
          <a:p>
            <a:pPr lvl="1" eaLnBrk="1" hangingPunct="1"/>
            <a:endParaRPr lang="en-GB" smtClean="0">
              <a:sym typeface="Wingdings" pitchFamily="2" charset="2"/>
            </a:endParaRPr>
          </a:p>
          <a:p>
            <a:pPr lvl="1" eaLnBrk="1" hangingPunct="1"/>
            <a:endParaRPr lang="en-GB" smtClean="0">
              <a:sym typeface="Wingdings" pitchFamily="2" charset="2"/>
            </a:endParaRPr>
          </a:p>
          <a:p>
            <a:pPr eaLnBrk="1" hangingPunct="1"/>
            <a:r>
              <a:rPr lang="en-GB" smtClean="0">
                <a:sym typeface="Wingdings" pitchFamily="2" charset="2"/>
              </a:rPr>
              <a:t>Example: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7400" y="2057400"/>
            <a:ext cx="7874000" cy="3175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i="1" dirty="0"/>
              <a:t>type</a:t>
            </a:r>
            <a:r>
              <a:rPr lang="en-GB" sz="1200" dirty="0"/>
              <a:t>[] </a:t>
            </a:r>
            <a:r>
              <a:rPr lang="en-GB" sz="1200" i="1" dirty="0" err="1"/>
              <a:t>arrayName</a:t>
            </a:r>
            <a:r>
              <a:rPr lang="en-GB" sz="1200" i="1" dirty="0"/>
              <a:t> </a:t>
            </a:r>
            <a:r>
              <a:rPr lang="en-GB" sz="1200" dirty="0"/>
              <a:t>= { </a:t>
            </a:r>
            <a:r>
              <a:rPr lang="en-GB" sz="1200" i="1" dirty="0"/>
              <a:t>value0</a:t>
            </a:r>
            <a:r>
              <a:rPr lang="en-GB" sz="1200" dirty="0"/>
              <a:t>, </a:t>
            </a:r>
            <a:r>
              <a:rPr lang="en-GB" sz="1200" i="1" dirty="0"/>
              <a:t>value1</a:t>
            </a:r>
            <a:r>
              <a:rPr lang="en-GB" sz="1200" dirty="0"/>
              <a:t>, … };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87400" y="3314700"/>
            <a:ext cx="7874000" cy="23622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public static void </a:t>
            </a:r>
            <a:r>
              <a:rPr lang="en-GB" sz="1200" dirty="0" err="1"/>
              <a:t>demoArrayInitializers</a:t>
            </a:r>
            <a:r>
              <a:rPr lang="en-GB" sz="1200" dirty="0"/>
              <a:t>() { 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final </a:t>
            </a:r>
            <a:r>
              <a:rPr lang="en-GB" sz="1200" dirty="0" err="1"/>
              <a:t>int</a:t>
            </a:r>
            <a:r>
              <a:rPr lang="en-GB" sz="1200" dirty="0"/>
              <a:t>[] DAYS_IN_MONTH = {0, 31, 28, 31, 30, 31, 30, 31, 31, 30, 31, 30, 31};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File[] </a:t>
            </a:r>
            <a:r>
              <a:rPr lang="en-GB" sz="1200" dirty="0" err="1"/>
              <a:t>logFiles</a:t>
            </a:r>
            <a:r>
              <a:rPr lang="en-GB" sz="1200" dirty="0"/>
              <a:t> = { </a:t>
            </a:r>
          </a:p>
          <a:p>
            <a:pPr defTabSz="739775">
              <a:defRPr/>
            </a:pPr>
            <a:r>
              <a:rPr lang="en-GB" sz="1200" dirty="0"/>
              <a:t>    new File("C:\\</a:t>
            </a:r>
            <a:r>
              <a:rPr lang="en-GB" sz="1200" dirty="0" err="1"/>
              <a:t>errors.log</a:t>
            </a:r>
            <a:r>
              <a:rPr lang="en-GB" sz="1200" dirty="0"/>
              <a:t>"),</a:t>
            </a:r>
          </a:p>
          <a:p>
            <a:pPr defTabSz="739775">
              <a:defRPr/>
            </a:pPr>
            <a:r>
              <a:rPr lang="en-GB" sz="1200" dirty="0"/>
              <a:t>    new File("C:\\</a:t>
            </a:r>
            <a:r>
              <a:rPr lang="en-GB" sz="1200" dirty="0" err="1"/>
              <a:t>access.log</a:t>
            </a:r>
            <a:r>
              <a:rPr lang="en-GB" sz="1200" dirty="0"/>
              <a:t>"),</a:t>
            </a:r>
          </a:p>
          <a:p>
            <a:pPr defTabSz="739775">
              <a:defRPr/>
            </a:pPr>
            <a:r>
              <a:rPr lang="en-GB" sz="1200" dirty="0"/>
              <a:t>    new File("C:\\</a:t>
            </a:r>
            <a:r>
              <a:rPr lang="en-GB" sz="1200" dirty="0" err="1"/>
              <a:t>audit.log</a:t>
            </a:r>
            <a:r>
              <a:rPr lang="en-GB" sz="1200" dirty="0"/>
              <a:t>")</a:t>
            </a:r>
          </a:p>
          <a:p>
            <a:pPr defTabSz="739775">
              <a:defRPr/>
            </a:pPr>
            <a:r>
              <a:rPr lang="en-GB" sz="1200" dirty="0"/>
              <a:t>  };</a:t>
            </a:r>
          </a:p>
          <a:p>
            <a:pPr defTabSz="739775">
              <a:defRPr/>
            </a:pPr>
            <a:r>
              <a:rPr lang="en-GB" sz="1200" dirty="0"/>
              <a:t>  </a:t>
            </a:r>
          </a:p>
          <a:p>
            <a:pPr defTabSz="739775">
              <a:defRPr/>
            </a:pPr>
            <a:r>
              <a:rPr lang="en-GB" sz="1200" dirty="0"/>
              <a:t>  …</a:t>
            </a:r>
          </a:p>
          <a:p>
            <a:pPr defTabSz="739775">
              <a:defRPr/>
            </a:pPr>
            <a:r>
              <a:rPr lang="en-GB" sz="1200" dirty="0"/>
              <a:t>}</a:t>
            </a:r>
          </a:p>
        </p:txBody>
      </p:sp>
      <p:sp>
        <p:nvSpPr>
          <p:cNvPr id="8199" name="TextBox 12"/>
          <p:cNvSpPr txBox="1">
            <a:spLocks noChangeArrowheads="1"/>
          </p:cNvSpPr>
          <p:nvPr/>
        </p:nvSpPr>
        <p:spPr bwMode="auto">
          <a:xfrm>
            <a:off x="5435600" y="5359400"/>
            <a:ext cx="32369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>
                <a:solidFill>
                  <a:schemeClr val="tx2"/>
                </a:solidFill>
              </a:rPr>
              <a:t>DemoCreatingUsingArrays.java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F70C2AE-1263-4C3C-AB56-6BA8C1AFF957}" type="slidenum">
              <a:rPr lang="en-GB"/>
              <a:pPr>
                <a:defRPr/>
              </a:pPr>
              <a:t>7</a:t>
            </a:fld>
            <a:endParaRPr lang="en-GB"/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Using an Anonymous Array</a:t>
            </a:r>
          </a:p>
        </p:txBody>
      </p:sp>
      <p:sp>
        <p:nvSpPr>
          <p:cNvPr id="922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>
                <a:sym typeface="Wingdings" pitchFamily="2" charset="2"/>
              </a:rPr>
              <a:t>You can use array initializer syntax to initialize an array variable that already exists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… by using an "anonymous array", as follows</a:t>
            </a:r>
          </a:p>
          <a:p>
            <a:pPr lvl="1" eaLnBrk="1" hangingPunct="1"/>
            <a:endParaRPr lang="en-GB" smtClean="0">
              <a:sym typeface="Wingdings" pitchFamily="2" charset="2"/>
            </a:endParaRPr>
          </a:p>
          <a:p>
            <a:pPr lvl="1" eaLnBrk="1" hangingPunct="1"/>
            <a:endParaRPr lang="en-GB" smtClean="0">
              <a:sym typeface="Wingdings" pitchFamily="2" charset="2"/>
            </a:endParaRPr>
          </a:p>
          <a:p>
            <a:pPr lvl="1" eaLnBrk="1" hangingPunct="1"/>
            <a:endParaRPr lang="en-GB" smtClean="0">
              <a:sym typeface="Wingdings" pitchFamily="2" charset="2"/>
            </a:endParaRPr>
          </a:p>
          <a:p>
            <a:pPr eaLnBrk="1" hangingPunct="1"/>
            <a:r>
              <a:rPr lang="en-GB" smtClean="0">
                <a:sym typeface="Wingdings" pitchFamily="2" charset="2"/>
              </a:rPr>
              <a:t>Example: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7400" y="2425700"/>
            <a:ext cx="7874000" cy="64928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i="1" dirty="0"/>
              <a:t>type</a:t>
            </a:r>
            <a:r>
              <a:rPr lang="en-GB" sz="1200" dirty="0"/>
              <a:t>[] </a:t>
            </a:r>
            <a:r>
              <a:rPr lang="en-GB" sz="1200" i="1" dirty="0" err="1"/>
              <a:t>arrayName</a:t>
            </a:r>
            <a:r>
              <a:rPr lang="en-GB" sz="1200" i="1" dirty="0"/>
              <a:t>;</a:t>
            </a:r>
          </a:p>
          <a:p>
            <a:pPr defTabSz="739775">
              <a:defRPr/>
            </a:pPr>
            <a:endParaRPr lang="en-GB" sz="1200" i="1" dirty="0"/>
          </a:p>
          <a:p>
            <a:pPr defTabSz="739775">
              <a:defRPr/>
            </a:pPr>
            <a:r>
              <a:rPr lang="en-GB" sz="1200" i="1" dirty="0" err="1"/>
              <a:t>arrayName</a:t>
            </a:r>
            <a:r>
              <a:rPr lang="en-GB" sz="1200" i="1" dirty="0"/>
              <a:t> </a:t>
            </a:r>
            <a:r>
              <a:rPr lang="en-GB" sz="1200" dirty="0"/>
              <a:t>= new </a:t>
            </a:r>
            <a:r>
              <a:rPr lang="en-GB" sz="1200" i="1" dirty="0"/>
              <a:t>type</a:t>
            </a:r>
            <a:r>
              <a:rPr lang="en-GB" sz="1200" dirty="0"/>
              <a:t>[] { </a:t>
            </a:r>
            <a:r>
              <a:rPr lang="en-GB" sz="1200" i="1" dirty="0"/>
              <a:t>value0</a:t>
            </a:r>
            <a:r>
              <a:rPr lang="en-GB" sz="1200" dirty="0"/>
              <a:t>, </a:t>
            </a:r>
            <a:r>
              <a:rPr lang="en-GB" sz="1200" i="1" dirty="0"/>
              <a:t>value1</a:t>
            </a:r>
            <a:r>
              <a:rPr lang="en-GB" sz="1200" dirty="0"/>
              <a:t>, … };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87400" y="3987800"/>
            <a:ext cx="7874000" cy="16002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File[] </a:t>
            </a:r>
            <a:r>
              <a:rPr lang="en-GB" sz="1200" dirty="0" err="1"/>
              <a:t>logFiles</a:t>
            </a:r>
            <a:r>
              <a:rPr lang="en-GB" sz="1200" dirty="0"/>
              <a:t>;</a:t>
            </a:r>
          </a:p>
          <a:p>
            <a:pPr defTabSz="739775">
              <a:defRPr/>
            </a:pPr>
            <a:r>
              <a:rPr lang="en-GB" sz="1200" dirty="0"/>
              <a:t>…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 err="1"/>
              <a:t>logFiles</a:t>
            </a:r>
            <a:r>
              <a:rPr lang="en-GB" sz="1200" dirty="0"/>
              <a:t> = new File[] { </a:t>
            </a:r>
          </a:p>
          <a:p>
            <a:pPr defTabSz="739775">
              <a:defRPr/>
            </a:pPr>
            <a:r>
              <a:rPr lang="en-GB" sz="1200" dirty="0"/>
              <a:t>    new File("C:\\</a:t>
            </a:r>
            <a:r>
              <a:rPr lang="en-GB" sz="1200" dirty="0" err="1"/>
              <a:t>errors.log</a:t>
            </a:r>
            <a:r>
              <a:rPr lang="en-GB" sz="1200" dirty="0"/>
              <a:t>"),</a:t>
            </a:r>
          </a:p>
          <a:p>
            <a:pPr defTabSz="739775">
              <a:defRPr/>
            </a:pPr>
            <a:r>
              <a:rPr lang="en-GB" sz="1200" dirty="0"/>
              <a:t>    new File("C:\\</a:t>
            </a:r>
            <a:r>
              <a:rPr lang="en-GB" sz="1200" dirty="0" err="1"/>
              <a:t>access.log</a:t>
            </a:r>
            <a:r>
              <a:rPr lang="en-GB" sz="1200" dirty="0"/>
              <a:t>"),</a:t>
            </a:r>
          </a:p>
          <a:p>
            <a:pPr defTabSz="739775">
              <a:defRPr/>
            </a:pPr>
            <a:r>
              <a:rPr lang="en-GB" sz="1200" dirty="0"/>
              <a:t>    new File("C:\\</a:t>
            </a:r>
            <a:r>
              <a:rPr lang="en-GB" sz="1200" dirty="0" err="1"/>
              <a:t>audit.log</a:t>
            </a:r>
            <a:r>
              <a:rPr lang="en-GB" sz="1200" dirty="0"/>
              <a:t>")</a:t>
            </a:r>
          </a:p>
          <a:p>
            <a:pPr defTabSz="739775">
              <a:defRPr/>
            </a:pPr>
            <a:r>
              <a:rPr lang="en-GB" sz="1200" dirty="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73F2975-E5CC-470E-B1E5-F6DF0E47B857}" type="slidenum">
              <a:rPr lang="en-GB"/>
              <a:pPr>
                <a:defRPr/>
              </a:pPr>
              <a:t>8</a:t>
            </a:fld>
            <a:endParaRPr lang="en-GB"/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Accessing Elements in an Array</a:t>
            </a:r>
          </a:p>
        </p:txBody>
      </p:sp>
      <p:sp>
        <p:nvSpPr>
          <p:cNvPr id="819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>
                <a:sym typeface="Wingdings" pitchFamily="2" charset="2"/>
              </a:rPr>
              <a:t>To access elements in an array:</a:t>
            </a:r>
          </a:p>
          <a:p>
            <a:pPr lvl="1" eaLnBrk="1" hangingPunct="1">
              <a:defRPr/>
            </a:pPr>
            <a:r>
              <a:rPr lang="en-GB" dirty="0" smtClean="0">
                <a:sym typeface="Wingdings" pitchFamily="2" charset="2"/>
              </a:rPr>
              <a:t>If index is out-of-range, you get an </a:t>
            </a:r>
            <a:r>
              <a:rPr lang="en-GB" dirty="0" err="1" smtClean="0">
                <a:latin typeface="Lucida Console" pitchFamily="49" charset="0"/>
                <a:sym typeface="Wingdings" pitchFamily="2" charset="2"/>
              </a:rPr>
              <a:t>ArrayIndexOutOfBoundsException</a:t>
            </a:r>
            <a:endParaRPr lang="en-GB" dirty="0" smtClean="0">
              <a:latin typeface="Lucida Console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r>
              <a:rPr lang="en-GB" dirty="0" smtClean="0">
                <a:latin typeface="+mj-lt"/>
                <a:sym typeface="Wingdings" pitchFamily="2" charset="2"/>
              </a:rPr>
              <a:t>Don't let this happen! 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  <a:sym typeface="Wingdings" pitchFamily="2" charset="2"/>
              </a:rPr>
              <a:t>Use manual bounds-checking instead</a:t>
            </a:r>
          </a:p>
          <a:p>
            <a:pPr eaLnBrk="1" hangingPunct="1">
              <a:defRPr/>
            </a:pPr>
            <a:r>
              <a:rPr lang="en-GB" dirty="0" smtClean="0">
                <a:latin typeface="+mj-lt"/>
                <a:sym typeface="Wingdings" pitchFamily="2" charset="2"/>
              </a:rPr>
              <a:t>You can read and write array elements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  <a:sym typeface="Wingdings" pitchFamily="2" charset="2"/>
              </a:rPr>
              <a:t>As long as the array isn't 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final</a:t>
            </a:r>
            <a:r>
              <a:rPr lang="en-GB" dirty="0" smtClean="0">
                <a:latin typeface="+mj-lt"/>
                <a:sym typeface="Wingdings" pitchFamily="2" charset="2"/>
              </a:rPr>
              <a:t>, of course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72100" y="1282700"/>
            <a:ext cx="3441700" cy="3175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i="1" dirty="0" err="1"/>
              <a:t>arrayName</a:t>
            </a:r>
            <a:r>
              <a:rPr lang="en-GB" sz="1200" dirty="0"/>
              <a:t>[</a:t>
            </a:r>
            <a:r>
              <a:rPr lang="en-GB" sz="1200" i="1" dirty="0"/>
              <a:t>index</a:t>
            </a:r>
            <a:r>
              <a:rPr lang="en-GB" sz="1200" dirty="0"/>
              <a:t>]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87400" y="3949700"/>
            <a:ext cx="7874000" cy="17653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public static void </a:t>
            </a:r>
            <a:r>
              <a:rPr lang="en-GB" sz="1200" dirty="0" err="1"/>
              <a:t>demoArrayInitializers</a:t>
            </a:r>
            <a:r>
              <a:rPr lang="en-GB" sz="1200" dirty="0"/>
              <a:t>() { </a:t>
            </a:r>
          </a:p>
          <a:p>
            <a:pPr defTabSz="739775">
              <a:defRPr/>
            </a:pPr>
            <a:r>
              <a:rPr lang="en-GB" sz="1200" dirty="0"/>
              <a:t>  …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</a:t>
            </a:r>
            <a:r>
              <a:rPr lang="en-GB" sz="1200" dirty="0" err="1"/>
              <a:t>System.out.println</a:t>
            </a:r>
            <a:r>
              <a:rPr lang="en-GB" sz="1200" dirty="0"/>
              <a:t>("Days in February: " + DAYS_IN_MONTH[2]);</a:t>
            </a:r>
          </a:p>
          <a:p>
            <a:pPr defTabSz="739775"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  </a:t>
            </a:r>
            <a:r>
              <a:rPr lang="en-GB" sz="1200" dirty="0" err="1"/>
              <a:t>logFiles</a:t>
            </a:r>
            <a:r>
              <a:rPr lang="en-GB" sz="1200" dirty="0"/>
              <a:t>[0] = new File("C:\\</a:t>
            </a:r>
            <a:r>
              <a:rPr lang="en-GB" sz="1200" dirty="0" err="1"/>
              <a:t>fatalErrors.log</a:t>
            </a:r>
            <a:r>
              <a:rPr lang="en-GB" sz="1200" dirty="0"/>
              <a:t>");</a:t>
            </a:r>
          </a:p>
          <a:p>
            <a:pPr>
              <a:defRPr/>
            </a:pPr>
            <a:r>
              <a:rPr lang="en-GB" sz="1200" dirty="0"/>
              <a:t>  </a:t>
            </a:r>
            <a:r>
              <a:rPr lang="en-GB" sz="1200" dirty="0" err="1"/>
              <a:t>System.out.println</a:t>
            </a:r>
            <a:r>
              <a:rPr lang="en-GB" sz="1200" dirty="0"/>
              <a:t>("</a:t>
            </a:r>
            <a:r>
              <a:rPr lang="en-GB" sz="1200" dirty="0" err="1"/>
              <a:t>logFile</a:t>
            </a:r>
            <a:r>
              <a:rPr lang="en-GB" sz="1200" dirty="0"/>
              <a:t>[0]: " + </a:t>
            </a:r>
            <a:r>
              <a:rPr lang="en-GB" sz="1200" dirty="0" err="1"/>
              <a:t>logFiles</a:t>
            </a:r>
            <a:r>
              <a:rPr lang="en-GB" sz="1200" dirty="0"/>
              <a:t>[0].</a:t>
            </a:r>
            <a:r>
              <a:rPr lang="en-GB" sz="1200" dirty="0" err="1"/>
              <a:t>getAbsolutePath</a:t>
            </a:r>
            <a:r>
              <a:rPr lang="en-GB" sz="1200" dirty="0"/>
              <a:t>());</a:t>
            </a:r>
          </a:p>
          <a:p>
            <a:pPr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}</a:t>
            </a:r>
          </a:p>
        </p:txBody>
      </p:sp>
      <p:sp>
        <p:nvSpPr>
          <p:cNvPr id="10247" name="TextBox 12"/>
          <p:cNvSpPr txBox="1">
            <a:spLocks noChangeArrowheads="1"/>
          </p:cNvSpPr>
          <p:nvPr/>
        </p:nvSpPr>
        <p:spPr bwMode="auto">
          <a:xfrm>
            <a:off x="5435600" y="5435600"/>
            <a:ext cx="32369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>
                <a:solidFill>
                  <a:schemeClr val="tx2"/>
                </a:solidFill>
              </a:rPr>
              <a:t>DemoCreatingUsingArrays.java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E8A8D84-673E-4BD5-8138-7E7282EFF781}" type="slidenum">
              <a:rPr lang="en-GB"/>
              <a:pPr>
                <a:defRPr/>
              </a:pPr>
              <a:t>9</a:t>
            </a:fld>
            <a:endParaRPr lang="en-GB"/>
          </a:p>
        </p:txBody>
      </p:sp>
      <p:sp>
        <p:nvSpPr>
          <p:cNvPr id="1126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Reassigning Array Variables</a:t>
            </a:r>
          </a:p>
        </p:txBody>
      </p:sp>
      <p:sp>
        <p:nvSpPr>
          <p:cNvPr id="1126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>
                <a:sym typeface="Wingdings" pitchFamily="2" charset="2"/>
              </a:rPr>
              <a:t>You can reassign an array variable to another array object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The other array must be a compatible type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The other array object must have the same number of dimensions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The other array object can be a different size</a:t>
            </a:r>
          </a:p>
          <a:p>
            <a:pPr lvl="1" eaLnBrk="1" hangingPunct="1"/>
            <a:endParaRPr lang="en-GB" smtClean="0">
              <a:sym typeface="Wingdings" pitchFamily="2" charset="2"/>
            </a:endParaRPr>
          </a:p>
          <a:p>
            <a:pPr eaLnBrk="1" hangingPunct="1"/>
            <a:r>
              <a:rPr lang="en-GB" smtClean="0">
                <a:sym typeface="Wingdings" pitchFamily="2" charset="2"/>
              </a:rPr>
              <a:t>Type-matching rules for primitive arrays: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You </a:t>
            </a:r>
            <a:r>
              <a:rPr lang="en-GB" u="sng" smtClean="0">
                <a:sym typeface="Wingdings" pitchFamily="2" charset="2"/>
              </a:rPr>
              <a:t>can't</a:t>
            </a:r>
            <a:r>
              <a:rPr lang="en-GB" smtClean="0">
                <a:sym typeface="Wingdings" pitchFamily="2" charset="2"/>
              </a:rPr>
              <a:t> assign different primitive-type arrays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E.g. you can't assign a </a:t>
            </a:r>
            <a:r>
              <a:rPr lang="en-GB" smtClean="0">
                <a:latin typeface="Lucida Console" pitchFamily="49" charset="0"/>
                <a:sym typeface="Wingdings" pitchFamily="2" charset="2"/>
              </a:rPr>
              <a:t>byte[]</a:t>
            </a:r>
            <a:r>
              <a:rPr lang="en-GB" smtClean="0">
                <a:sym typeface="Wingdings" pitchFamily="2" charset="2"/>
              </a:rPr>
              <a:t> array object to an </a:t>
            </a:r>
            <a:r>
              <a:rPr lang="en-GB" smtClean="0">
                <a:latin typeface="Lucida Console" pitchFamily="49" charset="0"/>
                <a:sym typeface="Wingdings" pitchFamily="2" charset="2"/>
              </a:rPr>
              <a:t>int[]</a:t>
            </a:r>
            <a:r>
              <a:rPr lang="en-GB" smtClean="0">
                <a:sym typeface="Wingdings" pitchFamily="2" charset="2"/>
              </a:rPr>
              <a:t> variable</a:t>
            </a:r>
          </a:p>
          <a:p>
            <a:pPr lvl="1" eaLnBrk="1" hangingPunct="1"/>
            <a:endParaRPr lang="en-GB" smtClean="0">
              <a:sym typeface="Wingdings" pitchFamily="2" charset="2"/>
            </a:endParaRPr>
          </a:p>
          <a:p>
            <a:pPr eaLnBrk="1" hangingPunct="1"/>
            <a:r>
              <a:rPr lang="en-GB" smtClean="0">
                <a:sym typeface="Wingdings" pitchFamily="2" charset="2"/>
              </a:rPr>
              <a:t>Type-matching rules for reference-type arrays: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You </a:t>
            </a:r>
            <a:r>
              <a:rPr lang="en-GB" u="sng" smtClean="0">
                <a:sym typeface="Wingdings" pitchFamily="2" charset="2"/>
              </a:rPr>
              <a:t>can</a:t>
            </a:r>
            <a:r>
              <a:rPr lang="en-GB" smtClean="0">
                <a:sym typeface="Wingdings" pitchFamily="2" charset="2"/>
              </a:rPr>
              <a:t> assign different reference-type arrays if "IS-A" rule applies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E.g. you can assign an </a:t>
            </a:r>
            <a:r>
              <a:rPr lang="en-GB" smtClean="0">
                <a:latin typeface="Lucida Console" pitchFamily="49" charset="0"/>
                <a:sym typeface="Wingdings" pitchFamily="2" charset="2"/>
              </a:rPr>
              <a:t>Employee[]</a:t>
            </a:r>
            <a:r>
              <a:rPr lang="en-GB" smtClean="0">
                <a:sym typeface="Wingdings" pitchFamily="2" charset="2"/>
              </a:rPr>
              <a:t> array object to a </a:t>
            </a:r>
            <a:r>
              <a:rPr lang="en-GB" smtClean="0">
                <a:latin typeface="Lucida Console" pitchFamily="49" charset="0"/>
                <a:sym typeface="Wingdings" pitchFamily="2" charset="2"/>
              </a:rPr>
              <a:t>Person[]</a:t>
            </a:r>
            <a:r>
              <a:rPr lang="en-GB" smtClean="0">
                <a:sym typeface="Wingdings" pitchFamily="2" charset="2"/>
              </a:rPr>
              <a:t> variable, if </a:t>
            </a:r>
            <a:r>
              <a:rPr lang="en-GB" smtClean="0">
                <a:latin typeface="Lucida Console" pitchFamily="49" charset="0"/>
                <a:sym typeface="Wingdings" pitchFamily="2" charset="2"/>
              </a:rPr>
              <a:t>Employee</a:t>
            </a:r>
            <a:r>
              <a:rPr lang="en-GB" smtClean="0">
                <a:sym typeface="Wingdings" pitchFamily="2" charset="2"/>
              </a:rPr>
              <a:t> inherits from </a:t>
            </a:r>
            <a:r>
              <a:rPr lang="en-GB" smtClean="0">
                <a:latin typeface="Lucida Console" pitchFamily="49" charset="0"/>
                <a:sym typeface="Wingdings" pitchFamily="2" charset="2"/>
              </a:rPr>
              <a:t>Person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13171</TotalTime>
  <Words>2074</Words>
  <Application>Microsoft Office PowerPoint</Application>
  <PresentationFormat>On-screen Show (4:3)</PresentationFormat>
  <Paragraphs>402</Paragraphs>
  <Slides>26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Blends</vt:lpstr>
      <vt:lpstr>Arrays</vt:lpstr>
      <vt:lpstr>Contents</vt:lpstr>
      <vt:lpstr>1. Declaring and Using Arrays</vt:lpstr>
      <vt:lpstr>Overview</vt:lpstr>
      <vt:lpstr>Declaring and Creating an Array</vt:lpstr>
      <vt:lpstr>Using an Array Initializer</vt:lpstr>
      <vt:lpstr>Using an Anonymous Array</vt:lpstr>
      <vt:lpstr>Accessing Elements in an Array</vt:lpstr>
      <vt:lpstr>Reassigning Array Variables</vt:lpstr>
      <vt:lpstr>2. Traversing Arrays</vt:lpstr>
      <vt:lpstr>Determining the Length of an Array</vt:lpstr>
      <vt:lpstr>Using a for Loop</vt:lpstr>
      <vt:lpstr>Using a for-each Loop</vt:lpstr>
      <vt:lpstr>Limitations of for-each</vt:lpstr>
      <vt:lpstr>3. Using the Arrays Class</vt:lpstr>
      <vt:lpstr>Overview</vt:lpstr>
      <vt:lpstr>Filling an Array</vt:lpstr>
      <vt:lpstr>Copying an Array</vt:lpstr>
      <vt:lpstr>Testing Arrays for Equality</vt:lpstr>
      <vt:lpstr>Sorting an Array</vt:lpstr>
      <vt:lpstr>Searching an Array</vt:lpstr>
      <vt:lpstr>4. Multi-Dimensional Arrays</vt:lpstr>
      <vt:lpstr>Overview</vt:lpstr>
      <vt:lpstr>Rectangular Arrays</vt:lpstr>
      <vt:lpstr>Jagged Arrays</vt:lpstr>
      <vt:lpstr>Summary</vt:lpstr>
    </vt:vector>
  </TitlesOfParts>
  <Company>Olsen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and Developing JSP Pages Using Custom Tags</dc:title>
  <dc:creator>Andy Olsen</dc:creator>
  <cp:lastModifiedBy>Andy Olsen</cp:lastModifiedBy>
  <cp:revision>439</cp:revision>
  <dcterms:created xsi:type="dcterms:W3CDTF">2002-05-03T12:27:39Z</dcterms:created>
  <dcterms:modified xsi:type="dcterms:W3CDTF">2011-06-30T13:23:17Z</dcterms:modified>
</cp:coreProperties>
</file>