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9"/>
  </p:notesMasterIdLst>
  <p:handoutMasterIdLst>
    <p:handoutMasterId r:id="rId30"/>
  </p:handoutMasterIdLst>
  <p:sldIdLst>
    <p:sldId id="256" r:id="rId2"/>
    <p:sldId id="610" r:id="rId3"/>
    <p:sldId id="600" r:id="rId4"/>
    <p:sldId id="601" r:id="rId5"/>
    <p:sldId id="602" r:id="rId6"/>
    <p:sldId id="629" r:id="rId7"/>
    <p:sldId id="603" r:id="rId8"/>
    <p:sldId id="604" r:id="rId9"/>
    <p:sldId id="605" r:id="rId10"/>
    <p:sldId id="606" r:id="rId11"/>
    <p:sldId id="607" r:id="rId12"/>
    <p:sldId id="608" r:id="rId13"/>
    <p:sldId id="630" r:id="rId14"/>
    <p:sldId id="611" r:id="rId15"/>
    <p:sldId id="612" r:id="rId16"/>
    <p:sldId id="613" r:id="rId17"/>
    <p:sldId id="614" r:id="rId18"/>
    <p:sldId id="615" r:id="rId19"/>
    <p:sldId id="616" r:id="rId20"/>
    <p:sldId id="617" r:id="rId21"/>
    <p:sldId id="618" r:id="rId22"/>
    <p:sldId id="624" r:id="rId23"/>
    <p:sldId id="625" r:id="rId24"/>
    <p:sldId id="626" r:id="rId25"/>
    <p:sldId id="627" r:id="rId26"/>
    <p:sldId id="628" r:id="rId27"/>
    <p:sldId id="375" r:id="rId28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6666FF"/>
    <a:srgbClr val="BABAE8"/>
    <a:srgbClr val="AEAEE4"/>
    <a:srgbClr val="F7FC9C"/>
    <a:srgbClr val="9BFDDF"/>
    <a:srgbClr val="FE7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7898" autoAdjust="0"/>
    <p:restoredTop sz="94610" autoAdjust="0"/>
  </p:normalViewPr>
  <p:slideViewPr>
    <p:cSldViewPr snapToGrid="0" showGuides="1">
      <p:cViewPr varScale="1">
        <p:scale>
          <a:sx n="90" d="100"/>
          <a:sy n="90" d="100"/>
        </p:scale>
        <p:origin x="-930" y="-96"/>
      </p:cViewPr>
      <p:guideLst>
        <p:guide orient="horz" pos="1065"/>
        <p:guide pos="21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918"/>
    </p:cViewPr>
  </p:sorterViewPr>
  <p:notesViewPr>
    <p:cSldViewPr snapToGrid="0" showGuides="1">
      <p:cViewPr>
        <p:scale>
          <a:sx n="70" d="100"/>
          <a:sy n="70" d="100"/>
        </p:scale>
        <p:origin x="-1404" y="1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New Java Language Features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Tahoma" pitchFamily="34" charset="0"/>
              </a:rPr>
              <a:t>© </a:t>
            </a:r>
            <a:r>
              <a:rPr lang="en-GB" sz="1000" dirty="0" smtClean="0">
                <a:latin typeface="Tahoma" pitchFamily="34" charset="0"/>
              </a:rPr>
              <a:t>Olsen Software, 2011</a:t>
            </a:r>
            <a:endParaRPr lang="en-GB" sz="1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618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New Java Language Features</a:t>
            </a:r>
          </a:p>
        </p:txBody>
      </p:sp>
      <p:sp>
        <p:nvSpPr>
          <p:cNvPr id="3072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Tahoma" pitchFamily="34" charset="0"/>
              </a:rPr>
              <a:t>© </a:t>
            </a:r>
            <a:r>
              <a:rPr lang="en-GB" sz="1000" dirty="0" smtClean="0">
                <a:latin typeface="Tahoma" pitchFamily="34" charset="0"/>
              </a:rPr>
              <a:t>Olsen Software, 2011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33776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Language Features</a:t>
            </a:r>
          </a:p>
        </p:txBody>
      </p:sp>
      <p:sp>
        <p:nvSpPr>
          <p:cNvPr id="31747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Language Features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Language Features</a:t>
            </a: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Language Features</a:t>
            </a: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Language Features</a:t>
            </a: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Language Features</a:t>
            </a: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Language Features</a:t>
            </a: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Language Features</a:t>
            </a: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Language Features</a:t>
            </a: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Language Features</a:t>
            </a: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Language Features</a:t>
            </a: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Language Features</a:t>
            </a: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Language Features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Language Features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Language Features</a:t>
            </a: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Language Features</a:t>
            </a: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Language Features</a:t>
            </a: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Language Features</a:t>
            </a: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Language Features</a:t>
            </a: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Language Features</a:t>
            </a: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Language Features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Language Features</a:t>
            </a: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Language Features</a:t>
            </a: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Language Features</a:t>
            </a: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Language Features</a:t>
            </a: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Language Features</a:t>
            </a: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Language Features</a:t>
            </a: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98463" y="1397000"/>
            <a:ext cx="711200" cy="474663"/>
            <a:chOff x="720" y="336"/>
            <a:chExt cx="624" cy="43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2288" y="1819275"/>
            <a:ext cx="738187" cy="474663"/>
            <a:chOff x="912" y="2640"/>
            <a:chExt cx="672" cy="43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7950" y="1746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 flipV="1">
            <a:off x="423863" y="2111375"/>
            <a:ext cx="8343900" cy="555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FFCC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2" name="Rectangle 25"/>
          <p:cNvSpPr>
            <a:spLocks noChangeArrowheads="1"/>
          </p:cNvSpPr>
          <p:nvPr userDrawn="1"/>
        </p:nvSpPr>
        <p:spPr bwMode="auto">
          <a:xfrm rot="16200000" flipV="1">
            <a:off x="242888" y="1785937"/>
            <a:ext cx="1055688" cy="55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52705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52825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1B0C3-F9C3-437C-8ADA-1EC998367F6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0375" y="214313"/>
            <a:ext cx="2133600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14313"/>
            <a:ext cx="6251575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35A91-0FFE-41B0-BB0E-E6E5B784995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45B54-6259-4ACC-BAFE-1415E8FA64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B949C-F71A-49B9-8733-7D23471297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196975"/>
            <a:ext cx="4167188" cy="4935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196975"/>
            <a:ext cx="4167187" cy="4935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70808-FCC7-4669-AF43-D61E6C78E55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AC929-2CBD-49BE-96B3-12A441F757B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E52AE-B2D0-4EDB-B4B8-D12AC61EF4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B86CF-FAC5-464D-AA39-AE3806217F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D2254-4AC8-4375-AD7B-9C2686C5E93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08447-A22E-454C-A2D7-D83A5EC3701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ltGray">
          <a:xfrm>
            <a:off x="417513" y="2238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ltGray">
          <a:xfrm>
            <a:off x="800100" y="223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ltGray">
          <a:xfrm>
            <a:off x="541338" y="6461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ltGray">
          <a:xfrm>
            <a:off x="911225" y="646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ltGray">
          <a:xfrm>
            <a:off x="127000" y="573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1EE27D0-EF60-4F1F-BE1D-80A79F28FEC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6398" name="Rectangle 14"/>
          <p:cNvSpPr>
            <a:spLocks noChangeArrowheads="1"/>
          </p:cNvSpPr>
          <p:nvPr userDrawn="1"/>
        </p:nvSpPr>
        <p:spPr bwMode="auto">
          <a:xfrm flipV="1">
            <a:off x="423863" y="906463"/>
            <a:ext cx="8343900" cy="5556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FFCC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6399" name="Rectangle 15"/>
          <p:cNvSpPr>
            <a:spLocks noChangeArrowheads="1"/>
          </p:cNvSpPr>
          <p:nvPr userDrawn="1"/>
        </p:nvSpPr>
        <p:spPr bwMode="auto">
          <a:xfrm rot="16200000" flipV="1">
            <a:off x="242888" y="614362"/>
            <a:ext cx="1055688" cy="55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0225"/>
            <a:ext cx="7175500" cy="1462088"/>
          </a:xfrm>
        </p:spPr>
        <p:txBody>
          <a:bodyPr/>
          <a:lstStyle/>
          <a:p>
            <a:pPr algn="ctr" eaLnBrk="1" hangingPunct="1"/>
            <a:r>
              <a:rPr lang="en-GB" smtClean="0"/>
              <a:t>New Java Language Features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0200" y="2922588"/>
            <a:ext cx="8620125" cy="2852737"/>
          </a:xfrm>
          <a:noFill/>
        </p:spPr>
        <p:txBody>
          <a:bodyPr/>
          <a:lstStyle/>
          <a:p>
            <a:pPr eaLnBrk="1" hangingPunct="1">
              <a:tabLst>
                <a:tab pos="7078663" algn="l"/>
              </a:tabLst>
            </a:pPr>
            <a:r>
              <a:rPr lang="en-GB" b="1" smtClean="0"/>
              <a:t>Chapter 6</a:t>
            </a:r>
          </a:p>
          <a:p>
            <a:pPr eaLnBrk="1" hangingPunct="1">
              <a:tabLst>
                <a:tab pos="7078663" algn="l"/>
              </a:tabLst>
            </a:pPr>
            <a:endParaRPr lang="en-GB" b="1" smtClean="0"/>
          </a:p>
          <a:p>
            <a:pPr eaLnBrk="1" hangingPunct="1">
              <a:tabLst>
                <a:tab pos="7078663" algn="l"/>
              </a:tabLst>
            </a:pPr>
            <a:r>
              <a:rPr lang="en-GB" b="1" smtClean="0"/>
              <a:t>Sun Certified Java Programmer Workshop</a:t>
            </a:r>
          </a:p>
          <a:p>
            <a:pPr eaLnBrk="1" hangingPunct="1">
              <a:tabLst>
                <a:tab pos="7078663" algn="l"/>
              </a:tabLst>
            </a:pPr>
            <a:endParaRPr lang="en-GB" sz="1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8B6F206-D900-4884-BA10-1E89A8368569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Overview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35613"/>
          </a:xfrm>
        </p:spPr>
        <p:txBody>
          <a:bodyPr/>
          <a:lstStyle/>
          <a:p>
            <a:r>
              <a:rPr lang="en-GB" smtClean="0"/>
              <a:t>Some methods require an arbitrary number of values</a:t>
            </a:r>
          </a:p>
          <a:p>
            <a:r>
              <a:rPr lang="en-GB" smtClean="0"/>
              <a:t>Prior to Java 1.5:</a:t>
            </a:r>
          </a:p>
          <a:p>
            <a:pPr lvl="1"/>
            <a:r>
              <a:rPr lang="en-GB" smtClean="0">
                <a:cs typeface="Tahoma" pitchFamily="34" charset="0"/>
              </a:rPr>
              <a:t>The method would have to declare an array parameter</a:t>
            </a:r>
          </a:p>
          <a:p>
            <a:pPr lvl="1"/>
            <a:r>
              <a:rPr lang="en-GB" smtClean="0">
                <a:cs typeface="Tahoma" pitchFamily="34" charset="0"/>
              </a:rPr>
              <a:t>The client code would have to </a:t>
            </a:r>
            <a:r>
              <a:rPr lang="en-GB" u="sng" smtClean="0">
                <a:cs typeface="Tahoma" pitchFamily="34" charset="0"/>
              </a:rPr>
              <a:t>create an array</a:t>
            </a:r>
            <a:r>
              <a:rPr lang="en-GB" smtClean="0">
                <a:cs typeface="Tahoma" pitchFamily="34" charset="0"/>
              </a:rPr>
              <a:t> containing the values, and pass the array to the method</a:t>
            </a:r>
          </a:p>
          <a:p>
            <a:pPr lvl="1"/>
            <a:endParaRPr lang="en-GB" smtClean="0">
              <a:cs typeface="Tahoma" pitchFamily="34" charset="0"/>
            </a:endParaRPr>
          </a:p>
          <a:p>
            <a:pPr lvl="1"/>
            <a:endParaRPr lang="en-GB" smtClean="0">
              <a:cs typeface="Tahoma" pitchFamily="34" charset="0"/>
            </a:endParaRPr>
          </a:p>
          <a:p>
            <a:pPr lvl="1"/>
            <a:endParaRPr lang="en-GB" smtClean="0">
              <a:cs typeface="Tahoma" pitchFamily="34" charset="0"/>
            </a:endParaRPr>
          </a:p>
          <a:p>
            <a:r>
              <a:rPr lang="en-GB" smtClean="0">
                <a:cs typeface="Tahoma" pitchFamily="34" charset="0"/>
              </a:rPr>
              <a:t>Java 1.5 introduces vararg parameters</a:t>
            </a:r>
          </a:p>
          <a:p>
            <a:pPr lvl="1"/>
            <a:r>
              <a:rPr lang="en-GB" smtClean="0">
                <a:cs typeface="Tahoma" pitchFamily="34" charset="0"/>
              </a:rPr>
              <a:t>Enables you to pass arbitrary vales </a:t>
            </a:r>
            <a:r>
              <a:rPr lang="en-GB" u="sng" smtClean="0">
                <a:cs typeface="Tahoma" pitchFamily="34" charset="0"/>
              </a:rPr>
              <a:t>as a sequence of parameters</a:t>
            </a:r>
          </a:p>
          <a:p>
            <a:pPr lvl="1"/>
            <a:r>
              <a:rPr lang="en-GB" smtClean="0">
                <a:cs typeface="Tahoma" pitchFamily="34" charset="0"/>
              </a:rPr>
              <a:t>No need to parcel-up values into an array beforehand</a:t>
            </a:r>
          </a:p>
        </p:txBody>
      </p:sp>
      <p:grpSp>
        <p:nvGrpSpPr>
          <p:cNvPr id="12293" name="Group 6"/>
          <p:cNvGrpSpPr>
            <a:grpSpLocks/>
          </p:cNvGrpSpPr>
          <p:nvPr/>
        </p:nvGrpSpPr>
        <p:grpSpPr bwMode="auto">
          <a:xfrm>
            <a:off x="838200" y="3254375"/>
            <a:ext cx="7994650" cy="765175"/>
            <a:chOff x="528" y="2050"/>
            <a:chExt cx="5036" cy="482"/>
          </a:xfrm>
        </p:grpSpPr>
        <p:sp>
          <p:nvSpPr>
            <p:cNvPr id="998404" name="Rectangle 4"/>
            <p:cNvSpPr>
              <a:spLocks noChangeArrowheads="1"/>
            </p:cNvSpPr>
            <p:nvPr/>
          </p:nvSpPr>
          <p:spPr bwMode="auto">
            <a:xfrm>
              <a:off x="528" y="2050"/>
              <a:ext cx="5008" cy="475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FFB953"/>
              </a:outerShdw>
            </a:effectLst>
          </p:spPr>
          <p:txBody>
            <a:bodyPr lIns="92075" tIns="46038" rIns="92075" bIns="46038"/>
            <a:lstStyle/>
            <a:p>
              <a:pPr defTabSz="739775">
                <a:defRPr/>
              </a:pPr>
              <a:r>
                <a:rPr lang="en-GB" sz="1200" dirty="0"/>
                <a:t>Object[] array = { "Andy", 45, 1.68 };</a:t>
              </a:r>
            </a:p>
            <a:p>
              <a:pPr defTabSz="739775">
                <a:defRPr/>
              </a:pPr>
              <a:r>
                <a:rPr lang="en-GB" sz="1200" dirty="0" err="1"/>
                <a:t>System.</a:t>
              </a:r>
              <a:r>
                <a:rPr lang="en-GB" sz="1200" i="1" dirty="0" err="1"/>
                <a:t>out</a:t>
              </a:r>
              <a:r>
                <a:rPr lang="en-GB" sz="1200" dirty="0" err="1"/>
                <a:t>.printf</a:t>
              </a:r>
              <a:r>
                <a:rPr lang="en-GB" sz="1200" dirty="0"/>
                <a:t>("Hi %s, you are %d and your height </a:t>
              </a:r>
              <a:r>
                <a:rPr lang="en-GB" sz="1200"/>
                <a:t>is </a:t>
              </a:r>
              <a:r>
                <a:rPr lang="en-GB" sz="1200" smtClean="0"/>
                <a:t>%fm</a:t>
              </a:r>
              <a:r>
                <a:rPr lang="en-GB" sz="1200" dirty="0"/>
                <a:t>.\n", array);</a:t>
              </a:r>
            </a:p>
          </p:txBody>
        </p:sp>
        <p:sp>
          <p:nvSpPr>
            <p:cNvPr id="12297" name="Text Box 5"/>
            <p:cNvSpPr txBox="1">
              <a:spLocks noChangeArrowheads="1"/>
            </p:cNvSpPr>
            <p:nvPr/>
          </p:nvSpPr>
          <p:spPr bwMode="auto">
            <a:xfrm>
              <a:off x="4737" y="2340"/>
              <a:ext cx="827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/>
              <a:r>
                <a:rPr lang="cy-GB" b="1">
                  <a:solidFill>
                    <a:schemeClr val="folHlink"/>
                  </a:solidFill>
                  <a:latin typeface="Tahoma" pitchFamily="34" charset="0"/>
                  <a:cs typeface="Tahoma" pitchFamily="34" charset="0"/>
                </a:rPr>
                <a:t>Varargs.java</a:t>
              </a:r>
              <a:endParaRPr lang="en-US" b="1">
                <a:solidFill>
                  <a:schemeClr val="folHlink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998408" name="Rectangle 8"/>
          <p:cNvSpPr>
            <a:spLocks noChangeArrowheads="1"/>
          </p:cNvSpPr>
          <p:nvPr/>
        </p:nvSpPr>
        <p:spPr bwMode="auto">
          <a:xfrm>
            <a:off x="838200" y="5553075"/>
            <a:ext cx="7950200" cy="6016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/>
          <a:lstStyle/>
          <a:p>
            <a:pPr defTabSz="739775">
              <a:defRPr/>
            </a:pPr>
            <a:r>
              <a:rPr lang="en-GB" sz="1200" dirty="0" err="1"/>
              <a:t>System.out.printf</a:t>
            </a:r>
            <a:r>
              <a:rPr lang="en-GB" sz="1200" dirty="0"/>
              <a:t>("Hi %s, you are %d and your height is </a:t>
            </a:r>
            <a:r>
              <a:rPr lang="en-GB" sz="1200" dirty="0" smtClean="0"/>
              <a:t>%fm</a:t>
            </a:r>
            <a:r>
              <a:rPr lang="en-GB" sz="1200" dirty="0"/>
              <a:t>.\n", "Andy", 45, 1.68);</a:t>
            </a:r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7519988" y="5873750"/>
            <a:ext cx="1312862" cy="3048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b="1">
                <a:solidFill>
                  <a:schemeClr val="folHlink"/>
                </a:solidFill>
                <a:latin typeface="Tahoma" pitchFamily="34" charset="0"/>
                <a:cs typeface="Tahoma" pitchFamily="34" charset="0"/>
              </a:rPr>
              <a:t>Varargs.java</a:t>
            </a:r>
            <a:endParaRPr lang="en-US" b="1">
              <a:solidFill>
                <a:schemeClr val="folHlink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B87EA49-A9A4-4E78-A496-0D98DB41D055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Defining Vararg Methods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35613"/>
          </a:xfrm>
        </p:spPr>
        <p:txBody>
          <a:bodyPr/>
          <a:lstStyle/>
          <a:p>
            <a:r>
              <a:rPr lang="en-GB" smtClean="0">
                <a:cs typeface="Tahoma" pitchFamily="34" charset="0"/>
              </a:rPr>
              <a:t>To define a varargs method, use the following syntax for the last parameter in the method signature:</a:t>
            </a:r>
          </a:p>
          <a:p>
            <a:endParaRPr lang="en-GB" smtClean="0">
              <a:cs typeface="Tahoma" pitchFamily="34" charset="0"/>
            </a:endParaRPr>
          </a:p>
          <a:p>
            <a:endParaRPr lang="en-GB" smtClean="0">
              <a:cs typeface="Tahoma" pitchFamily="34" charset="0"/>
            </a:endParaRPr>
          </a:p>
          <a:p>
            <a:r>
              <a:rPr lang="en-GB" smtClean="0">
                <a:cs typeface="Tahoma" pitchFamily="34" charset="0"/>
              </a:rPr>
              <a:t>The … (ellipsis) denotes an arbitrary number of arguments of the specified base type</a:t>
            </a:r>
          </a:p>
          <a:p>
            <a:pPr lvl="1"/>
            <a:r>
              <a:rPr lang="en-GB" smtClean="0">
                <a:cs typeface="Tahoma" pitchFamily="34" charset="0"/>
              </a:rPr>
              <a:t>The client can pass a sequence of zero-or-more arguments</a:t>
            </a:r>
          </a:p>
          <a:p>
            <a:pPr lvl="1"/>
            <a:r>
              <a:rPr lang="en-GB" smtClean="0">
                <a:cs typeface="Tahoma" pitchFamily="34" charset="0"/>
              </a:rPr>
              <a:t>Alternatively the client can pass an array, in ye olde worlde fashion</a:t>
            </a:r>
          </a:p>
          <a:p>
            <a:pPr lvl="1"/>
            <a:endParaRPr lang="en-GB" smtClean="0">
              <a:cs typeface="Tahoma" pitchFamily="34" charset="0"/>
            </a:endParaRPr>
          </a:p>
        </p:txBody>
      </p:sp>
      <p:sp>
        <p:nvSpPr>
          <p:cNvPr id="1000452" name="Rectangle 4"/>
          <p:cNvSpPr>
            <a:spLocks noChangeArrowheads="1"/>
          </p:cNvSpPr>
          <p:nvPr/>
        </p:nvSpPr>
        <p:spPr bwMode="auto">
          <a:xfrm>
            <a:off x="838200" y="2109788"/>
            <a:ext cx="7950200" cy="38576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i="1"/>
              <a:t>baseType</a:t>
            </a:r>
            <a:r>
              <a:rPr lang="en-GB" sz="1200"/>
              <a:t>... </a:t>
            </a:r>
            <a:r>
              <a:rPr lang="en-GB" sz="1200" i="1"/>
              <a:t>paramName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5A6794E-9826-4D59-B4DF-70BB04CA9CB8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Example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35613"/>
          </a:xfrm>
        </p:spPr>
        <p:txBody>
          <a:bodyPr/>
          <a:lstStyle/>
          <a:p>
            <a:r>
              <a:rPr lang="en-GB" smtClean="0">
                <a:cs typeface="Tahoma" pitchFamily="34" charset="0"/>
              </a:rPr>
              <a:t>Here's a varargs method</a:t>
            </a:r>
          </a:p>
          <a:p>
            <a:pPr lvl="1"/>
            <a:r>
              <a:rPr lang="en-GB" smtClean="0">
                <a:cs typeface="Tahoma" pitchFamily="34" charset="0"/>
              </a:rPr>
              <a:t>Takes two mandatory </a:t>
            </a:r>
            <a:r>
              <a:rPr lang="en-GB" smtClean="0">
                <a:latin typeface="Lucida Console" pitchFamily="49" charset="0"/>
                <a:cs typeface="Tahoma" pitchFamily="34" charset="0"/>
              </a:rPr>
              <a:t>String</a:t>
            </a:r>
            <a:r>
              <a:rPr lang="en-GB" smtClean="0">
                <a:cs typeface="Tahoma" pitchFamily="34" charset="0"/>
              </a:rPr>
              <a:t> arguments, plus zero-or-more subsequent arguments of any type</a:t>
            </a:r>
          </a:p>
          <a:p>
            <a:pPr lvl="1"/>
            <a:endParaRPr lang="en-GB" smtClean="0">
              <a:cs typeface="Tahoma" pitchFamily="34" charset="0"/>
            </a:endParaRPr>
          </a:p>
          <a:p>
            <a:endParaRPr lang="en-GB" smtClean="0">
              <a:cs typeface="Tahoma" pitchFamily="34" charset="0"/>
            </a:endParaRPr>
          </a:p>
          <a:p>
            <a:endParaRPr lang="en-GB" smtClean="0">
              <a:cs typeface="Tahoma" pitchFamily="34" charset="0"/>
            </a:endParaRPr>
          </a:p>
          <a:p>
            <a:endParaRPr lang="en-GB" smtClean="0">
              <a:cs typeface="Tahoma" pitchFamily="34" charset="0"/>
            </a:endParaRPr>
          </a:p>
          <a:p>
            <a:endParaRPr lang="en-GB" smtClean="0">
              <a:cs typeface="Tahoma" pitchFamily="34" charset="0"/>
            </a:endParaRPr>
          </a:p>
          <a:p>
            <a:r>
              <a:rPr lang="en-GB" smtClean="0">
                <a:cs typeface="Tahoma" pitchFamily="34" charset="0"/>
              </a:rPr>
              <a:t>Client code:</a:t>
            </a:r>
          </a:p>
        </p:txBody>
      </p:sp>
      <p:sp>
        <p:nvSpPr>
          <p:cNvPr id="1002500" name="Rectangle 4"/>
          <p:cNvSpPr>
            <a:spLocks noChangeArrowheads="1"/>
          </p:cNvSpPr>
          <p:nvPr/>
        </p:nvSpPr>
        <p:spPr bwMode="auto">
          <a:xfrm>
            <a:off x="838200" y="2298700"/>
            <a:ext cx="7950200" cy="19748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/>
              <a:t>private static void myVarargsMethod(String firstName, </a:t>
            </a:r>
          </a:p>
          <a:p>
            <a:pPr defTabSz="739775">
              <a:defRPr/>
            </a:pPr>
            <a:r>
              <a:rPr lang="en-GB" sz="1200"/>
              <a:t>                                    String lastName, </a:t>
            </a:r>
          </a:p>
          <a:p>
            <a:pPr defTabSz="739775">
              <a:defRPr/>
            </a:pPr>
            <a:r>
              <a:rPr lang="en-GB" sz="1200"/>
              <a:t>                                    Object... specialThings) {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    System.out.printf("\nHi %s %s, here are your special things:\n", firstName,</a:t>
            </a:r>
          </a:p>
          <a:p>
            <a:pPr defTabSz="739775">
              <a:defRPr/>
            </a:pPr>
            <a:r>
              <a:rPr lang="en-GB" sz="1200"/>
              <a:t>                                                                     lastName);</a:t>
            </a:r>
          </a:p>
          <a:p>
            <a:pPr defTabSz="739775">
              <a:defRPr/>
            </a:pPr>
            <a:r>
              <a:rPr lang="en-GB" sz="1200"/>
              <a:t>    for (Object obj: specialThings) {</a:t>
            </a:r>
          </a:p>
          <a:p>
            <a:pPr defTabSz="739775">
              <a:defRPr/>
            </a:pPr>
            <a:r>
              <a:rPr lang="en-GB" sz="1200"/>
              <a:t>        System.out.println(" -- " + obj.toString());</a:t>
            </a:r>
          </a:p>
          <a:p>
            <a:pPr defTabSz="739775">
              <a:defRPr/>
            </a:pPr>
            <a:r>
              <a:rPr lang="en-GB" sz="1200"/>
              <a:t>    }</a:t>
            </a:r>
          </a:p>
          <a:p>
            <a:pPr defTabSz="739775">
              <a:defRPr/>
            </a:pPr>
            <a:r>
              <a:rPr lang="en-GB" sz="1200"/>
              <a:t>}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7519988" y="3994150"/>
            <a:ext cx="1312862" cy="3048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b="1">
                <a:solidFill>
                  <a:schemeClr val="folHlink"/>
                </a:solidFill>
                <a:latin typeface="Tahoma" pitchFamily="34" charset="0"/>
                <a:cs typeface="Tahoma" pitchFamily="34" charset="0"/>
              </a:rPr>
              <a:t>Varargs.java</a:t>
            </a:r>
            <a:endParaRPr lang="en-US" b="1">
              <a:solidFill>
                <a:schemeClr val="folHlin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02505" name="Rectangle 9"/>
          <p:cNvSpPr>
            <a:spLocks noChangeArrowheads="1"/>
          </p:cNvSpPr>
          <p:nvPr/>
        </p:nvSpPr>
        <p:spPr bwMode="auto">
          <a:xfrm>
            <a:off x="838200" y="5232400"/>
            <a:ext cx="7950200" cy="14605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/>
          <a:lstStyle/>
          <a:p>
            <a:pPr defTabSz="739775">
              <a:defRPr/>
            </a:pPr>
            <a:r>
              <a:rPr lang="en-GB" sz="1200"/>
              <a:t>// Calling my varargs method using an array.</a:t>
            </a:r>
          </a:p>
          <a:p>
            <a:pPr defTabSz="739775">
              <a:defRPr/>
            </a:pPr>
            <a:r>
              <a:rPr lang="en-GB" sz="1200"/>
              <a:t>Object[] array = { "Jayne", "Emily", "Thomas", 3, Color.RED };</a:t>
            </a:r>
          </a:p>
          <a:p>
            <a:pPr defTabSz="739775">
              <a:defRPr/>
            </a:pPr>
            <a:r>
              <a:rPr lang="en-GB" sz="1200"/>
              <a:t>myVarargsMethod("Andy", "Olsen", array);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// Calling my varargs method using a series of separate arguments.</a:t>
            </a:r>
          </a:p>
          <a:p>
            <a:pPr defTabSz="739775">
              <a:defRPr/>
            </a:pPr>
            <a:r>
              <a:rPr lang="en-GB" sz="1200"/>
              <a:t>myVarargsMethod("Andy", "Olsen", "Jayne", "Emily", "Thomas", 3, Color.RED);</a:t>
            </a:r>
          </a:p>
        </p:txBody>
      </p:sp>
      <p:sp>
        <p:nvSpPr>
          <p:cNvPr id="14344" name="Text Box 10"/>
          <p:cNvSpPr txBox="1">
            <a:spLocks noChangeArrowheads="1"/>
          </p:cNvSpPr>
          <p:nvPr/>
        </p:nvSpPr>
        <p:spPr bwMode="auto">
          <a:xfrm>
            <a:off x="7519988" y="6407150"/>
            <a:ext cx="1312862" cy="3048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b="1">
                <a:solidFill>
                  <a:schemeClr val="folHlink"/>
                </a:solidFill>
                <a:latin typeface="Tahoma" pitchFamily="34" charset="0"/>
                <a:cs typeface="Tahoma" pitchFamily="34" charset="0"/>
              </a:rPr>
              <a:t>Varargs.java</a:t>
            </a:r>
            <a:endParaRPr lang="en-US" b="1">
              <a:solidFill>
                <a:schemeClr val="folHlink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F6F6C0A-07CF-4779-914F-676616ABD67F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Varargs and Overloading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35613"/>
          </a:xfrm>
        </p:spPr>
        <p:txBody>
          <a:bodyPr/>
          <a:lstStyle/>
          <a:p>
            <a:r>
              <a:rPr lang="en-GB" smtClean="0">
                <a:cs typeface="Tahoma" pitchFamily="34" charset="0"/>
              </a:rPr>
              <a:t>Varags complicates overloading</a:t>
            </a:r>
          </a:p>
          <a:p>
            <a:pPr lvl="1"/>
            <a:r>
              <a:rPr lang="en-GB" smtClean="0">
                <a:cs typeface="Tahoma" pitchFamily="34" charset="0"/>
              </a:rPr>
              <a:t>… because it makes more methods reachable</a:t>
            </a:r>
          </a:p>
          <a:p>
            <a:endParaRPr lang="en-GB" smtClean="0">
              <a:cs typeface="Tahoma" pitchFamily="34" charset="0"/>
            </a:endParaRPr>
          </a:p>
          <a:p>
            <a:r>
              <a:rPr lang="en-GB" smtClean="0">
                <a:cs typeface="Tahoma" pitchFamily="34" charset="0"/>
              </a:rPr>
              <a:t>The rule is this:</a:t>
            </a:r>
          </a:p>
          <a:p>
            <a:pPr lvl="1"/>
            <a:r>
              <a:rPr lang="en-GB" smtClean="0">
                <a:cs typeface="Tahoma" pitchFamily="34" charset="0"/>
              </a:rPr>
              <a:t>The compiler always favours widening over varargs</a:t>
            </a:r>
          </a:p>
          <a:p>
            <a:pPr lvl="1"/>
            <a:r>
              <a:rPr lang="en-GB" smtClean="0">
                <a:cs typeface="Tahoma" pitchFamily="34" charset="0"/>
              </a:rPr>
              <a:t>(Incidentally, the compiler also favours autoboxing over varargs)</a:t>
            </a:r>
          </a:p>
          <a:p>
            <a:pPr lvl="1"/>
            <a:r>
              <a:rPr lang="en-GB" smtClean="0">
                <a:cs typeface="Tahoma" pitchFamily="34" charset="0"/>
              </a:rPr>
              <a:t>Ensures backward compatibility with existing code</a:t>
            </a:r>
          </a:p>
          <a:p>
            <a:pPr lvl="1"/>
            <a:endParaRPr lang="en-GB" smtClean="0">
              <a:cs typeface="Tahoma" pitchFamily="34" charset="0"/>
            </a:endParaRPr>
          </a:p>
          <a:p>
            <a:r>
              <a:rPr lang="en-GB" smtClean="0">
                <a:cs typeface="Tahoma" pitchFamily="34" charset="0"/>
              </a:rPr>
              <a:t>Example:</a:t>
            </a:r>
          </a:p>
        </p:txBody>
      </p:sp>
      <p:sp>
        <p:nvSpPr>
          <p:cNvPr id="994308" name="Rectangle 4"/>
          <p:cNvSpPr>
            <a:spLocks noChangeArrowheads="1"/>
          </p:cNvSpPr>
          <p:nvPr/>
        </p:nvSpPr>
        <p:spPr bwMode="auto">
          <a:xfrm>
            <a:off x="838200" y="5035375"/>
            <a:ext cx="7950200" cy="144938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// Overloaded methods:</a:t>
            </a:r>
          </a:p>
          <a:p>
            <a:pPr>
              <a:defRPr/>
            </a:pPr>
            <a:r>
              <a:rPr lang="en-GB" sz="1200" dirty="0"/>
              <a:t>void </a:t>
            </a:r>
            <a:r>
              <a:rPr lang="en-GB" sz="1200" dirty="0" err="1"/>
              <a:t>myMethod</a:t>
            </a:r>
            <a:r>
              <a:rPr lang="en-GB" sz="1200" dirty="0"/>
              <a:t>(</a:t>
            </a:r>
            <a:r>
              <a:rPr lang="en-GB" sz="1200" dirty="0" err="1"/>
              <a:t>int</a:t>
            </a:r>
            <a:r>
              <a:rPr lang="en-GB" sz="1200" dirty="0"/>
              <a:t> a, </a:t>
            </a:r>
            <a:r>
              <a:rPr lang="en-GB" sz="1200" dirty="0" err="1"/>
              <a:t>int</a:t>
            </a:r>
            <a:r>
              <a:rPr lang="en-GB" sz="1200" dirty="0"/>
              <a:t> b) { }       // Version 1, takes two </a:t>
            </a:r>
            <a:r>
              <a:rPr lang="en-GB" sz="1200" dirty="0" err="1"/>
              <a:t>ints</a:t>
            </a:r>
            <a:r>
              <a:rPr lang="en-GB" sz="1200" dirty="0"/>
              <a:t>.</a:t>
            </a:r>
          </a:p>
          <a:p>
            <a:pPr>
              <a:defRPr/>
            </a:pPr>
            <a:r>
              <a:rPr lang="en-GB" sz="1200" dirty="0"/>
              <a:t>void </a:t>
            </a:r>
            <a:r>
              <a:rPr lang="en-GB" sz="1200" dirty="0" err="1"/>
              <a:t>myMethod</a:t>
            </a:r>
            <a:r>
              <a:rPr lang="en-GB" sz="1200" dirty="0"/>
              <a:t>(short... </a:t>
            </a:r>
            <a:r>
              <a:rPr lang="en-GB" sz="1200" dirty="0" err="1"/>
              <a:t>va</a:t>
            </a:r>
            <a:r>
              <a:rPr lang="en-GB" sz="1200" dirty="0"/>
              <a:t>)  { }       // Version 2, takes </a:t>
            </a:r>
            <a:r>
              <a:rPr lang="en-GB" sz="1200" dirty="0" err="1"/>
              <a:t>vararg</a:t>
            </a:r>
            <a:r>
              <a:rPr lang="en-GB" sz="1200" dirty="0"/>
              <a:t> list of shorts.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// Call </a:t>
            </a:r>
            <a:r>
              <a:rPr lang="en-GB" sz="1200" dirty="0" err="1"/>
              <a:t>myMethod</a:t>
            </a:r>
            <a:r>
              <a:rPr lang="en-GB" sz="1200" dirty="0"/>
              <a:t>() with an two shorts. Will invoke version 1 of the method.</a:t>
            </a:r>
          </a:p>
          <a:p>
            <a:pPr>
              <a:defRPr/>
            </a:pPr>
            <a:r>
              <a:rPr lang="en-GB" sz="1200" dirty="0"/>
              <a:t>short s1=10, s2=20;</a:t>
            </a:r>
          </a:p>
          <a:p>
            <a:pPr>
              <a:defRPr/>
            </a:pPr>
            <a:r>
              <a:rPr lang="en-GB" sz="1200" dirty="0" err="1"/>
              <a:t>myMethod</a:t>
            </a:r>
            <a:r>
              <a:rPr lang="en-GB" sz="1200" dirty="0"/>
              <a:t>(s1, s2);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7798E5E-EBF0-41B8-BE03-4813CCB24DF8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smtClean="0"/>
              <a:t>3. Type-Safe Enumerations</a:t>
            </a:r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Overview</a:t>
            </a:r>
          </a:p>
          <a:p>
            <a:r>
              <a:rPr lang="en-GB" smtClean="0"/>
              <a:t>Defining a simple enum</a:t>
            </a:r>
          </a:p>
          <a:p>
            <a:r>
              <a:rPr lang="en-GB" smtClean="0"/>
              <a:t>Using a simple enum</a:t>
            </a:r>
          </a:p>
          <a:p>
            <a:r>
              <a:rPr lang="en-GB" smtClean="0"/>
              <a:t>Going further with enums</a:t>
            </a:r>
          </a:p>
          <a:p>
            <a:r>
              <a:rPr lang="en-GB" smtClean="0"/>
              <a:t>Defining a complex enum</a:t>
            </a:r>
          </a:p>
          <a:p>
            <a:r>
              <a:rPr lang="en-GB" smtClean="0"/>
              <a:t>Using a complex enum</a:t>
            </a:r>
          </a:p>
          <a:p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4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4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4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4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4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4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754" grpId="0"/>
      <p:bldP spid="84275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5D6DBA-7D4E-4255-B0CA-0EF81D1CDF1C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17411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Overview</a:t>
            </a:r>
          </a:p>
        </p:txBody>
      </p:sp>
      <p:sp>
        <p:nvSpPr>
          <p:cNvPr id="17412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35613"/>
          </a:xfrm>
        </p:spPr>
        <p:txBody>
          <a:bodyPr/>
          <a:lstStyle/>
          <a:p>
            <a:r>
              <a:rPr lang="en-GB" smtClean="0"/>
              <a:t>A type-safe enumeration (or simply "enum") is a set of </a:t>
            </a:r>
            <a:r>
              <a:rPr lang="en-US" smtClean="0"/>
              <a:t>related constants</a:t>
            </a:r>
            <a:endParaRPr lang="cy-GB" smtClean="0"/>
          </a:p>
          <a:p>
            <a:pPr lvl="1"/>
            <a:r>
              <a:rPr lang="en-GB" smtClean="0"/>
              <a:t>Typically integers or strings</a:t>
            </a:r>
          </a:p>
          <a:p>
            <a:pPr lvl="1"/>
            <a:r>
              <a:rPr lang="en-GB" smtClean="0"/>
              <a:t>E.g. days of the week, months of the year, chemical symbols, etc.</a:t>
            </a:r>
          </a:p>
          <a:p>
            <a:r>
              <a:rPr lang="en-GB" smtClean="0"/>
              <a:t>Enums were introduced in Java 1.5</a:t>
            </a:r>
          </a:p>
          <a:p>
            <a:pPr lvl="1"/>
            <a:r>
              <a:rPr lang="en-GB" smtClean="0"/>
              <a:t>Prior to this, you had to define a regular class with a series of </a:t>
            </a:r>
            <a:r>
              <a:rPr lang="en-GB" smtClean="0">
                <a:latin typeface="Lucida Console" pitchFamily="49" charset="0"/>
              </a:rPr>
              <a:t>public</a:t>
            </a:r>
            <a:r>
              <a:rPr lang="en-GB" smtClean="0"/>
              <a:t> </a:t>
            </a:r>
            <a:r>
              <a:rPr lang="en-GB" smtClean="0">
                <a:latin typeface="Lucida Console" pitchFamily="49" charset="0"/>
              </a:rPr>
              <a:t>final</a:t>
            </a:r>
            <a:r>
              <a:rPr lang="en-GB" smtClean="0"/>
              <a:t> </a:t>
            </a:r>
            <a:r>
              <a:rPr lang="en-GB" smtClean="0">
                <a:latin typeface="Lucida Console" pitchFamily="49" charset="0"/>
              </a:rPr>
              <a:t>static</a:t>
            </a:r>
            <a:r>
              <a:rPr lang="en-GB" smtClean="0"/>
              <a:t> fields</a:t>
            </a:r>
          </a:p>
        </p:txBody>
      </p:sp>
      <p:sp>
        <p:nvSpPr>
          <p:cNvPr id="236593" name="Rectangle 49"/>
          <p:cNvSpPr>
            <a:spLocks noChangeArrowheads="1"/>
          </p:cNvSpPr>
          <p:nvPr/>
        </p:nvSpPr>
        <p:spPr bwMode="auto">
          <a:xfrm>
            <a:off x="838200" y="3978275"/>
            <a:ext cx="7950200" cy="12239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/>
              <a:t>class DirectionAsClass {</a:t>
            </a:r>
          </a:p>
          <a:p>
            <a:pPr defTabSz="739775">
              <a:defRPr/>
            </a:pPr>
            <a:r>
              <a:rPr lang="en-GB" sz="1200"/>
              <a:t>    public static final int NORTH = 0;</a:t>
            </a:r>
          </a:p>
          <a:p>
            <a:pPr defTabSz="739775">
              <a:defRPr/>
            </a:pPr>
            <a:r>
              <a:rPr lang="en-GB" sz="1200"/>
              <a:t>    public static final int SOUTH = 1;</a:t>
            </a:r>
          </a:p>
          <a:p>
            <a:pPr defTabSz="739775">
              <a:defRPr/>
            </a:pPr>
            <a:r>
              <a:rPr lang="en-GB" sz="1200"/>
              <a:t>    public static final int EAST  = 2;</a:t>
            </a:r>
          </a:p>
          <a:p>
            <a:pPr defTabSz="739775">
              <a:defRPr/>
            </a:pPr>
            <a:r>
              <a:rPr lang="en-GB" sz="1200"/>
              <a:t>    public static final int WEST  = 3;</a:t>
            </a:r>
          </a:p>
          <a:p>
            <a:pPr defTabSz="739775">
              <a:defRPr/>
            </a:pPr>
            <a:r>
              <a:rPr lang="en-GB" sz="1200"/>
              <a:t>}</a:t>
            </a:r>
          </a:p>
        </p:txBody>
      </p:sp>
      <p:sp>
        <p:nvSpPr>
          <p:cNvPr id="17414" name="Text Box 50"/>
          <p:cNvSpPr txBox="1">
            <a:spLocks noChangeArrowheads="1"/>
          </p:cNvSpPr>
          <p:nvPr/>
        </p:nvSpPr>
        <p:spPr bwMode="auto">
          <a:xfrm>
            <a:off x="6969125" y="4908550"/>
            <a:ext cx="1863725" cy="3048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b="1">
                <a:solidFill>
                  <a:schemeClr val="folHlink"/>
                </a:solidFill>
                <a:latin typeface="Tahoma" pitchFamily="34" charset="0"/>
                <a:cs typeface="Tahoma" pitchFamily="34" charset="0"/>
              </a:rPr>
              <a:t>Enumerations.java</a:t>
            </a:r>
            <a:endParaRPr lang="en-US" b="1">
              <a:solidFill>
                <a:schemeClr val="folHlink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A427AD-4E6A-4EEE-9958-B6C877A5B4B6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Defining a Simple Enum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35613"/>
          </a:xfrm>
        </p:spPr>
        <p:txBody>
          <a:bodyPr/>
          <a:lstStyle/>
          <a:p>
            <a:r>
              <a:rPr lang="en-GB" smtClean="0"/>
              <a:t>To define a simple enum:</a:t>
            </a:r>
          </a:p>
          <a:p>
            <a:pPr lvl="1"/>
            <a:r>
              <a:rPr lang="en-GB" smtClean="0"/>
              <a:t>Similar to a class, except specify </a:t>
            </a:r>
            <a:r>
              <a:rPr lang="en-GB" smtClean="0">
                <a:latin typeface="Lucida Console" pitchFamily="49" charset="0"/>
              </a:rPr>
              <a:t>enum</a:t>
            </a:r>
            <a:r>
              <a:rPr lang="en-GB" smtClean="0"/>
              <a:t> rather than </a:t>
            </a:r>
            <a:r>
              <a:rPr lang="en-GB" smtClean="0">
                <a:latin typeface="Lucida Console" pitchFamily="49" charset="0"/>
              </a:rPr>
              <a:t>class</a:t>
            </a:r>
          </a:p>
          <a:p>
            <a:pPr lvl="1"/>
            <a:r>
              <a:rPr lang="en-GB" smtClean="0">
                <a:cs typeface="Tahoma" pitchFamily="34" charset="0"/>
              </a:rPr>
              <a:t>Note: enums are implicitly </a:t>
            </a:r>
            <a:r>
              <a:rPr lang="en-GB" smtClean="0">
                <a:latin typeface="Lucida Console" pitchFamily="49" charset="0"/>
              </a:rPr>
              <a:t>final</a:t>
            </a:r>
            <a:r>
              <a:rPr lang="en-GB" smtClean="0">
                <a:cs typeface="Tahoma" pitchFamily="34" charset="0"/>
              </a:rPr>
              <a:t> subclasses of </a:t>
            </a:r>
            <a:r>
              <a:rPr lang="en-GB" smtClean="0">
                <a:latin typeface="Lucida Console" pitchFamily="49" charset="0"/>
              </a:rPr>
              <a:t>java.lang.Enum</a:t>
            </a:r>
          </a:p>
          <a:p>
            <a:r>
              <a:rPr lang="en-GB" smtClean="0">
                <a:cs typeface="Tahoma" pitchFamily="34" charset="0"/>
              </a:rPr>
              <a:t>Specify a series of comma-separated enum constants</a:t>
            </a:r>
          </a:p>
          <a:p>
            <a:pPr lvl="1"/>
            <a:r>
              <a:rPr lang="en-US" smtClean="0"/>
              <a:t>Enum constants are implicitly </a:t>
            </a:r>
            <a:r>
              <a:rPr lang="en-US" smtClean="0">
                <a:latin typeface="Lucida Console" pitchFamily="49" charset="0"/>
              </a:rPr>
              <a:t>public</a:t>
            </a:r>
            <a:r>
              <a:rPr lang="en-US" smtClean="0"/>
              <a:t> </a:t>
            </a:r>
            <a:r>
              <a:rPr lang="en-US" smtClean="0">
                <a:latin typeface="Lucida Console" pitchFamily="49" charset="0"/>
              </a:rPr>
              <a:t>static</a:t>
            </a:r>
            <a:r>
              <a:rPr lang="en-US" smtClean="0"/>
              <a:t> </a:t>
            </a:r>
            <a:r>
              <a:rPr lang="en-US" smtClean="0">
                <a:latin typeface="Lucida Console" pitchFamily="49" charset="0"/>
              </a:rPr>
              <a:t>final</a:t>
            </a:r>
          </a:p>
          <a:p>
            <a:r>
              <a:rPr lang="en-US" smtClean="0">
                <a:cs typeface="Tahoma" pitchFamily="34" charset="0"/>
              </a:rPr>
              <a:t>Example:</a:t>
            </a:r>
            <a:r>
              <a:rPr lang="en-US" smtClean="0"/>
              <a:t> </a:t>
            </a:r>
          </a:p>
          <a:p>
            <a:endParaRPr lang="en-US" smtClean="0">
              <a:cs typeface="Tahoma" pitchFamily="34" charset="0"/>
            </a:endParaRPr>
          </a:p>
          <a:p>
            <a:endParaRPr lang="en-US" smtClean="0">
              <a:cs typeface="Tahoma" pitchFamily="34" charset="0"/>
            </a:endParaRPr>
          </a:p>
          <a:p>
            <a:pPr lvl="1"/>
            <a:endParaRPr lang="en-US" smtClean="0">
              <a:cs typeface="Tahoma" pitchFamily="34" charset="0"/>
            </a:endParaRPr>
          </a:p>
          <a:p>
            <a:r>
              <a:rPr lang="en-US" smtClean="0">
                <a:cs typeface="Tahoma" pitchFamily="34" charset="0"/>
              </a:rPr>
              <a:t>Note:</a:t>
            </a:r>
          </a:p>
          <a:p>
            <a:pPr lvl="1"/>
            <a:r>
              <a:rPr lang="en-US" smtClean="0">
                <a:cs typeface="Tahoma" pitchFamily="34" charset="0"/>
              </a:rPr>
              <a:t>You can define enums globally (similar to class definitions)</a:t>
            </a:r>
          </a:p>
          <a:p>
            <a:pPr lvl="1"/>
            <a:r>
              <a:rPr lang="en-US" smtClean="0">
                <a:cs typeface="Tahoma" pitchFamily="34" charset="0"/>
              </a:rPr>
              <a:t>… or you can define enums within a class</a:t>
            </a:r>
          </a:p>
          <a:p>
            <a:pPr lvl="1"/>
            <a:r>
              <a:rPr lang="en-US" smtClean="0">
                <a:cs typeface="Tahoma" pitchFamily="34" charset="0"/>
              </a:rPr>
              <a:t>… but you can't define enums within a method</a:t>
            </a:r>
            <a:endParaRPr lang="en-GB" smtClean="0">
              <a:cs typeface="Tahoma" pitchFamily="34" charset="0"/>
            </a:endParaRPr>
          </a:p>
        </p:txBody>
      </p:sp>
      <p:sp>
        <p:nvSpPr>
          <p:cNvPr id="819206" name="Rectangle 6"/>
          <p:cNvSpPr>
            <a:spLocks noChangeArrowheads="1"/>
          </p:cNvSpPr>
          <p:nvPr/>
        </p:nvSpPr>
        <p:spPr bwMode="auto">
          <a:xfrm>
            <a:off x="838200" y="3787775"/>
            <a:ext cx="7950200" cy="12239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/>
              <a:t>enum</a:t>
            </a:r>
            <a:r>
              <a:rPr lang="en-GB" sz="1200" dirty="0"/>
              <a:t> Direction {</a:t>
            </a:r>
          </a:p>
          <a:p>
            <a:pPr defTabSz="739775">
              <a:defRPr/>
            </a:pPr>
            <a:r>
              <a:rPr lang="en-GB" sz="1200" dirty="0"/>
              <a:t>    NORTH,</a:t>
            </a:r>
          </a:p>
          <a:p>
            <a:pPr defTabSz="739775">
              <a:defRPr/>
            </a:pPr>
            <a:r>
              <a:rPr lang="en-GB" sz="1200" dirty="0"/>
              <a:t>    SOUTH, </a:t>
            </a:r>
          </a:p>
          <a:p>
            <a:pPr defTabSz="739775">
              <a:defRPr/>
            </a:pPr>
            <a:r>
              <a:rPr lang="en-GB" sz="1200" dirty="0"/>
              <a:t>    EAST, </a:t>
            </a:r>
          </a:p>
          <a:p>
            <a:pPr defTabSz="739775">
              <a:defRPr/>
            </a:pPr>
            <a:r>
              <a:rPr lang="en-GB" sz="1200" dirty="0"/>
              <a:t>    WEST</a:t>
            </a:r>
          </a:p>
          <a:p>
            <a:pPr defTabSz="739775">
              <a:defRPr/>
            </a:pPr>
            <a:r>
              <a:rPr lang="en-GB" sz="1200" dirty="0"/>
              <a:t>};          // Note, the semicolon is optional</a:t>
            </a:r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6969125" y="4705350"/>
            <a:ext cx="1863725" cy="3048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b="1">
                <a:solidFill>
                  <a:schemeClr val="folHlink"/>
                </a:solidFill>
                <a:latin typeface="Tahoma" pitchFamily="34" charset="0"/>
                <a:cs typeface="Tahoma" pitchFamily="34" charset="0"/>
              </a:rPr>
              <a:t>Enumerations.java</a:t>
            </a:r>
            <a:endParaRPr lang="en-US" b="1">
              <a:solidFill>
                <a:schemeClr val="folHlink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407FE10-C4D0-4D98-BF46-477E18B7A14E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Using a Simple Enum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35613"/>
          </a:xfrm>
        </p:spPr>
        <p:txBody>
          <a:bodyPr/>
          <a:lstStyle/>
          <a:p>
            <a:r>
              <a:rPr lang="en-GB" smtClean="0"/>
              <a:t>To use a simple enum:</a:t>
            </a:r>
          </a:p>
          <a:p>
            <a:pPr lvl="1"/>
            <a:r>
              <a:rPr lang="en-GB" smtClean="0"/>
              <a:t>Similar to using primitive types</a:t>
            </a:r>
          </a:p>
          <a:p>
            <a:pPr lvl="1"/>
            <a:r>
              <a:rPr lang="en-GB" smtClean="0"/>
              <a:t>Access enum constants via </a:t>
            </a:r>
            <a:r>
              <a:rPr lang="en-GB" i="1" smtClean="0">
                <a:latin typeface="Lucida Console" pitchFamily="49" charset="0"/>
              </a:rPr>
              <a:t>EnumTypeName</a:t>
            </a:r>
            <a:r>
              <a:rPr lang="en-GB" smtClean="0">
                <a:latin typeface="Lucida Console" pitchFamily="49" charset="0"/>
              </a:rPr>
              <a:t>.</a:t>
            </a:r>
            <a:r>
              <a:rPr lang="en-GB" i="1" smtClean="0">
                <a:latin typeface="Lucida Console" pitchFamily="49" charset="0"/>
              </a:rPr>
              <a:t>EnumConstantName</a:t>
            </a:r>
          </a:p>
          <a:p>
            <a:pPr lvl="1"/>
            <a:r>
              <a:rPr lang="en-GB" smtClean="0">
                <a:cs typeface="Tahoma" pitchFamily="34" charset="0"/>
              </a:rPr>
              <a:t>Note: You can't use </a:t>
            </a:r>
            <a:r>
              <a:rPr lang="en-GB" smtClean="0">
                <a:latin typeface="Lucida Console" pitchFamily="49" charset="0"/>
                <a:cs typeface="Tahoma" pitchFamily="34" charset="0"/>
              </a:rPr>
              <a:t>new</a:t>
            </a:r>
            <a:r>
              <a:rPr lang="en-GB" smtClean="0">
                <a:cs typeface="Tahoma" pitchFamily="34" charset="0"/>
              </a:rPr>
              <a:t> on enums</a:t>
            </a:r>
            <a:endParaRPr lang="en-GB" smtClean="0">
              <a:latin typeface="Lucida Console" pitchFamily="49" charset="0"/>
            </a:endParaRPr>
          </a:p>
          <a:p>
            <a:r>
              <a:rPr lang="en-GB" smtClean="0">
                <a:cs typeface="Tahoma" pitchFamily="34" charset="0"/>
              </a:rPr>
              <a:t>Useful enum methods:</a:t>
            </a:r>
          </a:p>
          <a:p>
            <a:pPr lvl="1"/>
            <a:r>
              <a:rPr lang="en-GB" smtClean="0">
                <a:latin typeface="Lucida Console" pitchFamily="49" charset="0"/>
                <a:cs typeface="Tahoma" pitchFamily="34" charset="0"/>
              </a:rPr>
              <a:t>equals()   - </a:t>
            </a:r>
            <a:r>
              <a:rPr lang="en-GB" smtClean="0">
                <a:cs typeface="Tahoma" pitchFamily="34" charset="0"/>
              </a:rPr>
              <a:t>compare for equality (or just use ==)</a:t>
            </a:r>
          </a:p>
          <a:p>
            <a:pPr lvl="1"/>
            <a:r>
              <a:rPr lang="en-GB" smtClean="0">
                <a:latin typeface="Lucida Console" pitchFamily="49" charset="0"/>
                <a:cs typeface="Tahoma" pitchFamily="34" charset="0"/>
              </a:rPr>
              <a:t>toString() - </a:t>
            </a:r>
            <a:r>
              <a:rPr lang="en-GB" smtClean="0">
                <a:cs typeface="Tahoma" pitchFamily="34" charset="0"/>
              </a:rPr>
              <a:t>get name of enum constant (or </a:t>
            </a:r>
            <a:r>
              <a:rPr lang="en-GB" smtClean="0">
                <a:latin typeface="Lucida Console" pitchFamily="49" charset="0"/>
                <a:cs typeface="Tahoma" pitchFamily="34" charset="0"/>
              </a:rPr>
              <a:t>name()</a:t>
            </a:r>
            <a:r>
              <a:rPr lang="en-GB" smtClean="0">
                <a:cs typeface="Tahoma" pitchFamily="34" charset="0"/>
              </a:rPr>
              <a:t>)</a:t>
            </a:r>
          </a:p>
          <a:p>
            <a:pPr lvl="1"/>
            <a:r>
              <a:rPr lang="en-GB" smtClean="0">
                <a:latin typeface="Lucida Console" pitchFamily="49" charset="0"/>
                <a:cs typeface="Tahoma" pitchFamily="34" charset="0"/>
              </a:rPr>
              <a:t>ordinal()  - </a:t>
            </a:r>
            <a:r>
              <a:rPr lang="en-GB" smtClean="0">
                <a:cs typeface="Tahoma" pitchFamily="34" charset="0"/>
              </a:rPr>
              <a:t>get the ordinal position of an enum constant</a:t>
            </a:r>
            <a:endParaRPr lang="en-GB" smtClean="0">
              <a:latin typeface="Lucida Console" pitchFamily="49" charset="0"/>
            </a:endParaRPr>
          </a:p>
          <a:p>
            <a:r>
              <a:rPr lang="en-US" smtClean="0">
                <a:cs typeface="Tahoma" pitchFamily="34" charset="0"/>
              </a:rPr>
              <a:t>Example:</a:t>
            </a:r>
            <a:r>
              <a:rPr lang="en-US" smtClean="0"/>
              <a:t> </a:t>
            </a:r>
            <a:endParaRPr lang="en-GB" smtClean="0"/>
          </a:p>
        </p:txBody>
      </p:sp>
      <p:sp>
        <p:nvSpPr>
          <p:cNvPr id="955396" name="Rectangle 4"/>
          <p:cNvSpPr>
            <a:spLocks noChangeArrowheads="1"/>
          </p:cNvSpPr>
          <p:nvPr/>
        </p:nvSpPr>
        <p:spPr bwMode="auto">
          <a:xfrm>
            <a:off x="838200" y="4918075"/>
            <a:ext cx="7950200" cy="7159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/>
              <a:t>Direction southPole = Direction.SOUTH;</a:t>
            </a:r>
          </a:p>
          <a:p>
            <a:pPr defTabSz="739775">
              <a:defRPr/>
            </a:pPr>
            <a:r>
              <a:rPr lang="en-GB" sz="1200"/>
              <a:t>System.out.println("southPole string:  " + southPole.toString());</a:t>
            </a:r>
          </a:p>
          <a:p>
            <a:pPr defTabSz="739775">
              <a:defRPr/>
            </a:pPr>
            <a:r>
              <a:rPr lang="en-GB" sz="1200"/>
              <a:t>System.out.println("southPole ordinal: " + southPole.ordinal());</a:t>
            </a:r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0313" y="5892800"/>
            <a:ext cx="3906837" cy="482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E8B0062-F51B-4856-804B-538170C7776F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Going Further with Enums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35613"/>
          </a:xfrm>
        </p:spPr>
        <p:txBody>
          <a:bodyPr/>
          <a:lstStyle/>
          <a:p>
            <a:r>
              <a:rPr lang="en-GB" smtClean="0"/>
              <a:t>An enum type can also contain:</a:t>
            </a:r>
          </a:p>
          <a:p>
            <a:pPr lvl="1"/>
            <a:r>
              <a:rPr lang="en-GB" smtClean="0">
                <a:cs typeface="Tahoma" pitchFamily="34" charset="0"/>
              </a:rPr>
              <a:t>Instance variables </a:t>
            </a:r>
          </a:p>
          <a:p>
            <a:pPr lvl="2"/>
            <a:r>
              <a:rPr lang="en-GB" smtClean="0">
                <a:cs typeface="Tahoma" pitchFamily="34" charset="0"/>
              </a:rPr>
              <a:t>For each enum constant</a:t>
            </a:r>
          </a:p>
          <a:p>
            <a:pPr lvl="1"/>
            <a:r>
              <a:rPr lang="en-GB" smtClean="0">
                <a:cs typeface="Tahoma" pitchFamily="34" charset="0"/>
              </a:rPr>
              <a:t>Constructors</a:t>
            </a:r>
          </a:p>
          <a:p>
            <a:pPr lvl="2"/>
            <a:r>
              <a:rPr lang="en-GB" smtClean="0">
                <a:cs typeface="Tahoma" pitchFamily="34" charset="0"/>
              </a:rPr>
              <a:t>To initialize the instance variables for an enum constant</a:t>
            </a:r>
          </a:p>
          <a:p>
            <a:pPr lvl="1"/>
            <a:r>
              <a:rPr lang="en-GB" smtClean="0">
                <a:cs typeface="Tahoma" pitchFamily="34" charset="0"/>
              </a:rPr>
              <a:t>Getters/setters</a:t>
            </a:r>
          </a:p>
          <a:p>
            <a:pPr lvl="2"/>
            <a:r>
              <a:rPr lang="en-GB" smtClean="0">
                <a:cs typeface="Tahoma" pitchFamily="34" charset="0"/>
              </a:rPr>
              <a:t>To get/set instance variables for an enum constant</a:t>
            </a:r>
          </a:p>
          <a:p>
            <a:pPr lvl="2"/>
            <a:r>
              <a:rPr lang="en-GB" smtClean="0">
                <a:cs typeface="Tahoma" pitchFamily="34" charset="0"/>
              </a:rPr>
              <a:t>Think about this…!</a:t>
            </a:r>
          </a:p>
          <a:p>
            <a:pPr lvl="1"/>
            <a:r>
              <a:rPr lang="en-GB" smtClean="0">
                <a:cs typeface="Tahoma" pitchFamily="34" charset="0"/>
              </a:rPr>
              <a:t>Overrides for superclass methods</a:t>
            </a:r>
          </a:p>
          <a:p>
            <a:pPr lvl="2"/>
            <a:r>
              <a:rPr lang="en-GB" smtClean="0">
                <a:cs typeface="Tahoma" pitchFamily="34" charset="0"/>
              </a:rPr>
              <a:t>E.g. </a:t>
            </a:r>
            <a:r>
              <a:rPr lang="en-GB" smtClean="0">
                <a:latin typeface="Lucida Console" pitchFamily="49" charset="0"/>
                <a:cs typeface="Tahoma" pitchFamily="34" charset="0"/>
              </a:rPr>
              <a:t>toString()</a:t>
            </a:r>
            <a:endParaRPr lang="en-GB" smtClean="0">
              <a:cs typeface="Tahoma" pitchFamily="34" charset="0"/>
            </a:endParaRPr>
          </a:p>
          <a:p>
            <a:pPr lvl="1"/>
            <a:r>
              <a:rPr lang="en-GB" smtClean="0">
                <a:cs typeface="Tahoma" pitchFamily="34" charset="0"/>
              </a:rPr>
              <a:t>Additional custom methods </a:t>
            </a:r>
          </a:p>
          <a:p>
            <a:pPr lvl="2"/>
            <a:r>
              <a:rPr lang="en-GB" smtClean="0">
                <a:cs typeface="Tahoma" pitchFamily="34" charset="0"/>
              </a:rPr>
              <a:t>If appropriate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9886A92-9DF8-476B-9A4B-7A575832B1A3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Defining a Complex Enum (1 of 2)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35613"/>
          </a:xfrm>
        </p:spPr>
        <p:txBody>
          <a:bodyPr/>
          <a:lstStyle/>
          <a:p>
            <a:r>
              <a:rPr lang="en-GB" smtClean="0"/>
              <a:t>Let's see an example of a complex enum type:</a:t>
            </a:r>
            <a:endParaRPr lang="en-GB" smtClean="0">
              <a:cs typeface="Tahoma" pitchFamily="34" charset="0"/>
            </a:endParaRPr>
          </a:p>
        </p:txBody>
      </p:sp>
      <p:sp>
        <p:nvSpPr>
          <p:cNvPr id="959492" name="Rectangle 4"/>
          <p:cNvSpPr>
            <a:spLocks noChangeArrowheads="1"/>
          </p:cNvSpPr>
          <p:nvPr/>
        </p:nvSpPr>
        <p:spPr bwMode="auto">
          <a:xfrm>
            <a:off x="838200" y="1690688"/>
            <a:ext cx="7950200" cy="46926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/>
              <a:t>enum</a:t>
            </a:r>
            <a:r>
              <a:rPr lang="en-GB" sz="1200" dirty="0"/>
              <a:t> </a:t>
            </a:r>
            <a:r>
              <a:rPr lang="en-GB" sz="1200" dirty="0" err="1"/>
              <a:t>USstate</a:t>
            </a:r>
            <a:r>
              <a:rPr lang="en-GB" sz="1200" dirty="0"/>
              <a:t> {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  // </a:t>
            </a:r>
            <a:r>
              <a:rPr lang="en-GB" sz="1200" dirty="0" err="1"/>
              <a:t>Enum</a:t>
            </a:r>
            <a:r>
              <a:rPr lang="en-GB" sz="1200" dirty="0"/>
              <a:t> constants.</a:t>
            </a:r>
          </a:p>
          <a:p>
            <a:pPr defTabSz="739775">
              <a:defRPr/>
            </a:pPr>
            <a:r>
              <a:rPr lang="en-GB" sz="1200" dirty="0"/>
              <a:t>    AL("Alabama", "Montgomery"),</a:t>
            </a:r>
          </a:p>
          <a:p>
            <a:pPr defTabSz="739775">
              <a:defRPr/>
            </a:pPr>
            <a:r>
              <a:rPr lang="en-GB" sz="1200" dirty="0"/>
              <a:t>    AK("Alaska", "Juneau"),</a:t>
            </a:r>
          </a:p>
          <a:p>
            <a:pPr defTabSz="739775">
              <a:defRPr/>
            </a:pPr>
            <a:r>
              <a:rPr lang="en-GB" sz="1200" dirty="0"/>
              <a:t>    AZ("Arizona", "Phoenix"),</a:t>
            </a:r>
          </a:p>
          <a:p>
            <a:pPr defTabSz="739775">
              <a:defRPr/>
            </a:pPr>
            <a:r>
              <a:rPr lang="en-GB" sz="1200" dirty="0"/>
              <a:t>    …</a:t>
            </a:r>
          </a:p>
          <a:p>
            <a:pPr defTabSz="739775">
              <a:defRPr/>
            </a:pPr>
            <a:r>
              <a:rPr lang="en-GB" sz="1200" dirty="0"/>
              <a:t>    WI("Wisconsin", "Madison"),</a:t>
            </a:r>
          </a:p>
          <a:p>
            <a:pPr defTabSz="739775">
              <a:defRPr/>
            </a:pPr>
            <a:r>
              <a:rPr lang="en-GB" sz="1200" dirty="0"/>
              <a:t>    WY("Wyoming", "Cheyenne</a:t>
            </a:r>
            <a:r>
              <a:rPr lang="en-GB" sz="1200"/>
              <a:t>");   // </a:t>
            </a:r>
            <a:r>
              <a:rPr lang="en-GB" sz="1200" dirty="0"/>
              <a:t>The semi-colon </a:t>
            </a:r>
            <a:r>
              <a:rPr lang="en-GB" sz="1200"/>
              <a:t>is required </a:t>
            </a:r>
            <a:r>
              <a:rPr lang="en-GB" sz="1200" dirty="0"/>
              <a:t>if more </a:t>
            </a:r>
            <a:r>
              <a:rPr lang="en-GB" sz="1200"/>
              <a:t>code follows.</a:t>
            </a:r>
            <a:endParaRPr lang="en-GB" sz="1200" dirty="0"/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  // Data in each </a:t>
            </a:r>
            <a:r>
              <a:rPr lang="en-GB" sz="1200" dirty="0" err="1"/>
              <a:t>enum</a:t>
            </a:r>
            <a:r>
              <a:rPr lang="en-GB" sz="1200" dirty="0"/>
              <a:t> instance.</a:t>
            </a:r>
          </a:p>
          <a:p>
            <a:pPr defTabSz="739775">
              <a:defRPr/>
            </a:pPr>
            <a:r>
              <a:rPr lang="en-GB" sz="1200" dirty="0"/>
              <a:t>    private String </a:t>
            </a:r>
            <a:r>
              <a:rPr lang="en-GB" sz="1200" dirty="0" err="1"/>
              <a:t>stateName</a:t>
            </a:r>
            <a:r>
              <a:rPr lang="en-GB" sz="1200" dirty="0"/>
              <a:t>;</a:t>
            </a:r>
          </a:p>
          <a:p>
            <a:pPr defTabSz="739775">
              <a:defRPr/>
            </a:pPr>
            <a:r>
              <a:rPr lang="en-GB" sz="1200" dirty="0"/>
              <a:t>    private String </a:t>
            </a:r>
            <a:r>
              <a:rPr lang="en-GB" sz="1200" dirty="0" err="1"/>
              <a:t>capitalCity</a:t>
            </a:r>
            <a:r>
              <a:rPr lang="en-GB" sz="1200" dirty="0"/>
              <a:t>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  // Constructor to initialize </a:t>
            </a:r>
            <a:r>
              <a:rPr lang="en-GB" sz="1200" dirty="0" err="1"/>
              <a:t>enum</a:t>
            </a:r>
            <a:r>
              <a:rPr lang="en-GB" sz="1200" dirty="0"/>
              <a:t> instance. Can't be used by client.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USstate</a:t>
            </a:r>
            <a:r>
              <a:rPr lang="en-GB" sz="1200" dirty="0"/>
              <a:t>(String s, String c) {</a:t>
            </a:r>
          </a:p>
          <a:p>
            <a:pPr defTabSz="739775">
              <a:defRPr/>
            </a:pPr>
            <a:r>
              <a:rPr lang="en-GB" sz="1200" dirty="0"/>
              <a:t>        </a:t>
            </a:r>
            <a:r>
              <a:rPr lang="en-GB" sz="1200" dirty="0" err="1"/>
              <a:t>stateName</a:t>
            </a:r>
            <a:r>
              <a:rPr lang="en-GB" sz="1200" dirty="0"/>
              <a:t>   = s;</a:t>
            </a:r>
          </a:p>
          <a:p>
            <a:pPr defTabSz="739775">
              <a:defRPr/>
            </a:pPr>
            <a:r>
              <a:rPr lang="en-GB" sz="1200" dirty="0"/>
              <a:t>        </a:t>
            </a:r>
            <a:r>
              <a:rPr lang="en-GB" sz="1200" dirty="0" err="1"/>
              <a:t>capitalCity</a:t>
            </a:r>
            <a:r>
              <a:rPr lang="en-GB" sz="1200" dirty="0"/>
              <a:t> = c;</a:t>
            </a:r>
          </a:p>
          <a:p>
            <a:pPr defTabSz="739775">
              <a:defRPr/>
            </a:pPr>
            <a:r>
              <a:rPr lang="en-GB" sz="1200" dirty="0"/>
              <a:t>    }</a:t>
            </a:r>
          </a:p>
          <a:p>
            <a:pPr defTabSz="739775">
              <a:defRPr/>
            </a:pPr>
            <a:r>
              <a:rPr lang="en-GB" sz="1200" dirty="0"/>
              <a:t>    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  // Continued on next slide …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6969125" y="6089650"/>
            <a:ext cx="1863725" cy="3048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b="1">
                <a:solidFill>
                  <a:schemeClr val="folHlink"/>
                </a:solidFill>
                <a:latin typeface="Tahoma" pitchFamily="34" charset="0"/>
                <a:cs typeface="Tahoma" pitchFamily="34" charset="0"/>
              </a:rPr>
              <a:t>Enumerations.java</a:t>
            </a:r>
            <a:endParaRPr lang="en-US" b="1">
              <a:solidFill>
                <a:schemeClr val="folHlink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8A80044-4B08-4EA9-9C78-53AF68A5CEC4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Contents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495925"/>
          </a:xfrm>
        </p:spPr>
        <p:txBody>
          <a:bodyPr/>
          <a:lstStyle/>
          <a:p>
            <a:pPr marL="457200" indent="-457200">
              <a:buFont typeface="Tahoma" pitchFamily="34" charset="0"/>
              <a:buAutoNum type="arabicPeriod"/>
            </a:pPr>
            <a:r>
              <a:rPr lang="en-GB" smtClean="0"/>
              <a:t>Autoboxing / unboxing</a:t>
            </a:r>
          </a:p>
          <a:p>
            <a:pPr marL="457200" indent="-457200">
              <a:buFont typeface="Tahoma" pitchFamily="34" charset="0"/>
              <a:buAutoNum type="arabicPeriod"/>
            </a:pPr>
            <a:r>
              <a:rPr lang="en-GB" smtClean="0"/>
              <a:t>Varargs</a:t>
            </a:r>
          </a:p>
          <a:p>
            <a:pPr marL="457200" indent="-457200">
              <a:buFont typeface="Tahoma" pitchFamily="34" charset="0"/>
              <a:buAutoNum type="arabicPeriod"/>
            </a:pPr>
            <a:r>
              <a:rPr lang="en-GB" smtClean="0"/>
              <a:t>Type-safe enumerations</a:t>
            </a:r>
          </a:p>
          <a:p>
            <a:pPr marL="457200" indent="-457200">
              <a:buFont typeface="Tahoma" pitchFamily="34" charset="0"/>
              <a:buAutoNum type="arabicPeriod"/>
            </a:pPr>
            <a:r>
              <a:rPr lang="en-GB" smtClean="0"/>
              <a:t>Static imports</a:t>
            </a:r>
          </a:p>
          <a:p>
            <a:pPr marL="457200" indent="-457200">
              <a:buFont typeface="Tahoma" pitchFamily="34" charset="0"/>
              <a:buAutoNum type="arabicPeriod"/>
            </a:pPr>
            <a:endParaRPr lang="en-GB" smtClean="0"/>
          </a:p>
          <a:p>
            <a:pPr marL="457200" indent="-457200">
              <a:buFont typeface="Tahoma" pitchFamily="34" charset="0"/>
              <a:buAutoNum type="arabicPeriod"/>
            </a:pPr>
            <a:endParaRPr lang="en-GB" smtClean="0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34975" y="5199325"/>
            <a:ext cx="7924800" cy="1644650"/>
            <a:chOff x="274" y="3059"/>
            <a:chExt cx="4992" cy="1036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474" cy="520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263650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dirty="0" smtClean="0">
                  <a:solidFill>
                    <a:schemeClr val="tx2"/>
                  </a:solidFill>
                  <a:sym typeface="Wingdings" pitchFamily="2" charset="2"/>
                </a:rPr>
                <a:t>Demo project: </a:t>
              </a:r>
              <a:r>
                <a:rPr lang="en-GB" sz="2000" b="1" dirty="0" err="1" smtClean="0">
                  <a:solidFill>
                    <a:schemeClr val="tx2"/>
                  </a:solidFill>
                  <a:sym typeface="Wingdings" pitchFamily="2" charset="2"/>
                </a:rPr>
                <a:t>DemoNewLanguageFeatures</a:t>
              </a:r>
              <a:endParaRPr lang="en-US" sz="2000" b="1" dirty="0"/>
            </a:p>
          </p:txBody>
        </p:sp>
        <p:pic>
          <p:nvPicPr>
            <p:cNvPr id="7" name="Picture 6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4" grpId="0"/>
      <p:bldP spid="62259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52EBA7C-A552-4EF1-8468-91D4652727FE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Defining a Complex Enum (2 of 2)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35613"/>
          </a:xfrm>
        </p:spPr>
        <p:txBody>
          <a:bodyPr/>
          <a:lstStyle/>
          <a:p>
            <a:r>
              <a:rPr lang="en-GB" smtClean="0"/>
              <a:t>An enum type can contain methods…</a:t>
            </a:r>
            <a:endParaRPr lang="en-GB" smtClean="0">
              <a:cs typeface="Tahoma" pitchFamily="34" charset="0"/>
            </a:endParaRPr>
          </a:p>
        </p:txBody>
      </p:sp>
      <p:sp>
        <p:nvSpPr>
          <p:cNvPr id="961540" name="Rectangle 4"/>
          <p:cNvSpPr>
            <a:spLocks noChangeArrowheads="1"/>
          </p:cNvSpPr>
          <p:nvPr/>
        </p:nvSpPr>
        <p:spPr bwMode="auto">
          <a:xfrm>
            <a:off x="838200" y="1690688"/>
            <a:ext cx="7950200" cy="49974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/>
              <a:t>enum USstate {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    // Continued from previous slide …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    final public String getStateName() {</a:t>
            </a:r>
          </a:p>
          <a:p>
            <a:pPr defTabSz="739775">
              <a:defRPr/>
            </a:pPr>
            <a:r>
              <a:rPr lang="en-GB" sz="1200"/>
              <a:t>        return stateName;</a:t>
            </a:r>
          </a:p>
          <a:p>
            <a:pPr defTabSz="739775">
              <a:defRPr/>
            </a:pPr>
            <a:r>
              <a:rPr lang="en-GB" sz="1200"/>
              <a:t>    }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    final public String getCapitalCity() {</a:t>
            </a:r>
          </a:p>
          <a:p>
            <a:pPr defTabSz="739775">
              <a:defRPr/>
            </a:pPr>
            <a:r>
              <a:rPr lang="en-GB" sz="1200"/>
              <a:t>        return capitalCity;</a:t>
            </a:r>
          </a:p>
          <a:p>
            <a:pPr defTabSz="739775">
              <a:defRPr/>
            </a:pPr>
            <a:r>
              <a:rPr lang="en-GB" sz="1200"/>
              <a:t>    }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    final public void setCapitalCity(String c) {</a:t>
            </a:r>
          </a:p>
          <a:p>
            <a:pPr defTabSz="739775">
              <a:defRPr/>
            </a:pPr>
            <a:r>
              <a:rPr lang="en-GB" sz="1200"/>
              <a:t>        capitalCity = c;</a:t>
            </a:r>
          </a:p>
          <a:p>
            <a:pPr defTabSz="739775">
              <a:defRPr/>
            </a:pPr>
            <a:r>
              <a:rPr lang="en-GB" sz="1200"/>
              <a:t>    }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    @Override </a:t>
            </a:r>
          </a:p>
          <a:p>
            <a:pPr defTabSz="739775">
              <a:defRPr/>
            </a:pPr>
            <a:r>
              <a:rPr lang="en-GB" sz="1200"/>
              <a:t>    public String toString() {</a:t>
            </a:r>
          </a:p>
          <a:p>
            <a:pPr defTabSz="739775">
              <a:defRPr/>
            </a:pPr>
            <a:r>
              <a:rPr lang="en-GB" sz="1200"/>
              <a:t>        return "[" + super.toString() + "] "  </a:t>
            </a:r>
          </a:p>
          <a:p>
            <a:pPr defTabSz="739775">
              <a:defRPr/>
            </a:pPr>
            <a:r>
              <a:rPr lang="en-GB" sz="1200"/>
              <a:t>                   + this.stateName   + ", "</a:t>
            </a:r>
          </a:p>
          <a:p>
            <a:pPr defTabSz="739775">
              <a:defRPr/>
            </a:pPr>
            <a:r>
              <a:rPr lang="en-GB" sz="1200"/>
              <a:t>                   + this.capitalCity;</a:t>
            </a:r>
          </a:p>
          <a:p>
            <a:pPr defTabSz="739775">
              <a:defRPr/>
            </a:pPr>
            <a:r>
              <a:rPr lang="en-GB" sz="1200"/>
              <a:t>    }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    public boolean isNewEnglandState() {</a:t>
            </a:r>
          </a:p>
          <a:p>
            <a:pPr defTabSz="739775">
              <a:defRPr/>
            </a:pPr>
            <a:r>
              <a:rPr lang="en-GB" sz="1200"/>
              <a:t>        return (this == ME || this == MA || this == NH || this == VT);</a:t>
            </a:r>
          </a:p>
          <a:p>
            <a:pPr defTabSz="739775">
              <a:defRPr/>
            </a:pPr>
            <a:r>
              <a:rPr lang="en-GB" sz="1200"/>
              <a:t>    }</a:t>
            </a:r>
          </a:p>
          <a:p>
            <a:pPr defTabSz="739775">
              <a:defRPr/>
            </a:pPr>
            <a:r>
              <a:rPr lang="en-GB" sz="1200"/>
              <a:t>}</a:t>
            </a:r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6969125" y="6419850"/>
            <a:ext cx="1863725" cy="3048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b="1">
                <a:solidFill>
                  <a:schemeClr val="folHlink"/>
                </a:solidFill>
                <a:latin typeface="Tahoma" pitchFamily="34" charset="0"/>
                <a:cs typeface="Tahoma" pitchFamily="34" charset="0"/>
              </a:rPr>
              <a:t>Enumerations.java</a:t>
            </a:r>
            <a:endParaRPr lang="en-US" b="1">
              <a:solidFill>
                <a:schemeClr val="folHlink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77E70B8-B43D-4AD7-B6F1-47CDA1AE04BA}" type="slidenum">
              <a:rPr lang="en-GB"/>
              <a:pPr>
                <a:defRPr/>
              </a:pPr>
              <a:t>21</a:t>
            </a:fld>
            <a:endParaRPr lang="en-GB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Using a Complex Enum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35613"/>
          </a:xfrm>
        </p:spPr>
        <p:txBody>
          <a:bodyPr/>
          <a:lstStyle/>
          <a:p>
            <a:r>
              <a:rPr lang="en-GB" smtClean="0"/>
              <a:t>Declare enum variables, and invoke methods as necessary</a:t>
            </a:r>
            <a:endParaRPr lang="en-GB" smtClean="0">
              <a:cs typeface="Tahoma" pitchFamily="34" charset="0"/>
            </a:endParaRPr>
          </a:p>
        </p:txBody>
      </p:sp>
      <p:sp>
        <p:nvSpPr>
          <p:cNvPr id="963588" name="Rectangle 4"/>
          <p:cNvSpPr>
            <a:spLocks noChangeArrowheads="1"/>
          </p:cNvSpPr>
          <p:nvPr/>
        </p:nvSpPr>
        <p:spPr bwMode="auto">
          <a:xfrm>
            <a:off x="838200" y="1690688"/>
            <a:ext cx="7950200" cy="30035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/>
              <a:t>USstate favouriteState = USstate.CA;</a:t>
            </a:r>
          </a:p>
          <a:p>
            <a:pPr defTabSz="739775">
              <a:defRPr/>
            </a:pPr>
            <a:r>
              <a:rPr lang="en-GB" sz="1200"/>
              <a:t>System.out.println("favouriteState string:     " + favouriteState.toString());</a:t>
            </a:r>
          </a:p>
          <a:p>
            <a:pPr defTabSz="739775">
              <a:defRPr/>
            </a:pPr>
            <a:r>
              <a:rPr lang="en-GB" sz="1200"/>
              <a:t>System.out.println("favouriteState name:       " + favouriteState.name());</a:t>
            </a:r>
          </a:p>
          <a:p>
            <a:pPr defTabSz="739775">
              <a:defRPr/>
            </a:pPr>
            <a:r>
              <a:rPr lang="en-GB" sz="1200"/>
              <a:t>System.out.println("favouriteState ordinal:    " + favouriteState.ordinal());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// Call custom methods on enum.</a:t>
            </a:r>
          </a:p>
          <a:p>
            <a:pPr defTabSz="739775">
              <a:defRPr/>
            </a:pPr>
            <a:r>
              <a:rPr lang="en-GB" sz="1200"/>
              <a:t>favouriteState.setCapitalCity("San Diego");   // Rarely need to do this!</a:t>
            </a:r>
          </a:p>
          <a:p>
            <a:pPr defTabSz="739775">
              <a:defRPr/>
            </a:pPr>
            <a:r>
              <a:rPr lang="en-GB" sz="1200"/>
              <a:t>System.out.println("favouriteState state name: " + favouriteState.getStateName());</a:t>
            </a:r>
          </a:p>
          <a:p>
            <a:pPr defTabSz="739775">
              <a:defRPr/>
            </a:pPr>
            <a:r>
              <a:rPr lang="en-GB" sz="1200"/>
              <a:t>System.out.println("favouriteState capital:    " + favouriteState.getCapitalCity());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if (favouriteState.isNewEnglandState()) {</a:t>
            </a:r>
          </a:p>
          <a:p>
            <a:pPr defTabSz="739775">
              <a:defRPr/>
            </a:pPr>
            <a:r>
              <a:rPr lang="en-GB" sz="1200"/>
              <a:t>    System.out.println("It's a New England state.");</a:t>
            </a:r>
          </a:p>
          <a:p>
            <a:pPr defTabSz="739775">
              <a:defRPr/>
            </a:pPr>
            <a:r>
              <a:rPr lang="en-GB" sz="1200"/>
              <a:t>}</a:t>
            </a:r>
          </a:p>
          <a:p>
            <a:pPr defTabSz="739775">
              <a:defRPr/>
            </a:pPr>
            <a:r>
              <a:rPr lang="en-GB" sz="1200"/>
              <a:t>else {</a:t>
            </a:r>
          </a:p>
          <a:p>
            <a:pPr defTabSz="739775">
              <a:defRPr/>
            </a:pPr>
            <a:r>
              <a:rPr lang="en-GB" sz="1200"/>
              <a:t>    System.out.println("It's NOT a New England state.");</a:t>
            </a:r>
          </a:p>
          <a:p>
            <a:pPr defTabSz="739775">
              <a:defRPr/>
            </a:pPr>
            <a:r>
              <a:rPr lang="en-GB" sz="1200"/>
              <a:t>}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6969125" y="4375150"/>
            <a:ext cx="1863725" cy="3048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b="1">
                <a:solidFill>
                  <a:schemeClr val="folHlink"/>
                </a:solidFill>
                <a:latin typeface="Tahoma" pitchFamily="34" charset="0"/>
                <a:cs typeface="Tahoma" pitchFamily="34" charset="0"/>
              </a:rPr>
              <a:t>Enumerations.java</a:t>
            </a:r>
            <a:endParaRPr lang="en-US" b="1">
              <a:solidFill>
                <a:schemeClr val="folHlink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355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1588" y="4949825"/>
            <a:ext cx="5453062" cy="13271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FBC7E1B-DB38-48B4-9AD5-A57618C807C4}" type="slidenum">
              <a:rPr lang="en-GB"/>
              <a:pPr>
                <a:defRPr/>
              </a:pPr>
              <a:t>22</a:t>
            </a:fld>
            <a:endParaRPr lang="en-GB"/>
          </a:p>
        </p:txBody>
      </p:sp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smtClean="0"/>
              <a:t>4. Static Imports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Overview</a:t>
            </a:r>
          </a:p>
          <a:p>
            <a:r>
              <a:rPr lang="en-GB" smtClean="0"/>
              <a:t>Using static imports</a:t>
            </a:r>
          </a:p>
          <a:p>
            <a:r>
              <a:rPr lang="en-GB" smtClean="0"/>
              <a:t>Example</a:t>
            </a:r>
          </a:p>
          <a:p>
            <a:r>
              <a:rPr lang="en-GB" smtClean="0"/>
              <a:t>Best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0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0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2146" grpId="0"/>
      <p:bldP spid="90214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F99720A-D34E-404C-8F90-026C9AD99871}" type="slidenum">
              <a:rPr lang="en-GB"/>
              <a:pPr>
                <a:defRPr/>
              </a:pPr>
              <a:t>23</a:t>
            </a:fld>
            <a:endParaRPr lang="en-GB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Overview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54663"/>
          </a:xfrm>
        </p:spPr>
        <p:txBody>
          <a:bodyPr/>
          <a:lstStyle/>
          <a:p>
            <a:r>
              <a:rPr lang="en-GB" smtClean="0"/>
              <a:t>Some classes contain a lot of </a:t>
            </a:r>
            <a:r>
              <a:rPr lang="en-GB" smtClean="0">
                <a:latin typeface="Lucida Console" pitchFamily="49" charset="0"/>
              </a:rPr>
              <a:t>static</a:t>
            </a:r>
            <a:r>
              <a:rPr lang="en-GB" smtClean="0"/>
              <a:t> members</a:t>
            </a:r>
          </a:p>
          <a:p>
            <a:pPr lvl="1"/>
            <a:r>
              <a:rPr lang="en-GB" smtClean="0"/>
              <a:t>"Kitchen sink" classes</a:t>
            </a:r>
          </a:p>
          <a:p>
            <a:r>
              <a:rPr lang="en-GB" smtClean="0"/>
              <a:t>The </a:t>
            </a:r>
            <a:r>
              <a:rPr lang="en-GB" smtClean="0">
                <a:latin typeface="Lucida Console" pitchFamily="49" charset="0"/>
              </a:rPr>
              <a:t>java.lang.Math</a:t>
            </a:r>
            <a:r>
              <a:rPr lang="en-GB" smtClean="0"/>
              <a:t> class is a common example:</a:t>
            </a:r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r>
              <a:rPr lang="en-GB" smtClean="0"/>
              <a:t>You access </a:t>
            </a:r>
            <a:r>
              <a:rPr lang="en-GB" smtClean="0">
                <a:latin typeface="Lucida Console" pitchFamily="49" charset="0"/>
              </a:rPr>
              <a:t>static</a:t>
            </a:r>
            <a:r>
              <a:rPr lang="en-GB" smtClean="0"/>
              <a:t> members in client code as follows:</a:t>
            </a:r>
          </a:p>
          <a:p>
            <a:endParaRPr lang="en-GB" smtClean="0"/>
          </a:p>
        </p:txBody>
      </p:sp>
      <p:sp>
        <p:nvSpPr>
          <p:cNvPr id="848900" name="Rectangle 4"/>
          <p:cNvSpPr>
            <a:spLocks noChangeArrowheads="1"/>
          </p:cNvSpPr>
          <p:nvPr/>
        </p:nvSpPr>
        <p:spPr bwMode="auto">
          <a:xfrm>
            <a:off x="838200" y="2582863"/>
            <a:ext cx="7950200" cy="19208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/>
              <a:t>public class Math {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    public static final double PI = </a:t>
            </a:r>
            <a:r>
              <a:rPr lang="en-US" sz="1200"/>
              <a:t>3.141592653589793;</a:t>
            </a:r>
          </a:p>
          <a:p>
            <a:pPr defTabSz="739775">
              <a:defRPr/>
            </a:pPr>
            <a:r>
              <a:rPr lang="cy-GB" sz="1200"/>
              <a:t>    public static final double E = </a:t>
            </a:r>
            <a:r>
              <a:rPr lang="en-US" sz="1200"/>
              <a:t>2.718281828459045;</a:t>
            </a:r>
          </a:p>
          <a:p>
            <a:pPr defTabSz="739775">
              <a:defRPr/>
            </a:pPr>
            <a:endParaRPr lang="cy-GB" sz="1200"/>
          </a:p>
          <a:p>
            <a:pPr defTabSz="739775">
              <a:defRPr/>
            </a:pPr>
            <a:r>
              <a:rPr lang="en-US" sz="1200"/>
              <a:t>    public static double sin(double a)  { … }</a:t>
            </a:r>
          </a:p>
          <a:p>
            <a:pPr defTabSz="739775">
              <a:defRPr/>
            </a:pPr>
            <a:r>
              <a:rPr lang="en-US" sz="1200"/>
              <a:t>    public static double cos(double a)  { … }</a:t>
            </a:r>
          </a:p>
          <a:p>
            <a:pPr defTabSz="739775">
              <a:defRPr/>
            </a:pPr>
            <a:r>
              <a:rPr lang="en-US" sz="1200"/>
              <a:t>    public static double tan(double a)  { … }</a:t>
            </a:r>
          </a:p>
          <a:p>
            <a:pPr defTabSz="739775">
              <a:defRPr/>
            </a:pPr>
            <a:r>
              <a:rPr lang="en-US" sz="1200"/>
              <a:t>    …</a:t>
            </a:r>
          </a:p>
          <a:p>
            <a:pPr defTabSz="739775">
              <a:defRPr/>
            </a:pPr>
            <a:r>
              <a:rPr lang="cy-GB" sz="1200"/>
              <a:t>}</a:t>
            </a:r>
            <a:endParaRPr lang="en-GB" sz="1200"/>
          </a:p>
        </p:txBody>
      </p:sp>
      <p:sp>
        <p:nvSpPr>
          <p:cNvPr id="848901" name="Rectangle 5"/>
          <p:cNvSpPr>
            <a:spLocks noChangeArrowheads="1"/>
          </p:cNvSpPr>
          <p:nvPr/>
        </p:nvSpPr>
        <p:spPr bwMode="auto">
          <a:xfrm>
            <a:off x="838200" y="5592763"/>
            <a:ext cx="7950200" cy="8540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marL="571500" lvl="1" defTabSz="739775">
              <a:defRPr/>
            </a:pPr>
            <a:r>
              <a:rPr lang="en-GB" sz="1200"/>
              <a:t>double angle = 2 * Math.PI;</a:t>
            </a:r>
          </a:p>
          <a:p>
            <a:pPr marL="571500" lvl="1" defTabSz="739775">
              <a:defRPr/>
            </a:pPr>
            <a:r>
              <a:rPr lang="en-GB" sz="1200"/>
              <a:t>System.out.println("Sin of angle: " + Math.sin(angle));</a:t>
            </a:r>
          </a:p>
          <a:p>
            <a:pPr marL="571500" lvl="1" defTabSz="739775">
              <a:defRPr/>
            </a:pPr>
            <a:r>
              <a:rPr lang="en-GB" sz="1200"/>
              <a:t>System.out.println("Cos of angle: " + Math.cos(angle));</a:t>
            </a:r>
          </a:p>
          <a:p>
            <a:pPr marL="571500" lvl="1" defTabSz="739775">
              <a:defRPr/>
            </a:pPr>
            <a:r>
              <a:rPr lang="en-GB" sz="1200"/>
              <a:t>System.out.println("Tan of angle: " + Math.tan(angle));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093F8C3-535B-4B41-BEFD-8F97CB3E0727}" type="slidenum">
              <a:rPr lang="en-GB"/>
              <a:pPr>
                <a:defRPr/>
              </a:pPr>
              <a:t>24</a:t>
            </a:fld>
            <a:endParaRPr lang="en-GB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Using</a:t>
            </a:r>
            <a:r>
              <a:rPr lang="en-GB" smtClean="0"/>
              <a:t> Static Imports</a:t>
            </a:r>
            <a:endParaRPr lang="en-GB" sz="2200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Java 1.5 supports "static imports"</a:t>
            </a:r>
          </a:p>
          <a:p>
            <a:pPr lvl="1"/>
            <a:r>
              <a:rPr lang="en-GB" smtClean="0"/>
              <a:t>Imports the specified static members from a class</a:t>
            </a:r>
          </a:p>
          <a:p>
            <a:endParaRPr lang="en-GB" smtClean="0"/>
          </a:p>
          <a:p>
            <a:endParaRPr lang="en-GB" smtClean="0"/>
          </a:p>
          <a:p>
            <a:r>
              <a:rPr lang="en-GB" smtClean="0"/>
              <a:t>Enables client code to use </a:t>
            </a:r>
            <a:r>
              <a:rPr lang="en-GB" smtClean="0">
                <a:latin typeface="Lucida Console" pitchFamily="49" charset="0"/>
              </a:rPr>
              <a:t>static</a:t>
            </a:r>
            <a:r>
              <a:rPr lang="en-GB" smtClean="0"/>
              <a:t> members without class qualification</a:t>
            </a:r>
          </a:p>
          <a:p>
            <a:pPr lvl="1"/>
            <a:r>
              <a:rPr lang="en-GB" smtClean="0"/>
              <a:t>Makes the client code marginally(!) cleaner </a:t>
            </a:r>
          </a:p>
          <a:p>
            <a:pPr lvl="1"/>
            <a:endParaRPr lang="en-GB" smtClean="0"/>
          </a:p>
          <a:p>
            <a:endParaRPr lang="en-GB" smtClean="0"/>
          </a:p>
        </p:txBody>
      </p:sp>
      <p:sp>
        <p:nvSpPr>
          <p:cNvPr id="844811" name="Rectangle 11"/>
          <p:cNvSpPr>
            <a:spLocks noChangeArrowheads="1"/>
          </p:cNvSpPr>
          <p:nvPr/>
        </p:nvSpPr>
        <p:spPr bwMode="auto">
          <a:xfrm>
            <a:off x="838200" y="2062163"/>
            <a:ext cx="7950200" cy="2952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/>
              <a:t>import static </a:t>
            </a:r>
            <a:r>
              <a:rPr lang="en-GB" sz="1200" i="1"/>
              <a:t>className</a:t>
            </a:r>
            <a:r>
              <a:rPr lang="en-GB" sz="1200"/>
              <a:t>.</a:t>
            </a:r>
            <a:r>
              <a:rPr lang="en-GB" sz="1200" i="1"/>
              <a:t>staticMember</a:t>
            </a:r>
            <a:r>
              <a:rPr lang="en-GB" sz="1200"/>
              <a:t>;     // Or </a:t>
            </a:r>
            <a:r>
              <a:rPr lang="en-GB" sz="1200" i="1"/>
              <a:t>className</a:t>
            </a:r>
            <a:r>
              <a:rPr lang="en-GB" sz="1200"/>
              <a:t>.* to import all statics.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AC3278A-CF9D-4199-A493-474D7B54F30E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Example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Importing specific statics from a class:</a:t>
            </a:r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r>
              <a:rPr lang="en-GB" smtClean="0"/>
              <a:t>Importing all statics from a class:</a:t>
            </a:r>
          </a:p>
        </p:txBody>
      </p:sp>
      <p:grpSp>
        <p:nvGrpSpPr>
          <p:cNvPr id="27653" name="Group 7"/>
          <p:cNvGrpSpPr>
            <a:grpSpLocks/>
          </p:cNvGrpSpPr>
          <p:nvPr/>
        </p:nvGrpSpPr>
        <p:grpSpPr bwMode="auto">
          <a:xfrm>
            <a:off x="838200" y="1643063"/>
            <a:ext cx="7988300" cy="1982787"/>
            <a:chOff x="528" y="1035"/>
            <a:chExt cx="5032" cy="1249"/>
          </a:xfrm>
        </p:grpSpPr>
        <p:sp>
          <p:nvSpPr>
            <p:cNvPr id="927748" name="Rectangle 4"/>
            <p:cNvSpPr>
              <a:spLocks noChangeArrowheads="1"/>
            </p:cNvSpPr>
            <p:nvPr/>
          </p:nvSpPr>
          <p:spPr bwMode="auto">
            <a:xfrm>
              <a:off x="528" y="1035"/>
              <a:ext cx="5008" cy="1233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FFB953"/>
              </a:outerShdw>
            </a:effectLst>
          </p:spPr>
          <p:txBody>
            <a:bodyPr lIns="92075" tIns="46038" rIns="92075" bIns="46038" anchor="ctr"/>
            <a:lstStyle/>
            <a:p>
              <a:pPr defTabSz="739775">
                <a:defRPr/>
              </a:pPr>
              <a:r>
                <a:rPr lang="en-GB" sz="1200"/>
                <a:t>import static java.lang.Math.PI;</a:t>
              </a:r>
            </a:p>
            <a:p>
              <a:pPr defTabSz="739775">
                <a:defRPr/>
              </a:pPr>
              <a:r>
                <a:rPr lang="en-GB" sz="1200"/>
                <a:t>import static java.lang.Math.sin;</a:t>
              </a:r>
            </a:p>
            <a:p>
              <a:pPr defTabSz="739775">
                <a:defRPr/>
              </a:pPr>
              <a:r>
                <a:rPr lang="en-GB" sz="1200"/>
                <a:t>import static java.lang.Math.cos;</a:t>
              </a:r>
            </a:p>
            <a:p>
              <a:pPr defTabSz="739775">
                <a:defRPr/>
              </a:pPr>
              <a:r>
                <a:rPr lang="en-GB" sz="1200"/>
                <a:t>import static java.lang.Math.tan;</a:t>
              </a:r>
            </a:p>
            <a:p>
              <a:pPr defTabSz="739775">
                <a:defRPr/>
              </a:pPr>
              <a:endParaRPr lang="en-GB" sz="1200"/>
            </a:p>
            <a:p>
              <a:pPr defTabSz="739775">
                <a:defRPr/>
              </a:pPr>
              <a:r>
                <a:rPr lang="en-GB" sz="1200"/>
                <a:t>// Usage:</a:t>
              </a:r>
            </a:p>
            <a:p>
              <a:pPr defTabSz="739775">
                <a:defRPr/>
              </a:pPr>
              <a:r>
                <a:rPr lang="en-GB" sz="1200"/>
                <a:t>double angle = 2 * PI;</a:t>
              </a:r>
            </a:p>
            <a:p>
              <a:pPr defTabSz="739775">
                <a:defRPr/>
              </a:pPr>
              <a:r>
                <a:rPr lang="en-GB" sz="1200"/>
                <a:t>System.out.println("Sin of angle: " + sin(angle));</a:t>
              </a:r>
            </a:p>
            <a:p>
              <a:pPr defTabSz="739775">
                <a:defRPr/>
              </a:pPr>
              <a:r>
                <a:rPr lang="en-GB" sz="1200"/>
                <a:t>System.out.println("Cos of angle: " + cos(angle));</a:t>
              </a:r>
            </a:p>
            <a:p>
              <a:pPr defTabSz="739775">
                <a:defRPr/>
              </a:pPr>
              <a:r>
                <a:rPr lang="en-GB" sz="1200"/>
                <a:t>System.out.println("Tan of angle: " + tan(angle));</a:t>
              </a:r>
            </a:p>
          </p:txBody>
        </p:sp>
        <p:sp>
          <p:nvSpPr>
            <p:cNvPr id="27657" name="Text Box 6"/>
            <p:cNvSpPr txBox="1">
              <a:spLocks noChangeArrowheads="1"/>
            </p:cNvSpPr>
            <p:nvPr/>
          </p:nvSpPr>
          <p:spPr bwMode="auto">
            <a:xfrm>
              <a:off x="4390" y="2092"/>
              <a:ext cx="117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cy-GB" b="1">
                  <a:solidFill>
                    <a:schemeClr val="folHlink"/>
                  </a:solidFill>
                  <a:latin typeface="Tahoma" pitchFamily="34" charset="0"/>
                  <a:cs typeface="Tahoma" pitchFamily="34" charset="0"/>
                </a:rPr>
                <a:t>StaticImports.java</a:t>
              </a:r>
              <a:endParaRPr lang="en-US" b="1">
                <a:solidFill>
                  <a:schemeClr val="folHlink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927753" name="Rectangle 9"/>
          <p:cNvSpPr>
            <a:spLocks noChangeArrowheads="1"/>
          </p:cNvSpPr>
          <p:nvPr/>
        </p:nvSpPr>
        <p:spPr bwMode="auto">
          <a:xfrm>
            <a:off x="838200" y="4722813"/>
            <a:ext cx="7950200" cy="100488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/>
              <a:t>import static java.awt.Color.*;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// Usage:</a:t>
            </a:r>
          </a:p>
          <a:p>
            <a:pPr defTabSz="739775">
              <a:defRPr/>
            </a:pPr>
            <a:r>
              <a:rPr lang="en-GB" sz="1200"/>
              <a:t>System.out.println("My favourite colour is " + RED);</a:t>
            </a:r>
          </a:p>
          <a:p>
            <a:pPr defTabSz="739775">
              <a:defRPr/>
            </a:pPr>
            <a:r>
              <a:rPr lang="en-GB" sz="1200"/>
              <a:t>System.out.println("I also quite like " + GREEN);</a:t>
            </a:r>
          </a:p>
        </p:txBody>
      </p:sp>
      <p:sp>
        <p:nvSpPr>
          <p:cNvPr id="27655" name="Text Box 10"/>
          <p:cNvSpPr txBox="1">
            <a:spLocks noChangeArrowheads="1"/>
          </p:cNvSpPr>
          <p:nvPr/>
        </p:nvSpPr>
        <p:spPr bwMode="auto">
          <a:xfrm>
            <a:off x="6969125" y="5448300"/>
            <a:ext cx="1857375" cy="3048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cy-GB" b="1">
                <a:solidFill>
                  <a:schemeClr val="folHlink"/>
                </a:solidFill>
                <a:latin typeface="Tahoma" pitchFamily="34" charset="0"/>
                <a:cs typeface="Tahoma" pitchFamily="34" charset="0"/>
              </a:rPr>
              <a:t>StaticImports.java</a:t>
            </a:r>
            <a:endParaRPr lang="en-US" b="1">
              <a:solidFill>
                <a:schemeClr val="folHlink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BDD8D6A-6FBD-45A1-98DD-67F53587EE68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Best Practice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254625"/>
          </a:xfrm>
        </p:spPr>
        <p:txBody>
          <a:bodyPr/>
          <a:lstStyle/>
          <a:p>
            <a:r>
              <a:rPr lang="en-GB" smtClean="0"/>
              <a:t>Use static imports sparingly!</a:t>
            </a:r>
          </a:p>
          <a:p>
            <a:pPr lvl="1"/>
            <a:r>
              <a:rPr lang="en-GB" smtClean="0"/>
              <a:t>Only use them when you make very frequent use of </a:t>
            </a:r>
            <a:r>
              <a:rPr lang="en-GB" smtClean="0">
                <a:latin typeface="Lucida Console" pitchFamily="49" charset="0"/>
              </a:rPr>
              <a:t>static</a:t>
            </a:r>
            <a:r>
              <a:rPr lang="en-GB" smtClean="0"/>
              <a:t> members from a class</a:t>
            </a:r>
          </a:p>
          <a:p>
            <a:r>
              <a:rPr lang="en-GB" smtClean="0"/>
              <a:t>If you overuse static imports:</a:t>
            </a:r>
          </a:p>
          <a:p>
            <a:pPr lvl="1"/>
            <a:r>
              <a:rPr lang="en-GB" smtClean="0"/>
              <a:t>Your program can become unreadable and hard-to-maintain</a:t>
            </a:r>
          </a:p>
          <a:p>
            <a:r>
              <a:rPr lang="en-GB" smtClean="0"/>
              <a:t>In particular, try to avoid importing </a:t>
            </a:r>
            <a:r>
              <a:rPr lang="en-GB" i="1" smtClean="0"/>
              <a:t>all </a:t>
            </a:r>
            <a:r>
              <a:rPr lang="en-GB" smtClean="0"/>
              <a:t>the </a:t>
            </a:r>
            <a:r>
              <a:rPr lang="en-GB" smtClean="0">
                <a:latin typeface="Lucida Console" pitchFamily="49" charset="0"/>
              </a:rPr>
              <a:t>static</a:t>
            </a:r>
            <a:r>
              <a:rPr lang="en-GB" smtClean="0"/>
              <a:t> members from a type</a:t>
            </a:r>
          </a:p>
          <a:p>
            <a:pPr lvl="1"/>
            <a:r>
              <a:rPr lang="en-GB" smtClean="0"/>
              <a:t>Increases likelihood of name clashes</a:t>
            </a:r>
          </a:p>
          <a:p>
            <a:pPr lvl="1"/>
            <a:r>
              <a:rPr lang="en-GB" smtClean="0"/>
              <a:t>Also, code maintenance staff won't know which class the </a:t>
            </a:r>
            <a:r>
              <a:rPr lang="en-GB" smtClean="0">
                <a:latin typeface="Lucida Console" pitchFamily="49" charset="0"/>
              </a:rPr>
              <a:t>static</a:t>
            </a:r>
            <a:r>
              <a:rPr lang="en-GB" smtClean="0"/>
              <a:t> members are defined 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C92C420-16CA-4BB0-A7E6-5C38D7AB7F1F}" type="slidenum">
              <a:rPr lang="en-GB"/>
              <a:pPr>
                <a:defRPr/>
              </a:pPr>
              <a:t>27</a:t>
            </a:fld>
            <a:endParaRPr lang="en-GB"/>
          </a:p>
        </p:txBody>
      </p:sp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Summary</a:t>
            </a:r>
            <a:endParaRPr lang="en-GB" sz="3400" smtClean="0"/>
          </a:p>
        </p:txBody>
      </p:sp>
      <p:sp>
        <p:nvSpPr>
          <p:cNvPr id="31643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218113"/>
          </a:xfrm>
        </p:spPr>
        <p:txBody>
          <a:bodyPr/>
          <a:lstStyle/>
          <a:p>
            <a:pPr marL="457200" indent="-457200"/>
            <a:r>
              <a:rPr lang="en-GB" smtClean="0"/>
              <a:t>Autoboxing / unboxing</a:t>
            </a:r>
          </a:p>
          <a:p>
            <a:pPr marL="457200" indent="-457200"/>
            <a:r>
              <a:rPr lang="en-GB" smtClean="0"/>
              <a:t>Varargs</a:t>
            </a:r>
          </a:p>
          <a:p>
            <a:pPr marL="457200" indent="-457200"/>
            <a:r>
              <a:rPr lang="en-GB" smtClean="0"/>
              <a:t>Type-safe enumerations</a:t>
            </a:r>
          </a:p>
          <a:p>
            <a:pPr marL="457200" indent="-457200"/>
            <a:r>
              <a:rPr lang="en-GB" smtClean="0"/>
              <a:t>Static imports</a:t>
            </a:r>
          </a:p>
          <a:p>
            <a:pPr marL="457200" indent="-457200"/>
            <a:endParaRPr lang="en-GB" smtClean="0"/>
          </a:p>
          <a:p>
            <a:pPr marL="457200" indent="-457200"/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6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6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6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6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30" grpId="0"/>
      <p:bldP spid="3164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F3D1DB3-6CAC-4E42-AE97-4CC6FF40A295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smtClean="0"/>
              <a:t>1. Autoboxing / Unboxing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Reference types vs. primitive types </a:t>
            </a:r>
          </a:p>
          <a:p>
            <a:r>
              <a:rPr lang="en-GB" smtClean="0"/>
              <a:t>Boxing</a:t>
            </a:r>
          </a:p>
          <a:p>
            <a:r>
              <a:rPr lang="en-GB" smtClean="0"/>
              <a:t>Autoboxing and overloading</a:t>
            </a:r>
          </a:p>
          <a:p>
            <a:r>
              <a:rPr lang="en-GB" smtClean="0"/>
              <a:t>Unboxing</a:t>
            </a:r>
          </a:p>
          <a:p>
            <a:r>
              <a:rPr lang="en-GB" smtClean="0"/>
              <a:t>Best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8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6" grpId="0"/>
      <p:bldP spid="98406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51EEAC-64CB-4648-B19D-777D4378CE0B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Reference Types vs. Primitive Types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35613"/>
          </a:xfrm>
        </p:spPr>
        <p:txBody>
          <a:bodyPr/>
          <a:lstStyle/>
          <a:p>
            <a:r>
              <a:rPr lang="en-GB" smtClean="0"/>
              <a:t>Java has reference types and primitive types…</a:t>
            </a:r>
          </a:p>
          <a:p>
            <a:pPr lvl="1"/>
            <a:r>
              <a:rPr lang="en-GB" smtClean="0"/>
              <a:t>Reference types: </a:t>
            </a:r>
          </a:p>
          <a:p>
            <a:pPr lvl="2"/>
            <a:r>
              <a:rPr lang="en-GB" smtClean="0"/>
              <a:t>Classes and interfaces</a:t>
            </a:r>
          </a:p>
          <a:p>
            <a:pPr lvl="1"/>
            <a:r>
              <a:rPr lang="en-GB" smtClean="0"/>
              <a:t>Primitive types:</a:t>
            </a:r>
          </a:p>
          <a:p>
            <a:pPr lvl="2"/>
            <a:r>
              <a:rPr lang="en-GB" smtClean="0">
                <a:latin typeface="Lucida Console" pitchFamily="49" charset="0"/>
              </a:rPr>
              <a:t>boolean</a:t>
            </a:r>
          </a:p>
          <a:p>
            <a:pPr lvl="2"/>
            <a:r>
              <a:rPr lang="en-GB" smtClean="0">
                <a:latin typeface="Lucida Console" pitchFamily="49" charset="0"/>
              </a:rPr>
              <a:t>byte</a:t>
            </a:r>
            <a:r>
              <a:rPr lang="en-GB" smtClean="0">
                <a:latin typeface="Lucida Console" pitchFamily="49" charset="0"/>
                <a:cs typeface="Tahoma" pitchFamily="34" charset="0"/>
              </a:rPr>
              <a:t>/</a:t>
            </a:r>
            <a:r>
              <a:rPr lang="en-GB" smtClean="0">
                <a:latin typeface="Lucida Console" pitchFamily="49" charset="0"/>
              </a:rPr>
              <a:t>short</a:t>
            </a:r>
            <a:r>
              <a:rPr lang="en-GB" smtClean="0">
                <a:latin typeface="Lucida Console" pitchFamily="49" charset="0"/>
                <a:cs typeface="Tahoma" pitchFamily="34" charset="0"/>
              </a:rPr>
              <a:t>/</a:t>
            </a:r>
            <a:r>
              <a:rPr lang="en-GB" smtClean="0">
                <a:latin typeface="Lucida Console" pitchFamily="49" charset="0"/>
              </a:rPr>
              <a:t>int</a:t>
            </a:r>
            <a:r>
              <a:rPr lang="en-GB" smtClean="0">
                <a:latin typeface="Lucida Console" pitchFamily="49" charset="0"/>
                <a:cs typeface="Tahoma" pitchFamily="34" charset="0"/>
              </a:rPr>
              <a:t>/</a:t>
            </a:r>
            <a:r>
              <a:rPr lang="en-GB" smtClean="0">
                <a:latin typeface="Lucida Console" pitchFamily="49" charset="0"/>
              </a:rPr>
              <a:t>long</a:t>
            </a:r>
          </a:p>
          <a:p>
            <a:pPr lvl="2"/>
            <a:r>
              <a:rPr lang="en-GB" smtClean="0">
                <a:latin typeface="Lucida Console" pitchFamily="49" charset="0"/>
              </a:rPr>
              <a:t>float</a:t>
            </a:r>
            <a:r>
              <a:rPr lang="en-GB" smtClean="0">
                <a:latin typeface="Lucida Console" pitchFamily="49" charset="0"/>
                <a:cs typeface="Tahoma" pitchFamily="34" charset="0"/>
              </a:rPr>
              <a:t>/</a:t>
            </a:r>
            <a:r>
              <a:rPr lang="en-GB" smtClean="0">
                <a:latin typeface="Lucida Console" pitchFamily="49" charset="0"/>
              </a:rPr>
              <a:t>double</a:t>
            </a:r>
          </a:p>
          <a:p>
            <a:pPr lvl="2"/>
            <a:r>
              <a:rPr lang="en-GB" smtClean="0">
                <a:latin typeface="Lucida Console" pitchFamily="49" charset="0"/>
              </a:rPr>
              <a:t>char</a:t>
            </a:r>
          </a:p>
          <a:p>
            <a:r>
              <a:rPr lang="en-GB" smtClean="0">
                <a:cs typeface="Tahoma" pitchFamily="34" charset="0"/>
              </a:rPr>
              <a:t>Many methods expect object references, such as the methods in collection classes</a:t>
            </a:r>
          </a:p>
          <a:p>
            <a:pPr lvl="1"/>
            <a:r>
              <a:rPr lang="en-GB" smtClean="0">
                <a:cs typeface="Tahoma" pitchFamily="34" charset="0"/>
              </a:rPr>
              <a:t>You can't pass primitive types!</a:t>
            </a:r>
          </a:p>
          <a:p>
            <a:pPr lvl="1"/>
            <a:r>
              <a:rPr lang="en-GB" smtClean="0">
                <a:cs typeface="Tahoma" pitchFamily="34" charset="0"/>
              </a:rPr>
              <a:t>You must "box" primitive types into class-type wrappers:</a:t>
            </a:r>
          </a:p>
          <a:p>
            <a:pPr lvl="2"/>
            <a:r>
              <a:rPr lang="en-GB" smtClean="0">
                <a:latin typeface="Lucida Console" pitchFamily="49" charset="0"/>
                <a:cs typeface="Tahoma" pitchFamily="34" charset="0"/>
              </a:rPr>
              <a:t>java.lang.Boolean</a:t>
            </a:r>
          </a:p>
          <a:p>
            <a:pPr lvl="2"/>
            <a:r>
              <a:rPr lang="en-GB" smtClean="0">
                <a:latin typeface="Lucida Console" pitchFamily="49" charset="0"/>
                <a:cs typeface="Tahoma" pitchFamily="34" charset="0"/>
              </a:rPr>
              <a:t>java.lang.Byte/Short/Integer/Long</a:t>
            </a:r>
          </a:p>
          <a:p>
            <a:pPr lvl="2"/>
            <a:r>
              <a:rPr lang="en-GB" smtClean="0">
                <a:latin typeface="Lucida Console" pitchFamily="49" charset="0"/>
                <a:cs typeface="Tahoma" pitchFamily="34" charset="0"/>
              </a:rPr>
              <a:t>java.lang.Float/Double</a:t>
            </a:r>
          </a:p>
          <a:p>
            <a:pPr lvl="2"/>
            <a:r>
              <a:rPr lang="en-GB" smtClean="0">
                <a:latin typeface="Lucida Console" pitchFamily="49" charset="0"/>
                <a:cs typeface="Tahoma" pitchFamily="34" charset="0"/>
              </a:rPr>
              <a:t>java.lang.Character</a:t>
            </a:r>
            <a:endParaRPr lang="en-GB" smtClean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89BC698-030B-4F0D-95C2-EA132690C714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Boxing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35613"/>
          </a:xfrm>
        </p:spPr>
        <p:txBody>
          <a:bodyPr/>
          <a:lstStyle/>
          <a:p>
            <a:r>
              <a:rPr lang="en-GB" smtClean="0">
                <a:cs typeface="Tahoma" pitchFamily="34" charset="0"/>
              </a:rPr>
              <a:t>Boxing…</a:t>
            </a:r>
          </a:p>
          <a:p>
            <a:pPr lvl="1"/>
            <a:r>
              <a:rPr lang="en-GB" smtClean="0">
                <a:cs typeface="Tahoma" pitchFamily="34" charset="0"/>
              </a:rPr>
              <a:t>Wrapping a primitive in a class-type wrapper</a:t>
            </a:r>
          </a:p>
          <a:p>
            <a:endParaRPr lang="en-GB" smtClean="0">
              <a:cs typeface="Tahoma" pitchFamily="34" charset="0"/>
            </a:endParaRPr>
          </a:p>
          <a:p>
            <a:r>
              <a:rPr lang="en-GB" smtClean="0">
                <a:cs typeface="Tahoma" pitchFamily="34" charset="0"/>
              </a:rPr>
              <a:t>Manual boxing:</a:t>
            </a:r>
          </a:p>
          <a:p>
            <a:pPr lvl="1"/>
            <a:endParaRPr lang="en-GB" smtClean="0">
              <a:cs typeface="Tahoma" pitchFamily="34" charset="0"/>
            </a:endParaRPr>
          </a:p>
          <a:p>
            <a:pPr lvl="1"/>
            <a:endParaRPr lang="en-GB" smtClean="0">
              <a:cs typeface="Tahoma" pitchFamily="34" charset="0"/>
            </a:endParaRPr>
          </a:p>
          <a:p>
            <a:r>
              <a:rPr lang="en-GB" smtClean="0">
                <a:cs typeface="Tahoma" pitchFamily="34" charset="0"/>
              </a:rPr>
              <a:t>Autoboxing (Java 1.5 onwards) </a:t>
            </a:r>
          </a:p>
          <a:p>
            <a:endParaRPr lang="en-GB" smtClean="0">
              <a:cs typeface="Tahoma" pitchFamily="34" charset="0"/>
            </a:endParaRPr>
          </a:p>
          <a:p>
            <a:endParaRPr lang="en-GB" smtClean="0">
              <a:cs typeface="Tahoma" pitchFamily="34" charset="0"/>
            </a:endParaRPr>
          </a:p>
          <a:p>
            <a:r>
              <a:rPr lang="en-GB" smtClean="0"/>
              <a:t>Note: Also see the "Collections and Generics" chapter</a:t>
            </a:r>
            <a:endParaRPr lang="en-GB" smtClean="0">
              <a:cs typeface="Tahoma" pitchFamily="34" charset="0"/>
            </a:endParaRPr>
          </a:p>
          <a:p>
            <a:pPr lvl="1"/>
            <a:endParaRPr lang="en-GB" smtClean="0">
              <a:cs typeface="Tahoma" pitchFamily="34" charset="0"/>
            </a:endParaRPr>
          </a:p>
        </p:txBody>
      </p:sp>
      <p:sp>
        <p:nvSpPr>
          <p:cNvPr id="988168" name="Rectangle 8"/>
          <p:cNvSpPr>
            <a:spLocks noChangeArrowheads="1"/>
          </p:cNvSpPr>
          <p:nvPr/>
        </p:nvSpPr>
        <p:spPr bwMode="auto">
          <a:xfrm>
            <a:off x="838200" y="3074988"/>
            <a:ext cx="7950200" cy="52546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 smtClean="0"/>
              <a:t>ArrayList</a:t>
            </a:r>
            <a:r>
              <a:rPr lang="en-GB" sz="1200" dirty="0" smtClean="0"/>
              <a:t> </a:t>
            </a:r>
            <a:r>
              <a:rPr lang="en-GB" sz="1200" dirty="0"/>
              <a:t>list = new </a:t>
            </a:r>
            <a:r>
              <a:rPr lang="en-GB" sz="1200" dirty="0" err="1" smtClean="0"/>
              <a:t>ArrayList</a:t>
            </a:r>
            <a:r>
              <a:rPr lang="en-GB" sz="1200" dirty="0" smtClean="0"/>
              <a:t>();</a:t>
            </a:r>
            <a:endParaRPr lang="en-GB" sz="1200" dirty="0"/>
          </a:p>
          <a:p>
            <a:pPr defTabSz="739775">
              <a:defRPr/>
            </a:pPr>
            <a:r>
              <a:rPr lang="en-GB" sz="1200" dirty="0" err="1"/>
              <a:t>list.add</a:t>
            </a:r>
            <a:r>
              <a:rPr lang="en-GB" sz="1200" dirty="0"/>
              <a:t>(new Integer(12345));</a:t>
            </a:r>
          </a:p>
        </p:txBody>
      </p:sp>
      <p:sp>
        <p:nvSpPr>
          <p:cNvPr id="988172" name="Rectangle 12"/>
          <p:cNvSpPr>
            <a:spLocks noChangeArrowheads="1"/>
          </p:cNvSpPr>
          <p:nvPr/>
        </p:nvSpPr>
        <p:spPr bwMode="auto">
          <a:xfrm>
            <a:off x="838200" y="4306888"/>
            <a:ext cx="7950200" cy="52546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/>
              <a:t>ArrayList list = new ArrayList();</a:t>
            </a:r>
          </a:p>
          <a:p>
            <a:pPr defTabSz="739775">
              <a:defRPr/>
            </a:pPr>
            <a:r>
              <a:rPr lang="en-GB" sz="1200"/>
              <a:t>list.add(12345);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E0FF00-21CF-46AC-98F8-F701E0AB4252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Autoboxing and Overloading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35613"/>
          </a:xfrm>
        </p:spPr>
        <p:txBody>
          <a:bodyPr/>
          <a:lstStyle/>
          <a:p>
            <a:r>
              <a:rPr lang="en-GB" smtClean="0">
                <a:cs typeface="Tahoma" pitchFamily="34" charset="0"/>
              </a:rPr>
              <a:t>Autoboxing complicates overloading</a:t>
            </a:r>
          </a:p>
          <a:p>
            <a:pPr lvl="1"/>
            <a:r>
              <a:rPr lang="en-GB" smtClean="0">
                <a:cs typeface="Tahoma" pitchFamily="34" charset="0"/>
              </a:rPr>
              <a:t>… because it makes more methods reachable</a:t>
            </a:r>
          </a:p>
          <a:p>
            <a:endParaRPr lang="en-GB" smtClean="0">
              <a:cs typeface="Tahoma" pitchFamily="34" charset="0"/>
            </a:endParaRPr>
          </a:p>
          <a:p>
            <a:r>
              <a:rPr lang="en-GB" smtClean="0">
                <a:cs typeface="Tahoma" pitchFamily="34" charset="0"/>
              </a:rPr>
              <a:t>The rule is this:</a:t>
            </a:r>
          </a:p>
          <a:p>
            <a:pPr lvl="1"/>
            <a:r>
              <a:rPr lang="en-GB" smtClean="0">
                <a:cs typeface="Tahoma" pitchFamily="34" charset="0"/>
              </a:rPr>
              <a:t>The compiler always favours widening over autoboxing</a:t>
            </a:r>
          </a:p>
          <a:p>
            <a:pPr lvl="1"/>
            <a:r>
              <a:rPr lang="en-GB" smtClean="0">
                <a:cs typeface="Tahoma" pitchFamily="34" charset="0"/>
              </a:rPr>
              <a:t>Ensures backward compatibility with existing code</a:t>
            </a:r>
          </a:p>
          <a:p>
            <a:pPr lvl="1"/>
            <a:endParaRPr lang="en-GB" smtClean="0">
              <a:cs typeface="Tahoma" pitchFamily="34" charset="0"/>
            </a:endParaRPr>
          </a:p>
          <a:p>
            <a:r>
              <a:rPr lang="en-GB" smtClean="0">
                <a:cs typeface="Tahoma" pitchFamily="34" charset="0"/>
              </a:rPr>
              <a:t>Example:</a:t>
            </a:r>
          </a:p>
        </p:txBody>
      </p:sp>
      <p:sp>
        <p:nvSpPr>
          <p:cNvPr id="994308" name="Rectangle 4"/>
          <p:cNvSpPr>
            <a:spLocks noChangeArrowheads="1"/>
          </p:cNvSpPr>
          <p:nvPr/>
        </p:nvSpPr>
        <p:spPr bwMode="auto">
          <a:xfrm>
            <a:off x="838200" y="4667250"/>
            <a:ext cx="7950200" cy="13081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// Overloaded methods:</a:t>
            </a:r>
          </a:p>
          <a:p>
            <a:pPr>
              <a:defRPr/>
            </a:pPr>
            <a:r>
              <a:rPr lang="en-GB" sz="1200" dirty="0"/>
              <a:t>void </a:t>
            </a:r>
            <a:r>
              <a:rPr lang="en-GB" sz="1200" dirty="0" err="1"/>
              <a:t>myMethod</a:t>
            </a:r>
            <a:r>
              <a:rPr lang="en-GB" sz="1200" dirty="0"/>
              <a:t>(Integer x) { }       // Version 1, has a wrapper parameter.</a:t>
            </a:r>
          </a:p>
          <a:p>
            <a:pPr>
              <a:defRPr/>
            </a:pPr>
            <a:r>
              <a:rPr lang="en-GB" sz="1200" dirty="0"/>
              <a:t>void </a:t>
            </a:r>
            <a:r>
              <a:rPr lang="en-GB" sz="1200" dirty="0" err="1"/>
              <a:t>myMethod</a:t>
            </a:r>
            <a:r>
              <a:rPr lang="en-GB" sz="1200" dirty="0"/>
              <a:t>(long x)    { }       // Version 2, has a primitive long parameter.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// Call </a:t>
            </a:r>
            <a:r>
              <a:rPr lang="en-GB" sz="1200" dirty="0" err="1"/>
              <a:t>myMethod</a:t>
            </a:r>
            <a:r>
              <a:rPr lang="en-GB" sz="1200" dirty="0"/>
              <a:t>() with an int. Will invoke version 2 of the method.</a:t>
            </a:r>
          </a:p>
          <a:p>
            <a:pPr>
              <a:defRPr/>
            </a:pPr>
            <a:r>
              <a:rPr lang="en-GB" sz="1200" dirty="0" err="1"/>
              <a:t>myMethod</a:t>
            </a:r>
            <a:r>
              <a:rPr lang="en-GB" sz="1200" dirty="0"/>
              <a:t>(42);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A13BCDA-B422-4201-9AAD-71F1F09F2E2E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Unboxing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35613"/>
          </a:xfrm>
        </p:spPr>
        <p:txBody>
          <a:bodyPr/>
          <a:lstStyle/>
          <a:p>
            <a:r>
              <a:rPr lang="en-GB" smtClean="0">
                <a:cs typeface="Tahoma" pitchFamily="34" charset="0"/>
              </a:rPr>
              <a:t>Unboxing…</a:t>
            </a:r>
          </a:p>
          <a:p>
            <a:pPr lvl="1"/>
            <a:r>
              <a:rPr lang="en-GB" smtClean="0">
                <a:cs typeface="Tahoma" pitchFamily="34" charset="0"/>
              </a:rPr>
              <a:t>Unwrapping a primitive from a class-type wrapper</a:t>
            </a:r>
          </a:p>
          <a:p>
            <a:endParaRPr lang="en-GB" smtClean="0">
              <a:cs typeface="Tahoma" pitchFamily="34" charset="0"/>
            </a:endParaRPr>
          </a:p>
          <a:p>
            <a:r>
              <a:rPr lang="en-GB" smtClean="0">
                <a:cs typeface="Tahoma" pitchFamily="34" charset="0"/>
              </a:rPr>
              <a:t>Manual unboxing:</a:t>
            </a:r>
          </a:p>
          <a:p>
            <a:pPr lvl="1"/>
            <a:endParaRPr lang="en-GB" smtClean="0">
              <a:cs typeface="Tahoma" pitchFamily="34" charset="0"/>
            </a:endParaRPr>
          </a:p>
          <a:p>
            <a:pPr lvl="1"/>
            <a:endParaRPr lang="en-GB" smtClean="0">
              <a:cs typeface="Tahoma" pitchFamily="34" charset="0"/>
            </a:endParaRPr>
          </a:p>
          <a:p>
            <a:r>
              <a:rPr lang="en-GB" smtClean="0">
                <a:cs typeface="Tahoma" pitchFamily="34" charset="0"/>
              </a:rPr>
              <a:t>Auto unboxing (Java 1.5 onwards) </a:t>
            </a:r>
          </a:p>
          <a:p>
            <a:endParaRPr lang="en-GB" smtClean="0">
              <a:cs typeface="Tahoma" pitchFamily="34" charset="0"/>
            </a:endParaRPr>
          </a:p>
          <a:p>
            <a:endParaRPr lang="en-GB" smtClean="0">
              <a:cs typeface="Tahoma" pitchFamily="34" charset="0"/>
            </a:endParaRPr>
          </a:p>
          <a:p>
            <a:r>
              <a:rPr lang="en-GB" smtClean="0"/>
              <a:t>Note: Also see the "Collections and Generics" chapter</a:t>
            </a:r>
            <a:endParaRPr lang="en-GB" smtClean="0">
              <a:cs typeface="Tahoma" pitchFamily="34" charset="0"/>
            </a:endParaRPr>
          </a:p>
          <a:p>
            <a:pPr lvl="1"/>
            <a:endParaRPr lang="en-GB" smtClean="0">
              <a:cs typeface="Tahoma" pitchFamily="34" charset="0"/>
            </a:endParaRPr>
          </a:p>
        </p:txBody>
      </p:sp>
      <p:sp>
        <p:nvSpPr>
          <p:cNvPr id="994308" name="Rectangle 4"/>
          <p:cNvSpPr>
            <a:spLocks noChangeArrowheads="1"/>
          </p:cNvSpPr>
          <p:nvPr/>
        </p:nvSpPr>
        <p:spPr bwMode="auto">
          <a:xfrm>
            <a:off x="838200" y="3074988"/>
            <a:ext cx="7950200" cy="52546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Integer </a:t>
            </a:r>
            <a:r>
              <a:rPr lang="en-GB" sz="1200" dirty="0" err="1"/>
              <a:t>wrappedValue</a:t>
            </a:r>
            <a:r>
              <a:rPr lang="en-GB" sz="1200" dirty="0"/>
              <a:t> = </a:t>
            </a:r>
            <a:r>
              <a:rPr lang="en-GB" sz="1200" dirty="0" smtClean="0"/>
              <a:t>(Integer) </a:t>
            </a:r>
            <a:r>
              <a:rPr lang="en-GB" sz="1200" dirty="0" err="1" smtClean="0"/>
              <a:t>list.get</a:t>
            </a:r>
            <a:r>
              <a:rPr lang="en-GB" sz="1200" dirty="0" smtClean="0"/>
              <a:t>(0</a:t>
            </a:r>
            <a:r>
              <a:rPr lang="en-GB" sz="1200" dirty="0"/>
              <a:t>);</a:t>
            </a:r>
          </a:p>
          <a:p>
            <a:pPr defTabSz="739775">
              <a:defRPr/>
            </a:pP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primitiveValue</a:t>
            </a:r>
            <a:r>
              <a:rPr lang="en-GB" sz="1200" dirty="0"/>
              <a:t> = </a:t>
            </a:r>
            <a:r>
              <a:rPr lang="en-GB" sz="1200" dirty="0" err="1"/>
              <a:t>wrappedValue.intValue</a:t>
            </a:r>
            <a:r>
              <a:rPr lang="en-GB" sz="1200" dirty="0"/>
              <a:t>();      </a:t>
            </a:r>
          </a:p>
        </p:txBody>
      </p:sp>
      <p:sp>
        <p:nvSpPr>
          <p:cNvPr id="994310" name="Rectangle 6"/>
          <p:cNvSpPr>
            <a:spLocks noChangeArrowheads="1"/>
          </p:cNvSpPr>
          <p:nvPr/>
        </p:nvSpPr>
        <p:spPr bwMode="auto">
          <a:xfrm>
            <a:off x="838200" y="4306888"/>
            <a:ext cx="7950200" cy="39846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primitiveValue</a:t>
            </a:r>
            <a:r>
              <a:rPr lang="en-GB" sz="1200" dirty="0"/>
              <a:t> = </a:t>
            </a:r>
            <a:r>
              <a:rPr lang="en-GB" sz="1200" dirty="0" smtClean="0"/>
              <a:t>(Integer) </a:t>
            </a:r>
            <a:r>
              <a:rPr lang="en-GB" sz="1200" dirty="0" err="1" smtClean="0"/>
              <a:t>list.get</a:t>
            </a:r>
            <a:r>
              <a:rPr lang="en-GB" sz="1200" dirty="0" smtClean="0"/>
              <a:t>(0</a:t>
            </a:r>
            <a:r>
              <a:rPr lang="en-GB" sz="1200" dirty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E35815D-3B6C-44F4-AA0E-AA3E711DA0BF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Best Practice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r>
              <a:rPr lang="en-GB" smtClean="0"/>
              <a:t>Autoboxing/unboxing </a:t>
            </a:r>
            <a:r>
              <a:rPr lang="en-GB" u="sng" smtClean="0"/>
              <a:t>hide</a:t>
            </a:r>
            <a:r>
              <a:rPr lang="en-GB" smtClean="0"/>
              <a:t> boxing and unboxing operations</a:t>
            </a:r>
          </a:p>
          <a:p>
            <a:pPr lvl="1"/>
            <a:r>
              <a:rPr lang="en-GB" smtClean="0"/>
              <a:t>They do </a:t>
            </a:r>
            <a:r>
              <a:rPr lang="en-GB" u="sng" smtClean="0"/>
              <a:t>not</a:t>
            </a:r>
            <a:r>
              <a:rPr lang="en-GB" smtClean="0"/>
              <a:t> eliminate these operations</a:t>
            </a:r>
          </a:p>
          <a:p>
            <a:r>
              <a:rPr lang="en-GB" smtClean="0"/>
              <a:t>Boxing and unboxing are slow operations</a:t>
            </a:r>
          </a:p>
          <a:p>
            <a:pPr lvl="1"/>
            <a:r>
              <a:rPr lang="en-GB" smtClean="0"/>
              <a:t>Only use them when absolutely necessary</a:t>
            </a:r>
          </a:p>
          <a:p>
            <a:pPr lvl="2"/>
            <a:r>
              <a:rPr lang="en-GB" smtClean="0"/>
              <a:t>E.g. when using raw collection classes</a:t>
            </a:r>
          </a:p>
          <a:p>
            <a:pPr lvl="1"/>
            <a:r>
              <a:rPr lang="en-GB" smtClean="0"/>
              <a:t>Do not use for compute-intensive operations</a:t>
            </a:r>
          </a:p>
          <a:p>
            <a:pPr lvl="2"/>
            <a:r>
              <a:rPr lang="en-GB" smtClean="0"/>
              <a:t>E.g. complex financial calculations</a:t>
            </a:r>
          </a:p>
          <a:p>
            <a:pPr lvl="2"/>
            <a:r>
              <a:rPr lang="en-GB" u="sng" smtClean="0"/>
              <a:t>Much</a:t>
            </a:r>
            <a:r>
              <a:rPr lang="en-GB" smtClean="0"/>
              <a:t> better to use primitive types everywhere!</a:t>
            </a:r>
          </a:p>
          <a:p>
            <a:pPr lvl="1"/>
            <a:endParaRPr lang="en-GB" smtClean="0"/>
          </a:p>
          <a:p>
            <a:pPr lvl="1"/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011024D-A73F-48D1-9722-B8D5C4B650AB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smtClean="0"/>
              <a:t>2. Varargs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</a:p>
          <a:p>
            <a:r>
              <a:rPr lang="en-GB" dirty="0" smtClean="0"/>
              <a:t>Defining </a:t>
            </a:r>
            <a:r>
              <a:rPr lang="en-GB" dirty="0" err="1" smtClean="0"/>
              <a:t>vararg</a:t>
            </a:r>
            <a:r>
              <a:rPr lang="en-GB" dirty="0" smtClean="0"/>
              <a:t> methods</a:t>
            </a:r>
          </a:p>
          <a:p>
            <a:r>
              <a:rPr lang="en-GB" dirty="0" smtClean="0"/>
              <a:t>Example</a:t>
            </a:r>
          </a:p>
          <a:p>
            <a:r>
              <a:rPr lang="en-GB" dirty="0" err="1" smtClean="0"/>
              <a:t>Varargs</a:t>
            </a:r>
            <a:r>
              <a:rPr lang="en-GB" dirty="0" smtClean="0"/>
              <a:t> </a:t>
            </a:r>
            <a:r>
              <a:rPr lang="en-GB" dirty="0" smtClean="0"/>
              <a:t>and overloading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9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4" grpId="0"/>
      <p:bldP spid="996355" grpId="0" build="p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12405</TotalTime>
  <Words>2018</Words>
  <Application>Microsoft Office PowerPoint</Application>
  <PresentationFormat>On-screen Show (4:3)</PresentationFormat>
  <Paragraphs>430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Blends</vt:lpstr>
      <vt:lpstr>New Java Language Features</vt:lpstr>
      <vt:lpstr>Contents</vt:lpstr>
      <vt:lpstr>1. Autoboxing / Unboxing</vt:lpstr>
      <vt:lpstr>Reference Types vs. Primitive Types</vt:lpstr>
      <vt:lpstr>Boxing</vt:lpstr>
      <vt:lpstr>Autoboxing and Overloading</vt:lpstr>
      <vt:lpstr>Unboxing</vt:lpstr>
      <vt:lpstr>Best Practice</vt:lpstr>
      <vt:lpstr>2. Varargs</vt:lpstr>
      <vt:lpstr>Overview</vt:lpstr>
      <vt:lpstr>Defining Vararg Methods</vt:lpstr>
      <vt:lpstr>Example</vt:lpstr>
      <vt:lpstr>Varargs and Overloading</vt:lpstr>
      <vt:lpstr>3. Type-Safe Enumerations</vt:lpstr>
      <vt:lpstr>Overview</vt:lpstr>
      <vt:lpstr>Defining a Simple Enum</vt:lpstr>
      <vt:lpstr>Using a Simple Enum</vt:lpstr>
      <vt:lpstr>Going Further with Enums</vt:lpstr>
      <vt:lpstr>Defining a Complex Enum (1 of 2)</vt:lpstr>
      <vt:lpstr>Defining a Complex Enum (2 of 2)</vt:lpstr>
      <vt:lpstr>Using a Complex Enum</vt:lpstr>
      <vt:lpstr>4. Static Imports</vt:lpstr>
      <vt:lpstr>Overview</vt:lpstr>
      <vt:lpstr>Using Static Imports</vt:lpstr>
      <vt:lpstr>Example</vt:lpstr>
      <vt:lpstr>Best Practice</vt:lpstr>
      <vt:lpstr>Summary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 Olsen</cp:lastModifiedBy>
  <cp:revision>370</cp:revision>
  <dcterms:created xsi:type="dcterms:W3CDTF">2002-05-03T12:27:39Z</dcterms:created>
  <dcterms:modified xsi:type="dcterms:W3CDTF">2011-06-30T13:22:43Z</dcterms:modified>
</cp:coreProperties>
</file>