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6" r:id="rId2"/>
    <p:sldId id="629" r:id="rId3"/>
    <p:sldId id="63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56" r:id="rId30"/>
    <p:sldId id="375" r:id="rId3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75" d="100"/>
          <a:sy n="75" d="100"/>
        </p:scale>
        <p:origin x="-2094" y="-498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New Java SE Classes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1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New Java SE Classes</a:t>
            </a:r>
          </a:p>
        </p:txBody>
      </p:sp>
      <p:sp>
        <p:nvSpPr>
          <p:cNvPr id="337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535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481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3BDCA-AD4D-47BA-8065-1751E55696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6AB20-EFA9-4BB2-BADF-06C2C2FC0B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EF08A-9813-4071-B660-F50CC1A1CC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1CA1-6867-43E7-8CD1-8E3A1B66A9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8D09C-795E-4D78-9686-2749E92492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F0B4-7B39-49E5-BDBE-921CE6B126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9304-BC5F-414A-840B-9E4A6C211F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B1C9-E2D8-4AF6-AD5D-7F05064817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4BD4-DA77-47C5-868E-4EE38549B4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6070D-8723-429E-A567-10398465C2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D3D9BC-60B0-4A46-938E-BE782E5D36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New Java SE Classes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7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DFFFD5B-BEB0-4E3C-9374-7481CF0AF0D8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</a:t>
            </a:r>
            <a:r>
              <a:rPr lang="en-GB" sz="3400" smtClean="0">
                <a:latin typeface="Lucida Console" pitchFamily="49" charset="0"/>
              </a:rPr>
              <a:t>StringBuilder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Example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838200" y="1654175"/>
            <a:ext cx="7950200" cy="3255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StringBuilder sb1 = new StringBuilder("Hello");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sb1.append(" world");</a:t>
            </a:r>
          </a:p>
          <a:p>
            <a:pPr defTabSz="739775">
              <a:defRPr/>
            </a:pPr>
            <a:r>
              <a:rPr lang="en-GB" sz="1200"/>
              <a:t>sb1.append('!');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sb1.insert(5,  " Andy and the rest of the");</a:t>
            </a:r>
          </a:p>
          <a:p>
            <a:pPr defTabSz="739775">
              <a:defRPr/>
            </a:pPr>
            <a:r>
              <a:rPr lang="en-GB" sz="1200"/>
              <a:t>sb1.insert(10, 43);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String str1 = sb1.toString();</a:t>
            </a:r>
          </a:p>
          <a:p>
            <a:pPr defTabSz="739775">
              <a:defRPr/>
            </a:pPr>
            <a:r>
              <a:rPr lang="en-GB" sz="1200"/>
              <a:t>System.out.println(str1);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StringBuilder sb2 = sb1;</a:t>
            </a:r>
          </a:p>
          <a:p>
            <a:pPr defTabSz="739775">
              <a:defRPr/>
            </a:pPr>
            <a:r>
              <a:rPr lang="en-GB" sz="1200"/>
              <a:t>sb2.replace(6, 9, "Fred");</a:t>
            </a:r>
          </a:p>
          <a:p>
            <a:pPr defTabSz="739775">
              <a:defRPr/>
            </a:pPr>
            <a:r>
              <a:rPr lang="en-GB" sz="1200"/>
              <a:t>sb2.reverse();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String str2 = sb2.toString();</a:t>
            </a:r>
          </a:p>
          <a:p>
            <a:pPr defTabSz="739775">
              <a:defRPr/>
            </a:pPr>
            <a:r>
              <a:rPr lang="en-GB" sz="1200"/>
              <a:t>System.out.println(str2);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524625" y="4603750"/>
            <a:ext cx="23082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UsingStringBuilder.java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1075" y="5233988"/>
            <a:ext cx="4689475" cy="606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AEECE3-60AD-4DC5-AA54-8EE0822D5AF6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3. Formatting Techniques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formatting</a:t>
            </a:r>
          </a:p>
          <a:p>
            <a:r>
              <a:rPr lang="en-GB" smtClean="0"/>
              <a:t>Example of using the Formatter class</a:t>
            </a:r>
          </a:p>
          <a:p>
            <a:r>
              <a:rPr lang="en-GB" smtClean="0"/>
              <a:t>Additional information and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2" grpId="0"/>
      <p:bldP spid="1034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F92695-B311-4BA7-80D7-0280DE502B15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Formatting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Java 1.6 provides extensive formatting capabilities…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java.util.Formatter</a:t>
            </a:r>
            <a:r>
              <a:rPr lang="en-GB" smtClean="0">
                <a:cs typeface="Tahoma" pitchFamily="34" charset="0"/>
              </a:rPr>
              <a:t> class </a:t>
            </a:r>
          </a:p>
          <a:p>
            <a:pPr lvl="1"/>
            <a:r>
              <a:rPr lang="en-GB" smtClean="0">
                <a:cs typeface="Tahoma" pitchFamily="34" charset="0"/>
              </a:rPr>
              <a:t>Formats content in a string, stream, or file</a:t>
            </a:r>
          </a:p>
          <a:p>
            <a:pPr lvl="1"/>
            <a:r>
              <a:rPr lang="en-GB" smtClean="0">
                <a:cs typeface="Tahoma" pitchFamily="34" charset="0"/>
              </a:rPr>
              <a:t>Locale-sensitive</a:t>
            </a:r>
          </a:p>
          <a:p>
            <a:pPr lvl="1"/>
            <a:r>
              <a:rPr lang="en-GB" smtClean="0">
                <a:cs typeface="Tahoma" pitchFamily="34" charset="0"/>
              </a:rPr>
              <a:t>Extremely parameterized</a:t>
            </a: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String.format()</a:t>
            </a:r>
            <a:r>
              <a:rPr lang="en-GB" smtClean="0">
                <a:cs typeface="Tahoma" pitchFamily="34" charset="0"/>
              </a:rPr>
              <a:t> method</a:t>
            </a:r>
          </a:p>
          <a:p>
            <a:pPr lvl="1"/>
            <a:r>
              <a:rPr lang="en-GB" smtClean="0">
                <a:cs typeface="Tahoma" pitchFamily="34" charset="0"/>
              </a:rPr>
              <a:t>Creates a formatted string</a:t>
            </a: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System.out.format()</a:t>
            </a:r>
            <a:r>
              <a:rPr lang="en-GB" smtClean="0">
                <a:cs typeface="Tahoma" pitchFamily="34" charset="0"/>
              </a:rPr>
              <a:t> method</a:t>
            </a:r>
          </a:p>
          <a:p>
            <a:pPr lvl="1"/>
            <a:r>
              <a:rPr lang="en-GB" smtClean="0">
                <a:cs typeface="Tahoma" pitchFamily="34" charset="0"/>
              </a:rPr>
              <a:t>Outputs a formatted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0D28F-2B0C-4CF7-BAB5-651BDA1DE9B6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Example of Using </a:t>
            </a:r>
            <a:r>
              <a:rPr lang="en-GB" sz="3400" smtClean="0">
                <a:latin typeface="Lucida Console" pitchFamily="49" charset="0"/>
              </a:rPr>
              <a:t>Formatter</a:t>
            </a:r>
            <a:r>
              <a:rPr lang="en-GB" sz="3400" smtClean="0"/>
              <a:t> Class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This example shows some simple </a:t>
            </a:r>
            <a:r>
              <a:rPr lang="en-GB" smtClean="0">
                <a:latin typeface="Lucida Console" pitchFamily="49" charset="0"/>
              </a:rPr>
              <a:t>Formatter</a:t>
            </a:r>
            <a:r>
              <a:rPr lang="en-GB" smtClean="0"/>
              <a:t> techniques</a:t>
            </a:r>
          </a:p>
        </p:txBody>
      </p:sp>
      <p:sp>
        <p:nvSpPr>
          <p:cNvPr id="1038340" name="Rectangle 4"/>
          <p:cNvSpPr>
            <a:spLocks noChangeArrowheads="1"/>
          </p:cNvSpPr>
          <p:nvPr/>
        </p:nvSpPr>
        <p:spPr bwMode="auto">
          <a:xfrm>
            <a:off x="584200" y="1692275"/>
            <a:ext cx="8204200" cy="3763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demoFormatter()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Use a StringBuilder to accumulate output, using the UK locale.</a:t>
            </a:r>
          </a:p>
          <a:p>
            <a:pPr defTabSz="739775">
              <a:defRPr/>
            </a:pPr>
            <a:r>
              <a:rPr lang="en-GB" sz="1200"/>
              <a:t>    StringBuilder sb = new StringBuilder();</a:t>
            </a:r>
          </a:p>
          <a:p>
            <a:pPr defTabSz="739775">
              <a:defRPr/>
            </a:pPr>
            <a:r>
              <a:rPr lang="en-GB" sz="1200"/>
              <a:t>    Formatter formatter = new Formatter(sb, Locale.UK);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Simple output, with field-width specifiers.</a:t>
            </a:r>
          </a:p>
          <a:p>
            <a:pPr defTabSz="739775">
              <a:defRPr/>
            </a:pPr>
            <a:r>
              <a:rPr lang="en-GB" sz="1200"/>
              <a:t>    formatter.format("%2s %2s %2s %2s\n", "A", "B", "C", "D");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Reorder items, using explicit indices.</a:t>
            </a:r>
          </a:p>
          <a:p>
            <a:pPr defTabSz="739775">
              <a:defRPr/>
            </a:pPr>
            <a:r>
              <a:rPr lang="en-GB" sz="1200"/>
              <a:t>    formatter.format("%4$2s %3$2s %2$2s %1$2s\n", "A", "B", "C", "D");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Use different locale (One-off).</a:t>
            </a:r>
          </a:p>
          <a:p>
            <a:pPr defTabSz="739775">
              <a:defRPr/>
            </a:pPr>
            <a:r>
              <a:rPr lang="en-GB" sz="1200"/>
              <a:t>    formatter.format(Locale.FRANCE, "Here's a big number: %.4f\n", 123456789.1234567);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Output negative parameter in parentheses.</a:t>
            </a:r>
          </a:p>
          <a:p>
            <a:pPr defTabSz="739775">
              <a:defRPr/>
            </a:pPr>
            <a:r>
              <a:rPr lang="en-GB" sz="1200"/>
              <a:t>    formatter.format("Stocks and shares this week: %(,.2f\n", -6217.577);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System.out.println(sb.toString());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216775" y="5162550"/>
            <a:ext cx="161607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Formatting.java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900" y="5373688"/>
            <a:ext cx="3519488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D0DED5D-AB85-41DB-95AB-FF4B72F0703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Additional Information and Examples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The Java SE 6 documentation provides comprehensive information about all formatting options and techniques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java.sun.com/javase/6/docs/api/java/util/Formatter.html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Also see examples supplied with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FAAC9D-E516-4DBE-8070-69071A6127C7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4. Regular Expressions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/>
              <a:t>Overview of regular expressions</a:t>
            </a:r>
          </a:p>
          <a:p>
            <a:r>
              <a:rPr lang="en-GB" smtClean="0"/>
              <a:t>Basic regular expression syntax</a:t>
            </a:r>
          </a:p>
          <a:p>
            <a:r>
              <a:rPr lang="en-GB" smtClean="0"/>
              <a:t>Regular expressions and Java</a:t>
            </a:r>
          </a:p>
          <a:p>
            <a:r>
              <a:rPr lang="en-GB" smtClean="0"/>
              <a:t>Creating and matching regular expressions</a:t>
            </a:r>
          </a:p>
          <a:p>
            <a:r>
              <a:rPr lang="en-GB" smtClean="0"/>
              <a:t>Wildcards</a:t>
            </a:r>
          </a:p>
          <a:p>
            <a:r>
              <a:rPr lang="en-GB" smtClean="0"/>
              <a:t>Greedy and reluctant matching</a:t>
            </a:r>
          </a:p>
          <a:p>
            <a:r>
              <a:rPr lang="en-GB" smtClean="0"/>
              <a:t>Capturing groups</a:t>
            </a:r>
          </a:p>
          <a:p>
            <a:r>
              <a:rPr lang="en-GB" smtClean="0"/>
              <a:t>Replacing text using regular expresssions</a:t>
            </a:r>
          </a:p>
          <a:p>
            <a:r>
              <a:rPr lang="en-GB" smtClean="0"/>
              <a:t>Additions to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4" grpId="0"/>
      <p:bldP spid="1042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1EB4F1-EC5F-4010-956B-F1BD90BD87B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Regular Expressions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Regular expressions are templates describing some text, so that you can:</a:t>
            </a:r>
          </a:p>
          <a:p>
            <a:pPr lvl="1"/>
            <a:r>
              <a:rPr lang="en-GB" smtClean="0">
                <a:cs typeface="Tahoma" pitchFamily="34" charset="0"/>
              </a:rPr>
              <a:t>Search for text or pattern within a string</a:t>
            </a:r>
          </a:p>
          <a:p>
            <a:pPr lvl="1"/>
            <a:r>
              <a:rPr lang="en-GB" smtClean="0">
                <a:cs typeface="Tahoma" pitchFamily="34" charset="0"/>
              </a:rPr>
              <a:t>Extract interesting parts of a text</a:t>
            </a:r>
          </a:p>
          <a:p>
            <a:pPr lvl="1"/>
            <a:r>
              <a:rPr lang="en-GB" smtClean="0">
                <a:cs typeface="Tahoma" pitchFamily="34" charset="0"/>
              </a:rPr>
              <a:t>Optionally perform search and replace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52FCF6F-4A08-462A-9F83-62B98CB863F5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Basic Regular Expression Syntax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REs use literal characters and meta-characters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Use \ character to make meta-character into literal character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27138" y="2027238"/>
            <a:ext cx="1549400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RE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2806700" y="2027238"/>
            <a:ext cx="5389563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Description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227138" y="2498725"/>
            <a:ext cx="1549400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abc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227138" y="285273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1227138" y="3203575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[a-zA-Z]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1227138" y="3905250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2806700" y="2498725"/>
            <a:ext cx="5389563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abc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2806700" y="2852738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single character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2806700" y="3203575"/>
            <a:ext cx="5389563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character in set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1227138" y="355758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a-zA-Z]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2806700" y="3557588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character not in set</a:t>
            </a: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2806700" y="3905250"/>
            <a:ext cx="5389563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beginning of line</a:t>
            </a:r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1227138" y="4251325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2806700" y="4251325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end of line</a:t>
            </a:r>
          </a:p>
        </p:txBody>
      </p:sp>
      <p:sp>
        <p:nvSpPr>
          <p:cNvPr id="19475" name="Text Box 26"/>
          <p:cNvSpPr txBox="1">
            <a:spLocks noChangeArrowheads="1"/>
          </p:cNvSpPr>
          <p:nvPr/>
        </p:nvSpPr>
        <p:spPr bwMode="auto">
          <a:xfrm>
            <a:off x="1227138" y="4606925"/>
            <a:ext cx="1549400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x?</a:t>
            </a:r>
          </a:p>
        </p:txBody>
      </p:sp>
      <p:sp>
        <p:nvSpPr>
          <p:cNvPr id="19476" name="Text Box 27"/>
          <p:cNvSpPr txBox="1">
            <a:spLocks noChangeArrowheads="1"/>
          </p:cNvSpPr>
          <p:nvPr/>
        </p:nvSpPr>
        <p:spPr bwMode="auto">
          <a:xfrm>
            <a:off x="1227138" y="496093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x+</a:t>
            </a:r>
          </a:p>
        </p:txBody>
      </p:sp>
      <p:sp>
        <p:nvSpPr>
          <p:cNvPr id="19477" name="Text Box 28"/>
          <p:cNvSpPr txBox="1">
            <a:spLocks noChangeArrowheads="1"/>
          </p:cNvSpPr>
          <p:nvPr/>
        </p:nvSpPr>
        <p:spPr bwMode="auto">
          <a:xfrm>
            <a:off x="1227138" y="5311775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x*</a:t>
            </a:r>
          </a:p>
        </p:txBody>
      </p:sp>
      <p:sp>
        <p:nvSpPr>
          <p:cNvPr id="19478" name="Text Box 29"/>
          <p:cNvSpPr txBox="1">
            <a:spLocks noChangeArrowheads="1"/>
          </p:cNvSpPr>
          <p:nvPr/>
        </p:nvSpPr>
        <p:spPr bwMode="auto">
          <a:xfrm>
            <a:off x="1227138" y="6013450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abc|def</a:t>
            </a: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2806700" y="4606925"/>
            <a:ext cx="5389563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0 or 1 of x</a:t>
            </a:r>
          </a:p>
        </p:txBody>
      </p:sp>
      <p:sp>
        <p:nvSpPr>
          <p:cNvPr id="19480" name="Text Box 31"/>
          <p:cNvSpPr txBox="1">
            <a:spLocks noChangeArrowheads="1"/>
          </p:cNvSpPr>
          <p:nvPr/>
        </p:nvSpPr>
        <p:spPr bwMode="auto">
          <a:xfrm>
            <a:off x="2806700" y="4960938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1 or more of x</a:t>
            </a:r>
          </a:p>
        </p:txBody>
      </p:sp>
      <p:sp>
        <p:nvSpPr>
          <p:cNvPr id="19481" name="Text Box 32"/>
          <p:cNvSpPr txBox="1">
            <a:spLocks noChangeArrowheads="1"/>
          </p:cNvSpPr>
          <p:nvPr/>
        </p:nvSpPr>
        <p:spPr bwMode="auto">
          <a:xfrm>
            <a:off x="2806700" y="5311775"/>
            <a:ext cx="5389563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0 or more of x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1227138" y="566578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x{m,n}</a:t>
            </a:r>
          </a:p>
        </p:txBody>
      </p:sp>
      <p:sp>
        <p:nvSpPr>
          <p:cNvPr id="19483" name="Text Box 34"/>
          <p:cNvSpPr txBox="1">
            <a:spLocks noChangeArrowheads="1"/>
          </p:cNvSpPr>
          <p:nvPr/>
        </p:nvSpPr>
        <p:spPr bwMode="auto">
          <a:xfrm>
            <a:off x="2806700" y="5665788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between m and n of x's (you can omit </a:t>
            </a:r>
            <a:r>
              <a:rPr lang="en-GB" sz="1600" i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or </a:t>
            </a:r>
            <a:r>
              <a:rPr lang="en-GB" sz="1600" i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19484" name="Text Box 35"/>
          <p:cNvSpPr txBox="1">
            <a:spLocks noChangeArrowheads="1"/>
          </p:cNvSpPr>
          <p:nvPr/>
        </p:nvSpPr>
        <p:spPr bwMode="auto">
          <a:xfrm>
            <a:off x="2806700" y="6013450"/>
            <a:ext cx="5389563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abc or def</a:t>
            </a:r>
          </a:p>
        </p:txBody>
      </p:sp>
      <p:sp>
        <p:nvSpPr>
          <p:cNvPr id="19485" name="Text Box 36"/>
          <p:cNvSpPr txBox="1">
            <a:spLocks noChangeArrowheads="1"/>
          </p:cNvSpPr>
          <p:nvPr/>
        </p:nvSpPr>
        <p:spPr bwMode="auto">
          <a:xfrm>
            <a:off x="1227138" y="6359525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\.</a:t>
            </a:r>
          </a:p>
        </p:txBody>
      </p:sp>
      <p:sp>
        <p:nvSpPr>
          <p:cNvPr id="19486" name="Text Box 37"/>
          <p:cNvSpPr txBox="1">
            <a:spLocks noChangeArrowheads="1"/>
          </p:cNvSpPr>
          <p:nvPr/>
        </p:nvSpPr>
        <p:spPr bwMode="auto">
          <a:xfrm>
            <a:off x="2806700" y="6359525"/>
            <a:ext cx="5389563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the literal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CBDF8-FCAE-4875-BDF2-21C19ED03804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Regular Expressions and Java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Support for REs in Java since Java 1.4 </a:t>
            </a:r>
          </a:p>
          <a:p>
            <a:pPr lvl="1"/>
            <a:r>
              <a:rPr lang="en-GB" smtClean="0">
                <a:latin typeface="Lucida Console" pitchFamily="49" charset="0"/>
                <a:cs typeface="Tahoma" pitchFamily="34" charset="0"/>
              </a:rPr>
              <a:t>java.util.regex</a:t>
            </a:r>
            <a:r>
              <a:rPr lang="en-GB" smtClean="0">
                <a:cs typeface="Tahoma" pitchFamily="34" charset="0"/>
              </a:rPr>
              <a:t> package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CharSequence</a:t>
            </a:r>
            <a:r>
              <a:rPr lang="en-GB" smtClean="0">
                <a:cs typeface="Tahoma" pitchFamily="34" charset="0"/>
              </a:rPr>
              <a:t> interface</a:t>
            </a:r>
          </a:p>
          <a:p>
            <a:pPr lvl="1"/>
            <a:r>
              <a:rPr lang="en-GB" smtClean="0">
                <a:cs typeface="Tahoma" pitchFamily="34" charset="0"/>
              </a:rPr>
              <a:t>Encapsulates sequence of characters, implemented by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String</a:t>
            </a:r>
            <a:r>
              <a:rPr lang="en-GB" smtClean="0">
                <a:cs typeface="Tahoma" pitchFamily="34" charset="0"/>
              </a:rPr>
              <a:t>,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smtClean="0">
                <a:cs typeface="Tahoma" pitchFamily="34" charset="0"/>
              </a:rPr>
              <a:t>,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StringBuffer</a:t>
            </a:r>
            <a:r>
              <a:rPr lang="en-GB" smtClean="0">
                <a:cs typeface="Tahoma" pitchFamily="34" charset="0"/>
              </a:rPr>
              <a:t>,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CharBuffer</a:t>
            </a:r>
            <a:r>
              <a:rPr lang="en-GB" smtClean="0">
                <a:cs typeface="Tahoma" pitchFamily="34" charset="0"/>
              </a:rPr>
              <a:t> </a:t>
            </a: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Pattern</a:t>
            </a:r>
            <a:r>
              <a:rPr lang="en-GB" smtClean="0">
                <a:cs typeface="Tahoma" pitchFamily="34" charset="0"/>
              </a:rPr>
              <a:t> class</a:t>
            </a:r>
          </a:p>
          <a:p>
            <a:pPr lvl="1"/>
            <a:r>
              <a:rPr lang="en-GB" smtClean="0">
                <a:cs typeface="Tahoma" pitchFamily="34" charset="0"/>
              </a:rPr>
              <a:t>Encapsulates an RE (in "compiled form")</a:t>
            </a:r>
          </a:p>
          <a:p>
            <a:r>
              <a:rPr lang="en-GB" smtClean="0">
                <a:latin typeface="Lucida Console" pitchFamily="49" charset="0"/>
                <a:cs typeface="Tahoma" pitchFamily="34" charset="0"/>
              </a:rPr>
              <a:t>Matcher</a:t>
            </a:r>
            <a:r>
              <a:rPr lang="en-GB" smtClean="0">
                <a:cs typeface="Tahoma" pitchFamily="34" charset="0"/>
              </a:rPr>
              <a:t> class</a:t>
            </a:r>
          </a:p>
          <a:p>
            <a:pPr lvl="1"/>
            <a:r>
              <a:rPr lang="en-GB" smtClean="0">
                <a:cs typeface="Tahoma" pitchFamily="34" charset="0"/>
              </a:rPr>
              <a:t>Supports matching of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</a:t>
            </a:r>
            <a:r>
              <a:rPr lang="en-GB" smtClean="0">
                <a:cs typeface="Tahoma" pitchFamily="34" charset="0"/>
              </a:rPr>
              <a:t> objects against a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CharSequence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C6C2585-63AF-4DBC-8204-2BCB5C5CF0F4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a Regular Expression (1 of 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The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</a:t>
            </a:r>
            <a:r>
              <a:rPr lang="en-GB" smtClean="0">
                <a:cs typeface="Tahoma" pitchFamily="34" charset="0"/>
              </a:rPr>
              <a:t> class represents a compiled RE</a:t>
            </a:r>
            <a:endParaRPr lang="en-GB" smtClean="0">
              <a:latin typeface="Lucida Console" pitchFamily="49" charset="0"/>
              <a:cs typeface="Tahoma" pitchFamily="34" charset="0"/>
            </a:endParaRPr>
          </a:p>
          <a:p>
            <a:pPr lvl="1"/>
            <a:r>
              <a:rPr lang="en-GB" smtClean="0">
                <a:cs typeface="Tahoma" pitchFamily="34" charset="0"/>
              </a:rPr>
              <a:t>Invoke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Pattern.compile()</a:t>
            </a:r>
            <a:r>
              <a:rPr lang="en-GB" smtClean="0">
                <a:cs typeface="Tahoma" pitchFamily="34" charset="0"/>
              </a:rPr>
              <a:t> to build a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</a:t>
            </a:r>
            <a:r>
              <a:rPr lang="en-GB" smtClean="0">
                <a:cs typeface="Tahoma" pitchFamily="34" charset="0"/>
              </a:rPr>
              <a:t> object</a:t>
            </a:r>
          </a:p>
          <a:p>
            <a:pPr lvl="1"/>
            <a:r>
              <a:rPr lang="en-GB" smtClean="0">
                <a:latin typeface="Lucida Console" pitchFamily="49" charset="0"/>
                <a:cs typeface="Tahoma" pitchFamily="34" charset="0"/>
              </a:rPr>
              <a:t>PatternSyntaxException</a:t>
            </a:r>
            <a:r>
              <a:rPr lang="en-GB" smtClean="0">
                <a:cs typeface="Tahoma" pitchFamily="34" charset="0"/>
              </a:rPr>
              <a:t> thrown if RE is invalid</a:t>
            </a: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If you want to do a quick one-off match:</a:t>
            </a:r>
          </a:p>
          <a:p>
            <a:pPr lvl="1"/>
            <a:r>
              <a:rPr lang="en-GB" smtClean="0">
                <a:cs typeface="Tahoma" pitchFamily="34" charset="0"/>
              </a:rPr>
              <a:t>Just invoke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Pattern.matches()</a:t>
            </a:r>
            <a:endParaRPr lang="en-GB" smtClean="0">
              <a:cs typeface="Tahoma" pitchFamily="34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/>
        </p:nvSpPr>
        <p:spPr bwMode="auto">
          <a:xfrm>
            <a:off x="1206500" y="2411413"/>
            <a:ext cx="6591300" cy="306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Pattern p = Pattern.compile("a*b");</a:t>
            </a:r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1206500" y="4303713"/>
            <a:ext cx="6591300" cy="4460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String charseq = "aaaab";</a:t>
            </a:r>
          </a:p>
          <a:p>
            <a:pPr defTabSz="739775">
              <a:defRPr/>
            </a:pPr>
            <a:r>
              <a:rPr lang="en-GB" sz="1200"/>
              <a:t>boolean result = Pattern.matches("a*b", charseq);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9312C91-6E5E-4C90-B2CB-9A10E3136DF8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+mj-lt"/>
              </a:rPr>
              <a:t>The Console class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+mj-lt"/>
              </a:rPr>
              <a:t>StringBuilder</a:t>
            </a:r>
            <a:r>
              <a:rPr lang="en-GB">
                <a:latin typeface="+mj-lt"/>
              </a:rPr>
              <a:t> </a:t>
            </a:r>
            <a:r>
              <a:rPr lang="en-GB" smtClean="0">
                <a:latin typeface="+mj-lt"/>
              </a:rPr>
              <a:t>class</a:t>
            </a:r>
            <a:endParaRPr lang="en-GB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+mj-lt"/>
              </a:rPr>
              <a:t>Formatting techniques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+mj-lt"/>
              </a:rPr>
              <a:t>Regular </a:t>
            </a:r>
            <a:r>
              <a:rPr lang="en-GB" dirty="0" smtClean="0">
                <a:latin typeface="+mj-lt"/>
              </a:rPr>
              <a:t>expressions</a:t>
            </a:r>
            <a:endParaRPr lang="en-GB" dirty="0">
              <a:latin typeface="+mj-lt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DemoNewJavaSEClasses</a:t>
              </a:r>
              <a:endParaRPr lang="en-US" sz="2000" b="1" dirty="0"/>
            </a:p>
          </p:txBody>
        </p:sp>
        <p:pic>
          <p:nvPicPr>
            <p:cNvPr id="8" name="Picture 7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AEABCA-B32D-413A-BE3C-10490007DEFA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a Regular Expression (2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Options for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Pattern.compile()</a:t>
            </a:r>
            <a:r>
              <a:rPr lang="en-GB" smtClean="0">
                <a:cs typeface="Tahoma" pitchFamily="34" charset="0"/>
              </a:rPr>
              <a:t> method 2nd parameter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8738" y="1684338"/>
            <a:ext cx="2755900" cy="552450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Option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2851150" y="1684338"/>
            <a:ext cx="6221413" cy="552450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Description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58738" y="2832100"/>
            <a:ext cx="2755900" cy="5365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Pattern.UNIX_LINES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58738" y="3979863"/>
            <a:ext cx="27559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Pattern.UNICODE_CASE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58738" y="5102225"/>
            <a:ext cx="2755900" cy="53498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Pattern.MULTILINE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2851150" y="2832100"/>
            <a:ext cx="6221413" cy="5365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Recognize only \n as newline character (relevant for ^ and $)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58738" y="3413125"/>
            <a:ext cx="2755900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Pattern.CASE_INSENSITIVE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851150" y="3413125"/>
            <a:ext cx="6221413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Case-insensitive matching (assumes only US-ASCII chars used)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2851150" y="3979863"/>
            <a:ext cx="6221413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Use with CASE_INSENSITIVE for case-insensitive matching with Unicode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8738" y="4541838"/>
            <a:ext cx="2755900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Pattern.COMMENTS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2851150" y="4541838"/>
            <a:ext cx="6221413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Allow whitespaces and comments (starting with #, to end of line) in pattern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2851150" y="5102225"/>
            <a:ext cx="6221413" cy="53498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Enable multiline mode, whereby ^ and $ match the beginning/end of each line, rather than the beginning/end of the entire character sequence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8738" y="5670550"/>
            <a:ext cx="2755900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Pattern.DOTALL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2851150" y="5670550"/>
            <a:ext cx="6221413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Allow "." to match line separator characters in multiline mode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58738" y="6235700"/>
            <a:ext cx="2755900" cy="5365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Pattern.CANON_EQ</a:t>
            </a:r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2851150" y="6235700"/>
            <a:ext cx="6221413" cy="5365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Enable Unicode canonical equivalence of characters</a:t>
            </a:r>
          </a:p>
        </p:txBody>
      </p:sp>
      <p:sp>
        <p:nvSpPr>
          <p:cNvPr id="22549" name="Text Box 61"/>
          <p:cNvSpPr txBox="1">
            <a:spLocks noChangeArrowheads="1"/>
          </p:cNvSpPr>
          <p:nvPr/>
        </p:nvSpPr>
        <p:spPr bwMode="auto">
          <a:xfrm>
            <a:off x="58738" y="2266950"/>
            <a:ext cx="2755900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Pattern.LITERAL</a:t>
            </a:r>
          </a:p>
        </p:txBody>
      </p:sp>
      <p:sp>
        <p:nvSpPr>
          <p:cNvPr id="22550" name="Text Box 62"/>
          <p:cNvSpPr txBox="1">
            <a:spLocks noChangeArrowheads="1"/>
          </p:cNvSpPr>
          <p:nvPr/>
        </p:nvSpPr>
        <p:spPr bwMode="auto">
          <a:xfrm>
            <a:off x="2851150" y="2266950"/>
            <a:ext cx="6221413" cy="5365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Treat the RE as literal characters (i.e. do not interpret meta-characters)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9F1884E-B008-40C9-AC8D-265E93B7E14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Matching a Regular Expression (1 of 3)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To match an RE match on a character sequence: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matcher()</a:t>
            </a:r>
            <a:r>
              <a:rPr lang="en-GB" smtClean="0"/>
              <a:t> on </a:t>
            </a:r>
            <a:r>
              <a:rPr lang="en-GB" smtClean="0">
                <a:latin typeface="Lucida Console" pitchFamily="49" charset="0"/>
              </a:rPr>
              <a:t>Pattern</a:t>
            </a:r>
            <a:r>
              <a:rPr lang="en-GB" smtClean="0"/>
              <a:t> object, returns </a:t>
            </a:r>
            <a:r>
              <a:rPr lang="en-GB" smtClean="0">
                <a:latin typeface="Lucida Console" pitchFamily="49" charset="0"/>
              </a:rPr>
              <a:t>Matcher</a:t>
            </a:r>
            <a:r>
              <a:rPr lang="en-GB" smtClean="0"/>
              <a:t> object</a:t>
            </a:r>
          </a:p>
          <a:p>
            <a:pPr lvl="1">
              <a:tabLst>
                <a:tab pos="2959100" algn="l"/>
              </a:tabLst>
            </a:pPr>
            <a:endParaRPr lang="en-GB" smtClean="0"/>
          </a:p>
          <a:p>
            <a:pPr lvl="1"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Matcher</a:t>
            </a:r>
            <a:r>
              <a:rPr lang="en-GB" smtClean="0"/>
              <a:t> operations: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matches()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Returns </a:t>
            </a:r>
            <a:r>
              <a:rPr lang="en-GB" smtClean="0">
                <a:latin typeface="Lucida Console" pitchFamily="49" charset="0"/>
              </a:rPr>
              <a:t>true</a:t>
            </a:r>
            <a:r>
              <a:rPr lang="en-GB" smtClean="0"/>
              <a:t> if </a:t>
            </a:r>
            <a:r>
              <a:rPr lang="en-GB" u="sng" smtClean="0"/>
              <a:t>entire</a:t>
            </a:r>
            <a:r>
              <a:rPr lang="en-GB" smtClean="0"/>
              <a:t> character sequence matches the RE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lookingAt()</a:t>
            </a:r>
            <a:r>
              <a:rPr lang="en-GB" smtClean="0"/>
              <a:t>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Returns </a:t>
            </a:r>
            <a:r>
              <a:rPr lang="en-GB" smtClean="0">
                <a:latin typeface="Lucida Console" pitchFamily="49" charset="0"/>
              </a:rPr>
              <a:t>true</a:t>
            </a:r>
            <a:r>
              <a:rPr lang="en-GB" smtClean="0"/>
              <a:t> if character sequence </a:t>
            </a:r>
            <a:r>
              <a:rPr lang="en-GB" u="sng" smtClean="0"/>
              <a:t>starts with</a:t>
            </a:r>
            <a:r>
              <a:rPr lang="en-GB" smtClean="0"/>
              <a:t> RE (like an implicit ^ in RE)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Note: may be trailing characters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find()</a:t>
            </a:r>
            <a:r>
              <a:rPr lang="en-GB" smtClean="0"/>
              <a:t>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Returns </a:t>
            </a:r>
            <a:r>
              <a:rPr lang="en-GB" smtClean="0">
                <a:latin typeface="Lucida Console" pitchFamily="49" charset="0"/>
              </a:rPr>
              <a:t>true</a:t>
            </a:r>
            <a:r>
              <a:rPr lang="en-GB" smtClean="0"/>
              <a:t> if character sequence </a:t>
            </a:r>
            <a:r>
              <a:rPr lang="en-GB" u="sng" smtClean="0"/>
              <a:t>somewhere</a:t>
            </a:r>
            <a:r>
              <a:rPr lang="en-GB" smtClean="0"/>
              <a:t> contains RE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Note: searches from where previous match terminated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group()</a:t>
            </a:r>
            <a:r>
              <a:rPr lang="en-GB" smtClean="0"/>
              <a:t>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Enables you to see matching text</a:t>
            </a:r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1206500" y="2030413"/>
            <a:ext cx="6591300" cy="5730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Pattern p = Pattern.compile("a*b");</a:t>
            </a:r>
          </a:p>
          <a:p>
            <a:pPr defTabSz="739775">
              <a:defRPr/>
            </a:pPr>
            <a:r>
              <a:rPr lang="en-GB" sz="1200"/>
              <a:t>…</a:t>
            </a:r>
          </a:p>
          <a:p>
            <a:pPr defTabSz="739775">
              <a:defRPr/>
            </a:pPr>
            <a:r>
              <a:rPr lang="en-GB" sz="1200" b="1"/>
              <a:t>Matcher m = p.matcher("aaaab");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D3F6019-61D8-4F5A-B0E5-7001F537A55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Matching a Regular Expression (2 of 3)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Example:</a:t>
            </a:r>
          </a:p>
        </p:txBody>
      </p:sp>
      <p:sp>
        <p:nvSpPr>
          <p:cNvPr id="1056773" name="Rectangle 5"/>
          <p:cNvSpPr>
            <a:spLocks noChangeArrowheads="1"/>
          </p:cNvSpPr>
          <p:nvPr/>
        </p:nvSpPr>
        <p:spPr bwMode="auto">
          <a:xfrm>
            <a:off x="425450" y="1668463"/>
            <a:ext cx="8353425" cy="50403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demoMatching(CharSequence source, String regex)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/>
              <a:t>    Pattern p = Pattern.compile(regex);</a:t>
            </a:r>
          </a:p>
          <a:p>
            <a:pPr defTabSz="739775">
              <a:defRPr/>
            </a:pPr>
            <a:r>
              <a:rPr lang="en-GB" sz="1200" b="1"/>
              <a:t>    Matcher m = p.matcher(source);</a:t>
            </a:r>
          </a:p>
          <a:p>
            <a:pPr defTabSz="739775">
              <a:defRPr/>
            </a:pPr>
            <a:endParaRPr lang="en-GB" sz="1200" b="1"/>
          </a:p>
          <a:p>
            <a:pPr defTabSz="739775">
              <a:defRPr/>
            </a:pPr>
            <a:r>
              <a:rPr lang="en-GB" sz="1200"/>
              <a:t>    // Call matches() to see if there's an exact match on the entire source.</a:t>
            </a:r>
          </a:p>
          <a:p>
            <a:pPr defTabSz="739775">
              <a:defRPr/>
            </a:pPr>
            <a:r>
              <a:rPr lang="en-GB" sz="1200" b="1"/>
              <a:t>    if (m.matches()) {</a:t>
            </a:r>
          </a:p>
          <a:p>
            <a:pPr defTabSz="739775">
              <a:defRPr/>
            </a:pPr>
            <a:r>
              <a:rPr lang="en-GB" sz="1200"/>
              <a:t>        System.out.printf("matches() matches:  %s\n", </a:t>
            </a:r>
            <a:r>
              <a:rPr lang="en-GB" sz="1200" b="1"/>
              <a:t>m.group()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} else {</a:t>
            </a:r>
          </a:p>
          <a:p>
            <a:pPr defTabSz="739775">
              <a:defRPr/>
            </a:pPr>
            <a:r>
              <a:rPr lang="en-GB" sz="1200"/>
              <a:t>        System.out.printf("matches() doesn't match anything.\n");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Call lookingAt() to see if there's a match from the start of the source.</a:t>
            </a:r>
          </a:p>
          <a:p>
            <a:pPr defTabSz="739775">
              <a:defRPr/>
            </a:pPr>
            <a:r>
              <a:rPr lang="en-GB" sz="1200" b="1"/>
              <a:t>    if (m.lookingAt()) {</a:t>
            </a:r>
          </a:p>
          <a:p>
            <a:pPr defTabSz="739775">
              <a:defRPr/>
            </a:pPr>
            <a:r>
              <a:rPr lang="en-GB" sz="1200"/>
              <a:t>        System.out.printf("lookingAt() matches:  %s\n", </a:t>
            </a:r>
            <a:r>
              <a:rPr lang="en-GB" sz="1200" b="1"/>
              <a:t>m.group()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} else {</a:t>
            </a:r>
          </a:p>
          <a:p>
            <a:pPr defTabSz="739775">
              <a:defRPr/>
            </a:pPr>
            <a:r>
              <a:rPr lang="en-GB" sz="1200"/>
              <a:t>        System.out.printf("lookingAt() doesn't match anything.\n");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Call find() to see if there's a match somewhere in the source. Note reset() call!</a:t>
            </a:r>
          </a:p>
          <a:p>
            <a:pPr defTabSz="739775">
              <a:defRPr/>
            </a:pPr>
            <a:r>
              <a:rPr lang="en-GB" sz="1200" b="1"/>
              <a:t>    m.reset();</a:t>
            </a:r>
          </a:p>
          <a:p>
            <a:pPr defTabSz="739775">
              <a:defRPr/>
            </a:pPr>
            <a:r>
              <a:rPr lang="en-GB" sz="1200" b="1"/>
              <a:t>    if (m.find()) {</a:t>
            </a:r>
          </a:p>
          <a:p>
            <a:pPr defTabSz="739775">
              <a:defRPr/>
            </a:pPr>
            <a:r>
              <a:rPr lang="en-GB" sz="1200"/>
              <a:t>        System.out.printf("find() matches:  %s\n", </a:t>
            </a:r>
            <a:r>
              <a:rPr lang="en-GB" sz="1200" b="1"/>
              <a:t>m.group()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} else {</a:t>
            </a:r>
          </a:p>
          <a:p>
            <a:pPr defTabSz="739775">
              <a:defRPr/>
            </a:pPr>
            <a:r>
              <a:rPr lang="en-GB" sz="1200"/>
              <a:t>        System.out.printf("find() doesn't match anything.\n");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446838" y="6400800"/>
            <a:ext cx="238601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RegularExpressions.java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6194D6-F0E8-486F-B072-753981EC2B76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Matching a Regular Expression (3 of 3)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find()</a:t>
            </a:r>
            <a:r>
              <a:rPr lang="en-GB" smtClean="0"/>
              <a:t> method continues searching from the end of the previous match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Makes repeated matches easy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find(n)</a:t>
            </a:r>
            <a:r>
              <a:rPr lang="en-GB" smtClean="0"/>
              <a:t> to match the n</a:t>
            </a:r>
            <a:r>
              <a:rPr lang="en-GB" baseline="30000" smtClean="0"/>
              <a:t>th</a:t>
            </a:r>
            <a:r>
              <a:rPr lang="en-GB" smtClean="0"/>
              <a:t> occurrence of RE (it starts at 1)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Example:</a:t>
            </a:r>
          </a:p>
        </p:txBody>
      </p:sp>
      <p:sp>
        <p:nvSpPr>
          <p:cNvPr id="1058820" name="Rectangle 4"/>
          <p:cNvSpPr>
            <a:spLocks noChangeArrowheads="1"/>
          </p:cNvSpPr>
          <p:nvPr/>
        </p:nvSpPr>
        <p:spPr bwMode="auto">
          <a:xfrm>
            <a:off x="425450" y="3259138"/>
            <a:ext cx="8353425" cy="28305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demoRepeatedFinds(CharSequence source, String regex)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/>
              <a:t>    Pattern p = Pattern.compile(regex);</a:t>
            </a:r>
          </a:p>
          <a:p>
            <a:pPr defTabSz="739775">
              <a:defRPr/>
            </a:pPr>
            <a:r>
              <a:rPr lang="en-GB" sz="1200" b="1"/>
              <a:t>    Matcher m = p.matcher(source);</a:t>
            </a:r>
          </a:p>
          <a:p>
            <a:pPr defTabSz="739775">
              <a:defRPr/>
            </a:pPr>
            <a:endParaRPr lang="en-GB" sz="1200" b="1"/>
          </a:p>
          <a:p>
            <a:pPr defTabSz="739775">
              <a:defRPr/>
            </a:pPr>
            <a:r>
              <a:rPr lang="en-GB" sz="1200"/>
              <a:t>    // Find each occurrence of RE in source, in a loop.</a:t>
            </a:r>
          </a:p>
          <a:p>
            <a:pPr defTabSz="739775">
              <a:defRPr/>
            </a:pPr>
            <a:r>
              <a:rPr lang="en-GB" sz="1200" b="1"/>
              <a:t>    while (m.find()) {</a:t>
            </a:r>
          </a:p>
          <a:p>
            <a:pPr defTabSz="739775">
              <a:defRPr/>
            </a:pPr>
            <a:r>
              <a:rPr lang="en-GB" sz="1200"/>
              <a:t>        System.out.printf("find() matches:  %s\n", </a:t>
            </a:r>
            <a:r>
              <a:rPr lang="en-GB" sz="1200" b="1"/>
              <a:t>m.group()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}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Find the 2nd occurrence of RE in source.</a:t>
            </a:r>
          </a:p>
          <a:p>
            <a:pPr defTabSz="739775">
              <a:defRPr/>
            </a:pPr>
            <a:r>
              <a:rPr lang="en-GB" sz="1200" b="1"/>
              <a:t>    if (m.find(2)) {</a:t>
            </a:r>
          </a:p>
          <a:p>
            <a:pPr defTabSz="739775">
              <a:defRPr/>
            </a:pPr>
            <a:r>
              <a:rPr lang="en-GB" sz="1200"/>
              <a:t>        System.out.printf("find(2) matches:  %s\n", </a:t>
            </a:r>
            <a:r>
              <a:rPr lang="en-GB" sz="1200" b="1"/>
              <a:t>m.group()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46838" y="5781675"/>
            <a:ext cx="238601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RegularExpressions.java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9DC2D7-849A-470C-B126-CB13D4BE676D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Wildcards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You can use wildcards to indicate a number of common character types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28875" y="2027238"/>
            <a:ext cx="3430588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Description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2428875" y="2498725"/>
            <a:ext cx="3430588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digit</a:t>
            </a:r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2428875" y="2852738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non-digit</a:t>
            </a: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428875" y="3203575"/>
            <a:ext cx="34305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whitespace character</a:t>
            </a:r>
          </a:p>
        </p:txBody>
      </p:sp>
      <p:sp>
        <p:nvSpPr>
          <p:cNvPr id="26633" name="Text Box 14"/>
          <p:cNvSpPr txBox="1">
            <a:spLocks noChangeArrowheads="1"/>
          </p:cNvSpPr>
          <p:nvPr/>
        </p:nvSpPr>
        <p:spPr bwMode="auto">
          <a:xfrm>
            <a:off x="2428875" y="3557588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non-whitespace character</a:t>
            </a:r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2428875" y="3905250"/>
            <a:ext cx="34305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word character</a:t>
            </a:r>
          </a:p>
        </p:txBody>
      </p:sp>
      <p:grpSp>
        <p:nvGrpSpPr>
          <p:cNvPr id="26635" name="Group 30"/>
          <p:cNvGrpSpPr>
            <a:grpSpLocks/>
          </p:cNvGrpSpPr>
          <p:nvPr/>
        </p:nvGrpSpPr>
        <p:grpSpPr bwMode="auto">
          <a:xfrm>
            <a:off x="841375" y="2027238"/>
            <a:ext cx="1549400" cy="2551112"/>
            <a:chOff x="584" y="1277"/>
            <a:chExt cx="976" cy="1607"/>
          </a:xfrm>
        </p:grpSpPr>
        <p:sp>
          <p:nvSpPr>
            <p:cNvPr id="26644" name="Text Box 4"/>
            <p:cNvSpPr txBox="1">
              <a:spLocks noChangeArrowheads="1"/>
            </p:cNvSpPr>
            <p:nvPr/>
          </p:nvSpPr>
          <p:spPr bwMode="auto">
            <a:xfrm>
              <a:off x="584" y="1277"/>
              <a:ext cx="976" cy="282"/>
            </a:xfrm>
            <a:prstGeom prst="rect">
              <a:avLst/>
            </a:prstGeom>
            <a:solidFill>
              <a:srgbClr val="7979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800" b="1">
                  <a:solidFill>
                    <a:schemeClr val="tx2"/>
                  </a:solidFill>
                  <a:latin typeface="Tahoma" pitchFamily="34" charset="0"/>
                </a:rPr>
                <a:t>Wildcard</a:t>
              </a:r>
            </a:p>
          </p:txBody>
        </p:sp>
        <p:sp>
          <p:nvSpPr>
            <p:cNvPr id="26645" name="Text Box 6"/>
            <p:cNvSpPr txBox="1">
              <a:spLocks noChangeArrowheads="1"/>
            </p:cNvSpPr>
            <p:nvPr/>
          </p:nvSpPr>
          <p:spPr bwMode="auto">
            <a:xfrm>
              <a:off x="584" y="1574"/>
              <a:ext cx="976" cy="206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>
                  <a:solidFill>
                    <a:schemeClr val="tx2"/>
                  </a:solidFill>
                </a:rPr>
                <a:t>\d</a:t>
              </a:r>
            </a:p>
          </p:txBody>
        </p:sp>
        <p:sp>
          <p:nvSpPr>
            <p:cNvPr id="26646" name="Text Box 7"/>
            <p:cNvSpPr txBox="1">
              <a:spLocks noChangeArrowheads="1"/>
            </p:cNvSpPr>
            <p:nvPr/>
          </p:nvSpPr>
          <p:spPr bwMode="auto">
            <a:xfrm>
              <a:off x="584" y="1797"/>
              <a:ext cx="976" cy="20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 dirty="0">
                  <a:solidFill>
                    <a:schemeClr val="tx2"/>
                  </a:solidFill>
                </a:rPr>
                <a:t>\D</a:t>
              </a:r>
            </a:p>
          </p:txBody>
        </p:sp>
        <p:sp>
          <p:nvSpPr>
            <p:cNvPr id="26647" name="Text Box 8"/>
            <p:cNvSpPr txBox="1">
              <a:spLocks noChangeArrowheads="1"/>
            </p:cNvSpPr>
            <p:nvPr/>
          </p:nvSpPr>
          <p:spPr bwMode="auto">
            <a:xfrm>
              <a:off x="584" y="2018"/>
              <a:ext cx="976" cy="20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>
                  <a:solidFill>
                    <a:schemeClr val="tx2"/>
                  </a:solidFill>
                </a:rPr>
                <a:t>\s</a:t>
              </a:r>
            </a:p>
          </p:txBody>
        </p:sp>
        <p:sp>
          <p:nvSpPr>
            <p:cNvPr id="26648" name="Text Box 9"/>
            <p:cNvSpPr txBox="1">
              <a:spLocks noChangeArrowheads="1"/>
            </p:cNvSpPr>
            <p:nvPr/>
          </p:nvSpPr>
          <p:spPr bwMode="auto">
            <a:xfrm>
              <a:off x="584" y="2460"/>
              <a:ext cx="976" cy="20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 dirty="0">
                  <a:solidFill>
                    <a:schemeClr val="tx2"/>
                  </a:solidFill>
                  <a:cs typeface="Tahoma" pitchFamily="34" charset="0"/>
                </a:rPr>
                <a:t>\w</a:t>
              </a:r>
            </a:p>
          </p:txBody>
        </p:sp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584" y="2241"/>
              <a:ext cx="976" cy="20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>
                  <a:solidFill>
                    <a:schemeClr val="tx2"/>
                  </a:solidFill>
                </a:rPr>
                <a:t>\S</a:t>
              </a:r>
            </a:p>
          </p:txBody>
        </p:sp>
        <p:sp>
          <p:nvSpPr>
            <p:cNvPr id="26650" name="Text Box 16"/>
            <p:cNvSpPr txBox="1">
              <a:spLocks noChangeArrowheads="1"/>
            </p:cNvSpPr>
            <p:nvPr/>
          </p:nvSpPr>
          <p:spPr bwMode="auto">
            <a:xfrm>
              <a:off x="584" y="2678"/>
              <a:ext cx="976" cy="206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600" dirty="0">
                  <a:solidFill>
                    <a:schemeClr val="tx2"/>
                  </a:solidFill>
                </a:rPr>
                <a:t>\W</a:t>
              </a:r>
            </a:p>
          </p:txBody>
        </p:sp>
      </p:grpSp>
      <p:sp>
        <p:nvSpPr>
          <p:cNvPr id="26636" name="Text Box 17"/>
          <p:cNvSpPr txBox="1">
            <a:spLocks noChangeArrowheads="1"/>
          </p:cNvSpPr>
          <p:nvPr/>
        </p:nvSpPr>
        <p:spPr bwMode="auto">
          <a:xfrm>
            <a:off x="2428875" y="4251325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non-word character</a:t>
            </a:r>
          </a:p>
        </p:txBody>
      </p:sp>
      <p:sp>
        <p:nvSpPr>
          <p:cNvPr id="26637" name="Text Box 32"/>
          <p:cNvSpPr txBox="1">
            <a:spLocks noChangeArrowheads="1"/>
          </p:cNvSpPr>
          <p:nvPr/>
        </p:nvSpPr>
        <p:spPr bwMode="auto">
          <a:xfrm>
            <a:off x="5899150" y="2027238"/>
            <a:ext cx="2066925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Equivalent to …</a:t>
            </a:r>
          </a:p>
        </p:txBody>
      </p:sp>
      <p:sp>
        <p:nvSpPr>
          <p:cNvPr id="26638" name="Text Box 33"/>
          <p:cNvSpPr txBox="1">
            <a:spLocks noChangeArrowheads="1"/>
          </p:cNvSpPr>
          <p:nvPr/>
        </p:nvSpPr>
        <p:spPr bwMode="auto">
          <a:xfrm>
            <a:off x="5899150" y="2498725"/>
            <a:ext cx="2066925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[0-9]</a:t>
            </a:r>
          </a:p>
        </p:txBody>
      </p:sp>
      <p:sp>
        <p:nvSpPr>
          <p:cNvPr id="26639" name="Text Box 34"/>
          <p:cNvSpPr txBox="1">
            <a:spLocks noChangeArrowheads="1"/>
          </p:cNvSpPr>
          <p:nvPr/>
        </p:nvSpPr>
        <p:spPr bwMode="auto">
          <a:xfrm>
            <a:off x="5899150" y="2852738"/>
            <a:ext cx="2066925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0-9]</a:t>
            </a:r>
          </a:p>
        </p:txBody>
      </p:sp>
      <p:sp>
        <p:nvSpPr>
          <p:cNvPr id="26640" name="Text Box 35"/>
          <p:cNvSpPr txBox="1">
            <a:spLocks noChangeArrowheads="1"/>
          </p:cNvSpPr>
          <p:nvPr/>
        </p:nvSpPr>
        <p:spPr bwMode="auto">
          <a:xfrm>
            <a:off x="5899150" y="3203575"/>
            <a:ext cx="2066925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 \t\n\x0B\f\r]</a:t>
            </a:r>
          </a:p>
        </p:txBody>
      </p:sp>
      <p:sp>
        <p:nvSpPr>
          <p:cNvPr id="26641" name="Text Box 36"/>
          <p:cNvSpPr txBox="1">
            <a:spLocks noChangeArrowheads="1"/>
          </p:cNvSpPr>
          <p:nvPr/>
        </p:nvSpPr>
        <p:spPr bwMode="auto">
          <a:xfrm>
            <a:off x="5899150" y="3905250"/>
            <a:ext cx="2066925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cs typeface="Tahoma" pitchFamily="34" charset="0"/>
              </a:rPr>
              <a:t>[a-zA-Z_0-9]</a:t>
            </a:r>
          </a:p>
        </p:txBody>
      </p:sp>
      <p:sp>
        <p:nvSpPr>
          <p:cNvPr id="26642" name="Text Box 37"/>
          <p:cNvSpPr txBox="1">
            <a:spLocks noChangeArrowheads="1"/>
          </p:cNvSpPr>
          <p:nvPr/>
        </p:nvSpPr>
        <p:spPr bwMode="auto">
          <a:xfrm>
            <a:off x="5899150" y="3557588"/>
            <a:ext cx="2066925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\s]</a:t>
            </a:r>
          </a:p>
        </p:txBody>
      </p:sp>
      <p:sp>
        <p:nvSpPr>
          <p:cNvPr id="26643" name="Text Box 38"/>
          <p:cNvSpPr txBox="1">
            <a:spLocks noChangeArrowheads="1"/>
          </p:cNvSpPr>
          <p:nvPr/>
        </p:nvSpPr>
        <p:spPr bwMode="auto">
          <a:xfrm>
            <a:off x="5899150" y="4251325"/>
            <a:ext cx="2066925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\w]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5F25508-3AD9-4FF3-B928-4E7E718C53A5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Greedy and Reluctant Matching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An RE can sometimes lead to ambiguity when repeat quantifiers are used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Default behaviour is to use greedy matching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Match as much as possible</a:t>
            </a:r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 lvl="1"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r>
              <a:rPr lang="en-GB" smtClean="0"/>
              <a:t>Non-greedy (reluctant) matching is also available</a:t>
            </a:r>
          </a:p>
        </p:txBody>
      </p:sp>
      <p:sp>
        <p:nvSpPr>
          <p:cNvPr id="1062916" name="Rectangle 4"/>
          <p:cNvSpPr>
            <a:spLocks noChangeArrowheads="1"/>
          </p:cNvSpPr>
          <p:nvPr/>
        </p:nvSpPr>
        <p:spPr bwMode="auto">
          <a:xfrm>
            <a:off x="896938" y="2809875"/>
            <a:ext cx="1465262" cy="4968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([a-z]+)(.*)</a:t>
            </a:r>
            <a:endParaRPr lang="en-GB" sz="1200" b="1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259013" y="2784475"/>
            <a:ext cx="68564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lvl="1" indent="-176213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  <a:tabLst>
                <a:tab pos="2959100" algn="l"/>
              </a:tabLst>
            </a:pPr>
            <a:r>
              <a:rPr lang="en-GB" sz="1600">
                <a:solidFill>
                  <a:schemeClr val="tx2"/>
                </a:solidFill>
              </a:rPr>
              <a:t>.*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</a:rPr>
              <a:t> could match the letters as well as other chars</a:t>
            </a:r>
          </a:p>
          <a:p>
            <a:pPr marL="355600" lvl="1" indent="-176213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  <a:tabLst>
                <a:tab pos="2959100" algn="l"/>
              </a:tabLst>
            </a:pPr>
            <a:r>
              <a:rPr lang="en-GB" sz="1600">
                <a:solidFill>
                  <a:schemeClr val="tx2"/>
                </a:solidFill>
              </a:rPr>
              <a:t>([a-z]+)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</a:rPr>
              <a:t> matches as many chars as possible while satisfying the RE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92163" y="3900488"/>
            <a:ext cx="15875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</a:rPr>
              <a:t>abcdef0123456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 rot="5400000">
            <a:off x="1078707" y="3496468"/>
            <a:ext cx="273050" cy="601663"/>
          </a:xfrm>
          <a:prstGeom prst="leftBrace">
            <a:avLst>
              <a:gd name="adj1" fmla="val 18362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 rot="5400000">
            <a:off x="1808957" y="3429793"/>
            <a:ext cx="273050" cy="735013"/>
          </a:xfrm>
          <a:prstGeom prst="leftBrace">
            <a:avLst>
              <a:gd name="adj1" fmla="val 22432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1882775" y="3200400"/>
            <a:ext cx="57150" cy="409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1222375" y="3209925"/>
            <a:ext cx="76200" cy="390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62928" name="Rectangle 16"/>
          <p:cNvSpPr>
            <a:spLocks noChangeArrowheads="1"/>
          </p:cNvSpPr>
          <p:nvPr/>
        </p:nvSpPr>
        <p:spPr bwMode="auto">
          <a:xfrm>
            <a:off x="896938" y="5207000"/>
            <a:ext cx="1465262" cy="4968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([a-z]+?)(.*)</a:t>
            </a:r>
            <a:endParaRPr lang="en-GB" sz="1200" b="1"/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2259013" y="5295900"/>
            <a:ext cx="68564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lvl="1" indent="-176213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  <a:tabLst>
                <a:tab pos="2959100" algn="l"/>
              </a:tabLst>
            </a:pPr>
            <a:r>
              <a:rPr lang="en-GB" sz="1600">
                <a:solidFill>
                  <a:schemeClr val="tx2"/>
                </a:solidFill>
              </a:rPr>
              <a:t>([a-z]+?)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</a:rPr>
              <a:t> matches as little as necessary to satisfy the RE</a:t>
            </a:r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792163" y="6297613"/>
            <a:ext cx="15875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</a:rPr>
              <a:t>abcdef0123456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7663" name="AutoShape 20"/>
          <p:cNvSpPr>
            <a:spLocks/>
          </p:cNvSpPr>
          <p:nvPr/>
        </p:nvSpPr>
        <p:spPr bwMode="auto">
          <a:xfrm rot="5400000">
            <a:off x="1532732" y="5550693"/>
            <a:ext cx="273050" cy="1287463"/>
          </a:xfrm>
          <a:prstGeom prst="leftBrace">
            <a:avLst>
              <a:gd name="adj1" fmla="val 3929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1"/>
          <p:cNvSpPr>
            <a:spLocks noChangeShapeType="1"/>
          </p:cNvSpPr>
          <p:nvPr/>
        </p:nvSpPr>
        <p:spPr bwMode="auto">
          <a:xfrm flipH="1">
            <a:off x="1663700" y="5588000"/>
            <a:ext cx="276225" cy="428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665" name="Line 22"/>
          <p:cNvSpPr>
            <a:spLocks noChangeShapeType="1"/>
          </p:cNvSpPr>
          <p:nvPr/>
        </p:nvSpPr>
        <p:spPr bwMode="auto">
          <a:xfrm flipH="1">
            <a:off x="927100" y="5597525"/>
            <a:ext cx="371475" cy="752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51AFE9-4B80-4C66-B331-8508B75C5228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Capturing Groups (1 of 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You can partition an RE into groups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Parenthesized sub-expressions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Remember portions of text matched by sub-expressions</a:t>
            </a:r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endParaRPr lang="en-GB" smtClean="0"/>
          </a:p>
          <a:p>
            <a:pPr>
              <a:tabLst>
                <a:tab pos="2959100" algn="l"/>
              </a:tabLst>
            </a:pPr>
            <a:r>
              <a:rPr lang="en-GB" smtClean="0"/>
              <a:t>Groups are indexed left to right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Index 0 is the entire capture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No account taken of nesting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Use (?...) to prevent capture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"Pure" groups do not figure in indexing</a:t>
            </a:r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1249363" y="2390775"/>
            <a:ext cx="6351587" cy="363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"A (glass|bottle|barrel) of (Budweiser|Coors|Milk)"</a:t>
            </a:r>
            <a:endParaRPr lang="en-GB" sz="1200" b="1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22788" y="3043238"/>
            <a:ext cx="8937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Group 2</a:t>
            </a:r>
            <a:endParaRPr lang="en-US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9" name="AutoShape 8"/>
          <p:cNvSpPr>
            <a:spLocks/>
          </p:cNvSpPr>
          <p:nvPr/>
        </p:nvSpPr>
        <p:spPr bwMode="auto">
          <a:xfrm rot="16200000" flipV="1">
            <a:off x="4804569" y="1958181"/>
            <a:ext cx="273050" cy="1944688"/>
          </a:xfrm>
          <a:prstGeom prst="leftBrace">
            <a:avLst>
              <a:gd name="adj1" fmla="val 5935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19"/>
          <p:cNvSpPr txBox="1">
            <a:spLocks noChangeArrowheads="1"/>
          </p:cNvSpPr>
          <p:nvPr/>
        </p:nvSpPr>
        <p:spPr bwMode="auto">
          <a:xfrm>
            <a:off x="2205038" y="3043238"/>
            <a:ext cx="8937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Group 1</a:t>
            </a:r>
            <a:endParaRPr lang="en-US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81" name="AutoShape 20"/>
          <p:cNvSpPr>
            <a:spLocks/>
          </p:cNvSpPr>
          <p:nvPr/>
        </p:nvSpPr>
        <p:spPr bwMode="auto">
          <a:xfrm rot="16200000" flipV="1">
            <a:off x="2477294" y="2005806"/>
            <a:ext cx="273050" cy="1849438"/>
          </a:xfrm>
          <a:prstGeom prst="leftBrace">
            <a:avLst>
              <a:gd name="adj1" fmla="val 56444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981" name="Rectangle 21"/>
          <p:cNvSpPr>
            <a:spLocks noChangeArrowheads="1"/>
          </p:cNvSpPr>
          <p:nvPr/>
        </p:nvSpPr>
        <p:spPr bwMode="auto">
          <a:xfrm>
            <a:off x="6240463" y="5149850"/>
            <a:ext cx="1360487" cy="2682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A((B)(C(D)))</a:t>
            </a:r>
            <a:endParaRPr lang="en-GB" sz="1200" b="1"/>
          </a:p>
        </p:txBody>
      </p:sp>
      <p:sp>
        <p:nvSpPr>
          <p:cNvPr id="28683" name="AutoShape 22"/>
          <p:cNvSpPr>
            <a:spLocks/>
          </p:cNvSpPr>
          <p:nvPr/>
        </p:nvSpPr>
        <p:spPr bwMode="auto">
          <a:xfrm rot="5400000">
            <a:off x="6420644" y="3974306"/>
            <a:ext cx="987425" cy="1325563"/>
          </a:xfrm>
          <a:prstGeom prst="leftBrace">
            <a:avLst>
              <a:gd name="adj1" fmla="val 10609"/>
              <a:gd name="adj2" fmla="val 4994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23"/>
          <p:cNvSpPr txBox="1">
            <a:spLocks noChangeArrowheads="1"/>
          </p:cNvSpPr>
          <p:nvPr/>
        </p:nvSpPr>
        <p:spPr bwMode="auto">
          <a:xfrm>
            <a:off x="6767513" y="3887788"/>
            <a:ext cx="296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85" name="AutoShape 24"/>
          <p:cNvSpPr>
            <a:spLocks/>
          </p:cNvSpPr>
          <p:nvPr/>
        </p:nvSpPr>
        <p:spPr bwMode="auto">
          <a:xfrm rot="5400000">
            <a:off x="6779419" y="4590256"/>
            <a:ext cx="273050" cy="915988"/>
          </a:xfrm>
          <a:prstGeom prst="leftBrace">
            <a:avLst>
              <a:gd name="adj1" fmla="val 27955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25"/>
          <p:cNvSpPr txBox="1">
            <a:spLocks noChangeArrowheads="1"/>
          </p:cNvSpPr>
          <p:nvPr/>
        </p:nvSpPr>
        <p:spPr bwMode="auto">
          <a:xfrm>
            <a:off x="6764338" y="4656138"/>
            <a:ext cx="296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8687" name="Group 35"/>
          <p:cNvGrpSpPr>
            <a:grpSpLocks/>
          </p:cNvGrpSpPr>
          <p:nvPr/>
        </p:nvGrpSpPr>
        <p:grpSpPr bwMode="auto">
          <a:xfrm>
            <a:off x="6967538" y="5375275"/>
            <a:ext cx="296862" cy="468313"/>
            <a:chOff x="4389" y="2918"/>
            <a:chExt cx="187" cy="295"/>
          </a:xfrm>
        </p:grpSpPr>
        <p:sp>
          <p:nvSpPr>
            <p:cNvPr id="28693" name="AutoShape 30"/>
            <p:cNvSpPr>
              <a:spLocks/>
            </p:cNvSpPr>
            <p:nvPr/>
          </p:nvSpPr>
          <p:spPr bwMode="auto">
            <a:xfrm rot="16200000" flipV="1">
              <a:off x="4423" y="2931"/>
              <a:ext cx="136" cy="1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31"/>
            <p:cNvSpPr txBox="1">
              <a:spLocks noChangeArrowheads="1"/>
            </p:cNvSpPr>
            <p:nvPr/>
          </p:nvSpPr>
          <p:spPr bwMode="auto">
            <a:xfrm>
              <a:off x="4389" y="3021"/>
              <a:ext cx="18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cy-GB" b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4</a:t>
              </a:r>
              <a:endParaRPr lang="en-US" b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688" name="AutoShape 33"/>
          <p:cNvSpPr>
            <a:spLocks/>
          </p:cNvSpPr>
          <p:nvPr/>
        </p:nvSpPr>
        <p:spPr bwMode="auto">
          <a:xfrm rot="16200000" flipV="1">
            <a:off x="6960394" y="5622131"/>
            <a:ext cx="282575" cy="449263"/>
          </a:xfrm>
          <a:prstGeom prst="leftBrace">
            <a:avLst>
              <a:gd name="adj1" fmla="val 13249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34"/>
          <p:cNvSpPr txBox="1">
            <a:spLocks noChangeArrowheads="1"/>
          </p:cNvSpPr>
          <p:nvPr/>
        </p:nvSpPr>
        <p:spPr bwMode="auto">
          <a:xfrm>
            <a:off x="6964363" y="5954713"/>
            <a:ext cx="296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8690" name="Group 36"/>
          <p:cNvGrpSpPr>
            <a:grpSpLocks/>
          </p:cNvGrpSpPr>
          <p:nvPr/>
        </p:nvGrpSpPr>
        <p:grpSpPr bwMode="auto">
          <a:xfrm>
            <a:off x="6488113" y="5375275"/>
            <a:ext cx="296862" cy="468313"/>
            <a:chOff x="4389" y="2918"/>
            <a:chExt cx="187" cy="295"/>
          </a:xfrm>
        </p:grpSpPr>
        <p:sp>
          <p:nvSpPr>
            <p:cNvPr id="28691" name="AutoShape 37"/>
            <p:cNvSpPr>
              <a:spLocks/>
            </p:cNvSpPr>
            <p:nvPr/>
          </p:nvSpPr>
          <p:spPr bwMode="auto">
            <a:xfrm rot="16200000" flipV="1">
              <a:off x="4423" y="2931"/>
              <a:ext cx="136" cy="1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38"/>
            <p:cNvSpPr txBox="1">
              <a:spLocks noChangeArrowheads="1"/>
            </p:cNvSpPr>
            <p:nvPr/>
          </p:nvSpPr>
          <p:spPr bwMode="auto">
            <a:xfrm>
              <a:off x="4389" y="3021"/>
              <a:ext cx="18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cy-GB" b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2</a:t>
              </a:r>
              <a:endParaRPr lang="en-US" b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626FC4-C264-4890-9B17-3D93E841716A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Capturing Groups (2 of 2)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To access a capture group: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group(n)</a:t>
            </a:r>
            <a:r>
              <a:rPr lang="en-GB" smtClean="0"/>
              <a:t> method on </a:t>
            </a:r>
            <a:r>
              <a:rPr lang="en-GB" smtClean="0">
                <a:latin typeface="Lucida Console" pitchFamily="49" charset="0"/>
              </a:rPr>
              <a:t>Matcher</a:t>
            </a:r>
            <a:r>
              <a:rPr lang="en-GB" smtClean="0"/>
              <a:t> object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Index argument is 1-based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Invoke </a:t>
            </a:r>
            <a:r>
              <a:rPr lang="en-GB" smtClean="0">
                <a:latin typeface="Lucida Console" pitchFamily="49" charset="0"/>
              </a:rPr>
              <a:t>groupCount()</a:t>
            </a:r>
            <a:r>
              <a:rPr lang="en-GB" smtClean="0"/>
              <a:t> to determine number of capture groups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Example:</a:t>
            </a:r>
          </a:p>
          <a:p>
            <a:pPr>
              <a:tabLst>
                <a:tab pos="2959100" algn="l"/>
              </a:tabLst>
            </a:pPr>
            <a:endParaRPr lang="en-GB" smtClean="0"/>
          </a:p>
        </p:txBody>
      </p:sp>
      <p:sp>
        <p:nvSpPr>
          <p:cNvPr id="1067030" name="Rectangle 22"/>
          <p:cNvSpPr>
            <a:spLocks noChangeArrowheads="1"/>
          </p:cNvSpPr>
          <p:nvPr/>
        </p:nvSpPr>
        <p:spPr bwMode="auto">
          <a:xfrm>
            <a:off x="425450" y="3259138"/>
            <a:ext cx="8353425" cy="2640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demoGroups(CharSequence source, String regex)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/>
              <a:t>    Pattern p = Pattern.compile(regex);</a:t>
            </a:r>
          </a:p>
          <a:p>
            <a:pPr defTabSz="739775">
              <a:defRPr/>
            </a:pPr>
            <a:r>
              <a:rPr lang="en-GB" sz="1200" b="1"/>
              <a:t>    Matcher m = p.matcher(source);</a:t>
            </a:r>
          </a:p>
          <a:p>
            <a:pPr defTabSz="739775">
              <a:defRPr/>
            </a:pPr>
            <a:endParaRPr lang="en-GB" sz="1200" b="1"/>
          </a:p>
          <a:p>
            <a:pPr defTabSz="739775">
              <a:defRPr/>
            </a:pPr>
            <a:r>
              <a:rPr lang="en-GB" sz="1200"/>
              <a:t>    // Perform the match.</a:t>
            </a:r>
          </a:p>
          <a:p>
            <a:pPr defTabSz="739775">
              <a:defRPr/>
            </a:pPr>
            <a:r>
              <a:rPr lang="en-GB" sz="1200" b="1"/>
              <a:t>    if (m.matches()) {</a:t>
            </a:r>
          </a:p>
          <a:p>
            <a:pPr defTabSz="739775">
              <a:defRPr/>
            </a:pPr>
            <a:endParaRPr lang="en-GB" sz="1200" b="1"/>
          </a:p>
          <a:p>
            <a:pPr defTabSz="739775">
              <a:defRPr/>
            </a:pPr>
            <a:r>
              <a:rPr lang="en-GB" sz="1200"/>
              <a:t>        // Iterate through all the capture groups.</a:t>
            </a:r>
          </a:p>
          <a:p>
            <a:pPr defTabSz="739775">
              <a:defRPr/>
            </a:pPr>
            <a:r>
              <a:rPr lang="en-GB" sz="1200"/>
              <a:t>       for (int i = 1; i &lt;= </a:t>
            </a:r>
            <a:r>
              <a:rPr lang="en-GB" sz="1200" b="1"/>
              <a:t>m.groupCount()</a:t>
            </a:r>
            <a:r>
              <a:rPr lang="en-GB" sz="1200"/>
              <a:t>; i++) {</a:t>
            </a:r>
          </a:p>
          <a:p>
            <a:pPr defTabSz="739775">
              <a:defRPr/>
            </a:pPr>
            <a:r>
              <a:rPr lang="en-GB" sz="1200"/>
              <a:t>            System.out.printf("Group %d match: %s\n", i, </a:t>
            </a:r>
            <a:r>
              <a:rPr lang="en-GB" sz="1200" b="1"/>
              <a:t>m.group(i)</a:t>
            </a:r>
            <a:r>
              <a:rPr lang="en-GB" sz="1200"/>
              <a:t>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} 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9702" name="Text Box 23"/>
          <p:cNvSpPr txBox="1">
            <a:spLocks noChangeArrowheads="1"/>
          </p:cNvSpPr>
          <p:nvPr/>
        </p:nvSpPr>
        <p:spPr bwMode="auto">
          <a:xfrm>
            <a:off x="6446838" y="5591175"/>
            <a:ext cx="238601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RegularExpressions.java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7032" name="Rectangle 24"/>
          <p:cNvSpPr>
            <a:spLocks noChangeArrowheads="1"/>
          </p:cNvSpPr>
          <p:nvPr/>
        </p:nvSpPr>
        <p:spPr bwMode="auto">
          <a:xfrm>
            <a:off x="425450" y="6113463"/>
            <a:ext cx="5476875" cy="325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demoGroups("01792 405529", "(0\\d{3,4})[\\s-](\\d{6})");</a:t>
            </a:r>
          </a:p>
        </p:txBody>
      </p:sp>
      <p:pic>
        <p:nvPicPr>
          <p:cNvPr id="2970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775" y="6053138"/>
            <a:ext cx="24003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705" name="Line 28"/>
          <p:cNvSpPr>
            <a:spLocks noChangeShapeType="1"/>
          </p:cNvSpPr>
          <p:nvPr/>
        </p:nvSpPr>
        <p:spPr bwMode="auto">
          <a:xfrm rot="-5400000">
            <a:off x="6086476" y="5924550"/>
            <a:ext cx="0" cy="733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2F8551-4601-45E4-847C-60C3ED3338C6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Replacing Text Using Reg Exps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Matcher</a:t>
            </a:r>
            <a:r>
              <a:rPr lang="en-GB" smtClean="0"/>
              <a:t> operations for replacing text: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replaceFirst(replacementString)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Returns new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where first match is replaced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replaceAll(replacementString) </a:t>
            </a:r>
          </a:p>
          <a:p>
            <a:pPr lvl="2">
              <a:tabLst>
                <a:tab pos="2959100" algn="l"/>
              </a:tabLst>
            </a:pPr>
            <a:r>
              <a:rPr lang="en-GB" smtClean="0"/>
              <a:t>Returns new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where all matches are replaced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Example:</a:t>
            </a:r>
          </a:p>
          <a:p>
            <a:pPr lvl="2">
              <a:tabLst>
                <a:tab pos="2959100" algn="l"/>
              </a:tabLst>
            </a:pPr>
            <a:endParaRPr lang="en-GB" smtClean="0"/>
          </a:p>
        </p:txBody>
      </p:sp>
      <p:sp>
        <p:nvSpPr>
          <p:cNvPr id="1069078" name="Rectangle 22"/>
          <p:cNvSpPr>
            <a:spLocks noChangeArrowheads="1"/>
          </p:cNvSpPr>
          <p:nvPr/>
        </p:nvSpPr>
        <p:spPr bwMode="auto">
          <a:xfrm>
            <a:off x="339725" y="3478213"/>
            <a:ext cx="8439150" cy="2116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demoReplacement(CharSequence src, String regex, String replacement)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/>
              <a:t>    Pattern p = Pattern.compile(regex);</a:t>
            </a:r>
          </a:p>
          <a:p>
            <a:pPr defTabSz="739775">
              <a:defRPr/>
            </a:pPr>
            <a:r>
              <a:rPr lang="en-GB" sz="1200" b="1"/>
              <a:t>    Matcher m = p.matcher(source);</a:t>
            </a:r>
          </a:p>
          <a:p>
            <a:pPr defTabSz="739775">
              <a:defRPr/>
            </a:pPr>
            <a:endParaRPr lang="en-GB" sz="1200" b="1"/>
          </a:p>
          <a:p>
            <a:pPr defTabSz="739775">
              <a:defRPr/>
            </a:pPr>
            <a:r>
              <a:rPr lang="en-GB" sz="1200" b="1"/>
              <a:t>    String result1 = m.replaceFirst(replacement);</a:t>
            </a:r>
          </a:p>
          <a:p>
            <a:pPr defTabSz="739775">
              <a:defRPr/>
            </a:pPr>
            <a:r>
              <a:rPr lang="en-GB" sz="1200"/>
              <a:t>    System.out.printf("replaceFirst() gives: %s \tsource: %s\n", result1, src);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/>
              <a:t>    String result2 = m.replaceAll(replacement);</a:t>
            </a:r>
          </a:p>
          <a:p>
            <a:pPr defTabSz="739775">
              <a:defRPr/>
            </a:pPr>
            <a:r>
              <a:rPr lang="en-GB" sz="1200"/>
              <a:t>    System.out.printf("replaceAll()   gives: %s \tsource: %s\n", result2, src);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30726" name="Text Box 23"/>
          <p:cNvSpPr txBox="1">
            <a:spLocks noChangeArrowheads="1"/>
          </p:cNvSpPr>
          <p:nvPr/>
        </p:nvSpPr>
        <p:spPr bwMode="auto">
          <a:xfrm>
            <a:off x="6446838" y="5305425"/>
            <a:ext cx="238601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RegularExpressions.java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9080" name="Rectangle 24"/>
          <p:cNvSpPr>
            <a:spLocks noChangeArrowheads="1"/>
          </p:cNvSpPr>
          <p:nvPr/>
        </p:nvSpPr>
        <p:spPr bwMode="auto">
          <a:xfrm>
            <a:off x="339725" y="5856288"/>
            <a:ext cx="8455025" cy="325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demoReplacement("01222-123456 01222-654321 01222-98765", "01222-", "02920-2");</a:t>
            </a:r>
          </a:p>
        </p:txBody>
      </p:sp>
      <p:pic>
        <p:nvPicPr>
          <p:cNvPr id="30728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6400800"/>
            <a:ext cx="8540750" cy="3667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0729" name="Line 27"/>
          <p:cNvSpPr>
            <a:spLocks noChangeShapeType="1"/>
          </p:cNvSpPr>
          <p:nvPr/>
        </p:nvSpPr>
        <p:spPr bwMode="auto">
          <a:xfrm>
            <a:off x="1581150" y="6162675"/>
            <a:ext cx="0" cy="238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21488E0-E3CD-47B4-BFCA-A49E7A40FBC7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Additions to the </a:t>
            </a:r>
            <a:r>
              <a:rPr lang="en-GB" sz="3400" smtClean="0">
                <a:latin typeface="Lucida Console" pitchFamily="49" charset="0"/>
              </a:rPr>
              <a:t>String</a:t>
            </a:r>
            <a:r>
              <a:rPr lang="en-GB" sz="3400" smtClean="0"/>
              <a:t> Class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class contains some new methods to support REs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boolean  matches(String re) 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String[] split(String re)  // optional: int limit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String   replaceFirst(String re, String repl)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String   replaceAll(String re, String repl)</a:t>
            </a:r>
          </a:p>
          <a:p>
            <a:pPr>
              <a:tabLst>
                <a:tab pos="2959100" algn="l"/>
              </a:tabLst>
            </a:pPr>
            <a:r>
              <a:rPr lang="en-GB" smtClean="0"/>
              <a:t>Example:</a:t>
            </a:r>
          </a:p>
          <a:p>
            <a:pPr lvl="2">
              <a:tabLst>
                <a:tab pos="2959100" algn="l"/>
              </a:tabLst>
            </a:pPr>
            <a:endParaRPr lang="en-GB" smtClean="0"/>
          </a:p>
        </p:txBody>
      </p:sp>
      <p:sp>
        <p:nvSpPr>
          <p:cNvPr id="1071108" name="Rectangle 4"/>
          <p:cNvSpPr>
            <a:spLocks noChangeArrowheads="1"/>
          </p:cNvSpPr>
          <p:nvPr/>
        </p:nvSpPr>
        <p:spPr bwMode="auto">
          <a:xfrm>
            <a:off x="339725" y="3668713"/>
            <a:ext cx="8439150" cy="24780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demoStringRE()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String greeting = "Hello mum";</a:t>
            </a:r>
          </a:p>
          <a:p>
            <a:pPr defTabSz="739775">
              <a:defRPr/>
            </a:pPr>
            <a:r>
              <a:rPr lang="en-GB" sz="1200" b="1"/>
              <a:t>    boolean result1 = greeting.matches("Hello mum")</a:t>
            </a:r>
            <a:r>
              <a:rPr lang="en-GB" sz="1200"/>
              <a:t>;  // true</a:t>
            </a:r>
          </a:p>
          <a:p>
            <a:pPr defTabSz="739775">
              <a:defRPr/>
            </a:pPr>
            <a:r>
              <a:rPr lang="en-GB" sz="1200" b="1"/>
              <a:t>    boolean result2 = greeting.matches("Hello")</a:t>
            </a:r>
            <a:r>
              <a:rPr lang="en-GB" sz="1200"/>
              <a:t>;      // false</a:t>
            </a:r>
          </a:p>
          <a:p>
            <a:pPr defTabSz="739775">
              <a:defRPr/>
            </a:pPr>
            <a:r>
              <a:rPr lang="en-GB" sz="1200"/>
              <a:t>    System.out.printf("Result1=%b, Result2=%b\n", result1, result2);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String path = " Hello. How are you? I'm fine! Thanks!";</a:t>
            </a:r>
          </a:p>
          <a:p>
            <a:pPr defTabSz="739775">
              <a:defRPr/>
            </a:pPr>
            <a:r>
              <a:rPr lang="en-GB" sz="1200" b="1"/>
              <a:t>    String[] pathComponents = path.split("[.?!]");</a:t>
            </a:r>
          </a:p>
          <a:p>
            <a:pPr defTabSz="739775">
              <a:defRPr/>
            </a:pPr>
            <a:r>
              <a:rPr lang="en-GB" sz="1200"/>
              <a:t>    for (String pc : pathComponents) {</a:t>
            </a:r>
          </a:p>
          <a:p>
            <a:pPr defTabSz="739775">
              <a:defRPr/>
            </a:pPr>
            <a:r>
              <a:rPr lang="en-GB" sz="1200"/>
              <a:t>        System.out.println(pc);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446838" y="5848350"/>
            <a:ext cx="238601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RegularExpressions.java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263" y="5853113"/>
            <a:ext cx="2538412" cy="933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54553-4B93-44C4-878A-86AA8641E027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1. The Console Class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the </a:t>
            </a:r>
            <a:r>
              <a:rPr lang="en-GB" smtClean="0">
                <a:latin typeface="Lucida Console" pitchFamily="49" charset="0"/>
              </a:rPr>
              <a:t>Console</a:t>
            </a:r>
            <a:r>
              <a:rPr lang="en-GB" smtClean="0"/>
              <a:t> class</a:t>
            </a:r>
          </a:p>
          <a:p>
            <a:r>
              <a:rPr lang="en-GB" smtClean="0">
                <a:latin typeface="Lucida Console" pitchFamily="49" charset="0"/>
              </a:rPr>
              <a:t>Console</a:t>
            </a:r>
            <a:r>
              <a:rPr lang="en-GB" smtClean="0"/>
              <a:t> functionality</a:t>
            </a:r>
          </a:p>
          <a:p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Console</a:t>
            </a:r>
            <a:r>
              <a:rPr lang="en-GB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836723-3EDA-453A-A3A6-C0980A4AC93B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/>
            <a:r>
              <a:rPr lang="en-GB" smtClean="0"/>
              <a:t>The Console class</a:t>
            </a:r>
          </a:p>
          <a:p>
            <a:pPr marL="457200" indent="-457200"/>
            <a:r>
              <a:rPr lang="en-GB" smtClean="0"/>
              <a:t>The StringBuilder classes</a:t>
            </a:r>
          </a:p>
          <a:p>
            <a:pPr marL="457200" indent="-457200"/>
            <a:r>
              <a:rPr lang="en-GB" smtClean="0"/>
              <a:t>Formatting techniques</a:t>
            </a:r>
          </a:p>
          <a:p>
            <a:pPr marL="457200" indent="-457200"/>
            <a:r>
              <a:rPr lang="en-GB" smtClean="0"/>
              <a:t>Regular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8BE813-F80B-471A-BF0F-C82BE753B1E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the </a:t>
            </a:r>
            <a:r>
              <a:rPr lang="en-GB" sz="3400" smtClean="0">
                <a:latin typeface="Lucida Console" pitchFamily="49" charset="0"/>
              </a:rPr>
              <a:t>Console</a:t>
            </a:r>
            <a:r>
              <a:rPr lang="en-GB" sz="3400" smtClean="0"/>
              <a:t> Class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Java 1.6 introduces the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java.io.Console</a:t>
            </a:r>
            <a:r>
              <a:rPr lang="en-GB" smtClean="0">
                <a:cs typeface="Tahoma" pitchFamily="34" charset="0"/>
              </a:rPr>
              <a:t> class</a:t>
            </a:r>
          </a:p>
          <a:p>
            <a:pPr lvl="1"/>
            <a:r>
              <a:rPr lang="en-US" smtClean="0"/>
              <a:t>Provides methods to access the character-based console device (if any) associated with the current JVM</a:t>
            </a:r>
          </a:p>
          <a:p>
            <a:pPr lvl="1"/>
            <a:r>
              <a:rPr lang="en-US" smtClean="0"/>
              <a:t>Provides simplified access to keyboard/screen (unless I/O has been redirected)</a:t>
            </a:r>
          </a:p>
          <a:p>
            <a:r>
              <a:rPr lang="en-GB" smtClean="0">
                <a:cs typeface="Tahoma" pitchFamily="34" charset="0"/>
              </a:rPr>
              <a:t>To get the (singleton)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Console</a:t>
            </a:r>
            <a:r>
              <a:rPr lang="en-GB" smtClean="0">
                <a:cs typeface="Tahoma" pitchFamily="34" charset="0"/>
              </a:rPr>
              <a:t> instance for the JVM: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838200" y="3508375"/>
            <a:ext cx="7950200" cy="1236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import java.io.*;</a:t>
            </a:r>
          </a:p>
          <a:p>
            <a:pPr defTabSz="739775">
              <a:defRPr/>
            </a:pPr>
            <a:r>
              <a:rPr lang="en-GB" sz="1200"/>
              <a:t>…</a:t>
            </a:r>
          </a:p>
          <a:p>
            <a:pPr defTabSz="739775">
              <a:defRPr/>
            </a:pPr>
            <a:r>
              <a:rPr lang="en-GB" sz="1200"/>
              <a:t>Console console = System.console();</a:t>
            </a:r>
          </a:p>
          <a:p>
            <a:pPr defTabSz="739775">
              <a:defRPr/>
            </a:pPr>
            <a:r>
              <a:rPr lang="en-GB" sz="1200"/>
              <a:t>if (console != null) {</a:t>
            </a:r>
          </a:p>
          <a:p>
            <a:pPr defTabSz="739775">
              <a:defRPr/>
            </a:pPr>
            <a:r>
              <a:rPr lang="en-GB" sz="1200"/>
              <a:t>    …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8C0C34-6D58-4A8E-B802-8801D402B56D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latin typeface="Lucida Console" pitchFamily="49" charset="0"/>
              </a:rPr>
              <a:t>Console</a:t>
            </a:r>
            <a:r>
              <a:rPr lang="en-GB" sz="3400" smtClean="0"/>
              <a:t> Functionality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Useful methods in the </a:t>
            </a:r>
            <a:r>
              <a:rPr lang="en-GB" smtClean="0">
                <a:latin typeface="Lucida Console" pitchFamily="49" charset="0"/>
              </a:rPr>
              <a:t>Console</a:t>
            </a:r>
            <a:r>
              <a:rPr lang="en-GB" smtClean="0"/>
              <a:t> class: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printf()	</a:t>
            </a:r>
            <a:r>
              <a:rPr lang="en-GB" smtClean="0">
                <a:cs typeface="Tahoma" pitchFamily="34" charset="0"/>
              </a:rPr>
              <a:t>- print formatted string (also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format()</a:t>
            </a:r>
            <a:r>
              <a:rPr lang="en-GB" smtClean="0">
                <a:cs typeface="Tahoma" pitchFamily="34" charset="0"/>
              </a:rPr>
              <a:t>)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writer()	</a:t>
            </a:r>
            <a:r>
              <a:rPr lang="en-GB" smtClean="0">
                <a:cs typeface="Tahoma" pitchFamily="34" charset="0"/>
              </a:rPr>
              <a:t>- get a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PrintWriter</a:t>
            </a:r>
            <a:r>
              <a:rPr lang="en-GB" smtClean="0">
                <a:cs typeface="Tahoma" pitchFamily="34" charset="0"/>
              </a:rPr>
              <a:t> for the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Console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flush()	</a:t>
            </a:r>
            <a:r>
              <a:rPr lang="en-GB" smtClean="0">
                <a:cs typeface="Tahoma" pitchFamily="34" charset="0"/>
              </a:rPr>
              <a:t>- force buffered content to be written now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reader()	</a:t>
            </a:r>
            <a:r>
              <a:rPr lang="en-GB" smtClean="0">
                <a:cs typeface="Tahoma" pitchFamily="34" charset="0"/>
              </a:rPr>
              <a:t>- get a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Reader</a:t>
            </a:r>
            <a:r>
              <a:rPr lang="en-GB" smtClean="0">
                <a:cs typeface="Tahoma" pitchFamily="34" charset="0"/>
              </a:rPr>
              <a:t> for the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Console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readLine()	</a:t>
            </a:r>
            <a:r>
              <a:rPr lang="en-GB" smtClean="0">
                <a:cs typeface="Tahoma" pitchFamily="34" charset="0"/>
              </a:rPr>
              <a:t>- read a string (with optional prompt)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readPassword()	</a:t>
            </a:r>
            <a:r>
              <a:rPr lang="en-GB" smtClean="0">
                <a:cs typeface="Tahoma" pitchFamily="34" charset="0"/>
              </a:rPr>
              <a:t>- read a password (with optional prompt)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0831C60-47D9-40DB-BAC8-119EF9AD0AEE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</a:t>
            </a:r>
            <a:r>
              <a:rPr lang="en-GB" sz="3400" smtClean="0">
                <a:latin typeface="Lucida Console" pitchFamily="49" charset="0"/>
              </a:rPr>
              <a:t>Console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Example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431800" y="1654175"/>
            <a:ext cx="8445500" cy="3065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Console console = System.console();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if (console != null)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console.printf("Hello at %s. Please tell me your name: ", new Date());</a:t>
            </a:r>
          </a:p>
          <a:p>
            <a:pPr defTabSz="739775">
              <a:defRPr/>
            </a:pPr>
            <a:r>
              <a:rPr lang="en-GB" sz="1200"/>
              <a:t>    </a:t>
            </a:r>
          </a:p>
          <a:p>
            <a:pPr defTabSz="739775">
              <a:defRPr/>
            </a:pPr>
            <a:r>
              <a:rPr lang="en-GB" sz="1200"/>
              <a:t>    String name = console.readLine();</a:t>
            </a:r>
          </a:p>
          <a:p>
            <a:pPr defTabSz="739775">
              <a:defRPr/>
            </a:pPr>
            <a:r>
              <a:rPr lang="en-GB" sz="1200"/>
              <a:t>    String nat = console.readLine("Thanks %s, now tell me your nationality: ", name);</a:t>
            </a:r>
          </a:p>
          <a:p>
            <a:pPr defTabSz="739775">
              <a:defRPr/>
            </a:pPr>
            <a:r>
              <a:rPr lang="en-GB" sz="1200"/>
              <a:t>    char[] pwChars = console.readPassword("Great %s, you're %s! Password? ", name, nat);</a:t>
            </a:r>
          </a:p>
          <a:p>
            <a:pPr defTabSz="739775">
              <a:defRPr/>
            </a:pPr>
            <a:r>
              <a:rPr lang="en-GB" sz="1200"/>
              <a:t>    </a:t>
            </a:r>
          </a:p>
          <a:p>
            <a:pPr defTabSz="739775">
              <a:defRPr/>
            </a:pPr>
            <a:r>
              <a:rPr lang="en-GB" sz="1200"/>
              <a:t>    String password = new String(pwChars);</a:t>
            </a:r>
          </a:p>
          <a:p>
            <a:pPr defTabSz="739775">
              <a:defRPr/>
            </a:pPr>
            <a:r>
              <a:rPr lang="en-GB" sz="1200"/>
              <a:t>    console.printf("Thanks. Your password is: %s", password);</a:t>
            </a:r>
          </a:p>
          <a:p>
            <a:pPr defTabSz="739775">
              <a:defRPr/>
            </a:pPr>
            <a:r>
              <a:rPr lang="en-GB" sz="1200"/>
              <a:t>    </a:t>
            </a:r>
          </a:p>
          <a:p>
            <a:pPr defTabSz="739775">
              <a:defRPr/>
            </a:pPr>
            <a:r>
              <a:rPr lang="en-GB" sz="1200"/>
              <a:t>} else {</a:t>
            </a:r>
          </a:p>
          <a:p>
            <a:pPr defTabSz="739775">
              <a:defRPr/>
            </a:pPr>
            <a:r>
              <a:rPr lang="en-GB" sz="1200"/>
              <a:t>    System.out.println("Sorry, console unavailable.");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080250" y="4425950"/>
            <a:ext cx="1828800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UsingConsole.java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800" y="5045075"/>
            <a:ext cx="6858000" cy="9366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EB3C46-F69D-45DA-86B9-B1D1D71C81BA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2. The </a:t>
            </a:r>
            <a:r>
              <a:rPr lang="en-GB" sz="3400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sz="3400" smtClean="0">
                <a:cs typeface="Tahoma" pitchFamily="34" charset="0"/>
              </a:rPr>
              <a:t> Class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of the </a:t>
            </a:r>
            <a:r>
              <a:rPr lang="en-GB" smtClean="0">
                <a:latin typeface="Lucida Console" pitchFamily="49" charset="0"/>
              </a:rPr>
              <a:t>StringBuilder</a:t>
            </a:r>
            <a:r>
              <a:rPr lang="en-GB" smtClean="0"/>
              <a:t> class</a:t>
            </a:r>
          </a:p>
          <a:p>
            <a:r>
              <a:rPr lang="en-GB" smtClean="0">
                <a:latin typeface="Lucida Console" pitchFamily="49" charset="0"/>
              </a:rPr>
              <a:t>StringBuilder</a:t>
            </a:r>
            <a:r>
              <a:rPr lang="en-GB" smtClean="0"/>
              <a:t> functionality</a:t>
            </a:r>
          </a:p>
          <a:p>
            <a:r>
              <a:rPr lang="en-GB" smtClean="0"/>
              <a:t>Using </a:t>
            </a:r>
            <a:r>
              <a:rPr lang="en-GB" smtClean="0">
                <a:latin typeface="Lucida Console" pitchFamily="49" charset="0"/>
              </a:rPr>
              <a:t>StringBuilder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4" grpId="0"/>
      <p:bldP spid="1032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565C7E-5D18-4722-9457-6F9C82C6FD86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</a:t>
            </a:r>
            <a:r>
              <a:rPr lang="en-GB" sz="3400" smtClean="0">
                <a:latin typeface="Lucida Console" pitchFamily="49" charset="0"/>
              </a:rPr>
              <a:t>StringBuilder</a:t>
            </a:r>
            <a:r>
              <a:rPr lang="en-GB" sz="3400" smtClean="0"/>
              <a:t>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latin typeface="Lucida Console" pitchFamily="49" charset="0"/>
                <a:cs typeface="Tahoma" pitchFamily="34" charset="0"/>
              </a:rPr>
              <a:t>String</a:t>
            </a:r>
            <a:r>
              <a:rPr lang="en-GB" dirty="0" smtClean="0">
                <a:cs typeface="Tahoma" pitchFamily="34" charset="0"/>
              </a:rPr>
              <a:t> objects are immutable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Once you've created a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String</a:t>
            </a:r>
            <a:r>
              <a:rPr lang="en-GB" dirty="0" smtClean="0">
                <a:cs typeface="Tahoma" pitchFamily="34" charset="0"/>
              </a:rPr>
              <a:t> object, you can't modify it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This enables the JVM to optimize memory usage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But it can impair performance if you do a lot of string handling</a:t>
            </a:r>
          </a:p>
          <a:p>
            <a:pPr lvl="2">
              <a:defRPr/>
            </a:pPr>
            <a:endParaRPr lang="en-GB" sz="1000" dirty="0" smtClean="0">
              <a:cs typeface="Tahoma" pitchFamily="34" charset="0"/>
            </a:endParaRPr>
          </a:p>
          <a:p>
            <a:pPr>
              <a:defRPr/>
            </a:pP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cs typeface="Tahoma" pitchFamily="34" charset="0"/>
              </a:rPr>
              <a:t> (and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StringBuffer</a:t>
            </a:r>
            <a:r>
              <a:rPr lang="en-GB" dirty="0" smtClean="0">
                <a:cs typeface="Tahoma" pitchFamily="34" charset="0"/>
              </a:rPr>
              <a:t>) are mutable 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Assigned an initial capacity (16 characters by default)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Allows you to change the text</a:t>
            </a:r>
          </a:p>
          <a:p>
            <a:pPr lvl="1">
              <a:defRPr/>
            </a:pPr>
            <a:r>
              <a:rPr lang="en-GB" dirty="0" smtClean="0">
                <a:cs typeface="Tahoma" pitchFamily="34" charset="0"/>
              </a:rPr>
              <a:t>Automatically resizes when necessary</a:t>
            </a:r>
          </a:p>
          <a:p>
            <a:pPr lvl="2">
              <a:defRPr/>
            </a:pPr>
            <a:endParaRPr lang="en-GB" sz="1000" dirty="0" smtClean="0">
              <a:cs typeface="Tahoma" pitchFamily="34" charset="0"/>
            </a:endParaRPr>
          </a:p>
          <a:p>
            <a:pPr>
              <a:defRPr/>
            </a:pP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cs typeface="Tahoma" pitchFamily="34" charset="0"/>
              </a:rPr>
              <a:t> vs.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StringBuffer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…</a:t>
            </a:r>
            <a:endParaRPr lang="en-GB" dirty="0" smtClean="0">
              <a:cs typeface="Tahoma" pitchFamily="34" charset="0"/>
            </a:endParaRP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cs typeface="Tahoma" pitchFamily="34" charset="0"/>
              </a:rPr>
              <a:t> has the same API as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StringBuffer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cs typeface="Tahoma" pitchFamily="34" charset="0"/>
              </a:rPr>
              <a:t> only available in Java 1.5 onwards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cs typeface="Tahoma" pitchFamily="34" charset="0"/>
              </a:rPr>
              <a:t> isn't thread-safe, so faster than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StringBuffer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  <a:cs typeface="Tahoma" pitchFamily="34" charset="0"/>
              </a:rPr>
              <a:t>Recommendation: Use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StringBuilder</a:t>
            </a:r>
            <a:r>
              <a:rPr lang="en-GB" dirty="0" smtClean="0">
                <a:latin typeface="+mj-lt"/>
                <a:cs typeface="Tahoma" pitchFamily="34" charset="0"/>
              </a:rPr>
              <a:t> where possible</a:t>
            </a:r>
          </a:p>
          <a:p>
            <a:pPr lvl="1">
              <a:defRPr/>
            </a:pPr>
            <a:endParaRPr lang="en-GB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BDC7EB-6E6F-4C36-8CC1-BE1D0521F8D6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>
                <a:latin typeface="Lucida Console" pitchFamily="49" charset="0"/>
              </a:rPr>
              <a:t>StringBuilder</a:t>
            </a:r>
            <a:r>
              <a:rPr lang="en-GB" sz="3400" smtClean="0"/>
              <a:t> Functionality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Useful methods in the </a:t>
            </a:r>
            <a:r>
              <a:rPr lang="en-GB" smtClean="0">
                <a:latin typeface="Lucida Console" pitchFamily="49" charset="0"/>
              </a:rPr>
              <a:t>StringBuilder</a:t>
            </a:r>
            <a:r>
              <a:rPr lang="en-GB" smtClean="0"/>
              <a:t> class: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constructor 	- optionally specify initial capacity or initial text 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append()	</a:t>
            </a:r>
            <a:r>
              <a:rPr lang="en-GB" smtClean="0">
                <a:cs typeface="Tahoma" pitchFamily="34" charset="0"/>
              </a:rPr>
              <a:t>- append to text (various overloads)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delete()	</a:t>
            </a:r>
            <a:r>
              <a:rPr lang="en-GB" smtClean="0">
                <a:cs typeface="Tahoma" pitchFamily="34" charset="0"/>
              </a:rPr>
              <a:t>- delete text from start to end positions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deleteCharAt()	</a:t>
            </a:r>
            <a:r>
              <a:rPr lang="en-GB" smtClean="0">
                <a:cs typeface="Tahoma" pitchFamily="34" charset="0"/>
              </a:rPr>
              <a:t>- delete character at specific position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insert()	</a:t>
            </a:r>
            <a:r>
              <a:rPr lang="en-GB" smtClean="0">
                <a:cs typeface="Tahoma" pitchFamily="34" charset="0"/>
              </a:rPr>
              <a:t>- insert at specified position (various overloads)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replace()	</a:t>
            </a:r>
            <a:r>
              <a:rPr lang="en-GB" smtClean="0">
                <a:cs typeface="Tahoma" pitchFamily="34" charset="0"/>
              </a:rPr>
              <a:t>- replace text from start to end positions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setCharAt()	</a:t>
            </a:r>
            <a:r>
              <a:rPr lang="en-GB" smtClean="0">
                <a:cs typeface="Tahoma" pitchFamily="34" charset="0"/>
              </a:rPr>
              <a:t>- set character at specific position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reverse()	</a:t>
            </a:r>
            <a:r>
              <a:rPr lang="en-GB" smtClean="0">
                <a:cs typeface="Tahoma" pitchFamily="34" charset="0"/>
              </a:rPr>
              <a:t>- reverse text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</a:rPr>
              <a:t>toString()	</a:t>
            </a:r>
            <a:r>
              <a:rPr lang="en-GB" smtClean="0">
                <a:cs typeface="Tahoma" pitchFamily="34" charset="0"/>
              </a:rPr>
              <a:t>- create immutable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String</a:t>
            </a:r>
            <a:r>
              <a:rPr lang="en-GB" smtClean="0">
                <a:cs typeface="Tahoma" pitchFamily="34" charset="0"/>
              </a:rPr>
              <a:t> from text</a:t>
            </a:r>
          </a:p>
          <a:p>
            <a:pPr>
              <a:tabLst>
                <a:tab pos="2959100" algn="l"/>
              </a:tabLst>
            </a:pPr>
            <a:endParaRPr lang="en-GB" smtClean="0">
              <a:cs typeface="Tahoma" pitchFamily="34" charset="0"/>
            </a:endParaRPr>
          </a:p>
          <a:p>
            <a:pPr>
              <a:tabLst>
                <a:tab pos="2959100" algn="l"/>
              </a:tabLst>
            </a:pPr>
            <a:r>
              <a:rPr lang="en-GB" smtClean="0">
                <a:cs typeface="Tahoma" pitchFamily="34" charset="0"/>
              </a:rPr>
              <a:t>Note:</a:t>
            </a:r>
          </a:p>
          <a:p>
            <a:pPr lvl="1">
              <a:tabLst>
                <a:tab pos="2959100" algn="l"/>
              </a:tabLst>
            </a:pPr>
            <a:r>
              <a:rPr lang="en-GB" smtClean="0">
                <a:latin typeface="Lucida Console" pitchFamily="49" charset="0"/>
                <a:cs typeface="Tahoma" pitchFamily="34" charset="0"/>
              </a:rPr>
              <a:t>StringBuffer</a:t>
            </a:r>
            <a:r>
              <a:rPr lang="en-GB" smtClean="0">
                <a:cs typeface="Tahoma" pitchFamily="34" charset="0"/>
              </a:rPr>
              <a:t> has the same methods </a:t>
            </a:r>
            <a:r>
              <a:rPr lang="en-GB" smtClean="0">
                <a:cs typeface="Tahoma" pitchFamily="34" charset="0"/>
                <a:sym typeface="Wingdings" pitchFamily="2" charset="2"/>
              </a:rPr>
              <a:t>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14070</TotalTime>
  <Words>2297</Words>
  <Application>Microsoft Office PowerPoint</Application>
  <PresentationFormat>On-screen Show (4:3)</PresentationFormat>
  <Paragraphs>490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New Java SE Classes</vt:lpstr>
      <vt:lpstr>Contents</vt:lpstr>
      <vt:lpstr>1. The Console Class</vt:lpstr>
      <vt:lpstr>Overview of the Console Class</vt:lpstr>
      <vt:lpstr>Console Functionality</vt:lpstr>
      <vt:lpstr>Using Console</vt:lpstr>
      <vt:lpstr>2. The StringBuilder Class</vt:lpstr>
      <vt:lpstr>Overview of StringBuilder Class</vt:lpstr>
      <vt:lpstr>StringBuilder Functionality</vt:lpstr>
      <vt:lpstr>Using StringBuilder</vt:lpstr>
      <vt:lpstr>3. Formatting Techniques</vt:lpstr>
      <vt:lpstr>Overview of Formatting</vt:lpstr>
      <vt:lpstr>Example of Using Formatter Class</vt:lpstr>
      <vt:lpstr>Additional Information and Examples</vt:lpstr>
      <vt:lpstr>4. Regular Expressions</vt:lpstr>
      <vt:lpstr>Overview of Regular Expressions</vt:lpstr>
      <vt:lpstr>Basic Regular Expression Syntax</vt:lpstr>
      <vt:lpstr>Regular Expressions and Java</vt:lpstr>
      <vt:lpstr>Creating a Regular Expression (1 of 2)</vt:lpstr>
      <vt:lpstr>Creating a Regular Expression (2 of 2)</vt:lpstr>
      <vt:lpstr>Matching a Regular Expression (1 of 3)</vt:lpstr>
      <vt:lpstr>Matching a Regular Expression (2 of 3)</vt:lpstr>
      <vt:lpstr>Matching a Regular Expression (3 of 3)</vt:lpstr>
      <vt:lpstr>Wildcards</vt:lpstr>
      <vt:lpstr>Greedy and Reluctant Matching</vt:lpstr>
      <vt:lpstr>Capturing Groups (1 of 2)</vt:lpstr>
      <vt:lpstr>Capturing Groups (2 of 2)</vt:lpstr>
      <vt:lpstr>Replacing Text Using Reg Exps</vt:lpstr>
      <vt:lpstr>Additions to the String Class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328</cp:revision>
  <dcterms:created xsi:type="dcterms:W3CDTF">2002-05-03T12:27:39Z</dcterms:created>
  <dcterms:modified xsi:type="dcterms:W3CDTF">2011-06-17T15:28:54Z</dcterms:modified>
</cp:coreProperties>
</file>