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2"/>
  </p:notesMasterIdLst>
  <p:handoutMasterIdLst>
    <p:handoutMasterId r:id="rId33"/>
  </p:handoutMasterIdLst>
  <p:sldIdLst>
    <p:sldId id="256" r:id="rId2"/>
    <p:sldId id="497" r:id="rId3"/>
    <p:sldId id="559" r:id="rId4"/>
    <p:sldId id="339" r:id="rId5"/>
    <p:sldId id="601" r:id="rId6"/>
    <p:sldId id="602" r:id="rId7"/>
    <p:sldId id="604" r:id="rId8"/>
    <p:sldId id="603" r:id="rId9"/>
    <p:sldId id="600" r:id="rId10"/>
    <p:sldId id="585" r:id="rId11"/>
    <p:sldId id="549" r:id="rId12"/>
    <p:sldId id="518" r:id="rId13"/>
    <p:sldId id="586" r:id="rId14"/>
    <p:sldId id="619" r:id="rId15"/>
    <p:sldId id="620" r:id="rId16"/>
    <p:sldId id="621" r:id="rId17"/>
    <p:sldId id="622" r:id="rId18"/>
    <p:sldId id="623" r:id="rId19"/>
    <p:sldId id="575" r:id="rId20"/>
    <p:sldId id="562" r:id="rId21"/>
    <p:sldId id="611" r:id="rId22"/>
    <p:sldId id="613" r:id="rId23"/>
    <p:sldId id="612" r:id="rId24"/>
    <p:sldId id="614" r:id="rId25"/>
    <p:sldId id="605" r:id="rId26"/>
    <p:sldId id="606" r:id="rId27"/>
    <p:sldId id="607" r:id="rId28"/>
    <p:sldId id="624" r:id="rId29"/>
    <p:sldId id="625" r:id="rId30"/>
    <p:sldId id="375" r:id="rId31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6666FF"/>
    <a:srgbClr val="BABAE8"/>
    <a:srgbClr val="AEAEE4"/>
    <a:srgbClr val="F7FC9C"/>
    <a:srgbClr val="9BFDDF"/>
    <a:srgbClr val="FE7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7898" autoAdjust="0"/>
    <p:restoredTop sz="94610" autoAdjust="0"/>
  </p:normalViewPr>
  <p:slideViewPr>
    <p:cSldViewPr snapToGrid="0" showGuides="1">
      <p:cViewPr>
        <p:scale>
          <a:sx n="60" d="100"/>
          <a:sy n="60" d="100"/>
        </p:scale>
        <p:origin x="-1770" y="-726"/>
      </p:cViewPr>
      <p:guideLst>
        <p:guide orient="horz" pos="1065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52"/>
    </p:cViewPr>
  </p:sorterViewPr>
  <p:notesViewPr>
    <p:cSldViewPr snapToGrid="0" showGuides="1">
      <p:cViewPr>
        <p:scale>
          <a:sx n="70" d="100"/>
          <a:sy n="70" d="100"/>
        </p:scale>
        <p:origin x="-2652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Inheritance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</a:rPr>
              <a:t>© </a:t>
            </a:r>
            <a:r>
              <a:rPr lang="en-GB" sz="1000" dirty="0" smtClean="0">
                <a:latin typeface="Tahoma" pitchFamily="34" charset="0"/>
              </a:rPr>
              <a:t>Olsen Software, 2011</a:t>
            </a:r>
            <a:endParaRPr lang="en-GB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654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Inheritance</a:t>
            </a:r>
          </a:p>
        </p:txBody>
      </p:sp>
      <p:sp>
        <p:nvSpPr>
          <p:cNvPr id="3379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</a:rPr>
              <a:t>© </a:t>
            </a:r>
            <a:r>
              <a:rPr lang="en-GB" sz="1000" dirty="0" smtClean="0">
                <a:latin typeface="Tahoma" pitchFamily="34" charset="0"/>
              </a:rPr>
              <a:t>Olsen Software, 2011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37196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</a:t>
            </a:r>
          </a:p>
        </p:txBody>
      </p:sp>
      <p:sp>
        <p:nvSpPr>
          <p:cNvPr id="34819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</a:t>
            </a: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</a:t>
            </a: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</a:t>
            </a: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</a:t>
            </a: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</a:t>
            </a: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</a:t>
            </a: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</a:t>
            </a: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</a:t>
            </a: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</a:t>
            </a: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</a:t>
            </a: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</a:t>
            </a: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</a:t>
            </a: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</a:t>
            </a: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</a:t>
            </a: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</a:t>
            </a: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</a:t>
            </a: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</a:t>
            </a: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</a:t>
            </a: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</a:t>
            </a: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</a:t>
            </a: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</a:t>
            </a: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98463" y="1397000"/>
            <a:ext cx="711200" cy="474663"/>
            <a:chOff x="720" y="336"/>
            <a:chExt cx="624" cy="43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2288" y="1819275"/>
            <a:ext cx="738187" cy="474663"/>
            <a:chOff x="912" y="2640"/>
            <a:chExt cx="672" cy="43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7950" y="1746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flipV="1">
            <a:off x="423863" y="2111375"/>
            <a:ext cx="8343900" cy="555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2" name="Rectangle 25"/>
          <p:cNvSpPr>
            <a:spLocks noChangeArrowheads="1"/>
          </p:cNvSpPr>
          <p:nvPr userDrawn="1"/>
        </p:nvSpPr>
        <p:spPr bwMode="auto">
          <a:xfrm rot="16200000" flipV="1">
            <a:off x="242888" y="1785937"/>
            <a:ext cx="1055688" cy="55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52705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5282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148E0-CA1B-4F58-AD58-0FE68B63A9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0375" y="214313"/>
            <a:ext cx="2133600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14313"/>
            <a:ext cx="625157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7EA7B-803A-4380-9F77-5671F6F0A4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F3142-6189-4108-A876-AFC3F17876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B872F-330E-4356-B057-B8F108B65B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196975"/>
            <a:ext cx="4167188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196975"/>
            <a:ext cx="4167187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D020E-0722-4807-83E7-22E0CBDB3B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3C424-D22C-4F12-A9FE-680A5DC382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663FC-A1A5-4F72-B33E-0A97E298F0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0FC18-2B0E-4A89-BD70-5F05BD4816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6471D-CA92-494C-9DFB-74BF47689A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5491D-9F80-432F-8646-732E89202A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ltGray">
          <a:xfrm>
            <a:off x="417513" y="223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ltGray">
          <a:xfrm>
            <a:off x="800100" y="223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ltGray">
          <a:xfrm>
            <a:off x="541338" y="646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ltGray">
          <a:xfrm>
            <a:off x="911225" y="646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ltGray">
          <a:xfrm>
            <a:off x="127000" y="573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DA631DC-8D0B-487A-8012-04C01531597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6398" name="Rectangle 14"/>
          <p:cNvSpPr>
            <a:spLocks noChangeArrowheads="1"/>
          </p:cNvSpPr>
          <p:nvPr userDrawn="1"/>
        </p:nvSpPr>
        <p:spPr bwMode="auto">
          <a:xfrm flipV="1">
            <a:off x="423863" y="906463"/>
            <a:ext cx="8343900" cy="5556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6399" name="Rectangle 15"/>
          <p:cNvSpPr>
            <a:spLocks noChangeArrowheads="1"/>
          </p:cNvSpPr>
          <p:nvPr userDrawn="1"/>
        </p:nvSpPr>
        <p:spPr bwMode="auto">
          <a:xfrm rot="16200000" flipV="1">
            <a:off x="242888" y="614362"/>
            <a:ext cx="1055688" cy="55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0225"/>
            <a:ext cx="7175500" cy="1462088"/>
          </a:xfrm>
        </p:spPr>
        <p:txBody>
          <a:bodyPr/>
          <a:lstStyle/>
          <a:p>
            <a:pPr algn="ctr" eaLnBrk="1" hangingPunct="1"/>
            <a:r>
              <a:rPr lang="en-GB" smtClean="0"/>
              <a:t>Inheritance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0200" y="2922588"/>
            <a:ext cx="8620125" cy="2852737"/>
          </a:xfrm>
          <a:noFill/>
        </p:spPr>
        <p:txBody>
          <a:bodyPr/>
          <a:lstStyle/>
          <a:p>
            <a:pPr eaLnBrk="1" hangingPunct="1">
              <a:tabLst>
                <a:tab pos="7078663" algn="l"/>
              </a:tabLst>
            </a:pPr>
            <a:r>
              <a:rPr lang="en-GB" b="1" smtClean="0"/>
              <a:t>Chapter 8</a:t>
            </a:r>
          </a:p>
          <a:p>
            <a:pPr eaLnBrk="1" hangingPunct="1">
              <a:tabLst>
                <a:tab pos="7078663" algn="l"/>
              </a:tabLst>
            </a:pPr>
            <a:endParaRPr lang="en-GB" b="1" smtClean="0"/>
          </a:p>
          <a:p>
            <a:pPr eaLnBrk="1" hangingPunct="1">
              <a:tabLst>
                <a:tab pos="7078663" algn="l"/>
              </a:tabLst>
            </a:pPr>
            <a:r>
              <a:rPr lang="en-GB" b="1" smtClean="0"/>
              <a:t>Sun Certified Java Programmer Workshop</a:t>
            </a:r>
          </a:p>
          <a:p>
            <a:pPr eaLnBrk="1" hangingPunct="1">
              <a:tabLst>
                <a:tab pos="7078663" algn="l"/>
              </a:tabLst>
            </a:pPr>
            <a:endParaRPr lang="en-GB" sz="1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65DA14B-422B-4128-AE37-B6E4D8141109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Sample Hierarchy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pPr eaLnBrk="1" hangingPunct="1"/>
            <a:r>
              <a:rPr lang="en-GB" smtClean="0"/>
              <a:t>We'll see how to implement the following hierarchy in this chapter: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Note:</a:t>
            </a:r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BankAccount</a:t>
            </a:r>
            <a:r>
              <a:rPr lang="en-GB" smtClean="0"/>
              <a:t> defines common state and behaviour that is relevant for all kinds of account</a:t>
            </a:r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SavingsAccount</a:t>
            </a:r>
            <a:r>
              <a:rPr lang="en-GB" smtClean="0"/>
              <a:t> "is a kind of" </a:t>
            </a:r>
            <a:r>
              <a:rPr lang="en-GB" smtClean="0">
                <a:latin typeface="Lucida Console" pitchFamily="49" charset="0"/>
              </a:rPr>
              <a:t>BankAccount</a:t>
            </a:r>
            <a:r>
              <a:rPr lang="en-GB" smtClean="0"/>
              <a:t> that earns interest</a:t>
            </a:r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CurrentAccount</a:t>
            </a:r>
            <a:r>
              <a:rPr lang="en-GB" smtClean="0"/>
              <a:t> "is a kind of" </a:t>
            </a:r>
            <a:r>
              <a:rPr lang="en-GB" smtClean="0">
                <a:latin typeface="Lucida Console" pitchFamily="49" charset="0"/>
              </a:rPr>
              <a:t>BankAccount</a:t>
            </a:r>
            <a:r>
              <a:rPr lang="en-GB" smtClean="0"/>
              <a:t> that has cheques</a:t>
            </a:r>
          </a:p>
          <a:p>
            <a:pPr lvl="1" eaLnBrk="1" hangingPunct="1"/>
            <a:endParaRPr lang="en-GB" smtClean="0"/>
          </a:p>
        </p:txBody>
      </p:sp>
      <p:cxnSp>
        <p:nvCxnSpPr>
          <p:cNvPr id="12293" name="Straight Connector 43"/>
          <p:cNvCxnSpPr>
            <a:cxnSpLocks noChangeShapeType="1"/>
          </p:cNvCxnSpPr>
          <p:nvPr/>
        </p:nvCxnSpPr>
        <p:spPr bwMode="auto">
          <a:xfrm rot="16200000" flipH="1">
            <a:off x="4305301" y="2794000"/>
            <a:ext cx="381000" cy="3175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12294" name="Isosceles Triangle 44"/>
          <p:cNvSpPr>
            <a:spLocks noChangeArrowheads="1"/>
          </p:cNvSpPr>
          <p:nvPr/>
        </p:nvSpPr>
        <p:spPr bwMode="auto">
          <a:xfrm>
            <a:off x="4395788" y="2578100"/>
            <a:ext cx="203200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cxnSp>
        <p:nvCxnSpPr>
          <p:cNvPr id="12295" name="Elbow Connector 47"/>
          <p:cNvCxnSpPr>
            <a:cxnSpLocks noChangeShapeType="1"/>
          </p:cNvCxnSpPr>
          <p:nvPr/>
        </p:nvCxnSpPr>
        <p:spPr bwMode="auto">
          <a:xfrm flipV="1">
            <a:off x="3530600" y="3322638"/>
            <a:ext cx="2068513" cy="369887"/>
          </a:xfrm>
          <a:prstGeom prst="bentConnector4">
            <a:avLst>
              <a:gd name="adj1" fmla="val -5134"/>
              <a:gd name="adj2" fmla="val 18763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12296" name="TextBox 48"/>
          <p:cNvSpPr txBox="1">
            <a:spLocks noChangeArrowheads="1"/>
          </p:cNvSpPr>
          <p:nvPr/>
        </p:nvSpPr>
        <p:spPr bwMode="auto">
          <a:xfrm flipH="1">
            <a:off x="3494088" y="2019300"/>
            <a:ext cx="1979612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/>
              <a:t>BankAccount</a:t>
            </a:r>
          </a:p>
        </p:txBody>
      </p:sp>
      <p:sp>
        <p:nvSpPr>
          <p:cNvPr id="12297" name="TextBox 45"/>
          <p:cNvSpPr txBox="1">
            <a:spLocks noChangeArrowheads="1"/>
          </p:cNvSpPr>
          <p:nvPr/>
        </p:nvSpPr>
        <p:spPr bwMode="auto">
          <a:xfrm flipH="1">
            <a:off x="2492375" y="3322638"/>
            <a:ext cx="1776413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/>
              <a:t>SavingsAccount</a:t>
            </a:r>
          </a:p>
        </p:txBody>
      </p:sp>
      <p:sp>
        <p:nvSpPr>
          <p:cNvPr id="12298" name="TextBox 46"/>
          <p:cNvSpPr txBox="1">
            <a:spLocks noChangeArrowheads="1"/>
          </p:cNvSpPr>
          <p:nvPr/>
        </p:nvSpPr>
        <p:spPr bwMode="auto">
          <a:xfrm flipH="1">
            <a:off x="4710113" y="3322638"/>
            <a:ext cx="1776412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/>
              <a:t>CurrentAccount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CC50B14-22E7-414C-B248-715FD1726C3B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Superclass Considerations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pPr eaLnBrk="1" hangingPunct="1"/>
            <a:r>
              <a:rPr lang="en-GB" smtClean="0"/>
              <a:t>To define a superclass, just define a regular class </a:t>
            </a:r>
            <a:r>
              <a:rPr lang="en-GB" smtClean="0">
                <a:sym typeface="Wingdings" pitchFamily="2" charset="2"/>
              </a:rPr>
              <a:t></a:t>
            </a:r>
            <a:endParaRPr lang="en-GB" smtClean="0"/>
          </a:p>
          <a:p>
            <a:pPr lvl="1" eaLnBrk="1" hangingPunct="1"/>
            <a:r>
              <a:rPr lang="en-GB" smtClean="0"/>
              <a:t>Although there are some issues you need to consider…</a:t>
            </a:r>
          </a:p>
          <a:p>
            <a:pPr lvl="2" eaLnBrk="1" hangingPunct="1"/>
            <a:endParaRPr lang="en-GB" smtClean="0"/>
          </a:p>
          <a:p>
            <a:pPr eaLnBrk="1" hangingPunct="1"/>
            <a:r>
              <a:rPr lang="en-GB" smtClean="0"/>
              <a:t>You can allow subclasses special access to your members</a:t>
            </a:r>
          </a:p>
          <a:p>
            <a:pPr lvl="1" eaLnBrk="1" hangingPunct="1"/>
            <a:r>
              <a:rPr lang="en-GB" smtClean="0"/>
              <a:t>Designate members as "protected" (see later in this section)</a:t>
            </a:r>
          </a:p>
          <a:p>
            <a:pPr lvl="2" eaLnBrk="1" hangingPunct="1"/>
            <a:endParaRPr lang="en-GB" sz="800" smtClean="0"/>
          </a:p>
          <a:p>
            <a:pPr eaLnBrk="1" hangingPunct="1"/>
            <a:r>
              <a:rPr lang="en-GB" smtClean="0"/>
              <a:t>You can stop clients from creating instances of your class</a:t>
            </a:r>
          </a:p>
          <a:p>
            <a:pPr lvl="1" eaLnBrk="1" hangingPunct="1"/>
            <a:r>
              <a:rPr lang="en-GB" smtClean="0"/>
              <a:t>Designate the class as "abstract" (see later in this chapter)</a:t>
            </a:r>
          </a:p>
          <a:p>
            <a:pPr lvl="2" eaLnBrk="1" hangingPunct="1"/>
            <a:endParaRPr lang="en-GB" sz="800" smtClean="0"/>
          </a:p>
          <a:p>
            <a:pPr eaLnBrk="1" hangingPunct="1"/>
            <a:r>
              <a:rPr lang="en-GB" smtClean="0"/>
              <a:t>You can defer a method implementation to subclasses</a:t>
            </a:r>
          </a:p>
          <a:p>
            <a:pPr lvl="1" eaLnBrk="1" hangingPunct="1"/>
            <a:r>
              <a:rPr lang="en-GB" smtClean="0"/>
              <a:t>Designate the method as "abstract" (see later in this chapter)</a:t>
            </a:r>
          </a:p>
          <a:p>
            <a:pPr lvl="2" eaLnBrk="1" hangingPunct="1"/>
            <a:endParaRPr lang="en-GB" sz="800" smtClean="0"/>
          </a:p>
          <a:p>
            <a:pPr eaLnBrk="1" hangingPunct="1"/>
            <a:r>
              <a:rPr lang="en-GB" smtClean="0"/>
              <a:t>You can stop anyone from extending your class, or from overriding methods</a:t>
            </a:r>
          </a:p>
          <a:p>
            <a:pPr lvl="1" eaLnBrk="1" hangingPunct="1"/>
            <a:r>
              <a:rPr lang="en-GB" smtClean="0"/>
              <a:t>Designate the class or methods as "final" (see later in this chapter)</a:t>
            </a:r>
          </a:p>
          <a:p>
            <a:pPr lvl="2" eaLnBrk="1" hangingPunct="1"/>
            <a:endParaRPr lang="en-GB" smtClean="0"/>
          </a:p>
          <a:p>
            <a:pPr lvl="2" eaLnBrk="1" hangingPunct="1"/>
            <a:endParaRPr lang="en-GB" smtClean="0"/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9983B3C-FD5C-4984-A781-A8D5FDB852A1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Access Modifiers</a:t>
            </a:r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46700"/>
          </a:xfrm>
        </p:spPr>
        <p:txBody>
          <a:bodyPr/>
          <a:lstStyle/>
          <a:p>
            <a:pPr eaLnBrk="1" hangingPunct="1"/>
            <a:r>
              <a:rPr lang="en-GB" smtClean="0"/>
              <a:t>Java supports 4 access levels for members in a class…</a:t>
            </a:r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>
                <a:latin typeface="Lucida Console" pitchFamily="49" charset="0"/>
                <a:cs typeface="Tahoma" pitchFamily="34" charset="0"/>
              </a:rPr>
              <a:t>public</a:t>
            </a:r>
          </a:p>
          <a:p>
            <a:pPr lvl="1" eaLnBrk="1" hangingPunct="1"/>
            <a:r>
              <a:rPr lang="en-GB" smtClean="0">
                <a:cs typeface="Tahoma" pitchFamily="34" charset="0"/>
              </a:rPr>
              <a:t>Accessible by anyone</a:t>
            </a:r>
          </a:p>
          <a:p>
            <a:pPr lvl="1" eaLnBrk="1" hangingPunct="1"/>
            <a:r>
              <a:rPr lang="en-GB" smtClean="0">
                <a:cs typeface="Tahoma" pitchFamily="34" charset="0"/>
              </a:rPr>
              <a:t>Methods and constants are often 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public</a:t>
            </a:r>
          </a:p>
          <a:p>
            <a:pPr eaLnBrk="1" hangingPunct="1"/>
            <a:r>
              <a:rPr lang="en-GB" smtClean="0">
                <a:latin typeface="Lucida Console" pitchFamily="49" charset="0"/>
                <a:cs typeface="Tahoma" pitchFamily="34" charset="0"/>
              </a:rPr>
              <a:t>private</a:t>
            </a:r>
          </a:p>
          <a:p>
            <a:pPr lvl="1" eaLnBrk="1" hangingPunct="1"/>
            <a:r>
              <a:rPr lang="en-GB" smtClean="0">
                <a:cs typeface="Tahoma" pitchFamily="34" charset="0"/>
              </a:rPr>
              <a:t>Accessible only by class itself</a:t>
            </a:r>
          </a:p>
          <a:p>
            <a:pPr lvl="1" eaLnBrk="1" hangingPunct="1"/>
            <a:r>
              <a:rPr lang="en-GB" smtClean="0">
                <a:cs typeface="Tahoma" pitchFamily="34" charset="0"/>
              </a:rPr>
              <a:t>Data and helper methods are usually 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private</a:t>
            </a:r>
          </a:p>
          <a:p>
            <a:pPr eaLnBrk="1" hangingPunct="1"/>
            <a:r>
              <a:rPr lang="en-GB" smtClean="0">
                <a:latin typeface="Lucida Console" pitchFamily="49" charset="0"/>
                <a:cs typeface="Tahoma" pitchFamily="34" charset="0"/>
              </a:rPr>
              <a:t>protected</a:t>
            </a:r>
          </a:p>
          <a:p>
            <a:pPr lvl="1" eaLnBrk="1" hangingPunct="1"/>
            <a:r>
              <a:rPr lang="en-GB" smtClean="0">
                <a:cs typeface="Tahoma" pitchFamily="34" charset="0"/>
              </a:rPr>
              <a:t>Accessible by class itself, subclasses, and classes in same package</a:t>
            </a:r>
          </a:p>
          <a:p>
            <a:pPr lvl="1" eaLnBrk="1" hangingPunct="1"/>
            <a:r>
              <a:rPr lang="en-GB" smtClean="0">
                <a:cs typeface="Tahoma" pitchFamily="34" charset="0"/>
              </a:rPr>
              <a:t>Allow access to members that are hidden from general client code</a:t>
            </a:r>
          </a:p>
          <a:p>
            <a:pPr eaLnBrk="1" hangingPunct="1"/>
            <a:r>
              <a:rPr lang="en-GB" smtClean="0">
                <a:cs typeface="Tahoma" pitchFamily="34" charset="0"/>
              </a:rPr>
              <a:t>(No access modifier)</a:t>
            </a:r>
          </a:p>
          <a:p>
            <a:pPr lvl="1" eaLnBrk="1" hangingPunct="1"/>
            <a:r>
              <a:rPr lang="en-GB" smtClean="0">
                <a:cs typeface="Tahoma" pitchFamily="34" charset="0"/>
              </a:rPr>
              <a:t>Accessible by class itself, and classes in same package</a:t>
            </a:r>
            <a:endParaRPr lang="en-US" smtClean="0"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2A5595B-DCEA-4AF9-90BD-AFBD317D59F2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Defining a Superclass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46700"/>
          </a:xfrm>
        </p:spPr>
        <p:txBody>
          <a:bodyPr/>
          <a:lstStyle/>
          <a:p>
            <a:pPr eaLnBrk="1" hangingPunct="1"/>
            <a:r>
              <a:rPr lang="en-GB" smtClean="0"/>
              <a:t>Here are the interesting parts of the </a:t>
            </a:r>
            <a:r>
              <a:rPr lang="en-GB" smtClean="0">
                <a:latin typeface="Lucida Console" pitchFamily="49" charset="0"/>
              </a:rPr>
              <a:t>BankAccount</a:t>
            </a:r>
            <a:r>
              <a:rPr lang="en-GB" smtClean="0"/>
              <a:t> class</a:t>
            </a:r>
          </a:p>
          <a:p>
            <a:pPr lvl="1" eaLnBrk="1" hangingPunct="1"/>
            <a:r>
              <a:rPr lang="en-GB" smtClean="0">
                <a:cs typeface="Tahoma" pitchFamily="34" charset="0"/>
              </a:rPr>
              <a:t>This is a simplification for now…</a:t>
            </a:r>
          </a:p>
          <a:p>
            <a:pPr lvl="1" eaLnBrk="1" hangingPunct="1"/>
            <a:endParaRPr lang="en-GB" smtClean="0">
              <a:cs typeface="Tahoma" pitchFamily="34" charset="0"/>
            </a:endParaRPr>
          </a:p>
          <a:p>
            <a:pPr lvl="1" eaLnBrk="1" hangingPunct="1"/>
            <a:endParaRPr lang="en-GB" smtClean="0">
              <a:cs typeface="Tahoma" pitchFamily="34" charset="0"/>
            </a:endParaRPr>
          </a:p>
          <a:p>
            <a:pPr lvl="1" eaLnBrk="1" hangingPunct="1"/>
            <a:endParaRPr lang="en-GB" smtClean="0">
              <a:cs typeface="Tahoma" pitchFamily="34" charset="0"/>
            </a:endParaRPr>
          </a:p>
          <a:p>
            <a:pPr lvl="1" eaLnBrk="1" hangingPunct="1"/>
            <a:endParaRPr lang="en-GB" smtClean="0">
              <a:cs typeface="Tahoma" pitchFamily="34" charset="0"/>
            </a:endParaRPr>
          </a:p>
          <a:p>
            <a:pPr lvl="1" eaLnBrk="1" hangingPunct="1"/>
            <a:endParaRPr lang="en-GB" smtClean="0">
              <a:cs typeface="Tahoma" pitchFamily="34" charset="0"/>
            </a:endParaRPr>
          </a:p>
          <a:p>
            <a:pPr lvl="1" eaLnBrk="1" hangingPunct="1"/>
            <a:endParaRPr lang="en-GB" smtClean="0">
              <a:cs typeface="Tahoma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GB" smtClean="0">
              <a:cs typeface="Tahoma" pitchFamily="34" charset="0"/>
            </a:endParaRPr>
          </a:p>
          <a:p>
            <a:pPr eaLnBrk="1" hangingPunct="1"/>
            <a:endParaRPr lang="en-GB" smtClean="0">
              <a:cs typeface="Tahoma" pitchFamily="34" charset="0"/>
            </a:endParaRPr>
          </a:p>
          <a:p>
            <a:pPr eaLnBrk="1" hangingPunct="1"/>
            <a:r>
              <a:rPr lang="en-GB" smtClean="0">
                <a:cs typeface="Tahoma" pitchFamily="34" charset="0"/>
              </a:rPr>
              <a:t>Note:</a:t>
            </a:r>
          </a:p>
          <a:p>
            <a:pPr lvl="1" eaLnBrk="1" hangingPunct="1"/>
            <a:r>
              <a:rPr lang="en-US" smtClean="0">
                <a:latin typeface="Lucida Console" pitchFamily="49" charset="0"/>
                <a:cs typeface="Tahoma" pitchFamily="34" charset="0"/>
              </a:rPr>
              <a:t>balance</a:t>
            </a:r>
            <a:r>
              <a:rPr lang="en-US" smtClean="0">
                <a:cs typeface="Tahoma" pitchFamily="34" charset="0"/>
              </a:rPr>
              <a:t> is </a:t>
            </a:r>
            <a:r>
              <a:rPr lang="en-US" smtClean="0">
                <a:latin typeface="Lucida Console" pitchFamily="49" charset="0"/>
                <a:cs typeface="Tahoma" pitchFamily="34" charset="0"/>
              </a:rPr>
              <a:t>protected</a:t>
            </a:r>
            <a:r>
              <a:rPr lang="en-US" smtClean="0">
                <a:cs typeface="Tahoma" pitchFamily="34" charset="0"/>
              </a:rPr>
              <a:t>, so it can be accessed by subclasses</a:t>
            </a:r>
          </a:p>
          <a:p>
            <a:pPr lvl="1" eaLnBrk="1" hangingPunct="1"/>
            <a:r>
              <a:rPr lang="en-US" smtClean="0">
                <a:cs typeface="Tahoma" pitchFamily="34" charset="0"/>
              </a:rPr>
              <a:t>All instance methods in Java are inherently "overridable" (unless marked as </a:t>
            </a:r>
            <a:r>
              <a:rPr lang="en-US" smtClean="0">
                <a:latin typeface="Lucida Console" pitchFamily="49" charset="0"/>
                <a:cs typeface="Tahoma" pitchFamily="34" charset="0"/>
              </a:rPr>
              <a:t>final</a:t>
            </a:r>
            <a:r>
              <a:rPr lang="en-US" smtClean="0">
                <a:cs typeface="Tahoma" pitchFamily="34" charset="0"/>
              </a:rPr>
              <a:t> – see later in this chapter)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7400" y="2020888"/>
            <a:ext cx="7874000" cy="30511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BankAccount</a:t>
            </a:r>
            <a:r>
              <a:rPr lang="en-GB" sz="1200" dirty="0"/>
              <a:t> {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// Instance data.</a:t>
            </a:r>
          </a:p>
          <a:p>
            <a:pPr>
              <a:defRPr/>
            </a:pPr>
            <a:r>
              <a:rPr lang="en-GB" sz="1200" dirty="0"/>
              <a:t>  private String </a:t>
            </a:r>
            <a:r>
              <a:rPr lang="en-GB" sz="1200" dirty="0" err="1"/>
              <a:t>accountHolder</a:t>
            </a:r>
            <a:r>
              <a:rPr lang="en-GB" sz="1200" dirty="0"/>
              <a:t>;</a:t>
            </a:r>
          </a:p>
          <a:p>
            <a:pPr>
              <a:defRPr/>
            </a:pPr>
            <a:r>
              <a:rPr lang="en-GB" sz="1200" dirty="0"/>
              <a:t>  private </a:t>
            </a:r>
            <a:r>
              <a:rPr lang="en-GB" sz="1200" dirty="0" err="1"/>
              <a:t>int</a:t>
            </a:r>
            <a:r>
              <a:rPr lang="en-GB" sz="1200" dirty="0"/>
              <a:t> id;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b="1" dirty="0"/>
              <a:t>protected double balance = 0.0;</a:t>
            </a:r>
          </a:p>
          <a:p>
            <a:pPr>
              <a:defRPr/>
            </a:pPr>
            <a:r>
              <a:rPr lang="en-GB" sz="1200" dirty="0"/>
              <a:t>  private Date </a:t>
            </a:r>
            <a:r>
              <a:rPr lang="en-GB" sz="1200" dirty="0" err="1"/>
              <a:t>creationTimestamp</a:t>
            </a:r>
            <a:r>
              <a:rPr lang="en-GB" sz="1200" dirty="0"/>
              <a:t> = new Date();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// Class data …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// Constructors …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// Instance methods …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// Class methods …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sp>
        <p:nvSpPr>
          <p:cNvPr id="15366" name="TextBox 12"/>
          <p:cNvSpPr txBox="1">
            <a:spLocks noChangeArrowheads="1"/>
          </p:cNvSpPr>
          <p:nvPr/>
        </p:nvSpPr>
        <p:spPr bwMode="auto">
          <a:xfrm>
            <a:off x="6743700" y="4752975"/>
            <a:ext cx="1928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rgbClr val="002060"/>
                </a:solidFill>
              </a:rPr>
              <a:t>BankAccount.java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73F06D-2F42-4EC3-9888-35F04ABCB567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Defining a Subclass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46700"/>
          </a:xfrm>
        </p:spPr>
        <p:txBody>
          <a:bodyPr/>
          <a:lstStyle/>
          <a:p>
            <a:pPr eaLnBrk="1" hangingPunct="1"/>
            <a:r>
              <a:rPr lang="en-GB" smtClean="0"/>
              <a:t>To define a subclass, use the </a:t>
            </a:r>
            <a:r>
              <a:rPr lang="en-GB" smtClean="0">
                <a:latin typeface="Lucida Console" pitchFamily="49" charset="0"/>
              </a:rPr>
              <a:t>extends</a:t>
            </a:r>
            <a:r>
              <a:rPr lang="en-GB" smtClean="0"/>
              <a:t> keyword</a:t>
            </a:r>
          </a:p>
          <a:p>
            <a:pPr lvl="1" eaLnBrk="1" hangingPunct="1"/>
            <a:r>
              <a:rPr lang="en-GB" smtClean="0">
                <a:cs typeface="Tahoma" pitchFamily="34" charset="0"/>
              </a:rPr>
              <a:t>Remember, a Java class can only inherit from one direct superclass</a:t>
            </a:r>
            <a:endParaRPr lang="en-US" smtClean="0"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7400" y="2020888"/>
            <a:ext cx="7874000" cy="17954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SavingsAccount</a:t>
            </a:r>
            <a:r>
              <a:rPr lang="en-GB" sz="1200" dirty="0"/>
              <a:t> </a:t>
            </a:r>
            <a:r>
              <a:rPr lang="en-GB" sz="1200" b="1" dirty="0"/>
              <a:t>extends </a:t>
            </a:r>
            <a:r>
              <a:rPr lang="en-GB" sz="1200" b="1" dirty="0" err="1"/>
              <a:t>BankAccount</a:t>
            </a:r>
            <a:r>
              <a:rPr lang="en-GB" sz="1200" b="1" dirty="0"/>
              <a:t> </a:t>
            </a:r>
            <a:r>
              <a:rPr lang="en-GB" sz="1200" dirty="0"/>
              <a:t>{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// Additional data and methods …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// Constructor(s) …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// Overrides for </a:t>
            </a:r>
            <a:r>
              <a:rPr lang="en-GB" sz="1200" dirty="0" err="1"/>
              <a:t>superclass</a:t>
            </a:r>
            <a:r>
              <a:rPr lang="en-GB" sz="1200" dirty="0"/>
              <a:t> methods, if necessary …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sp>
        <p:nvSpPr>
          <p:cNvPr id="16390" name="TextBox 12"/>
          <p:cNvSpPr txBox="1">
            <a:spLocks noChangeArrowheads="1"/>
          </p:cNvSpPr>
          <p:nvPr/>
        </p:nvSpPr>
        <p:spPr bwMode="auto">
          <a:xfrm>
            <a:off x="6416675" y="3519488"/>
            <a:ext cx="2255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rgbClr val="002060"/>
                </a:solidFill>
              </a:rPr>
              <a:t>SavingsAccount.java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Adding New Members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46700"/>
          </a:xfrm>
        </p:spPr>
        <p:txBody>
          <a:bodyPr/>
          <a:lstStyle/>
          <a:p>
            <a:pPr eaLnBrk="1" hangingPunct="1"/>
            <a:r>
              <a:rPr lang="en-GB" smtClean="0"/>
              <a:t>The subclass inherits everything from the superclass</a:t>
            </a:r>
          </a:p>
          <a:p>
            <a:pPr lvl="1" eaLnBrk="1" hangingPunct="1"/>
            <a:r>
              <a:rPr lang="en-GB" smtClean="0">
                <a:cs typeface="Tahoma" pitchFamily="34" charset="0"/>
              </a:rPr>
              <a:t>(Except for constructors)</a:t>
            </a:r>
          </a:p>
          <a:p>
            <a:pPr lvl="1" eaLnBrk="1" hangingPunct="1"/>
            <a:r>
              <a:rPr lang="en-GB" smtClean="0">
                <a:cs typeface="Tahoma" pitchFamily="34" charset="0"/>
              </a:rPr>
              <a:t>The subclass can define additional members if it needs to …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7400" y="2381250"/>
            <a:ext cx="7874000" cy="43275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SavingsAccount</a:t>
            </a:r>
            <a:r>
              <a:rPr lang="en-GB" sz="1200" dirty="0"/>
              <a:t> extends </a:t>
            </a:r>
            <a:r>
              <a:rPr lang="en-GB" sz="1200" dirty="0" err="1"/>
              <a:t>BankAccount</a:t>
            </a:r>
            <a:r>
              <a:rPr lang="en-GB" sz="1200" dirty="0"/>
              <a:t> {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b="1" dirty="0"/>
              <a:t>  private </a:t>
            </a:r>
            <a:r>
              <a:rPr lang="en-GB" sz="1200" b="1" dirty="0" err="1"/>
              <a:t>boolean</a:t>
            </a:r>
            <a:r>
              <a:rPr lang="en-GB" sz="1200" b="1" dirty="0"/>
              <a:t> premium;</a:t>
            </a:r>
          </a:p>
          <a:p>
            <a:pPr>
              <a:defRPr/>
            </a:pPr>
            <a:r>
              <a:rPr lang="en-GB" sz="1200" b="1" dirty="0"/>
              <a:t>  private </a:t>
            </a:r>
            <a:r>
              <a:rPr lang="en-GB" sz="1200" b="1" dirty="0" err="1"/>
              <a:t>boolean</a:t>
            </a:r>
            <a:r>
              <a:rPr lang="en-GB" sz="1200" b="1" dirty="0"/>
              <a:t> </a:t>
            </a:r>
            <a:r>
              <a:rPr lang="en-GB" sz="1200" b="1" dirty="0" err="1"/>
              <a:t>goneOverdrawn</a:t>
            </a:r>
            <a:r>
              <a:rPr lang="en-GB" sz="1200" b="1" dirty="0"/>
              <a:t>;</a:t>
            </a:r>
          </a:p>
          <a:p>
            <a:pPr>
              <a:defRPr/>
            </a:pPr>
            <a:endParaRPr lang="en-GB" sz="1200" b="1" dirty="0"/>
          </a:p>
          <a:p>
            <a:pPr>
              <a:defRPr/>
            </a:pPr>
            <a:r>
              <a:rPr lang="en-GB" sz="1200" b="1" dirty="0"/>
              <a:t>  private static final double BASIC_INTEREST_RATE   = 0.015;</a:t>
            </a:r>
          </a:p>
          <a:p>
            <a:pPr>
              <a:defRPr/>
            </a:pPr>
            <a:r>
              <a:rPr lang="en-GB" sz="1200" b="1" dirty="0"/>
              <a:t>  private static final double PREMIUM_INTEREST_RATE = 0.030;</a:t>
            </a:r>
          </a:p>
          <a:p>
            <a:pPr>
              <a:defRPr/>
            </a:pPr>
            <a:r>
              <a:rPr lang="en-GB" sz="1200" b="1" dirty="0"/>
              <a:t>  private static final double GUARANTEED_LIMIT      </a:t>
            </a:r>
            <a:r>
              <a:rPr lang="en-GB" sz="1200" b="1"/>
              <a:t>= </a:t>
            </a:r>
            <a:r>
              <a:rPr lang="en-GB" sz="1200" b="1" smtClean="0"/>
              <a:t>85000</a:t>
            </a:r>
            <a:r>
              <a:rPr lang="en-GB" sz="1200" b="1" dirty="0"/>
              <a:t>;</a:t>
            </a:r>
          </a:p>
          <a:p>
            <a:pPr>
              <a:defRPr/>
            </a:pPr>
            <a:endParaRPr lang="en-GB" sz="1200" b="1" dirty="0"/>
          </a:p>
          <a:p>
            <a:pPr>
              <a:defRPr/>
            </a:pPr>
            <a:r>
              <a:rPr lang="en-GB" sz="1200" b="1" dirty="0"/>
              <a:t>  public void </a:t>
            </a:r>
            <a:r>
              <a:rPr lang="en-GB" sz="1200" b="1" dirty="0" err="1"/>
              <a:t>applyInterest</a:t>
            </a:r>
            <a:r>
              <a:rPr lang="en-GB" sz="1200" b="1" dirty="0"/>
              <a:t>() {</a:t>
            </a:r>
          </a:p>
          <a:p>
            <a:pPr>
              <a:defRPr/>
            </a:pPr>
            <a:r>
              <a:rPr lang="en-GB" sz="1200" b="1" dirty="0"/>
              <a:t>    if (balance &lt; 0) {</a:t>
            </a:r>
          </a:p>
          <a:p>
            <a:pPr>
              <a:defRPr/>
            </a:pPr>
            <a:r>
              <a:rPr lang="en-GB" sz="1200" b="1" dirty="0"/>
              <a:t>      // Sorry mate, no interest if you're overdrawn.</a:t>
            </a:r>
          </a:p>
          <a:p>
            <a:pPr>
              <a:defRPr/>
            </a:pPr>
            <a:r>
              <a:rPr lang="en-GB" sz="1200" b="1" dirty="0"/>
              <a:t>    }</a:t>
            </a:r>
          </a:p>
          <a:p>
            <a:pPr>
              <a:defRPr/>
            </a:pPr>
            <a:r>
              <a:rPr lang="en-GB" sz="1200" b="1" dirty="0"/>
              <a:t>    else if (premium &amp;&amp; !</a:t>
            </a:r>
            <a:r>
              <a:rPr lang="en-GB" sz="1200" b="1" dirty="0" err="1"/>
              <a:t>goneOverdrawn</a:t>
            </a:r>
            <a:r>
              <a:rPr lang="en-GB" sz="1200" b="1" dirty="0"/>
              <a:t>) {</a:t>
            </a:r>
          </a:p>
          <a:p>
            <a:pPr>
              <a:defRPr/>
            </a:pPr>
            <a:r>
              <a:rPr lang="en-GB" sz="1200" b="1" dirty="0"/>
              <a:t>      balance *= (1 + PREMIUM_INTEREST_RATE);</a:t>
            </a:r>
          </a:p>
          <a:p>
            <a:pPr>
              <a:defRPr/>
            </a:pPr>
            <a:r>
              <a:rPr lang="en-GB" sz="1200" b="1" dirty="0"/>
              <a:t>    }</a:t>
            </a:r>
          </a:p>
          <a:p>
            <a:pPr>
              <a:defRPr/>
            </a:pPr>
            <a:r>
              <a:rPr lang="en-GB" sz="1200" b="1" dirty="0"/>
              <a:t>    else {</a:t>
            </a:r>
          </a:p>
          <a:p>
            <a:pPr>
              <a:defRPr/>
            </a:pPr>
            <a:r>
              <a:rPr lang="en-GB" sz="1200" b="1" dirty="0"/>
              <a:t>      balance *= (1 + BASIC_INTEREST_RATE);</a:t>
            </a:r>
          </a:p>
          <a:p>
            <a:pPr>
              <a:defRPr/>
            </a:pPr>
            <a:r>
              <a:rPr lang="en-GB" sz="1200" b="1" dirty="0"/>
              <a:t>    }</a:t>
            </a:r>
          </a:p>
          <a:p>
            <a:pPr>
              <a:defRPr/>
            </a:pPr>
            <a:r>
              <a:rPr lang="en-GB" sz="1200" b="1" dirty="0"/>
              <a:t>    </a:t>
            </a:r>
            <a:r>
              <a:rPr lang="en-GB" sz="1200" b="1" dirty="0" err="1"/>
              <a:t>goneOverdrawn</a:t>
            </a:r>
            <a:r>
              <a:rPr lang="en-GB" sz="1200" b="1" dirty="0"/>
              <a:t> = false;</a:t>
            </a:r>
          </a:p>
          <a:p>
            <a:pPr>
              <a:defRPr/>
            </a:pPr>
            <a:r>
              <a:rPr lang="en-GB" sz="1200" b="1" dirty="0"/>
              <a:t>  }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sp>
        <p:nvSpPr>
          <p:cNvPr id="17413" name="TextBox 12"/>
          <p:cNvSpPr txBox="1">
            <a:spLocks noChangeArrowheads="1"/>
          </p:cNvSpPr>
          <p:nvPr/>
        </p:nvSpPr>
        <p:spPr bwMode="auto">
          <a:xfrm>
            <a:off x="6416675" y="6391275"/>
            <a:ext cx="2255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rgbClr val="002060"/>
                </a:solidFill>
              </a:rPr>
              <a:t>SavingsAccount.java</a:t>
            </a:r>
          </a:p>
        </p:txBody>
      </p:sp>
      <p:cxnSp>
        <p:nvCxnSpPr>
          <p:cNvPr id="17414" name="Straight Arrow Connector 7"/>
          <p:cNvCxnSpPr>
            <a:cxnSpLocks noChangeShapeType="1"/>
          </p:cNvCxnSpPr>
          <p:nvPr/>
        </p:nvCxnSpPr>
        <p:spPr bwMode="auto">
          <a:xfrm rot="10800000">
            <a:off x="3816350" y="2976563"/>
            <a:ext cx="2771775" cy="635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0" name="TextBox 9"/>
          <p:cNvSpPr txBox="1"/>
          <p:nvPr/>
        </p:nvSpPr>
        <p:spPr>
          <a:xfrm>
            <a:off x="6586320" y="2849563"/>
            <a:ext cx="1792287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</a:rPr>
              <a:t>Additional instance </a:t>
            </a:r>
            <a:r>
              <a:rPr lang="en-GB" sz="1200" dirty="0" err="1">
                <a:solidFill>
                  <a:srgbClr val="FF0000"/>
                </a:solidFill>
                <a:latin typeface="+mj-lt"/>
              </a:rPr>
              <a:t>vars</a:t>
            </a:r>
            <a:endParaRPr lang="en-GB" sz="12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7416" name="Straight Arrow Connector 15"/>
          <p:cNvCxnSpPr>
            <a:cxnSpLocks noChangeShapeType="1"/>
          </p:cNvCxnSpPr>
          <p:nvPr/>
        </p:nvCxnSpPr>
        <p:spPr bwMode="auto">
          <a:xfrm rot="10800000">
            <a:off x="6405454" y="3463925"/>
            <a:ext cx="233362" cy="15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8" name="TextBox 17"/>
          <p:cNvSpPr txBox="1"/>
          <p:nvPr/>
        </p:nvSpPr>
        <p:spPr>
          <a:xfrm>
            <a:off x="6600607" y="3321050"/>
            <a:ext cx="15541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</a:rPr>
              <a:t>Additional class </a:t>
            </a:r>
            <a:r>
              <a:rPr lang="en-GB" sz="1200" dirty="0" err="1">
                <a:solidFill>
                  <a:srgbClr val="FF0000"/>
                </a:solidFill>
                <a:latin typeface="+mj-lt"/>
              </a:rPr>
              <a:t>vars</a:t>
            </a:r>
            <a:endParaRPr lang="en-GB" sz="12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7418" name="Straight Arrow Connector 18"/>
          <p:cNvCxnSpPr>
            <a:cxnSpLocks noChangeShapeType="1"/>
          </p:cNvCxnSpPr>
          <p:nvPr/>
        </p:nvCxnSpPr>
        <p:spPr bwMode="auto">
          <a:xfrm rot="10800000">
            <a:off x="3810000" y="4192588"/>
            <a:ext cx="2782888" cy="15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0" name="TextBox 19"/>
          <p:cNvSpPr txBox="1"/>
          <p:nvPr/>
        </p:nvSpPr>
        <p:spPr>
          <a:xfrm>
            <a:off x="6579970" y="4043363"/>
            <a:ext cx="1978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</a:rPr>
              <a:t>Additional methods</a:t>
            </a:r>
            <a:br>
              <a:rPr lang="en-GB" sz="1200" dirty="0">
                <a:solidFill>
                  <a:srgbClr val="FF0000"/>
                </a:solidFill>
                <a:latin typeface="+mj-lt"/>
              </a:rPr>
            </a:br>
            <a:r>
              <a:rPr lang="en-GB" sz="1200" dirty="0">
                <a:solidFill>
                  <a:srgbClr val="FF0000"/>
                </a:solidFill>
                <a:latin typeface="+mj-lt"/>
              </a:rPr>
              <a:t>(instance / class methods)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Defining Constructors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46700"/>
          </a:xfrm>
        </p:spPr>
        <p:txBody>
          <a:bodyPr/>
          <a:lstStyle/>
          <a:p>
            <a:pPr eaLnBrk="1" hangingPunct="1"/>
            <a:r>
              <a:rPr lang="en-GB" smtClean="0"/>
              <a:t>The subclass doesn't inherit constructors from superclass</a:t>
            </a:r>
          </a:p>
          <a:p>
            <a:pPr lvl="1" eaLnBrk="1" hangingPunct="1"/>
            <a:r>
              <a:rPr lang="en-GB" smtClean="0">
                <a:cs typeface="Tahoma" pitchFamily="34" charset="0"/>
              </a:rPr>
              <a:t>So, define constructor(s) in subclass, to initialize subclass data</a:t>
            </a:r>
          </a:p>
          <a:p>
            <a:pPr eaLnBrk="1" hangingPunct="1"/>
            <a:r>
              <a:rPr lang="en-GB" smtClean="0">
                <a:cs typeface="Tahoma" pitchFamily="34" charset="0"/>
              </a:rPr>
              <a:t>The subclass constructor must invoke the superclass constructor, to initialize superclass data</a:t>
            </a:r>
          </a:p>
          <a:p>
            <a:pPr lvl="1" eaLnBrk="1" hangingPunct="1"/>
            <a:r>
              <a:rPr lang="en-GB" smtClean="0">
                <a:cs typeface="Tahoma" pitchFamily="34" charset="0"/>
              </a:rPr>
              <a:t>To do this, call 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super(</a:t>
            </a:r>
            <a:r>
              <a:rPr lang="en-GB" i="1" smtClean="0">
                <a:latin typeface="Lucida Console" pitchFamily="49" charset="0"/>
                <a:cs typeface="Tahoma" pitchFamily="34" charset="0"/>
              </a:rPr>
              <a:t>params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)</a:t>
            </a:r>
            <a:r>
              <a:rPr lang="en-GB" smtClean="0">
                <a:cs typeface="Tahoma" pitchFamily="34" charset="0"/>
              </a:rPr>
              <a:t> as the first statement in the subclass constructor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87400" y="3582988"/>
            <a:ext cx="7874000" cy="21367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SavingsAccount</a:t>
            </a:r>
            <a:r>
              <a:rPr lang="en-GB" sz="1200" dirty="0"/>
              <a:t> extends </a:t>
            </a:r>
            <a:r>
              <a:rPr lang="en-GB" sz="1200" dirty="0" err="1"/>
              <a:t>BankAccount</a:t>
            </a:r>
            <a:r>
              <a:rPr lang="en-GB" sz="1200" dirty="0"/>
              <a:t> {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r>
              <a:rPr lang="en-GB" sz="1200" b="1" dirty="0"/>
              <a:t>  public </a:t>
            </a:r>
            <a:r>
              <a:rPr lang="en-GB" sz="1200" b="1" dirty="0" err="1"/>
              <a:t>SavingsAccount</a:t>
            </a:r>
            <a:r>
              <a:rPr lang="en-GB" sz="1200" b="1" dirty="0"/>
              <a:t>(String </a:t>
            </a:r>
            <a:r>
              <a:rPr lang="en-GB" sz="1200" b="1" dirty="0" err="1"/>
              <a:t>accountHolder</a:t>
            </a:r>
            <a:r>
              <a:rPr lang="en-GB" sz="1200" b="1" dirty="0"/>
              <a:t>, </a:t>
            </a:r>
            <a:r>
              <a:rPr lang="en-GB" sz="1200" b="1" dirty="0" err="1"/>
              <a:t>boolean</a:t>
            </a:r>
            <a:r>
              <a:rPr lang="en-GB" sz="1200" b="1" dirty="0"/>
              <a:t> premium) {</a:t>
            </a:r>
          </a:p>
          <a:p>
            <a:pPr>
              <a:defRPr/>
            </a:pPr>
            <a:r>
              <a:rPr lang="en-GB" sz="1200" b="1" dirty="0"/>
              <a:t>    super(</a:t>
            </a:r>
            <a:r>
              <a:rPr lang="en-GB" sz="1200" b="1" dirty="0" err="1"/>
              <a:t>accountHolder</a:t>
            </a:r>
            <a:r>
              <a:rPr lang="en-GB" sz="1200" b="1" dirty="0"/>
              <a:t>);</a:t>
            </a:r>
          </a:p>
          <a:p>
            <a:pPr>
              <a:defRPr/>
            </a:pPr>
            <a:r>
              <a:rPr lang="en-GB" sz="1200" b="1" dirty="0"/>
              <a:t>    </a:t>
            </a:r>
            <a:r>
              <a:rPr lang="en-GB" sz="1200" b="1" dirty="0" err="1"/>
              <a:t>this.premium</a:t>
            </a:r>
            <a:r>
              <a:rPr lang="en-GB" sz="1200" b="1" dirty="0"/>
              <a:t> = premium;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b="1" dirty="0"/>
              <a:t>}</a:t>
            </a:r>
            <a:r>
              <a:rPr lang="en-GB" sz="1200" dirty="0"/>
              <a:t> 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sp>
        <p:nvSpPr>
          <p:cNvPr id="18437" name="TextBox 14"/>
          <p:cNvSpPr txBox="1">
            <a:spLocks noChangeArrowheads="1"/>
          </p:cNvSpPr>
          <p:nvPr/>
        </p:nvSpPr>
        <p:spPr bwMode="auto">
          <a:xfrm>
            <a:off x="6416675" y="5402263"/>
            <a:ext cx="2255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rgbClr val="002060"/>
                </a:solidFill>
              </a:rPr>
              <a:t>SavingsAccount.java</a:t>
            </a:r>
          </a:p>
        </p:txBody>
      </p:sp>
      <p:cxnSp>
        <p:nvCxnSpPr>
          <p:cNvPr id="18438" name="Straight Arrow Connector 23"/>
          <p:cNvCxnSpPr>
            <a:cxnSpLocks noChangeShapeType="1"/>
          </p:cNvCxnSpPr>
          <p:nvPr/>
        </p:nvCxnSpPr>
        <p:spPr bwMode="auto">
          <a:xfrm rot="10800000">
            <a:off x="3252788" y="4492625"/>
            <a:ext cx="3616325" cy="15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5" name="TextBox 24"/>
          <p:cNvSpPr txBox="1"/>
          <p:nvPr/>
        </p:nvSpPr>
        <p:spPr>
          <a:xfrm>
            <a:off x="6824663" y="4341813"/>
            <a:ext cx="1890712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</a:rPr>
              <a:t>Call </a:t>
            </a:r>
            <a:r>
              <a:rPr lang="en-GB" sz="1200" dirty="0" err="1">
                <a:solidFill>
                  <a:srgbClr val="FF0000"/>
                </a:solidFill>
                <a:latin typeface="+mj-lt"/>
              </a:rPr>
              <a:t>superclass</a:t>
            </a:r>
            <a:r>
              <a:rPr lang="en-GB" sz="12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GB" sz="1200" dirty="0" err="1">
                <a:solidFill>
                  <a:srgbClr val="FF0000"/>
                </a:solidFill>
                <a:latin typeface="+mj-lt"/>
              </a:rPr>
              <a:t>ctor</a:t>
            </a:r>
            <a:endParaRPr lang="en-GB" sz="1200" dirty="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</a:rPr>
              <a:t>(otherwise, the compiler </a:t>
            </a:r>
            <a:br>
              <a:rPr lang="en-GB" sz="1200" dirty="0">
                <a:solidFill>
                  <a:srgbClr val="FF0000"/>
                </a:solidFill>
                <a:latin typeface="+mj-lt"/>
              </a:rPr>
            </a:br>
            <a:r>
              <a:rPr lang="en-GB" sz="1200" dirty="0">
                <a:solidFill>
                  <a:srgbClr val="FF0000"/>
                </a:solidFill>
                <a:latin typeface="+mj-lt"/>
              </a:rPr>
              <a:t> will attempt to call</a:t>
            </a:r>
            <a:br>
              <a:rPr lang="en-GB" sz="1200" dirty="0">
                <a:solidFill>
                  <a:srgbClr val="FF0000"/>
                </a:solidFill>
                <a:latin typeface="+mj-lt"/>
              </a:rPr>
            </a:br>
            <a:r>
              <a:rPr lang="en-GB" sz="1200" dirty="0">
                <a:solidFill>
                  <a:srgbClr val="FF0000"/>
                </a:solidFill>
                <a:latin typeface="+mj-lt"/>
              </a:rPr>
              <a:t> super() with no </a:t>
            </a:r>
            <a:r>
              <a:rPr lang="en-GB" sz="1200" dirty="0" err="1">
                <a:solidFill>
                  <a:srgbClr val="FF0000"/>
                </a:solidFill>
                <a:latin typeface="+mj-lt"/>
              </a:rPr>
              <a:t>args</a:t>
            </a:r>
            <a:r>
              <a:rPr lang="en-GB" sz="1200" dirty="0">
                <a:solidFill>
                  <a:srgbClr val="FF0000"/>
                </a:solidFill>
                <a:latin typeface="+mj-lt"/>
              </a:rPr>
              <a:t>)</a:t>
            </a:r>
          </a:p>
        </p:txBody>
      </p:sp>
      <p:sp>
        <p:nvSpPr>
          <p:cNvPr id="2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447ADE1-50E6-4E85-93A8-4277AD8BC79E}" type="slidenum">
              <a:rPr lang="en-GB"/>
              <a:pPr>
                <a:defRPr/>
              </a:pPr>
              <a:t>16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Overriding Methods (1 of 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46700"/>
          </a:xfrm>
        </p:spPr>
        <p:txBody>
          <a:bodyPr/>
          <a:lstStyle/>
          <a:p>
            <a:pPr eaLnBrk="1" hangingPunct="1"/>
            <a:r>
              <a:rPr lang="en-GB" smtClean="0"/>
              <a:t>The subclass can override superclass instance methods</a:t>
            </a:r>
          </a:p>
          <a:p>
            <a:pPr lvl="1" eaLnBrk="1" hangingPunct="1"/>
            <a:r>
              <a:rPr lang="en-GB" smtClean="0">
                <a:cs typeface="Tahoma" pitchFamily="34" charset="0"/>
              </a:rPr>
              <a:t>To </a:t>
            </a:r>
            <a:r>
              <a:rPr lang="en-GB" smtClean="0">
                <a:cs typeface="Tahoma" pitchFamily="34" charset="0"/>
                <a:sym typeface="Wingdings" pitchFamily="2" charset="2"/>
              </a:rPr>
              <a:t>provide a different (or supplementary) implementation</a:t>
            </a:r>
          </a:p>
          <a:p>
            <a:pPr lvl="1" eaLnBrk="1" hangingPunct="1"/>
            <a:r>
              <a:rPr lang="en-GB" smtClean="0">
                <a:cs typeface="Tahoma" pitchFamily="34" charset="0"/>
                <a:sym typeface="Wingdings" pitchFamily="2" charset="2"/>
              </a:rPr>
              <a:t>No obligation </a:t>
            </a:r>
          </a:p>
          <a:p>
            <a:pPr eaLnBrk="1" hangingPunct="1"/>
            <a:r>
              <a:rPr lang="en-GB" smtClean="0">
                <a:cs typeface="Tahoma" pitchFamily="34" charset="0"/>
                <a:sym typeface="Wingdings" pitchFamily="2" charset="2"/>
              </a:rPr>
              <a:t>If you do decide to override a method in a subclass:</a:t>
            </a:r>
          </a:p>
          <a:p>
            <a:pPr lvl="1" eaLnBrk="1" hangingPunct="1"/>
            <a:r>
              <a:rPr lang="en-GB" smtClean="0">
                <a:cs typeface="Tahoma" pitchFamily="34" charset="0"/>
                <a:sym typeface="Wingdings" pitchFamily="2" charset="2"/>
              </a:rPr>
              <a:t>The signature must match the superclass method signature</a:t>
            </a:r>
          </a:p>
          <a:p>
            <a:pPr lvl="1" eaLnBrk="1" hangingPunct="1"/>
            <a:r>
              <a:rPr lang="en-GB" smtClean="0">
                <a:cs typeface="Tahoma" pitchFamily="34" charset="0"/>
                <a:sym typeface="Wingdings" pitchFamily="2" charset="2"/>
              </a:rPr>
              <a:t>The return type must be the same (or a subclass – this is called a "covariant" return)</a:t>
            </a:r>
          </a:p>
          <a:p>
            <a:pPr lvl="1" eaLnBrk="1" hangingPunct="1"/>
            <a:r>
              <a:rPr lang="en-GB" smtClean="0">
                <a:cs typeface="Tahoma" pitchFamily="34" charset="0"/>
                <a:sym typeface="Wingdings" pitchFamily="2" charset="2"/>
              </a:rPr>
              <a:t>The access level must be the same (or less restrictive)</a:t>
            </a:r>
          </a:p>
          <a:p>
            <a:pPr lvl="1" eaLnBrk="1" hangingPunct="1"/>
            <a:r>
              <a:rPr lang="en-GB" smtClean="0">
                <a:cs typeface="Tahoma" pitchFamily="34" charset="0"/>
                <a:sym typeface="Wingdings" pitchFamily="2" charset="2"/>
              </a:rPr>
              <a:t>The list of checked exceptions must be narrower or fewer (it can't be broader or new checked exceptions)</a:t>
            </a:r>
          </a:p>
          <a:p>
            <a:pPr eaLnBrk="1" hangingPunct="1"/>
            <a:r>
              <a:rPr lang="en-GB" smtClean="0">
                <a:cs typeface="Tahoma" pitchFamily="34" charset="0"/>
                <a:sym typeface="Wingdings" pitchFamily="2" charset="2"/>
              </a:rPr>
              <a:t>An override can call the original superclass method, to leverage existing functionality</a:t>
            </a:r>
          </a:p>
          <a:p>
            <a:pPr lvl="1" eaLnBrk="1" hangingPunct="1"/>
            <a:r>
              <a:rPr lang="en-GB" smtClean="0">
                <a:cs typeface="Tahoma" pitchFamily="34" charset="0"/>
                <a:sym typeface="Wingdings" pitchFamily="2" charset="2"/>
              </a:rPr>
              <a:t>Via </a:t>
            </a:r>
            <a:r>
              <a:rPr lang="en-GB" smtClean="0">
                <a:latin typeface="Lucida Console" pitchFamily="49" charset="0"/>
                <a:cs typeface="Tahoma" pitchFamily="34" charset="0"/>
                <a:sym typeface="Wingdings" pitchFamily="2" charset="2"/>
              </a:rPr>
              <a:t>super.</a:t>
            </a:r>
            <a:r>
              <a:rPr lang="en-GB" i="1" smtClean="0">
                <a:latin typeface="Lucida Console" pitchFamily="49" charset="0"/>
                <a:cs typeface="Tahoma" pitchFamily="34" charset="0"/>
                <a:sym typeface="Wingdings" pitchFamily="2" charset="2"/>
              </a:rPr>
              <a:t>methodName</a:t>
            </a:r>
            <a:r>
              <a:rPr lang="en-GB" smtClean="0">
                <a:latin typeface="Lucida Console" pitchFamily="49" charset="0"/>
                <a:cs typeface="Tahoma" pitchFamily="34" charset="0"/>
                <a:sym typeface="Wingdings" pitchFamily="2" charset="2"/>
              </a:rPr>
              <a:t>(</a:t>
            </a:r>
            <a:r>
              <a:rPr lang="en-GB" i="1" smtClean="0">
                <a:latin typeface="Lucida Console" pitchFamily="49" charset="0"/>
                <a:cs typeface="Tahoma" pitchFamily="34" charset="0"/>
                <a:sym typeface="Wingdings" pitchFamily="2" charset="2"/>
              </a:rPr>
              <a:t>params</a:t>
            </a:r>
            <a:r>
              <a:rPr lang="en-GB" smtClean="0">
                <a:latin typeface="Lucida Console" pitchFamily="49" charset="0"/>
                <a:cs typeface="Tahoma" pitchFamily="34" charset="0"/>
                <a:sym typeface="Wingdings" pitchFamily="2" charset="2"/>
              </a:rPr>
              <a:t>)</a:t>
            </a:r>
          </a:p>
        </p:txBody>
      </p:sp>
      <p:sp>
        <p:nvSpPr>
          <p:cNvPr id="2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57DCE49-9681-41C6-84CB-E390BD09699F}" type="slidenum">
              <a:rPr lang="en-GB"/>
              <a:pPr>
                <a:defRPr/>
              </a:pPr>
              <a:t>17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Overriding Methods (2 of 2)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467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Examples of overriding methods:</a:t>
            </a:r>
            <a:endParaRPr lang="en-GB" dirty="0" smtClean="0">
              <a:latin typeface="+mj-lt"/>
              <a:cs typeface="Tahoma" pitchFamily="34" charset="0"/>
            </a:endParaRPr>
          </a:p>
        </p:txBody>
      </p:sp>
      <p:sp>
        <p:nvSpPr>
          <p:cNvPr id="2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FB8D96D-C021-473B-B3ED-02847D6F95B6}" type="slidenum">
              <a:rPr lang="en-GB"/>
              <a:pPr>
                <a:defRPr/>
              </a:pPr>
              <a:t>18</a:t>
            </a:fld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400" y="1711325"/>
            <a:ext cx="7874000" cy="430688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SavingsAccount</a:t>
            </a:r>
            <a:r>
              <a:rPr lang="en-GB" sz="1200" dirty="0"/>
              <a:t> extends </a:t>
            </a:r>
            <a:r>
              <a:rPr lang="en-GB" sz="1200" dirty="0" err="1"/>
              <a:t>BankAccount</a:t>
            </a:r>
            <a:r>
              <a:rPr lang="en-GB" sz="1200" dirty="0"/>
              <a:t> {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b="1" dirty="0"/>
              <a:t>@Override</a:t>
            </a:r>
          </a:p>
          <a:p>
            <a:pPr>
              <a:defRPr/>
            </a:pPr>
            <a:r>
              <a:rPr lang="en-GB" sz="1200" dirty="0"/>
              <a:t>  public double withdraw(double amount) {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b="1" dirty="0" err="1"/>
              <a:t>super.withdraw</a:t>
            </a:r>
            <a:r>
              <a:rPr lang="en-GB" sz="1200" b="1" dirty="0"/>
              <a:t>(amount);</a:t>
            </a:r>
          </a:p>
          <a:p>
            <a:pPr>
              <a:defRPr/>
            </a:pPr>
            <a:r>
              <a:rPr lang="en-GB" sz="1200" dirty="0"/>
              <a:t>    if (balance &lt; 0) {</a:t>
            </a:r>
          </a:p>
          <a:p>
            <a:pPr>
              <a:defRPr/>
            </a:pPr>
            <a:r>
              <a:rPr lang="en-GB" sz="1200" dirty="0"/>
              <a:t>      </a:t>
            </a:r>
            <a:r>
              <a:rPr lang="en-GB" sz="1200" dirty="0" err="1"/>
              <a:t>goneOverdrawn</a:t>
            </a:r>
            <a:r>
              <a:rPr lang="en-GB" sz="1200" dirty="0"/>
              <a:t> = true;</a:t>
            </a:r>
          </a:p>
          <a:p>
            <a:pPr>
              <a:defRPr/>
            </a:pPr>
            <a:r>
              <a:rPr lang="en-GB" sz="1200" dirty="0"/>
              <a:t>    }</a:t>
            </a:r>
          </a:p>
          <a:p>
            <a:pPr>
              <a:defRPr/>
            </a:pPr>
            <a:r>
              <a:rPr lang="en-GB" sz="1200" dirty="0"/>
              <a:t>    return balance;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b="1" dirty="0"/>
              <a:t>@Override</a:t>
            </a:r>
          </a:p>
          <a:p>
            <a:pPr>
              <a:defRPr/>
            </a:pPr>
            <a:r>
              <a:rPr lang="en-GB" sz="1200" dirty="0"/>
              <a:t>  public String </a:t>
            </a:r>
            <a:r>
              <a:rPr lang="en-GB" sz="1200" dirty="0" err="1"/>
              <a:t>toString</a:t>
            </a:r>
            <a:r>
              <a:rPr lang="en-GB" sz="1200" dirty="0"/>
              <a:t>() {</a:t>
            </a:r>
          </a:p>
          <a:p>
            <a:pPr>
              <a:defRPr/>
            </a:pPr>
            <a:r>
              <a:rPr lang="en-GB" sz="1200" dirty="0"/>
              <a:t>    String </a:t>
            </a:r>
            <a:r>
              <a:rPr lang="en-GB" sz="1200" dirty="0" err="1"/>
              <a:t>str</a:t>
            </a:r>
            <a:r>
              <a:rPr lang="en-GB" sz="1200" dirty="0"/>
              <a:t> = </a:t>
            </a:r>
            <a:r>
              <a:rPr lang="en-GB" sz="1200" dirty="0" err="1"/>
              <a:t>String.format</a:t>
            </a:r>
            <a:r>
              <a:rPr lang="en-GB" sz="1200" dirty="0"/>
              <a:t>("%s [%s, %s]", </a:t>
            </a:r>
          </a:p>
          <a:p>
            <a:pPr>
              <a:defRPr/>
            </a:pPr>
            <a:r>
              <a:rPr lang="en-GB" sz="1200" dirty="0"/>
              <a:t>                    </a:t>
            </a:r>
            <a:r>
              <a:rPr lang="en-GB" sz="1200" b="1" dirty="0" err="1"/>
              <a:t>super.toString</a:t>
            </a:r>
            <a:r>
              <a:rPr lang="en-GB" sz="1200" b="1" dirty="0"/>
              <a:t>()</a:t>
            </a:r>
            <a:r>
              <a:rPr lang="en-GB" sz="1200" dirty="0"/>
              <a:t>,</a:t>
            </a:r>
          </a:p>
          <a:p>
            <a:pPr>
              <a:defRPr/>
            </a:pPr>
            <a:r>
              <a:rPr lang="en-GB" sz="1200" dirty="0"/>
              <a:t>                    premium ? "Premium" : "Normal",</a:t>
            </a:r>
          </a:p>
          <a:p>
            <a:pPr>
              <a:defRPr/>
            </a:pPr>
            <a:r>
              <a:rPr lang="en-GB" sz="1200" dirty="0"/>
              <a:t>                    </a:t>
            </a:r>
            <a:r>
              <a:rPr lang="en-GB" sz="1200" dirty="0" err="1"/>
              <a:t>goneOverdrawn</a:t>
            </a:r>
            <a:r>
              <a:rPr lang="en-GB" sz="1200" dirty="0"/>
              <a:t> ? "gone overdrawn" : "not gone overdrawn");</a:t>
            </a:r>
          </a:p>
          <a:p>
            <a:pPr>
              <a:defRPr/>
            </a:pPr>
            <a:r>
              <a:rPr lang="en-GB" sz="1200" dirty="0"/>
              <a:t>    return </a:t>
            </a:r>
            <a:r>
              <a:rPr lang="en-GB" sz="1200" dirty="0" err="1"/>
              <a:t>str</a:t>
            </a:r>
            <a:r>
              <a:rPr lang="en-GB" sz="1200" dirty="0"/>
              <a:t>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sp>
        <p:nvSpPr>
          <p:cNvPr id="20486" name="TextBox 5"/>
          <p:cNvSpPr txBox="1">
            <a:spLocks noChangeArrowheads="1"/>
          </p:cNvSpPr>
          <p:nvPr/>
        </p:nvSpPr>
        <p:spPr bwMode="auto">
          <a:xfrm>
            <a:off x="6416675" y="5721350"/>
            <a:ext cx="2255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rgbClr val="002060"/>
                </a:solidFill>
              </a:rPr>
              <a:t>SavingsAccount.java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48288" y="2246313"/>
            <a:ext cx="338137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</a:rPr>
              <a:t>Indicates we're overriding a </a:t>
            </a:r>
            <a:r>
              <a:rPr lang="en-GB" sz="1200" dirty="0" err="1">
                <a:solidFill>
                  <a:srgbClr val="FF0000"/>
                </a:solidFill>
                <a:latin typeface="+mj-lt"/>
              </a:rPr>
              <a:t>superclass</a:t>
            </a:r>
            <a:r>
              <a:rPr lang="en-GB" sz="1200" dirty="0">
                <a:solidFill>
                  <a:srgbClr val="FF0000"/>
                </a:solidFill>
                <a:latin typeface="+mj-lt"/>
              </a:rPr>
              <a:t> method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51463" y="2644775"/>
            <a:ext cx="33813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</a:rPr>
              <a:t>Invoke </a:t>
            </a:r>
            <a:r>
              <a:rPr lang="en-GB" sz="1200" dirty="0" err="1">
                <a:solidFill>
                  <a:srgbClr val="FF0000"/>
                </a:solidFill>
                <a:latin typeface="+mj-lt"/>
              </a:rPr>
              <a:t>superclass</a:t>
            </a:r>
            <a:r>
              <a:rPr lang="en-GB" sz="1200" dirty="0">
                <a:solidFill>
                  <a:srgbClr val="FF0000"/>
                </a:solidFill>
                <a:latin typeface="+mj-lt"/>
              </a:rPr>
              <a:t> method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51463" y="4100513"/>
            <a:ext cx="338137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</a:rPr>
              <a:t>Indicates we're overriding a </a:t>
            </a:r>
            <a:r>
              <a:rPr lang="en-GB" sz="1200" dirty="0" err="1">
                <a:solidFill>
                  <a:srgbClr val="FF0000"/>
                </a:solidFill>
                <a:latin typeface="+mj-lt"/>
              </a:rPr>
              <a:t>superclass</a:t>
            </a:r>
            <a:r>
              <a:rPr lang="en-GB" sz="1200" dirty="0">
                <a:solidFill>
                  <a:srgbClr val="FF0000"/>
                </a:solidFill>
                <a:latin typeface="+mj-lt"/>
              </a:rPr>
              <a:t> method</a:t>
            </a:r>
          </a:p>
        </p:txBody>
      </p:sp>
      <p:cxnSp>
        <p:nvCxnSpPr>
          <p:cNvPr id="20490" name="Straight Arrow Connector 6"/>
          <p:cNvCxnSpPr>
            <a:cxnSpLocks noChangeShapeType="1"/>
            <a:stCxn id="8" idx="1"/>
          </p:cNvCxnSpPr>
          <p:nvPr/>
        </p:nvCxnSpPr>
        <p:spPr bwMode="auto">
          <a:xfrm rot="10800000">
            <a:off x="1978025" y="2378075"/>
            <a:ext cx="3370263" cy="793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0491" name="Straight Arrow Connector 10"/>
          <p:cNvCxnSpPr>
            <a:cxnSpLocks noChangeShapeType="1"/>
            <a:stCxn id="12" idx="1"/>
          </p:cNvCxnSpPr>
          <p:nvPr/>
        </p:nvCxnSpPr>
        <p:spPr bwMode="auto">
          <a:xfrm rot="10800000">
            <a:off x="3424238" y="2776538"/>
            <a:ext cx="1927225" cy="635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0492" name="Straight Arrow Connector 13"/>
          <p:cNvCxnSpPr>
            <a:cxnSpLocks noChangeShapeType="1"/>
            <a:stCxn id="15" idx="1"/>
          </p:cNvCxnSpPr>
          <p:nvPr/>
        </p:nvCxnSpPr>
        <p:spPr bwMode="auto">
          <a:xfrm rot="10800000">
            <a:off x="1981200" y="4232275"/>
            <a:ext cx="3370263" cy="635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0493" name="Straight Arrow Connector 15"/>
          <p:cNvCxnSpPr>
            <a:cxnSpLocks noChangeShapeType="1"/>
            <a:stCxn id="17" idx="1"/>
          </p:cNvCxnSpPr>
          <p:nvPr/>
        </p:nvCxnSpPr>
        <p:spPr bwMode="auto">
          <a:xfrm rot="10800000">
            <a:off x="4316413" y="4803775"/>
            <a:ext cx="1038225" cy="3175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7" name="TextBox 16"/>
          <p:cNvSpPr txBox="1"/>
          <p:nvPr/>
        </p:nvSpPr>
        <p:spPr>
          <a:xfrm>
            <a:off x="5354638" y="4667250"/>
            <a:ext cx="33813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200" dirty="0">
                <a:solidFill>
                  <a:srgbClr val="FF0000"/>
                </a:solidFill>
                <a:latin typeface="+mj-lt"/>
              </a:rPr>
              <a:t>Invoke </a:t>
            </a:r>
            <a:r>
              <a:rPr lang="en-GB" sz="1200" dirty="0" err="1">
                <a:solidFill>
                  <a:srgbClr val="FF0000"/>
                </a:solidFill>
                <a:latin typeface="+mj-lt"/>
              </a:rPr>
              <a:t>superclass</a:t>
            </a:r>
            <a:r>
              <a:rPr lang="en-GB" sz="1200" dirty="0">
                <a:solidFill>
                  <a:srgbClr val="FF0000"/>
                </a:solidFill>
                <a:latin typeface="+mj-lt"/>
              </a:rPr>
              <a:t>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F8731D5-7A7E-4F32-A666-95798FD300DB}" type="slidenum">
              <a:rPr lang="en-GB"/>
              <a:pPr>
                <a:defRPr/>
              </a:pPr>
              <a:t>19</a:t>
            </a:fld>
            <a:endParaRPr lang="en-GB" dirty="0"/>
          </a:p>
        </p:txBody>
      </p:sp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smtClean="0"/>
              <a:t>3. Polymorphism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is polymorphism?</a:t>
            </a:r>
          </a:p>
          <a:p>
            <a:pPr eaLnBrk="1" hangingPunct="1"/>
            <a:r>
              <a:rPr lang="en-GB" smtClean="0"/>
              <a:t>The principle of substitutability</a:t>
            </a:r>
          </a:p>
          <a:p>
            <a:pPr eaLnBrk="1" hangingPunct="1"/>
            <a:r>
              <a:rPr lang="en-GB" smtClean="0"/>
              <a:t>Polymorphism in action</a:t>
            </a:r>
          </a:p>
          <a:p>
            <a:pPr eaLnBrk="1" hangingPunct="1"/>
            <a:r>
              <a:rPr lang="en-GB" smtClean="0"/>
              <a:t>Accessing subclass-specific members</a:t>
            </a:r>
          </a:p>
          <a:p>
            <a:pPr eaLnBrk="1" hangingPunct="1"/>
            <a:r>
              <a:rPr lang="en-GB" smtClean="0"/>
              <a:t>Polymorphic collections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0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0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0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146" grpId="0"/>
      <p:bldP spid="9021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0A027AF-85DC-4963-B7C9-444B97971646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Contents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Overview of inheritance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Defining superclasses and subclasses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Polymorphism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Additional techniques</a:t>
            </a: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325"/>
            <a:ext cx="7924800" cy="1644650"/>
            <a:chOff x="274" y="3059"/>
            <a:chExt cx="4992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>Demo project: </a:t>
              </a:r>
              <a:r>
                <a:rPr lang="en-GB" sz="2000" b="1" dirty="0" err="1" smtClean="0">
                  <a:solidFill>
                    <a:schemeClr val="tx2"/>
                  </a:solidFill>
                  <a:sym typeface="Wingdings" pitchFamily="2" charset="2"/>
                </a:rPr>
                <a:t>DemoInheritance</a:t>
              </a:r>
              <a:endParaRPr lang="en-US" sz="2000" b="1" dirty="0"/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4" grpId="0"/>
      <p:bldP spid="62259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ED528A9-C9FF-44B4-A495-B892B2669A71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What is Polymorphism?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>
                <a:latin typeface="+mj-lt"/>
              </a:rPr>
              <a:t>Greek for "many forms"</a:t>
            </a:r>
          </a:p>
          <a:p>
            <a:pPr lvl="1" eaLnBrk="1" hangingPunct="1">
              <a:defRPr/>
            </a:pPr>
            <a:endParaRPr lang="en-GB" dirty="0" smtClean="0">
              <a:latin typeface="+mj-lt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In an OO context: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ea typeface="+mn-ea"/>
                <a:cs typeface="+mn-cs"/>
              </a:rPr>
              <a:t>You can have many different "kinds" of object (e.g. many different kinds of bank accounts)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ea typeface="+mn-ea"/>
                <a:cs typeface="+mn-cs"/>
              </a:rPr>
              <a:t>Your application can treat them all in the same way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ea typeface="+mn-ea"/>
                <a:cs typeface="+mn-cs"/>
              </a:rPr>
              <a:t>Your application doesn't need to know which particular kind of object it's using at any given moment</a:t>
            </a:r>
            <a:endParaRPr lang="en-US" dirty="0" smtClean="0"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A0F360C-F30F-4407-9D96-D6887E76E5D0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The Principle of Substitutability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Polymorphism is facilitated by the principle of substitutability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A </a:t>
            </a:r>
            <a:r>
              <a:rPr lang="en-GB" dirty="0" err="1" smtClean="0">
                <a:latin typeface="+mj-lt"/>
              </a:rPr>
              <a:t>superclass</a:t>
            </a:r>
            <a:r>
              <a:rPr lang="en-GB" dirty="0" smtClean="0">
                <a:latin typeface="+mj-lt"/>
              </a:rPr>
              <a:t> reference can refer to any kind of subclass object</a:t>
            </a:r>
          </a:p>
          <a:p>
            <a:pPr lvl="1" eaLnBrk="1" hangingPunct="1">
              <a:defRPr/>
            </a:pPr>
            <a:endParaRPr lang="en-GB" dirty="0" smtClean="0">
              <a:latin typeface="+mj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2788" y="2444750"/>
            <a:ext cx="7948612" cy="39671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static void </a:t>
            </a:r>
            <a:r>
              <a:rPr lang="en-GB" sz="1200" dirty="0" err="1"/>
              <a:t>demoPolymorphism</a:t>
            </a:r>
            <a:r>
              <a:rPr lang="en-GB" sz="1200" dirty="0"/>
              <a:t>() {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b="1" dirty="0" err="1"/>
              <a:t>BankAccount</a:t>
            </a:r>
            <a:r>
              <a:rPr lang="en-GB" sz="1200" b="1" dirty="0"/>
              <a:t> </a:t>
            </a:r>
            <a:r>
              <a:rPr lang="en-GB" sz="1200" b="1" dirty="0" err="1"/>
              <a:t>sa</a:t>
            </a:r>
            <a:r>
              <a:rPr lang="en-GB" sz="1200" b="1" dirty="0"/>
              <a:t> = new </a:t>
            </a:r>
            <a:r>
              <a:rPr lang="en-GB" sz="1200" b="1" dirty="0" err="1"/>
              <a:t>SavingsAccount</a:t>
            </a:r>
            <a:r>
              <a:rPr lang="en-GB" sz="1200" b="1" dirty="0"/>
              <a:t>("Mickey", true);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b="1" dirty="0" err="1"/>
              <a:t>BankAccount</a:t>
            </a:r>
            <a:r>
              <a:rPr lang="en-GB" sz="1200" b="1" dirty="0"/>
              <a:t> ca = new </a:t>
            </a:r>
            <a:r>
              <a:rPr lang="en-GB" sz="1200" b="1" dirty="0" err="1"/>
              <a:t>CurrentAccount</a:t>
            </a:r>
            <a:r>
              <a:rPr lang="en-GB" sz="1200" b="1" dirty="0"/>
              <a:t>("Donald", 50);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processAccount</a:t>
            </a:r>
            <a:r>
              <a:rPr lang="en-GB" sz="1200" dirty="0"/>
              <a:t>(</a:t>
            </a:r>
            <a:r>
              <a:rPr lang="en-GB" sz="1200" b="1" dirty="0" err="1"/>
              <a:t>sa</a:t>
            </a:r>
            <a:r>
              <a:rPr lang="en-GB" sz="1200" dirty="0"/>
              <a:t>);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processAccount</a:t>
            </a:r>
            <a:r>
              <a:rPr lang="en-GB" sz="1200" dirty="0"/>
              <a:t>(</a:t>
            </a:r>
            <a:r>
              <a:rPr lang="en-GB" sz="1200" b="1" dirty="0"/>
              <a:t>ca</a:t>
            </a:r>
            <a:r>
              <a:rPr lang="en-GB" sz="1200" dirty="0"/>
              <a:t>);</a:t>
            </a:r>
          </a:p>
          <a:p>
            <a:pPr>
              <a:defRPr/>
            </a:pPr>
            <a:r>
              <a:rPr lang="en-GB" sz="1200" dirty="0"/>
              <a:t>}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public static void </a:t>
            </a:r>
            <a:r>
              <a:rPr lang="en-GB" sz="1200" dirty="0" err="1"/>
              <a:t>processAccount</a:t>
            </a:r>
            <a:r>
              <a:rPr lang="en-GB" sz="1200" dirty="0"/>
              <a:t>(</a:t>
            </a:r>
            <a:r>
              <a:rPr lang="en-GB" sz="1200" b="1" dirty="0" err="1"/>
              <a:t>BankAccount</a:t>
            </a:r>
            <a:r>
              <a:rPr lang="en-GB" sz="1200" b="1" dirty="0"/>
              <a:t> account</a:t>
            </a:r>
            <a:r>
              <a:rPr lang="en-GB" sz="1200" dirty="0"/>
              <a:t>) {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r>
              <a:rPr lang="en-GB" sz="1200" dirty="0"/>
              <a:t>  // The compiler knows "account" refers to a </a:t>
            </a:r>
            <a:r>
              <a:rPr lang="en-GB" sz="1200" dirty="0" err="1"/>
              <a:t>BankAccount</a:t>
            </a:r>
            <a:r>
              <a:rPr lang="en-GB" sz="1200" dirty="0"/>
              <a:t> object or some subclass,</a:t>
            </a:r>
          </a:p>
          <a:p>
            <a:pPr>
              <a:defRPr/>
            </a:pPr>
            <a:r>
              <a:rPr lang="en-GB" sz="1200" dirty="0"/>
              <a:t>  // but it doesn't know which particular subclass.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// Therefore the compiler only lets you access members defined in </a:t>
            </a:r>
            <a:r>
              <a:rPr lang="en-GB" sz="1200" dirty="0" err="1"/>
              <a:t>BankAccount</a:t>
            </a:r>
            <a:r>
              <a:rPr lang="en-GB" sz="1200" dirty="0"/>
              <a:t>.   </a:t>
            </a:r>
          </a:p>
          <a:p>
            <a:pPr>
              <a:defRPr/>
            </a:pPr>
            <a:r>
              <a:rPr lang="en-GB" sz="1200" dirty="0"/>
              <a:t>  // You can't access </a:t>
            </a:r>
            <a:r>
              <a:rPr lang="en-GB" sz="1200" dirty="0" err="1"/>
              <a:t>SavingsAccount</a:t>
            </a:r>
            <a:r>
              <a:rPr lang="en-GB" sz="1200" dirty="0"/>
              <a:t>-specific or </a:t>
            </a:r>
            <a:r>
              <a:rPr lang="en-GB" sz="1200" dirty="0" err="1"/>
              <a:t>CreditAccount</a:t>
            </a:r>
            <a:r>
              <a:rPr lang="en-GB" sz="1200" dirty="0"/>
              <a:t>-specific members. </a:t>
            </a:r>
          </a:p>
          <a:p>
            <a:pPr>
              <a:defRPr/>
            </a:pPr>
            <a:r>
              <a:rPr lang="en-GB" sz="1200" dirty="0"/>
              <a:t>  // This is good – your code is more "general purpose", so you won't have to modify </a:t>
            </a:r>
          </a:p>
          <a:p>
            <a:pPr>
              <a:defRPr/>
            </a:pPr>
            <a:r>
              <a:rPr lang="en-GB" sz="1200" dirty="0"/>
              <a:t>  // your code if someone defines a new kind of </a:t>
            </a:r>
            <a:r>
              <a:rPr lang="en-GB" sz="1200" dirty="0" err="1"/>
              <a:t>BankAccount</a:t>
            </a:r>
            <a:r>
              <a:rPr lang="en-GB" sz="1200" dirty="0"/>
              <a:t> subclass in the future.</a:t>
            </a:r>
          </a:p>
          <a:p>
            <a:pPr>
              <a:defRPr/>
            </a:pPr>
            <a:r>
              <a:rPr lang="en-GB" sz="1200" dirty="0"/>
              <a:t>  …  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sp>
        <p:nvSpPr>
          <p:cNvPr id="23558" name="TextBox 7"/>
          <p:cNvSpPr txBox="1">
            <a:spLocks noChangeArrowheads="1"/>
          </p:cNvSpPr>
          <p:nvPr/>
        </p:nvSpPr>
        <p:spPr bwMode="auto">
          <a:xfrm>
            <a:off x="6743700" y="6103938"/>
            <a:ext cx="1928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rgbClr val="002060"/>
                </a:solidFill>
              </a:rPr>
              <a:t>UseAccounts.java</a:t>
            </a:r>
          </a:p>
        </p:txBody>
      </p:sp>
      <p:cxnSp>
        <p:nvCxnSpPr>
          <p:cNvPr id="23559" name="Elbow Connector 27"/>
          <p:cNvCxnSpPr>
            <a:cxnSpLocks noChangeShapeType="1"/>
          </p:cNvCxnSpPr>
          <p:nvPr/>
        </p:nvCxnSpPr>
        <p:spPr bwMode="auto">
          <a:xfrm>
            <a:off x="2786063" y="3540125"/>
            <a:ext cx="2657475" cy="808038"/>
          </a:xfrm>
          <a:prstGeom prst="bentConnector3">
            <a:avLst>
              <a:gd name="adj1" fmla="val 100000"/>
            </a:avLst>
          </a:prstGeom>
          <a:noFill/>
          <a:ln w="28575" algn="ctr">
            <a:solidFill>
              <a:schemeClr val="tx2"/>
            </a:solidFill>
            <a:round/>
            <a:headEnd/>
            <a:tailEnd type="triangle" w="lg" len="lg"/>
          </a:ln>
        </p:spPr>
      </p:cxnSp>
      <p:cxnSp>
        <p:nvCxnSpPr>
          <p:cNvPr id="23560" name="Elbow Connector 34"/>
          <p:cNvCxnSpPr>
            <a:cxnSpLocks noChangeShapeType="1"/>
          </p:cNvCxnSpPr>
          <p:nvPr/>
        </p:nvCxnSpPr>
        <p:spPr bwMode="auto">
          <a:xfrm>
            <a:off x="2786063" y="3689350"/>
            <a:ext cx="2459037" cy="663575"/>
          </a:xfrm>
          <a:prstGeom prst="bentConnector3">
            <a:avLst>
              <a:gd name="adj1" fmla="val 100144"/>
            </a:avLst>
          </a:prstGeom>
          <a:noFill/>
          <a:ln w="28575" algn="ctr">
            <a:solidFill>
              <a:schemeClr val="tx2"/>
            </a:solidFill>
            <a:round/>
            <a:headEnd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Polymorphism in Action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>
                <a:latin typeface="+mj-lt"/>
              </a:rPr>
              <a:t>Question: 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What happens when you invoke an instance method via a </a:t>
            </a:r>
            <a:r>
              <a:rPr lang="en-GB" dirty="0" err="1" smtClean="0">
                <a:latin typeface="+mj-lt"/>
              </a:rPr>
              <a:t>superclass</a:t>
            </a:r>
            <a:r>
              <a:rPr lang="en-GB" dirty="0" smtClean="0">
                <a:latin typeface="+mj-lt"/>
              </a:rPr>
              <a:t> reference?</a:t>
            </a: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Answer: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The "correct" version of the method is invoked, depending on the actual type of object currently pointed to</a:t>
            </a:r>
          </a:p>
          <a:p>
            <a:pPr lvl="1" eaLnBrk="1" hangingPunct="1">
              <a:defRPr/>
            </a:pPr>
            <a:endParaRPr lang="en-GB" dirty="0" smtClean="0">
              <a:latin typeface="+mj-lt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Specifically, this is what polymorphism boils down to: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If the reference actually points to a subclass object… 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And that subclass has overridden the method…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The subclass's version of the method is called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88" y="5581650"/>
            <a:ext cx="7948612" cy="104298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static void </a:t>
            </a:r>
            <a:r>
              <a:rPr lang="en-GB" sz="1200" dirty="0" err="1"/>
              <a:t>processAccount</a:t>
            </a:r>
            <a:r>
              <a:rPr lang="en-GB" sz="1200" dirty="0"/>
              <a:t>(</a:t>
            </a:r>
            <a:r>
              <a:rPr lang="en-GB" sz="1200" dirty="0" err="1"/>
              <a:t>BankAccount</a:t>
            </a:r>
            <a:r>
              <a:rPr lang="en-GB" sz="1200" dirty="0"/>
              <a:t> account) {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account.withdraw</a:t>
            </a:r>
            <a:r>
              <a:rPr lang="en-GB" sz="1200" dirty="0"/>
              <a:t>(200);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account.deposit</a:t>
            </a:r>
            <a:r>
              <a:rPr lang="en-GB" sz="1200" dirty="0"/>
              <a:t>(300);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System.out.println</a:t>
            </a:r>
            <a:r>
              <a:rPr lang="en-GB" sz="1200" dirty="0"/>
              <a:t>(</a:t>
            </a:r>
            <a:r>
              <a:rPr lang="en-GB" sz="1200" dirty="0" err="1"/>
              <a:t>account.toString</a:t>
            </a:r>
            <a:r>
              <a:rPr lang="en-GB" sz="1200" dirty="0"/>
              <a:t>());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sp>
        <p:nvSpPr>
          <p:cNvPr id="24581" name="TextBox 7"/>
          <p:cNvSpPr txBox="1">
            <a:spLocks noChangeArrowheads="1"/>
          </p:cNvSpPr>
          <p:nvPr/>
        </p:nvSpPr>
        <p:spPr bwMode="auto">
          <a:xfrm>
            <a:off x="6743700" y="6316663"/>
            <a:ext cx="1928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rgbClr val="002060"/>
                </a:solidFill>
              </a:rPr>
              <a:t>UseAccounts.java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F9FC36B-7828-4131-864F-1687699A73C9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Accessing Subclass-Specific Members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Polymorphism is great </a:t>
            </a:r>
            <a:r>
              <a:rPr lang="en-GB" dirty="0" smtClean="0">
                <a:sym typeface="Wingdings" pitchFamily="2" charset="2"/>
              </a:rPr>
              <a:t>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You can write general-purpose code that doesn't care what actual subclass objects it's dealing with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The downside is that you can't actually access subclass-specific members via a </a:t>
            </a:r>
            <a:r>
              <a:rPr lang="en-GB" dirty="0" err="1" smtClean="0">
                <a:latin typeface="+mj-lt"/>
                <a:sym typeface="Wingdings" pitchFamily="2" charset="2"/>
              </a:rPr>
              <a:t>superclass</a:t>
            </a:r>
            <a:r>
              <a:rPr lang="en-GB" dirty="0" smtClean="0">
                <a:latin typeface="+mj-lt"/>
                <a:sym typeface="Wingdings" pitchFamily="2" charset="2"/>
              </a:rPr>
              <a:t> reference</a:t>
            </a:r>
          </a:p>
          <a:p>
            <a:pPr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If you </a:t>
            </a:r>
            <a:r>
              <a:rPr lang="en-GB" u="sng" dirty="0" smtClean="0">
                <a:latin typeface="+mj-lt"/>
                <a:sym typeface="Wingdings" pitchFamily="2" charset="2"/>
              </a:rPr>
              <a:t>really</a:t>
            </a:r>
            <a:r>
              <a:rPr lang="en-GB" dirty="0" smtClean="0">
                <a:latin typeface="+mj-lt"/>
                <a:sym typeface="Wingdings" pitchFamily="2" charset="2"/>
              </a:rPr>
              <a:t> need to access subclass-specific members: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Use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instanceof</a:t>
            </a:r>
            <a:r>
              <a:rPr lang="en-GB" dirty="0" smtClean="0">
                <a:latin typeface="+mj-lt"/>
                <a:sym typeface="Wingdings" pitchFamily="2" charset="2"/>
              </a:rPr>
              <a:t> to determine if the reference points to a particular subclass object type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Then cast the reference to that subclass type</a:t>
            </a:r>
          </a:p>
          <a:p>
            <a:pPr lvl="1" eaLnBrk="1" hangingPunct="1">
              <a:defRPr/>
            </a:pPr>
            <a:endParaRPr lang="en-GB" dirty="0" smtClean="0">
              <a:latin typeface="+mj-lt"/>
              <a:sym typeface="Wingdings" pitchFamily="2" charset="2"/>
            </a:endParaRPr>
          </a:p>
          <a:p>
            <a:pPr lvl="1" eaLnBrk="1" hangingPunct="1">
              <a:defRPr/>
            </a:pPr>
            <a:endParaRPr lang="en-GB" dirty="0" smtClean="0">
              <a:latin typeface="+mj-lt"/>
              <a:sym typeface="Wingdings" pitchFamily="2" charset="2"/>
            </a:endParaRPr>
          </a:p>
          <a:p>
            <a:pPr lvl="1" eaLnBrk="1" hangingPunct="1">
              <a:defRPr/>
            </a:pPr>
            <a:endParaRPr lang="en-GB" dirty="0" smtClean="0">
              <a:latin typeface="+mj-lt"/>
              <a:sym typeface="Wingdings" pitchFamily="2" charset="2"/>
            </a:endParaRPr>
          </a:p>
          <a:p>
            <a:pPr lvl="2" eaLnBrk="1" hangingPunct="1">
              <a:defRPr/>
            </a:pPr>
            <a:endParaRPr lang="en-GB" dirty="0" smtClean="0">
              <a:latin typeface="+mj-lt"/>
              <a:sym typeface="Wingdings" pitchFamily="2" charset="2"/>
            </a:endParaRPr>
          </a:p>
          <a:p>
            <a:pPr lvl="2" eaLnBrk="1" hangingPunct="1">
              <a:defRPr/>
            </a:pPr>
            <a:endParaRPr lang="en-GB" dirty="0" smtClean="0">
              <a:latin typeface="+mj-lt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Note: If the object reference is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null</a:t>
            </a:r>
            <a:r>
              <a:rPr lang="en-GB" dirty="0" smtClean="0">
                <a:latin typeface="+mj-lt"/>
                <a:sym typeface="Wingdings" pitchFamily="2" charset="2"/>
              </a:rPr>
              <a:t>,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instanceof</a:t>
            </a:r>
            <a:r>
              <a:rPr lang="en-GB" dirty="0" smtClean="0">
                <a:latin typeface="+mj-lt"/>
                <a:sym typeface="Wingdings" pitchFamily="2" charset="2"/>
              </a:rPr>
              <a:t> returns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false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88" y="4525963"/>
            <a:ext cx="7948612" cy="15621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static void </a:t>
            </a:r>
            <a:r>
              <a:rPr lang="en-GB" sz="1200" dirty="0" err="1"/>
              <a:t>processAccount</a:t>
            </a:r>
            <a:r>
              <a:rPr lang="en-GB" sz="1200" dirty="0"/>
              <a:t>(</a:t>
            </a:r>
            <a:r>
              <a:rPr lang="en-GB" sz="1200" dirty="0" err="1"/>
              <a:t>BankAccount</a:t>
            </a:r>
            <a:r>
              <a:rPr lang="en-GB" sz="1200" dirty="0"/>
              <a:t> account) {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r>
              <a:rPr lang="en-GB" sz="1200" b="1" dirty="0"/>
              <a:t>  if (account </a:t>
            </a:r>
            <a:r>
              <a:rPr lang="en-GB" sz="1200" b="1" dirty="0" err="1"/>
              <a:t>instanceof</a:t>
            </a:r>
            <a:r>
              <a:rPr lang="en-GB" sz="1200" b="1" dirty="0"/>
              <a:t> </a:t>
            </a:r>
            <a:r>
              <a:rPr lang="en-GB" sz="1200" b="1" dirty="0" err="1"/>
              <a:t>SavingsAccount</a:t>
            </a:r>
            <a:r>
              <a:rPr lang="en-GB" sz="1200" b="1" dirty="0"/>
              <a:t>) {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b="1" dirty="0" err="1"/>
              <a:t>SavingsAccount</a:t>
            </a:r>
            <a:r>
              <a:rPr lang="en-GB" sz="1200" b="1" dirty="0"/>
              <a:t> temp = (</a:t>
            </a:r>
            <a:r>
              <a:rPr lang="en-GB" sz="1200" b="1" dirty="0" err="1"/>
              <a:t>SavingsAccount</a:t>
            </a:r>
            <a:r>
              <a:rPr lang="en-GB" sz="1200" b="1" dirty="0"/>
              <a:t>)account</a:t>
            </a:r>
            <a:r>
              <a:rPr lang="en-GB" sz="1200" dirty="0"/>
              <a:t>;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temp.applyInterest</a:t>
            </a:r>
            <a:r>
              <a:rPr lang="en-GB" sz="1200" dirty="0"/>
              <a:t>();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sp>
        <p:nvSpPr>
          <p:cNvPr id="25606" name="TextBox 7"/>
          <p:cNvSpPr txBox="1">
            <a:spLocks noChangeArrowheads="1"/>
          </p:cNvSpPr>
          <p:nvPr/>
        </p:nvSpPr>
        <p:spPr bwMode="auto">
          <a:xfrm>
            <a:off x="6743700" y="5781675"/>
            <a:ext cx="1928813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rgbClr val="002060"/>
                </a:solidFill>
              </a:rPr>
              <a:t>UseAccounts.java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F496201-8E9F-41D0-BD05-D60E71CE87D7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Polymorphic Collections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>
                <a:latin typeface="+mj-lt"/>
              </a:rPr>
              <a:t>A polymorphic collection (or array) can hold different types of subclass objects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Achieved by specifying the </a:t>
            </a:r>
            <a:r>
              <a:rPr lang="en-GB" dirty="0" err="1" smtClean="0">
                <a:latin typeface="+mj-lt"/>
              </a:rPr>
              <a:t>superclass</a:t>
            </a:r>
            <a:r>
              <a:rPr lang="en-GB" dirty="0" smtClean="0">
                <a:latin typeface="+mj-lt"/>
              </a:rPr>
              <a:t> as the generic type parameter (or as the array type)</a:t>
            </a: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Allows you to insert any type of subclass object into the collection/array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When you access items in the collection/array, you are working with </a:t>
            </a:r>
            <a:r>
              <a:rPr lang="en-GB" dirty="0" err="1" smtClean="0">
                <a:latin typeface="+mj-lt"/>
              </a:rPr>
              <a:t>superclass</a:t>
            </a:r>
            <a:r>
              <a:rPr lang="en-GB" dirty="0" smtClean="0">
                <a:latin typeface="+mj-lt"/>
              </a:rPr>
              <a:t> references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88" y="4316413"/>
            <a:ext cx="7948612" cy="15636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b="1" dirty="0"/>
              <a:t>List&lt;</a:t>
            </a:r>
            <a:r>
              <a:rPr lang="en-GB" sz="1200" b="1" dirty="0" err="1"/>
              <a:t>BankAccount</a:t>
            </a:r>
            <a:r>
              <a:rPr lang="en-GB" sz="1200" b="1" dirty="0"/>
              <a:t>&gt; accounts = new </a:t>
            </a:r>
            <a:r>
              <a:rPr lang="en-GB" sz="1200" b="1" dirty="0" err="1"/>
              <a:t>ArrayList</a:t>
            </a:r>
            <a:r>
              <a:rPr lang="en-GB" sz="1200" b="1" dirty="0"/>
              <a:t>&lt;</a:t>
            </a:r>
            <a:r>
              <a:rPr lang="en-GB" sz="1200" b="1" dirty="0" err="1"/>
              <a:t>BankAccount</a:t>
            </a:r>
            <a:r>
              <a:rPr lang="en-GB" sz="1200" b="1" dirty="0"/>
              <a:t>&gt;();</a:t>
            </a:r>
          </a:p>
          <a:p>
            <a:pPr>
              <a:defRPr/>
            </a:pPr>
            <a:r>
              <a:rPr lang="en-GB" sz="1200" dirty="0" err="1"/>
              <a:t>accounts.add</a:t>
            </a:r>
            <a:r>
              <a:rPr lang="en-GB" sz="1200" dirty="0"/>
              <a:t>(</a:t>
            </a:r>
            <a:r>
              <a:rPr lang="en-GB" sz="1200" b="1" dirty="0"/>
              <a:t>new </a:t>
            </a:r>
            <a:r>
              <a:rPr lang="en-GB" sz="1200" b="1" dirty="0" err="1"/>
              <a:t>SavingsAccount</a:t>
            </a:r>
            <a:r>
              <a:rPr lang="en-GB" sz="1200" b="1" dirty="0"/>
              <a:t>("Pluto", true)</a:t>
            </a:r>
            <a:r>
              <a:rPr lang="en-GB" sz="1200" dirty="0"/>
              <a:t>);</a:t>
            </a:r>
          </a:p>
          <a:p>
            <a:pPr>
              <a:defRPr/>
            </a:pPr>
            <a:r>
              <a:rPr lang="en-GB" sz="1200" dirty="0" err="1"/>
              <a:t>accounts.add</a:t>
            </a:r>
            <a:r>
              <a:rPr lang="en-GB" sz="1200" dirty="0"/>
              <a:t>(</a:t>
            </a:r>
            <a:r>
              <a:rPr lang="en-GB" sz="1200" b="1" dirty="0"/>
              <a:t>new </a:t>
            </a:r>
            <a:r>
              <a:rPr lang="en-GB" sz="1200" b="1" dirty="0" err="1"/>
              <a:t>CurrentAccount</a:t>
            </a:r>
            <a:r>
              <a:rPr lang="en-GB" sz="1200" b="1" dirty="0"/>
              <a:t>("Goofy", 50)</a:t>
            </a:r>
            <a:r>
              <a:rPr lang="en-GB" sz="1200" dirty="0"/>
              <a:t>);</a:t>
            </a:r>
          </a:p>
          <a:p>
            <a:pPr>
              <a:defRPr/>
            </a:pPr>
            <a:r>
              <a:rPr lang="en-GB" sz="1200" dirty="0"/>
              <a:t>…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for (</a:t>
            </a:r>
            <a:r>
              <a:rPr lang="en-GB" sz="1200" b="1" dirty="0" err="1"/>
              <a:t>BankAccount</a:t>
            </a:r>
            <a:r>
              <a:rPr lang="en-GB" sz="1200" b="1" dirty="0"/>
              <a:t> account: accounts</a:t>
            </a:r>
            <a:r>
              <a:rPr lang="en-GB" sz="1200" dirty="0"/>
              <a:t>) {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processAccount</a:t>
            </a:r>
            <a:r>
              <a:rPr lang="en-GB" sz="1200" dirty="0"/>
              <a:t>(account);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sp>
        <p:nvSpPr>
          <p:cNvPr id="26630" name="TextBox 7"/>
          <p:cNvSpPr txBox="1">
            <a:spLocks noChangeArrowheads="1"/>
          </p:cNvSpPr>
          <p:nvPr/>
        </p:nvSpPr>
        <p:spPr bwMode="auto">
          <a:xfrm>
            <a:off x="6743700" y="5583238"/>
            <a:ext cx="1928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rgbClr val="002060"/>
                </a:solidFill>
              </a:rPr>
              <a:t>UseAccounts.java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2C6D071-4393-4DF1-9E7C-75C8F185B418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smtClean="0"/>
              <a:t>4. Additional Techniques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abstract classes</a:t>
            </a:r>
          </a:p>
          <a:p>
            <a:pPr eaLnBrk="1" hangingPunct="1"/>
            <a:r>
              <a:rPr lang="en-GB" smtClean="0"/>
              <a:t>abstract methods</a:t>
            </a:r>
          </a:p>
          <a:p>
            <a:pPr eaLnBrk="1" hangingPunct="1"/>
            <a:r>
              <a:rPr lang="en-GB" smtClean="0"/>
              <a:t>final classes</a:t>
            </a:r>
          </a:p>
          <a:p>
            <a:pPr eaLnBrk="1" hangingPunct="1"/>
            <a:r>
              <a:rPr lang="en-GB" smtClean="0"/>
              <a:t>final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0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0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146" grpId="0"/>
      <p:bldP spid="90214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0CE4A5E-CEAF-498A-AAA4-A00954F3AE4F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abstract Classes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When you define an inheritance hierarchy, you often find that the </a:t>
            </a:r>
            <a:r>
              <a:rPr lang="en-GB" dirty="0" err="1" smtClean="0"/>
              <a:t>superclass</a:t>
            </a:r>
            <a:r>
              <a:rPr lang="en-GB" dirty="0" smtClean="0"/>
              <a:t> is "incomplete"</a:t>
            </a:r>
          </a:p>
          <a:p>
            <a:pPr lvl="1" eaLnBrk="1" hangingPunct="1">
              <a:defRPr/>
            </a:pPr>
            <a:r>
              <a:rPr lang="en-GB" dirty="0" smtClean="0"/>
              <a:t>It contains common members for its subclasses, but it doesn't have enough know-how to represent a real object</a:t>
            </a:r>
          </a:p>
          <a:p>
            <a:pPr eaLnBrk="1" hangingPunct="1">
              <a:defRPr/>
            </a:pPr>
            <a:r>
              <a:rPr lang="en-GB" dirty="0" smtClean="0"/>
              <a:t>In such cases, declare the </a:t>
            </a:r>
            <a:r>
              <a:rPr lang="en-GB" dirty="0" err="1" smtClean="0"/>
              <a:t>superclass</a:t>
            </a:r>
            <a:r>
              <a:rPr lang="en-GB" dirty="0" smtClean="0"/>
              <a:t> as </a:t>
            </a:r>
            <a:r>
              <a:rPr lang="en-GB" dirty="0" smtClean="0">
                <a:latin typeface="Lucida Console" pitchFamily="49" charset="0"/>
              </a:rPr>
              <a:t>abstract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The compiler will prevent any instances of the </a:t>
            </a:r>
            <a:r>
              <a:rPr lang="en-GB" dirty="0" err="1" smtClean="0">
                <a:latin typeface="+mj-lt"/>
              </a:rPr>
              <a:t>superclass</a:t>
            </a:r>
            <a:r>
              <a:rPr lang="en-GB" dirty="0" smtClean="0">
                <a:latin typeface="+mj-lt"/>
              </a:rPr>
              <a:t> ever being created</a:t>
            </a:r>
          </a:p>
        </p:txBody>
      </p:sp>
      <p:sp>
        <p:nvSpPr>
          <p:cNvPr id="848900" name="Rectangle 4"/>
          <p:cNvSpPr>
            <a:spLocks noChangeArrowheads="1"/>
          </p:cNvSpPr>
          <p:nvPr/>
        </p:nvSpPr>
        <p:spPr bwMode="auto">
          <a:xfrm>
            <a:off x="838200" y="3930650"/>
            <a:ext cx="7950200" cy="6889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</a:t>
            </a:r>
            <a:r>
              <a:rPr lang="en-GB" sz="1200" b="1" dirty="0"/>
              <a:t>abstract </a:t>
            </a:r>
            <a:r>
              <a:rPr lang="en-GB" sz="1200" dirty="0"/>
              <a:t>class </a:t>
            </a:r>
            <a:r>
              <a:rPr lang="en-GB" sz="1200" dirty="0" err="1"/>
              <a:t>BankAccount</a:t>
            </a:r>
            <a:r>
              <a:rPr lang="en-GB" sz="1200" dirty="0"/>
              <a:t> {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sp>
        <p:nvSpPr>
          <p:cNvPr id="28678" name="TextBox 5"/>
          <p:cNvSpPr txBox="1">
            <a:spLocks noChangeArrowheads="1"/>
          </p:cNvSpPr>
          <p:nvPr/>
        </p:nvSpPr>
        <p:spPr bwMode="auto">
          <a:xfrm>
            <a:off x="6850063" y="4318000"/>
            <a:ext cx="192881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rgbClr val="002060"/>
                </a:solidFill>
              </a:rPr>
              <a:t>BankAccount.java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5684502-1201-494E-9D6A-C6A250A9718A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abstract Methods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When you define an inheritance hierarchy, the superclass must list all the methods that will be available to the client</a:t>
            </a:r>
          </a:p>
          <a:p>
            <a:pPr lvl="1" eaLnBrk="1" hangingPunct="1"/>
            <a:r>
              <a:rPr lang="en-GB" smtClean="0"/>
              <a:t>The problem is, the superclass might not know how to actually implement some of these methods</a:t>
            </a:r>
          </a:p>
          <a:p>
            <a:pPr lvl="1" eaLnBrk="1" hangingPunct="1"/>
            <a:r>
              <a:rPr lang="en-GB" smtClean="0"/>
              <a:t>For example, the implementation details might vary completely across all the subclasses</a:t>
            </a:r>
          </a:p>
          <a:p>
            <a:pPr eaLnBrk="1" hangingPunct="1"/>
            <a:r>
              <a:rPr lang="en-GB" smtClean="0"/>
              <a:t>In such cases, declare the method as </a:t>
            </a:r>
            <a:r>
              <a:rPr lang="en-GB" smtClean="0">
                <a:latin typeface="Lucida Console" pitchFamily="49" charset="0"/>
              </a:rPr>
              <a:t>abstract</a:t>
            </a:r>
          </a:p>
          <a:p>
            <a:pPr lvl="1" eaLnBrk="1" hangingPunct="1"/>
            <a:r>
              <a:rPr lang="en-GB" smtClean="0"/>
              <a:t>The superclass does not provide a method body</a:t>
            </a:r>
          </a:p>
          <a:p>
            <a:pPr lvl="1" eaLnBrk="1" hangingPunct="1"/>
            <a:r>
              <a:rPr lang="en-GB" smtClean="0"/>
              <a:t>Instead, each subclass is obliged to implement the method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4600575"/>
            <a:ext cx="7950200" cy="12366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abstract</a:t>
            </a:r>
            <a:r>
              <a:rPr lang="en-GB" sz="1200" b="1" dirty="0"/>
              <a:t> </a:t>
            </a:r>
            <a:r>
              <a:rPr lang="en-GB" sz="1200" dirty="0"/>
              <a:t>class </a:t>
            </a:r>
            <a:r>
              <a:rPr lang="en-GB" sz="1200" dirty="0" err="1"/>
              <a:t>BankAccount</a:t>
            </a:r>
            <a:r>
              <a:rPr lang="en-GB" sz="1200" dirty="0"/>
              <a:t> {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r>
              <a:rPr lang="en-GB" sz="1200" b="1" dirty="0"/>
              <a:t>  </a:t>
            </a:r>
            <a:r>
              <a:rPr lang="en-GB" sz="1200" dirty="0"/>
              <a:t>public </a:t>
            </a:r>
            <a:r>
              <a:rPr lang="en-GB" sz="1200" b="1" dirty="0"/>
              <a:t>abstract </a:t>
            </a:r>
            <a:r>
              <a:rPr lang="en-GB" sz="1200" dirty="0"/>
              <a:t>String </a:t>
            </a:r>
            <a:r>
              <a:rPr lang="en-GB" sz="1200" dirty="0" err="1"/>
              <a:t>getTermsAndConditions</a:t>
            </a:r>
            <a:r>
              <a:rPr lang="en-GB" sz="1200" dirty="0"/>
              <a:t>();</a:t>
            </a:r>
          </a:p>
          <a:p>
            <a:pPr>
              <a:defRPr/>
            </a:pPr>
            <a:r>
              <a:rPr lang="en-GB" sz="1200" b="1" dirty="0"/>
              <a:t>  </a:t>
            </a:r>
            <a:r>
              <a:rPr lang="en-GB" sz="1200" dirty="0"/>
              <a:t>public </a:t>
            </a:r>
            <a:r>
              <a:rPr lang="en-GB" sz="1200" b="1" dirty="0"/>
              <a:t>abstract </a:t>
            </a:r>
            <a:r>
              <a:rPr lang="en-GB" sz="1200" dirty="0"/>
              <a:t>double </a:t>
            </a:r>
            <a:r>
              <a:rPr lang="en-GB" sz="1200" dirty="0" err="1"/>
              <a:t>getGuaranteedLimit</a:t>
            </a:r>
            <a:r>
              <a:rPr lang="en-GB" sz="1200" dirty="0"/>
              <a:t>();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424238" y="5476875"/>
            <a:ext cx="5568950" cy="12350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SavingsAccount</a:t>
            </a:r>
            <a:r>
              <a:rPr lang="en-GB" sz="1200" dirty="0"/>
              <a:t> extends </a:t>
            </a:r>
            <a:r>
              <a:rPr lang="en-GB" sz="1200" dirty="0" err="1"/>
              <a:t>BankAccount</a:t>
            </a:r>
            <a:r>
              <a:rPr lang="en-GB" sz="1200" dirty="0"/>
              <a:t> {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b="1" dirty="0"/>
              <a:t>public String </a:t>
            </a:r>
            <a:r>
              <a:rPr lang="en-GB" sz="1200" b="1" dirty="0" err="1"/>
              <a:t>getTermsAndConditions</a:t>
            </a:r>
            <a:r>
              <a:rPr lang="en-GB" sz="1200" b="1" dirty="0"/>
              <a:t>() { </a:t>
            </a:r>
            <a:r>
              <a:rPr lang="en-GB" sz="1200" dirty="0"/>
              <a:t>…</a:t>
            </a:r>
            <a:r>
              <a:rPr lang="en-GB" sz="1200" b="1" dirty="0"/>
              <a:t> }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b="1" dirty="0"/>
              <a:t>public double </a:t>
            </a:r>
            <a:r>
              <a:rPr lang="en-GB" sz="1200" b="1" dirty="0" err="1"/>
              <a:t>getGuaranteedLimit</a:t>
            </a:r>
            <a:r>
              <a:rPr lang="en-GB" sz="1200" b="1" dirty="0"/>
              <a:t>() { </a:t>
            </a:r>
            <a:r>
              <a:rPr lang="en-GB" sz="1200" dirty="0"/>
              <a:t>…</a:t>
            </a:r>
            <a:r>
              <a:rPr lang="en-GB" sz="1200" b="1" dirty="0"/>
              <a:t> }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EE51011-3BBF-48A6-B114-EBFFB35CCBBA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final Classes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If you want to prevent any further classes from extending your class…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Define it as a </a:t>
            </a:r>
            <a:r>
              <a:rPr lang="en-GB" dirty="0" smtClean="0">
                <a:latin typeface="Lucida Console" pitchFamily="49" charset="0"/>
              </a:rPr>
              <a:t>final</a:t>
            </a:r>
            <a:r>
              <a:rPr lang="en-GB" dirty="0" smtClean="0">
                <a:latin typeface="+mj-lt"/>
              </a:rPr>
              <a:t> class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This is very bold step…</a:t>
            </a:r>
          </a:p>
        </p:txBody>
      </p:sp>
      <p:sp>
        <p:nvSpPr>
          <p:cNvPr id="848900" name="Rectangle 4"/>
          <p:cNvSpPr>
            <a:spLocks noChangeArrowheads="1"/>
          </p:cNvSpPr>
          <p:nvPr/>
        </p:nvSpPr>
        <p:spPr bwMode="auto">
          <a:xfrm>
            <a:off x="838200" y="2803525"/>
            <a:ext cx="7950200" cy="6889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</a:t>
            </a:r>
            <a:r>
              <a:rPr lang="en-GB" sz="1200" b="1" dirty="0"/>
              <a:t>final </a:t>
            </a:r>
            <a:r>
              <a:rPr lang="en-GB" sz="1200" dirty="0"/>
              <a:t>class </a:t>
            </a:r>
            <a:r>
              <a:rPr lang="en-GB" sz="1200" dirty="0" err="1"/>
              <a:t>SavingsAccount</a:t>
            </a:r>
            <a:r>
              <a:rPr lang="en-GB" sz="1200" dirty="0"/>
              <a:t> extends </a:t>
            </a:r>
            <a:r>
              <a:rPr lang="en-GB" sz="1200" dirty="0" err="1"/>
              <a:t>BankAccount</a:t>
            </a:r>
            <a:r>
              <a:rPr lang="en-GB" sz="1200" dirty="0"/>
              <a:t> {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1F497C5-B89D-483B-83F7-307ADC72C6DA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final Methods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If you want to prevent any subclass from overriding a particular method…</a:t>
            </a:r>
          </a:p>
          <a:p>
            <a:pPr lvl="1" eaLnBrk="1" hangingPunct="1"/>
            <a:r>
              <a:rPr lang="en-GB" smtClean="0"/>
              <a:t>Define it as a </a:t>
            </a:r>
            <a:r>
              <a:rPr lang="en-GB" smtClean="0">
                <a:latin typeface="Lucida Console" pitchFamily="49" charset="0"/>
              </a:rPr>
              <a:t>final</a:t>
            </a:r>
            <a:r>
              <a:rPr lang="en-GB" smtClean="0"/>
              <a:t> method</a:t>
            </a:r>
          </a:p>
          <a:p>
            <a:pPr lvl="1" eaLnBrk="1" hangingPunct="1"/>
            <a:r>
              <a:rPr lang="en-GB" smtClean="0"/>
              <a:t>Disables polymorphism on that method</a:t>
            </a:r>
          </a:p>
          <a:p>
            <a:pPr lvl="1" eaLnBrk="1" hangingPunct="1"/>
            <a:r>
              <a:rPr lang="en-GB" smtClean="0"/>
              <a:t>Why might this be a useful thing to do…?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3208338"/>
            <a:ext cx="7950200" cy="28622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abstract class </a:t>
            </a:r>
            <a:r>
              <a:rPr lang="en-GB" sz="1200" dirty="0" err="1"/>
              <a:t>BankAccount</a:t>
            </a:r>
            <a:r>
              <a:rPr lang="en-GB" sz="1200" dirty="0"/>
              <a:t> {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r>
              <a:rPr lang="en-GB" sz="1200" dirty="0"/>
              <a:t>  public </a:t>
            </a:r>
            <a:r>
              <a:rPr lang="en-GB" sz="1200" b="1" dirty="0"/>
              <a:t>final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getId</a:t>
            </a:r>
            <a:r>
              <a:rPr lang="en-GB" sz="1200" dirty="0"/>
              <a:t>() {</a:t>
            </a:r>
          </a:p>
          <a:p>
            <a:pPr>
              <a:defRPr/>
            </a:pPr>
            <a:r>
              <a:rPr lang="en-GB" sz="1200" dirty="0"/>
              <a:t>    return id;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public </a:t>
            </a:r>
            <a:r>
              <a:rPr lang="en-GB" sz="1200" b="1" dirty="0"/>
              <a:t>final </a:t>
            </a:r>
            <a:r>
              <a:rPr lang="en-GB" sz="1200" dirty="0"/>
              <a:t>double </a:t>
            </a:r>
            <a:r>
              <a:rPr lang="en-GB" sz="1200" dirty="0" err="1"/>
              <a:t>getBalance</a:t>
            </a:r>
            <a:r>
              <a:rPr lang="en-GB" sz="1200" dirty="0"/>
              <a:t>() {</a:t>
            </a:r>
          </a:p>
          <a:p>
            <a:pPr>
              <a:defRPr/>
            </a:pPr>
            <a:r>
              <a:rPr lang="en-GB" sz="1200" dirty="0"/>
              <a:t>    return balance;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public </a:t>
            </a:r>
            <a:r>
              <a:rPr lang="en-GB" sz="1200" b="1" dirty="0"/>
              <a:t>final </a:t>
            </a:r>
            <a:r>
              <a:rPr lang="en-GB" sz="1200" dirty="0"/>
              <a:t>Date </a:t>
            </a:r>
            <a:r>
              <a:rPr lang="en-GB" sz="1200" dirty="0" err="1"/>
              <a:t>getCreationTimestamp</a:t>
            </a:r>
            <a:r>
              <a:rPr lang="en-GB" sz="1200" dirty="0"/>
              <a:t>() {</a:t>
            </a:r>
          </a:p>
          <a:p>
            <a:pPr>
              <a:defRPr/>
            </a:pPr>
            <a:r>
              <a:rPr lang="en-GB" sz="1200" dirty="0"/>
              <a:t>    return </a:t>
            </a:r>
            <a:r>
              <a:rPr lang="en-GB" sz="1200" dirty="0" err="1"/>
              <a:t>creationTimestamp</a:t>
            </a:r>
            <a:r>
              <a:rPr lang="en-GB" sz="1200" dirty="0"/>
              <a:t>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sp>
        <p:nvSpPr>
          <p:cNvPr id="31750" name="TextBox 8"/>
          <p:cNvSpPr txBox="1">
            <a:spLocks noChangeArrowheads="1"/>
          </p:cNvSpPr>
          <p:nvPr/>
        </p:nvSpPr>
        <p:spPr bwMode="auto">
          <a:xfrm>
            <a:off x="6850063" y="5741988"/>
            <a:ext cx="1928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rgbClr val="002060"/>
                </a:solidFill>
              </a:rPr>
              <a:t>BankAccount.java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BFFE56C-4541-4376-A36D-67D4B672B488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smtClean="0"/>
              <a:t>1. Overview of Inheritance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Inheritance and OO</a:t>
            </a:r>
          </a:p>
          <a:p>
            <a:pPr eaLnBrk="1" hangingPunct="1"/>
            <a:r>
              <a:rPr lang="en-GB" smtClean="0"/>
              <a:t>Superclasses and subclasses</a:t>
            </a:r>
          </a:p>
          <a:p>
            <a:pPr eaLnBrk="1" hangingPunct="1"/>
            <a:r>
              <a:rPr lang="en-GB" smtClean="0"/>
              <a:t>Inheritance in Java</a:t>
            </a:r>
          </a:p>
          <a:p>
            <a:pPr eaLnBrk="1" hangingPunct="1"/>
            <a:r>
              <a:rPr lang="en-GB" smtClean="0"/>
              <a:t>The Object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4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4" grpId="0"/>
      <p:bldP spid="84275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DF49D9B-1D42-4A2A-B5F0-83173D52AFDA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Summary</a:t>
            </a:r>
            <a:endParaRPr lang="en-GB" sz="3400" smtClean="0"/>
          </a:p>
        </p:txBody>
      </p:sp>
      <p:sp>
        <p:nvSpPr>
          <p:cNvPr id="31643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218113"/>
          </a:xfrm>
        </p:spPr>
        <p:txBody>
          <a:bodyPr/>
          <a:lstStyle/>
          <a:p>
            <a:pPr marL="457200" indent="-457200" eaLnBrk="1" hangingPunct="1"/>
            <a:r>
              <a:rPr lang="en-GB" smtClean="0"/>
              <a:t>Overview of inheritance</a:t>
            </a:r>
          </a:p>
          <a:p>
            <a:pPr marL="457200" indent="-457200" eaLnBrk="1" hangingPunct="1"/>
            <a:r>
              <a:rPr lang="en-GB" smtClean="0"/>
              <a:t>Defining superclasses and subclasses</a:t>
            </a:r>
          </a:p>
          <a:p>
            <a:pPr marL="457200" indent="-457200" eaLnBrk="1" hangingPunct="1"/>
            <a:r>
              <a:rPr lang="en-GB" smtClean="0"/>
              <a:t>Polymorphism</a:t>
            </a:r>
          </a:p>
          <a:p>
            <a:pPr marL="457200" indent="-457200" eaLnBrk="1" hangingPunct="1"/>
            <a:r>
              <a:rPr lang="en-GB" smtClean="0"/>
              <a:t>Additional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6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6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6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6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30" grpId="0"/>
      <p:bldP spid="3164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Inheritance and OO</a:t>
            </a:r>
          </a:p>
        </p:txBody>
      </p:sp>
      <p:sp>
        <p:nvSpPr>
          <p:cNvPr id="6147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pPr eaLnBrk="1" hangingPunct="1"/>
            <a:r>
              <a:rPr lang="en-GB" smtClean="0"/>
              <a:t>Inheritance is a very important part of object-oriented development</a:t>
            </a:r>
          </a:p>
          <a:p>
            <a:pPr lvl="1" eaLnBrk="1" hangingPunct="1"/>
            <a:r>
              <a:rPr lang="en-GB" smtClean="0"/>
              <a:t>Allows you to define a new class based on an existing class</a:t>
            </a:r>
          </a:p>
          <a:p>
            <a:pPr lvl="1" eaLnBrk="1" hangingPunct="1"/>
            <a:r>
              <a:rPr lang="en-GB" smtClean="0"/>
              <a:t>You just specify how the new class differs from the existing class</a:t>
            </a:r>
          </a:p>
          <a:p>
            <a:pPr eaLnBrk="1" hangingPunct="1"/>
            <a:r>
              <a:rPr lang="en-GB" smtClean="0"/>
              <a:t>Terminology:</a:t>
            </a:r>
          </a:p>
          <a:p>
            <a:pPr lvl="1" eaLnBrk="1" hangingPunct="1"/>
            <a:r>
              <a:rPr lang="en-GB" smtClean="0"/>
              <a:t>For the "existing class": 	Base class, superclass, parent class</a:t>
            </a:r>
          </a:p>
          <a:p>
            <a:pPr lvl="1" eaLnBrk="1" hangingPunct="1"/>
            <a:r>
              <a:rPr lang="en-GB" smtClean="0"/>
              <a:t>For the "new class":	Derived class, subclass, child class</a:t>
            </a:r>
          </a:p>
          <a:p>
            <a:pPr eaLnBrk="1" hangingPunct="1"/>
            <a:r>
              <a:rPr lang="en-GB" smtClean="0"/>
              <a:t>Potential benefits of inheritance:</a:t>
            </a:r>
          </a:p>
          <a:p>
            <a:pPr lvl="1" eaLnBrk="1" hangingPunct="1"/>
            <a:r>
              <a:rPr lang="en-GB" smtClean="0"/>
              <a:t>Improved OO model</a:t>
            </a:r>
          </a:p>
          <a:p>
            <a:pPr lvl="1" eaLnBrk="1" hangingPunct="1"/>
            <a:r>
              <a:rPr lang="en-GB" smtClean="0"/>
              <a:t>Faster development</a:t>
            </a:r>
          </a:p>
          <a:p>
            <a:pPr lvl="1" eaLnBrk="1" hangingPunct="1"/>
            <a:r>
              <a:rPr lang="en-GB" smtClean="0"/>
              <a:t>Smaller code base</a:t>
            </a:r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Superclasses and Subclasses</a:t>
            </a:r>
          </a:p>
        </p:txBody>
      </p:sp>
      <p:sp>
        <p:nvSpPr>
          <p:cNvPr id="71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pPr eaLnBrk="1" hangingPunct="1"/>
            <a:r>
              <a:rPr lang="en-GB" smtClean="0"/>
              <a:t>The subclass inherits everything from the superclass (except constructors)</a:t>
            </a:r>
          </a:p>
          <a:p>
            <a:pPr lvl="1" algn="just" eaLnBrk="1" hangingPunct="1"/>
            <a:r>
              <a:rPr lang="en-GB" smtClean="0"/>
              <a:t>You can define additional variables and methods</a:t>
            </a:r>
          </a:p>
          <a:p>
            <a:pPr lvl="1" algn="just" eaLnBrk="1" hangingPunct="1"/>
            <a:r>
              <a:rPr lang="en-GB" smtClean="0"/>
              <a:t>You can override existing methods from the superclass</a:t>
            </a:r>
          </a:p>
          <a:p>
            <a:pPr lvl="1" algn="just" eaLnBrk="1" hangingPunct="1"/>
            <a:r>
              <a:rPr lang="en-GB" smtClean="0"/>
              <a:t>You typically have to define constructors too</a:t>
            </a:r>
          </a:p>
          <a:p>
            <a:pPr lvl="1" algn="just" eaLnBrk="1" hangingPunct="1"/>
            <a:r>
              <a:rPr lang="en-GB" smtClean="0"/>
              <a:t>Note: You can't cherry pick or "blank off" superclass members</a:t>
            </a:r>
          </a:p>
          <a:p>
            <a:pPr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4DE6318-E30D-4F8E-A82C-13D4D8517250}" type="slidenum">
              <a:rPr lang="en-GB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Inheritance in Java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Java supports single inheritance</a:t>
            </a:r>
          </a:p>
          <a:p>
            <a:pPr lvl="1">
              <a:defRPr/>
            </a:pPr>
            <a:r>
              <a:rPr lang="en-GB" dirty="0" smtClean="0"/>
              <a:t>All classes have one direct </a:t>
            </a:r>
            <a:r>
              <a:rPr lang="en-GB" dirty="0" err="1" smtClean="0"/>
              <a:t>superclass</a:t>
            </a:r>
            <a:r>
              <a:rPr lang="en-GB" dirty="0" smtClean="0"/>
              <a:t> (i.e. Java does not support multiple inheritance of classes)</a:t>
            </a:r>
          </a:p>
          <a:p>
            <a:pPr lvl="1">
              <a:defRPr/>
            </a:pPr>
            <a:r>
              <a:rPr lang="en-GB" dirty="0" smtClean="0"/>
              <a:t>Everything ultimately inherits from </a:t>
            </a:r>
            <a:r>
              <a:rPr lang="en-GB" dirty="0" err="1" smtClean="0">
                <a:latin typeface="Lucida Console" pitchFamily="49" charset="0"/>
              </a:rPr>
              <a:t>java.lang.Object</a:t>
            </a:r>
            <a:endParaRPr lang="en-GB" dirty="0" smtClean="0">
              <a:latin typeface="Lucida Console" pitchFamily="49" charset="0"/>
            </a:endParaRPr>
          </a:p>
          <a:p>
            <a:pPr lvl="2">
              <a:defRPr/>
            </a:pPr>
            <a:endParaRPr lang="en-GB" dirty="0" smtClean="0">
              <a:latin typeface="Lucida Console" pitchFamily="49" charset="0"/>
            </a:endParaRPr>
          </a:p>
          <a:p>
            <a:pPr>
              <a:defRPr/>
            </a:pPr>
            <a:r>
              <a:rPr lang="en-GB" dirty="0" smtClean="0">
                <a:latin typeface="+mj-lt"/>
              </a:rPr>
              <a:t>Here's a tiny snippet</a:t>
            </a:r>
            <a:br>
              <a:rPr lang="en-GB" dirty="0" smtClean="0">
                <a:latin typeface="+mj-lt"/>
              </a:rPr>
            </a:br>
            <a:r>
              <a:rPr lang="en-GB" dirty="0" smtClean="0">
                <a:latin typeface="+mj-lt"/>
              </a:rPr>
              <a:t>of the standard Java </a:t>
            </a:r>
            <a:br>
              <a:rPr lang="en-GB" dirty="0" smtClean="0">
                <a:latin typeface="+mj-lt"/>
              </a:rPr>
            </a:br>
            <a:r>
              <a:rPr lang="en-GB" dirty="0" smtClean="0">
                <a:latin typeface="+mj-lt"/>
              </a:rPr>
              <a:t>inheritance hierarchy</a:t>
            </a:r>
            <a:endParaRPr lang="en-GB" dirty="0">
              <a:latin typeface="+mj-lt"/>
            </a:endParaRPr>
          </a:p>
        </p:txBody>
      </p:sp>
      <p:cxnSp>
        <p:nvCxnSpPr>
          <p:cNvPr id="8196" name="Elbow Connector 36"/>
          <p:cNvCxnSpPr>
            <a:cxnSpLocks noChangeShapeType="1"/>
          </p:cNvCxnSpPr>
          <p:nvPr/>
        </p:nvCxnSpPr>
        <p:spPr bwMode="auto">
          <a:xfrm>
            <a:off x="4900613" y="3333750"/>
            <a:ext cx="1349375" cy="560388"/>
          </a:xfrm>
          <a:prstGeom prst="bentConnector3">
            <a:avLst>
              <a:gd name="adj1" fmla="val -111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197" name="Elbow Connector 47"/>
          <p:cNvCxnSpPr>
            <a:cxnSpLocks noChangeShapeType="1"/>
          </p:cNvCxnSpPr>
          <p:nvPr/>
        </p:nvCxnSpPr>
        <p:spPr bwMode="auto">
          <a:xfrm>
            <a:off x="4900613" y="3835400"/>
            <a:ext cx="1349375" cy="560388"/>
          </a:xfrm>
          <a:prstGeom prst="bentConnector3">
            <a:avLst>
              <a:gd name="adj1" fmla="val -111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198" name="Elbow Connector 48"/>
          <p:cNvCxnSpPr>
            <a:cxnSpLocks noChangeShapeType="1"/>
          </p:cNvCxnSpPr>
          <p:nvPr/>
        </p:nvCxnSpPr>
        <p:spPr bwMode="auto">
          <a:xfrm>
            <a:off x="4900613" y="4349750"/>
            <a:ext cx="1349375" cy="560388"/>
          </a:xfrm>
          <a:prstGeom prst="bentConnector3">
            <a:avLst>
              <a:gd name="adj1" fmla="val -111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199" name="Elbow Connector 51"/>
          <p:cNvCxnSpPr>
            <a:cxnSpLocks noChangeShapeType="1"/>
          </p:cNvCxnSpPr>
          <p:nvPr/>
        </p:nvCxnSpPr>
        <p:spPr bwMode="auto">
          <a:xfrm>
            <a:off x="6251575" y="5030788"/>
            <a:ext cx="1350963" cy="560387"/>
          </a:xfrm>
          <a:prstGeom prst="bentConnector3">
            <a:avLst>
              <a:gd name="adj1" fmla="val -111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200" name="Elbow Connector 52"/>
          <p:cNvCxnSpPr>
            <a:cxnSpLocks noChangeShapeType="1"/>
          </p:cNvCxnSpPr>
          <p:nvPr/>
        </p:nvCxnSpPr>
        <p:spPr bwMode="auto">
          <a:xfrm>
            <a:off x="6251575" y="5534025"/>
            <a:ext cx="1350963" cy="560388"/>
          </a:xfrm>
          <a:prstGeom prst="bentConnector3">
            <a:avLst>
              <a:gd name="adj1" fmla="val -111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201" name="Elbow Connector 53"/>
          <p:cNvCxnSpPr>
            <a:cxnSpLocks noChangeShapeType="1"/>
          </p:cNvCxnSpPr>
          <p:nvPr/>
        </p:nvCxnSpPr>
        <p:spPr bwMode="auto">
          <a:xfrm>
            <a:off x="6251575" y="6046788"/>
            <a:ext cx="1350963" cy="560387"/>
          </a:xfrm>
          <a:prstGeom prst="bentConnector3">
            <a:avLst>
              <a:gd name="adj1" fmla="val -111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8202" name="TextBox 32"/>
          <p:cNvSpPr txBox="1">
            <a:spLocks noChangeArrowheads="1"/>
          </p:cNvSpPr>
          <p:nvPr/>
        </p:nvSpPr>
        <p:spPr bwMode="auto">
          <a:xfrm flipH="1">
            <a:off x="4013200" y="3146425"/>
            <a:ext cx="1795463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200"/>
              <a:t>java.lang.Object</a:t>
            </a:r>
          </a:p>
        </p:txBody>
      </p:sp>
      <p:sp>
        <p:nvSpPr>
          <p:cNvPr id="8203" name="TextBox 32"/>
          <p:cNvSpPr txBox="1">
            <a:spLocks noChangeArrowheads="1"/>
          </p:cNvSpPr>
          <p:nvPr/>
        </p:nvSpPr>
        <p:spPr bwMode="auto">
          <a:xfrm flipH="1">
            <a:off x="5316538" y="3735388"/>
            <a:ext cx="1914525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200"/>
              <a:t>java.lang.String</a:t>
            </a:r>
          </a:p>
        </p:txBody>
      </p:sp>
      <p:sp>
        <p:nvSpPr>
          <p:cNvPr id="8204" name="TextBox 32"/>
          <p:cNvSpPr txBox="1">
            <a:spLocks noChangeArrowheads="1"/>
          </p:cNvSpPr>
          <p:nvPr/>
        </p:nvSpPr>
        <p:spPr bwMode="auto">
          <a:xfrm flipH="1">
            <a:off x="5318125" y="4249738"/>
            <a:ext cx="1916113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200"/>
              <a:t>java.util.Date</a:t>
            </a:r>
          </a:p>
        </p:txBody>
      </p:sp>
      <p:sp>
        <p:nvSpPr>
          <p:cNvPr id="8205" name="TextBox 32"/>
          <p:cNvSpPr txBox="1">
            <a:spLocks noChangeArrowheads="1"/>
          </p:cNvSpPr>
          <p:nvPr/>
        </p:nvSpPr>
        <p:spPr bwMode="auto">
          <a:xfrm flipH="1">
            <a:off x="5321300" y="4764088"/>
            <a:ext cx="1914525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200"/>
              <a:t>java.io.Reader</a:t>
            </a:r>
          </a:p>
        </p:txBody>
      </p:sp>
      <p:sp>
        <p:nvSpPr>
          <p:cNvPr id="8206" name="TextBox 32"/>
          <p:cNvSpPr txBox="1">
            <a:spLocks noChangeArrowheads="1"/>
          </p:cNvSpPr>
          <p:nvPr/>
        </p:nvSpPr>
        <p:spPr bwMode="auto">
          <a:xfrm flipH="1">
            <a:off x="6629400" y="5400675"/>
            <a:ext cx="23241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200"/>
              <a:t>java.io.BufferedReader</a:t>
            </a:r>
          </a:p>
        </p:txBody>
      </p:sp>
      <p:sp>
        <p:nvSpPr>
          <p:cNvPr id="8207" name="TextBox 32"/>
          <p:cNvSpPr txBox="1">
            <a:spLocks noChangeArrowheads="1"/>
          </p:cNvSpPr>
          <p:nvPr/>
        </p:nvSpPr>
        <p:spPr bwMode="auto">
          <a:xfrm flipH="1">
            <a:off x="6630988" y="5915025"/>
            <a:ext cx="2325687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200"/>
              <a:t>java.io.CharArrayReader</a:t>
            </a:r>
          </a:p>
        </p:txBody>
      </p:sp>
      <p:sp>
        <p:nvSpPr>
          <p:cNvPr id="8208" name="TextBox 32"/>
          <p:cNvSpPr txBox="1">
            <a:spLocks noChangeArrowheads="1"/>
          </p:cNvSpPr>
          <p:nvPr/>
        </p:nvSpPr>
        <p:spPr bwMode="auto">
          <a:xfrm flipH="1">
            <a:off x="6634163" y="6429375"/>
            <a:ext cx="23241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200"/>
              <a:t>java.io.StringReader</a:t>
            </a:r>
          </a:p>
        </p:txBody>
      </p:sp>
      <p:sp>
        <p:nvSpPr>
          <p:cNvPr id="8209" name="Isosceles Triangle 54"/>
          <p:cNvSpPr>
            <a:spLocks noChangeArrowheads="1"/>
          </p:cNvSpPr>
          <p:nvPr/>
        </p:nvSpPr>
        <p:spPr bwMode="auto">
          <a:xfrm>
            <a:off x="4808538" y="3473450"/>
            <a:ext cx="177800" cy="22383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0" name="Isosceles Triangle 55"/>
          <p:cNvSpPr>
            <a:spLocks noChangeArrowheads="1"/>
          </p:cNvSpPr>
          <p:nvPr/>
        </p:nvSpPr>
        <p:spPr bwMode="auto">
          <a:xfrm>
            <a:off x="6161088" y="5089525"/>
            <a:ext cx="177800" cy="22383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The Object Class</a:t>
            </a:r>
          </a:p>
        </p:txBody>
      </p:sp>
      <p:sp>
        <p:nvSpPr>
          <p:cNvPr id="9219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latin typeface="+mj-lt"/>
              </a:rPr>
              <a:t>The </a:t>
            </a:r>
            <a:r>
              <a:rPr lang="en-GB" dirty="0" smtClean="0">
                <a:latin typeface="Lucida Console" pitchFamily="49" charset="0"/>
              </a:rPr>
              <a:t>Object</a:t>
            </a:r>
            <a:r>
              <a:rPr lang="en-GB" dirty="0" smtClean="0">
                <a:latin typeface="+mj-lt"/>
              </a:rPr>
              <a:t> class defines methods that are available to all types in Java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clone()</a:t>
            </a:r>
          </a:p>
          <a:p>
            <a:pPr lvl="2" eaLnBrk="1" hangingPunct="1">
              <a:defRPr/>
            </a:pPr>
            <a:r>
              <a:rPr lang="en-GB" dirty="0" smtClean="0"/>
              <a:t>Creates and returns a copy of object (object must implement </a:t>
            </a:r>
            <a:r>
              <a:rPr lang="en-GB" dirty="0" err="1" smtClean="0">
                <a:latin typeface="Lucida Console" pitchFamily="49" charset="0"/>
              </a:rPr>
              <a:t>Cloneable</a:t>
            </a:r>
            <a:r>
              <a:rPr lang="en-GB" dirty="0" smtClean="0"/>
              <a:t>)</a:t>
            </a:r>
            <a:endParaRPr lang="en-GB" dirty="0" smtClean="0">
              <a:latin typeface="+mj-lt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equals()</a:t>
            </a:r>
          </a:p>
          <a:p>
            <a:pPr lvl="2" eaLnBrk="1" hangingPunct="1">
              <a:defRPr/>
            </a:pPr>
            <a:r>
              <a:rPr lang="en-GB" dirty="0" smtClean="0"/>
              <a:t>Indicates whether some other object is "equal to" this one</a:t>
            </a:r>
            <a:endParaRPr lang="en-GB" dirty="0" smtClean="0">
              <a:latin typeface="+mj-lt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finalize()</a:t>
            </a:r>
          </a:p>
          <a:p>
            <a:pPr lvl="2" eaLnBrk="1" hangingPunct="1">
              <a:defRPr/>
            </a:pPr>
            <a:r>
              <a:rPr lang="en-GB" dirty="0" smtClean="0">
                <a:latin typeface="+mj-lt"/>
              </a:rPr>
              <a:t>Called automatically on object when it is being garbage collected</a:t>
            </a:r>
          </a:p>
          <a:p>
            <a:pPr lvl="1" eaLnBrk="1" hangingPunct="1">
              <a:defRPr/>
            </a:pPr>
            <a:r>
              <a:rPr lang="en-GB" dirty="0" err="1" smtClean="0">
                <a:latin typeface="Lucida Console" pitchFamily="49" charset="0"/>
              </a:rPr>
              <a:t>getClass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2" eaLnBrk="1" hangingPunct="1">
              <a:defRPr/>
            </a:pPr>
            <a:r>
              <a:rPr lang="en-GB" dirty="0" smtClean="0">
                <a:latin typeface="+mj-lt"/>
              </a:rPr>
              <a:t>Returns a </a:t>
            </a:r>
            <a:r>
              <a:rPr lang="en-GB" dirty="0" smtClean="0">
                <a:latin typeface="Lucida Console" pitchFamily="49" charset="0"/>
              </a:rPr>
              <a:t>Class</a:t>
            </a:r>
            <a:r>
              <a:rPr lang="en-GB" dirty="0" smtClean="0">
                <a:latin typeface="+mj-lt"/>
              </a:rPr>
              <a:t> object that provides run-time information about this object</a:t>
            </a:r>
          </a:p>
          <a:p>
            <a:pPr lvl="1" eaLnBrk="1" hangingPunct="1">
              <a:defRPr/>
            </a:pPr>
            <a:r>
              <a:rPr lang="en-GB" dirty="0" err="1" smtClean="0">
                <a:latin typeface="Lucida Console" pitchFamily="49" charset="0"/>
              </a:rPr>
              <a:t>hashCode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2" eaLnBrk="1" hangingPunct="1">
              <a:defRPr/>
            </a:pPr>
            <a:r>
              <a:rPr lang="en-GB" dirty="0" smtClean="0"/>
              <a:t>Returns a hash code value for object</a:t>
            </a:r>
            <a:endParaRPr lang="en-GB" dirty="0" smtClean="0">
              <a:latin typeface="+mj-lt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notify(), </a:t>
            </a:r>
            <a:r>
              <a:rPr lang="en-GB" dirty="0" err="1" smtClean="0">
                <a:latin typeface="Lucida Console" pitchFamily="49" charset="0"/>
              </a:rPr>
              <a:t>notifyAll</a:t>
            </a:r>
            <a:r>
              <a:rPr lang="en-GB" dirty="0" smtClean="0">
                <a:latin typeface="Lucida Console" pitchFamily="49" charset="0"/>
              </a:rPr>
              <a:t>(), wait()</a:t>
            </a:r>
          </a:p>
          <a:p>
            <a:pPr lvl="2" eaLnBrk="1" hangingPunct="1">
              <a:defRPr/>
            </a:pPr>
            <a:r>
              <a:rPr lang="en-GB" dirty="0" smtClean="0">
                <a:latin typeface="+mj-lt"/>
              </a:rPr>
              <a:t>Associated with multithreading (see later in the course)</a:t>
            </a:r>
          </a:p>
          <a:p>
            <a:pPr lvl="1" eaLnBrk="1" hangingPunct="1">
              <a:defRPr/>
            </a:pPr>
            <a:r>
              <a:rPr lang="en-GB" dirty="0" err="1" smtClean="0">
                <a:latin typeface="Lucida Console" pitchFamily="49" charset="0"/>
              </a:rPr>
              <a:t>toString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2" eaLnBrk="1" hangingPunct="1">
              <a:defRPr/>
            </a:pPr>
            <a:r>
              <a:rPr lang="en-GB" dirty="0" smtClean="0">
                <a:latin typeface="+mj-lt"/>
              </a:rPr>
              <a:t>Returns string representation of object (default returns </a:t>
            </a:r>
            <a:r>
              <a:rPr lang="en-GB" dirty="0" err="1" smtClean="0">
                <a:latin typeface="+mj-lt"/>
              </a:rPr>
              <a:t>classname@hashcode</a:t>
            </a:r>
            <a:r>
              <a:rPr lang="en-GB" dirty="0" smtClean="0">
                <a:latin typeface="+mj-lt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B97210F-AB4C-4359-B097-03C06AEDA524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848466A-FCD7-485C-8D2F-396DCF3DFC88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smtClean="0"/>
              <a:t>2. Defining Subclasses &amp; Superclasses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Overview </a:t>
            </a:r>
          </a:p>
          <a:p>
            <a:pPr eaLnBrk="1" hangingPunct="1"/>
            <a:r>
              <a:rPr lang="en-GB" smtClean="0"/>
              <a:t>Sample hierarchy</a:t>
            </a:r>
          </a:p>
          <a:p>
            <a:pPr eaLnBrk="1" hangingPunct="1"/>
            <a:r>
              <a:rPr lang="en-GB" smtClean="0"/>
              <a:t>Superclass considerations</a:t>
            </a:r>
          </a:p>
          <a:p>
            <a:pPr eaLnBrk="1" hangingPunct="1"/>
            <a:r>
              <a:rPr lang="en-GB" smtClean="0"/>
              <a:t>Access modifiers</a:t>
            </a:r>
          </a:p>
          <a:p>
            <a:pPr eaLnBrk="1" hangingPunct="1"/>
            <a:r>
              <a:rPr lang="en-GB" smtClean="0"/>
              <a:t>Defining a superclass</a:t>
            </a:r>
          </a:p>
          <a:p>
            <a:pPr eaLnBrk="1" hangingPunct="1"/>
            <a:r>
              <a:rPr lang="en-GB" smtClean="0"/>
              <a:t>Defining a subclass</a:t>
            </a:r>
          </a:p>
          <a:p>
            <a:pPr eaLnBrk="1" hangingPunct="1"/>
            <a:r>
              <a:rPr lang="en-GB" smtClean="0"/>
              <a:t>Adding new members</a:t>
            </a:r>
          </a:p>
          <a:p>
            <a:pPr eaLnBrk="1" hangingPunct="1"/>
            <a:r>
              <a:rPr lang="en-GB" smtClean="0"/>
              <a:t>Defining constructors</a:t>
            </a:r>
          </a:p>
          <a:p>
            <a:pPr eaLnBrk="1" hangingPunct="1"/>
            <a:r>
              <a:rPr lang="en-GB" smtClean="0"/>
              <a:t>Overriding methods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4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4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4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4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42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4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4" grpId="0"/>
      <p:bldP spid="84275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29D3417-1564-422B-846E-7C8F90CFF0F2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11267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Overview</a:t>
            </a:r>
          </a:p>
        </p:txBody>
      </p:sp>
      <p:sp>
        <p:nvSpPr>
          <p:cNvPr id="11268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pPr eaLnBrk="1" hangingPunct="1"/>
            <a:r>
              <a:rPr lang="en-GB" smtClean="0"/>
              <a:t>During OOA/OOD (or even during coding </a:t>
            </a:r>
            <a:r>
              <a:rPr lang="en-GB" smtClean="0">
                <a:sym typeface="Wingdings" pitchFamily="2" charset="2"/>
              </a:rPr>
              <a:t>) you decide how to organize classes in your inheritance hierarchy</a:t>
            </a: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r>
              <a:rPr lang="en-GB" smtClean="0">
                <a:sym typeface="Wingdings" pitchFamily="2" charset="2"/>
              </a:rPr>
              <a:t>Generalization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This is when you notice semantic similarities between classes in your design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Factor the similarities into a common superclass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Define subclasses that extend the superclass in appropriate ways</a:t>
            </a: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r>
              <a:rPr lang="en-GB" smtClean="0">
                <a:sym typeface="Wingdings" pitchFamily="2" charset="2"/>
              </a:rPr>
              <a:t>Specialization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This often occurs quite late during development, or if you are using a pre-provided class library or framework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You notice a class that is almost what you want, but not quite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Define a new class that extends the existing class as appropriate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12721</TotalTime>
  <Words>2230</Words>
  <Application>Microsoft Office PowerPoint</Application>
  <PresentationFormat>On-screen Show (4:3)</PresentationFormat>
  <Paragraphs>473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Blends</vt:lpstr>
      <vt:lpstr>Inheritance</vt:lpstr>
      <vt:lpstr>Contents</vt:lpstr>
      <vt:lpstr>1. Overview of Inheritance</vt:lpstr>
      <vt:lpstr>Inheritance and OO</vt:lpstr>
      <vt:lpstr>Superclasses and Subclasses</vt:lpstr>
      <vt:lpstr>Inheritance in Java</vt:lpstr>
      <vt:lpstr>The Object Class</vt:lpstr>
      <vt:lpstr>2. Defining Subclasses &amp; Superclasses</vt:lpstr>
      <vt:lpstr>Overview</vt:lpstr>
      <vt:lpstr>Sample Hierarchy</vt:lpstr>
      <vt:lpstr>Superclass Considerations</vt:lpstr>
      <vt:lpstr>Access Modifiers</vt:lpstr>
      <vt:lpstr>Defining a Superclass</vt:lpstr>
      <vt:lpstr>Defining a Subclass</vt:lpstr>
      <vt:lpstr>Adding New Members</vt:lpstr>
      <vt:lpstr>Defining Constructors</vt:lpstr>
      <vt:lpstr>Overriding Methods (1 of 2)</vt:lpstr>
      <vt:lpstr>Overriding Methods (2 of 2)</vt:lpstr>
      <vt:lpstr>3. Polymorphism</vt:lpstr>
      <vt:lpstr>What is Polymorphism?</vt:lpstr>
      <vt:lpstr>The Principle of Substitutability</vt:lpstr>
      <vt:lpstr>Polymorphism in Action</vt:lpstr>
      <vt:lpstr>Accessing Subclass-Specific Members</vt:lpstr>
      <vt:lpstr>Polymorphic Collections</vt:lpstr>
      <vt:lpstr>4. Additional Techniques</vt:lpstr>
      <vt:lpstr>abstract Classes</vt:lpstr>
      <vt:lpstr>abstract Methods</vt:lpstr>
      <vt:lpstr>final Classes</vt:lpstr>
      <vt:lpstr>final Methods</vt:lpstr>
      <vt:lpstr>Summary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413</cp:revision>
  <dcterms:created xsi:type="dcterms:W3CDTF">2002-05-03T12:27:39Z</dcterms:created>
  <dcterms:modified xsi:type="dcterms:W3CDTF">2011-06-30T13:21:51Z</dcterms:modified>
</cp:coreProperties>
</file>