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3"/>
  </p:notesMasterIdLst>
  <p:handoutMasterIdLst>
    <p:handoutMasterId r:id="rId24"/>
  </p:handoutMasterIdLst>
  <p:sldIdLst>
    <p:sldId id="256" r:id="rId2"/>
    <p:sldId id="497" r:id="rId3"/>
    <p:sldId id="559" r:id="rId4"/>
    <p:sldId id="339" r:id="rId5"/>
    <p:sldId id="633" r:id="rId6"/>
    <p:sldId id="601" r:id="rId7"/>
    <p:sldId id="626" r:id="rId8"/>
    <p:sldId id="602" r:id="rId9"/>
    <p:sldId id="603" r:id="rId10"/>
    <p:sldId id="630" r:id="rId11"/>
    <p:sldId id="600" r:id="rId12"/>
    <p:sldId id="628" r:id="rId13"/>
    <p:sldId id="631" r:id="rId14"/>
    <p:sldId id="629" r:id="rId15"/>
    <p:sldId id="627" r:id="rId16"/>
    <p:sldId id="575" r:id="rId17"/>
    <p:sldId id="562" r:id="rId18"/>
    <p:sldId id="611" r:id="rId19"/>
    <p:sldId id="613" r:id="rId20"/>
    <p:sldId id="632" r:id="rId21"/>
    <p:sldId id="375" r:id="rId22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6666FF"/>
    <a:srgbClr val="BABAE8"/>
    <a:srgbClr val="AEAEE4"/>
    <a:srgbClr val="F7FC9C"/>
    <a:srgbClr val="9BFDDF"/>
    <a:srgbClr val="FE7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7898" autoAdjust="0"/>
    <p:restoredTop sz="94610" autoAdjust="0"/>
  </p:normalViewPr>
  <p:slideViewPr>
    <p:cSldViewPr snapToGrid="0" showGuides="1">
      <p:cViewPr>
        <p:scale>
          <a:sx n="70" d="100"/>
          <a:sy n="70" d="100"/>
        </p:scale>
        <p:origin x="-1500" y="-522"/>
      </p:cViewPr>
      <p:guideLst>
        <p:guide orient="horz" pos="1065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00"/>
    </p:cViewPr>
  </p:sorterViewPr>
  <p:notesViewPr>
    <p:cSldViewPr snapToGrid="0" showGuides="1">
      <p:cViewPr>
        <p:scale>
          <a:sx n="70" d="100"/>
          <a:sy n="70" d="100"/>
        </p:scale>
        <p:origin x="-2580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Interfaces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</a:t>
            </a:r>
            <a:r>
              <a:rPr lang="en-GB" sz="1000" dirty="0" smtClean="0">
                <a:latin typeface="Tahoma" pitchFamily="34" charset="0"/>
              </a:rPr>
              <a:t>Olsen Software, 2011</a:t>
            </a:r>
            <a:endParaRPr lang="en-GB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232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Interfaces</a:t>
            </a:r>
          </a:p>
        </p:txBody>
      </p:sp>
      <p:sp>
        <p:nvSpPr>
          <p:cNvPr id="2457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</a:t>
            </a:r>
            <a:r>
              <a:rPr lang="en-GB" sz="1000" dirty="0" smtClean="0">
                <a:latin typeface="Tahoma" pitchFamily="34" charset="0"/>
              </a:rPr>
              <a:t>Olsen Software, 2011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732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Interfaces</a:t>
            </a:r>
          </a:p>
        </p:txBody>
      </p:sp>
      <p:sp>
        <p:nvSpPr>
          <p:cNvPr id="2560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Interfaces</a:t>
            </a: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Interfaces</a:t>
            </a: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Interfaces</a:t>
            </a: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Interfaces</a:t>
            </a: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Interfaces</a:t>
            </a: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Interfaces</a:t>
            </a: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Interfaces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Interfaces</a:t>
            </a: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Interfaces</a:t>
            </a: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Interfaces</a:t>
            </a: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Interfaces</a:t>
            </a: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Interfaces</a:t>
            </a: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Interfaces</a:t>
            </a: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Interfaces</a:t>
            </a: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Interfaces</a:t>
            </a: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Interfaces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Interfaces</a:t>
            </a: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Interfaces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Interfaces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Interfaces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98463" y="1397000"/>
            <a:ext cx="711200" cy="474663"/>
            <a:chOff x="720" y="336"/>
            <a:chExt cx="624" cy="4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2288" y="1819275"/>
            <a:ext cx="738187" cy="474663"/>
            <a:chOff x="912" y="2640"/>
            <a:chExt cx="672" cy="43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7950" y="1746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flipV="1">
            <a:off x="423863" y="2111375"/>
            <a:ext cx="8343900" cy="555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2" name="Rectangle 25"/>
          <p:cNvSpPr>
            <a:spLocks noChangeArrowheads="1"/>
          </p:cNvSpPr>
          <p:nvPr userDrawn="1"/>
        </p:nvSpPr>
        <p:spPr bwMode="auto">
          <a:xfrm rot="16200000" flipV="1">
            <a:off x="242888" y="1785937"/>
            <a:ext cx="1055688" cy="55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52705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5282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6224C-592A-411F-8DB3-CBE8C364C1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0375" y="214313"/>
            <a:ext cx="2133600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14313"/>
            <a:ext cx="62515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7D1CC-AC85-4423-9468-AD444F8AD1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9BA93-E51D-4F84-9183-A4EFA0DAF30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80152-2086-4B39-9C82-E1E82B8BAD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196975"/>
            <a:ext cx="4167188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196975"/>
            <a:ext cx="4167187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FDAA6-B93C-4F7A-A929-980AA7E4B1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C7031-277A-4720-A9D9-674C0AC524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29A37-13DD-45E7-A91D-EBAD0DAB35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0B4CD-C832-47A7-A5E7-BBEF9FE1F7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583BD-2826-460D-B769-00C540E0FE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75088-2003-4C8D-93F0-73B476B75F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ltGray">
          <a:xfrm>
            <a:off x="417513" y="223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ltGray">
          <a:xfrm>
            <a:off x="800100" y="223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ltGray">
          <a:xfrm>
            <a:off x="541338" y="646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ltGray">
          <a:xfrm>
            <a:off x="911225" y="646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ltGray">
          <a:xfrm>
            <a:off x="127000" y="573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A7F4103-D896-44A3-ABB5-430DE23080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6398" name="Rectangle 14"/>
          <p:cNvSpPr>
            <a:spLocks noChangeArrowheads="1"/>
          </p:cNvSpPr>
          <p:nvPr userDrawn="1"/>
        </p:nvSpPr>
        <p:spPr bwMode="auto">
          <a:xfrm flipV="1">
            <a:off x="423863" y="906463"/>
            <a:ext cx="8343900" cy="5556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6399" name="Rectangle 15"/>
          <p:cNvSpPr>
            <a:spLocks noChangeArrowheads="1"/>
          </p:cNvSpPr>
          <p:nvPr userDrawn="1"/>
        </p:nvSpPr>
        <p:spPr bwMode="auto">
          <a:xfrm rot="16200000" flipV="1">
            <a:off x="242888" y="614362"/>
            <a:ext cx="1055688" cy="55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0225"/>
            <a:ext cx="7175500" cy="1462088"/>
          </a:xfrm>
        </p:spPr>
        <p:txBody>
          <a:bodyPr/>
          <a:lstStyle/>
          <a:p>
            <a:pPr algn="ctr" eaLnBrk="1" hangingPunct="1"/>
            <a:r>
              <a:rPr lang="en-GB" smtClean="0"/>
              <a:t>Interfaces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0200" y="2922588"/>
            <a:ext cx="8620125" cy="2852737"/>
          </a:xfrm>
          <a:noFill/>
        </p:spPr>
        <p:txBody>
          <a:bodyPr/>
          <a:lstStyle/>
          <a:p>
            <a:pPr eaLnBrk="1" hangingPunct="1">
              <a:tabLst>
                <a:tab pos="7078663" algn="l"/>
              </a:tabLst>
            </a:pPr>
            <a:r>
              <a:rPr lang="en-GB" b="1" smtClean="0"/>
              <a:t>Chapter 9</a:t>
            </a:r>
          </a:p>
          <a:p>
            <a:pPr eaLnBrk="1" hangingPunct="1">
              <a:tabLst>
                <a:tab pos="7078663" algn="l"/>
              </a:tabLst>
            </a:pPr>
            <a:endParaRPr lang="en-GB" b="1" smtClean="0"/>
          </a:p>
          <a:p>
            <a:pPr eaLnBrk="1" hangingPunct="1">
              <a:tabLst>
                <a:tab pos="7078663" algn="l"/>
              </a:tabLst>
            </a:pPr>
            <a:r>
              <a:rPr lang="en-GB" b="1" smtClean="0"/>
              <a:t>Sun Certified Java Programmer Workshop</a:t>
            </a:r>
          </a:p>
          <a:p>
            <a:pPr eaLnBrk="1" hangingPunct="1">
              <a:tabLst>
                <a:tab pos="7078663" algn="l"/>
              </a:tabLst>
            </a:pPr>
            <a:endParaRPr lang="en-GB" sz="1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Syntax for Defining Interfaces</a:t>
            </a:r>
          </a:p>
        </p:txBody>
      </p:sp>
      <p:sp>
        <p:nvSpPr>
          <p:cNvPr id="1229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pPr eaLnBrk="1" hangingPunct="1"/>
            <a:r>
              <a:rPr lang="en-GB" smtClean="0"/>
              <a:t>An interface can specify method signatures and constants</a:t>
            </a:r>
          </a:p>
          <a:p>
            <a:pPr lvl="1" eaLnBrk="1" hangingPunct="1"/>
            <a:r>
              <a:rPr lang="en-GB" smtClean="0"/>
              <a:t>Use the </a:t>
            </a:r>
            <a:r>
              <a:rPr lang="en-GB" smtClean="0">
                <a:latin typeface="Lucida Console" pitchFamily="49" charset="0"/>
              </a:rPr>
              <a:t>interface</a:t>
            </a:r>
            <a:r>
              <a:rPr lang="en-GB" smtClean="0"/>
              <a:t> keyword to define the interface</a:t>
            </a:r>
          </a:p>
          <a:p>
            <a:pPr lvl="1" eaLnBrk="1" hangingPunct="1"/>
            <a:r>
              <a:rPr lang="en-GB" smtClean="0"/>
              <a:t>Optionally, use the </a:t>
            </a:r>
            <a:r>
              <a:rPr lang="en-GB" smtClean="0">
                <a:latin typeface="Lucida Console" pitchFamily="49" charset="0"/>
              </a:rPr>
              <a:t>public</a:t>
            </a:r>
            <a:r>
              <a:rPr lang="en-GB" smtClean="0"/>
              <a:t> access modifier if you want the interface to be accessible in other packages</a:t>
            </a:r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>
              <a:buFontTx/>
              <a:buNone/>
            </a:pPr>
            <a:endParaRPr lang="en-GB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9AC3A5D-AE41-40DA-A038-BC5DD43D5B75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6925" y="2754313"/>
            <a:ext cx="7878763" cy="8826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[public] interface </a:t>
            </a:r>
            <a:r>
              <a:rPr lang="en-GB" sz="1200" i="1" dirty="0" err="1"/>
              <a:t>nameOfInterface</a:t>
            </a:r>
            <a:r>
              <a:rPr lang="en-GB" sz="1200" i="1" dirty="0"/>
              <a:t> </a:t>
            </a:r>
            <a:r>
              <a:rPr lang="en-GB" sz="1200" dirty="0"/>
              <a:t>{</a:t>
            </a:r>
          </a:p>
          <a:p>
            <a:pPr>
              <a:defRPr/>
            </a:pPr>
            <a:r>
              <a:rPr lang="en-GB" sz="1200" i="1" dirty="0"/>
              <a:t>  method signatures</a:t>
            </a:r>
          </a:p>
          <a:p>
            <a:pPr>
              <a:defRPr/>
            </a:pPr>
            <a:r>
              <a:rPr lang="en-GB" sz="1200" i="1" dirty="0"/>
              <a:t>  constants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F043F8A-10A3-4A7F-A460-8110E3820EB4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13315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Defining Methods in an Interface</a:t>
            </a:r>
          </a:p>
        </p:txBody>
      </p:sp>
      <p:sp>
        <p:nvSpPr>
          <p:cNvPr id="12292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An interface can specify any number of methods (including zero!)</a:t>
            </a:r>
          </a:p>
          <a:p>
            <a:pPr lvl="1" eaLnBrk="1" hangingPunct="1">
              <a:defRPr/>
            </a:pPr>
            <a:r>
              <a:rPr lang="en-GB" dirty="0" smtClean="0"/>
              <a:t>All methods are implicitly </a:t>
            </a:r>
            <a:r>
              <a:rPr lang="en-GB" dirty="0" smtClean="0">
                <a:latin typeface="Lucida Console" pitchFamily="49" charset="0"/>
              </a:rPr>
              <a:t>public</a:t>
            </a:r>
            <a:r>
              <a:rPr lang="en-GB" dirty="0" smtClean="0">
                <a:latin typeface="+mj-lt"/>
              </a:rPr>
              <a:t> and </a:t>
            </a:r>
            <a:r>
              <a:rPr lang="en-GB" dirty="0" smtClean="0">
                <a:latin typeface="Lucida Console" pitchFamily="49" charset="0"/>
              </a:rPr>
              <a:t>abstract</a:t>
            </a:r>
          </a:p>
          <a:p>
            <a:pPr lvl="1" eaLnBrk="1" hangingPunct="1">
              <a:defRPr/>
            </a:pPr>
            <a:r>
              <a:rPr lang="en-GB" dirty="0" smtClean="0"/>
              <a:t>The </a:t>
            </a:r>
            <a:r>
              <a:rPr lang="en-GB" dirty="0" smtClean="0">
                <a:latin typeface="Lucida Console" pitchFamily="49" charset="0"/>
              </a:rPr>
              <a:t>public</a:t>
            </a:r>
            <a:r>
              <a:rPr lang="en-GB" dirty="0" smtClean="0"/>
              <a:t> and </a:t>
            </a:r>
            <a:r>
              <a:rPr lang="en-GB" dirty="0" smtClean="0">
                <a:latin typeface="Lucida Console" pitchFamily="49" charset="0"/>
              </a:rPr>
              <a:t>abstract</a:t>
            </a:r>
            <a:r>
              <a:rPr lang="en-GB" dirty="0" smtClean="0">
                <a:latin typeface="+mj-lt"/>
              </a:rPr>
              <a:t> </a:t>
            </a:r>
            <a:r>
              <a:rPr lang="en-GB" dirty="0" smtClean="0"/>
              <a:t>keywords on methods are optional</a:t>
            </a:r>
          </a:p>
          <a:p>
            <a:pPr eaLnBrk="1" hangingPunct="1">
              <a:defRPr/>
            </a:pPr>
            <a:r>
              <a:rPr lang="en-GB" dirty="0" smtClean="0"/>
              <a:t>Example: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Note: Interface methods must not be: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private</a:t>
            </a:r>
            <a:r>
              <a:rPr lang="en-GB" dirty="0" smtClean="0"/>
              <a:t> or </a:t>
            </a:r>
            <a:r>
              <a:rPr lang="en-GB" dirty="0" smtClean="0">
                <a:latin typeface="Lucida Console" pitchFamily="49" charset="0"/>
              </a:rPr>
              <a:t>protected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static</a:t>
            </a:r>
            <a:r>
              <a:rPr lang="en-GB" dirty="0" smtClean="0"/>
              <a:t>, </a:t>
            </a:r>
            <a:r>
              <a:rPr lang="en-GB" dirty="0" smtClean="0">
                <a:latin typeface="Lucida Console" pitchFamily="49" charset="0"/>
              </a:rPr>
              <a:t>final</a:t>
            </a:r>
            <a:r>
              <a:rPr lang="en-GB" dirty="0" smtClean="0"/>
              <a:t>, </a:t>
            </a:r>
            <a:r>
              <a:rPr lang="en-GB" dirty="0" smtClean="0">
                <a:latin typeface="Lucida Console" pitchFamily="49" charset="0"/>
              </a:rPr>
              <a:t>native</a:t>
            </a:r>
            <a:r>
              <a:rPr lang="en-GB" dirty="0" smtClean="0"/>
              <a:t>, or </a:t>
            </a:r>
            <a:r>
              <a:rPr lang="en-GB" dirty="0" err="1" smtClean="0">
                <a:latin typeface="Lucida Console" pitchFamily="49" charset="0"/>
              </a:rPr>
              <a:t>strictfp</a:t>
            </a:r>
            <a:endParaRPr lang="en-GB" dirty="0" smtClean="0">
              <a:latin typeface="Lucida Console" pitchFamily="49" charset="0"/>
            </a:endParaRP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>
              <a:sym typeface="Wingdings" pitchFamily="2" charset="2"/>
            </a:endParaRPr>
          </a:p>
          <a:p>
            <a:pPr eaLnBrk="1" hangingPunct="1">
              <a:defRPr/>
            </a:pPr>
            <a:endParaRPr lang="en-GB" dirty="0" smtClean="0">
              <a:sym typeface="Wingdings" pitchFamily="2" charset="2"/>
            </a:endParaRPr>
          </a:p>
          <a:p>
            <a:pPr eaLnBrk="1" hangingPunct="1">
              <a:defRPr/>
            </a:pPr>
            <a:endParaRPr lang="en-GB" dirty="0" smtClean="0">
              <a:sym typeface="Wingdings" pitchFamily="2" charset="2"/>
            </a:endParaRPr>
          </a:p>
          <a:p>
            <a:pPr eaLnBrk="1" hangingPunct="1">
              <a:defRPr/>
            </a:pPr>
            <a:endParaRPr lang="en-GB" dirty="0" smtClean="0">
              <a:sym typeface="Wingdings" pitchFamily="2" charset="2"/>
            </a:endParaRPr>
          </a:p>
          <a:p>
            <a:pPr eaLnBrk="1" hangingPunct="1">
              <a:defRPr/>
            </a:pPr>
            <a:endParaRPr lang="en-GB" dirty="0" smtClean="0">
              <a:sym typeface="Wingdings" pitchFamily="2" charset="2"/>
            </a:endParaRPr>
          </a:p>
          <a:p>
            <a:pPr eaLnBrk="1" hangingPunct="1">
              <a:defRPr/>
            </a:pPr>
            <a:endParaRPr lang="en-GB" dirty="0" smtClean="0">
              <a:sym typeface="Wingdings" pitchFamily="2" charset="2"/>
            </a:endParaRPr>
          </a:p>
          <a:p>
            <a:pPr eaLnBrk="1" hangingPunct="1">
              <a:defRPr/>
            </a:pPr>
            <a:endParaRPr lang="en-GB" dirty="0" smtClean="0">
              <a:sym typeface="Wingdings" pitchFamily="2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400" y="3295650"/>
            <a:ext cx="7874000" cy="8826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interface </a:t>
            </a:r>
            <a:r>
              <a:rPr lang="en-GB" sz="1200" dirty="0" err="1"/>
              <a:t>Freezable</a:t>
            </a:r>
            <a:r>
              <a:rPr lang="en-GB" sz="1200" dirty="0"/>
              <a:t> {</a:t>
            </a:r>
          </a:p>
          <a:p>
            <a:pPr>
              <a:defRPr/>
            </a:pPr>
            <a:r>
              <a:rPr lang="en-GB" sz="1200" dirty="0"/>
              <a:t>  void freeze();</a:t>
            </a:r>
          </a:p>
          <a:p>
            <a:pPr>
              <a:defRPr/>
            </a:pPr>
            <a:r>
              <a:rPr lang="en-GB" sz="1200" dirty="0"/>
              <a:t>  void unfreeze();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13318" name="TextBox 5"/>
          <p:cNvSpPr txBox="1">
            <a:spLocks noChangeArrowheads="1"/>
          </p:cNvSpPr>
          <p:nvPr/>
        </p:nvSpPr>
        <p:spPr bwMode="auto">
          <a:xfrm>
            <a:off x="6961188" y="3827463"/>
            <a:ext cx="17113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rgbClr val="002060"/>
                </a:solidFill>
              </a:rPr>
              <a:t>Freezable.java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B9D9233-5EB1-4E67-94DC-8E00626E7A34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14339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Defining Constants in an Interface</a:t>
            </a:r>
          </a:p>
        </p:txBody>
      </p:sp>
      <p:sp>
        <p:nvSpPr>
          <p:cNvPr id="14340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pPr eaLnBrk="1" hangingPunct="1"/>
            <a:r>
              <a:rPr lang="en-GB" smtClean="0"/>
              <a:t>An interface can specify any number of constants</a:t>
            </a:r>
          </a:p>
          <a:p>
            <a:pPr lvl="1" eaLnBrk="1" hangingPunct="1"/>
            <a:r>
              <a:rPr lang="en-GB" smtClean="0"/>
              <a:t>All constants are implicitly </a:t>
            </a:r>
            <a:r>
              <a:rPr lang="en-GB" smtClean="0">
                <a:latin typeface="Lucida Console" pitchFamily="49" charset="0"/>
              </a:rPr>
              <a:t>public</a:t>
            </a:r>
            <a:r>
              <a:rPr lang="en-GB" smtClean="0"/>
              <a:t> </a:t>
            </a:r>
            <a:r>
              <a:rPr lang="en-GB" smtClean="0">
                <a:latin typeface="Lucida Console" pitchFamily="49" charset="0"/>
              </a:rPr>
              <a:t>static</a:t>
            </a:r>
            <a:r>
              <a:rPr lang="en-GB" smtClean="0"/>
              <a:t> </a:t>
            </a:r>
            <a:r>
              <a:rPr lang="en-GB" smtClean="0">
                <a:latin typeface="Lucida Console" pitchFamily="49" charset="0"/>
              </a:rPr>
              <a:t>final</a:t>
            </a:r>
          </a:p>
          <a:p>
            <a:pPr lvl="1" eaLnBrk="1" hangingPunct="1"/>
            <a:r>
              <a:rPr lang="en-GB" smtClean="0"/>
              <a:t>These keywords on constants are optional</a:t>
            </a:r>
          </a:p>
          <a:p>
            <a:pPr eaLnBrk="1" hangingPunct="1"/>
            <a:r>
              <a:rPr lang="en-GB" smtClean="0"/>
              <a:t>Example: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Note: Interface constants must not be:</a:t>
            </a:r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private</a:t>
            </a:r>
            <a:r>
              <a:rPr lang="en-GB" smtClean="0"/>
              <a:t> or </a:t>
            </a:r>
            <a:r>
              <a:rPr lang="en-GB" smtClean="0">
                <a:latin typeface="Lucida Console" pitchFamily="49" charset="0"/>
              </a:rPr>
              <a:t>protected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400" y="2913063"/>
            <a:ext cx="7874000" cy="14033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interface </a:t>
            </a:r>
            <a:r>
              <a:rPr lang="en-GB" sz="1200" dirty="0" err="1"/>
              <a:t>Loggable</a:t>
            </a:r>
            <a:r>
              <a:rPr lang="en-GB" sz="1200" dirty="0"/>
              <a:t> {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PrintStream</a:t>
            </a:r>
            <a:r>
              <a:rPr lang="en-GB" sz="1200" dirty="0"/>
              <a:t> OUTPUT_STREAM = </a:t>
            </a:r>
            <a:r>
              <a:rPr lang="en-GB" sz="1200" dirty="0" err="1" smtClean="0"/>
              <a:t>System.out</a:t>
            </a:r>
            <a:r>
              <a:rPr lang="en-GB" sz="1200" dirty="0"/>
              <a:t>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void </a:t>
            </a:r>
            <a:r>
              <a:rPr lang="en-GB" sz="1200" dirty="0" err="1"/>
              <a:t>logBrief</a:t>
            </a:r>
            <a:r>
              <a:rPr lang="en-GB" sz="1200" dirty="0"/>
              <a:t>();</a:t>
            </a:r>
          </a:p>
          <a:p>
            <a:pPr>
              <a:defRPr/>
            </a:pPr>
            <a:r>
              <a:rPr lang="en-GB" sz="1200" dirty="0"/>
              <a:t>  void </a:t>
            </a:r>
            <a:r>
              <a:rPr lang="en-GB" sz="1200" dirty="0" err="1"/>
              <a:t>logVerbose</a:t>
            </a:r>
            <a:r>
              <a:rPr lang="en-GB" sz="1200" dirty="0"/>
              <a:t>();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7070725" y="3987800"/>
            <a:ext cx="16017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rgbClr val="002060"/>
                </a:solidFill>
              </a:rPr>
              <a:t>Loggable.java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Syntax for Implementing Interfaces</a:t>
            </a:r>
          </a:p>
        </p:txBody>
      </p:sp>
      <p:sp>
        <p:nvSpPr>
          <p:cNvPr id="15363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pPr eaLnBrk="1" hangingPunct="1"/>
            <a:r>
              <a:rPr lang="en-GB" smtClean="0"/>
              <a:t>A class can implement any number of interfaces</a:t>
            </a:r>
          </a:p>
          <a:p>
            <a:pPr lvl="1" eaLnBrk="1" hangingPunct="1"/>
            <a:r>
              <a:rPr lang="en-GB" smtClean="0"/>
              <a:t>Use the </a:t>
            </a:r>
            <a:r>
              <a:rPr lang="en-GB" smtClean="0">
                <a:latin typeface="Lucida Console" pitchFamily="49" charset="0"/>
              </a:rPr>
              <a:t>implements</a:t>
            </a:r>
            <a:r>
              <a:rPr lang="en-GB" smtClean="0"/>
              <a:t> keyword, followed by a comma-separated list of interfaces you want to implement</a:t>
            </a:r>
          </a:p>
          <a:p>
            <a:pPr lvl="1" eaLnBrk="1" hangingPunct="1"/>
            <a:r>
              <a:rPr lang="en-GB" smtClean="0"/>
              <a:t>The class must implement all methods defined in the interfaces</a:t>
            </a:r>
          </a:p>
          <a:p>
            <a:pPr lvl="1" eaLnBrk="1" hangingPunct="1"/>
            <a:r>
              <a:rPr lang="en-GB" smtClean="0"/>
              <a:t>The class can use the constants defined in the interface</a:t>
            </a:r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Note: </a:t>
            </a:r>
          </a:p>
          <a:p>
            <a:pPr lvl="1" eaLnBrk="1" hangingPunct="1"/>
            <a:r>
              <a:rPr lang="en-GB" smtClean="0"/>
              <a:t>A class can extend one class, as well as implementing interfaces</a:t>
            </a:r>
          </a:p>
          <a:p>
            <a:pPr lvl="2" eaLnBrk="1" hangingPunct="1"/>
            <a:endParaRPr lang="en-GB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00CD27A-F358-4099-A647-593D1F9B93A8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7400" y="3065463"/>
            <a:ext cx="7878763" cy="10175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class </a:t>
            </a:r>
            <a:r>
              <a:rPr lang="en-GB" sz="1200" i="1" dirty="0" err="1"/>
              <a:t>nameOfClass</a:t>
            </a:r>
            <a:r>
              <a:rPr lang="en-GB" sz="1200" i="1" dirty="0"/>
              <a:t> </a:t>
            </a:r>
            <a:r>
              <a:rPr lang="en-GB" sz="1200" dirty="0"/>
              <a:t>implements </a:t>
            </a:r>
            <a:r>
              <a:rPr lang="en-GB" sz="1200" i="1" dirty="0"/>
              <a:t>interface1</a:t>
            </a:r>
            <a:r>
              <a:rPr lang="en-GB" sz="1200" dirty="0"/>
              <a:t>, </a:t>
            </a:r>
            <a:r>
              <a:rPr lang="en-GB" sz="1200" i="1" dirty="0"/>
              <a:t>interface2</a:t>
            </a:r>
            <a:r>
              <a:rPr lang="en-GB" sz="1200" dirty="0"/>
              <a:t>, … {</a:t>
            </a:r>
          </a:p>
          <a:p>
            <a:pPr>
              <a:defRPr/>
            </a:pPr>
            <a:r>
              <a:rPr lang="en-GB" sz="1200" i="1" dirty="0"/>
              <a:t>  …</a:t>
            </a:r>
          </a:p>
          <a:p>
            <a:pPr>
              <a:defRPr/>
            </a:pPr>
            <a:r>
              <a:rPr lang="en-GB" sz="1200" i="1" dirty="0"/>
              <a:t>  implementation of all the methods defined in the interfaces</a:t>
            </a:r>
          </a:p>
          <a:p>
            <a:pPr>
              <a:defRPr/>
            </a:pPr>
            <a:r>
              <a:rPr lang="en-GB" sz="1200" i="1" dirty="0"/>
              <a:t>  …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87400" y="5422900"/>
            <a:ext cx="7878763" cy="89693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class </a:t>
            </a:r>
            <a:r>
              <a:rPr lang="en-GB" sz="1200" i="1" dirty="0" err="1"/>
              <a:t>nameOfClass</a:t>
            </a:r>
            <a:r>
              <a:rPr lang="en-GB" sz="1200" i="1" dirty="0"/>
              <a:t> </a:t>
            </a:r>
            <a:r>
              <a:rPr lang="en-GB" sz="1200" dirty="0"/>
              <a:t>extends </a:t>
            </a:r>
            <a:r>
              <a:rPr lang="en-GB" sz="1200" i="1" dirty="0" err="1"/>
              <a:t>superclass</a:t>
            </a:r>
            <a:r>
              <a:rPr lang="en-GB" sz="1200" i="1" dirty="0"/>
              <a:t> </a:t>
            </a:r>
            <a:br>
              <a:rPr lang="en-GB" sz="1200" i="1" dirty="0"/>
            </a:br>
            <a:r>
              <a:rPr lang="en-GB" sz="1200" i="1" dirty="0"/>
              <a:t>                         </a:t>
            </a:r>
            <a:r>
              <a:rPr lang="en-GB" sz="1200" dirty="0"/>
              <a:t>implements </a:t>
            </a:r>
            <a:r>
              <a:rPr lang="en-GB" sz="1200" i="1" dirty="0"/>
              <a:t>interface1</a:t>
            </a:r>
            <a:r>
              <a:rPr lang="en-GB" sz="1200" dirty="0"/>
              <a:t>, </a:t>
            </a:r>
            <a:r>
              <a:rPr lang="en-GB" sz="1200" i="1" dirty="0"/>
              <a:t>interface2</a:t>
            </a:r>
            <a:r>
              <a:rPr lang="en-GB" sz="1200" dirty="0"/>
              <a:t>, … {</a:t>
            </a:r>
          </a:p>
          <a:p>
            <a:pPr>
              <a:defRPr/>
            </a:pPr>
            <a:r>
              <a:rPr lang="en-GB" sz="1200" i="1" dirty="0"/>
              <a:t>  …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6B46901-0BE5-44F4-B0D6-682CC502C8CD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16387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Example Implementation Class</a:t>
            </a:r>
          </a:p>
        </p:txBody>
      </p:sp>
      <p:sp>
        <p:nvSpPr>
          <p:cNvPr id="16388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pPr eaLnBrk="1" hangingPunct="1"/>
            <a:r>
              <a:rPr lang="en-GB" smtClean="0"/>
              <a:t>Here's an example of a class that implements 2 interfaces</a:t>
            </a:r>
          </a:p>
          <a:p>
            <a:pPr lvl="1" eaLnBrk="1" hangingPunct="1"/>
            <a:r>
              <a:rPr lang="en-GB" smtClean="0">
                <a:latin typeface="Lucida Console" pitchFamily="49" charset="0"/>
                <a:sym typeface="Wingdings" pitchFamily="2" charset="2"/>
              </a:rPr>
              <a:t>Freezable</a:t>
            </a:r>
            <a:r>
              <a:rPr lang="en-GB" smtClean="0">
                <a:sym typeface="Wingdings" pitchFamily="2" charset="2"/>
              </a:rPr>
              <a:t> and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Loggable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400" y="2030413"/>
            <a:ext cx="7874000" cy="24987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class Calculator </a:t>
            </a:r>
            <a:r>
              <a:rPr lang="en-GB" sz="1200" b="1" dirty="0"/>
              <a:t>implements </a:t>
            </a:r>
            <a:r>
              <a:rPr lang="en-GB" sz="1200" b="1" dirty="0" err="1"/>
              <a:t>Freezable</a:t>
            </a:r>
            <a:r>
              <a:rPr lang="en-GB" sz="1200" b="1" dirty="0"/>
              <a:t>, </a:t>
            </a:r>
            <a:r>
              <a:rPr lang="en-GB" sz="1200" b="1" dirty="0" err="1"/>
              <a:t>Loggable</a:t>
            </a:r>
            <a:r>
              <a:rPr lang="en-GB" sz="1200" b="1" dirty="0"/>
              <a:t> </a:t>
            </a:r>
            <a:r>
              <a:rPr lang="en-GB" sz="1200" dirty="0"/>
              <a:t>{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// Implementation of </a:t>
            </a:r>
            <a:r>
              <a:rPr lang="en-GB" sz="1200" dirty="0" err="1"/>
              <a:t>Freezable</a:t>
            </a:r>
            <a:r>
              <a:rPr lang="en-GB" sz="1200" dirty="0"/>
              <a:t>.</a:t>
            </a:r>
          </a:p>
          <a:p>
            <a:pPr>
              <a:defRPr/>
            </a:pPr>
            <a:r>
              <a:rPr lang="en-GB" sz="1200" dirty="0"/>
              <a:t>  public void freeze()   { … }</a:t>
            </a:r>
          </a:p>
          <a:p>
            <a:pPr>
              <a:defRPr/>
            </a:pPr>
            <a:r>
              <a:rPr lang="en-GB" sz="1200" dirty="0"/>
              <a:t>  public void unfreeze() { … }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// Implementation of </a:t>
            </a:r>
            <a:r>
              <a:rPr lang="en-GB" sz="1200" dirty="0" err="1"/>
              <a:t>Loggable</a:t>
            </a:r>
            <a:r>
              <a:rPr lang="en-GB" sz="1200" dirty="0"/>
              <a:t>.</a:t>
            </a:r>
          </a:p>
          <a:p>
            <a:pPr>
              <a:defRPr/>
            </a:pPr>
            <a:r>
              <a:rPr lang="en-GB" sz="1200" dirty="0"/>
              <a:t>  public void </a:t>
            </a:r>
            <a:r>
              <a:rPr lang="en-GB" sz="1200" dirty="0" err="1"/>
              <a:t>logBrief</a:t>
            </a:r>
            <a:r>
              <a:rPr lang="en-GB" sz="1200" dirty="0"/>
              <a:t>()   { …}</a:t>
            </a:r>
          </a:p>
          <a:p>
            <a:pPr>
              <a:defRPr/>
            </a:pPr>
            <a:r>
              <a:rPr lang="en-GB" sz="1200" dirty="0"/>
              <a:t>  public void </a:t>
            </a:r>
            <a:r>
              <a:rPr lang="en-GB" sz="1200" dirty="0" err="1"/>
              <a:t>logVerbose</a:t>
            </a:r>
            <a:r>
              <a:rPr lang="en-GB" sz="1200" dirty="0"/>
              <a:t>() { … }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// Plus other members, as for a normal class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6853238" y="4200525"/>
            <a:ext cx="1819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rgbClr val="002060"/>
                </a:solidFill>
              </a:rPr>
              <a:t>Calculator.java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F0E32AA-BA1F-4CB8-B2CF-8CCC09EE0A8E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17411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Aside: Marker Interfaces</a:t>
            </a:r>
          </a:p>
        </p:txBody>
      </p:sp>
      <p:sp>
        <p:nvSpPr>
          <p:cNvPr id="17412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pPr eaLnBrk="1" hangingPunct="1"/>
            <a:r>
              <a:rPr lang="en-GB" smtClean="0"/>
              <a:t>You can define an interface with no methods</a:t>
            </a:r>
          </a:p>
          <a:p>
            <a:pPr lvl="1" eaLnBrk="1" hangingPunct="1"/>
            <a:r>
              <a:rPr lang="en-GB" smtClean="0"/>
              <a:t>These are called "marker interfaces"</a:t>
            </a:r>
          </a:p>
          <a:p>
            <a:pPr eaLnBrk="1" hangingPunct="1"/>
            <a:r>
              <a:rPr lang="en-GB" smtClean="0"/>
              <a:t>Here are some examples in the Java SE library: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If a class implements these interfaces, it's like "setting a flag"</a:t>
            </a:r>
          </a:p>
          <a:p>
            <a:pPr lvl="1" eaLnBrk="1" hangingPunct="1"/>
            <a:r>
              <a:rPr lang="en-GB" smtClean="0"/>
              <a:t>If a class implements </a:t>
            </a:r>
            <a:r>
              <a:rPr lang="en-GB" smtClean="0">
                <a:latin typeface="Lucida Console" pitchFamily="49" charset="0"/>
              </a:rPr>
              <a:t>Cloneable</a:t>
            </a:r>
            <a:r>
              <a:rPr lang="en-GB" smtClean="0"/>
              <a:t>, it indicates to the JVM that client code is allowed to call </a:t>
            </a:r>
            <a:r>
              <a:rPr lang="en-GB" smtClean="0">
                <a:latin typeface="Lucida Console" pitchFamily="49" charset="0"/>
              </a:rPr>
              <a:t>Clone()</a:t>
            </a:r>
            <a:r>
              <a:rPr lang="en-GB" smtClean="0"/>
              <a:t> on instances</a:t>
            </a:r>
          </a:p>
          <a:p>
            <a:pPr lvl="1" eaLnBrk="1" hangingPunct="1"/>
            <a:r>
              <a:rPr lang="en-GB" smtClean="0"/>
              <a:t>If a class implements </a:t>
            </a:r>
            <a:r>
              <a:rPr lang="en-GB" smtClean="0">
                <a:latin typeface="Lucida Console" pitchFamily="49" charset="0"/>
              </a:rPr>
              <a:t>Serializable</a:t>
            </a:r>
            <a:r>
              <a:rPr lang="en-GB" smtClean="0"/>
              <a:t>, it indicates to the JVM that it's OK to serialize instances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7400" y="2573338"/>
            <a:ext cx="3763963" cy="3508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interface </a:t>
            </a:r>
            <a:r>
              <a:rPr lang="en-GB" sz="1200" dirty="0" err="1"/>
              <a:t>Cloneable</a:t>
            </a:r>
            <a:r>
              <a:rPr lang="en-GB" sz="1200" dirty="0"/>
              <a:t> {}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897438" y="2576513"/>
            <a:ext cx="3763962" cy="3508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interface </a:t>
            </a:r>
            <a:r>
              <a:rPr lang="en-GB" sz="1200" dirty="0" err="1"/>
              <a:t>Serializable</a:t>
            </a:r>
            <a:r>
              <a:rPr lang="en-GB" sz="1200" dirty="0"/>
              <a:t> {}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257BDD6-ED41-4B82-9DB7-1FD0C1E5C9D2}" type="slidenum">
              <a:rPr lang="en-GB"/>
              <a:pPr>
                <a:defRPr/>
              </a:pPr>
              <a:t>16</a:t>
            </a:fld>
            <a:endParaRPr lang="en-GB" dirty="0"/>
          </a:p>
        </p:txBody>
      </p:sp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smtClean="0"/>
              <a:t>3. Using Interfaces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Using interfaces for generality</a:t>
            </a:r>
          </a:p>
          <a:p>
            <a:pPr eaLnBrk="1" hangingPunct="1"/>
            <a:r>
              <a:rPr lang="en-GB" dirty="0" smtClean="0"/>
              <a:t>Using interfaces for flexibility</a:t>
            </a:r>
          </a:p>
          <a:p>
            <a:pPr eaLnBrk="1" hangingPunct="1"/>
            <a:r>
              <a:rPr lang="en-GB" dirty="0" smtClean="0"/>
              <a:t>Using interfaces in collections</a:t>
            </a:r>
          </a:p>
          <a:p>
            <a:pPr eaLnBrk="1" hangingPunct="1"/>
            <a:r>
              <a:rPr lang="en-GB" dirty="0" smtClean="0"/>
              <a:t>Testing if an object implements an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0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0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46" grpId="0"/>
      <p:bldP spid="90214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C89B7FE-5D0D-457C-AC49-275A4CE66833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Interfaces for Generality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>
                <a:latin typeface="+mj-lt"/>
              </a:rPr>
              <a:t>One of the main uses of interfaces is to make your code as general-purpose as possible</a:t>
            </a:r>
          </a:p>
          <a:p>
            <a:pPr eaLnBrk="1" hangingPunct="1">
              <a:defRPr/>
            </a:pPr>
            <a:endParaRPr lang="en-GB" dirty="0" smtClean="0">
              <a:latin typeface="+mj-lt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E.g. this method only takes</a:t>
            </a:r>
            <a:br>
              <a:rPr lang="en-GB" dirty="0" smtClean="0">
                <a:latin typeface="+mj-lt"/>
              </a:rPr>
            </a:br>
            <a:r>
              <a:rPr lang="en-GB" dirty="0" err="1" smtClean="0">
                <a:latin typeface="Lucida Console" pitchFamily="49" charset="0"/>
              </a:rPr>
              <a:t>ArrayList</a:t>
            </a:r>
            <a:r>
              <a:rPr lang="en-GB" dirty="0" smtClean="0">
                <a:latin typeface="+mj-lt"/>
              </a:rPr>
              <a:t> objects</a:t>
            </a:r>
          </a:p>
          <a:p>
            <a:pPr eaLnBrk="1" hangingPunct="1">
              <a:defRPr/>
            </a:pPr>
            <a:endParaRPr lang="en-GB" dirty="0" smtClean="0">
              <a:latin typeface="+mj-lt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This method is more general,</a:t>
            </a:r>
            <a:br>
              <a:rPr lang="en-GB" dirty="0" smtClean="0">
                <a:latin typeface="+mj-lt"/>
              </a:rPr>
            </a:br>
            <a:r>
              <a:rPr lang="en-GB" dirty="0" smtClean="0">
                <a:latin typeface="+mj-lt"/>
              </a:rPr>
              <a:t>it takes any kind of </a:t>
            </a:r>
            <a:r>
              <a:rPr lang="en-GB" dirty="0" smtClean="0">
                <a:latin typeface="Lucida Console" pitchFamily="49" charset="0"/>
              </a:rPr>
              <a:t>List</a:t>
            </a:r>
          </a:p>
          <a:p>
            <a:pPr eaLnBrk="1" hangingPunct="1">
              <a:defRPr/>
            </a:pPr>
            <a:endParaRPr lang="en-GB" dirty="0" smtClean="0">
              <a:latin typeface="+mj-lt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What about this method?</a:t>
            </a:r>
          </a:p>
          <a:p>
            <a:pPr eaLnBrk="1" hangingPunct="1">
              <a:defRPr/>
            </a:pPr>
            <a:endParaRPr lang="en-US" dirty="0" smtClean="0">
              <a:latin typeface="+mj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72038" y="2668588"/>
            <a:ext cx="3889375" cy="4381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void </a:t>
            </a:r>
            <a:r>
              <a:rPr lang="en-GB" sz="1200" dirty="0" err="1"/>
              <a:t>myMethod</a:t>
            </a:r>
            <a:r>
              <a:rPr lang="en-GB" sz="1200" dirty="0"/>
              <a:t>(</a:t>
            </a:r>
            <a:r>
              <a:rPr lang="en-GB" sz="1200" dirty="0" err="1"/>
              <a:t>ArrayList</a:t>
            </a:r>
            <a:r>
              <a:rPr lang="en-GB" sz="1200" dirty="0"/>
              <a:t> </a:t>
            </a:r>
            <a:r>
              <a:rPr lang="en-GB" sz="1200" dirty="0" err="1"/>
              <a:t>coll</a:t>
            </a:r>
            <a:r>
              <a:rPr lang="en-GB" sz="1200" dirty="0"/>
              <a:t>) 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72038" y="4035425"/>
            <a:ext cx="3889375" cy="4381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void </a:t>
            </a:r>
            <a:r>
              <a:rPr lang="en-GB" sz="1200" dirty="0" err="1"/>
              <a:t>myMethod</a:t>
            </a:r>
            <a:r>
              <a:rPr lang="en-GB" sz="1200" dirty="0"/>
              <a:t>(List </a:t>
            </a:r>
            <a:r>
              <a:rPr lang="en-GB" sz="1200" dirty="0" err="1"/>
              <a:t>coll</a:t>
            </a:r>
            <a:r>
              <a:rPr lang="en-GB" sz="1200" dirty="0"/>
              <a:t>) …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72038" y="5402263"/>
            <a:ext cx="3889375" cy="4397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void </a:t>
            </a:r>
            <a:r>
              <a:rPr lang="en-GB" sz="1200" dirty="0" err="1"/>
              <a:t>myMethod</a:t>
            </a:r>
            <a:r>
              <a:rPr lang="en-GB" sz="1200" dirty="0"/>
              <a:t>(Collection </a:t>
            </a:r>
            <a:r>
              <a:rPr lang="en-GB" sz="1200" dirty="0" err="1"/>
              <a:t>coll</a:t>
            </a:r>
            <a:r>
              <a:rPr lang="en-GB" sz="1200" dirty="0"/>
              <a:t>)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65CE761-3016-4FB1-8C37-50F7B55A38D7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Interfaces for Flexibility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Imagine you're defining a class that needs to store a reference to another class instance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For example, a Person has a reference to a licensed vehicle (such as a Car, Boat, Helicopter, </a:t>
            </a:r>
            <a:r>
              <a:rPr lang="en-GB" smtClean="0">
                <a:latin typeface="+mj-lt"/>
              </a:rPr>
              <a:t>BatMobile, </a:t>
            </a:r>
            <a:r>
              <a:rPr lang="en-GB" dirty="0" smtClean="0">
                <a:latin typeface="+mj-lt"/>
              </a:rPr>
              <a:t>etc)</a:t>
            </a: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Further imagine there is no direct inheritance relationship between all these vehicles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Because there's no common functionality</a:t>
            </a: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Questions: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What problems does this scenario pose?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How do you resolve these problems?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Interfaces in Collections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>
                <a:latin typeface="+mj-lt"/>
              </a:rPr>
              <a:t>You can't create instances of an interface 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Interfaces are like extremely abstract classes </a:t>
            </a:r>
            <a:r>
              <a:rPr lang="en-GB" dirty="0" smtClean="0">
                <a:latin typeface="+mj-lt"/>
                <a:sym typeface="Wingdings" pitchFamily="2" charset="2"/>
              </a:rPr>
              <a:t></a:t>
            </a:r>
          </a:p>
          <a:p>
            <a:pPr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But it's still allowable to declare interface variables, and to use interfaces in generic collection / array declarations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The interface variable can point to any object that implements the interface</a:t>
            </a:r>
            <a:endParaRPr lang="en-GB" dirty="0" smtClean="0">
              <a:latin typeface="+mj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88" y="3575050"/>
            <a:ext cx="7948612" cy="104298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 err="1"/>
              <a:t>Loggable</a:t>
            </a:r>
            <a:r>
              <a:rPr lang="en-GB" sz="1200" dirty="0"/>
              <a:t> </a:t>
            </a:r>
            <a:r>
              <a:rPr lang="en-GB" sz="1200" dirty="0" err="1"/>
              <a:t>aLoggableThing</a:t>
            </a:r>
            <a:r>
              <a:rPr lang="en-GB" sz="1200" dirty="0"/>
              <a:t>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 err="1"/>
              <a:t>ArrayList</a:t>
            </a:r>
            <a:r>
              <a:rPr lang="en-GB" sz="1200" dirty="0"/>
              <a:t>&lt;</a:t>
            </a:r>
            <a:r>
              <a:rPr lang="en-GB" sz="1200" dirty="0" err="1"/>
              <a:t>Loggable</a:t>
            </a:r>
            <a:r>
              <a:rPr lang="en-GB" sz="1200" dirty="0"/>
              <a:t>&gt; </a:t>
            </a:r>
            <a:r>
              <a:rPr lang="en-GB" sz="1200" dirty="0" err="1"/>
              <a:t>loggableThings</a:t>
            </a:r>
            <a:r>
              <a:rPr lang="en-GB" sz="1200" dirty="0"/>
              <a:t> = new </a:t>
            </a:r>
            <a:r>
              <a:rPr lang="en-GB" sz="1200" dirty="0" err="1"/>
              <a:t>ArrayList</a:t>
            </a:r>
            <a:r>
              <a:rPr lang="en-GB" sz="1200" dirty="0"/>
              <a:t>&lt;</a:t>
            </a:r>
            <a:r>
              <a:rPr lang="en-GB" sz="1200" dirty="0" err="1"/>
              <a:t>Loggable</a:t>
            </a:r>
            <a:r>
              <a:rPr lang="en-GB" sz="1200" dirty="0"/>
              <a:t>&gt;();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 err="1"/>
              <a:t>Loggable</a:t>
            </a:r>
            <a:r>
              <a:rPr lang="en-GB" sz="1200" dirty="0"/>
              <a:t>[] </a:t>
            </a:r>
            <a:r>
              <a:rPr lang="en-GB" sz="1200" dirty="0" err="1"/>
              <a:t>someMoreLoggableThings</a:t>
            </a:r>
            <a:r>
              <a:rPr lang="en-GB" sz="1200" dirty="0"/>
              <a:t> = new </a:t>
            </a:r>
            <a:r>
              <a:rPr lang="en-GB" sz="1200" dirty="0" err="1"/>
              <a:t>Loggable</a:t>
            </a:r>
            <a:r>
              <a:rPr lang="en-GB" sz="1200" dirty="0"/>
              <a:t>[10];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64ADBC9-C66D-4A44-80AA-40E06FE5A199}" type="slidenum">
              <a:rPr lang="en-GB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763FBF9-C221-40CB-AB74-8B3597C8AB2A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Contents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Overview of interfaces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Defining and implementing interfaces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Using interfaces in the client</a:t>
            </a: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7924800" cy="1644650"/>
            <a:chOff x="274" y="3059"/>
            <a:chExt cx="4992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 project: </a:t>
              </a:r>
              <a:r>
                <a:rPr lang="en-GB" sz="2000" b="1" dirty="0" err="1" smtClean="0">
                  <a:solidFill>
                    <a:schemeClr val="tx2"/>
                  </a:solidFill>
                  <a:sym typeface="Wingdings" pitchFamily="2" charset="2"/>
                </a:rPr>
                <a:t>DemoInterfaces</a:t>
              </a:r>
              <a:endParaRPr lang="en-US" sz="2000" b="1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4" grpId="0"/>
      <p:bldP spid="62259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Testing if an Object Implements an I/F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>
                <a:latin typeface="+mj-lt"/>
              </a:rPr>
              <a:t>Consider the following method:</a:t>
            </a:r>
          </a:p>
          <a:p>
            <a:pPr lvl="2" eaLnBrk="1" hangingPunct="1">
              <a:defRPr/>
            </a:pPr>
            <a:endParaRPr lang="en-GB" dirty="0" smtClean="0">
              <a:latin typeface="+mj-lt"/>
            </a:endParaRPr>
          </a:p>
          <a:p>
            <a:pPr lvl="1" eaLnBrk="1" hangingPunct="1">
              <a:defRPr/>
            </a:pPr>
            <a:endParaRPr lang="en-GB" dirty="0" smtClean="0">
              <a:latin typeface="+mj-lt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All the compiler knows about the incoming object is that it implements a particular interface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The compiler doesn't know the actual type of the object (or what other interfaces it might support)</a:t>
            </a:r>
          </a:p>
          <a:p>
            <a:pPr lvl="1" eaLnBrk="1" hangingPunct="1">
              <a:defRPr/>
            </a:pPr>
            <a:endParaRPr lang="en-GB" dirty="0" smtClean="0">
              <a:latin typeface="+mj-lt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If you'd like to invoke some extra functionality on the object (as specified in a separate interface), do this: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88" y="1704975"/>
            <a:ext cx="7948612" cy="38258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void </a:t>
            </a:r>
            <a:r>
              <a:rPr lang="en-GB" sz="1200" dirty="0" err="1"/>
              <a:t>myMethod</a:t>
            </a:r>
            <a:r>
              <a:rPr lang="en-GB" sz="1200" dirty="0"/>
              <a:t>(</a:t>
            </a:r>
            <a:r>
              <a:rPr lang="en-GB" sz="1200" dirty="0" err="1"/>
              <a:t>Loggable</a:t>
            </a:r>
            <a:r>
              <a:rPr lang="en-GB" sz="1200" dirty="0"/>
              <a:t> </a:t>
            </a:r>
            <a:r>
              <a:rPr lang="en-GB" sz="1200" dirty="0" err="1"/>
              <a:t>obj</a:t>
            </a:r>
            <a:r>
              <a:rPr lang="en-GB" sz="1200" dirty="0"/>
              <a:t>) { … 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2788" y="4899025"/>
            <a:ext cx="7948612" cy="17891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void </a:t>
            </a:r>
            <a:r>
              <a:rPr lang="en-GB" sz="1200" dirty="0" err="1"/>
              <a:t>demoCrossCasting</a:t>
            </a:r>
            <a:r>
              <a:rPr lang="en-GB" sz="1200" dirty="0"/>
              <a:t>(</a:t>
            </a:r>
            <a:r>
              <a:rPr lang="en-GB" sz="1200" dirty="0" err="1"/>
              <a:t>Loggable</a:t>
            </a:r>
            <a:r>
              <a:rPr lang="en-GB" sz="1200" dirty="0"/>
              <a:t> </a:t>
            </a:r>
            <a:r>
              <a:rPr lang="en-GB" sz="1200" dirty="0" err="1"/>
              <a:t>obj</a:t>
            </a:r>
            <a:r>
              <a:rPr lang="en-GB" sz="1200" dirty="0"/>
              <a:t>) {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if (</a:t>
            </a:r>
            <a:r>
              <a:rPr lang="en-GB" sz="1200" b="1" dirty="0" err="1"/>
              <a:t>obj</a:t>
            </a:r>
            <a:r>
              <a:rPr lang="en-GB" sz="1200" b="1" dirty="0"/>
              <a:t> </a:t>
            </a:r>
            <a:r>
              <a:rPr lang="en-GB" sz="1200" b="1" dirty="0" err="1"/>
              <a:t>instanceof</a:t>
            </a:r>
            <a:r>
              <a:rPr lang="en-GB" sz="1200" b="1" dirty="0"/>
              <a:t> </a:t>
            </a:r>
            <a:r>
              <a:rPr lang="en-GB" sz="1200" b="1" dirty="0" err="1"/>
              <a:t>Freezable</a:t>
            </a:r>
            <a:r>
              <a:rPr lang="en-GB" sz="1200" dirty="0"/>
              <a:t>) {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b="1" dirty="0" err="1"/>
              <a:t>Freezable</a:t>
            </a:r>
            <a:r>
              <a:rPr lang="en-GB" sz="1200" b="1" dirty="0"/>
              <a:t> temp = (</a:t>
            </a:r>
            <a:r>
              <a:rPr lang="en-GB" sz="1200" b="1" dirty="0" err="1"/>
              <a:t>Freezable</a:t>
            </a:r>
            <a:r>
              <a:rPr lang="en-GB" sz="1200" b="1" dirty="0"/>
              <a:t>) </a:t>
            </a:r>
            <a:r>
              <a:rPr lang="en-GB" sz="1200" b="1" dirty="0" err="1"/>
              <a:t>obj</a:t>
            </a:r>
            <a:r>
              <a:rPr lang="en-GB" sz="1200" dirty="0"/>
              <a:t>;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temp.freeze</a:t>
            </a:r>
            <a:r>
              <a:rPr lang="en-GB" sz="1200" dirty="0"/>
              <a:t>();</a:t>
            </a:r>
          </a:p>
          <a:p>
            <a:pPr>
              <a:defRPr/>
            </a:pPr>
            <a:r>
              <a:rPr lang="en-GB" sz="1200" dirty="0"/>
              <a:t>    // ...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temp.unfreeze</a:t>
            </a:r>
            <a:r>
              <a:rPr lang="en-GB" sz="1200" dirty="0"/>
              <a:t>();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396A116-D8F3-4305-8D19-E1C4C8DFDA32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Summary</a:t>
            </a:r>
            <a:endParaRPr lang="en-GB" sz="3400" smtClean="0"/>
          </a:p>
        </p:txBody>
      </p:sp>
      <p:sp>
        <p:nvSpPr>
          <p:cNvPr id="31643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218113"/>
          </a:xfrm>
        </p:spPr>
        <p:txBody>
          <a:bodyPr/>
          <a:lstStyle/>
          <a:p>
            <a:pPr marL="457200" indent="-457200" eaLnBrk="1" hangingPunct="1"/>
            <a:r>
              <a:rPr lang="en-GB" smtClean="0"/>
              <a:t>Overview of interfaces</a:t>
            </a:r>
          </a:p>
          <a:p>
            <a:pPr marL="457200" indent="-457200" eaLnBrk="1" hangingPunct="1"/>
            <a:r>
              <a:rPr lang="en-GB" smtClean="0"/>
              <a:t>Defining and implementing interfaces</a:t>
            </a:r>
          </a:p>
          <a:p>
            <a:pPr marL="457200" indent="-457200" eaLnBrk="1" hangingPunct="1"/>
            <a:r>
              <a:rPr lang="en-GB" smtClean="0"/>
              <a:t>Using interfaces in the 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6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6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6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30" grpId="0"/>
      <p:bldP spid="3164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5C45DDA-E67D-4331-A743-872192F294DE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smtClean="0"/>
              <a:t>1. Overview of Interfaces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Interfaces and OO</a:t>
            </a:r>
          </a:p>
          <a:p>
            <a:pPr eaLnBrk="1" hangingPunct="1"/>
            <a:r>
              <a:rPr lang="en-GB" smtClean="0"/>
              <a:t>Benefits of interfaces</a:t>
            </a:r>
          </a:p>
          <a:p>
            <a:pPr eaLnBrk="1" hangingPunct="1"/>
            <a:r>
              <a:rPr lang="en-GB" smtClean="0"/>
              <a:t>Interfaces and implementation classes</a:t>
            </a:r>
          </a:p>
          <a:p>
            <a:pPr eaLnBrk="1" hangingPunct="1"/>
            <a:r>
              <a:rPr lang="en-GB" smtClean="0"/>
              <a:t>Rules for interfaces and implementation classes</a:t>
            </a:r>
          </a:p>
          <a:p>
            <a:pPr eaLnBrk="1" hangingPunct="1"/>
            <a:r>
              <a:rPr lang="en-GB" smtClean="0"/>
              <a:t>Interfaces in Java 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4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4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4" grpId="0"/>
      <p:bldP spid="8427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Interfaces and OO</a:t>
            </a:r>
          </a:p>
        </p:txBody>
      </p:sp>
      <p:sp>
        <p:nvSpPr>
          <p:cNvPr id="6147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pPr eaLnBrk="1" hangingPunct="1"/>
            <a:r>
              <a:rPr lang="en-GB" smtClean="0"/>
              <a:t>Interfaces are a very important part of object-oriented development</a:t>
            </a:r>
          </a:p>
          <a:p>
            <a:pPr lvl="1" eaLnBrk="1" hangingPunct="1"/>
            <a:r>
              <a:rPr lang="en-GB" smtClean="0"/>
              <a:t>Allows you to specify a group of related methods, without having to worry about how they will be implemented</a:t>
            </a:r>
          </a:p>
          <a:p>
            <a:pPr lvl="1" eaLnBrk="1" hangingPunct="1"/>
            <a:r>
              <a:rPr lang="en-GB" smtClean="0"/>
              <a:t>Some other class(es) in the system will provide the implementation details</a:t>
            </a:r>
          </a:p>
          <a:p>
            <a:pPr lvl="1" eaLnBrk="1" hangingPunct="1"/>
            <a:r>
              <a:rPr lang="en-GB" smtClean="0"/>
              <a:t>Allows classes from different parts of an inheritance hierarchy to exhibit common behaviour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Benefits of Interfaces</a:t>
            </a:r>
          </a:p>
        </p:txBody>
      </p:sp>
      <p:sp>
        <p:nvSpPr>
          <p:cNvPr id="71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pPr eaLnBrk="1" hangingPunct="1"/>
            <a:r>
              <a:rPr lang="en-GB" smtClean="0"/>
              <a:t>Here are some of the potential benefits of interfaces:</a:t>
            </a:r>
          </a:p>
          <a:p>
            <a:pPr lvl="1" eaLnBrk="1" hangingPunct="1"/>
            <a:r>
              <a:rPr lang="en-GB" smtClean="0"/>
              <a:t>Contract-based development between consumer and supplier of functionality</a:t>
            </a:r>
          </a:p>
          <a:p>
            <a:pPr lvl="1" eaLnBrk="1" hangingPunct="1"/>
            <a:r>
              <a:rPr lang="en-GB" smtClean="0"/>
              <a:t>Decoupling between subsystems</a:t>
            </a:r>
          </a:p>
          <a:p>
            <a:pPr lvl="1" eaLnBrk="1" hangingPunct="1"/>
            <a:r>
              <a:rPr lang="en-GB" smtClean="0"/>
              <a:t>Flexibility, because you can plug in different implementations later without breaking the client</a:t>
            </a:r>
          </a:p>
          <a:p>
            <a:pPr lvl="1" eaLnBrk="1" hangingPunct="1"/>
            <a:r>
              <a:rPr lang="en-GB" smtClean="0"/>
              <a:t>Specify the "what", not the "how"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Interfaces and Implementation Classes</a:t>
            </a:r>
          </a:p>
        </p:txBody>
      </p:sp>
      <p:sp>
        <p:nvSpPr>
          <p:cNvPr id="8195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pPr eaLnBrk="1" hangingPunct="1"/>
            <a:r>
              <a:rPr lang="en-GB" smtClean="0"/>
              <a:t>An interface can specify method signatures and constants</a:t>
            </a:r>
          </a:p>
          <a:p>
            <a:pPr lvl="1" eaLnBrk="1" hangingPunct="1"/>
            <a:r>
              <a:rPr lang="en-GB" smtClean="0"/>
              <a:t>Use the </a:t>
            </a:r>
            <a:r>
              <a:rPr lang="en-GB" smtClean="0">
                <a:latin typeface="Lucida Console" pitchFamily="49" charset="0"/>
              </a:rPr>
              <a:t>interface</a:t>
            </a:r>
            <a:r>
              <a:rPr lang="en-GB" smtClean="0"/>
              <a:t> keyword to define the interface</a:t>
            </a:r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>
              <a:buFontTx/>
              <a:buNone/>
            </a:pPr>
            <a:endParaRPr lang="en-GB" smtClean="0"/>
          </a:p>
          <a:p>
            <a:pPr eaLnBrk="1" hangingPunct="1"/>
            <a:r>
              <a:rPr lang="en-GB" smtClean="0"/>
              <a:t>A class can implement any number of interfaces</a:t>
            </a:r>
          </a:p>
          <a:p>
            <a:pPr lvl="1" eaLnBrk="1" hangingPunct="1"/>
            <a:r>
              <a:rPr lang="en-GB" smtClean="0"/>
              <a:t>Use the </a:t>
            </a:r>
            <a:r>
              <a:rPr lang="en-GB" smtClean="0">
                <a:latin typeface="Lucida Console" pitchFamily="49" charset="0"/>
              </a:rPr>
              <a:t>implements</a:t>
            </a:r>
            <a:r>
              <a:rPr lang="en-GB" smtClean="0"/>
              <a:t> keyword, followed by a comma-separated list of interfaces you want to implement</a:t>
            </a:r>
          </a:p>
          <a:p>
            <a:pPr lvl="1" eaLnBrk="1" hangingPunct="1"/>
            <a:r>
              <a:rPr lang="en-GB" smtClean="0"/>
              <a:t>The class must implement all methods defined in the interfaces</a:t>
            </a:r>
          </a:p>
          <a:p>
            <a:pPr lvl="1" eaLnBrk="1" hangingPunct="1"/>
            <a:r>
              <a:rPr lang="en-GB" smtClean="0"/>
              <a:t>The class can use the constants defined in the interface</a:t>
            </a:r>
          </a:p>
          <a:p>
            <a:pPr lvl="2" eaLnBrk="1" hangingPunct="1"/>
            <a:endParaRPr lang="en-GB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D7E36A0-71CF-49C0-BBD2-2D84AE2C0396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2850" y="2030413"/>
            <a:ext cx="7186613" cy="8826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interface </a:t>
            </a:r>
            <a:r>
              <a:rPr lang="en-GB" sz="1200" i="1" dirty="0" err="1"/>
              <a:t>nameOfInterface</a:t>
            </a:r>
            <a:r>
              <a:rPr lang="en-GB" sz="1200" i="1" dirty="0"/>
              <a:t> </a:t>
            </a:r>
            <a:r>
              <a:rPr lang="en-GB" sz="1200" dirty="0"/>
              <a:t>{</a:t>
            </a:r>
          </a:p>
          <a:p>
            <a:pPr>
              <a:defRPr/>
            </a:pPr>
            <a:r>
              <a:rPr lang="en-GB" sz="1200" i="1" dirty="0"/>
              <a:t>  method signatures</a:t>
            </a:r>
          </a:p>
          <a:p>
            <a:pPr>
              <a:defRPr/>
            </a:pPr>
            <a:r>
              <a:rPr lang="en-GB" sz="1200" i="1" dirty="0"/>
              <a:t>  constants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2850" y="5426075"/>
            <a:ext cx="7186613" cy="101758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class </a:t>
            </a:r>
            <a:r>
              <a:rPr lang="en-GB" sz="1200" i="1" dirty="0" err="1"/>
              <a:t>nameOfClass</a:t>
            </a:r>
            <a:r>
              <a:rPr lang="en-GB" sz="1200" i="1" dirty="0"/>
              <a:t> </a:t>
            </a:r>
            <a:r>
              <a:rPr lang="en-GB" sz="1200" dirty="0"/>
              <a:t>implements </a:t>
            </a:r>
            <a:r>
              <a:rPr lang="en-GB" sz="1200" i="1" dirty="0"/>
              <a:t>interface1</a:t>
            </a:r>
            <a:r>
              <a:rPr lang="en-GB" sz="1200" dirty="0"/>
              <a:t>, </a:t>
            </a:r>
            <a:r>
              <a:rPr lang="en-GB" sz="1200" i="1" dirty="0"/>
              <a:t>interface2</a:t>
            </a:r>
            <a:r>
              <a:rPr lang="en-GB" sz="1200" dirty="0"/>
              <a:t>, … {</a:t>
            </a:r>
          </a:p>
          <a:p>
            <a:pPr>
              <a:defRPr/>
            </a:pPr>
            <a:r>
              <a:rPr lang="en-GB" sz="1200" i="1" dirty="0"/>
              <a:t>  …</a:t>
            </a:r>
          </a:p>
          <a:p>
            <a:pPr>
              <a:defRPr/>
            </a:pPr>
            <a:r>
              <a:rPr lang="en-GB" sz="1200" i="1" dirty="0"/>
              <a:t>  implementation of all the methods defined in the interfaces</a:t>
            </a:r>
          </a:p>
          <a:p>
            <a:pPr>
              <a:defRPr/>
            </a:pPr>
            <a:r>
              <a:rPr lang="en-GB" sz="1200" i="1" dirty="0"/>
              <a:t>  …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Rules for Interfaces and Impl. Classes</a:t>
            </a:r>
          </a:p>
        </p:txBody>
      </p:sp>
      <p:sp>
        <p:nvSpPr>
          <p:cNvPr id="9219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pPr eaLnBrk="1" hangingPunct="1"/>
            <a:r>
              <a:rPr lang="en-GB" smtClean="0"/>
              <a:t>Interfaces cannot contain any implementation code</a:t>
            </a:r>
          </a:p>
          <a:p>
            <a:pPr lvl="1" eaLnBrk="1" hangingPunct="1"/>
            <a:r>
              <a:rPr lang="en-GB" smtClean="0"/>
              <a:t>They are purely a contract (between consumer and the implementation class)</a:t>
            </a:r>
          </a:p>
          <a:p>
            <a:pPr lvl="2" eaLnBrk="1" hangingPunct="1"/>
            <a:endParaRPr lang="en-GB" smtClean="0"/>
          </a:p>
          <a:p>
            <a:pPr eaLnBrk="1" hangingPunct="1"/>
            <a:r>
              <a:rPr lang="en-GB" smtClean="0"/>
              <a:t>Interfaces can inherit from other interfaces</a:t>
            </a:r>
          </a:p>
          <a:p>
            <a:pPr lvl="1" eaLnBrk="1" hangingPunct="1"/>
            <a:r>
              <a:rPr lang="en-GB" smtClean="0"/>
              <a:t>To create a layered hierarchy of interfaces</a:t>
            </a:r>
          </a:p>
          <a:p>
            <a:pPr lvl="1" eaLnBrk="1" hangingPunct="1"/>
            <a:r>
              <a:rPr lang="en-GB" smtClean="0"/>
              <a:t>Multiple inheritance of interfaces is allowed!</a:t>
            </a:r>
          </a:p>
          <a:p>
            <a:pPr lvl="2" eaLnBrk="1" hangingPunct="1"/>
            <a:endParaRPr lang="en-GB" smtClean="0"/>
          </a:p>
          <a:p>
            <a:pPr eaLnBrk="1" hangingPunct="1"/>
            <a:r>
              <a:rPr lang="en-GB" smtClean="0"/>
              <a:t>If an implementation class forgets to implement any methods in the interface, you'll get a compiler error</a:t>
            </a:r>
          </a:p>
          <a:p>
            <a:pPr lvl="1" eaLnBrk="1" hangingPunct="1"/>
            <a:r>
              <a:rPr lang="en-GB" smtClean="0"/>
              <a:t>To fix, either add missing methods to the class, or declare the class as </a:t>
            </a:r>
            <a:r>
              <a:rPr lang="en-GB" smtClean="0">
                <a:latin typeface="Lucida Console" pitchFamily="49" charset="0"/>
              </a:rPr>
              <a:t>abstract</a:t>
            </a:r>
            <a:endParaRPr lang="en-GB" smtClean="0"/>
          </a:p>
          <a:p>
            <a:pPr lvl="2" eaLnBrk="1" hangingPunct="1"/>
            <a:endParaRPr lang="en-GB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CDB6B8-040C-47D0-8E07-A041C42318D4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Interfaces in Java SE</a:t>
            </a:r>
          </a:p>
        </p:txBody>
      </p:sp>
      <p:sp>
        <p:nvSpPr>
          <p:cNvPr id="10243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Java SE defines hundreds of standard interfaces</a:t>
            </a:r>
          </a:p>
          <a:p>
            <a:pPr lvl="1"/>
            <a:r>
              <a:rPr lang="en-GB" smtClean="0"/>
              <a:t>Some interfaces specify common functionality implemented by various existing classes in the Java SE library</a:t>
            </a:r>
          </a:p>
          <a:p>
            <a:pPr lvl="1"/>
            <a:r>
              <a:rPr lang="en-GB" smtClean="0"/>
              <a:t>Some interfaces specify methods you can implement in your own classes, to be able to plug your classes into the Java SE framework</a:t>
            </a:r>
          </a:p>
          <a:p>
            <a:pPr lvl="2"/>
            <a:endParaRPr lang="en-GB" smtClean="0"/>
          </a:p>
          <a:p>
            <a:r>
              <a:rPr lang="en-GB" smtClean="0"/>
              <a:t>Some example Java SE interfaces:</a:t>
            </a:r>
          </a:p>
          <a:p>
            <a:pPr lvl="1"/>
            <a:r>
              <a:rPr lang="en-GB" smtClean="0">
                <a:latin typeface="Lucida Console" pitchFamily="49" charset="0"/>
              </a:rPr>
              <a:t>java.lang.Runnable</a:t>
            </a:r>
          </a:p>
          <a:p>
            <a:pPr lvl="2"/>
            <a:r>
              <a:rPr lang="en-GB" smtClean="0"/>
              <a:t>Implement this interface if you want a class to be runnable in a separate thread</a:t>
            </a:r>
          </a:p>
          <a:p>
            <a:pPr lvl="1"/>
            <a:r>
              <a:rPr lang="en-GB" smtClean="0">
                <a:latin typeface="Lucida Console" pitchFamily="49" charset="0"/>
              </a:rPr>
              <a:t>java.io.Serializable</a:t>
            </a:r>
          </a:p>
          <a:p>
            <a:pPr lvl="2"/>
            <a:r>
              <a:rPr lang="en-GB" smtClean="0"/>
              <a:t>Implement this interface to tell the JVM it's allowed to serialize class instances</a:t>
            </a:r>
          </a:p>
          <a:p>
            <a:pPr lvl="1"/>
            <a:r>
              <a:rPr lang="en-GB" smtClean="0">
                <a:latin typeface="Lucida Console" pitchFamily="49" charset="0"/>
              </a:rPr>
              <a:t>java.io.Collection</a:t>
            </a:r>
          </a:p>
          <a:p>
            <a:pPr lvl="2"/>
            <a:r>
              <a:rPr lang="en-GB" smtClean="0"/>
              <a:t>Specifies functionality provided by collection classes in Java SE</a:t>
            </a:r>
          </a:p>
          <a:p>
            <a:pPr lvl="1"/>
            <a:r>
              <a:rPr lang="en-GB" smtClean="0">
                <a:latin typeface="Lucida Console" pitchFamily="49" charset="0"/>
              </a:rPr>
              <a:t>java.io.List</a:t>
            </a:r>
          </a:p>
          <a:p>
            <a:pPr lvl="2"/>
            <a:r>
              <a:rPr lang="en-GB" smtClean="0"/>
              <a:t>Extends </a:t>
            </a:r>
            <a:r>
              <a:rPr lang="en-GB" smtClean="0">
                <a:latin typeface="Lucida Console" pitchFamily="49" charset="0"/>
              </a:rPr>
              <a:t>java.io.Collection</a:t>
            </a:r>
            <a:r>
              <a:rPr lang="en-GB" smtClean="0"/>
              <a:t>, adds ordered-collection functionality</a:t>
            </a:r>
          </a:p>
          <a:p>
            <a:pPr lvl="2"/>
            <a:endParaRPr lang="en-GB" smtClean="0"/>
          </a:p>
          <a:p>
            <a:pPr lvl="1"/>
            <a:endParaRPr lang="en-GB" smtClean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2AED495-81A2-48E6-BB64-FE438F4BDBB6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882792C-5BBB-4C37-8BEF-FC3EE58471A5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smtClean="0"/>
              <a:t>2. Defining &amp; Implementing Interfaces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Syntax for defining interfaces</a:t>
            </a:r>
          </a:p>
          <a:p>
            <a:pPr eaLnBrk="1" hangingPunct="1"/>
            <a:r>
              <a:rPr lang="en-GB" smtClean="0"/>
              <a:t>Defining methods in an interface</a:t>
            </a:r>
          </a:p>
          <a:p>
            <a:pPr eaLnBrk="1" hangingPunct="1"/>
            <a:r>
              <a:rPr lang="en-GB" smtClean="0"/>
              <a:t>Defining constants in an interface</a:t>
            </a:r>
          </a:p>
          <a:p>
            <a:pPr eaLnBrk="1" hangingPunct="1"/>
            <a:r>
              <a:rPr lang="en-GB" smtClean="0"/>
              <a:t>Syntax for implementing interfaces</a:t>
            </a:r>
          </a:p>
          <a:p>
            <a:pPr eaLnBrk="1" hangingPunct="1"/>
            <a:r>
              <a:rPr lang="en-GB" smtClean="0"/>
              <a:t>Example implementation class</a:t>
            </a:r>
          </a:p>
          <a:p>
            <a:pPr eaLnBrk="1" hangingPunct="1"/>
            <a:r>
              <a:rPr lang="en-GB" smtClean="0"/>
              <a:t>Aside: marker 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4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4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4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4" grpId="0"/>
      <p:bldP spid="842755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13062</TotalTime>
  <Words>1281</Words>
  <Application>Microsoft Office PowerPoint</Application>
  <PresentationFormat>On-screen Show (4:3)</PresentationFormat>
  <Paragraphs>287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Blends</vt:lpstr>
      <vt:lpstr>Interfaces</vt:lpstr>
      <vt:lpstr>Contents</vt:lpstr>
      <vt:lpstr>1. Overview of Interfaces</vt:lpstr>
      <vt:lpstr>Interfaces and OO</vt:lpstr>
      <vt:lpstr>Benefits of Interfaces</vt:lpstr>
      <vt:lpstr>Interfaces and Implementation Classes</vt:lpstr>
      <vt:lpstr>Rules for Interfaces and Impl. Classes</vt:lpstr>
      <vt:lpstr>Interfaces in Java SE</vt:lpstr>
      <vt:lpstr>2. Defining &amp; Implementing Interfaces</vt:lpstr>
      <vt:lpstr>Syntax for Defining Interfaces</vt:lpstr>
      <vt:lpstr>Defining Methods in an Interface</vt:lpstr>
      <vt:lpstr>Defining Constants in an Interface</vt:lpstr>
      <vt:lpstr>Syntax for Implementing Interfaces</vt:lpstr>
      <vt:lpstr>Example Implementation Class</vt:lpstr>
      <vt:lpstr>Aside: Marker Interfaces</vt:lpstr>
      <vt:lpstr>3. Using Interfaces</vt:lpstr>
      <vt:lpstr>Using Interfaces for Generality</vt:lpstr>
      <vt:lpstr>Using Interfaces for Flexibility</vt:lpstr>
      <vt:lpstr>Using Interfaces in Collections </vt:lpstr>
      <vt:lpstr>Testing if an Object Implements an I/F</vt:lpstr>
      <vt:lpstr>Summary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424</cp:revision>
  <dcterms:created xsi:type="dcterms:W3CDTF">2002-05-03T12:27:39Z</dcterms:created>
  <dcterms:modified xsi:type="dcterms:W3CDTF">2011-06-30T13:21:23Z</dcterms:modified>
</cp:coreProperties>
</file>