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6"/>
  </p:notesMasterIdLst>
  <p:handoutMasterIdLst>
    <p:handoutMasterId r:id="rId47"/>
  </p:handoutMasterIdLst>
  <p:sldIdLst>
    <p:sldId id="256" r:id="rId2"/>
    <p:sldId id="497" r:id="rId3"/>
    <p:sldId id="559" r:id="rId4"/>
    <p:sldId id="339" r:id="rId5"/>
    <p:sldId id="601" r:id="rId6"/>
    <p:sldId id="602" r:id="rId7"/>
    <p:sldId id="604" r:id="rId8"/>
    <p:sldId id="603" r:id="rId9"/>
    <p:sldId id="600" r:id="rId10"/>
    <p:sldId id="549" r:id="rId11"/>
    <p:sldId id="518" r:id="rId12"/>
    <p:sldId id="585" r:id="rId13"/>
    <p:sldId id="586" r:id="rId14"/>
    <p:sldId id="575" r:id="rId15"/>
    <p:sldId id="562" r:id="rId16"/>
    <p:sldId id="611" r:id="rId17"/>
    <p:sldId id="613" r:id="rId18"/>
    <p:sldId id="612" r:id="rId19"/>
    <p:sldId id="614" r:id="rId20"/>
    <p:sldId id="615" r:id="rId21"/>
    <p:sldId id="616" r:id="rId22"/>
    <p:sldId id="617" r:id="rId23"/>
    <p:sldId id="618" r:id="rId24"/>
    <p:sldId id="605" r:id="rId25"/>
    <p:sldId id="606" r:id="rId26"/>
    <p:sldId id="607" r:id="rId27"/>
    <p:sldId id="608" r:id="rId28"/>
    <p:sldId id="609" r:id="rId29"/>
    <p:sldId id="610" r:id="rId30"/>
    <p:sldId id="594" r:id="rId31"/>
    <p:sldId id="576" r:id="rId32"/>
    <p:sldId id="577" r:id="rId33"/>
    <p:sldId id="582" r:id="rId34"/>
    <p:sldId id="589" r:id="rId35"/>
    <p:sldId id="375" r:id="rId36"/>
    <p:sldId id="590" r:id="rId37"/>
    <p:sldId id="591" r:id="rId38"/>
    <p:sldId id="592" r:id="rId39"/>
    <p:sldId id="593" r:id="rId40"/>
    <p:sldId id="596" r:id="rId41"/>
    <p:sldId id="595" r:id="rId42"/>
    <p:sldId id="597" r:id="rId43"/>
    <p:sldId id="598" r:id="rId44"/>
    <p:sldId id="599" r:id="rId45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6666FF"/>
    <a:srgbClr val="BABAE8"/>
    <a:srgbClr val="AEAEE4"/>
    <a:srgbClr val="F7FC9C"/>
    <a:srgbClr val="9BFDDF"/>
    <a:srgbClr val="FE7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898" autoAdjust="0"/>
    <p:restoredTop sz="94610" autoAdjust="0"/>
  </p:normalViewPr>
  <p:slideViewPr>
    <p:cSldViewPr snapToGrid="0" showGuides="1">
      <p:cViewPr varScale="1">
        <p:scale>
          <a:sx n="90" d="100"/>
          <a:sy n="90" d="100"/>
        </p:scale>
        <p:origin x="-930" y="-96"/>
      </p:cViewPr>
      <p:guideLst>
        <p:guide orient="horz" pos="1065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-2568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Collections and Generics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86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Collections and Generics</a:t>
            </a:r>
          </a:p>
        </p:txBody>
      </p:sp>
      <p:sp>
        <p:nvSpPr>
          <p:cNvPr id="481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85946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4915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Collections and Generics</a:t>
            </a: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8463" y="1397000"/>
            <a:ext cx="711200" cy="474663"/>
            <a:chOff x="720" y="336"/>
            <a:chExt cx="624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2288" y="1819275"/>
            <a:ext cx="738187" cy="474663"/>
            <a:chOff x="912" y="2640"/>
            <a:chExt cx="672" cy="43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7950" y="1746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423863" y="2111375"/>
            <a:ext cx="8343900" cy="555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Rectangle 25"/>
          <p:cNvSpPr>
            <a:spLocks noChangeArrowheads="1"/>
          </p:cNvSpPr>
          <p:nvPr userDrawn="1"/>
        </p:nvSpPr>
        <p:spPr bwMode="auto">
          <a:xfrm rot="16200000" flipV="1">
            <a:off x="242888" y="1785937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5270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28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F5DB3-C0D9-4A4A-9974-34D9C06D9D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214313"/>
            <a:ext cx="21336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14313"/>
            <a:ext cx="62515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6717F-D10A-4774-BDED-B6F8CB8F20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0ED4B-6DD5-4241-ABFD-9E19D4848F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4EF25-EAB4-4850-80ED-57E6E4022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96975"/>
            <a:ext cx="4167187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A0BA4-27BD-403C-91F0-F9F8CAE489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42BC4-4739-4950-B458-6FDE6D1752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06CC4-9E55-46D2-8240-7F38FFFFBE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F8769-B8E3-4CC1-A60E-99D3341B30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B4C7C-EF66-4516-B8F3-A069A54D6F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85EE1-0572-42E2-8976-D9669C69DB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CCFAF89-F31A-43CB-B9DF-091CAF9285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398" name="Rectangle 14"/>
          <p:cNvSpPr>
            <a:spLocks noChangeArrowheads="1"/>
          </p:cNvSpPr>
          <p:nvPr userDrawn="1"/>
        </p:nvSpPr>
        <p:spPr bwMode="auto">
          <a:xfrm flipV="1">
            <a:off x="423863" y="906463"/>
            <a:ext cx="8343900" cy="5556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 userDrawn="1"/>
        </p:nvSpPr>
        <p:spPr bwMode="auto">
          <a:xfrm rot="16200000" flipV="1">
            <a:off x="242888" y="614362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0225"/>
            <a:ext cx="7175500" cy="1462088"/>
          </a:xfrm>
        </p:spPr>
        <p:txBody>
          <a:bodyPr/>
          <a:lstStyle/>
          <a:p>
            <a:pPr algn="ctr" eaLnBrk="1" hangingPunct="1"/>
            <a:r>
              <a:rPr lang="en-GB" smtClean="0"/>
              <a:t>Collections and Generics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0200" y="2922588"/>
            <a:ext cx="8620125" cy="2852737"/>
          </a:xfrm>
          <a:noFill/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r>
              <a:rPr lang="en-GB" b="1" smtClean="0"/>
              <a:t>Chapter 10</a:t>
            </a:r>
          </a:p>
          <a:p>
            <a:pPr eaLnBrk="1" hangingPunct="1">
              <a:tabLst>
                <a:tab pos="7078663" algn="l"/>
              </a:tabLst>
            </a:pPr>
            <a:endParaRPr lang="en-GB" b="1" smtClean="0"/>
          </a:p>
          <a:p>
            <a:pPr eaLnBrk="1" hangingPunct="1">
              <a:tabLst>
                <a:tab pos="7078663" algn="l"/>
              </a:tabLst>
            </a:pPr>
            <a:r>
              <a:rPr lang="en-GB" b="1" smtClean="0"/>
              <a:t>Sun Certified Java Programmer Workshop</a:t>
            </a:r>
          </a:p>
          <a:p>
            <a:pPr eaLnBrk="1" hangingPunct="1">
              <a:tabLst>
                <a:tab pos="7078663" algn="l"/>
              </a:tabLst>
            </a:pPr>
            <a:endParaRPr lang="en-GB" sz="1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6B73450-218D-49F6-BF22-2B08744870B0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Example of Using Raw Types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/>
            <a:r>
              <a:rPr lang="en-GB" smtClean="0"/>
              <a:t>Consider the following example, which uses the raw types</a:t>
            </a:r>
          </a:p>
          <a:p>
            <a:pPr eaLnBrk="1" hangingPunct="1"/>
            <a:endParaRPr lang="en-GB" smtClean="0"/>
          </a:p>
        </p:txBody>
      </p:sp>
      <p:sp>
        <p:nvSpPr>
          <p:cNvPr id="819204" name="Rectangle 4"/>
          <p:cNvSpPr>
            <a:spLocks noChangeArrowheads="1"/>
          </p:cNvSpPr>
          <p:nvPr/>
        </p:nvSpPr>
        <p:spPr bwMode="auto">
          <a:xfrm>
            <a:off x="838200" y="1744663"/>
            <a:ext cx="7950200" cy="39909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import </a:t>
            </a:r>
            <a:r>
              <a:rPr lang="en-GB" sz="1200" dirty="0" err="1"/>
              <a:t>java.util</a:t>
            </a:r>
            <a:r>
              <a:rPr lang="en-GB" sz="1200" dirty="0"/>
              <a:t>.*;</a:t>
            </a:r>
          </a:p>
          <a:p>
            <a:pPr defTabSz="739775">
              <a:defRPr/>
            </a:pPr>
            <a:r>
              <a:rPr lang="en-GB" sz="1200" dirty="0"/>
              <a:t>…</a:t>
            </a:r>
          </a:p>
          <a:p>
            <a:pPr defTabSz="739775"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demoRawTypes</a:t>
            </a:r>
            <a:r>
              <a:rPr lang="en-GB" sz="1200" dirty="0"/>
              <a:t>() {</a:t>
            </a:r>
          </a:p>
          <a:p>
            <a:pPr defTabSz="739775">
              <a:defRPr/>
            </a:pPr>
            <a:r>
              <a:rPr lang="en-GB" sz="1200" dirty="0"/>
              <a:t>  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("\</a:t>
            </a:r>
            <a:r>
              <a:rPr lang="en-GB" sz="1200" dirty="0" err="1"/>
              <a:t>nDemonstrate</a:t>
            </a:r>
            <a:r>
              <a:rPr lang="en-GB" sz="1200" dirty="0"/>
              <a:t> the use of raw types.");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Map players = new </a:t>
            </a:r>
            <a:r>
              <a:rPr lang="en-GB" sz="1200" dirty="0" err="1"/>
              <a:t>HashMap</a:t>
            </a:r>
            <a:r>
              <a:rPr lang="en-GB" sz="1200" dirty="0"/>
              <a:t>();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players.put</a:t>
            </a:r>
            <a:r>
              <a:rPr lang="en-GB" sz="1200" dirty="0"/>
              <a:t>(6,  "</a:t>
            </a:r>
            <a:r>
              <a:rPr lang="en-GB" sz="1200" dirty="0" err="1"/>
              <a:t>Ferrie</a:t>
            </a:r>
            <a:r>
              <a:rPr lang="en-GB" sz="1200" dirty="0"/>
              <a:t> </a:t>
            </a:r>
            <a:r>
              <a:rPr lang="en-GB" sz="1200" dirty="0" err="1"/>
              <a:t>Bodde</a:t>
            </a:r>
            <a:r>
              <a:rPr lang="en-GB" sz="1200" dirty="0"/>
              <a:t>");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players.put</a:t>
            </a:r>
            <a:r>
              <a:rPr lang="en-GB" sz="1200" dirty="0"/>
              <a:t>(8,  "Darren Pratley");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players.put</a:t>
            </a:r>
            <a:r>
              <a:rPr lang="en-GB" sz="1200" dirty="0"/>
              <a:t>(22, "Angel Rangel");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Set items = </a:t>
            </a:r>
            <a:r>
              <a:rPr lang="en-GB" sz="1200" dirty="0" err="1"/>
              <a:t>players.entrySet</a:t>
            </a:r>
            <a:r>
              <a:rPr lang="en-GB" sz="1200" dirty="0"/>
              <a:t>();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Iterator</a:t>
            </a:r>
            <a:r>
              <a:rPr lang="en-GB" sz="1200" dirty="0"/>
              <a:t> </a:t>
            </a:r>
            <a:r>
              <a:rPr lang="en-GB" sz="1200" dirty="0" err="1"/>
              <a:t>iter</a:t>
            </a:r>
            <a:r>
              <a:rPr lang="en-GB" sz="1200" dirty="0"/>
              <a:t> = </a:t>
            </a:r>
            <a:r>
              <a:rPr lang="en-GB" sz="1200" dirty="0" err="1"/>
              <a:t>items.iterator</a:t>
            </a:r>
            <a:r>
              <a:rPr lang="en-GB" sz="1200" dirty="0"/>
              <a:t>();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while (</a:t>
            </a:r>
            <a:r>
              <a:rPr lang="en-GB" sz="1200" dirty="0" err="1"/>
              <a:t>iter.hasNext</a:t>
            </a:r>
            <a:r>
              <a:rPr lang="en-GB" sz="1200" dirty="0"/>
              <a:t>()) {</a:t>
            </a:r>
          </a:p>
          <a:p>
            <a:pPr defTabSz="739775">
              <a:defRPr/>
            </a:pPr>
            <a:r>
              <a:rPr lang="en-GB" sz="1200" dirty="0"/>
              <a:t>        </a:t>
            </a:r>
            <a:r>
              <a:rPr lang="en-GB" sz="1200" dirty="0" err="1"/>
              <a:t>Map.Entry</a:t>
            </a:r>
            <a:r>
              <a:rPr lang="en-GB" sz="1200" dirty="0"/>
              <a:t> entry = (</a:t>
            </a:r>
            <a:r>
              <a:rPr lang="en-GB" sz="1200" dirty="0" err="1"/>
              <a:t>Map.Entry</a:t>
            </a:r>
            <a:r>
              <a:rPr lang="en-GB" sz="1200" dirty="0"/>
              <a:t>)</a:t>
            </a:r>
            <a:r>
              <a:rPr lang="en-GB" sz="1200" dirty="0" err="1"/>
              <a:t>iter.next</a:t>
            </a:r>
            <a:r>
              <a:rPr lang="en-GB" sz="1200" dirty="0"/>
              <a:t>(); </a:t>
            </a:r>
          </a:p>
          <a:p>
            <a:pPr defTabSz="739775">
              <a:defRPr/>
            </a:pPr>
            <a:r>
              <a:rPr lang="en-GB" sz="1200" dirty="0"/>
              <a:t>        </a:t>
            </a:r>
            <a:r>
              <a:rPr lang="en-GB" sz="1200" dirty="0" err="1"/>
              <a:t>int</a:t>
            </a:r>
            <a:r>
              <a:rPr lang="en-GB" sz="1200" dirty="0"/>
              <a:t> number  = (Integer)</a:t>
            </a:r>
            <a:r>
              <a:rPr lang="en-GB" sz="1200" dirty="0" err="1"/>
              <a:t>entry.getKey</a:t>
            </a:r>
            <a:r>
              <a:rPr lang="en-GB" sz="1200" dirty="0"/>
              <a:t>(); </a:t>
            </a:r>
          </a:p>
          <a:p>
            <a:pPr defTabSz="739775">
              <a:defRPr/>
            </a:pPr>
            <a:r>
              <a:rPr lang="en-GB" sz="1200" dirty="0"/>
              <a:t>        String name = (String)</a:t>
            </a:r>
            <a:r>
              <a:rPr lang="en-GB" sz="1200" dirty="0" err="1"/>
              <a:t>entry.getValue</a:t>
            </a:r>
            <a:r>
              <a:rPr lang="en-GB" sz="1200" dirty="0"/>
              <a:t>(); </a:t>
            </a:r>
          </a:p>
          <a:p>
            <a:pPr defTabSz="739775">
              <a:defRPr/>
            </a:pPr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(number + "\t: " + name);</a:t>
            </a:r>
          </a:p>
          <a:p>
            <a:pPr defTabSz="739775">
              <a:defRPr/>
            </a:pPr>
            <a:r>
              <a:rPr lang="en-GB" sz="1200" dirty="0"/>
              <a:t>    }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6410325" y="5454650"/>
            <a:ext cx="2365375" cy="3079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b="1">
                <a:solidFill>
                  <a:schemeClr val="folHlink"/>
                </a:solidFill>
                <a:cs typeface="Tahoma" pitchFamily="34" charset="0"/>
              </a:rPr>
              <a:t>NeedForGenerics.java</a:t>
            </a:r>
            <a:endParaRPr lang="en-US" b="1">
              <a:solidFill>
                <a:schemeClr val="folHlink"/>
              </a:solidFill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5285DEA-83B7-498B-9791-92C50DF4EB21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Problems with Using Raw Types</a:t>
            </a:r>
          </a:p>
        </p:txBody>
      </p:sp>
      <p:sp>
        <p:nvSpPr>
          <p:cNvPr id="7331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smtClean="0"/>
              <a:t>The map doesn't remember the types of the keys/values that it contains</a:t>
            </a:r>
          </a:p>
          <a:p>
            <a:pPr lvl="1" eaLnBrk="1" hangingPunct="1"/>
            <a:r>
              <a:rPr lang="en-GB" smtClean="0"/>
              <a:t>The map just stores </a:t>
            </a:r>
            <a:r>
              <a:rPr lang="en-GB" smtClean="0">
                <a:latin typeface="Lucida Console" pitchFamily="49" charset="0"/>
              </a:rPr>
              <a:t>Object</a:t>
            </a:r>
            <a:r>
              <a:rPr lang="en-GB" smtClean="0"/>
              <a:t> references internally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This means the compiler cannot detect if client code inserts incorrect types of objects</a:t>
            </a:r>
          </a:p>
          <a:p>
            <a:pPr lvl="1" eaLnBrk="1" hangingPunct="1"/>
            <a:r>
              <a:rPr lang="en-GB" smtClean="0"/>
              <a:t>This will probably cause run-time errors later…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Client code has to cast objects on retrieval</a:t>
            </a:r>
          </a:p>
          <a:p>
            <a:pPr lvl="1" eaLnBrk="1" hangingPunct="1"/>
            <a:r>
              <a:rPr lang="cy-GB" smtClean="0"/>
              <a:t>Because the retrieval methods just return </a:t>
            </a:r>
            <a:r>
              <a:rPr lang="cy-GB" smtClean="0">
                <a:latin typeface="Lucida Console" pitchFamily="49" charset="0"/>
              </a:rPr>
              <a:t>Object</a:t>
            </a:r>
          </a:p>
          <a:p>
            <a:pPr lvl="1" eaLnBrk="1" hangingPunct="1"/>
            <a:r>
              <a:rPr lang="cy-GB" smtClean="0">
                <a:cs typeface="Tahoma" pitchFamily="34" charset="0"/>
              </a:rPr>
              <a:t>The client code has to remember the real types</a:t>
            </a:r>
            <a:endParaRPr lang="en-US" smtClean="0">
              <a:cs typeface="Tahoma" pitchFamily="34" charset="0"/>
            </a:endParaRPr>
          </a:p>
        </p:txBody>
      </p:sp>
      <p:sp>
        <p:nvSpPr>
          <p:cNvPr id="733191" name="Rectangle 7"/>
          <p:cNvSpPr>
            <a:spLocks noChangeArrowheads="1"/>
          </p:cNvSpPr>
          <p:nvPr/>
        </p:nvSpPr>
        <p:spPr bwMode="auto">
          <a:xfrm>
            <a:off x="1206500" y="2417763"/>
            <a:ext cx="7251700" cy="3079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Map players = new HashMap();</a:t>
            </a:r>
          </a:p>
        </p:txBody>
      </p:sp>
      <p:sp>
        <p:nvSpPr>
          <p:cNvPr id="733192" name="Rectangle 8"/>
          <p:cNvSpPr>
            <a:spLocks noChangeArrowheads="1"/>
          </p:cNvSpPr>
          <p:nvPr/>
        </p:nvSpPr>
        <p:spPr bwMode="auto">
          <a:xfrm>
            <a:off x="1206500" y="4157663"/>
            <a:ext cx="7251700" cy="3079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players.put("Twenty three", "Guillem Bauza");</a:t>
            </a:r>
          </a:p>
        </p:txBody>
      </p:sp>
      <p:sp>
        <p:nvSpPr>
          <p:cNvPr id="733193" name="Rectangle 9"/>
          <p:cNvSpPr>
            <a:spLocks noChangeArrowheads="1"/>
          </p:cNvSpPr>
          <p:nvPr/>
        </p:nvSpPr>
        <p:spPr bwMode="auto">
          <a:xfrm>
            <a:off x="1206500" y="5930900"/>
            <a:ext cx="7251700" cy="4476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int number  = (Integer)entry.getKey(); </a:t>
            </a:r>
          </a:p>
          <a:p>
            <a:pPr defTabSz="739775">
              <a:defRPr/>
            </a:pPr>
            <a:r>
              <a:rPr lang="en-GB" sz="1200"/>
              <a:t>String name = (String)entry.getValue();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3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3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3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3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91" grpId="0" animBg="1"/>
      <p:bldP spid="733192" grpId="0" animBg="1"/>
      <p:bldP spid="7331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54098A7-9A18-497E-A7C5-D430185F1846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Example of Using Generic Types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/>
            <a:r>
              <a:rPr lang="en-GB" smtClean="0"/>
              <a:t>Consider the following example, which uses generic types</a:t>
            </a:r>
          </a:p>
        </p:txBody>
      </p:sp>
      <p:sp>
        <p:nvSpPr>
          <p:cNvPr id="923652" name="Rectangle 4"/>
          <p:cNvSpPr>
            <a:spLocks noChangeArrowheads="1"/>
          </p:cNvSpPr>
          <p:nvPr/>
        </p:nvSpPr>
        <p:spPr bwMode="auto">
          <a:xfrm>
            <a:off x="838200" y="1744663"/>
            <a:ext cx="7950200" cy="39909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import </a:t>
            </a:r>
            <a:r>
              <a:rPr lang="en-GB" sz="1200" dirty="0" err="1"/>
              <a:t>java.util</a:t>
            </a:r>
            <a:r>
              <a:rPr lang="en-GB" sz="1200" dirty="0"/>
              <a:t>.*;</a:t>
            </a:r>
          </a:p>
          <a:p>
            <a:pPr defTabSz="739775">
              <a:defRPr/>
            </a:pPr>
            <a:r>
              <a:rPr lang="en-GB" sz="1200" dirty="0"/>
              <a:t>…</a:t>
            </a:r>
          </a:p>
          <a:p>
            <a:pPr defTabSz="739775">
              <a:defRPr/>
            </a:pPr>
            <a:r>
              <a:rPr lang="en-GB" sz="1200" dirty="0"/>
              <a:t>public static void </a:t>
            </a:r>
            <a:r>
              <a:rPr lang="en-GB" sz="1200" dirty="0" err="1"/>
              <a:t>demoGenericTypes</a:t>
            </a:r>
            <a:r>
              <a:rPr lang="en-GB" sz="1200" dirty="0"/>
              <a:t>() {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("\</a:t>
            </a:r>
            <a:r>
              <a:rPr lang="en-GB" sz="1200" dirty="0" err="1"/>
              <a:t>nDemonstrate</a:t>
            </a:r>
            <a:r>
              <a:rPr lang="en-GB" sz="1200" dirty="0"/>
              <a:t> the use of generic types.");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Map&lt;Integer, String&gt; players = new </a:t>
            </a:r>
            <a:r>
              <a:rPr lang="en-GB" sz="1200" dirty="0" err="1"/>
              <a:t>HashMap</a:t>
            </a:r>
            <a:r>
              <a:rPr lang="en-GB" sz="1200" dirty="0"/>
              <a:t>&lt;Integer, String&gt;();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players.put</a:t>
            </a:r>
            <a:r>
              <a:rPr lang="en-GB" sz="1200" dirty="0"/>
              <a:t>(6,  "</a:t>
            </a:r>
            <a:r>
              <a:rPr lang="en-GB" sz="1200" dirty="0" err="1"/>
              <a:t>Ferrie</a:t>
            </a:r>
            <a:r>
              <a:rPr lang="en-GB" sz="1200" dirty="0"/>
              <a:t> </a:t>
            </a:r>
            <a:r>
              <a:rPr lang="en-GB" sz="1200" dirty="0" err="1"/>
              <a:t>Bodde</a:t>
            </a:r>
            <a:r>
              <a:rPr lang="en-GB" sz="1200" dirty="0"/>
              <a:t>");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players.put</a:t>
            </a:r>
            <a:r>
              <a:rPr lang="en-GB" sz="1200" dirty="0"/>
              <a:t>(8,  "Darren Pratley");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players.put</a:t>
            </a:r>
            <a:r>
              <a:rPr lang="en-GB" sz="1200" dirty="0"/>
              <a:t>(22, "Angel Rangel");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Set&lt;</a:t>
            </a:r>
            <a:r>
              <a:rPr lang="en-GB" sz="1200" dirty="0" err="1"/>
              <a:t>Map.Entry</a:t>
            </a:r>
            <a:r>
              <a:rPr lang="en-GB" sz="1200" dirty="0"/>
              <a:t>&lt;Integer, String&gt;&gt; items = </a:t>
            </a:r>
            <a:r>
              <a:rPr lang="en-GB" sz="1200" dirty="0" err="1"/>
              <a:t>players.entrySet</a:t>
            </a:r>
            <a:r>
              <a:rPr lang="en-GB" sz="1200" dirty="0"/>
              <a:t>();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Iterator</a:t>
            </a:r>
            <a:r>
              <a:rPr lang="en-GB" sz="1200" dirty="0"/>
              <a:t>&lt;</a:t>
            </a:r>
            <a:r>
              <a:rPr lang="en-GB" sz="1200" dirty="0" err="1"/>
              <a:t>Map.Entry</a:t>
            </a:r>
            <a:r>
              <a:rPr lang="en-GB" sz="1200" dirty="0"/>
              <a:t>&lt;Integer, String&gt;&gt; </a:t>
            </a:r>
            <a:r>
              <a:rPr lang="en-GB" sz="1200" dirty="0" err="1"/>
              <a:t>iter</a:t>
            </a:r>
            <a:r>
              <a:rPr lang="en-GB" sz="1200" dirty="0"/>
              <a:t> = </a:t>
            </a:r>
            <a:r>
              <a:rPr lang="en-GB" sz="1200" dirty="0" err="1"/>
              <a:t>items.iterator</a:t>
            </a:r>
            <a:r>
              <a:rPr lang="en-GB" sz="1200" dirty="0"/>
              <a:t>();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while (</a:t>
            </a:r>
            <a:r>
              <a:rPr lang="en-GB" sz="1200" dirty="0" err="1"/>
              <a:t>iter.hasNext</a:t>
            </a:r>
            <a:r>
              <a:rPr lang="en-GB" sz="1200" dirty="0"/>
              <a:t>()) {</a:t>
            </a:r>
          </a:p>
          <a:p>
            <a:pPr defTabSz="739775">
              <a:defRPr/>
            </a:pPr>
            <a:r>
              <a:rPr lang="en-GB" sz="1200" dirty="0"/>
              <a:t>        </a:t>
            </a:r>
            <a:r>
              <a:rPr lang="en-GB" sz="1200" dirty="0" err="1"/>
              <a:t>Map.Entry</a:t>
            </a:r>
            <a:r>
              <a:rPr lang="en-GB" sz="1200" dirty="0"/>
              <a:t>&lt;Integer, String&gt; entry </a:t>
            </a:r>
            <a:r>
              <a:rPr lang="en-GB" sz="1200"/>
              <a:t>= </a:t>
            </a:r>
            <a:r>
              <a:rPr lang="en-GB" sz="1200" smtClean="0"/>
              <a:t>iter.next</a:t>
            </a:r>
            <a:r>
              <a:rPr lang="en-GB" sz="1200" dirty="0"/>
              <a:t>(); </a:t>
            </a:r>
          </a:p>
          <a:p>
            <a:pPr defTabSz="739775">
              <a:defRPr/>
            </a:pPr>
            <a:r>
              <a:rPr lang="en-GB" sz="1200" dirty="0"/>
              <a:t>        </a:t>
            </a:r>
            <a:r>
              <a:rPr lang="en-GB" sz="1200" dirty="0" err="1"/>
              <a:t>int</a:t>
            </a:r>
            <a:r>
              <a:rPr lang="en-GB" sz="1200" dirty="0"/>
              <a:t> number  = </a:t>
            </a:r>
            <a:r>
              <a:rPr lang="en-GB" sz="1200" dirty="0" err="1"/>
              <a:t>entry.getKey</a:t>
            </a:r>
            <a:r>
              <a:rPr lang="en-GB" sz="1200" dirty="0"/>
              <a:t>(); </a:t>
            </a:r>
          </a:p>
          <a:p>
            <a:pPr defTabSz="739775">
              <a:defRPr/>
            </a:pPr>
            <a:r>
              <a:rPr lang="en-GB" sz="1200" dirty="0"/>
              <a:t>        String name = </a:t>
            </a:r>
            <a:r>
              <a:rPr lang="en-GB" sz="1200" dirty="0" err="1"/>
              <a:t>entry.getValue</a:t>
            </a:r>
            <a:r>
              <a:rPr lang="en-GB" sz="1200" dirty="0"/>
              <a:t>(); </a:t>
            </a:r>
          </a:p>
          <a:p>
            <a:pPr defTabSz="739775">
              <a:defRPr/>
            </a:pPr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(number + "\t: " + name);</a:t>
            </a:r>
          </a:p>
          <a:p>
            <a:pPr defTabSz="739775">
              <a:defRPr/>
            </a:pPr>
            <a:r>
              <a:rPr lang="en-GB" sz="1200" dirty="0"/>
              <a:t>    }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6410325" y="5454650"/>
            <a:ext cx="2365375" cy="3079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b="1">
                <a:solidFill>
                  <a:schemeClr val="folHlink"/>
                </a:solidFill>
                <a:cs typeface="Tahoma" pitchFamily="34" charset="0"/>
              </a:rPr>
              <a:t>NeedForGenerics.java</a:t>
            </a:r>
            <a:endParaRPr lang="en-US" b="1">
              <a:solidFill>
                <a:schemeClr val="folHlink"/>
              </a:solidFill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9A6BEED-99D7-4001-8720-6C27BEE49B7D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Advantages of Using Generic Types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smtClean="0"/>
              <a:t>The generic map remembers the types of the keys/values that it contains</a:t>
            </a:r>
          </a:p>
          <a:p>
            <a:pPr lvl="1" eaLnBrk="1" hangingPunct="1"/>
            <a:r>
              <a:rPr lang="en-GB" smtClean="0"/>
              <a:t>The map stores type-safe references internally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This means the compiler can detect if client code inserts incorrect types of objects</a:t>
            </a:r>
          </a:p>
          <a:p>
            <a:pPr lvl="1" eaLnBrk="1" hangingPunct="1"/>
            <a:r>
              <a:rPr lang="en-GB" smtClean="0"/>
              <a:t>No possibilities of run-time errors later…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Client code doesn't cast objects on retrieval</a:t>
            </a:r>
          </a:p>
          <a:p>
            <a:pPr lvl="1" eaLnBrk="1" hangingPunct="1"/>
            <a:r>
              <a:rPr lang="cy-GB" smtClean="0"/>
              <a:t>Because the retrieval methods return type-safe types</a:t>
            </a:r>
            <a:endParaRPr lang="cy-GB" smtClean="0">
              <a:latin typeface="Lucida Console" pitchFamily="49" charset="0"/>
            </a:endParaRPr>
          </a:p>
          <a:p>
            <a:pPr lvl="1" eaLnBrk="1" hangingPunct="1"/>
            <a:r>
              <a:rPr lang="cy-GB" smtClean="0">
                <a:cs typeface="Tahoma" pitchFamily="34" charset="0"/>
              </a:rPr>
              <a:t>The client code doesn't have to remember the real types</a:t>
            </a:r>
            <a:endParaRPr lang="en-US" smtClean="0">
              <a:cs typeface="Tahoma" pitchFamily="34" charset="0"/>
            </a:endParaRPr>
          </a:p>
        </p:txBody>
      </p:sp>
      <p:sp>
        <p:nvSpPr>
          <p:cNvPr id="925700" name="Rectangle 4"/>
          <p:cNvSpPr>
            <a:spLocks noChangeArrowheads="1"/>
          </p:cNvSpPr>
          <p:nvPr/>
        </p:nvSpPr>
        <p:spPr bwMode="auto">
          <a:xfrm>
            <a:off x="1206500" y="2417763"/>
            <a:ext cx="7251700" cy="3079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Map&lt;Integer, String&gt; players = new HashMap&lt;Integer, String&gt;();</a:t>
            </a:r>
          </a:p>
        </p:txBody>
      </p:sp>
      <p:sp>
        <p:nvSpPr>
          <p:cNvPr id="925701" name="Rectangle 5"/>
          <p:cNvSpPr>
            <a:spLocks noChangeArrowheads="1"/>
          </p:cNvSpPr>
          <p:nvPr/>
        </p:nvSpPr>
        <p:spPr bwMode="auto">
          <a:xfrm>
            <a:off x="1206500" y="4157663"/>
            <a:ext cx="7251700" cy="3079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players.put("Twenty three", "Guillem Bauza");</a:t>
            </a:r>
          </a:p>
        </p:txBody>
      </p:sp>
      <p:sp>
        <p:nvSpPr>
          <p:cNvPr id="925702" name="Rectangle 6"/>
          <p:cNvSpPr>
            <a:spLocks noChangeArrowheads="1"/>
          </p:cNvSpPr>
          <p:nvPr/>
        </p:nvSpPr>
        <p:spPr bwMode="auto">
          <a:xfrm>
            <a:off x="1206500" y="5930900"/>
            <a:ext cx="7251700" cy="4476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int number  = entry.getKey(); </a:t>
            </a:r>
          </a:p>
          <a:p>
            <a:pPr defTabSz="739775">
              <a:defRPr/>
            </a:pPr>
            <a:r>
              <a:rPr lang="en-GB" sz="1200"/>
              <a:t>String name = entry.getValue();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702300" y="4064000"/>
            <a:ext cx="2616200" cy="533400"/>
            <a:chOff x="3592" y="2568"/>
            <a:chExt cx="1648" cy="336"/>
          </a:xfrm>
        </p:grpSpPr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3806" y="2626"/>
              <a:ext cx="1222" cy="210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cy-GB" b="1">
                  <a:solidFill>
                    <a:schemeClr val="hlink"/>
                  </a:solidFill>
                </a:rPr>
                <a:t> Compiler error </a:t>
              </a:r>
              <a:endParaRPr lang="en-US" b="1">
                <a:solidFill>
                  <a:schemeClr val="hlink"/>
                </a:solidFill>
              </a:endParaRPr>
            </a:p>
          </p:txBody>
        </p:sp>
        <p:sp>
          <p:nvSpPr>
            <p:cNvPr id="15370" name="AutoShape 7"/>
            <p:cNvSpPr>
              <a:spLocks noChangeArrowheads="1"/>
            </p:cNvSpPr>
            <p:nvPr/>
          </p:nvSpPr>
          <p:spPr bwMode="auto">
            <a:xfrm>
              <a:off x="3592" y="2584"/>
              <a:ext cx="312" cy="320"/>
            </a:xfrm>
            <a:prstGeom prst="irregularSeal1">
              <a:avLst/>
            </a:prstGeom>
            <a:solidFill>
              <a:schemeClr val="hlink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AutoShape 9"/>
            <p:cNvSpPr>
              <a:spLocks noChangeArrowheads="1"/>
            </p:cNvSpPr>
            <p:nvPr/>
          </p:nvSpPr>
          <p:spPr bwMode="auto">
            <a:xfrm>
              <a:off x="4928" y="2568"/>
              <a:ext cx="312" cy="320"/>
            </a:xfrm>
            <a:prstGeom prst="irregularSeal1">
              <a:avLst/>
            </a:prstGeom>
            <a:solidFill>
              <a:schemeClr val="hlink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700" grpId="0" animBg="1"/>
      <p:bldP spid="925701" grpId="0" animBg="1"/>
      <p:bldP spid="9257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B5B399D-9BC9-4E7F-8FA3-D52C65CE802E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smtClean="0"/>
              <a:t>3. Using Collections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Using ArrayList</a:t>
            </a:r>
          </a:p>
          <a:p>
            <a:pPr eaLnBrk="1" hangingPunct="1"/>
            <a:r>
              <a:rPr lang="en-GB" smtClean="0"/>
              <a:t>Using LinkedList</a:t>
            </a:r>
          </a:p>
          <a:p>
            <a:pPr eaLnBrk="1" hangingPunct="1"/>
            <a:r>
              <a:rPr lang="en-GB" smtClean="0"/>
              <a:t>Using HashSet</a:t>
            </a:r>
          </a:p>
          <a:p>
            <a:pPr eaLnBrk="1" hangingPunct="1"/>
            <a:r>
              <a:rPr lang="en-GB" smtClean="0"/>
              <a:t>Using HashMap</a:t>
            </a:r>
          </a:p>
          <a:p>
            <a:pPr eaLnBrk="1" hangingPunct="1"/>
            <a:r>
              <a:rPr lang="en-GB" smtClean="0"/>
              <a:t>Using TreeMap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0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46" grpId="0"/>
      <p:bldP spid="9021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4C50ABC-6BA4-4AF6-9C43-A3823CCF248E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ArrayList (1 of 2)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ArrayList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Uses an array internally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Automatically resizes when you add elements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Fast for lookups, not so fast for insertions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4B39203-8174-4AF5-BB91-6B7415223E53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ArrayList (2 of 2)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Constructors:</a:t>
            </a:r>
          </a:p>
          <a:p>
            <a:pPr lvl="1" eaLnBrk="1" hangingPunct="1">
              <a:defRPr/>
            </a:pPr>
            <a:r>
              <a:rPr lang="en-GB" dirty="0" smtClean="0"/>
              <a:t>Default capacity</a:t>
            </a:r>
          </a:p>
          <a:p>
            <a:pPr lvl="1" eaLnBrk="1" hangingPunct="1">
              <a:defRPr/>
            </a:pPr>
            <a:r>
              <a:rPr lang="en-GB" dirty="0" smtClean="0"/>
              <a:t>Specific capacity</a:t>
            </a:r>
          </a:p>
          <a:p>
            <a:pPr lvl="1" eaLnBrk="1" hangingPunct="1">
              <a:defRPr/>
            </a:pPr>
            <a:r>
              <a:rPr lang="en-GB" dirty="0" smtClean="0"/>
              <a:t>From another </a:t>
            </a:r>
            <a:r>
              <a:rPr lang="en-GB" dirty="0" smtClean="0">
                <a:latin typeface="Lucida Console" pitchFamily="49" charset="0"/>
              </a:rPr>
              <a:t>Collection</a:t>
            </a:r>
          </a:p>
          <a:p>
            <a:pPr eaLnBrk="1" hangingPunct="1">
              <a:defRPr/>
            </a:pPr>
            <a:r>
              <a:rPr lang="en-GB" dirty="0" smtClean="0"/>
              <a:t>Some useful methods: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add(), </a:t>
            </a:r>
            <a:r>
              <a:rPr lang="en-GB" dirty="0" err="1" smtClean="0">
                <a:latin typeface="Lucida Console" pitchFamily="49" charset="0"/>
              </a:rPr>
              <a:t>addAll</a:t>
            </a:r>
            <a:r>
              <a:rPr lang="en-GB" dirty="0" smtClean="0">
                <a:latin typeface="Lucida Console" pitchFamily="49" charset="0"/>
              </a:rPr>
              <a:t>(), set()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size(), get(), </a:t>
            </a:r>
            <a:r>
              <a:rPr lang="en-GB" dirty="0" err="1" smtClean="0">
                <a:latin typeface="Lucida Console" pitchFamily="49" charset="0"/>
              </a:rPr>
              <a:t>indexOf</a:t>
            </a:r>
            <a:r>
              <a:rPr lang="en-GB" dirty="0" smtClean="0">
                <a:latin typeface="Lucida Console" pitchFamily="49" charset="0"/>
              </a:rPr>
              <a:t>(), contains(), </a:t>
            </a:r>
            <a:r>
              <a:rPr lang="en-GB" dirty="0" err="1" smtClean="0">
                <a:latin typeface="Lucida Console" pitchFamily="49" charset="0"/>
              </a:rPr>
              <a:t>isEmpty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remove(), </a:t>
            </a:r>
            <a:r>
              <a:rPr lang="en-GB" dirty="0" err="1" smtClean="0">
                <a:latin typeface="Lucida Console" pitchFamily="49" charset="0"/>
              </a:rPr>
              <a:t>removeAll</a:t>
            </a:r>
            <a:r>
              <a:rPr lang="en-GB" dirty="0" smtClean="0">
                <a:latin typeface="Lucida Console" pitchFamily="49" charset="0"/>
              </a:rPr>
              <a:t>(), clear()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removeFirst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removeFirstOccurrence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removeLast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removeLastOccurrence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trimToSize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Example: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See </a:t>
            </a:r>
            <a:r>
              <a:rPr lang="en-GB" dirty="0" err="1" smtClean="0">
                <a:latin typeface="Lucida Console" pitchFamily="49" charset="0"/>
              </a:rPr>
              <a:t>UsingCollections.java</a:t>
            </a:r>
            <a:r>
              <a:rPr lang="en-GB" dirty="0" smtClean="0">
                <a:latin typeface="Lucida Console" pitchFamily="49" charset="0"/>
              </a:rPr>
              <a:t>, </a:t>
            </a:r>
            <a:r>
              <a:rPr lang="en-GB" dirty="0" err="1" smtClean="0">
                <a:latin typeface="Lucida Console" pitchFamily="49" charset="0"/>
              </a:rPr>
              <a:t>demoArrayList</a:t>
            </a:r>
            <a:r>
              <a:rPr lang="en-GB" dirty="0" smtClean="0">
                <a:latin typeface="Lucida Console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0057EA6-A021-4AFD-AC90-F122162E0F97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LinkedList (1 of 2)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/>
            <a:r>
              <a:rPr lang="en-GB" smtClean="0">
                <a:latin typeface="Lucida Console" pitchFamily="49" charset="0"/>
              </a:rPr>
              <a:t>LinkedList</a:t>
            </a:r>
          </a:p>
          <a:p>
            <a:pPr lvl="1" eaLnBrk="1" hangingPunct="1"/>
            <a:r>
              <a:rPr lang="en-US" smtClean="0"/>
              <a:t>Uses a linked list internally</a:t>
            </a:r>
          </a:p>
          <a:p>
            <a:pPr lvl="1" eaLnBrk="1" hangingPunct="1"/>
            <a:r>
              <a:rPr lang="en-US" smtClean="0"/>
              <a:t>Automatically resizes when you add elements</a:t>
            </a:r>
          </a:p>
          <a:p>
            <a:pPr lvl="1" eaLnBrk="1" hangingPunct="1"/>
            <a:r>
              <a:rPr lang="en-US" smtClean="0"/>
              <a:t>Fast for linear traversal, not so fast for ad-hoc access</a:t>
            </a:r>
          </a:p>
          <a:p>
            <a:pPr lvl="1" eaLnBrk="1" hangingPunct="1"/>
            <a:r>
              <a:rPr lang="en-GB" smtClean="0"/>
              <a:t>More sophisticated than </a:t>
            </a:r>
            <a:r>
              <a:rPr lang="en-GB" smtClean="0">
                <a:latin typeface="Lucida Console" pitchFamily="49" charset="0"/>
              </a:rPr>
              <a:t>ArrayList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D4A8F95-B419-4461-92D7-012531B5C16C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LinkedList (2 of 2)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Constructors :</a:t>
            </a:r>
          </a:p>
          <a:p>
            <a:pPr lvl="1" eaLnBrk="1" hangingPunct="1">
              <a:defRPr/>
            </a:pPr>
            <a:r>
              <a:rPr lang="en-GB" dirty="0" smtClean="0"/>
              <a:t>Empty list</a:t>
            </a:r>
          </a:p>
          <a:p>
            <a:pPr lvl="1" eaLnBrk="1" hangingPunct="1">
              <a:defRPr/>
            </a:pPr>
            <a:r>
              <a:rPr lang="en-GB" dirty="0" smtClean="0"/>
              <a:t>From another </a:t>
            </a:r>
            <a:r>
              <a:rPr lang="en-GB" dirty="0" smtClean="0">
                <a:latin typeface="Lucida Console" pitchFamily="49" charset="0"/>
              </a:rPr>
              <a:t>Collection</a:t>
            </a:r>
          </a:p>
          <a:p>
            <a:pPr eaLnBrk="1" hangingPunct="1">
              <a:defRPr/>
            </a:pPr>
            <a:r>
              <a:rPr lang="en-GB" dirty="0" smtClean="0"/>
              <a:t>Some useful methods, in addition to those of </a:t>
            </a:r>
            <a:r>
              <a:rPr lang="en-GB" dirty="0" err="1" smtClean="0">
                <a:latin typeface="Lucida Console" pitchFamily="49" charset="0"/>
              </a:rPr>
              <a:t>ArrayList</a:t>
            </a:r>
            <a:r>
              <a:rPr lang="en-GB" dirty="0" smtClean="0"/>
              <a:t>: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addFirst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addLast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descendingIterator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getFirst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getLast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lastIndexOf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peek(), </a:t>
            </a:r>
            <a:r>
              <a:rPr lang="en-GB" dirty="0" err="1" smtClean="0">
                <a:latin typeface="Lucida Console" pitchFamily="49" charset="0"/>
              </a:rPr>
              <a:t>peekFirst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peekLast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poll(), </a:t>
            </a:r>
            <a:r>
              <a:rPr lang="en-GB" dirty="0" err="1" smtClean="0">
                <a:latin typeface="Lucida Console" pitchFamily="49" charset="0"/>
              </a:rPr>
              <a:t>pollFirst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pollLast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push(), pop()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Example: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See </a:t>
            </a:r>
            <a:r>
              <a:rPr lang="en-GB" dirty="0" err="1" smtClean="0">
                <a:latin typeface="Lucida Console" pitchFamily="49" charset="0"/>
              </a:rPr>
              <a:t>UsingCollections.java</a:t>
            </a:r>
            <a:r>
              <a:rPr lang="en-GB" dirty="0" smtClean="0">
                <a:latin typeface="Lucida Console" pitchFamily="49" charset="0"/>
              </a:rPr>
              <a:t>, </a:t>
            </a:r>
            <a:r>
              <a:rPr lang="en-GB" dirty="0" err="1" smtClean="0">
                <a:latin typeface="Lucida Console" pitchFamily="49" charset="0"/>
              </a:rPr>
              <a:t>demoLinkedList</a:t>
            </a:r>
            <a:r>
              <a:rPr lang="en-GB" dirty="0" smtClean="0">
                <a:latin typeface="Lucida Console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1877155-1163-4546-8308-3A91151ED786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HashSet (1 of 2)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/>
            <a:r>
              <a:rPr lang="en-GB" smtClean="0">
                <a:latin typeface="Lucida Console" pitchFamily="49" charset="0"/>
              </a:rPr>
              <a:t>HashSet</a:t>
            </a:r>
          </a:p>
          <a:p>
            <a:pPr lvl="1" eaLnBrk="1" hangingPunct="1"/>
            <a:r>
              <a:rPr lang="en-GB" smtClean="0"/>
              <a:t>Uses an item's hash code to determine placement internally</a:t>
            </a:r>
          </a:p>
          <a:p>
            <a:pPr lvl="1" eaLnBrk="1" hangingPunct="1"/>
            <a:r>
              <a:rPr lang="en-GB" smtClean="0"/>
              <a:t>Is unordered</a:t>
            </a:r>
          </a:p>
          <a:p>
            <a:pPr lvl="1" eaLnBrk="1" hangingPunct="1"/>
            <a:r>
              <a:rPr lang="en-GB" smtClean="0"/>
              <a:t>Allows nulls</a:t>
            </a:r>
          </a:p>
          <a:p>
            <a:pPr lvl="1" eaLnBrk="1" hangingPunct="1"/>
            <a:r>
              <a:rPr lang="en-GB" smtClean="0"/>
              <a:t>Offers constant-time performance for basic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161DA6D-C7CF-4C7B-A43B-4A45EB4A332C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Contents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Overview of collections and generics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The need for generics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Using collections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Defining generic classes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Defining generic methods</a:t>
            </a:r>
          </a:p>
          <a:p>
            <a:pPr marL="457200" indent="-457200" eaLnBrk="1" hangingPunct="1">
              <a:buFont typeface="Wingdings" pitchFamily="2" charset="2"/>
              <a:buAutoNum type="alphaUcPeriod"/>
            </a:pPr>
            <a:endParaRPr lang="en-GB" sz="1200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GB" u="sng" dirty="0" smtClean="0"/>
              <a:t>Annex</a:t>
            </a:r>
          </a:p>
          <a:p>
            <a:pPr marL="457200" indent="-457200" eaLnBrk="1" hangingPunct="1">
              <a:buFont typeface="Wingdings" pitchFamily="2" charset="2"/>
              <a:buAutoNum type="alphaUcPeriod"/>
            </a:pPr>
            <a:r>
              <a:rPr lang="en-GB" dirty="0" smtClean="0"/>
              <a:t>Going further with generics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  <a:r>
                <a:rPr lang="en-GB" sz="2000" b="1" dirty="0" err="1" smtClean="0">
                  <a:solidFill>
                    <a:schemeClr val="tx2"/>
                  </a:solidFill>
                  <a:sym typeface="Wingdings" pitchFamily="2" charset="2"/>
                </a:rPr>
                <a:t>DemoCollectionsGenerics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/>
      <p:bldP spid="62259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CEB413B-30E9-451A-9ABE-2338A5E98AB0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HashSet (2 of 2)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Constructors:</a:t>
            </a:r>
          </a:p>
          <a:p>
            <a:pPr lvl="1" eaLnBrk="1" hangingPunct="1">
              <a:defRPr/>
            </a:pPr>
            <a:r>
              <a:rPr lang="en-GB" dirty="0" smtClean="0"/>
              <a:t>Default capacity</a:t>
            </a:r>
          </a:p>
          <a:p>
            <a:pPr lvl="1" eaLnBrk="1" hangingPunct="1">
              <a:defRPr/>
            </a:pPr>
            <a:r>
              <a:rPr lang="en-GB" dirty="0" smtClean="0"/>
              <a:t>Specific capacity, and optionally a specific load factor</a:t>
            </a:r>
          </a:p>
          <a:p>
            <a:pPr lvl="1" eaLnBrk="1" hangingPunct="1">
              <a:defRPr/>
            </a:pPr>
            <a:r>
              <a:rPr lang="en-GB" dirty="0" smtClean="0"/>
              <a:t>From another </a:t>
            </a:r>
            <a:r>
              <a:rPr lang="en-GB" dirty="0" smtClean="0">
                <a:latin typeface="Lucida Console" pitchFamily="49" charset="0"/>
              </a:rPr>
              <a:t>Collection</a:t>
            </a:r>
          </a:p>
          <a:p>
            <a:pPr eaLnBrk="1" hangingPunct="1">
              <a:defRPr/>
            </a:pPr>
            <a:r>
              <a:rPr lang="en-GB" dirty="0" smtClean="0"/>
              <a:t>Some useful methods (not many):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add(), </a:t>
            </a:r>
            <a:r>
              <a:rPr lang="en-GB" dirty="0" err="1" smtClean="0">
                <a:latin typeface="Lucida Console" pitchFamily="49" charset="0"/>
              </a:rPr>
              <a:t>addAll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size(), contains(), </a:t>
            </a:r>
            <a:r>
              <a:rPr lang="en-GB" dirty="0" err="1" smtClean="0">
                <a:latin typeface="Lucida Console" pitchFamily="49" charset="0"/>
              </a:rPr>
              <a:t>isEmpty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remove(), </a:t>
            </a:r>
            <a:r>
              <a:rPr lang="en-GB" dirty="0" err="1" smtClean="0">
                <a:latin typeface="Lucida Console" pitchFamily="49" charset="0"/>
              </a:rPr>
              <a:t>removeAll</a:t>
            </a:r>
            <a:r>
              <a:rPr lang="en-GB" dirty="0" smtClean="0">
                <a:latin typeface="Lucida Console" pitchFamily="49" charset="0"/>
              </a:rPr>
              <a:t>(), clear()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Example: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See </a:t>
            </a:r>
            <a:r>
              <a:rPr lang="en-GB" dirty="0" err="1" smtClean="0">
                <a:latin typeface="Lucida Console" pitchFamily="49" charset="0"/>
              </a:rPr>
              <a:t>UsingCollections.java</a:t>
            </a:r>
            <a:r>
              <a:rPr lang="en-GB" dirty="0" smtClean="0">
                <a:latin typeface="Lucida Console" pitchFamily="49" charset="0"/>
              </a:rPr>
              <a:t>, </a:t>
            </a:r>
            <a:r>
              <a:rPr lang="en-GB" dirty="0" err="1" smtClean="0">
                <a:latin typeface="Lucida Console" pitchFamily="49" charset="0"/>
              </a:rPr>
              <a:t>demoHashSet</a:t>
            </a:r>
            <a:r>
              <a:rPr lang="en-GB" dirty="0" smtClean="0">
                <a:latin typeface="Lucida Console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E8BF7E1-D634-4EA6-9A49-5788FDA27B8C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HashMap (1 of 2)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/>
            <a:r>
              <a:rPr lang="en-GB" smtClean="0">
                <a:latin typeface="Lucida Console" pitchFamily="49" charset="0"/>
              </a:rPr>
              <a:t>HashMap</a:t>
            </a:r>
          </a:p>
          <a:p>
            <a:pPr lvl="1" eaLnBrk="1" hangingPunct="1"/>
            <a:r>
              <a:rPr lang="en-GB" smtClean="0"/>
              <a:t>Stores key / value pairs (each pair is an </a:t>
            </a:r>
            <a:r>
              <a:rPr lang="en-GB" smtClean="0">
                <a:latin typeface="Lucida Console" pitchFamily="49" charset="0"/>
              </a:rPr>
              <a:t>Entry&lt;K,V&gt;</a:t>
            </a:r>
            <a:r>
              <a:rPr lang="en-GB" smtClean="0"/>
              <a:t>)</a:t>
            </a:r>
          </a:p>
          <a:p>
            <a:pPr lvl="1" eaLnBrk="1" hangingPunct="1"/>
            <a:r>
              <a:rPr lang="en-GB" smtClean="0"/>
              <a:t>Is unsorted</a:t>
            </a:r>
          </a:p>
          <a:p>
            <a:pPr lvl="1" eaLnBrk="1" hangingPunct="1"/>
            <a:r>
              <a:rPr lang="en-GB" smtClean="0"/>
              <a:t>Allows null keys and values</a:t>
            </a:r>
          </a:p>
          <a:p>
            <a:pPr lvl="1" eaLnBrk="1" hangingPunct="1"/>
            <a:r>
              <a:rPr lang="en-GB" smtClean="0"/>
              <a:t>Offers constant-time performance for basic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75C9A5-32A0-497E-B1F3-471B4B9274EF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HashMap (2 of 2)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Constructors:</a:t>
            </a:r>
          </a:p>
          <a:p>
            <a:pPr lvl="1" eaLnBrk="1" hangingPunct="1">
              <a:defRPr/>
            </a:pPr>
            <a:r>
              <a:rPr lang="en-GB" dirty="0" smtClean="0"/>
              <a:t>Default capacity</a:t>
            </a:r>
          </a:p>
          <a:p>
            <a:pPr lvl="1" eaLnBrk="1" hangingPunct="1">
              <a:defRPr/>
            </a:pPr>
            <a:r>
              <a:rPr lang="en-GB" dirty="0" smtClean="0"/>
              <a:t>Specific capacity, and optionally a specific load factor</a:t>
            </a:r>
          </a:p>
          <a:p>
            <a:pPr lvl="1" eaLnBrk="1" hangingPunct="1">
              <a:defRPr/>
            </a:pPr>
            <a:r>
              <a:rPr lang="en-GB" dirty="0" smtClean="0"/>
              <a:t>From another </a:t>
            </a:r>
            <a:r>
              <a:rPr lang="en-GB" dirty="0" smtClean="0">
                <a:latin typeface="Lucida Console" pitchFamily="49" charset="0"/>
              </a:rPr>
              <a:t>Map</a:t>
            </a:r>
          </a:p>
          <a:p>
            <a:pPr eaLnBrk="1" hangingPunct="1">
              <a:defRPr/>
            </a:pPr>
            <a:r>
              <a:rPr lang="en-GB" dirty="0" smtClean="0"/>
              <a:t>Some useful methods: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put(), </a:t>
            </a:r>
            <a:r>
              <a:rPr lang="en-GB" dirty="0" err="1" smtClean="0">
                <a:latin typeface="Lucida Console" pitchFamily="49" charset="0"/>
              </a:rPr>
              <a:t>putAll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keySet</a:t>
            </a:r>
            <a:r>
              <a:rPr lang="en-GB" dirty="0" smtClean="0">
                <a:latin typeface="Lucida Console" pitchFamily="49" charset="0"/>
              </a:rPr>
              <a:t>(), values()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size(), </a:t>
            </a:r>
            <a:r>
              <a:rPr lang="en-GB" dirty="0" err="1" smtClean="0">
                <a:latin typeface="Lucida Console" pitchFamily="49" charset="0"/>
              </a:rPr>
              <a:t>containsKey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containsValue</a:t>
            </a:r>
            <a:r>
              <a:rPr lang="en-GB" dirty="0" smtClean="0">
                <a:latin typeface="Lucida Console" pitchFamily="49" charset="0"/>
              </a:rPr>
              <a:t>(), </a:t>
            </a:r>
            <a:r>
              <a:rPr lang="en-GB" dirty="0" err="1" smtClean="0">
                <a:latin typeface="Lucida Console" pitchFamily="49" charset="0"/>
              </a:rPr>
              <a:t>isEmpty</a:t>
            </a:r>
            <a:r>
              <a:rPr lang="en-GB" dirty="0" smtClean="0">
                <a:latin typeface="Lucida Console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en-GB" dirty="0" smtClean="0">
                <a:latin typeface="Lucida Console" pitchFamily="49" charset="0"/>
              </a:rPr>
              <a:t>remove(), clear()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Example: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See </a:t>
            </a:r>
            <a:r>
              <a:rPr lang="en-GB" dirty="0" err="1" smtClean="0">
                <a:latin typeface="Lucida Console" pitchFamily="49" charset="0"/>
              </a:rPr>
              <a:t>UsingCollections.java</a:t>
            </a:r>
            <a:r>
              <a:rPr lang="en-GB" dirty="0" smtClean="0">
                <a:latin typeface="Lucida Console" pitchFamily="49" charset="0"/>
              </a:rPr>
              <a:t>, </a:t>
            </a:r>
            <a:r>
              <a:rPr lang="en-GB" dirty="0" err="1" smtClean="0">
                <a:latin typeface="Lucida Console" pitchFamily="49" charset="0"/>
              </a:rPr>
              <a:t>demoHashSet</a:t>
            </a:r>
            <a:r>
              <a:rPr lang="en-GB" dirty="0" smtClean="0">
                <a:latin typeface="Lucida Console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EC58B48-E477-4D47-938B-61C7D6BAC625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TreeMap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err="1" smtClean="0">
                <a:latin typeface="Lucida Console" pitchFamily="49" charset="0"/>
              </a:rPr>
              <a:t>TreeMap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GB" dirty="0" smtClean="0"/>
              <a:t>Stores key / value pairs (each pair is an </a:t>
            </a:r>
            <a:r>
              <a:rPr lang="en-GB" dirty="0" smtClean="0">
                <a:latin typeface="Lucida Console" pitchFamily="49" charset="0"/>
              </a:rPr>
              <a:t>Entry&lt;K,V&gt;</a:t>
            </a:r>
            <a:r>
              <a:rPr lang="en-GB" dirty="0" smtClean="0"/>
              <a:t>)</a:t>
            </a:r>
          </a:p>
          <a:p>
            <a:pPr lvl="1" eaLnBrk="1" hangingPunct="1">
              <a:defRPr/>
            </a:pPr>
            <a:r>
              <a:rPr lang="en-GB" dirty="0" smtClean="0"/>
              <a:t>Is sorted</a:t>
            </a:r>
          </a:p>
          <a:p>
            <a:pPr lvl="1" eaLnBrk="1" hangingPunct="1">
              <a:defRPr/>
            </a:pPr>
            <a:r>
              <a:rPr lang="en-GB" dirty="0" smtClean="0"/>
              <a:t>Offers constant-time performance for basic operations</a:t>
            </a:r>
          </a:p>
          <a:p>
            <a:pPr lvl="1" eaLnBrk="1" hangingPunct="1">
              <a:defRPr/>
            </a:pPr>
            <a:r>
              <a:rPr lang="en-GB" dirty="0" smtClean="0"/>
              <a:t>Is much more powerful than </a:t>
            </a:r>
            <a:r>
              <a:rPr lang="en-GB" dirty="0" err="1" smtClean="0">
                <a:latin typeface="Lucida Console" pitchFamily="49" charset="0"/>
              </a:rPr>
              <a:t>HashMap</a:t>
            </a:r>
            <a:r>
              <a:rPr lang="en-GB" dirty="0" smtClean="0">
                <a:latin typeface="Lucida Console" pitchFamily="49" charset="0"/>
              </a:rPr>
              <a:t>…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Take a look in the </a:t>
            </a:r>
            <a:r>
              <a:rPr lang="en-GB" dirty="0" err="1" smtClean="0">
                <a:latin typeface="+mj-lt"/>
              </a:rPr>
              <a:t>JavaDoc</a:t>
            </a:r>
            <a:r>
              <a:rPr lang="en-GB" dirty="0" smtClean="0">
                <a:latin typeface="+mj-lt"/>
              </a:rPr>
              <a:t> and try out some of its functionality </a:t>
            </a:r>
            <a:r>
              <a:rPr lang="en-GB" dirty="0" smtClean="0">
                <a:latin typeface="+mj-lt"/>
                <a:sym typeface="Wingdings" pitchFamily="2" charset="2"/>
              </a:rPr>
              <a:t></a:t>
            </a:r>
            <a:endParaRPr lang="en-GB" dirty="0" smtClean="0">
              <a:latin typeface="+mj-lt"/>
            </a:endParaRPr>
          </a:p>
          <a:p>
            <a:pPr lvl="1" eaLnBrk="1" hangingPunct="1">
              <a:defRPr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79BC37F-F248-4D9A-AAAA-3320014E5DBE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smtClean="0"/>
              <a:t>4. Defining Generic Classes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</a:t>
            </a:r>
          </a:p>
          <a:p>
            <a:pPr eaLnBrk="1" hangingPunct="1"/>
            <a:r>
              <a:rPr lang="en-GB" smtClean="0"/>
              <a:t>Defining a generic class </a:t>
            </a:r>
          </a:p>
          <a:p>
            <a:pPr eaLnBrk="1" hangingPunct="1"/>
            <a:r>
              <a:rPr lang="en-GB" smtClean="0"/>
              <a:t>Implementing methods in a generic class </a:t>
            </a:r>
          </a:p>
          <a:p>
            <a:pPr eaLnBrk="1" hangingPunct="1"/>
            <a:r>
              <a:rPr lang="en-GB" smtClean="0"/>
              <a:t>Using a generic class</a:t>
            </a:r>
          </a:p>
          <a:p>
            <a:pPr eaLnBrk="1" hangingPunct="1"/>
            <a:r>
              <a:rPr lang="en-GB" smtClean="0"/>
              <a:t>Additional techniques</a:t>
            </a:r>
          </a:p>
          <a:p>
            <a:pPr eaLnBrk="1" hangingPunct="1"/>
            <a:r>
              <a:rPr lang="en-GB" smtClean="0"/>
              <a:t>Erasures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0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0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46" grpId="0"/>
      <p:bldP spid="9021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F500CEE-951B-4335-833B-A5E45825243B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Overview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/>
            <a:r>
              <a:rPr lang="en-GB" smtClean="0"/>
              <a:t>You can create your own generic types</a:t>
            </a:r>
          </a:p>
          <a:p>
            <a:pPr lvl="1" eaLnBrk="1" hangingPunct="1"/>
            <a:r>
              <a:rPr lang="en-GB" smtClean="0"/>
              <a:t>Generic classes and generic interfaces</a:t>
            </a:r>
          </a:p>
          <a:p>
            <a:pPr eaLnBrk="1" hangingPunct="1"/>
            <a:r>
              <a:rPr lang="en-GB" smtClean="0"/>
              <a:t>A generic type has one or more type parameters</a:t>
            </a:r>
          </a:p>
          <a:p>
            <a:pPr lvl="1" eaLnBrk="1" hangingPunct="1"/>
            <a:r>
              <a:rPr lang="en-GB" smtClean="0"/>
              <a:t>Enclosed in &lt;&gt; angled brackets</a:t>
            </a:r>
          </a:p>
          <a:p>
            <a:pPr lvl="1" eaLnBrk="1" hangingPunct="1"/>
            <a:r>
              <a:rPr lang="en-GB" smtClean="0"/>
              <a:t>The name of the type parameter is insignificant</a:t>
            </a:r>
          </a:p>
          <a:p>
            <a:pPr lvl="1" eaLnBrk="1" hangingPunct="1"/>
            <a:r>
              <a:rPr lang="en-GB" smtClean="0"/>
              <a:t>The type parameter always represents a reference type (class or interface), never a primitive type (e.g. int)</a:t>
            </a:r>
          </a:p>
          <a:p>
            <a:pPr eaLnBrk="1" hangingPunct="1"/>
            <a:r>
              <a:rPr lang="en-GB" smtClean="0"/>
              <a:t>For example:</a:t>
            </a:r>
          </a:p>
          <a:p>
            <a:pPr eaLnBrk="1" hangingPunct="1"/>
            <a:endParaRPr lang="en-GB" smtClean="0"/>
          </a:p>
        </p:txBody>
      </p:sp>
      <p:sp>
        <p:nvSpPr>
          <p:cNvPr id="848900" name="Rectangle 4"/>
          <p:cNvSpPr>
            <a:spLocks noChangeArrowheads="1"/>
          </p:cNvSpPr>
          <p:nvPr/>
        </p:nvSpPr>
        <p:spPr bwMode="auto">
          <a:xfrm>
            <a:off x="838200" y="4462463"/>
            <a:ext cx="7950200" cy="6889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class CyclicList&lt;T&gt; {</a:t>
            </a:r>
          </a:p>
          <a:p>
            <a:pPr defTabSz="739775">
              <a:defRPr/>
            </a:pPr>
            <a:r>
              <a:rPr lang="en-GB" sz="1200"/>
              <a:t>    …</a:t>
            </a:r>
          </a:p>
          <a:p>
            <a:pPr defTabSz="739775">
              <a:defRPr/>
            </a:pPr>
            <a:r>
              <a:rPr lang="en-GB" sz="12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7D51805-A2ED-4FC1-9D73-9C2F819AF1B1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Defining a Generic Class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Here's a sample generic class</a:t>
            </a:r>
          </a:p>
        </p:txBody>
      </p:sp>
      <p:sp>
        <p:nvSpPr>
          <p:cNvPr id="844811" name="Rectangle 11"/>
          <p:cNvSpPr>
            <a:spLocks noChangeArrowheads="1"/>
          </p:cNvSpPr>
          <p:nvPr/>
        </p:nvSpPr>
        <p:spPr bwMode="auto">
          <a:xfrm>
            <a:off x="838200" y="1681163"/>
            <a:ext cx="7950200" cy="39909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import java.util.*;</a:t>
            </a:r>
          </a:p>
          <a:p>
            <a:pPr defTabSz="739775">
              <a:defRPr/>
            </a:pPr>
            <a:r>
              <a:rPr lang="en-GB" sz="1200"/>
              <a:t>…</a:t>
            </a:r>
          </a:p>
          <a:p>
            <a:pPr defTabSz="739775">
              <a:defRPr/>
            </a:pPr>
            <a:r>
              <a:rPr lang="en-GB" sz="1200"/>
              <a:t>class CyclicList&lt;T&gt; {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// Define members. Note we can use the type parameter here.</a:t>
            </a:r>
          </a:p>
          <a:p>
            <a:pPr defTabSz="739775">
              <a:defRPr/>
            </a:pPr>
            <a:r>
              <a:rPr lang="en-GB" sz="1200"/>
              <a:t>    private ArrayList&lt;T&gt; elements;</a:t>
            </a:r>
          </a:p>
          <a:p>
            <a:pPr defTabSz="739775">
              <a:defRPr/>
            </a:pPr>
            <a:r>
              <a:rPr lang="en-GB" sz="1200"/>
              <a:t>    private int currentPosition;</a:t>
            </a:r>
          </a:p>
          <a:p>
            <a:pPr defTabSz="739775">
              <a:defRPr/>
            </a:pPr>
            <a:r>
              <a:rPr lang="en-GB" sz="1200"/>
              <a:t>    private int maxElements;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// Define a constructor.  </a:t>
            </a:r>
          </a:p>
          <a:p>
            <a:pPr defTabSz="739775">
              <a:defRPr/>
            </a:pPr>
            <a:r>
              <a:rPr lang="en-GB" sz="1200"/>
              <a:t>    CyclicList(int size) {</a:t>
            </a:r>
          </a:p>
          <a:p>
            <a:pPr defTabSz="739775">
              <a:defRPr/>
            </a:pPr>
            <a:r>
              <a:rPr lang="en-GB" sz="1200"/>
              <a:t>        elements = new ArrayList&lt;T&gt;();</a:t>
            </a:r>
          </a:p>
          <a:p>
            <a:pPr defTabSz="739775">
              <a:defRPr/>
            </a:pPr>
            <a:r>
              <a:rPr lang="en-GB" sz="1200"/>
              <a:t>        currentPosition = 0;</a:t>
            </a:r>
          </a:p>
          <a:p>
            <a:pPr defTabSz="739775">
              <a:defRPr/>
            </a:pPr>
            <a:r>
              <a:rPr lang="en-GB" sz="1200"/>
              <a:t>        maxElements = size;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    // Pre-populate collection with nulls. </a:t>
            </a:r>
          </a:p>
          <a:p>
            <a:pPr defTabSz="739775">
              <a:defRPr/>
            </a:pPr>
            <a:r>
              <a:rPr lang="en-GB" sz="1200"/>
              <a:t>        for (int i = 0; i &lt; maxElements; i++) {</a:t>
            </a:r>
          </a:p>
          <a:p>
            <a:pPr defTabSz="739775">
              <a:defRPr/>
            </a:pPr>
            <a:r>
              <a:rPr lang="en-GB" sz="1200"/>
              <a:t>            elements.add(null);</a:t>
            </a:r>
          </a:p>
          <a:p>
            <a:pPr defTabSz="739775">
              <a:defRPr/>
            </a:pPr>
            <a:r>
              <a:rPr lang="en-GB" sz="1200"/>
              <a:t>        }</a:t>
            </a:r>
          </a:p>
          <a:p>
            <a:pPr defTabSz="739775">
              <a:defRPr/>
            </a:pPr>
            <a:r>
              <a:rPr lang="en-GB" sz="1200"/>
              <a:t>    }</a:t>
            </a:r>
          </a:p>
          <a:p>
            <a:pPr defTabSz="739775">
              <a:defRPr/>
            </a:pPr>
            <a:r>
              <a:rPr lang="en-GB" sz="1200"/>
              <a:t>    … </a:t>
            </a:r>
          </a:p>
        </p:txBody>
      </p:sp>
      <p:sp>
        <p:nvSpPr>
          <p:cNvPr id="28678" name="Text Box 12"/>
          <p:cNvSpPr txBox="1">
            <a:spLocks noChangeArrowheads="1"/>
          </p:cNvSpPr>
          <p:nvPr/>
        </p:nvSpPr>
        <p:spPr bwMode="auto">
          <a:xfrm>
            <a:off x="5902325" y="5378450"/>
            <a:ext cx="2909888" cy="3079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b="1">
                <a:solidFill>
                  <a:schemeClr val="folHlink"/>
                </a:solidFill>
                <a:cs typeface="Tahoma" pitchFamily="34" charset="0"/>
              </a:rPr>
              <a:t>DefiningGenericTypes.java</a:t>
            </a:r>
            <a:endParaRPr lang="en-US" b="1">
              <a:solidFill>
                <a:schemeClr val="folHlink"/>
              </a:solidFill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DD1128A-E9B5-43E2-A30D-5424D4374FEE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smtClean="0"/>
              <a:t>Implementing Methods in a Generic Class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Methods in a generic class can use the type parameter</a:t>
            </a:r>
          </a:p>
        </p:txBody>
      </p:sp>
      <p:sp>
        <p:nvSpPr>
          <p:cNvPr id="927748" name="Rectangle 4"/>
          <p:cNvSpPr>
            <a:spLocks noChangeArrowheads="1"/>
          </p:cNvSpPr>
          <p:nvPr/>
        </p:nvSpPr>
        <p:spPr bwMode="auto">
          <a:xfrm>
            <a:off x="838200" y="1643063"/>
            <a:ext cx="7950200" cy="48021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public void insert(T item) {</a:t>
            </a:r>
          </a:p>
          <a:p>
            <a:pPr defTabSz="739775">
              <a:defRPr/>
            </a:pPr>
            <a:r>
              <a:rPr lang="en-GB" sz="1200"/>
              <a:t>    elements.set(currentPosition, item);</a:t>
            </a:r>
          </a:p>
          <a:p>
            <a:pPr defTabSz="739775">
              <a:defRPr/>
            </a:pPr>
            <a:r>
              <a:rPr lang="en-GB" sz="1200"/>
              <a:t>    if (++currentPosition == maxElements) {</a:t>
            </a:r>
          </a:p>
          <a:p>
            <a:pPr defTabSz="739775">
              <a:defRPr/>
            </a:pPr>
            <a:r>
              <a:rPr lang="en-GB" sz="1200"/>
              <a:t>        currentPosition = 0;</a:t>
            </a:r>
          </a:p>
          <a:p>
            <a:pPr defTabSz="739775">
              <a:defRPr/>
            </a:pPr>
            <a:r>
              <a:rPr lang="en-GB" sz="1200"/>
              <a:t>    }</a:t>
            </a:r>
          </a:p>
          <a:p>
            <a:pPr defTabSz="739775">
              <a:defRPr/>
            </a:pPr>
            <a:r>
              <a:rPr lang="en-GB" sz="1200"/>
              <a:t>}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public T getItemAt(int position) throws IndexOutOfBoundsException {</a:t>
            </a:r>
          </a:p>
          <a:p>
            <a:pPr defTabSz="739775">
              <a:defRPr/>
            </a:pPr>
            <a:r>
              <a:rPr lang="en-GB" sz="1200"/>
              <a:t>    if (position &gt;= maxElements) {</a:t>
            </a:r>
          </a:p>
          <a:p>
            <a:pPr defTabSz="739775">
              <a:defRPr/>
            </a:pPr>
            <a:r>
              <a:rPr lang="en-GB" sz="1200"/>
              <a:t>        throw new IndexOutOfBoundsException("Indexed beyond end of CyclicList");</a:t>
            </a:r>
          </a:p>
          <a:p>
            <a:pPr defTabSz="739775">
              <a:defRPr/>
            </a:pPr>
            <a:r>
              <a:rPr lang="en-GB" sz="1200"/>
              <a:t>    }</a:t>
            </a:r>
          </a:p>
          <a:p>
            <a:pPr defTabSz="739775">
              <a:defRPr/>
            </a:pPr>
            <a:r>
              <a:rPr lang="en-GB" sz="1200"/>
              <a:t>    else {</a:t>
            </a:r>
          </a:p>
          <a:p>
            <a:pPr defTabSz="739775">
              <a:defRPr/>
            </a:pPr>
            <a:r>
              <a:rPr lang="en-GB" sz="1200"/>
              <a:t>        return elements.get(position);</a:t>
            </a:r>
          </a:p>
          <a:p>
            <a:pPr defTabSz="739775">
              <a:defRPr/>
            </a:pPr>
            <a:r>
              <a:rPr lang="en-GB" sz="1200"/>
              <a:t>    }</a:t>
            </a:r>
          </a:p>
          <a:p>
            <a:pPr defTabSz="739775">
              <a:defRPr/>
            </a:pPr>
            <a:r>
              <a:rPr lang="en-GB" sz="1200"/>
              <a:t>}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public void display() {</a:t>
            </a:r>
          </a:p>
          <a:p>
            <a:pPr defTabSz="739775">
              <a:defRPr/>
            </a:pPr>
            <a:r>
              <a:rPr lang="en-GB" sz="1200"/>
              <a:t>    for(T item: elements) {</a:t>
            </a:r>
          </a:p>
          <a:p>
            <a:pPr defTabSz="739775">
              <a:defRPr/>
            </a:pPr>
            <a:r>
              <a:rPr lang="en-GB" sz="1200"/>
              <a:t>        if (item == null) {</a:t>
            </a:r>
          </a:p>
          <a:p>
            <a:pPr defTabSz="739775">
              <a:defRPr/>
            </a:pPr>
            <a:r>
              <a:rPr lang="en-GB" sz="1200"/>
              <a:t>            System.out.print("[Null] ");</a:t>
            </a:r>
          </a:p>
          <a:p>
            <a:pPr defTabSz="739775">
              <a:defRPr/>
            </a:pPr>
            <a:r>
              <a:rPr lang="en-GB" sz="1200"/>
              <a:t>        }</a:t>
            </a:r>
          </a:p>
          <a:p>
            <a:pPr defTabSz="739775">
              <a:defRPr/>
            </a:pPr>
            <a:r>
              <a:rPr lang="en-GB" sz="1200"/>
              <a:t>        else {</a:t>
            </a:r>
          </a:p>
          <a:p>
            <a:pPr defTabSz="739775">
              <a:defRPr/>
            </a:pPr>
            <a:r>
              <a:rPr lang="en-GB" sz="1200"/>
              <a:t>            System.out.print(item.toString() + " ");</a:t>
            </a:r>
          </a:p>
          <a:p>
            <a:pPr defTabSz="739775">
              <a:defRPr/>
            </a:pPr>
            <a:r>
              <a:rPr lang="en-GB" sz="1200"/>
              <a:t>        }</a:t>
            </a:r>
          </a:p>
          <a:p>
            <a:pPr defTabSz="739775">
              <a:defRPr/>
            </a:pPr>
            <a:r>
              <a:rPr lang="en-GB" sz="1200"/>
              <a:t>    }</a:t>
            </a:r>
          </a:p>
          <a:p>
            <a:pPr defTabSz="739775">
              <a:defRPr/>
            </a:pPr>
            <a:r>
              <a:rPr lang="en-GB" sz="1200"/>
              <a:t>}</a:t>
            </a:r>
          </a:p>
        </p:txBody>
      </p:sp>
      <p:sp>
        <p:nvSpPr>
          <p:cNvPr id="29702" name="Text Box 12"/>
          <p:cNvSpPr txBox="1">
            <a:spLocks noChangeArrowheads="1"/>
          </p:cNvSpPr>
          <p:nvPr/>
        </p:nvSpPr>
        <p:spPr bwMode="auto">
          <a:xfrm>
            <a:off x="5902325" y="6127750"/>
            <a:ext cx="2909888" cy="3079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b="1">
                <a:solidFill>
                  <a:schemeClr val="folHlink"/>
                </a:solidFill>
                <a:cs typeface="Tahoma" pitchFamily="34" charset="0"/>
              </a:rPr>
              <a:t>DefiningGenericTypes.java</a:t>
            </a:r>
            <a:endParaRPr lang="en-US" b="1">
              <a:solidFill>
                <a:schemeClr val="folHlink"/>
              </a:solidFill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780A98D-BA2E-4976-ABED-C0857B9939E9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a Generic Class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When you instantiate a generic class, you must specify a type parameter</a:t>
            </a:r>
          </a:p>
          <a:p>
            <a:pPr lvl="1" eaLnBrk="1" hangingPunct="1"/>
            <a:r>
              <a:rPr lang="en-GB" smtClean="0"/>
              <a:t>The type parameter must be a class/interface</a:t>
            </a:r>
          </a:p>
          <a:p>
            <a:pPr lvl="1" eaLnBrk="1" hangingPunct="1"/>
            <a:r>
              <a:rPr lang="en-GB" smtClean="0"/>
              <a:t>This is called "type substitution"</a:t>
            </a:r>
          </a:p>
          <a:p>
            <a:pPr eaLnBrk="1" hangingPunct="1"/>
            <a:r>
              <a:rPr lang="en-GB" smtClean="0"/>
              <a:t>When you use the generic class, it's typesafe!</a:t>
            </a:r>
          </a:p>
          <a:p>
            <a:pPr lvl="1" eaLnBrk="1" hangingPunct="1"/>
            <a:r>
              <a:rPr lang="en-GB" smtClean="0"/>
              <a:t>No need for ugly casts</a:t>
            </a:r>
          </a:p>
        </p:txBody>
      </p:sp>
      <p:sp>
        <p:nvSpPr>
          <p:cNvPr id="850959" name="Rectangle 15"/>
          <p:cNvSpPr>
            <a:spLocks noChangeArrowheads="1"/>
          </p:cNvSpPr>
          <p:nvPr/>
        </p:nvSpPr>
        <p:spPr bwMode="auto">
          <a:xfrm>
            <a:off x="838200" y="3687763"/>
            <a:ext cx="7950200" cy="21859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CyclicList&lt;Integer&gt; lotteryNumbers = new CyclicList&lt;Integer&gt;(6);</a:t>
            </a:r>
          </a:p>
          <a:p>
            <a:pPr defTabSz="739775">
              <a:defRPr/>
            </a:pPr>
            <a:r>
              <a:rPr lang="en-GB" sz="1200"/>
              <a:t>lotteryNumbers.insert(19);</a:t>
            </a:r>
          </a:p>
          <a:p>
            <a:pPr defTabSz="739775">
              <a:defRPr/>
            </a:pPr>
            <a:r>
              <a:rPr lang="en-GB" sz="1200"/>
              <a:t>lotteryNumbers.insert(1);</a:t>
            </a:r>
          </a:p>
          <a:p>
            <a:pPr defTabSz="739775">
              <a:defRPr/>
            </a:pPr>
            <a:r>
              <a:rPr lang="en-GB" sz="1200"/>
              <a:t>lotteryNumbers.insert(2);</a:t>
            </a:r>
          </a:p>
          <a:p>
            <a:pPr defTabSz="739775">
              <a:defRPr/>
            </a:pPr>
            <a:r>
              <a:rPr lang="en-GB" sz="1200"/>
              <a:t>lotteryNumbers.insert(7);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int lotteryNumber0 = lotteryNumbers.getItemAt(0);</a:t>
            </a:r>
          </a:p>
          <a:p>
            <a:pPr defTabSz="739775">
              <a:defRPr/>
            </a:pPr>
            <a:r>
              <a:rPr lang="en-GB" sz="1200"/>
              <a:t>System.out.println("Lottery number 0 is: " + lotteryNumber0);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System.out.print("Collection: ");</a:t>
            </a:r>
          </a:p>
          <a:p>
            <a:pPr defTabSz="739775">
              <a:defRPr/>
            </a:pPr>
            <a:r>
              <a:rPr lang="en-GB" sz="1200"/>
              <a:t>lotteryNumbers.display();</a:t>
            </a:r>
          </a:p>
        </p:txBody>
      </p:sp>
      <p:pic>
        <p:nvPicPr>
          <p:cNvPr id="30726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2550" y="6137275"/>
            <a:ext cx="3576638" cy="479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0727" name="Text Box 12"/>
          <p:cNvSpPr txBox="1">
            <a:spLocks noChangeArrowheads="1"/>
          </p:cNvSpPr>
          <p:nvPr/>
        </p:nvSpPr>
        <p:spPr bwMode="auto">
          <a:xfrm>
            <a:off x="5902325" y="5556250"/>
            <a:ext cx="2909888" cy="3079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b="1">
                <a:solidFill>
                  <a:schemeClr val="folHlink"/>
                </a:solidFill>
                <a:cs typeface="Tahoma" pitchFamily="34" charset="0"/>
              </a:rPr>
              <a:t>DefiningGenericTypes.java</a:t>
            </a:r>
            <a:endParaRPr lang="en-US" b="1">
              <a:solidFill>
                <a:schemeClr val="folHlink"/>
              </a:solidFill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ECF4B53-6A25-4FA0-977D-92BCE100470A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Additional Techniques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generic type can have multiple type parameters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A generic type can contain a nested type</a:t>
            </a:r>
          </a:p>
          <a:p>
            <a:pPr eaLnBrk="1" hangingPunct="1"/>
            <a:endParaRPr lang="en-GB" smtClean="0"/>
          </a:p>
        </p:txBody>
      </p:sp>
      <p:sp>
        <p:nvSpPr>
          <p:cNvPr id="929796" name="Rectangle 4"/>
          <p:cNvSpPr>
            <a:spLocks noChangeArrowheads="1"/>
          </p:cNvSpPr>
          <p:nvPr/>
        </p:nvSpPr>
        <p:spPr bwMode="auto">
          <a:xfrm>
            <a:off x="838200" y="1681163"/>
            <a:ext cx="7950200" cy="12334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public class MyMap&lt;K,V&gt; {</a:t>
            </a:r>
          </a:p>
          <a:p>
            <a:pPr defTabSz="739775">
              <a:defRPr/>
            </a:pPr>
            <a:r>
              <a:rPr lang="en-GB" sz="1200"/>
              <a:t>    …</a:t>
            </a:r>
          </a:p>
          <a:p>
            <a:pPr defTabSz="739775">
              <a:defRPr/>
            </a:pPr>
            <a:r>
              <a:rPr lang="en-GB" sz="1200"/>
              <a:t>}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// Usage:</a:t>
            </a:r>
          </a:p>
          <a:p>
            <a:pPr defTabSz="739775">
              <a:defRPr/>
            </a:pPr>
            <a:r>
              <a:rPr lang="en-GB" sz="1200"/>
              <a:t>MyMap&lt;String, Date&gt; birthdays = new MyMap&lt;String, Date&gt;();</a:t>
            </a:r>
          </a:p>
        </p:txBody>
      </p:sp>
      <p:sp>
        <p:nvSpPr>
          <p:cNvPr id="929799" name="Rectangle 7"/>
          <p:cNvSpPr>
            <a:spLocks noChangeArrowheads="1"/>
          </p:cNvSpPr>
          <p:nvPr/>
        </p:nvSpPr>
        <p:spPr bwMode="auto">
          <a:xfrm>
            <a:off x="838200" y="3751263"/>
            <a:ext cx="7950200" cy="16271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public class MyMap&lt;K,V&gt; {</a:t>
            </a:r>
          </a:p>
          <a:p>
            <a:pPr defTabSz="739775">
              <a:defRPr/>
            </a:pPr>
            <a:r>
              <a:rPr lang="en-GB" sz="1200"/>
              <a:t>    static interface Entry&lt;K,V&gt; {…}</a:t>
            </a:r>
          </a:p>
          <a:p>
            <a:pPr defTabSz="739775">
              <a:defRPr/>
            </a:pPr>
            <a:r>
              <a:rPr lang="en-GB" sz="1200"/>
              <a:t>    …</a:t>
            </a:r>
          </a:p>
          <a:p>
            <a:pPr defTabSz="739775">
              <a:defRPr/>
            </a:pPr>
            <a:r>
              <a:rPr lang="en-GB" sz="1200"/>
              <a:t>}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// Usage:</a:t>
            </a:r>
          </a:p>
          <a:p>
            <a:pPr defTabSz="739775">
              <a:defRPr/>
            </a:pPr>
            <a:r>
              <a:rPr lang="en-GB" sz="1200"/>
              <a:t>MyMap&lt;String, Date&gt; birthdays = new MyMap&lt;String, Date&gt;();</a:t>
            </a:r>
          </a:p>
          <a:p>
            <a:pPr defTabSz="739775">
              <a:defRPr/>
            </a:pPr>
            <a:r>
              <a:rPr lang="en-GB" sz="1200"/>
              <a:t>MyMap.Entry&lt;String,Date&gt; entry;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59B4FE6-596C-4F69-A326-1C78EC8C3A23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smtClean="0"/>
              <a:t>1. Overview of Collections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Collections vs. arrays</a:t>
            </a:r>
          </a:p>
          <a:p>
            <a:pPr eaLnBrk="1" hangingPunct="1"/>
            <a:r>
              <a:rPr lang="en-GB" smtClean="0"/>
              <a:t>Simple code examples</a:t>
            </a:r>
          </a:p>
          <a:p>
            <a:pPr eaLnBrk="1" hangingPunct="1"/>
            <a:r>
              <a:rPr lang="en-GB" smtClean="0"/>
              <a:t>Common collection classes / interfaces</a:t>
            </a:r>
          </a:p>
          <a:p>
            <a:pPr eaLnBrk="1" hangingPunct="1"/>
            <a:r>
              <a:rPr lang="en-GB" smtClean="0"/>
              <a:t>Understanding the classes /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4" grpId="0"/>
      <p:bldP spid="84275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D70826A-D7C7-4A15-A382-2A90864ACF71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Erasures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/>
            <a:r>
              <a:rPr lang="en-GB" smtClean="0"/>
              <a:t>Note that generics are a compile-time-only mechanism</a:t>
            </a:r>
          </a:p>
          <a:p>
            <a:pPr lvl="1" eaLnBrk="1" hangingPunct="1"/>
            <a:r>
              <a:rPr lang="en-GB" smtClean="0"/>
              <a:t>Provides type information for the compiler, to make sure your code is type safe</a:t>
            </a:r>
          </a:p>
          <a:p>
            <a:pPr eaLnBrk="1" hangingPunct="1"/>
            <a:r>
              <a:rPr lang="en-GB" smtClean="0"/>
              <a:t>The compiler generates non-generic bytecode!</a:t>
            </a:r>
          </a:p>
          <a:p>
            <a:pPr lvl="1" eaLnBrk="1" hangingPunct="1"/>
            <a:r>
              <a:rPr lang="en-GB" smtClean="0"/>
              <a:t>At run-time, type information is not available</a:t>
            </a:r>
          </a:p>
          <a:p>
            <a:pPr lvl="1" eaLnBrk="1" hangingPunct="1"/>
            <a:r>
              <a:rPr lang="en-GB" smtClean="0"/>
              <a:t>E.g. if your code uses Map&lt;Integer,String&gt;, at run-time the bytecodes will use just Map</a:t>
            </a:r>
          </a:p>
          <a:p>
            <a:pPr eaLnBrk="1" hangingPunct="1"/>
            <a:r>
              <a:rPr lang="en-GB" smtClean="0"/>
              <a:t>This is called "erasure"</a:t>
            </a:r>
          </a:p>
          <a:p>
            <a:pPr lvl="1" eaLnBrk="1" hangingPunct="1"/>
            <a:r>
              <a:rPr lang="en-GB" smtClean="0"/>
              <a:t>I.e. the compiler erases type information</a:t>
            </a:r>
          </a:p>
          <a:p>
            <a:pPr lvl="1" eaLnBrk="1" hangingPunct="1"/>
            <a:r>
              <a:rPr lang="en-GB" smtClean="0"/>
              <a:t>Why? For compatibility with pre-generic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6DE2BE5-C823-46DD-9776-204262F1DC22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smtClean="0"/>
              <a:t>4. Defining Generic Methods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</a:t>
            </a:r>
          </a:p>
          <a:p>
            <a:pPr eaLnBrk="1" hangingPunct="1"/>
            <a:r>
              <a:rPr lang="en-GB" smtClean="0"/>
              <a:t>Implementing generic methods</a:t>
            </a:r>
          </a:p>
          <a:p>
            <a:pPr eaLnBrk="1" hangingPunct="1"/>
            <a:r>
              <a:rPr lang="en-GB" smtClean="0"/>
              <a:t>Invoking generic methods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4" grpId="0"/>
      <p:bldP spid="9041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09A73B-41A0-4C4E-A022-F98D5BFC54A2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Overview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>
              <a:tabLst>
                <a:tab pos="3314700" algn="l"/>
              </a:tabLst>
            </a:pPr>
            <a:r>
              <a:rPr lang="en-US" smtClean="0"/>
              <a:t>The previous section described generic types</a:t>
            </a:r>
          </a:p>
          <a:p>
            <a:pPr lvl="1" eaLnBrk="1" hangingPunct="1">
              <a:tabLst>
                <a:tab pos="3314700" algn="l"/>
              </a:tabLst>
            </a:pPr>
            <a:r>
              <a:rPr lang="en-US" smtClean="0"/>
              <a:t>A generic type contains type parameter(s) that affects the entire class/interface</a:t>
            </a:r>
          </a:p>
          <a:p>
            <a:pPr eaLnBrk="1" hangingPunct="1">
              <a:tabLst>
                <a:tab pos="3314700" algn="l"/>
              </a:tabLst>
            </a:pPr>
            <a:r>
              <a:rPr lang="en-US" smtClean="0"/>
              <a:t>It's also possible to define generic methods</a:t>
            </a:r>
          </a:p>
          <a:p>
            <a:pPr lvl="1" eaLnBrk="1" hangingPunct="1">
              <a:tabLst>
                <a:tab pos="3314700" algn="l"/>
              </a:tabLst>
            </a:pPr>
            <a:r>
              <a:rPr lang="en-US" smtClean="0"/>
              <a:t>A generic method contains type parameter(s) that affect one particular method only</a:t>
            </a:r>
          </a:p>
          <a:p>
            <a:pPr lvl="1" eaLnBrk="1" hangingPunct="1">
              <a:tabLst>
                <a:tab pos="3314700" algn="l"/>
              </a:tabLst>
            </a:pPr>
            <a:r>
              <a:rPr lang="en-US" smtClean="0"/>
              <a:t>This means a non-generic class can contain a mixture of generic and non-generic methods</a:t>
            </a:r>
          </a:p>
          <a:p>
            <a:pPr eaLnBrk="1" hangingPunct="1">
              <a:tabLst>
                <a:tab pos="3314700" algn="l"/>
              </a:tabLst>
            </a:pPr>
            <a:r>
              <a:rPr lang="en-GB" smtClean="0">
                <a:cs typeface="Tahoma" pitchFamily="34" charset="0"/>
              </a:rPr>
              <a:t>Syntax for generic methods:</a:t>
            </a:r>
          </a:p>
        </p:txBody>
      </p:sp>
      <p:sp>
        <p:nvSpPr>
          <p:cNvPr id="906245" name="Rectangle 5"/>
          <p:cNvSpPr>
            <a:spLocks noChangeArrowheads="1"/>
          </p:cNvSpPr>
          <p:nvPr/>
        </p:nvSpPr>
        <p:spPr bwMode="auto">
          <a:xfrm>
            <a:off x="838200" y="4703763"/>
            <a:ext cx="7950200" cy="6889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i="1"/>
              <a:t>accessSpecifier </a:t>
            </a:r>
            <a:r>
              <a:rPr lang="en-GB" sz="1200"/>
              <a:t>&lt;T&gt; </a:t>
            </a:r>
            <a:r>
              <a:rPr lang="en-GB" sz="1200" i="1"/>
              <a:t>returnType methodName</a:t>
            </a:r>
            <a:r>
              <a:rPr lang="en-GB" sz="1200"/>
              <a:t>(</a:t>
            </a:r>
            <a:r>
              <a:rPr lang="en-GB" sz="1200" i="1"/>
              <a:t>methodArgs</a:t>
            </a:r>
            <a:r>
              <a:rPr lang="en-GB" sz="1200"/>
              <a:t>) { </a:t>
            </a:r>
          </a:p>
          <a:p>
            <a:pPr defTabSz="739775">
              <a:defRPr/>
            </a:pPr>
            <a:r>
              <a:rPr lang="en-GB" sz="1200"/>
              <a:t>    … </a:t>
            </a:r>
          </a:p>
          <a:p>
            <a:pPr defTabSz="739775">
              <a:defRPr/>
            </a:pPr>
            <a:r>
              <a:rPr lang="en-GB" sz="12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DFD83E3-896C-48A9-8F13-1ADD4C1AE90D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Implementing Generic Methods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following non-generic class contains two generic methods</a:t>
            </a:r>
          </a:p>
          <a:p>
            <a:pPr lvl="1" eaLnBrk="1" hangingPunct="1"/>
            <a:r>
              <a:rPr lang="en-GB" smtClean="0"/>
              <a:t>For simplicity, the methods are </a:t>
            </a:r>
            <a:r>
              <a:rPr lang="en-GB" smtClean="0">
                <a:latin typeface="Lucida Console" pitchFamily="49" charset="0"/>
              </a:rPr>
              <a:t>static</a:t>
            </a:r>
            <a:r>
              <a:rPr lang="en-GB" smtClean="0"/>
              <a:t> in this example</a:t>
            </a:r>
          </a:p>
        </p:txBody>
      </p:sp>
      <p:sp>
        <p:nvSpPr>
          <p:cNvPr id="916487" name="Rectangle 7"/>
          <p:cNvSpPr>
            <a:spLocks noChangeArrowheads="1"/>
          </p:cNvSpPr>
          <p:nvPr/>
        </p:nvSpPr>
        <p:spPr bwMode="auto">
          <a:xfrm>
            <a:off x="838200" y="2443163"/>
            <a:ext cx="7950200" cy="24526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class MyUtilityClass {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public static &lt;T&gt; void displayType(T obj) {</a:t>
            </a:r>
          </a:p>
          <a:p>
            <a:pPr defTabSz="739775">
              <a:defRPr/>
            </a:pPr>
            <a:r>
              <a:rPr lang="en-GB" sz="1200"/>
              <a:t>        System.out.println("Object type: " + obj.getClass().getName());</a:t>
            </a:r>
          </a:p>
          <a:p>
            <a:pPr defTabSz="739775">
              <a:defRPr/>
            </a:pPr>
            <a:r>
              <a:rPr lang="en-GB" sz="1200"/>
              <a:t>    }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public static &lt;T&gt; void displayArray(T[] array) {</a:t>
            </a:r>
          </a:p>
          <a:p>
            <a:pPr defTabSz="739775">
              <a:defRPr/>
            </a:pPr>
            <a:r>
              <a:rPr lang="en-GB" sz="1200"/>
              <a:t>        System.out.print("Array items: ");</a:t>
            </a:r>
          </a:p>
          <a:p>
            <a:pPr defTabSz="739775">
              <a:defRPr/>
            </a:pPr>
            <a:r>
              <a:rPr lang="en-GB" sz="1200"/>
              <a:t>        for(T item: array) {</a:t>
            </a:r>
          </a:p>
          <a:p>
            <a:pPr defTabSz="739775">
              <a:defRPr/>
            </a:pPr>
            <a:r>
              <a:rPr lang="en-GB" sz="1200"/>
              <a:t>            System.out.print(item.toString() + " ");</a:t>
            </a:r>
          </a:p>
          <a:p>
            <a:pPr defTabSz="739775">
              <a:defRPr/>
            </a:pPr>
            <a:r>
              <a:rPr lang="en-GB" sz="1200"/>
              <a:t>        }</a:t>
            </a:r>
          </a:p>
          <a:p>
            <a:pPr defTabSz="739775">
              <a:defRPr/>
            </a:pPr>
            <a:r>
              <a:rPr lang="en-GB" sz="1200"/>
              <a:t>    }</a:t>
            </a:r>
          </a:p>
          <a:p>
            <a:pPr defTabSz="739775">
              <a:defRPr/>
            </a:pPr>
            <a:r>
              <a:rPr lang="en-GB" sz="1200"/>
              <a:t>}</a:t>
            </a:r>
          </a:p>
        </p:txBody>
      </p:sp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5699125" y="4591050"/>
            <a:ext cx="3127375" cy="3079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b="1">
                <a:solidFill>
                  <a:schemeClr val="folHlink"/>
                </a:solidFill>
                <a:cs typeface="Tahoma" pitchFamily="34" charset="0"/>
              </a:rPr>
              <a:t>DefiningGenericMethods.java</a:t>
            </a:r>
            <a:endParaRPr lang="en-US" b="1">
              <a:solidFill>
                <a:schemeClr val="folHlink"/>
              </a:solidFill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A848158-A2AB-41EB-B0F9-9D499D9C6777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Invoking Generic Methods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Invoke generic methods in the same way as you invoke non-generic methods</a:t>
            </a:r>
          </a:p>
          <a:p>
            <a:pPr lvl="1" eaLnBrk="1" hangingPunct="1"/>
            <a:r>
              <a:rPr lang="en-GB" smtClean="0"/>
              <a:t>The argument types implicitly provide the type information</a:t>
            </a:r>
          </a:p>
        </p:txBody>
      </p:sp>
      <p:sp>
        <p:nvSpPr>
          <p:cNvPr id="931844" name="Rectangle 4"/>
          <p:cNvSpPr>
            <a:spLocks noChangeArrowheads="1"/>
          </p:cNvSpPr>
          <p:nvPr/>
        </p:nvSpPr>
        <p:spPr bwMode="auto">
          <a:xfrm>
            <a:off x="838200" y="2443163"/>
            <a:ext cx="7950200" cy="12842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MyUtilityClass.displayType(new Date());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Integer[] array = new Integer[] {10, 20, 30};</a:t>
            </a:r>
          </a:p>
          <a:p>
            <a:pPr defTabSz="739775">
              <a:defRPr/>
            </a:pPr>
            <a:r>
              <a:rPr lang="en-GB" sz="1200"/>
              <a:t>MyUtilityClass.displayType(array[0]);</a:t>
            </a:r>
          </a:p>
          <a:p>
            <a:pPr defTabSz="739775">
              <a:defRPr/>
            </a:pPr>
            <a:r>
              <a:rPr lang="en-GB" sz="1200"/>
              <a:t>MyUtilityClass.displayType(array);</a:t>
            </a:r>
          </a:p>
          <a:p>
            <a:pPr defTabSz="739775">
              <a:defRPr/>
            </a:pPr>
            <a:r>
              <a:rPr lang="en-GB" sz="1200"/>
              <a:t>MyUtilityClass.displayArray(array);</a:t>
            </a: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0" y="4019550"/>
            <a:ext cx="3916363" cy="8509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5699125" y="3422650"/>
            <a:ext cx="3127375" cy="3079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b="1">
                <a:solidFill>
                  <a:schemeClr val="folHlink"/>
                </a:solidFill>
                <a:cs typeface="Tahoma" pitchFamily="34" charset="0"/>
              </a:rPr>
              <a:t>DefiningGenericMethods.java</a:t>
            </a:r>
            <a:endParaRPr lang="en-US" b="1">
              <a:solidFill>
                <a:schemeClr val="folHlink"/>
              </a:solidFill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302C69-DF5B-496F-872C-A9DABFC9DC72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Summary</a:t>
            </a:r>
            <a:endParaRPr lang="en-GB" sz="3400" smtClean="0"/>
          </a:p>
        </p:txBody>
      </p:sp>
      <p:sp>
        <p:nvSpPr>
          <p:cNvPr id="3164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218113"/>
          </a:xfrm>
        </p:spPr>
        <p:txBody>
          <a:bodyPr/>
          <a:lstStyle/>
          <a:p>
            <a:pPr marL="457200" indent="-457200" eaLnBrk="1" hangingPunct="1"/>
            <a:r>
              <a:rPr lang="en-GB" smtClean="0"/>
              <a:t>Overview of collections and generics</a:t>
            </a:r>
          </a:p>
          <a:p>
            <a:pPr marL="457200" indent="-457200" eaLnBrk="1" hangingPunct="1"/>
            <a:r>
              <a:rPr lang="en-GB" smtClean="0"/>
              <a:t>The need for generics</a:t>
            </a:r>
          </a:p>
          <a:p>
            <a:pPr marL="457200" indent="-457200" eaLnBrk="1" hangingPunct="1"/>
            <a:r>
              <a:rPr lang="en-GB" smtClean="0"/>
              <a:t>Using collections</a:t>
            </a:r>
          </a:p>
          <a:p>
            <a:pPr marL="457200" indent="-457200" eaLnBrk="1" hangingPunct="1"/>
            <a:r>
              <a:rPr lang="en-GB" smtClean="0"/>
              <a:t>Defining generic classes</a:t>
            </a:r>
          </a:p>
          <a:p>
            <a:pPr marL="457200" indent="-457200" eaLnBrk="1" hangingPunct="1"/>
            <a:r>
              <a:rPr lang="en-GB" smtClean="0"/>
              <a:t>Defining generic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6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6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30" grpId="0"/>
      <p:bldP spid="31643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E7A5FE0-9CF5-4C66-B236-D2F6AFAA718F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smtClean="0"/>
              <a:t>Annex: Going Further with Generics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Specifying a hierarchy argument</a:t>
            </a:r>
          </a:p>
          <a:p>
            <a:pPr eaLnBrk="1" hangingPunct="1"/>
            <a:r>
              <a:rPr lang="en-GB" smtClean="0"/>
              <a:t>Generic and subtyping</a:t>
            </a:r>
          </a:p>
          <a:p>
            <a:pPr eaLnBrk="1" hangingPunct="1"/>
            <a:r>
              <a:rPr lang="en-GB" smtClean="0"/>
              <a:t>Using wildcards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3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0" grpId="0"/>
      <p:bldP spid="93389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68696E4-93CA-405C-B0D0-CC871DEC84D5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Specifying a Hierarchy Argument (1)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/>
            <a:r>
              <a:rPr lang="en-GB" smtClean="0"/>
              <a:t>A type parameter can specify that substitution types must be a specific type (or subtype)</a:t>
            </a:r>
          </a:p>
          <a:p>
            <a:pPr lvl="1" eaLnBrk="1" hangingPunct="1"/>
            <a:r>
              <a:rPr lang="en-GB" smtClean="0"/>
              <a:t>General syntax for a constrained type parameter: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r>
              <a:rPr lang="en-GB" smtClean="0"/>
              <a:t>This means the type parameter </a:t>
            </a:r>
            <a:r>
              <a:rPr lang="en-GB" smtClean="0">
                <a:latin typeface="Lucida Console" pitchFamily="49" charset="0"/>
              </a:rPr>
              <a:t>T1</a:t>
            </a:r>
            <a:r>
              <a:rPr lang="en-GB" smtClean="0"/>
              <a:t> must extend (or implement) all of the other types</a:t>
            </a:r>
          </a:p>
          <a:p>
            <a:pPr lvl="1" eaLnBrk="1" hangingPunct="1"/>
            <a:r>
              <a:rPr lang="en-GB" smtClean="0"/>
              <a:t>Notice in particular the </a:t>
            </a:r>
            <a:r>
              <a:rPr lang="en-GB" smtClean="0">
                <a:latin typeface="Lucida Console" pitchFamily="49" charset="0"/>
              </a:rPr>
              <a:t>&amp;</a:t>
            </a:r>
            <a:r>
              <a:rPr lang="en-GB" smtClean="0"/>
              <a:t> notation!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Reasons for specifying a hierarchy argument:</a:t>
            </a:r>
          </a:p>
          <a:p>
            <a:pPr lvl="1" eaLnBrk="1" hangingPunct="1"/>
            <a:r>
              <a:rPr lang="en-GB" smtClean="0"/>
              <a:t>Ensures baseline functionality of type parameter</a:t>
            </a:r>
          </a:p>
          <a:p>
            <a:pPr lvl="1" eaLnBrk="1" hangingPunct="1"/>
            <a:r>
              <a:rPr lang="en-GB" smtClean="0"/>
              <a:t>Enables generic class/method to utilize baseline functionality</a:t>
            </a:r>
          </a:p>
          <a:p>
            <a:pPr eaLnBrk="1" hangingPunct="1"/>
            <a:endParaRPr lang="en-GB" smtClean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1231900" y="2417763"/>
            <a:ext cx="7556500" cy="3460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&lt;T1 extends T2 &amp; T3 &amp; T4&gt;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F12599-8FE5-4129-9304-D689269063E4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Specifying a Hierarchy Argument (2)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/>
            <a:r>
              <a:rPr lang="en-GB" smtClean="0"/>
              <a:t>Example of specifying a hierarchy argument: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838200" y="1693863"/>
            <a:ext cx="7950200" cy="44640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defTabSz="739775">
              <a:defRPr/>
            </a:pPr>
            <a:r>
              <a:rPr lang="en-GB" sz="1200"/>
              <a:t>class Statistics&lt;T extends Number&gt; {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private T[] numbers;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public Statistics(T[] nos) {</a:t>
            </a:r>
          </a:p>
          <a:p>
            <a:pPr defTabSz="739775">
              <a:defRPr/>
            </a:pPr>
            <a:r>
              <a:rPr lang="en-GB" sz="1200"/>
              <a:t>        numbers = nos;</a:t>
            </a:r>
          </a:p>
          <a:p>
            <a:pPr defTabSz="739775">
              <a:defRPr/>
            </a:pPr>
            <a:r>
              <a:rPr lang="en-GB" sz="1200"/>
              <a:t>    }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    public double calcAverage() {</a:t>
            </a:r>
          </a:p>
          <a:p>
            <a:pPr defTabSz="739775">
              <a:defRPr/>
            </a:pPr>
            <a:r>
              <a:rPr lang="en-GB" sz="1200"/>
              <a:t>        double total = 0.0;</a:t>
            </a:r>
          </a:p>
          <a:p>
            <a:pPr defTabSz="739775">
              <a:defRPr/>
            </a:pPr>
            <a:r>
              <a:rPr lang="en-GB" sz="1200"/>
              <a:t>        for (T number: numbers) {</a:t>
            </a:r>
          </a:p>
          <a:p>
            <a:pPr defTabSz="739775">
              <a:defRPr/>
            </a:pPr>
            <a:r>
              <a:rPr lang="en-GB" sz="1200"/>
              <a:t>            total += number.doubleValue();</a:t>
            </a:r>
          </a:p>
          <a:p>
            <a:pPr defTabSz="739775">
              <a:defRPr/>
            </a:pPr>
            <a:r>
              <a:rPr lang="en-GB" sz="1200"/>
              <a:t>        }</a:t>
            </a:r>
          </a:p>
          <a:p>
            <a:pPr defTabSz="739775">
              <a:defRPr/>
            </a:pPr>
            <a:r>
              <a:rPr lang="en-GB" sz="1200"/>
              <a:t>        return total/numbers.length;</a:t>
            </a:r>
          </a:p>
          <a:p>
            <a:pPr defTabSz="739775">
              <a:defRPr/>
            </a:pPr>
            <a:r>
              <a:rPr lang="en-GB" sz="1200"/>
              <a:t>    }</a:t>
            </a:r>
          </a:p>
          <a:p>
            <a:pPr defTabSz="739775">
              <a:defRPr/>
            </a:pPr>
            <a:r>
              <a:rPr lang="en-GB" sz="1200"/>
              <a:t>}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// Usage:</a:t>
            </a:r>
          </a:p>
          <a:p>
            <a:pPr defTabSz="739775">
              <a:defRPr/>
            </a:pPr>
            <a:r>
              <a:rPr lang="en-GB" sz="1200"/>
              <a:t>Integer[] ints = new Integer[] {43, 42, 34};</a:t>
            </a:r>
          </a:p>
          <a:p>
            <a:pPr defTabSz="739775">
              <a:defRPr/>
            </a:pPr>
            <a:r>
              <a:rPr lang="en-GB" sz="1200"/>
              <a:t>Statistics&lt;Integer&gt; ages = new Statistics&lt;Integer&gt;(ints);</a:t>
            </a:r>
          </a:p>
          <a:p>
            <a:pPr defTabSz="739775">
              <a:defRPr/>
            </a:pPr>
            <a:r>
              <a:rPr lang="en-GB" sz="1200"/>
              <a:t>System.out.println("Average age: " + ages.calcAverage());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5445125" y="5843588"/>
            <a:ext cx="3346450" cy="30797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b="1">
                <a:solidFill>
                  <a:schemeClr val="folHlink"/>
                </a:solidFill>
                <a:cs typeface="Tahoma" pitchFamily="34" charset="0"/>
              </a:rPr>
              <a:t>GoingFurtherWithGenerics.java</a:t>
            </a:r>
            <a:endParaRPr lang="en-US" b="1">
              <a:solidFill>
                <a:schemeClr val="folHlink"/>
              </a:solidFill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5D6A677-E343-4A1C-9E58-D1F0A89E17EE}" type="slidenum">
              <a:rPr lang="en-GB"/>
              <a:pPr>
                <a:defRPr/>
              </a:pPr>
              <a:t>39</a:t>
            </a:fld>
            <a:endParaRPr lang="en-GB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Generics and Subtyping (1)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/>
            <a:r>
              <a:rPr lang="en-GB" smtClean="0"/>
              <a:t>Generic types are substitutable if the type parameter is the same</a:t>
            </a:r>
          </a:p>
          <a:p>
            <a:pPr lvl="1" eaLnBrk="1" hangingPunct="1"/>
            <a:r>
              <a:rPr lang="en-GB" smtClean="0"/>
              <a:t>E.g. an </a:t>
            </a:r>
            <a:r>
              <a:rPr lang="en-GB" smtClean="0">
                <a:latin typeface="Lucida Console" pitchFamily="49" charset="0"/>
              </a:rPr>
              <a:t>ArrayList&lt;Number&gt;</a:t>
            </a:r>
            <a:r>
              <a:rPr lang="en-GB" smtClean="0"/>
              <a:t> object can be assigned to a </a:t>
            </a:r>
            <a:r>
              <a:rPr lang="en-GB" smtClean="0">
                <a:latin typeface="Lucida Console" pitchFamily="49" charset="0"/>
              </a:rPr>
              <a:t>List&lt;Number&gt;</a:t>
            </a:r>
            <a:r>
              <a:rPr lang="en-GB" smtClean="0"/>
              <a:t> variable</a:t>
            </a:r>
          </a:p>
          <a:p>
            <a:pPr lvl="1" eaLnBrk="1" hangingPunct="1"/>
            <a:r>
              <a:rPr lang="en-GB" smtClean="0"/>
              <a:t>An </a:t>
            </a:r>
            <a:r>
              <a:rPr lang="en-GB" smtClean="0">
                <a:latin typeface="Lucida Console" pitchFamily="49" charset="0"/>
              </a:rPr>
              <a:t>ArrayList&lt;Number&gt;</a:t>
            </a:r>
            <a:r>
              <a:rPr lang="en-GB" smtClean="0"/>
              <a:t> "is a kind of" </a:t>
            </a:r>
            <a:r>
              <a:rPr lang="en-GB" smtClean="0">
                <a:latin typeface="Lucida Console" pitchFamily="49" charset="0"/>
              </a:rPr>
              <a:t>List&lt;Number&gt;</a:t>
            </a:r>
          </a:p>
          <a:p>
            <a:pPr eaLnBrk="1" hangingPunct="1"/>
            <a:endParaRPr lang="en-GB" smtClean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838200" y="3090863"/>
            <a:ext cx="7950200" cy="14287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// The following statement is OK</a:t>
            </a:r>
          </a:p>
          <a:p>
            <a:pPr defTabSz="739775">
              <a:defRPr/>
            </a:pPr>
            <a:r>
              <a:rPr lang="en-GB" sz="1200"/>
              <a:t>List&lt;Number&gt; mylist = new ArrayList&lt;Number&gt;(); 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// The following statements are OK. Integer, Double, Long etc are subtypes of Number</a:t>
            </a:r>
          </a:p>
          <a:p>
            <a:pPr defTabSz="739775">
              <a:defRPr/>
            </a:pPr>
            <a:r>
              <a:rPr lang="en-GB" sz="1200"/>
              <a:t>mylist.add(100);</a:t>
            </a:r>
          </a:p>
          <a:p>
            <a:pPr defTabSz="739775">
              <a:defRPr/>
            </a:pPr>
            <a:r>
              <a:rPr lang="en-GB" sz="1200"/>
              <a:t>mylist.add(3.14);</a:t>
            </a:r>
          </a:p>
          <a:p>
            <a:pPr defTabSz="739775">
              <a:defRPr/>
            </a:pPr>
            <a:r>
              <a:rPr lang="en-GB" sz="1200"/>
              <a:t>mylist.add(300L);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Collections vs. Arrays</a:t>
            </a:r>
          </a:p>
        </p:txBody>
      </p:sp>
      <p:sp>
        <p:nvSpPr>
          <p:cNvPr id="23659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 collection is an object that holds a group of other objects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Some collection types (e.g. </a:t>
            </a:r>
            <a:r>
              <a:rPr lang="en-US" dirty="0" err="1" smtClean="0">
                <a:latin typeface="Lucida Console" pitchFamily="49" charset="0"/>
                <a:ea typeface="+mn-ea"/>
                <a:cs typeface="+mn-cs"/>
              </a:rPr>
              <a:t>ArrayList</a:t>
            </a:r>
            <a:r>
              <a:rPr lang="en-US" dirty="0" smtClean="0">
                <a:ea typeface="+mn-ea"/>
                <a:cs typeface="+mn-cs"/>
              </a:rPr>
              <a:t>) actually use arrays internally to store the data</a:t>
            </a:r>
            <a:endParaRPr lang="en-GB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smtClean="0"/>
              <a:t>Differences between arrays and collections: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50900" y="2870200"/>
            <a:ext cx="8001000" cy="64611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marL="266700" indent="-266700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0000FF"/>
                </a:solidFill>
                <a:latin typeface="+mj-lt"/>
              </a:rPr>
              <a:t>Arrays are a Java language feature</a:t>
            </a:r>
          </a:p>
          <a:p>
            <a:pPr marL="266700" indent="-266700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Collections are standard Java classes, in the </a:t>
            </a:r>
            <a:r>
              <a:rPr lang="en-US" sz="1800" dirty="0" err="1">
                <a:solidFill>
                  <a:schemeClr val="tx2"/>
                </a:solidFill>
              </a:rPr>
              <a:t>java.util</a:t>
            </a:r>
            <a:r>
              <a:rPr lang="en-US" sz="1800" dirty="0">
                <a:solidFill>
                  <a:schemeClr val="tx2"/>
                </a:solidFill>
                <a:latin typeface="+mj-lt"/>
              </a:rPr>
              <a:t> package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900" y="3670300"/>
            <a:ext cx="8001000" cy="64611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marL="266700" indent="-266700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0000FF"/>
                </a:solidFill>
                <a:latin typeface="+mj-lt"/>
              </a:rPr>
              <a:t>Arrays are pretty basic</a:t>
            </a:r>
          </a:p>
          <a:p>
            <a:pPr marL="266700" indent="-266700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Collections provide lots of useful methods to manipulate contents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900" y="4483100"/>
            <a:ext cx="8001000" cy="64611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marL="266700" indent="-266700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0000FF"/>
                </a:solidFill>
                <a:latin typeface="+mj-lt"/>
              </a:rPr>
              <a:t>Arrays are fixed size</a:t>
            </a:r>
          </a:p>
          <a:p>
            <a:pPr marL="266700" indent="-266700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Collections are resizable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0900" y="5295900"/>
            <a:ext cx="8001000" cy="64611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marL="266700" indent="-266700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0000FF"/>
                </a:solidFill>
                <a:latin typeface="+mj-lt"/>
              </a:rPr>
              <a:t>Arrays can store primitive types as well as objects</a:t>
            </a:r>
            <a:endParaRPr lang="en-GB" sz="1800" dirty="0">
              <a:solidFill>
                <a:srgbClr val="0000FF"/>
              </a:solidFill>
              <a:latin typeface="+mj-lt"/>
            </a:endParaRPr>
          </a:p>
          <a:p>
            <a:pPr marL="266700" indent="-266700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Collections store only objects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0900" y="6108700"/>
            <a:ext cx="8001000" cy="64611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 marL="266700" indent="-266700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0000FF"/>
                </a:solidFill>
                <a:latin typeface="+mj-lt"/>
              </a:rPr>
              <a:t>Arrays are processed using indexes</a:t>
            </a:r>
          </a:p>
          <a:p>
            <a:pPr marL="266700" indent="-266700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Collections are usually processed without using indexes</a:t>
            </a:r>
            <a:endParaRPr lang="en-GB" sz="18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AF2F3DD-5978-42E4-822B-7CA0E6C7A3F4}" type="slidenum">
              <a:rPr lang="en-GB"/>
              <a:pPr>
                <a:defRPr/>
              </a:pPr>
              <a:t>40</a:t>
            </a:fld>
            <a:endParaRPr lang="en-GB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Generics and Subtyping (2)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/>
            <a:r>
              <a:rPr lang="en-GB" smtClean="0"/>
              <a:t>Generic types are </a:t>
            </a:r>
            <a:r>
              <a:rPr lang="en-GB" u="sng" smtClean="0"/>
              <a:t>not substitutable</a:t>
            </a:r>
            <a:r>
              <a:rPr lang="en-GB" smtClean="0"/>
              <a:t> if the type parameter is different</a:t>
            </a:r>
          </a:p>
          <a:p>
            <a:pPr lvl="1" eaLnBrk="1" hangingPunct="1"/>
            <a:r>
              <a:rPr lang="en-GB" smtClean="0"/>
              <a:t>E.g. an </a:t>
            </a:r>
            <a:r>
              <a:rPr lang="en-GB" smtClean="0">
                <a:latin typeface="Lucida Console" pitchFamily="49" charset="0"/>
              </a:rPr>
              <a:t>ArrayList&lt;Integer&gt;</a:t>
            </a:r>
            <a:r>
              <a:rPr lang="en-GB" smtClean="0"/>
              <a:t> is </a:t>
            </a:r>
            <a:r>
              <a:rPr lang="en-GB" u="sng" smtClean="0"/>
              <a:t>not</a:t>
            </a:r>
            <a:r>
              <a:rPr lang="en-GB" smtClean="0"/>
              <a:t> a kind of </a:t>
            </a:r>
            <a:r>
              <a:rPr lang="en-GB" smtClean="0">
                <a:latin typeface="Lucida Console" pitchFamily="49" charset="0"/>
              </a:rPr>
              <a:t>List&lt;Number&gt;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Even though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Integer</a:t>
            </a:r>
            <a:r>
              <a:rPr lang="en-GB" smtClean="0">
                <a:cs typeface="Tahoma" pitchFamily="34" charset="0"/>
              </a:rPr>
              <a:t> is a kind of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Number</a:t>
            </a:r>
            <a:r>
              <a:rPr lang="en-GB" smtClean="0">
                <a:cs typeface="Tahoma" pitchFamily="34" charset="0"/>
              </a:rPr>
              <a:t>!!!</a:t>
            </a:r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838200" y="2786063"/>
            <a:ext cx="7950200" cy="17716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// This statement is OK</a:t>
            </a:r>
          </a:p>
          <a:p>
            <a:pPr defTabSz="739775">
              <a:defRPr/>
            </a:pPr>
            <a:r>
              <a:rPr lang="en-GB" sz="1200"/>
              <a:t>List&lt;Integer&gt; li = new ArrayList&lt;Integer&gt;(); 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// This statement causes compiler error: can't assign List&lt;Integer&gt; to List&lt;Number&gt;.</a:t>
            </a:r>
          </a:p>
          <a:p>
            <a:pPr defTabSz="739775">
              <a:defRPr/>
            </a:pPr>
            <a:r>
              <a:rPr lang="en-GB" sz="1200"/>
              <a:t>List&lt;Number&gt; ln = li; </a:t>
            </a:r>
          </a:p>
          <a:p>
            <a:pPr defTabSz="739775">
              <a:defRPr/>
            </a:pPr>
            <a:endParaRPr lang="en-GB" sz="1200"/>
          </a:p>
          <a:p>
            <a:pPr defTabSz="739775">
              <a:defRPr/>
            </a:pPr>
            <a:r>
              <a:rPr lang="en-GB" sz="1200"/>
              <a:t>// If it was ok, the following could happen…</a:t>
            </a:r>
          </a:p>
          <a:p>
            <a:pPr defTabSz="739775">
              <a:defRPr/>
            </a:pPr>
            <a:r>
              <a:rPr lang="en-GB" sz="1200"/>
              <a:t>ln.add(3.14);           // We could add any kind of Number into ln (therefore li).</a:t>
            </a:r>
          </a:p>
          <a:p>
            <a:pPr defTabSz="739775">
              <a:defRPr/>
            </a:pPr>
            <a:r>
              <a:rPr lang="en-GB" sz="1200"/>
              <a:t>Integer i = li.get(0);  // What would happen here, then???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978991B-23E7-46E9-9E2B-6DCDBD646E52}" type="slidenum">
              <a:rPr lang="en-GB"/>
              <a:pPr>
                <a:defRPr/>
              </a:pPr>
              <a:t>41</a:t>
            </a:fld>
            <a:endParaRPr lang="en-GB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Wildcards (1)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/>
            <a:r>
              <a:rPr lang="en-GB" smtClean="0"/>
              <a:t>There are three ways to use wildcards (?)</a:t>
            </a:r>
          </a:p>
          <a:p>
            <a:pPr lvl="1" eaLnBrk="1" hangingPunct="1"/>
            <a:r>
              <a:rPr lang="en-US" smtClean="0"/>
              <a:t>To denote a family of subtypes of some type </a:t>
            </a:r>
            <a:r>
              <a:rPr lang="en-US" smtClean="0">
                <a:latin typeface="Lucida Console" pitchFamily="49" charset="0"/>
              </a:rPr>
              <a:t>Type</a:t>
            </a:r>
            <a:r>
              <a:rPr lang="en-US" smtClean="0"/>
              <a:t> (this is the most useful wildcard syntax):</a:t>
            </a:r>
          </a:p>
          <a:p>
            <a:pPr lvl="1" eaLnBrk="1" hangingPunct="1"/>
            <a:endParaRPr lang="cy-GB" smtClean="0"/>
          </a:p>
          <a:p>
            <a:pPr lvl="1" eaLnBrk="1" hangingPunct="1"/>
            <a:endParaRPr lang="cy-GB" smtClean="0"/>
          </a:p>
          <a:p>
            <a:pPr lvl="1" eaLnBrk="1" hangingPunct="1"/>
            <a:r>
              <a:rPr lang="en-US" smtClean="0"/>
              <a:t>To denote a family of supertypes of type </a:t>
            </a:r>
            <a:r>
              <a:rPr lang="en-US" smtClean="0">
                <a:latin typeface="Lucida Console" pitchFamily="49" charset="0"/>
              </a:rPr>
              <a:t>Type</a:t>
            </a:r>
            <a:r>
              <a:rPr lang="en-US" smtClean="0"/>
              <a:t>:</a:t>
            </a:r>
          </a:p>
          <a:p>
            <a:pPr lvl="1" eaLnBrk="1" hangingPunct="1"/>
            <a:endParaRPr lang="cy-GB" smtClean="0"/>
          </a:p>
          <a:p>
            <a:pPr lvl="1" eaLnBrk="1" hangingPunct="1"/>
            <a:endParaRPr lang="cy-GB" smtClean="0"/>
          </a:p>
          <a:p>
            <a:pPr lvl="1" eaLnBrk="1" hangingPunct="1"/>
            <a:r>
              <a:rPr lang="cy-GB" smtClean="0"/>
              <a:t>To denote the set of </a:t>
            </a:r>
            <a:r>
              <a:rPr lang="cy-GB" u="sng" smtClean="0"/>
              <a:t>all</a:t>
            </a:r>
            <a:r>
              <a:rPr lang="cy-GB" smtClean="0"/>
              <a:t> types:</a:t>
            </a:r>
          </a:p>
          <a:p>
            <a:pPr lvl="1" eaLnBrk="1" hangingPunct="1"/>
            <a:endParaRPr lang="en-GB" smtClean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1219200" y="2379663"/>
            <a:ext cx="7086600" cy="2984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defTabSz="739775">
              <a:defRPr/>
            </a:pPr>
            <a:r>
              <a:rPr lang="en-US" sz="1200"/>
              <a:t>? extends Type</a:t>
            </a:r>
            <a:endParaRPr lang="en-GB" sz="1200"/>
          </a:p>
        </p:txBody>
      </p:sp>
      <p:sp>
        <p:nvSpPr>
          <p:cNvPr id="944133" name="Rectangle 5"/>
          <p:cNvSpPr>
            <a:spLocks noChangeArrowheads="1"/>
          </p:cNvSpPr>
          <p:nvPr/>
        </p:nvSpPr>
        <p:spPr bwMode="auto">
          <a:xfrm>
            <a:off x="1219200" y="3471863"/>
            <a:ext cx="7086600" cy="2984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defTabSz="739775">
              <a:defRPr/>
            </a:pPr>
            <a:r>
              <a:rPr lang="en-US" sz="1200"/>
              <a:t>? super Type</a:t>
            </a:r>
            <a:endParaRPr lang="en-GB" sz="1200"/>
          </a:p>
        </p:txBody>
      </p:sp>
      <p:sp>
        <p:nvSpPr>
          <p:cNvPr id="944134" name="Rectangle 6"/>
          <p:cNvSpPr>
            <a:spLocks noChangeArrowheads="1"/>
          </p:cNvSpPr>
          <p:nvPr/>
        </p:nvSpPr>
        <p:spPr bwMode="auto">
          <a:xfrm>
            <a:off x="1219200" y="4513263"/>
            <a:ext cx="7086600" cy="2984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defTabSz="739775">
              <a:defRPr/>
            </a:pPr>
            <a:r>
              <a:rPr lang="en-US" sz="1200"/>
              <a:t>?</a:t>
            </a:r>
            <a:endParaRPr lang="en-GB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2CA6440-AECC-4AC4-B8CE-1AB74CDD5209}" type="slidenum">
              <a:rPr lang="en-GB"/>
              <a:pPr>
                <a:defRPr/>
              </a:pPr>
              <a:t>42</a:t>
            </a:fld>
            <a:endParaRPr lang="en-GB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Wildcards (2)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/>
            <a:r>
              <a:rPr lang="en-GB" smtClean="0"/>
              <a:t>Example of </a:t>
            </a:r>
            <a:r>
              <a:rPr lang="en-GB" u="sng" smtClean="0">
                <a:latin typeface="Lucida Console" pitchFamily="49" charset="0"/>
              </a:rPr>
              <a:t>? extends Type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Use wildcards to specify a list-of-any-kind-of-number</a:t>
            </a:r>
          </a:p>
        </p:txBody>
      </p:sp>
      <p:sp>
        <p:nvSpPr>
          <p:cNvPr id="948231" name="Rectangle 7"/>
          <p:cNvSpPr>
            <a:spLocks noChangeArrowheads="1"/>
          </p:cNvSpPr>
          <p:nvPr/>
        </p:nvSpPr>
        <p:spPr bwMode="auto">
          <a:xfrm>
            <a:off x="6896100" y="474663"/>
            <a:ext cx="1841500" cy="2984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defTabSz="739775">
              <a:defRPr/>
            </a:pPr>
            <a:r>
              <a:rPr lang="en-US" sz="1200"/>
              <a:t>? extends Type</a:t>
            </a:r>
            <a:endParaRPr lang="en-GB" sz="1200"/>
          </a:p>
        </p:txBody>
      </p:sp>
      <p:sp>
        <p:nvSpPr>
          <p:cNvPr id="948232" name="Rectangle 8"/>
          <p:cNvSpPr>
            <a:spLocks noChangeArrowheads="1"/>
          </p:cNvSpPr>
          <p:nvPr/>
        </p:nvSpPr>
        <p:spPr bwMode="auto">
          <a:xfrm>
            <a:off x="838200" y="2020888"/>
            <a:ext cx="7950200" cy="14160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/>
              <a:t>public double calcAverage(List&lt;? extends Number&gt; numbers) { </a:t>
            </a:r>
          </a:p>
          <a:p>
            <a:pPr defTabSz="739775">
              <a:defRPr/>
            </a:pPr>
            <a:r>
              <a:rPr lang="en-US" sz="1200"/>
              <a:t>    double total = 0.0;</a:t>
            </a:r>
          </a:p>
          <a:p>
            <a:pPr defTabSz="739775">
              <a:defRPr/>
            </a:pPr>
            <a:r>
              <a:rPr lang="en-US" sz="1200"/>
              <a:t>    for (Number n: numbers) { </a:t>
            </a:r>
          </a:p>
          <a:p>
            <a:pPr defTabSz="739775">
              <a:defRPr/>
            </a:pPr>
            <a:r>
              <a:rPr lang="en-US" sz="1200"/>
              <a:t>        total += n.doubleValue();</a:t>
            </a:r>
          </a:p>
          <a:p>
            <a:pPr defTabSz="739775">
              <a:defRPr/>
            </a:pPr>
            <a:r>
              <a:rPr lang="en-US" sz="1200"/>
              <a:t>    }</a:t>
            </a:r>
          </a:p>
          <a:p>
            <a:pPr defTabSz="739775">
              <a:defRPr/>
            </a:pPr>
            <a:r>
              <a:rPr lang="en-US" sz="1200"/>
              <a:t>    return total / numbers.size(); </a:t>
            </a:r>
          </a:p>
          <a:p>
            <a:pPr defTabSz="739775">
              <a:defRPr/>
            </a:pPr>
            <a:r>
              <a:rPr lang="en-US" sz="1200"/>
              <a:t>} </a:t>
            </a:r>
            <a:endParaRPr lang="en-GB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2D103BF-E347-4FF8-B730-C6853E2047A0}" type="slidenum">
              <a:rPr lang="en-GB"/>
              <a:pPr>
                <a:defRPr/>
              </a:pPr>
              <a:t>43</a:t>
            </a:fld>
            <a:endParaRPr lang="en-GB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Wildcards (3)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/>
            <a:r>
              <a:rPr lang="en-GB" smtClean="0"/>
              <a:t>Example of </a:t>
            </a:r>
            <a:r>
              <a:rPr lang="en-GB" u="sng" smtClean="0">
                <a:latin typeface="Lucida Console" pitchFamily="49" charset="0"/>
              </a:rPr>
              <a:t>? super Type</a:t>
            </a:r>
          </a:p>
          <a:p>
            <a:pPr lvl="1" eaLnBrk="1" hangingPunct="1"/>
            <a:r>
              <a:rPr lang="en-US" smtClean="0"/>
              <a:t>Use wildcards to sort a list into ascending order</a:t>
            </a:r>
          </a:p>
          <a:p>
            <a:pPr lvl="1" eaLnBrk="1" hangingPunct="1"/>
            <a:r>
              <a:rPr lang="en-US" smtClean="0"/>
              <a:t>All elements in the list must implement the </a:t>
            </a:r>
            <a:r>
              <a:rPr lang="en-US" smtClean="0">
                <a:latin typeface="Lucida Console" pitchFamily="49" charset="0"/>
              </a:rPr>
              <a:t>Comparable</a:t>
            </a:r>
            <a:r>
              <a:rPr lang="en-US" smtClean="0"/>
              <a:t> interface </a:t>
            </a:r>
            <a:endParaRPr lang="en-GB" smtClean="0">
              <a:latin typeface="Lucida Console" pitchFamily="49" charset="0"/>
            </a:endParaRPr>
          </a:p>
          <a:p>
            <a:pPr eaLnBrk="1" hangingPunct="1"/>
            <a:endParaRPr lang="en-GB" smtClean="0">
              <a:latin typeface="Lucida Console" pitchFamily="49" charset="0"/>
            </a:endParaRPr>
          </a:p>
        </p:txBody>
      </p:sp>
      <p:sp>
        <p:nvSpPr>
          <p:cNvPr id="950276" name="Rectangle 4"/>
          <p:cNvSpPr>
            <a:spLocks noChangeArrowheads="1"/>
          </p:cNvSpPr>
          <p:nvPr/>
        </p:nvSpPr>
        <p:spPr bwMode="auto">
          <a:xfrm>
            <a:off x="6896100" y="474663"/>
            <a:ext cx="1841500" cy="2984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defTabSz="739775">
              <a:defRPr/>
            </a:pPr>
            <a:r>
              <a:rPr lang="en-US" sz="1200"/>
              <a:t>? super Type</a:t>
            </a:r>
            <a:endParaRPr lang="en-GB" sz="1200"/>
          </a:p>
        </p:txBody>
      </p:sp>
      <p:sp>
        <p:nvSpPr>
          <p:cNvPr id="950277" name="Rectangle 5"/>
          <p:cNvSpPr>
            <a:spLocks noChangeArrowheads="1"/>
          </p:cNvSpPr>
          <p:nvPr/>
        </p:nvSpPr>
        <p:spPr bwMode="auto">
          <a:xfrm>
            <a:off x="838200" y="2401888"/>
            <a:ext cx="7950200" cy="28638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/>
              <a:t>public static &lt;T extends Comparable&lt;? super T&gt;&gt; void sort(List&lt;T&gt; list) { </a:t>
            </a:r>
          </a:p>
          <a:p>
            <a:pPr defTabSz="739775">
              <a:defRPr/>
            </a:pPr>
            <a:endParaRPr lang="en-US" sz="1200"/>
          </a:p>
          <a:p>
            <a:pPr defTabSz="739775">
              <a:defRPr/>
            </a:pPr>
            <a:r>
              <a:rPr lang="en-US" sz="1200"/>
              <a:t>    // Convert the list to an array.</a:t>
            </a:r>
          </a:p>
          <a:p>
            <a:pPr defTabSz="739775">
              <a:defRPr/>
            </a:pPr>
            <a:r>
              <a:rPr lang="en-US" sz="1200"/>
              <a:t>    Object a[] = list.toArray(); </a:t>
            </a:r>
          </a:p>
          <a:p>
            <a:pPr defTabSz="739775">
              <a:defRPr/>
            </a:pPr>
            <a:r>
              <a:rPr lang="en-US" sz="1200"/>
              <a:t>    </a:t>
            </a:r>
          </a:p>
          <a:p>
            <a:pPr defTabSz="739775">
              <a:defRPr/>
            </a:pPr>
            <a:r>
              <a:rPr lang="en-US" sz="1200"/>
              <a:t>    // Sort the array (this will call compareTo() on array elements).</a:t>
            </a:r>
          </a:p>
          <a:p>
            <a:pPr defTabSz="739775">
              <a:defRPr/>
            </a:pPr>
            <a:r>
              <a:rPr lang="en-US" sz="1200"/>
              <a:t>    Arrays.sort(a); </a:t>
            </a:r>
          </a:p>
          <a:p>
            <a:pPr defTabSz="739775">
              <a:defRPr/>
            </a:pPr>
            <a:endParaRPr lang="en-US" sz="1200"/>
          </a:p>
          <a:p>
            <a:pPr defTabSz="739775">
              <a:defRPr/>
            </a:pPr>
            <a:r>
              <a:rPr lang="en-US" sz="1200"/>
              <a:t>    // Set each item in the list to be the (sorted) array element.</a:t>
            </a:r>
          </a:p>
          <a:p>
            <a:pPr defTabSz="739775">
              <a:defRPr/>
            </a:pPr>
            <a:r>
              <a:rPr lang="en-US" sz="1200"/>
              <a:t>    ListIterator&lt;T&gt; i = list.listIterator(); </a:t>
            </a:r>
          </a:p>
          <a:p>
            <a:pPr defTabSz="739775">
              <a:defRPr/>
            </a:pPr>
            <a:r>
              <a:rPr lang="en-US" sz="1200"/>
              <a:t>    for(int j=0; j &lt; a.length; j++) { </a:t>
            </a:r>
          </a:p>
          <a:p>
            <a:pPr defTabSz="739775">
              <a:defRPr/>
            </a:pPr>
            <a:r>
              <a:rPr lang="en-US" sz="1200"/>
              <a:t>        i.next(); </a:t>
            </a:r>
          </a:p>
          <a:p>
            <a:pPr defTabSz="739775">
              <a:defRPr/>
            </a:pPr>
            <a:r>
              <a:rPr lang="en-US" sz="1200"/>
              <a:t>        i.set((T)a[j]); </a:t>
            </a:r>
          </a:p>
          <a:p>
            <a:pPr defTabSz="739775">
              <a:defRPr/>
            </a:pPr>
            <a:r>
              <a:rPr lang="en-US" sz="1200"/>
              <a:t>    } </a:t>
            </a:r>
          </a:p>
          <a:p>
            <a:pPr defTabSz="739775">
              <a:defRPr/>
            </a:pPr>
            <a:r>
              <a:rPr lang="en-US" sz="1200"/>
              <a:t>} </a:t>
            </a:r>
            <a:endParaRPr lang="en-GB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40DB291-C4FE-4908-805A-669CFFAC5DEC}" type="slidenum">
              <a:rPr lang="en-GB"/>
              <a:pPr>
                <a:defRPr/>
              </a:pPr>
              <a:t>44</a:t>
            </a:fld>
            <a:endParaRPr lang="en-GB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Wildcards (4)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54663"/>
          </a:xfrm>
        </p:spPr>
        <p:txBody>
          <a:bodyPr/>
          <a:lstStyle/>
          <a:p>
            <a:pPr eaLnBrk="1" hangingPunct="1"/>
            <a:r>
              <a:rPr lang="en-GB" smtClean="0"/>
              <a:t>Example of </a:t>
            </a:r>
            <a:r>
              <a:rPr lang="en-GB" u="sng" smtClean="0">
                <a:latin typeface="Lucida Console" pitchFamily="49" charset="0"/>
              </a:rPr>
              <a:t>?</a:t>
            </a:r>
          </a:p>
          <a:p>
            <a:pPr lvl="1" eaLnBrk="1" hangingPunct="1"/>
            <a:r>
              <a:rPr lang="en-US" smtClean="0"/>
              <a:t>Use wildcards to specify a collection of any type</a:t>
            </a:r>
            <a:endParaRPr lang="en-GB" smtClean="0">
              <a:latin typeface="Lucida Console" pitchFamily="49" charset="0"/>
            </a:endParaRPr>
          </a:p>
        </p:txBody>
      </p:sp>
      <p:sp>
        <p:nvSpPr>
          <p:cNvPr id="952324" name="Rectangle 4"/>
          <p:cNvSpPr>
            <a:spLocks noChangeArrowheads="1"/>
          </p:cNvSpPr>
          <p:nvPr/>
        </p:nvSpPr>
        <p:spPr bwMode="auto">
          <a:xfrm>
            <a:off x="6896100" y="474663"/>
            <a:ext cx="1841500" cy="2984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/>
          <a:lstStyle/>
          <a:p>
            <a:pPr defTabSz="739775">
              <a:defRPr/>
            </a:pPr>
            <a:r>
              <a:rPr lang="en-US" sz="1200"/>
              <a:t>? </a:t>
            </a:r>
            <a:endParaRPr lang="en-GB" sz="1200"/>
          </a:p>
        </p:txBody>
      </p:sp>
      <p:sp>
        <p:nvSpPr>
          <p:cNvPr id="952325" name="Rectangle 5"/>
          <p:cNvSpPr>
            <a:spLocks noChangeArrowheads="1"/>
          </p:cNvSpPr>
          <p:nvPr/>
        </p:nvSpPr>
        <p:spPr bwMode="auto">
          <a:xfrm>
            <a:off x="838200" y="2058988"/>
            <a:ext cx="7950200" cy="10604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/>
              <a:t>public static void printCollection(Collection&lt;?&gt; c) { </a:t>
            </a:r>
          </a:p>
          <a:p>
            <a:pPr defTabSz="739775">
              <a:defRPr/>
            </a:pPr>
            <a:r>
              <a:rPr lang="en-US" sz="1200"/>
              <a:t>    for (Object item : c) { </a:t>
            </a:r>
          </a:p>
          <a:p>
            <a:pPr defTabSz="739775">
              <a:defRPr/>
            </a:pPr>
            <a:r>
              <a:rPr lang="en-US" sz="1200"/>
              <a:t>        System.out.println(item); </a:t>
            </a:r>
          </a:p>
          <a:p>
            <a:pPr defTabSz="739775">
              <a:defRPr/>
            </a:pPr>
            <a:r>
              <a:rPr lang="en-US" sz="1200"/>
              <a:t>    } </a:t>
            </a:r>
          </a:p>
          <a:p>
            <a:pPr defTabSz="739775">
              <a:defRPr/>
            </a:pPr>
            <a:r>
              <a:rPr lang="en-US" sz="1200"/>
              <a:t>} </a:t>
            </a:r>
            <a:endParaRPr lang="en-GB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0526FB-01F1-4247-ABDB-0E5513E2583E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171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Simple Code Examples</a:t>
            </a:r>
          </a:p>
        </p:txBody>
      </p:sp>
      <p:sp>
        <p:nvSpPr>
          <p:cNvPr id="23659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This code uses arrays: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 smtClean="0">
              <a:ea typeface="+mn-ea"/>
              <a:cs typeface="+mn-cs"/>
            </a:endParaRPr>
          </a:p>
          <a:p>
            <a:pPr lvl="1"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Equivalent code, using collections:</a:t>
            </a:r>
          </a:p>
          <a:p>
            <a:pPr lvl="1" eaLnBrk="1" hangingPunct="1">
              <a:defRPr/>
            </a:pPr>
            <a:r>
              <a:rPr lang="en-GB" dirty="0" smtClean="0"/>
              <a:t>S</a:t>
            </a:r>
            <a:r>
              <a:rPr lang="en-GB" dirty="0" smtClean="0">
                <a:ea typeface="+mn-ea"/>
                <a:cs typeface="+mn-cs"/>
              </a:rPr>
              <a:t>ee next section fo</a:t>
            </a:r>
            <a:r>
              <a:rPr lang="en-GB" dirty="0" smtClean="0"/>
              <a:t>r discussion of &lt;&gt; generics syntax</a:t>
            </a:r>
            <a:endParaRPr lang="en-GB" dirty="0" smtClean="0"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38200" y="1681163"/>
            <a:ext cx="7950200" cy="18240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z="1200" dirty="0"/>
              <a:t>public static void </a:t>
            </a:r>
            <a:r>
              <a:rPr lang="en-US" sz="1200" dirty="0" err="1"/>
              <a:t>demoUsingArrays</a:t>
            </a:r>
            <a:r>
              <a:rPr lang="en-US" sz="1200" dirty="0"/>
              <a:t>() {</a:t>
            </a:r>
          </a:p>
          <a:p>
            <a:pPr>
              <a:defRPr/>
            </a:pPr>
            <a:r>
              <a:rPr lang="en-US" sz="1200" dirty="0"/>
              <a:t>  String[] countries = new String[3];</a:t>
            </a:r>
            <a:endParaRPr lang="en-GB" sz="1200" dirty="0"/>
          </a:p>
          <a:p>
            <a:pPr>
              <a:defRPr/>
            </a:pPr>
            <a:r>
              <a:rPr lang="en-US" sz="1200" dirty="0"/>
              <a:t>  countries[0] = "Norway";</a:t>
            </a:r>
            <a:endParaRPr lang="en-GB" sz="1200" dirty="0"/>
          </a:p>
          <a:p>
            <a:pPr>
              <a:defRPr/>
            </a:pPr>
            <a:r>
              <a:rPr lang="en-US" sz="1200" dirty="0"/>
              <a:t>  countries[1] = "Sweden";</a:t>
            </a:r>
            <a:endParaRPr lang="en-GB" sz="1200" dirty="0"/>
          </a:p>
          <a:p>
            <a:pPr>
              <a:defRPr/>
            </a:pPr>
            <a:r>
              <a:rPr lang="en-US" sz="1200" dirty="0"/>
              <a:t>  countries[2] = "Denmark";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US" sz="1200" dirty="0"/>
              <a:t>  for 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countries.length</a:t>
            </a:r>
            <a:r>
              <a:rPr lang="en-US" sz="1200" dirty="0" smtClean="0"/>
              <a:t>; </a:t>
            </a:r>
            <a:r>
              <a:rPr lang="en-US" sz="1200" dirty="0" err="1" smtClean="0"/>
              <a:t>i</a:t>
            </a:r>
            <a:r>
              <a:rPr lang="en-US" sz="1200" dirty="0" smtClean="0"/>
              <a:t>++)</a:t>
            </a:r>
            <a:r>
              <a:rPr lang="en-GB" sz="1200" dirty="0" smtClean="0"/>
              <a:t>)</a:t>
            </a:r>
            <a:endParaRPr lang="en-GB" sz="1200" dirty="0"/>
          </a:p>
          <a:p>
            <a:pPr>
              <a:defRPr/>
            </a:pPr>
            <a:r>
              <a:rPr lang="en-US" sz="1200" dirty="0"/>
              <a:t>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(countries[</a:t>
            </a:r>
            <a:r>
              <a:rPr lang="en-US" sz="1200" dirty="0" err="1" smtClean="0"/>
              <a:t>i</a:t>
            </a:r>
            <a:r>
              <a:rPr lang="en-US" sz="1200" dirty="0" smtClean="0"/>
              <a:t>]);</a:t>
            </a:r>
            <a:endParaRPr lang="en-US" sz="1200" dirty="0"/>
          </a:p>
          <a:p>
            <a:pPr>
              <a:defRPr/>
            </a:pPr>
            <a:r>
              <a:rPr lang="en-US" sz="1200" dirty="0"/>
              <a:t>}</a:t>
            </a:r>
            <a:endParaRPr lang="en-GB" sz="1200" dirty="0"/>
          </a:p>
        </p:txBody>
      </p:sp>
      <p:sp>
        <p:nvSpPr>
          <p:cNvPr id="7174" name="TextBox 12"/>
          <p:cNvSpPr txBox="1">
            <a:spLocks noChangeArrowheads="1"/>
          </p:cNvSpPr>
          <p:nvPr/>
        </p:nvSpPr>
        <p:spPr bwMode="auto">
          <a:xfrm>
            <a:off x="6011863" y="3187700"/>
            <a:ext cx="2800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CollectionsVsArrays.java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8200" y="4648200"/>
            <a:ext cx="7950200" cy="2057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z="1200" dirty="0"/>
              <a:t>import </a:t>
            </a:r>
            <a:r>
              <a:rPr lang="en-US" sz="1200" dirty="0" err="1"/>
              <a:t>java.util</a:t>
            </a:r>
            <a:r>
              <a:rPr lang="en-US" sz="1200" dirty="0"/>
              <a:t>.*;</a:t>
            </a:r>
          </a:p>
          <a:p>
            <a:pPr>
              <a:defRPr/>
            </a:pPr>
            <a:r>
              <a:rPr lang="en-US" sz="1200" dirty="0"/>
              <a:t>…</a:t>
            </a:r>
          </a:p>
          <a:p>
            <a:pPr>
              <a:defRPr/>
            </a:pPr>
            <a:r>
              <a:rPr lang="en-US" sz="1200" dirty="0"/>
              <a:t>public static void </a:t>
            </a:r>
            <a:r>
              <a:rPr lang="en-US" sz="1200" dirty="0" err="1"/>
              <a:t>demoUsingCollections</a:t>
            </a:r>
            <a:r>
              <a:rPr lang="en-US" sz="1200" dirty="0"/>
              <a:t>() {</a:t>
            </a:r>
          </a:p>
          <a:p>
            <a:pPr>
              <a:defRPr/>
            </a:pPr>
            <a:r>
              <a:rPr lang="en-US" sz="1200" dirty="0"/>
              <a:t>  </a:t>
            </a:r>
            <a:r>
              <a:rPr lang="en-US" sz="1200" dirty="0" err="1"/>
              <a:t>ArrayList</a:t>
            </a:r>
            <a:r>
              <a:rPr lang="en-US" sz="1200" dirty="0"/>
              <a:t>&lt;String&gt; countries = new </a:t>
            </a:r>
            <a:r>
              <a:rPr lang="en-US" sz="1200" dirty="0" err="1"/>
              <a:t>ArrayList</a:t>
            </a:r>
            <a:r>
              <a:rPr lang="en-US" sz="1200" dirty="0"/>
              <a:t>&lt;String&gt;();</a:t>
            </a:r>
            <a:endParaRPr lang="en-GB" sz="1200" dirty="0"/>
          </a:p>
          <a:p>
            <a:pPr>
              <a:defRPr/>
            </a:pPr>
            <a:r>
              <a:rPr lang="en-US" sz="1200" dirty="0"/>
              <a:t>  </a:t>
            </a:r>
            <a:r>
              <a:rPr lang="en-US" sz="1200" dirty="0" err="1"/>
              <a:t>countries.add</a:t>
            </a:r>
            <a:r>
              <a:rPr lang="en-US" sz="1200" dirty="0"/>
              <a:t>("Norway");</a:t>
            </a:r>
            <a:endParaRPr lang="en-GB" sz="1200" dirty="0"/>
          </a:p>
          <a:p>
            <a:pPr>
              <a:defRPr/>
            </a:pPr>
            <a:r>
              <a:rPr lang="en-US" sz="1200" dirty="0"/>
              <a:t>  </a:t>
            </a:r>
            <a:r>
              <a:rPr lang="en-US" sz="1200" dirty="0" err="1"/>
              <a:t>countries.add</a:t>
            </a:r>
            <a:r>
              <a:rPr lang="en-US" sz="1200" dirty="0"/>
              <a:t>("Sweden");</a:t>
            </a:r>
            <a:endParaRPr lang="en-GB" sz="1200" dirty="0"/>
          </a:p>
          <a:p>
            <a:pPr>
              <a:defRPr/>
            </a:pPr>
            <a:r>
              <a:rPr lang="en-US" sz="1200" dirty="0"/>
              <a:t>  </a:t>
            </a:r>
            <a:r>
              <a:rPr lang="en-US" sz="1200" dirty="0" err="1"/>
              <a:t>countries.add</a:t>
            </a:r>
            <a:r>
              <a:rPr lang="en-US" sz="1200" dirty="0"/>
              <a:t>("Denmark");</a:t>
            </a:r>
          </a:p>
          <a:p>
            <a:pPr>
              <a:defRPr/>
            </a:pPr>
            <a:endParaRPr lang="en-GB" sz="800" dirty="0"/>
          </a:p>
          <a:p>
            <a:pPr>
              <a:defRPr/>
            </a:pPr>
            <a:r>
              <a:rPr lang="en-US" sz="1200" dirty="0"/>
              <a:t>  for (String country: countries</a:t>
            </a:r>
            <a:r>
              <a:rPr lang="en-GB" sz="1200" dirty="0"/>
              <a:t>)</a:t>
            </a:r>
          </a:p>
          <a:p>
            <a:pPr>
              <a:defRPr/>
            </a:pPr>
            <a:r>
              <a:rPr lang="en-US" sz="1200" dirty="0"/>
              <a:t>    </a:t>
            </a:r>
            <a:r>
              <a:rPr lang="en-US" sz="1200" dirty="0" err="1"/>
              <a:t>System.out.println</a:t>
            </a:r>
            <a:r>
              <a:rPr lang="en-US" sz="1200" dirty="0"/>
              <a:t>(country);</a:t>
            </a:r>
          </a:p>
          <a:p>
            <a:pPr>
              <a:defRPr/>
            </a:pPr>
            <a:r>
              <a:rPr lang="en-US" sz="1200" dirty="0"/>
              <a:t>}</a:t>
            </a:r>
            <a:endParaRPr lang="en-GB" sz="1200" dirty="0"/>
          </a:p>
        </p:txBody>
      </p:sp>
      <p:sp>
        <p:nvSpPr>
          <p:cNvPr id="7176" name="TextBox 12"/>
          <p:cNvSpPr txBox="1">
            <a:spLocks noChangeArrowheads="1"/>
          </p:cNvSpPr>
          <p:nvPr/>
        </p:nvSpPr>
        <p:spPr bwMode="auto">
          <a:xfrm>
            <a:off x="6011863" y="6388100"/>
            <a:ext cx="2800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CollectionsVsArrays.java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DB65FD9-49D6-421E-B9A1-81B69441CA3F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8195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Common Collection Classes / Interfaces</a:t>
            </a:r>
          </a:p>
        </p:txBody>
      </p:sp>
      <p:cxnSp>
        <p:nvCxnSpPr>
          <p:cNvPr id="8196" name="Elbow Connector 30"/>
          <p:cNvCxnSpPr>
            <a:cxnSpLocks noChangeShapeType="1"/>
            <a:stCxn id="8205" idx="0"/>
            <a:endCxn id="8204" idx="0"/>
          </p:cNvCxnSpPr>
          <p:nvPr/>
        </p:nvCxnSpPr>
        <p:spPr bwMode="auto">
          <a:xfrm rot="5400000" flipH="1" flipV="1">
            <a:off x="2593975" y="1047750"/>
            <a:ext cx="12700" cy="2870200"/>
          </a:xfrm>
          <a:prstGeom prst="bentConnector3">
            <a:avLst>
              <a:gd name="adj1" fmla="val 190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197" name="Straight Connector 31"/>
          <p:cNvCxnSpPr>
            <a:cxnSpLocks noChangeShapeType="1"/>
          </p:cNvCxnSpPr>
          <p:nvPr/>
        </p:nvCxnSpPr>
        <p:spPr bwMode="auto">
          <a:xfrm rot="16200000" flipH="1">
            <a:off x="2398713" y="2043112"/>
            <a:ext cx="381000" cy="317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8198" name="TextBox 32"/>
          <p:cNvSpPr txBox="1">
            <a:spLocks noChangeArrowheads="1"/>
          </p:cNvSpPr>
          <p:nvPr/>
        </p:nvSpPr>
        <p:spPr bwMode="auto">
          <a:xfrm flipH="1">
            <a:off x="1760538" y="1295400"/>
            <a:ext cx="1655762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/>
              <a:t>&lt;&lt;interface&gt;&gt;</a:t>
            </a:r>
          </a:p>
          <a:p>
            <a:pPr algn="ctr"/>
            <a:r>
              <a:rPr lang="en-GB"/>
              <a:t>Collection</a:t>
            </a:r>
          </a:p>
        </p:txBody>
      </p:sp>
      <p:sp>
        <p:nvSpPr>
          <p:cNvPr id="8199" name="Isosceles Triangle 33"/>
          <p:cNvSpPr>
            <a:spLocks noChangeArrowheads="1"/>
          </p:cNvSpPr>
          <p:nvPr/>
        </p:nvSpPr>
        <p:spPr bwMode="auto">
          <a:xfrm>
            <a:off x="2489200" y="1854200"/>
            <a:ext cx="203200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00" name="TextBox 36"/>
          <p:cNvSpPr txBox="1">
            <a:spLocks noChangeArrowheads="1"/>
          </p:cNvSpPr>
          <p:nvPr/>
        </p:nvSpPr>
        <p:spPr bwMode="auto">
          <a:xfrm flipH="1">
            <a:off x="338138" y="3695700"/>
            <a:ext cx="165576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/>
              <a:t>HashSet</a:t>
            </a:r>
          </a:p>
        </p:txBody>
      </p:sp>
      <p:cxnSp>
        <p:nvCxnSpPr>
          <p:cNvPr id="8201" name="Straight Connector 20"/>
          <p:cNvCxnSpPr>
            <a:cxnSpLocks noChangeShapeType="1"/>
          </p:cNvCxnSpPr>
          <p:nvPr/>
        </p:nvCxnSpPr>
        <p:spPr bwMode="auto">
          <a:xfrm rot="16200000" flipH="1">
            <a:off x="3846513" y="3275012"/>
            <a:ext cx="381000" cy="3175"/>
          </a:xfrm>
          <a:prstGeom prst="line">
            <a:avLst/>
          </a:prstGeom>
          <a:noFill/>
          <a:ln w="28575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sp>
        <p:nvSpPr>
          <p:cNvPr id="8202" name="Isosceles Triangle 24"/>
          <p:cNvSpPr>
            <a:spLocks noChangeArrowheads="1"/>
          </p:cNvSpPr>
          <p:nvPr/>
        </p:nvSpPr>
        <p:spPr bwMode="auto">
          <a:xfrm>
            <a:off x="3937000" y="3035300"/>
            <a:ext cx="203200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cxnSp>
        <p:nvCxnSpPr>
          <p:cNvPr id="8203" name="Elbow Connector 17"/>
          <p:cNvCxnSpPr>
            <a:cxnSpLocks noChangeShapeType="1"/>
          </p:cNvCxnSpPr>
          <p:nvPr/>
        </p:nvCxnSpPr>
        <p:spPr bwMode="auto">
          <a:xfrm flipV="1">
            <a:off x="2830513" y="3695700"/>
            <a:ext cx="1878012" cy="65088"/>
          </a:xfrm>
          <a:prstGeom prst="bentConnector4">
            <a:avLst>
              <a:gd name="adj1" fmla="val 29653"/>
              <a:gd name="adj2" fmla="val 455556"/>
            </a:avLst>
          </a:prstGeom>
          <a:noFill/>
          <a:ln w="28575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sp>
        <p:nvSpPr>
          <p:cNvPr id="8204" name="TextBox 15"/>
          <p:cNvSpPr txBox="1">
            <a:spLocks noChangeArrowheads="1"/>
          </p:cNvSpPr>
          <p:nvPr/>
        </p:nvSpPr>
        <p:spPr bwMode="auto">
          <a:xfrm flipH="1">
            <a:off x="3208338" y="2476500"/>
            <a:ext cx="1655762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/>
              <a:t>&lt;&lt;interface&gt;&gt;</a:t>
            </a:r>
          </a:p>
          <a:p>
            <a:pPr algn="ctr"/>
            <a:r>
              <a:rPr lang="en-GB"/>
              <a:t>List</a:t>
            </a:r>
          </a:p>
        </p:txBody>
      </p:sp>
      <p:sp>
        <p:nvSpPr>
          <p:cNvPr id="8205" name="TextBox 28"/>
          <p:cNvSpPr txBox="1">
            <a:spLocks noChangeArrowheads="1"/>
          </p:cNvSpPr>
          <p:nvPr/>
        </p:nvSpPr>
        <p:spPr bwMode="auto">
          <a:xfrm flipH="1">
            <a:off x="338138" y="2489200"/>
            <a:ext cx="1655762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/>
              <a:t>&lt;&lt;interface&gt;&gt;</a:t>
            </a:r>
          </a:p>
          <a:p>
            <a:pPr algn="ctr"/>
            <a:r>
              <a:rPr lang="en-GB"/>
              <a:t>Set</a:t>
            </a:r>
          </a:p>
        </p:txBody>
      </p:sp>
      <p:cxnSp>
        <p:nvCxnSpPr>
          <p:cNvPr id="8206" name="Straight Connector 39"/>
          <p:cNvCxnSpPr>
            <a:cxnSpLocks noChangeShapeType="1"/>
            <a:endCxn id="8200" idx="0"/>
          </p:cNvCxnSpPr>
          <p:nvPr/>
        </p:nvCxnSpPr>
        <p:spPr bwMode="auto">
          <a:xfrm rot="5400000">
            <a:off x="879475" y="3397250"/>
            <a:ext cx="584200" cy="12700"/>
          </a:xfrm>
          <a:prstGeom prst="line">
            <a:avLst/>
          </a:prstGeom>
          <a:noFill/>
          <a:ln w="28575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sp>
        <p:nvSpPr>
          <p:cNvPr id="8207" name="Isosceles Triangle 38"/>
          <p:cNvSpPr>
            <a:spLocks noChangeArrowheads="1"/>
          </p:cNvSpPr>
          <p:nvPr/>
        </p:nvSpPr>
        <p:spPr bwMode="auto">
          <a:xfrm>
            <a:off x="1066800" y="3048000"/>
            <a:ext cx="203200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cxnSp>
        <p:nvCxnSpPr>
          <p:cNvPr id="8208" name="Straight Connector 43"/>
          <p:cNvCxnSpPr>
            <a:cxnSpLocks noChangeShapeType="1"/>
          </p:cNvCxnSpPr>
          <p:nvPr/>
        </p:nvCxnSpPr>
        <p:spPr bwMode="auto">
          <a:xfrm rot="16200000" flipH="1">
            <a:off x="7021513" y="2043112"/>
            <a:ext cx="381000" cy="3175"/>
          </a:xfrm>
          <a:prstGeom prst="line">
            <a:avLst/>
          </a:prstGeom>
          <a:noFill/>
          <a:ln w="28575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sp>
        <p:nvSpPr>
          <p:cNvPr id="8209" name="Isosceles Triangle 44"/>
          <p:cNvSpPr>
            <a:spLocks noChangeArrowheads="1"/>
          </p:cNvSpPr>
          <p:nvPr/>
        </p:nvSpPr>
        <p:spPr bwMode="auto">
          <a:xfrm>
            <a:off x="7112000" y="1854200"/>
            <a:ext cx="203200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cxnSp>
        <p:nvCxnSpPr>
          <p:cNvPr id="8210" name="Elbow Connector 47"/>
          <p:cNvCxnSpPr>
            <a:cxnSpLocks noChangeShapeType="1"/>
          </p:cNvCxnSpPr>
          <p:nvPr/>
        </p:nvCxnSpPr>
        <p:spPr bwMode="auto">
          <a:xfrm rot="5400000" flipH="1" flipV="1">
            <a:off x="7204075" y="1885951"/>
            <a:ext cx="3175" cy="1917700"/>
          </a:xfrm>
          <a:prstGeom prst="bentConnector3">
            <a:avLst>
              <a:gd name="adj1" fmla="val 19193958"/>
            </a:avLst>
          </a:prstGeom>
          <a:noFill/>
          <a:ln w="28575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sp>
        <p:nvSpPr>
          <p:cNvPr id="8211" name="TextBox 48"/>
          <p:cNvSpPr txBox="1">
            <a:spLocks noChangeArrowheads="1"/>
          </p:cNvSpPr>
          <p:nvPr/>
        </p:nvSpPr>
        <p:spPr bwMode="auto">
          <a:xfrm flipH="1">
            <a:off x="6383338" y="1295400"/>
            <a:ext cx="1655762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/>
              <a:t>&lt;&lt;interface&gt;&gt;</a:t>
            </a:r>
          </a:p>
          <a:p>
            <a:pPr algn="ctr"/>
            <a:r>
              <a:rPr lang="en-GB"/>
              <a:t>Map</a:t>
            </a:r>
          </a:p>
        </p:txBody>
      </p:sp>
      <p:sp>
        <p:nvSpPr>
          <p:cNvPr id="8212" name="TextBox 13"/>
          <p:cNvSpPr txBox="1">
            <a:spLocks noChangeArrowheads="1"/>
          </p:cNvSpPr>
          <p:nvPr/>
        </p:nvSpPr>
        <p:spPr bwMode="auto">
          <a:xfrm flipH="1">
            <a:off x="2319338" y="3695700"/>
            <a:ext cx="152876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/>
              <a:t>ArrayList</a:t>
            </a:r>
          </a:p>
        </p:txBody>
      </p:sp>
      <p:sp>
        <p:nvSpPr>
          <p:cNvPr id="8213" name="TextBox 14"/>
          <p:cNvSpPr txBox="1">
            <a:spLocks noChangeArrowheads="1"/>
          </p:cNvSpPr>
          <p:nvPr/>
        </p:nvSpPr>
        <p:spPr bwMode="auto">
          <a:xfrm flipH="1">
            <a:off x="4198938" y="3695700"/>
            <a:ext cx="1528762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/>
              <a:t>LinkedList</a:t>
            </a:r>
          </a:p>
        </p:txBody>
      </p:sp>
      <p:sp>
        <p:nvSpPr>
          <p:cNvPr id="8214" name="TextBox 45"/>
          <p:cNvSpPr txBox="1">
            <a:spLocks noChangeArrowheads="1"/>
          </p:cNvSpPr>
          <p:nvPr/>
        </p:nvSpPr>
        <p:spPr bwMode="auto">
          <a:xfrm flipH="1">
            <a:off x="5499100" y="2476500"/>
            <a:ext cx="1485900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/>
              <a:t>HashMap</a:t>
            </a:r>
          </a:p>
        </p:txBody>
      </p:sp>
      <p:sp>
        <p:nvSpPr>
          <p:cNvPr id="8215" name="TextBox 46"/>
          <p:cNvSpPr txBox="1">
            <a:spLocks noChangeArrowheads="1"/>
          </p:cNvSpPr>
          <p:nvPr/>
        </p:nvSpPr>
        <p:spPr bwMode="auto">
          <a:xfrm flipH="1">
            <a:off x="7416800" y="2476500"/>
            <a:ext cx="1485900" cy="546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/>
              <a:t>TreeMap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Understanding the Classes / Interfaces</a:t>
            </a:r>
          </a:p>
        </p:txBody>
      </p:sp>
      <p:sp>
        <p:nvSpPr>
          <p:cNvPr id="9219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latin typeface="Lucida Console" pitchFamily="49" charset="0"/>
              </a:rPr>
              <a:t>Collection</a:t>
            </a:r>
          </a:p>
          <a:p>
            <a:pPr lvl="1" eaLnBrk="1" hangingPunct="1"/>
            <a:r>
              <a:rPr lang="en-GB" smtClean="0"/>
              <a:t>Base interface for </a:t>
            </a:r>
            <a:r>
              <a:rPr lang="en-GB" smtClean="0">
                <a:latin typeface="Lucida Console" pitchFamily="49" charset="0"/>
              </a:rPr>
              <a:t>Set</a:t>
            </a:r>
            <a:r>
              <a:rPr lang="en-GB" smtClean="0"/>
              <a:t> and </a:t>
            </a:r>
            <a:r>
              <a:rPr lang="en-GB" smtClean="0">
                <a:latin typeface="Lucida Console" pitchFamily="49" charset="0"/>
              </a:rPr>
              <a:t>List</a:t>
            </a:r>
            <a:r>
              <a:rPr lang="en-GB" smtClean="0"/>
              <a:t> interfaces</a:t>
            </a:r>
          </a:p>
          <a:p>
            <a:pPr eaLnBrk="1" hangingPunct="1"/>
            <a:r>
              <a:rPr lang="en-GB" smtClean="0">
                <a:latin typeface="Lucida Console" pitchFamily="49" charset="0"/>
              </a:rPr>
              <a:t>Set</a:t>
            </a:r>
          </a:p>
          <a:p>
            <a:pPr lvl="1" eaLnBrk="1" hangingPunct="1"/>
            <a:r>
              <a:rPr lang="en-GB" smtClean="0"/>
              <a:t>Set-based collections guarantee element uniqueness</a:t>
            </a:r>
          </a:p>
          <a:p>
            <a:pPr lvl="1" eaLnBrk="1" hangingPunct="1"/>
            <a:r>
              <a:rPr lang="en-GB" smtClean="0"/>
              <a:t>E.g. </a:t>
            </a:r>
            <a:r>
              <a:rPr lang="en-GB" smtClean="0">
                <a:latin typeface="Lucida Console" pitchFamily="49" charset="0"/>
              </a:rPr>
              <a:t>HashSet</a:t>
            </a:r>
            <a:r>
              <a:rPr lang="en-GB" smtClean="0"/>
              <a:t> uses hash codes to ensure element uniqueness</a:t>
            </a:r>
          </a:p>
          <a:p>
            <a:pPr eaLnBrk="1" hangingPunct="1"/>
            <a:r>
              <a:rPr lang="en-GB" smtClean="0">
                <a:latin typeface="Lucida Console" pitchFamily="49" charset="0"/>
              </a:rPr>
              <a:t>List</a:t>
            </a:r>
          </a:p>
          <a:p>
            <a:pPr lvl="1" eaLnBrk="1" hangingPunct="1"/>
            <a:r>
              <a:rPr lang="en-GB" smtClean="0"/>
              <a:t>List-based collections store elements sequentially, by position</a:t>
            </a:r>
          </a:p>
          <a:p>
            <a:pPr lvl="1" eaLnBrk="1" hangingPunct="1"/>
            <a:r>
              <a:rPr lang="en-GB" smtClean="0"/>
              <a:t>E.g. </a:t>
            </a:r>
            <a:r>
              <a:rPr lang="en-GB" smtClean="0">
                <a:latin typeface="Lucida Console" pitchFamily="49" charset="0"/>
              </a:rPr>
              <a:t>ArrayList</a:t>
            </a:r>
            <a:r>
              <a:rPr lang="en-GB" smtClean="0"/>
              <a:t> stores elements internally as an array</a:t>
            </a:r>
          </a:p>
          <a:p>
            <a:pPr lvl="1" eaLnBrk="1" hangingPunct="1"/>
            <a:r>
              <a:rPr lang="en-GB" smtClean="0"/>
              <a:t>E.g. </a:t>
            </a:r>
            <a:r>
              <a:rPr lang="en-GB" smtClean="0">
                <a:latin typeface="Lucida Console" pitchFamily="49" charset="0"/>
              </a:rPr>
              <a:t>LinkedList</a:t>
            </a:r>
            <a:r>
              <a:rPr lang="en-GB" smtClean="0"/>
              <a:t> stores elements internally as a linked list</a:t>
            </a:r>
          </a:p>
          <a:p>
            <a:pPr eaLnBrk="1" hangingPunct="1"/>
            <a:r>
              <a:rPr lang="en-GB" smtClean="0">
                <a:latin typeface="Lucida Console" pitchFamily="49" charset="0"/>
              </a:rPr>
              <a:t>Map</a:t>
            </a:r>
          </a:p>
          <a:p>
            <a:pPr lvl="1" eaLnBrk="1" hangingPunct="1"/>
            <a:r>
              <a:rPr lang="en-GB" smtClean="0"/>
              <a:t>Map-based collections store key/value pairs</a:t>
            </a:r>
          </a:p>
          <a:p>
            <a:pPr lvl="1" eaLnBrk="1" hangingPunct="1"/>
            <a:r>
              <a:rPr lang="en-GB" smtClean="0"/>
              <a:t>E.g. </a:t>
            </a:r>
            <a:r>
              <a:rPr lang="en-GB" smtClean="0">
                <a:latin typeface="Lucida Console" pitchFamily="49" charset="0"/>
              </a:rPr>
              <a:t>HashMap</a:t>
            </a:r>
            <a:r>
              <a:rPr lang="en-GB" smtClean="0"/>
              <a:t> arranges items by using hash codes</a:t>
            </a:r>
          </a:p>
          <a:p>
            <a:pPr lvl="1" eaLnBrk="1" hangingPunct="1"/>
            <a:r>
              <a:rPr lang="en-GB" smtClean="0"/>
              <a:t>E.g. </a:t>
            </a:r>
            <a:r>
              <a:rPr lang="en-GB" smtClean="0">
                <a:latin typeface="Lucida Console" pitchFamily="49" charset="0"/>
              </a:rPr>
              <a:t>TreeMap</a:t>
            </a:r>
            <a:r>
              <a:rPr lang="en-GB" smtClean="0"/>
              <a:t> arranges items in a tree</a:t>
            </a:r>
          </a:p>
          <a:p>
            <a:pPr eaLnBrk="1" hangingPunct="1"/>
            <a:endParaRPr lang="en-GB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7C8E4F8-DB41-4CAA-A01D-B9A54C1FAC33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F6F6993-98CF-42A4-B95D-E9B318A50BFE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smtClean="0"/>
              <a:t>2. The Need for Generics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are generics? </a:t>
            </a:r>
          </a:p>
          <a:p>
            <a:pPr eaLnBrk="1" hangingPunct="1"/>
            <a:r>
              <a:rPr lang="en-GB" smtClean="0"/>
              <a:t>Example of using raw types</a:t>
            </a:r>
          </a:p>
          <a:p>
            <a:pPr eaLnBrk="1" hangingPunct="1"/>
            <a:r>
              <a:rPr lang="en-GB" smtClean="0"/>
              <a:t>Problems with using raw types</a:t>
            </a:r>
          </a:p>
          <a:p>
            <a:pPr eaLnBrk="1" hangingPunct="1"/>
            <a:r>
              <a:rPr lang="en-GB" smtClean="0"/>
              <a:t>Example of using generic types</a:t>
            </a:r>
          </a:p>
          <a:p>
            <a:pPr eaLnBrk="1" hangingPunct="1"/>
            <a:r>
              <a:rPr lang="en-GB" smtClean="0"/>
              <a:t>Advantages of using generic types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4" grpId="0"/>
      <p:bldP spid="8427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53ACF29-85B5-44F1-B606-2A4C28E21934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1267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What are Generics?</a:t>
            </a:r>
          </a:p>
        </p:txBody>
      </p:sp>
      <p:sp>
        <p:nvSpPr>
          <p:cNvPr id="11268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535613"/>
          </a:xfrm>
        </p:spPr>
        <p:txBody>
          <a:bodyPr/>
          <a:lstStyle/>
          <a:p>
            <a:pPr eaLnBrk="1" hangingPunct="1"/>
            <a:r>
              <a:rPr lang="en-GB" smtClean="0"/>
              <a:t>Generics are type-safe classes or methods</a:t>
            </a:r>
          </a:p>
          <a:p>
            <a:pPr lvl="1" eaLnBrk="1" hangingPunct="1"/>
            <a:r>
              <a:rPr lang="en-GB" smtClean="0"/>
              <a:t>Parameterized types (must be reference types, not primitives)</a:t>
            </a:r>
          </a:p>
          <a:p>
            <a:pPr lvl="1" eaLnBrk="1" hangingPunct="1"/>
            <a:r>
              <a:rPr lang="en-GB" smtClean="0"/>
              <a:t>More efficient and type-safe than non-generic types</a:t>
            </a:r>
          </a:p>
          <a:p>
            <a:pPr lvl="1" eaLnBrk="1" hangingPunct="1"/>
            <a:r>
              <a:rPr lang="en-GB" smtClean="0"/>
              <a:t>Enables collections (typically) to know the types of their objects</a:t>
            </a:r>
          </a:p>
          <a:p>
            <a:pPr eaLnBrk="1" hangingPunct="1"/>
            <a:r>
              <a:rPr lang="en-GB" smtClean="0"/>
              <a:t>Examples of non-generic ("raw") types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LinkedList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HashMap</a:t>
            </a:r>
          </a:p>
          <a:p>
            <a:pPr eaLnBrk="1" hangingPunct="1"/>
            <a:r>
              <a:rPr lang="en-GB" smtClean="0"/>
              <a:t>Examples of generic types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LinkedList&lt;String&gt;</a:t>
            </a:r>
          </a:p>
          <a:p>
            <a:pPr lvl="1" eaLnBrk="1" hangingPunct="1"/>
            <a:r>
              <a:rPr lang="en-GB" smtClean="0">
                <a:latin typeface="Lucida Console" pitchFamily="49" charset="0"/>
              </a:rPr>
              <a:t>HashMap&lt;Integer, String&gt;</a:t>
            </a:r>
          </a:p>
          <a:p>
            <a:pPr lvl="2" eaLnBrk="1" hangingPunct="1"/>
            <a:endParaRPr lang="en-GB" smtClean="0"/>
          </a:p>
          <a:p>
            <a:pPr eaLnBrk="1" hangingPunct="1"/>
            <a:r>
              <a:rPr lang="en-GB" smtClean="0"/>
              <a:t>Note:</a:t>
            </a:r>
          </a:p>
          <a:p>
            <a:pPr lvl="1" eaLnBrk="1" hangingPunct="1"/>
            <a:r>
              <a:rPr lang="en-GB" smtClean="0"/>
              <a:t>Generics were introduced in Java SE 1.5</a:t>
            </a:r>
          </a:p>
          <a:p>
            <a:pPr lvl="1" eaLnBrk="1" hangingPunct="1"/>
            <a:r>
              <a:rPr lang="en-GB" smtClean="0"/>
              <a:t>Definitely the preferred approach nowadays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11860</TotalTime>
  <Words>2981</Words>
  <Application>Microsoft Office PowerPoint</Application>
  <PresentationFormat>On-screen Show (4:3)</PresentationFormat>
  <Paragraphs>644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Blends</vt:lpstr>
      <vt:lpstr>Collections and Generics</vt:lpstr>
      <vt:lpstr>Contents</vt:lpstr>
      <vt:lpstr>1. Overview of Collections</vt:lpstr>
      <vt:lpstr>Collections vs. Arrays</vt:lpstr>
      <vt:lpstr>Simple Code Examples</vt:lpstr>
      <vt:lpstr>Common Collection Classes / Interfaces</vt:lpstr>
      <vt:lpstr>Understanding the Classes / Interfaces</vt:lpstr>
      <vt:lpstr>2. The Need for Generics</vt:lpstr>
      <vt:lpstr>What are Generics?</vt:lpstr>
      <vt:lpstr>Example of Using Raw Types</vt:lpstr>
      <vt:lpstr>Problems with Using Raw Types</vt:lpstr>
      <vt:lpstr>Example of Using Generic Types</vt:lpstr>
      <vt:lpstr>Advantages of Using Generic Types</vt:lpstr>
      <vt:lpstr>3. Using Collections</vt:lpstr>
      <vt:lpstr>Using ArrayList (1 of 2)</vt:lpstr>
      <vt:lpstr>Using ArrayList (2 of 2)</vt:lpstr>
      <vt:lpstr>Using LinkedList (1 of 2)</vt:lpstr>
      <vt:lpstr>Using LinkedList (2 of 2)</vt:lpstr>
      <vt:lpstr>Using HashSet (1 of 2)</vt:lpstr>
      <vt:lpstr>Using HashSet (2 of 2)</vt:lpstr>
      <vt:lpstr>Using HashMap (1 of 2)</vt:lpstr>
      <vt:lpstr>Using HashMap (2 of 2)</vt:lpstr>
      <vt:lpstr>Using TreeMap</vt:lpstr>
      <vt:lpstr>4. Defining Generic Classes</vt:lpstr>
      <vt:lpstr>Overview</vt:lpstr>
      <vt:lpstr>Defining a Generic Class</vt:lpstr>
      <vt:lpstr>Implementing Methods in a Generic Class</vt:lpstr>
      <vt:lpstr>Using a Generic Class</vt:lpstr>
      <vt:lpstr>Additional Techniques</vt:lpstr>
      <vt:lpstr>Erasures</vt:lpstr>
      <vt:lpstr>4. Defining Generic Methods</vt:lpstr>
      <vt:lpstr>Overview</vt:lpstr>
      <vt:lpstr>Implementing Generic Methods</vt:lpstr>
      <vt:lpstr>Invoking Generic Methods</vt:lpstr>
      <vt:lpstr>Summary</vt:lpstr>
      <vt:lpstr>Annex: Going Further with Generics</vt:lpstr>
      <vt:lpstr>Specifying a Hierarchy Argument (1)</vt:lpstr>
      <vt:lpstr>Specifying a Hierarchy Argument (2)</vt:lpstr>
      <vt:lpstr>Generics and Subtyping (1)</vt:lpstr>
      <vt:lpstr>Generics and Subtyping (2)</vt:lpstr>
      <vt:lpstr>Using Wildcards (1)</vt:lpstr>
      <vt:lpstr>Using Wildcards (2)</vt:lpstr>
      <vt:lpstr>Using Wildcards (3)</vt:lpstr>
      <vt:lpstr>Using Wildcards (4)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328</cp:revision>
  <dcterms:created xsi:type="dcterms:W3CDTF">2002-05-03T12:27:39Z</dcterms:created>
  <dcterms:modified xsi:type="dcterms:W3CDTF">2011-06-30T13:20:48Z</dcterms:modified>
</cp:coreProperties>
</file>