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7" r:id="rId3"/>
    <p:sldId id="559" r:id="rId4"/>
    <p:sldId id="339" r:id="rId5"/>
    <p:sldId id="601" r:id="rId6"/>
    <p:sldId id="627" r:id="rId7"/>
    <p:sldId id="602" r:id="rId8"/>
    <p:sldId id="604" r:id="rId9"/>
    <p:sldId id="628" r:id="rId10"/>
    <p:sldId id="629" r:id="rId11"/>
    <p:sldId id="630" r:id="rId12"/>
    <p:sldId id="637" r:id="rId13"/>
    <p:sldId id="633" r:id="rId14"/>
    <p:sldId id="631" r:id="rId15"/>
    <p:sldId id="632" r:id="rId16"/>
    <p:sldId id="634" r:id="rId17"/>
    <p:sldId id="635" r:id="rId18"/>
    <p:sldId id="636" r:id="rId19"/>
    <p:sldId id="619" r:id="rId20"/>
    <p:sldId id="620" r:id="rId21"/>
    <p:sldId id="621" r:id="rId22"/>
    <p:sldId id="622" r:id="rId23"/>
    <p:sldId id="625" r:id="rId24"/>
    <p:sldId id="623" r:id="rId25"/>
    <p:sldId id="624" r:id="rId26"/>
    <p:sldId id="626" r:id="rId27"/>
    <p:sldId id="375" r:id="rId2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>
        <p:scale>
          <a:sx n="70" d="100"/>
          <a:sy n="70" d="100"/>
        </p:scale>
        <p:origin x="-2244" y="-612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notesViewPr>
    <p:cSldViewPr snapToGrid="0" showGuides="1">
      <p:cViewPr>
        <p:scale>
          <a:sx n="70" d="100"/>
          <a:sy n="70" d="100"/>
        </p:scale>
        <p:origin x="-2664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Exceptions and Assertions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47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Exceptions and Assertions</a:t>
            </a:r>
          </a:p>
        </p:txBody>
      </p:sp>
      <p:sp>
        <p:nvSpPr>
          <p:cNvPr id="2969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0613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072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Exceptions and Assertions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Exceptions and Assertions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Exceptions and Assertions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Exceptions and Assertions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Exceptions and Assertions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Exceptions and Assertions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Exceptions and Assertions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Exceptions and Assertions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Exceptions and Assertions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C1EDC-143E-4175-AFE7-FB8342F199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6022E-10A0-4F15-B64F-F2F535E5B6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9150-E8F7-42E6-A033-EAF0289BD6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1308-E628-445D-ABC9-0E7E53E7C9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A5398-90FC-466B-AE8B-37035E78F0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271F9-F991-487C-B52D-1607FE607C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B2F8D-2E90-4E88-A28E-E3C2DCE734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9F73-5C81-4016-8D09-F9677E9D6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26BE9-7885-4A89-87AC-0337B838E2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0C3D0-C512-4046-892C-C671D4B69F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D0FFADE-2F53-44D7-B088-944793C892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smtClean="0"/>
              <a:t>Exceptions and Assertions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11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Exceptions Hierarchies (2 of 2)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When you define a catch handler…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It will catch that exception type, plus any subclasses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You can define multiple catch handlers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When an exception occurs, the runtime examines the catch handlers in sequence, looking for a suitable handler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Notes: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You must organize your catch handlers from specific to general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Don't catch </a:t>
            </a:r>
            <a:r>
              <a:rPr lang="en-GB" dirty="0" smtClean="0">
                <a:latin typeface="Lucida Console" pitchFamily="49" charset="0"/>
              </a:rPr>
              <a:t>Exception</a:t>
            </a:r>
            <a:r>
              <a:rPr lang="en-GB" dirty="0" smtClean="0">
                <a:latin typeface="+mj-lt"/>
              </a:rPr>
              <a:t> (this would also catch runtime exceptions)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51B2F09-D50F-416F-AE2E-87ED4030DFB9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38200" y="3238500"/>
            <a:ext cx="7594600" cy="1828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try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  <a:p>
            <a:pPr>
              <a:defRPr/>
            </a:pPr>
            <a:r>
              <a:rPr lang="en-GB" sz="1200" dirty="0"/>
              <a:t>catch (</a:t>
            </a:r>
            <a:r>
              <a:rPr lang="en-GB" sz="1200" dirty="0" err="1"/>
              <a:t>FileNotFoundException</a:t>
            </a:r>
            <a:r>
              <a:rPr lang="en-GB" sz="1200" dirty="0"/>
              <a:t> ex)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  <a:p>
            <a:pPr>
              <a:defRPr/>
            </a:pPr>
            <a:r>
              <a:rPr lang="en-GB" sz="1200" dirty="0"/>
              <a:t>catch (</a:t>
            </a:r>
            <a:r>
              <a:rPr lang="en-GB" sz="1200" smtClean="0"/>
              <a:t>IOException</a:t>
            </a:r>
            <a:r>
              <a:rPr lang="en-GB" sz="1200" dirty="0" smtClean="0"/>
              <a:t> </a:t>
            </a:r>
            <a:r>
              <a:rPr lang="en-GB" sz="1200" dirty="0"/>
              <a:t>ex)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Propagating Exceptions (1 of 2)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Imagine this scenario…</a:t>
            </a:r>
          </a:p>
          <a:p>
            <a:pPr lvl="1">
              <a:defRPr/>
            </a:pPr>
            <a:r>
              <a:rPr lang="en-GB" dirty="0" smtClean="0"/>
              <a:t>You're writing a low-level library class</a:t>
            </a:r>
          </a:p>
          <a:p>
            <a:pPr lvl="1">
              <a:defRPr/>
            </a:pPr>
            <a:r>
              <a:rPr lang="en-GB" dirty="0" smtClean="0"/>
              <a:t>Lots of checked exceptions might occur</a:t>
            </a:r>
          </a:p>
          <a:p>
            <a:pPr lvl="1">
              <a:defRPr/>
            </a:pPr>
            <a:r>
              <a:rPr lang="en-GB" dirty="0" smtClean="0"/>
              <a:t>You could catch these exceptions in your code, but you wouldn't know what to do in your catch handlers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You can propagate these exception(s) back to the caller: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"I don't know how to handle this, over to you"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F13D31C-E5E7-4863-8FB6-BA541A97930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Propagating Exceptions (2 of 2)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How to propagate checked exceptions: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Tag the method with a </a:t>
            </a:r>
            <a:r>
              <a:rPr lang="en-GB" dirty="0" smtClean="0">
                <a:latin typeface="Lucida Console" pitchFamily="49" charset="0"/>
              </a:rPr>
              <a:t>throws</a:t>
            </a:r>
            <a:r>
              <a:rPr lang="en-GB" dirty="0" smtClean="0">
                <a:latin typeface="+mj-lt"/>
              </a:rPr>
              <a:t> clause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Specify a comma-separated list of checked exception types that might emanate from your method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The compiler ensures the caller catches these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F13D31C-E5E7-4863-8FB6-BA541A97930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2702244"/>
            <a:ext cx="7594600" cy="647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void </a:t>
            </a:r>
            <a:r>
              <a:rPr lang="en-GB" sz="1200" i="1" dirty="0" err="1"/>
              <a:t>myMethod</a:t>
            </a:r>
            <a:r>
              <a:rPr lang="en-GB" sz="1200" dirty="0"/>
              <a:t>() </a:t>
            </a:r>
            <a:r>
              <a:rPr lang="en-GB" sz="1200" b="1" dirty="0"/>
              <a:t>throws </a:t>
            </a:r>
            <a:r>
              <a:rPr lang="en-GB" sz="1200" b="1" i="1" dirty="0"/>
              <a:t>CheckedExceptionType1</a:t>
            </a:r>
            <a:r>
              <a:rPr lang="en-GB" sz="1200" b="1" dirty="0"/>
              <a:t>, </a:t>
            </a:r>
            <a:r>
              <a:rPr lang="en-GB" sz="1200" b="1" i="1" dirty="0"/>
              <a:t>CheckedExceptionType2</a:t>
            </a:r>
            <a:r>
              <a:rPr lang="en-GB" sz="1200" dirty="0"/>
              <a:t> …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Rethrowing a Checked Exception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Imagine this scenario…</a:t>
            </a:r>
          </a:p>
          <a:p>
            <a:pPr lvl="1">
              <a:defRPr/>
            </a:pPr>
            <a:r>
              <a:rPr lang="en-GB" dirty="0" smtClean="0"/>
              <a:t>You're writing a low-level library class</a:t>
            </a:r>
          </a:p>
          <a:p>
            <a:pPr lvl="1">
              <a:defRPr/>
            </a:pPr>
            <a:r>
              <a:rPr lang="en-GB" dirty="0" smtClean="0"/>
              <a:t>Lots of checked exceptions might occur</a:t>
            </a:r>
          </a:p>
          <a:p>
            <a:pPr lvl="1">
              <a:defRPr/>
            </a:pPr>
            <a:r>
              <a:rPr lang="en-GB" dirty="0" smtClean="0"/>
              <a:t>You want to catch the checked exception locally, to do some intermediate processing (e.g. log the exception)</a:t>
            </a:r>
          </a:p>
          <a:p>
            <a:pPr lvl="1">
              <a:defRPr/>
            </a:pPr>
            <a:r>
              <a:rPr lang="en-GB" dirty="0" smtClean="0"/>
              <a:t>You also want to force the caller to do "full" processing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You can catch and </a:t>
            </a:r>
            <a:r>
              <a:rPr lang="en-GB" dirty="0" err="1" smtClean="0">
                <a:latin typeface="+mj-lt"/>
              </a:rPr>
              <a:t>rethrow</a:t>
            </a:r>
            <a:r>
              <a:rPr lang="en-GB" dirty="0" smtClean="0">
                <a:latin typeface="+mj-lt"/>
              </a:rPr>
              <a:t> checked exceptions: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Define a catch handler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Do some local processing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Use the </a:t>
            </a:r>
            <a:r>
              <a:rPr lang="en-GB" dirty="0" smtClean="0">
                <a:latin typeface="Lucida Console" pitchFamily="49" charset="0"/>
              </a:rPr>
              <a:t>throw</a:t>
            </a:r>
            <a:r>
              <a:rPr lang="en-GB" dirty="0" smtClean="0">
                <a:latin typeface="+mj-lt"/>
              </a:rPr>
              <a:t> keyword, to </a:t>
            </a:r>
            <a:r>
              <a:rPr lang="en-GB" dirty="0" err="1" smtClean="0">
                <a:latin typeface="+mj-lt"/>
              </a:rPr>
              <a:t>rethrow</a:t>
            </a:r>
            <a:r>
              <a:rPr lang="en-GB" dirty="0" smtClean="0">
                <a:latin typeface="+mj-lt"/>
              </a:rPr>
              <a:t> the checked exception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33E339-CFBE-4C6F-B4E9-BF72DB78D04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5067300"/>
            <a:ext cx="7594600" cy="1206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try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 catch (</a:t>
            </a:r>
            <a:r>
              <a:rPr lang="en-GB" sz="1200" i="1" dirty="0"/>
              <a:t>CheckedExceptionType1</a:t>
            </a:r>
            <a:r>
              <a:rPr lang="en-GB" sz="1200" dirty="0"/>
              <a:t> ex)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b="1" dirty="0"/>
              <a:t>throw ex;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77387AD-AF74-48C6-A4D2-B76CF15A18CE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2. Exception Classes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Standard exception classes</a:t>
            </a:r>
          </a:p>
          <a:p>
            <a:pPr eaLnBrk="1" hangingPunct="1"/>
            <a:r>
              <a:rPr lang="en-GB" smtClean="0"/>
              <a:t>Defining custom exception classes</a:t>
            </a:r>
          </a:p>
          <a:p>
            <a:pPr eaLnBrk="1" hangingPunct="1"/>
            <a:r>
              <a:rPr lang="en-GB" smtClean="0"/>
              <a:t>Throwing exceptions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/>
      <p:bldP spid="842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Standard Exception Classes (1 of 2)</a:t>
            </a:r>
          </a:p>
        </p:txBody>
      </p:sp>
      <p:sp>
        <p:nvSpPr>
          <p:cNvPr id="16387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Java SE defines hundreds of standard exception classes</a:t>
            </a:r>
          </a:p>
          <a:p>
            <a:pPr lvl="1"/>
            <a:r>
              <a:rPr lang="en-GB" smtClean="0"/>
              <a:t>Located in relevant packages (e.g. </a:t>
            </a:r>
            <a:r>
              <a:rPr lang="en-GB" smtClean="0">
                <a:latin typeface="Lucida Console" pitchFamily="49" charset="0"/>
              </a:rPr>
              <a:t>java.io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java.sql</a:t>
            </a:r>
            <a:r>
              <a:rPr lang="en-GB" smtClean="0"/>
              <a:t>, etc) </a:t>
            </a:r>
          </a:p>
          <a:p>
            <a:r>
              <a:rPr lang="en-GB" smtClean="0"/>
              <a:t>Here are some of the standard exception classes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0338" y="2540000"/>
            <a:ext cx="3116262" cy="315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Exception class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27400" y="2540000"/>
            <a:ext cx="3632200" cy="315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Description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0338" y="2879725"/>
            <a:ext cx="3116262" cy="52228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ArrayIndexOutOfBoundsException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0338" y="3444875"/>
            <a:ext cx="3116262" cy="523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ClassCastException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0338" y="4002088"/>
            <a:ext cx="3116262" cy="5207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IllegalArgumentException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60338" y="4554538"/>
            <a:ext cx="3116262" cy="522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IllegalStateException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0338" y="5119688"/>
            <a:ext cx="3116262" cy="5191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NullPointerException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327400" y="2879725"/>
            <a:ext cx="3632200" cy="52228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Attempt to access beyond the end (or start) of an array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27400" y="3444875"/>
            <a:ext cx="3632200" cy="523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Attempt to cast a reference variable to an incompatible type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327400" y="4002088"/>
            <a:ext cx="3632200" cy="5207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An illegal argument has been passed into a method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327400" y="4554538"/>
            <a:ext cx="3632200" cy="522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Attempt to use an object incorrectly in its given state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327400" y="5119688"/>
            <a:ext cx="3632200" cy="5191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Attempt to use a null reference variable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980238" y="2540000"/>
            <a:ext cx="1968500" cy="315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Typically thrown…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80238" y="2879725"/>
            <a:ext cx="1968500" cy="52228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By JVM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6980238" y="3444875"/>
            <a:ext cx="1968500" cy="523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By JVM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980238" y="4002088"/>
            <a:ext cx="1968500" cy="5207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Programmatically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980238" y="4554538"/>
            <a:ext cx="1968500" cy="522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Programmatically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980238" y="5119688"/>
            <a:ext cx="1968500" cy="5191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By JVM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60338" y="5672138"/>
            <a:ext cx="3116262" cy="522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NumberFormatException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60338" y="6237288"/>
            <a:ext cx="3116262" cy="5191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AssertionError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3327400" y="5672138"/>
            <a:ext cx="3632200" cy="522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Formatting error when trying to convert a numeric string into a number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3327400" y="6237288"/>
            <a:ext cx="3632200" cy="5191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Assertion error (see next section)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980238" y="5672138"/>
            <a:ext cx="1968500" cy="522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Programmatically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980238" y="6237288"/>
            <a:ext cx="1968500" cy="5191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Programmatically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Standard Exception Classes (2 of 2)</a:t>
            </a:r>
          </a:p>
        </p:txBody>
      </p:sp>
      <p:sp>
        <p:nvSpPr>
          <p:cNvPr id="1741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Here are some more standard exception classes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0338" y="1690688"/>
            <a:ext cx="3116262" cy="315912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Exception class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27400" y="1690688"/>
            <a:ext cx="3632200" cy="315912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Description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0338" y="2030413"/>
            <a:ext cx="3116262" cy="522287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ExceptionInInitializerError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0338" y="2595563"/>
            <a:ext cx="3116262" cy="523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StackOverflowError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0338" y="3152775"/>
            <a:ext cx="3116262" cy="5207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NoClassDefFoundError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327400" y="2030413"/>
            <a:ext cx="3632200" cy="522287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Error when attempting to initialize a static variable, or in an init block.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27400" y="2595563"/>
            <a:ext cx="3632200" cy="523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Stack overflow (typically caused by a rampant recursive method)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327400" y="3152775"/>
            <a:ext cx="3632200" cy="5207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JVM can't find a class it needs (e.g. due to command-line error, or 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classpath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problem)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980238" y="1690688"/>
            <a:ext cx="1968500" cy="315912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Typically thrown…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80238" y="2030413"/>
            <a:ext cx="1968500" cy="522287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By JVM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6980238" y="2595563"/>
            <a:ext cx="1968500" cy="523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By JVM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980238" y="3152775"/>
            <a:ext cx="1968500" cy="5207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By JVM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Defining Custom Exception Classes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You can define your own domain-specific exception classes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Define a class that extends </a:t>
            </a:r>
            <a:r>
              <a:rPr lang="en-GB" dirty="0" smtClean="0">
                <a:latin typeface="Lucida Console" pitchFamily="49" charset="0"/>
              </a:rPr>
              <a:t>Exception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Define a string constructor, plus other constructors/methods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87E39C5-3FAE-43C4-88EA-BFBED227524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2429301"/>
            <a:ext cx="7594600" cy="41365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MyDomainException</a:t>
            </a:r>
            <a:r>
              <a:rPr lang="en-GB" sz="1200" dirty="0"/>
              <a:t> extends Exception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private Date timestamp = new Date();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 severity = 0;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dirty="0" err="1"/>
              <a:t>MyDomainException</a:t>
            </a:r>
            <a:r>
              <a:rPr lang="en-GB" sz="1200" dirty="0"/>
              <a:t>(String message) {</a:t>
            </a:r>
          </a:p>
          <a:p>
            <a:pPr>
              <a:defRPr/>
            </a:pPr>
            <a:r>
              <a:rPr lang="en-GB" sz="1200" dirty="0"/>
              <a:t>    super(message);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dirty="0" err="1"/>
              <a:t>MyDomainException</a:t>
            </a:r>
            <a:r>
              <a:rPr lang="en-GB" sz="1200" dirty="0"/>
              <a:t>(String message, </a:t>
            </a:r>
            <a:r>
              <a:rPr lang="en-GB" sz="1200" dirty="0" err="1"/>
              <a:t>int</a:t>
            </a:r>
            <a:r>
              <a:rPr lang="en-GB" sz="1200" dirty="0"/>
              <a:t> severity) {</a:t>
            </a:r>
          </a:p>
          <a:p>
            <a:pPr>
              <a:defRPr/>
            </a:pPr>
            <a:r>
              <a:rPr lang="en-GB" sz="1200" dirty="0"/>
              <a:t>    super(message);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this.severity</a:t>
            </a:r>
            <a:r>
              <a:rPr lang="en-GB" sz="1200" dirty="0"/>
              <a:t> = severity;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 err="1" smtClean="0"/>
              <a:t>MyDomainException</a:t>
            </a:r>
            <a:r>
              <a:rPr lang="en-GB" sz="1200" dirty="0" smtClean="0"/>
              <a:t>(String message, </a:t>
            </a:r>
            <a:r>
              <a:rPr lang="en-GB" sz="1200" dirty="0" err="1" smtClean="0"/>
              <a:t>Throwable</a:t>
            </a:r>
            <a:r>
              <a:rPr lang="en-GB" sz="1200" dirty="0" smtClean="0"/>
              <a:t> cause, </a:t>
            </a:r>
            <a:r>
              <a:rPr lang="en-GB" sz="1200" dirty="0" err="1" smtClean="0"/>
              <a:t>int</a:t>
            </a:r>
            <a:r>
              <a:rPr lang="en-GB" sz="1200" dirty="0" smtClean="0"/>
              <a:t> severity) {</a:t>
            </a:r>
          </a:p>
          <a:p>
            <a:r>
              <a:rPr lang="en-GB" sz="1200" dirty="0" smtClean="0"/>
              <a:t>    super(message, cause);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this.severity</a:t>
            </a:r>
            <a:r>
              <a:rPr lang="en-GB" sz="1200" dirty="0" smtClean="0"/>
              <a:t> = severity;</a:t>
            </a:r>
          </a:p>
          <a:p>
            <a:r>
              <a:rPr lang="en-GB" sz="1200" dirty="0" smtClean="0"/>
              <a:t>  }</a:t>
            </a:r>
          </a:p>
          <a:p>
            <a:endParaRPr lang="en-GB" sz="1200" dirty="0" smtClean="0"/>
          </a:p>
          <a:p>
            <a:pPr>
              <a:defRPr/>
            </a:pPr>
            <a:r>
              <a:rPr lang="en-GB" sz="1200" dirty="0" smtClean="0"/>
              <a:t>  </a:t>
            </a:r>
            <a:r>
              <a:rPr lang="en-GB" sz="1200" dirty="0"/>
              <a:t>// Getters for timestamp and severity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029325" y="6267450"/>
            <a:ext cx="2473325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MyDomainException.java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Throwing Exceptions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To throw an exception: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Use the </a:t>
            </a:r>
            <a:r>
              <a:rPr lang="en-GB" dirty="0" smtClean="0">
                <a:latin typeface="Lucida Console" pitchFamily="49" charset="0"/>
              </a:rPr>
              <a:t>throw</a:t>
            </a:r>
            <a:r>
              <a:rPr lang="en-GB" dirty="0" smtClean="0">
                <a:latin typeface="+mj-lt"/>
              </a:rPr>
              <a:t> keyword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Specify an exception object (typically a newly-created one)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A08CF76-9132-434B-8FE3-ECE70800D92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2933700"/>
            <a:ext cx="7594600" cy="2514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demoCustomExceptions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try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("Hello from </a:t>
            </a:r>
            <a:r>
              <a:rPr lang="en-GB" sz="1200" dirty="0" err="1"/>
              <a:t>demoCustomExceptions</a:t>
            </a:r>
            <a:r>
              <a:rPr lang="en-GB" sz="1200" dirty="0"/>
              <a:t>()");</a:t>
            </a:r>
          </a:p>
          <a:p>
            <a:pPr>
              <a:defRPr/>
            </a:pPr>
            <a:r>
              <a:rPr lang="en-GB" sz="1200" b="1" dirty="0"/>
              <a:t>    throw new </a:t>
            </a:r>
            <a:r>
              <a:rPr lang="en-GB" sz="1200" b="1" dirty="0" err="1"/>
              <a:t>MyDomainException</a:t>
            </a:r>
            <a:r>
              <a:rPr lang="en-GB" sz="1200" b="1" dirty="0"/>
              <a:t>("It's gone pear-shaped", 5);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catch (</a:t>
            </a:r>
            <a:r>
              <a:rPr lang="en-GB" sz="1200" dirty="0" err="1"/>
              <a:t>MyDomainException</a:t>
            </a:r>
            <a:r>
              <a:rPr lang="en-GB" sz="1200" dirty="0"/>
              <a:t> ex)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System.err.printf</a:t>
            </a:r>
            <a:r>
              <a:rPr lang="en-GB" sz="1200" dirty="0"/>
              <a:t>("%s at %s, severity %d", </a:t>
            </a:r>
            <a:r>
              <a:rPr lang="en-GB" sz="1200" dirty="0" err="1"/>
              <a:t>ex.getMessage</a:t>
            </a:r>
            <a:r>
              <a:rPr lang="en-GB" sz="1200" dirty="0"/>
              <a:t>(), </a:t>
            </a:r>
          </a:p>
          <a:p>
            <a:pPr>
              <a:defRPr/>
            </a:pPr>
            <a:r>
              <a:rPr lang="en-GB" sz="1200" dirty="0"/>
              <a:t>                                               </a:t>
            </a:r>
            <a:r>
              <a:rPr lang="en-GB" sz="1200" dirty="0" err="1"/>
              <a:t>ex.getTimestamp</a:t>
            </a:r>
            <a:r>
              <a:rPr lang="en-GB" sz="1200" dirty="0"/>
              <a:t>(), </a:t>
            </a:r>
          </a:p>
          <a:p>
            <a:pPr>
              <a:defRPr/>
            </a:pPr>
            <a:r>
              <a:rPr lang="en-GB" sz="1200" dirty="0"/>
              <a:t>                                               </a:t>
            </a:r>
            <a:r>
              <a:rPr lang="en-GB" sz="1200" dirty="0" err="1"/>
              <a:t>ex.getSeverity</a:t>
            </a:r>
            <a:r>
              <a:rPr lang="en-GB" sz="1200" dirty="0"/>
              <a:t>());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880225" y="5149850"/>
            <a:ext cx="1608138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Exceptions.java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3842E37-C10D-4C4B-A6C8-83D44879153F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/>
              <a:t>3. Assertions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  <a:p>
            <a:r>
              <a:rPr lang="en-GB" smtClean="0"/>
              <a:t>Coding without assertions</a:t>
            </a:r>
          </a:p>
          <a:p>
            <a:r>
              <a:rPr lang="en-GB" smtClean="0"/>
              <a:t>Assertions syntax</a:t>
            </a:r>
          </a:p>
          <a:p>
            <a:r>
              <a:rPr lang="en-GB" smtClean="0"/>
              <a:t>Assertions example</a:t>
            </a:r>
          </a:p>
          <a:p>
            <a:r>
              <a:rPr lang="en-GB" smtClean="0"/>
              <a:t>Compiling for assertions</a:t>
            </a:r>
          </a:p>
          <a:p>
            <a:r>
              <a:rPr lang="en-GB" smtClean="0"/>
              <a:t>Enabling and disabling assertions</a:t>
            </a:r>
          </a:p>
          <a:p>
            <a:r>
              <a:rPr lang="en-GB" smtClean="0"/>
              <a:t>Best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0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2" grpId="0"/>
      <p:bldP spid="10086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6B3B93D-33C3-459E-94F2-3CB753EB1B59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Exceptions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Exception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Assertions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8150225" cy="1644650"/>
            <a:chOff x="274" y="3059"/>
            <a:chExt cx="5134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DemoExceptionsAssertions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81AD32E-A3E9-4F40-9AF3-B27DD1C0788D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r>
              <a:rPr lang="en-GB" smtClean="0"/>
              <a:t>Assertions are boolean tests that verify whether specified conditions are true</a:t>
            </a:r>
          </a:p>
          <a:p>
            <a:pPr lvl="1"/>
            <a:r>
              <a:rPr lang="en-GB" smtClean="0"/>
              <a:t>Enable assertions during development</a:t>
            </a:r>
          </a:p>
          <a:p>
            <a:pPr lvl="1"/>
            <a:r>
              <a:rPr lang="en-GB" smtClean="0"/>
              <a:t>Sprinkle </a:t>
            </a:r>
            <a:r>
              <a:rPr lang="en-GB" smtClean="0">
                <a:latin typeface="Lucida Console" pitchFamily="49" charset="0"/>
              </a:rPr>
              <a:t>assert</a:t>
            </a:r>
            <a:r>
              <a:rPr lang="en-GB" smtClean="0"/>
              <a:t> statements in your code</a:t>
            </a:r>
          </a:p>
          <a:p>
            <a:pPr lvl="1"/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assert</a:t>
            </a:r>
            <a:r>
              <a:rPr lang="en-GB" smtClean="0"/>
              <a:t> statements highlight invalid values</a:t>
            </a:r>
          </a:p>
          <a:p>
            <a:pPr lvl="1"/>
            <a:r>
              <a:rPr lang="en-GB" smtClean="0"/>
              <a:t>Disable assertions in the deployed code</a:t>
            </a:r>
          </a:p>
          <a:p>
            <a:r>
              <a:rPr lang="en-GB" smtClean="0"/>
              <a:t>Common uses for </a:t>
            </a:r>
            <a:r>
              <a:rPr lang="en-GB" smtClean="0">
                <a:latin typeface="Lucida Console" pitchFamily="49" charset="0"/>
              </a:rPr>
              <a:t>assert</a:t>
            </a:r>
            <a:r>
              <a:rPr lang="en-GB" smtClean="0"/>
              <a:t> statements</a:t>
            </a:r>
          </a:p>
          <a:p>
            <a:pPr lvl="1"/>
            <a:r>
              <a:rPr lang="en-GB" smtClean="0"/>
              <a:t>Preconditions </a:t>
            </a:r>
          </a:p>
          <a:p>
            <a:pPr lvl="1"/>
            <a:r>
              <a:rPr lang="en-GB" smtClean="0"/>
              <a:t>Postconditions</a:t>
            </a:r>
          </a:p>
          <a:p>
            <a:pPr lvl="1"/>
            <a:r>
              <a:rPr lang="en-GB" smtClean="0"/>
              <a:t>Class invariants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00E9280-B408-4C5A-944F-5009C309B086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Coding without Assertions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following example shows the sort of code that you would write prior to assertions (i.e. prior to Java 1.4)</a:t>
            </a:r>
          </a:p>
          <a:p>
            <a:pPr lvl="1"/>
            <a:r>
              <a:rPr lang="en-GB" smtClean="0"/>
              <a:t>Performs run-time tests for preconditions and postconditions</a:t>
            </a:r>
          </a:p>
        </p:txBody>
      </p:sp>
      <p:sp>
        <p:nvSpPr>
          <p:cNvPr id="1012742" name="Rectangle 6"/>
          <p:cNvSpPr>
            <a:spLocks noChangeArrowheads="1"/>
          </p:cNvSpPr>
          <p:nvPr/>
        </p:nvSpPr>
        <p:spPr bwMode="auto">
          <a:xfrm>
            <a:off x="469900" y="2417763"/>
            <a:ext cx="8318500" cy="39766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private static void </a:t>
            </a:r>
            <a:r>
              <a:rPr lang="en-GB" sz="1200" dirty="0" err="1"/>
              <a:t>testWithoutAsserts</a:t>
            </a:r>
            <a:r>
              <a:rPr lang="en-GB" sz="1200" dirty="0"/>
              <a:t>() {</a:t>
            </a:r>
          </a:p>
          <a:p>
            <a:pPr defTabSz="739775">
              <a:defRPr/>
            </a:pPr>
            <a:r>
              <a:rPr lang="en-GB" sz="1200" dirty="0"/>
              <a:t>    try {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int</a:t>
            </a:r>
            <a:r>
              <a:rPr lang="en-GB" sz="1200" dirty="0"/>
              <a:t> tz1 = </a:t>
            </a:r>
            <a:r>
              <a:rPr lang="en-GB" sz="1200" dirty="0" err="1"/>
              <a:t>getTimeZoneWithoutAsserts</a:t>
            </a:r>
            <a:r>
              <a:rPr lang="en-GB" sz="1200" dirty="0"/>
              <a:t>(60);</a:t>
            </a:r>
          </a:p>
          <a:p>
            <a:pPr defTabSz="739775">
              <a:defRPr/>
            </a:pPr>
            <a:r>
              <a:rPr lang="en-GB" sz="1200" dirty="0"/>
              <a:t>        if (tz1 != 4) {</a:t>
            </a:r>
          </a:p>
          <a:p>
            <a:pPr defTabSz="739775">
              <a:defRPr/>
            </a:pPr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("Invalid </a:t>
            </a:r>
            <a:r>
              <a:rPr lang="en-GB" sz="1200" dirty="0" err="1"/>
              <a:t>timezone</a:t>
            </a:r>
            <a:r>
              <a:rPr lang="en-GB" sz="1200" dirty="0"/>
              <a:t> result: " + tz1);</a:t>
            </a:r>
          </a:p>
          <a:p>
            <a:pPr defTabSz="739775">
              <a:defRPr/>
            </a:pPr>
            <a:r>
              <a:rPr lang="en-GB" sz="1200" dirty="0"/>
              <a:t>      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int</a:t>
            </a:r>
            <a:r>
              <a:rPr lang="en-GB" sz="1200" dirty="0"/>
              <a:t> tz2 = </a:t>
            </a:r>
            <a:r>
              <a:rPr lang="en-GB" sz="1200" dirty="0" err="1"/>
              <a:t>getTimeZoneWithoutAsserts</a:t>
            </a:r>
            <a:r>
              <a:rPr lang="en-GB" sz="1200" dirty="0"/>
              <a:t>(200);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} catch (</a:t>
            </a:r>
            <a:r>
              <a:rPr lang="en-GB" sz="1200" dirty="0" err="1"/>
              <a:t>IllegalArgumentException</a:t>
            </a:r>
            <a:r>
              <a:rPr lang="en-GB" sz="1200" dirty="0"/>
              <a:t> ex) {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(ex);</a:t>
            </a:r>
          </a:p>
          <a:p>
            <a:pPr defTabSz="739775">
              <a:defRPr/>
            </a:pPr>
            <a:r>
              <a:rPr lang="en-GB" sz="1200" dirty="0"/>
              <a:t>    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private static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getTimeZoneWithoutAsserts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longitude) {</a:t>
            </a:r>
          </a:p>
          <a:p>
            <a:pPr defTabSz="739775">
              <a:defRPr/>
            </a:pPr>
            <a:r>
              <a:rPr lang="en-GB" sz="1200" dirty="0"/>
              <a:t>    if (longitude &lt; -180 || longitude &gt;= 180) {</a:t>
            </a:r>
          </a:p>
          <a:p>
            <a:pPr defTabSz="739775">
              <a:defRPr/>
            </a:pPr>
            <a:r>
              <a:rPr lang="en-GB" sz="1200" dirty="0"/>
              <a:t>        throw new </a:t>
            </a:r>
            <a:r>
              <a:rPr lang="en-GB" sz="1200" dirty="0" err="1"/>
              <a:t>IllegalArgumentException</a:t>
            </a:r>
            <a:r>
              <a:rPr lang="en-GB" sz="1200" dirty="0"/>
              <a:t>("longitude " + longitude + " out of range");</a:t>
            </a:r>
          </a:p>
          <a:p>
            <a:pPr defTabSz="739775">
              <a:defRPr/>
            </a:pPr>
            <a:r>
              <a:rPr lang="en-GB" sz="1200" dirty="0"/>
              <a:t>    }</a:t>
            </a:r>
          </a:p>
          <a:p>
            <a:pPr defTabSz="739775">
              <a:defRPr/>
            </a:pPr>
            <a:r>
              <a:rPr lang="en-GB" sz="1200" dirty="0"/>
              <a:t>    return longitude / 15;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7286625" y="6115050"/>
            <a:ext cx="155575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Assertions.java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A884700-C6C3-450F-B8C3-EB422E62C422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Assertions Syntax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Assertions are a Java 1.4 (onwards) mechanism for performing development-time tests</a:t>
            </a:r>
          </a:p>
          <a:p>
            <a:endParaRPr lang="en-GB" smtClean="0"/>
          </a:p>
          <a:p>
            <a:pPr>
              <a:buFont typeface="Wingdings" pitchFamily="2" charset="2"/>
              <a:buNone/>
            </a:pPr>
            <a:endParaRPr lang="en-GB" smtClean="0"/>
          </a:p>
          <a:p>
            <a:r>
              <a:rPr lang="en-GB" smtClean="0"/>
              <a:t>Assertions causes the application to terminate via an </a:t>
            </a:r>
            <a:r>
              <a:rPr lang="en-GB" smtClean="0">
                <a:latin typeface="Lucida Console" pitchFamily="49" charset="0"/>
              </a:rPr>
              <a:t>AssertionException</a:t>
            </a:r>
            <a:r>
              <a:rPr lang="en-GB" smtClean="0"/>
              <a:t> if the test fails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3600" y="2087563"/>
            <a:ext cx="7607300" cy="2619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assert </a:t>
            </a:r>
            <a:r>
              <a:rPr lang="en-GB" sz="1200" i="1" dirty="0" err="1"/>
              <a:t>booleanTest</a:t>
            </a:r>
            <a:r>
              <a:rPr lang="en-GB" sz="1200" dirty="0"/>
              <a:t>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63600" y="2544763"/>
            <a:ext cx="7607300" cy="2619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assert </a:t>
            </a:r>
            <a:r>
              <a:rPr lang="en-GB" sz="1200" i="1" dirty="0" err="1"/>
              <a:t>booleanTest</a:t>
            </a:r>
            <a:r>
              <a:rPr lang="en-GB" sz="1200" i="1" dirty="0"/>
              <a:t> </a:t>
            </a:r>
            <a:r>
              <a:rPr lang="en-GB" sz="1200" dirty="0"/>
              <a:t>: </a:t>
            </a:r>
            <a:r>
              <a:rPr lang="en-GB" sz="1200" i="1" dirty="0" err="1"/>
              <a:t>exceptionMessage</a:t>
            </a:r>
            <a:r>
              <a:rPr lang="en-GB" sz="12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D8E2F46-F1B5-46CA-91D3-F4A57206041E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Assertions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following example shows how to rewrite the previous code to use assertions 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Here's the </a:t>
            </a:r>
            <a:r>
              <a:rPr lang="en-GB" dirty="0" err="1" smtClean="0">
                <a:latin typeface="Lucida Console" pitchFamily="49" charset="0"/>
              </a:rPr>
              <a:t>AssertionError</a:t>
            </a:r>
            <a:r>
              <a:rPr lang="en-GB" dirty="0" smtClean="0">
                <a:latin typeface="+mj-lt"/>
              </a:rPr>
              <a:t> for this example</a:t>
            </a:r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469900" y="2062163"/>
            <a:ext cx="8318500" cy="23637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private static void </a:t>
            </a:r>
            <a:r>
              <a:rPr lang="en-GB" sz="1200" dirty="0" err="1"/>
              <a:t>testWithAsserts</a:t>
            </a:r>
            <a:r>
              <a:rPr lang="en-GB" sz="1200" dirty="0"/>
              <a:t>()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tz1 = </a:t>
            </a:r>
            <a:r>
              <a:rPr lang="en-GB" sz="1200" dirty="0" err="1"/>
              <a:t>getTimeZoneWithAsserts</a:t>
            </a:r>
            <a:r>
              <a:rPr lang="en-GB" sz="1200" dirty="0"/>
              <a:t>(60);</a:t>
            </a:r>
          </a:p>
          <a:p>
            <a:pPr defTabSz="739775">
              <a:defRPr/>
            </a:pPr>
            <a:r>
              <a:rPr lang="en-GB" sz="1200" b="1" dirty="0"/>
              <a:t>    assert tz1 == 4 : "Invalid </a:t>
            </a:r>
            <a:r>
              <a:rPr lang="en-GB" sz="1200" b="1" dirty="0" err="1"/>
              <a:t>timezone</a:t>
            </a:r>
            <a:r>
              <a:rPr lang="en-GB" sz="1200" b="1" dirty="0"/>
              <a:t> result: " + tz1;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tz2 = </a:t>
            </a:r>
            <a:r>
              <a:rPr lang="en-GB" sz="1200" dirty="0" err="1"/>
              <a:t>getTimeZoneWithAsserts</a:t>
            </a:r>
            <a:r>
              <a:rPr lang="en-GB" sz="1200" dirty="0"/>
              <a:t>(200);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private static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getTimeZoneWithAsserts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longitude) {</a:t>
            </a:r>
          </a:p>
          <a:p>
            <a:pPr defTabSz="739775">
              <a:defRPr/>
            </a:pPr>
            <a:r>
              <a:rPr lang="en-GB" sz="1200" b="1" dirty="0"/>
              <a:t>    assert longitude &gt;= -180 &amp;&amp; longitude &lt; 180 : </a:t>
            </a:r>
            <a:br>
              <a:rPr lang="en-GB" sz="1200" b="1" dirty="0"/>
            </a:br>
            <a:r>
              <a:rPr lang="en-GB" sz="1200" b="1" dirty="0"/>
              <a:t>          "longitude " + longitude + " out of range";</a:t>
            </a:r>
          </a:p>
          <a:p>
            <a:pPr defTabSz="739775">
              <a:defRPr/>
            </a:pPr>
            <a:r>
              <a:rPr lang="en-GB" sz="1200" dirty="0"/>
              <a:t>    return longitude / 15;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7286625" y="4121150"/>
            <a:ext cx="155575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Assertions.java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88" y="5132388"/>
            <a:ext cx="7934325" cy="771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A34C4A-56F7-450A-9E3A-E59C6B016FA2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Compiling for Assertions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689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From Java 1.4 compiler onwards… 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Lucida Console" pitchFamily="49" charset="0"/>
              </a:rPr>
              <a:t>assert</a:t>
            </a:r>
            <a:r>
              <a:rPr lang="en-GB" dirty="0" smtClean="0"/>
              <a:t> is treated as a keyword</a:t>
            </a:r>
          </a:p>
          <a:p>
            <a:pPr>
              <a:defRPr/>
            </a:pPr>
            <a:r>
              <a:rPr lang="en-GB" dirty="0" smtClean="0"/>
              <a:t>If you have legacy code that has identifiers (variables, methods, etc.) named </a:t>
            </a:r>
            <a:r>
              <a:rPr lang="en-GB" dirty="0" smtClean="0">
                <a:latin typeface="Lucida Console" pitchFamily="49" charset="0"/>
              </a:rPr>
              <a:t>assert</a:t>
            </a:r>
            <a:r>
              <a:rPr lang="en-GB" dirty="0" smtClean="0">
                <a:latin typeface="+mj-lt"/>
              </a:rPr>
              <a:t>…</a:t>
            </a:r>
          </a:p>
          <a:p>
            <a:pPr lvl="1">
              <a:defRPr/>
            </a:pPr>
            <a:r>
              <a:rPr lang="en-GB" dirty="0" smtClean="0"/>
              <a:t>You'll get a compiler error in Java 1.4 onwards</a:t>
            </a:r>
          </a:p>
          <a:p>
            <a:pPr lvl="1">
              <a:defRPr/>
            </a:pPr>
            <a:r>
              <a:rPr lang="en-GB" dirty="0" smtClean="0"/>
              <a:t>The only way to avoid the compiler error is to explicitly tell the java compiler to treat source code as Java 1.3 syntax:</a:t>
            </a:r>
          </a:p>
        </p:txBody>
      </p:sp>
      <p:sp>
        <p:nvSpPr>
          <p:cNvPr id="1014791" name="Rectangle 7"/>
          <p:cNvSpPr>
            <a:spLocks noChangeArrowheads="1"/>
          </p:cNvSpPr>
          <p:nvPr/>
        </p:nvSpPr>
        <p:spPr bwMode="auto">
          <a:xfrm>
            <a:off x="1231900" y="3948113"/>
            <a:ext cx="7556500" cy="395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b="1" dirty="0" err="1">
                <a:solidFill>
                  <a:schemeClr val="bg1"/>
                </a:solidFill>
              </a:rPr>
              <a:t>javac</a:t>
            </a:r>
            <a:r>
              <a:rPr lang="en-US" b="1" dirty="0">
                <a:solidFill>
                  <a:schemeClr val="bg1"/>
                </a:solidFill>
              </a:rPr>
              <a:t> –source 1.3 MyLegacyCode.java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75B3483-1E70-43A5-975F-02CDD1D60F05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Enabling and Disabling Assertions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68938"/>
          </a:xfrm>
        </p:spPr>
        <p:txBody>
          <a:bodyPr/>
          <a:lstStyle/>
          <a:p>
            <a:r>
              <a:rPr lang="en-GB" smtClean="0"/>
              <a:t>Assertions are disabled by default</a:t>
            </a:r>
          </a:p>
          <a:p>
            <a:r>
              <a:rPr lang="en-GB" smtClean="0"/>
              <a:t>To enable assertions, specify these JVM arguments:</a:t>
            </a:r>
          </a:p>
          <a:p>
            <a:pPr lvl="1"/>
            <a:r>
              <a:rPr lang="en-GB" smtClean="0">
                <a:latin typeface="Lucida Console" pitchFamily="49" charset="0"/>
              </a:rPr>
              <a:t>-ea  </a:t>
            </a:r>
            <a:r>
              <a:rPr lang="en-GB" smtClean="0"/>
              <a:t>Enables assertions for all classes (except system classes)</a:t>
            </a:r>
            <a:br>
              <a:rPr lang="en-GB" smtClean="0"/>
            </a:br>
            <a:r>
              <a:rPr lang="en-GB" smtClean="0">
                <a:latin typeface="Lucida Console" pitchFamily="49" charset="0"/>
              </a:rPr>
              <a:t>-esa </a:t>
            </a:r>
            <a:r>
              <a:rPr lang="en-GB" smtClean="0"/>
              <a:t>Enables assertions for system classes</a:t>
            </a:r>
          </a:p>
          <a:p>
            <a:r>
              <a:rPr lang="en-GB" smtClean="0"/>
              <a:t>To disable assertions, specify these JVM arguments:</a:t>
            </a:r>
          </a:p>
          <a:p>
            <a:pPr lvl="1"/>
            <a:r>
              <a:rPr lang="en-GB" smtClean="0">
                <a:latin typeface="Lucida Console" pitchFamily="49" charset="0"/>
              </a:rPr>
              <a:t>-da  </a:t>
            </a:r>
            <a:r>
              <a:rPr lang="en-GB" smtClean="0"/>
              <a:t>Disables assertions for all classes (except system classes)</a:t>
            </a:r>
          </a:p>
          <a:p>
            <a:pPr lvl="1"/>
            <a:r>
              <a:rPr lang="en-GB" smtClean="0">
                <a:latin typeface="Lucida Console" pitchFamily="49" charset="0"/>
              </a:rPr>
              <a:t>-dsa </a:t>
            </a:r>
            <a:r>
              <a:rPr lang="en-GB" smtClean="0"/>
              <a:t>Disables assertions for system classes</a:t>
            </a:r>
          </a:p>
          <a:p>
            <a:pPr lvl="1"/>
            <a:endParaRPr lang="en-GB" smtClean="0"/>
          </a:p>
          <a:p>
            <a:r>
              <a:rPr lang="en-GB" smtClean="0"/>
              <a:t>Note:</a:t>
            </a:r>
          </a:p>
          <a:p>
            <a:pPr lvl="1"/>
            <a:r>
              <a:rPr lang="en-GB" smtClean="0">
                <a:latin typeface="Lucida Console" pitchFamily="49" charset="0"/>
              </a:rPr>
              <a:t>-ea</a:t>
            </a:r>
            <a:r>
              <a:rPr lang="en-GB" smtClean="0"/>
              <a:t> and </a:t>
            </a:r>
            <a:r>
              <a:rPr lang="en-GB" smtClean="0">
                <a:latin typeface="Lucida Console" pitchFamily="49" charset="0"/>
              </a:rPr>
              <a:t>-da</a:t>
            </a:r>
            <a:r>
              <a:rPr lang="en-GB" smtClean="0"/>
              <a:t> enable you to enable/disable assertions for particular classes and/or packages (and sub-packages)</a:t>
            </a:r>
          </a:p>
          <a:p>
            <a:pPr lvl="1"/>
            <a:r>
              <a:rPr lang="en-GB" smtClean="0"/>
              <a:t>Example:</a:t>
            </a:r>
          </a:p>
        </p:txBody>
      </p:sp>
      <p:sp>
        <p:nvSpPr>
          <p:cNvPr id="1014791" name="Rectangle 7"/>
          <p:cNvSpPr>
            <a:spLocks noChangeArrowheads="1"/>
          </p:cNvSpPr>
          <p:nvPr/>
        </p:nvSpPr>
        <p:spPr bwMode="auto">
          <a:xfrm>
            <a:off x="1231900" y="6005513"/>
            <a:ext cx="7556500" cy="395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b="1" dirty="0">
                <a:solidFill>
                  <a:schemeClr val="bg1"/>
                </a:solidFill>
              </a:rPr>
              <a:t>java -ea:mypackage1 -ea:mypackage2 -da:mypackage1.SomeClass </a:t>
            </a:r>
            <a:r>
              <a:rPr lang="en-US" b="1" dirty="0" err="1">
                <a:solidFill>
                  <a:schemeClr val="bg1"/>
                </a:solidFill>
              </a:rPr>
              <a:t>MyApp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15716B6-323B-474E-8B7B-528EA54B4D7E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Best Practice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197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Don't catch </a:t>
            </a:r>
            <a:r>
              <a:rPr lang="en-GB" dirty="0" err="1" smtClean="0">
                <a:latin typeface="Lucida Console" pitchFamily="49" charset="0"/>
              </a:rPr>
              <a:t>AssertionException</a:t>
            </a:r>
            <a:r>
              <a:rPr lang="en-GB" dirty="0" smtClean="0">
                <a:latin typeface="+mj-lt"/>
              </a:rPr>
              <a:t> exceptions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Assertions are a development-time aid, not as a run-time feature</a:t>
            </a:r>
          </a:p>
          <a:p>
            <a:pPr>
              <a:defRPr/>
            </a:pPr>
            <a:r>
              <a:rPr lang="en-GB" dirty="0" smtClean="0"/>
              <a:t>Use assertions to test arguments in private methods</a:t>
            </a:r>
          </a:p>
          <a:p>
            <a:pPr lvl="1">
              <a:defRPr/>
            </a:pPr>
            <a:r>
              <a:rPr lang="en-GB" dirty="0" smtClean="0"/>
              <a:t>Helps find bugs in your own code!</a:t>
            </a:r>
          </a:p>
          <a:p>
            <a:pPr>
              <a:defRPr/>
            </a:pPr>
            <a:r>
              <a:rPr lang="en-GB" dirty="0" smtClean="0"/>
              <a:t>Don't use assertions to test arguments in public methods</a:t>
            </a:r>
          </a:p>
          <a:p>
            <a:pPr lvl="1">
              <a:defRPr/>
            </a:pPr>
            <a:r>
              <a:rPr lang="en-GB" dirty="0" smtClean="0"/>
              <a:t>Public methods might be called by code you don't control</a:t>
            </a:r>
          </a:p>
          <a:p>
            <a:pPr lvl="1">
              <a:defRPr/>
            </a:pPr>
            <a:r>
              <a:rPr lang="en-GB" dirty="0" smtClean="0"/>
              <a:t>Who knows what argument values might be passed in!</a:t>
            </a:r>
          </a:p>
          <a:p>
            <a:pPr lvl="1">
              <a:defRPr/>
            </a:pPr>
            <a:r>
              <a:rPr lang="en-GB" dirty="0" smtClean="0"/>
              <a:t>Test for illegal </a:t>
            </a:r>
            <a:r>
              <a:rPr lang="en-GB" dirty="0" err="1" smtClean="0"/>
              <a:t>args</a:t>
            </a:r>
            <a:r>
              <a:rPr lang="en-GB" dirty="0" smtClean="0"/>
              <a:t>, and throw </a:t>
            </a:r>
            <a:r>
              <a:rPr lang="en-GB" dirty="0" err="1" smtClean="0">
                <a:latin typeface="Lucida Console" pitchFamily="49" charset="0"/>
              </a:rPr>
              <a:t>IllegalArgumentException</a:t>
            </a: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dirty="0" smtClean="0"/>
              <a:t>Don't use assertions to test command-line arguments</a:t>
            </a:r>
          </a:p>
          <a:p>
            <a:pPr lvl="1">
              <a:defRPr/>
            </a:pPr>
            <a:r>
              <a:rPr lang="en-GB" dirty="0" smtClean="0"/>
              <a:t>Same reason as above</a:t>
            </a:r>
          </a:p>
          <a:p>
            <a:pPr>
              <a:defRPr/>
            </a:pPr>
            <a:r>
              <a:rPr lang="en-GB" dirty="0" smtClean="0"/>
              <a:t>Don't have side-effects in assertions</a:t>
            </a:r>
          </a:p>
          <a:p>
            <a:pPr lvl="1">
              <a:defRPr/>
            </a:pPr>
            <a:r>
              <a:rPr lang="en-GB" dirty="0" smtClean="0"/>
              <a:t>Think about this…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 smtClean="0"/>
          </a:p>
          <a:p>
            <a:pPr lvl="1">
              <a:defRPr/>
            </a:pPr>
            <a:endParaRPr lang="en-GB" u="sng" dirty="0" smtClean="0"/>
          </a:p>
          <a:p>
            <a:pPr lvl="1">
              <a:defRPr/>
            </a:pPr>
            <a:endParaRPr lang="en-GB" dirty="0" smtClean="0"/>
          </a:p>
          <a:p>
            <a:pPr lvl="1"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DE3FCDB-6B37-458D-AA46-86F0911C33CE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smtClean="0"/>
              <a:t>Exceptions</a:t>
            </a:r>
          </a:p>
          <a:p>
            <a:pPr marL="457200" indent="-457200" eaLnBrk="1" hangingPunct="1"/>
            <a:r>
              <a:rPr lang="en-GB" smtClean="0"/>
              <a:t>Exception classes</a:t>
            </a:r>
          </a:p>
          <a:p>
            <a:pPr marL="457200" indent="-457200" eaLnBrk="1" hangingPunct="1"/>
            <a:r>
              <a:rPr lang="en-GB" smtClean="0"/>
              <a:t>Assertions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22DB617-1451-4A73-9433-6ED3579F980D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1. Exceptions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Categories of exceptions in Java</a:t>
            </a:r>
          </a:p>
          <a:p>
            <a:pPr eaLnBrk="1" hangingPunct="1"/>
            <a:r>
              <a:rPr lang="en-GB" smtClean="0"/>
              <a:t>How to handle exceptions</a:t>
            </a:r>
          </a:p>
          <a:p>
            <a:pPr eaLnBrk="1" hangingPunct="1"/>
            <a:r>
              <a:rPr lang="en-GB" smtClean="0"/>
              <a:t>Example</a:t>
            </a:r>
          </a:p>
          <a:p>
            <a:pPr eaLnBrk="1" hangingPunct="1"/>
            <a:r>
              <a:rPr lang="en-GB" smtClean="0"/>
              <a:t>Exception hierarchies</a:t>
            </a:r>
          </a:p>
          <a:p>
            <a:pPr eaLnBrk="1" hangingPunct="1"/>
            <a:r>
              <a:rPr lang="en-GB" smtClean="0"/>
              <a:t>Propagating checked exceptions</a:t>
            </a:r>
          </a:p>
          <a:p>
            <a:pPr eaLnBrk="1" hangingPunct="1"/>
            <a:r>
              <a:rPr lang="en-GB" smtClean="0"/>
              <a:t>Rethrowing the same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/>
      <p:bldP spid="8427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6147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Exceptions are a run-time mechanism for indicating exceptional conditions in Java</a:t>
            </a:r>
          </a:p>
          <a:p>
            <a:pPr lvl="1" eaLnBrk="1" hangingPunct="1"/>
            <a:r>
              <a:rPr lang="en-GB" smtClean="0"/>
              <a:t>If you detect an "exceptional" condition, you can throw an exception</a:t>
            </a:r>
          </a:p>
          <a:p>
            <a:pPr lvl="1" eaLnBrk="1" hangingPunct="1"/>
            <a:r>
              <a:rPr lang="en-GB" smtClean="0"/>
              <a:t>An exception is an object that contains relevant error info</a:t>
            </a:r>
          </a:p>
          <a:p>
            <a:pPr eaLnBrk="1" hangingPunct="1"/>
            <a:r>
              <a:rPr lang="en-GB" smtClean="0"/>
              <a:t>Somewhere up the call stack, the exception is caught and dealt with</a:t>
            </a:r>
          </a:p>
          <a:p>
            <a:pPr lvl="1" eaLnBrk="1" hangingPunct="1"/>
            <a:r>
              <a:rPr lang="en-GB" smtClean="0"/>
              <a:t>If the exception is not caught, your application terminates</a:t>
            </a:r>
          </a:p>
          <a:p>
            <a:pPr eaLnBrk="1" hangingPunct="1"/>
            <a:endParaRPr lang="en-GB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Categories of Exceptions in Java</a:t>
            </a:r>
          </a:p>
        </p:txBody>
      </p:sp>
      <p:sp>
        <p:nvSpPr>
          <p:cNvPr id="717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There are lots of things that can go wrong in a Java app</a:t>
            </a:r>
          </a:p>
          <a:p>
            <a:pPr lvl="1"/>
            <a:r>
              <a:rPr lang="en-GB" smtClean="0"/>
              <a:t>Therefore, there are lots of different exception classes</a:t>
            </a:r>
          </a:p>
          <a:p>
            <a:pPr lvl="1"/>
            <a:r>
              <a:rPr lang="en-GB" smtClean="0"/>
              <a:t>Each exception class represents a different kind of problem</a:t>
            </a:r>
          </a:p>
          <a:p>
            <a:pPr lvl="1"/>
            <a:r>
              <a:rPr lang="en-GB" smtClean="0"/>
              <a:t>The Java library defines hundreds of standard exception classes (see later for some examples)</a:t>
            </a:r>
          </a:p>
          <a:p>
            <a:r>
              <a:rPr lang="en-GB" smtClean="0"/>
              <a:t>Java classifies exceptions into 3 categories:</a:t>
            </a:r>
          </a:p>
          <a:p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97575" y="6386513"/>
            <a:ext cx="2895600" cy="457200"/>
          </a:xfrm>
        </p:spPr>
        <p:txBody>
          <a:bodyPr/>
          <a:lstStyle/>
          <a:p>
            <a:pPr>
              <a:defRPr/>
            </a:pPr>
            <a:fld id="{31263901-0D9F-4445-A7AB-EE8A83A2B9F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cxnSp>
        <p:nvCxnSpPr>
          <p:cNvPr id="7173" name="Elbow Connector 30"/>
          <p:cNvCxnSpPr>
            <a:cxnSpLocks noChangeShapeType="1"/>
            <a:stCxn id="7182" idx="0"/>
            <a:endCxn id="7181" idx="0"/>
          </p:cNvCxnSpPr>
          <p:nvPr/>
        </p:nvCxnSpPr>
        <p:spPr bwMode="auto">
          <a:xfrm rot="5400000" flipH="1" flipV="1">
            <a:off x="3859213" y="2400300"/>
            <a:ext cx="12700" cy="4203700"/>
          </a:xfrm>
          <a:prstGeom prst="bentConnector3">
            <a:avLst>
              <a:gd name="adj1" fmla="val 190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74" name="Straight Connector 31"/>
          <p:cNvCxnSpPr>
            <a:cxnSpLocks noChangeShapeType="1"/>
          </p:cNvCxnSpPr>
          <p:nvPr/>
        </p:nvCxnSpPr>
        <p:spPr bwMode="auto">
          <a:xfrm rot="16200000" flipH="1">
            <a:off x="3630613" y="4062412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175" name="TextBox 32"/>
          <p:cNvSpPr txBox="1">
            <a:spLocks noChangeArrowheads="1"/>
          </p:cNvSpPr>
          <p:nvPr/>
        </p:nvSpPr>
        <p:spPr bwMode="auto">
          <a:xfrm flipH="1">
            <a:off x="2865438" y="3581400"/>
            <a:ext cx="1909762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Throwable</a:t>
            </a:r>
          </a:p>
        </p:txBody>
      </p:sp>
      <p:sp>
        <p:nvSpPr>
          <p:cNvPr id="7176" name="Isosceles Triangle 33"/>
          <p:cNvSpPr>
            <a:spLocks noChangeArrowheads="1"/>
          </p:cNvSpPr>
          <p:nvPr/>
        </p:nvSpPr>
        <p:spPr bwMode="auto">
          <a:xfrm>
            <a:off x="3733800" y="3937000"/>
            <a:ext cx="155575" cy="1651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7177" name="Straight Connector 20"/>
          <p:cNvCxnSpPr>
            <a:cxnSpLocks noChangeShapeType="1"/>
          </p:cNvCxnSpPr>
          <p:nvPr/>
        </p:nvCxnSpPr>
        <p:spPr bwMode="auto">
          <a:xfrm rot="5400000">
            <a:off x="5801107" y="4997831"/>
            <a:ext cx="329437" cy="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178" name="Isosceles Triangle 24"/>
          <p:cNvSpPr>
            <a:spLocks noChangeArrowheads="1"/>
          </p:cNvSpPr>
          <p:nvPr/>
        </p:nvSpPr>
        <p:spPr bwMode="auto">
          <a:xfrm>
            <a:off x="5883275" y="4848225"/>
            <a:ext cx="155575" cy="1651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7179" name="Straight Connector 39"/>
          <p:cNvCxnSpPr>
            <a:cxnSpLocks noChangeShapeType="1"/>
          </p:cNvCxnSpPr>
          <p:nvPr/>
        </p:nvCxnSpPr>
        <p:spPr bwMode="auto">
          <a:xfrm rot="16200000" flipH="1">
            <a:off x="1330326" y="4865687"/>
            <a:ext cx="876300" cy="952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180" name="Isosceles Triangle 38"/>
          <p:cNvSpPr>
            <a:spLocks noChangeArrowheads="1"/>
          </p:cNvSpPr>
          <p:nvPr/>
        </p:nvSpPr>
        <p:spPr bwMode="auto">
          <a:xfrm>
            <a:off x="1689100" y="4864100"/>
            <a:ext cx="155575" cy="1651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TextBox 15"/>
          <p:cNvSpPr txBox="1">
            <a:spLocks noChangeArrowheads="1"/>
          </p:cNvSpPr>
          <p:nvPr/>
        </p:nvSpPr>
        <p:spPr bwMode="auto">
          <a:xfrm flipH="1">
            <a:off x="5011738" y="4495800"/>
            <a:ext cx="1909762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Exception</a:t>
            </a:r>
          </a:p>
        </p:txBody>
      </p:sp>
      <p:sp>
        <p:nvSpPr>
          <p:cNvPr id="7182" name="TextBox 28"/>
          <p:cNvSpPr txBox="1">
            <a:spLocks noChangeArrowheads="1"/>
          </p:cNvSpPr>
          <p:nvPr/>
        </p:nvSpPr>
        <p:spPr bwMode="auto">
          <a:xfrm flipH="1">
            <a:off x="808038" y="4508500"/>
            <a:ext cx="1909762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Error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5613" y="5232400"/>
            <a:ext cx="263842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+mj-lt"/>
              </a:rPr>
              <a:t>System error classes</a:t>
            </a:r>
            <a:endParaRPr lang="en-GB" dirty="0">
              <a:solidFill>
                <a:srgbClr val="FF0000"/>
              </a:solidFill>
              <a:latin typeface="+mj-lt"/>
            </a:endParaRPr>
          </a:p>
          <a:p>
            <a:pPr algn="ctr"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You SHOULDN'T catch these, </a:t>
            </a:r>
          </a:p>
          <a:p>
            <a:pPr algn="ctr"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they're too serious!</a:t>
            </a:r>
          </a:p>
        </p:txBody>
      </p:sp>
      <p:cxnSp>
        <p:nvCxnSpPr>
          <p:cNvPr id="7184" name="Straight Connector 39"/>
          <p:cNvCxnSpPr>
            <a:cxnSpLocks noChangeShapeType="1"/>
            <a:stCxn id="7186" idx="0"/>
          </p:cNvCxnSpPr>
          <p:nvPr/>
        </p:nvCxnSpPr>
        <p:spPr bwMode="auto">
          <a:xfrm rot="16200000" flipH="1">
            <a:off x="3835401" y="5931724"/>
            <a:ext cx="8001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185" name="Isosceles Triangle 38"/>
          <p:cNvSpPr>
            <a:spLocks noChangeArrowheads="1"/>
          </p:cNvSpPr>
          <p:nvPr/>
        </p:nvSpPr>
        <p:spPr bwMode="auto">
          <a:xfrm>
            <a:off x="4152900" y="5876162"/>
            <a:ext cx="155575" cy="1651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6" name="TextBox 13"/>
          <p:cNvSpPr txBox="1">
            <a:spLocks noChangeArrowheads="1"/>
          </p:cNvSpPr>
          <p:nvPr/>
        </p:nvSpPr>
        <p:spPr bwMode="auto">
          <a:xfrm flipH="1">
            <a:off x="3322638" y="5533262"/>
            <a:ext cx="1822450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RuntimeException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14575" y="6269862"/>
            <a:ext cx="38227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+mj-lt"/>
              </a:rPr>
              <a:t>Unchecked exception classes</a:t>
            </a:r>
            <a:endParaRPr lang="en-GB" dirty="0">
              <a:solidFill>
                <a:srgbClr val="FF0000"/>
              </a:solidFill>
              <a:latin typeface="+mj-lt"/>
            </a:endParaRPr>
          </a:p>
          <a:p>
            <a:pPr algn="ctr"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You CAN catch these, but prevention is better.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38900" y="5457062"/>
            <a:ext cx="2584450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+mj-lt"/>
              </a:rPr>
              <a:t>Checked exception classes</a:t>
            </a:r>
          </a:p>
          <a:p>
            <a:pPr algn="ctr"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You MUST catch these,</a:t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r>
              <a:rPr lang="en-GB" dirty="0">
                <a:solidFill>
                  <a:srgbClr val="FF0000"/>
                </a:solidFill>
                <a:latin typeface="+mj-lt"/>
              </a:rPr>
              <a:t>or you'll get a compiler error.</a:t>
            </a:r>
          </a:p>
        </p:txBody>
      </p:sp>
      <p:cxnSp>
        <p:nvCxnSpPr>
          <p:cNvPr id="7189" name="Straight Connector 66"/>
          <p:cNvCxnSpPr>
            <a:cxnSpLocks noChangeShapeType="1"/>
            <a:stCxn id="7186" idx="0"/>
          </p:cNvCxnSpPr>
          <p:nvPr/>
        </p:nvCxnSpPr>
        <p:spPr bwMode="auto">
          <a:xfrm rot="5400000" flipH="1" flipV="1">
            <a:off x="5984875" y="3780663"/>
            <a:ext cx="3175" cy="3505200"/>
          </a:xfrm>
          <a:prstGeom prst="bentConnector3">
            <a:avLst>
              <a:gd name="adj1" fmla="val 12295405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What Exceptions do you have to Catch?</a:t>
            </a:r>
          </a:p>
        </p:txBody>
      </p:sp>
      <p:sp>
        <p:nvSpPr>
          <p:cNvPr id="8195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How do you know what exceptions you have to catch in your code?</a:t>
            </a:r>
          </a:p>
          <a:p>
            <a:pPr lvl="1"/>
            <a:r>
              <a:rPr lang="en-GB" smtClean="0"/>
              <a:t>Try to compile your code, the compiler will tell you soon enough </a:t>
            </a:r>
            <a:r>
              <a:rPr lang="en-GB" smtClean="0">
                <a:sym typeface="Wingdings" pitchFamily="2" charset="2"/>
              </a:rPr>
              <a:t></a:t>
            </a:r>
          </a:p>
          <a:p>
            <a:pPr lvl="1"/>
            <a:r>
              <a:rPr lang="en-GB" smtClean="0">
                <a:sym typeface="Wingdings" pitchFamily="2" charset="2"/>
              </a:rPr>
              <a:t>Alternatively, take a look in JavaDoc for a method call, and it will tell you the list of checked exceptions you have to catch</a:t>
            </a:r>
          </a:p>
          <a:p>
            <a:r>
              <a:rPr lang="en-GB" smtClean="0">
                <a:sym typeface="Wingdings" pitchFamily="2" charset="2"/>
              </a:rPr>
              <a:t>Example</a:t>
            </a:r>
          </a:p>
          <a:p>
            <a:pPr lvl="1"/>
            <a:r>
              <a:rPr lang="en-GB" smtClean="0">
                <a:sym typeface="Wingdings" pitchFamily="2" charset="2"/>
              </a:rPr>
              <a:t>See the JavaDoc for the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FileWriter</a:t>
            </a:r>
            <a:r>
              <a:rPr lang="en-GB" smtClean="0">
                <a:sym typeface="Wingdings" pitchFamily="2" charset="2"/>
              </a:rPr>
              <a:t> constructor</a:t>
            </a:r>
          </a:p>
          <a:p>
            <a:pPr lvl="1"/>
            <a:r>
              <a:rPr lang="en-GB" smtClean="0">
                <a:sym typeface="Wingdings" pitchFamily="2" charset="2"/>
              </a:rPr>
              <a:t>You'll see that it throws an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IOException</a:t>
            </a:r>
          </a:p>
          <a:p>
            <a:pPr lvl="1"/>
            <a:r>
              <a:rPr lang="en-GB" smtClean="0">
                <a:sym typeface="Wingdings" pitchFamily="2" charset="2"/>
              </a:rPr>
              <a:t>You MUST deal with this exception in your code (why…?)</a:t>
            </a:r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3BDD591-6477-4D07-9EB8-366D4C5CF83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How to Handle Exceptions</a:t>
            </a:r>
          </a:p>
        </p:txBody>
      </p:sp>
      <p:sp>
        <p:nvSpPr>
          <p:cNvPr id="9219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Lucida Console" pitchFamily="49" charset="0"/>
              </a:rPr>
              <a:t>try</a:t>
            </a:r>
            <a:r>
              <a:rPr lang="en-GB" dirty="0" smtClean="0"/>
              <a:t> block</a:t>
            </a:r>
          </a:p>
          <a:p>
            <a:pPr lvl="1">
              <a:defRPr/>
            </a:pPr>
            <a:r>
              <a:rPr lang="en-GB" dirty="0" smtClean="0"/>
              <a:t>Contains code that might</a:t>
            </a:r>
            <a:br>
              <a:rPr lang="en-GB" dirty="0" smtClean="0"/>
            </a:br>
            <a:r>
              <a:rPr lang="en-GB" dirty="0" smtClean="0"/>
              <a:t>cause an exception</a:t>
            </a:r>
          </a:p>
          <a:p>
            <a:pPr>
              <a:defRPr/>
            </a:pPr>
            <a:r>
              <a:rPr lang="en-GB" dirty="0" smtClean="0">
                <a:latin typeface="Lucida Console" pitchFamily="49" charset="0"/>
              </a:rPr>
              <a:t>catch</a:t>
            </a:r>
            <a:r>
              <a:rPr lang="en-GB" dirty="0" smtClean="0"/>
              <a:t> block(s)</a:t>
            </a:r>
          </a:p>
          <a:p>
            <a:pPr lvl="1">
              <a:defRPr/>
            </a:pPr>
            <a:r>
              <a:rPr lang="en-GB" dirty="0" smtClean="0"/>
              <a:t>Zero or more</a:t>
            </a:r>
          </a:p>
          <a:p>
            <a:pPr lvl="1">
              <a:defRPr/>
            </a:pPr>
            <a:r>
              <a:rPr lang="en-GB" dirty="0" smtClean="0"/>
              <a:t>Specify an exception class,</a:t>
            </a:r>
            <a:br>
              <a:rPr lang="en-GB" dirty="0" smtClean="0"/>
            </a:br>
            <a:r>
              <a:rPr lang="en-GB" dirty="0" smtClean="0"/>
              <a:t>to catch exception object</a:t>
            </a:r>
          </a:p>
          <a:p>
            <a:pPr lvl="1">
              <a:defRPr/>
            </a:pPr>
            <a:r>
              <a:rPr lang="en-GB" dirty="0" smtClean="0"/>
              <a:t>Perform recovery code</a:t>
            </a:r>
          </a:p>
          <a:p>
            <a:pPr>
              <a:defRPr/>
            </a:pPr>
            <a:r>
              <a:rPr lang="en-GB" dirty="0" smtClean="0">
                <a:latin typeface="Lucida Console" pitchFamily="49" charset="0"/>
              </a:rPr>
              <a:t>finally</a:t>
            </a:r>
            <a:r>
              <a:rPr lang="en-GB" dirty="0" smtClean="0"/>
              <a:t> block (optional)</a:t>
            </a:r>
          </a:p>
          <a:p>
            <a:pPr lvl="1">
              <a:defRPr/>
            </a:pPr>
            <a:r>
              <a:rPr lang="en-GB" dirty="0" smtClean="0"/>
              <a:t>Will always be executed</a:t>
            </a:r>
          </a:p>
          <a:p>
            <a:pPr lvl="1">
              <a:defRPr/>
            </a:pPr>
            <a:r>
              <a:rPr lang="en-GB" dirty="0" smtClean="0"/>
              <a:t>Perform tidy-up code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Note:</a:t>
            </a:r>
          </a:p>
          <a:p>
            <a:pPr lvl="1">
              <a:defRPr/>
            </a:pPr>
            <a:r>
              <a:rPr lang="en-GB" dirty="0" smtClean="0">
                <a:latin typeface="Lucida Console" pitchFamily="49" charset="0"/>
              </a:rPr>
              <a:t>try</a:t>
            </a:r>
            <a:r>
              <a:rPr lang="en-GB" dirty="0" smtClean="0"/>
              <a:t> must be followed immediately by </a:t>
            </a:r>
            <a:r>
              <a:rPr lang="en-GB" dirty="0" smtClean="0">
                <a:latin typeface="Lucida Console" pitchFamily="49" charset="0"/>
              </a:rPr>
              <a:t>catch</a:t>
            </a:r>
            <a:r>
              <a:rPr lang="en-GB" dirty="0" smtClean="0">
                <a:latin typeface="+mj-lt"/>
              </a:rPr>
              <a:t> and/or </a:t>
            </a:r>
            <a:r>
              <a:rPr lang="en-GB" dirty="0" smtClean="0">
                <a:latin typeface="Lucida Console" pitchFamily="49" charset="0"/>
              </a:rPr>
              <a:t>finally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B8E5C0-1864-4D24-AA69-54F4C37C3485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84700" y="1193800"/>
            <a:ext cx="4203700" cy="4356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1" dirty="0"/>
              <a:t>try</a:t>
            </a:r>
            <a:r>
              <a:rPr lang="en-GB" sz="1200" dirty="0"/>
              <a:t>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Code that might cause an exception 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 </a:t>
            </a:r>
            <a:r>
              <a:rPr lang="en-GB" sz="1200" b="1" dirty="0"/>
              <a:t>catch</a:t>
            </a:r>
            <a:r>
              <a:rPr lang="en-GB" sz="1200" dirty="0"/>
              <a:t> (</a:t>
            </a:r>
            <a:r>
              <a:rPr lang="en-GB" sz="1200" i="1" dirty="0"/>
              <a:t>ExceptionType1 </a:t>
            </a:r>
            <a:r>
              <a:rPr lang="en-GB" sz="1200" dirty="0"/>
              <a:t>ex)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Code to handle </a:t>
            </a:r>
            <a:r>
              <a:rPr lang="en-GB" sz="1200" i="1" dirty="0"/>
              <a:t>ExceptionType1…</a:t>
            </a:r>
          </a:p>
          <a:p>
            <a:pPr defTabSz="739775">
              <a:defRPr/>
            </a:pPr>
            <a:endParaRPr lang="en-GB" sz="1200" i="1" dirty="0"/>
          </a:p>
          <a:p>
            <a:pPr defTabSz="739775">
              <a:defRPr/>
            </a:pP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 </a:t>
            </a:r>
            <a:r>
              <a:rPr lang="en-GB" sz="1200" b="1" dirty="0"/>
              <a:t>catch</a:t>
            </a:r>
            <a:r>
              <a:rPr lang="en-GB" sz="1200" dirty="0"/>
              <a:t> (</a:t>
            </a:r>
            <a:r>
              <a:rPr lang="en-GB" sz="1200" i="1" dirty="0"/>
              <a:t>ExceptionType2 </a:t>
            </a:r>
            <a:r>
              <a:rPr lang="en-GB" sz="1200" dirty="0"/>
              <a:t>ex)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Code to handle </a:t>
            </a:r>
            <a:r>
              <a:rPr lang="en-GB" sz="1200" i="1" dirty="0"/>
              <a:t>ExceptionType1…</a:t>
            </a:r>
          </a:p>
          <a:p>
            <a:pPr defTabSz="739775">
              <a:defRPr/>
            </a:pPr>
            <a:endParaRPr lang="en-GB" sz="1200" i="1" dirty="0"/>
          </a:p>
          <a:p>
            <a:pPr defTabSz="739775">
              <a:defRPr/>
            </a:pP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 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b="1" dirty="0"/>
              <a:t>finally</a:t>
            </a:r>
            <a:r>
              <a:rPr lang="en-GB" sz="1200" dirty="0"/>
              <a:t>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Performs unconditional tidying-up…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Example</a:t>
            </a:r>
          </a:p>
        </p:txBody>
      </p:sp>
      <p:sp>
        <p:nvSpPr>
          <p:cNvPr id="9219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This example illustrates simple exception handling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Based on file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20AFAFB-0F77-4395-BFB7-C702E57EA699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9900" y="2057400"/>
            <a:ext cx="8318500" cy="38036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import </a:t>
            </a:r>
            <a:r>
              <a:rPr lang="en-GB" sz="1200" dirty="0" err="1"/>
              <a:t>java.io</a:t>
            </a:r>
            <a:r>
              <a:rPr lang="en-GB" sz="1200" dirty="0"/>
              <a:t>.*;</a:t>
            </a:r>
          </a:p>
          <a:p>
            <a:pPr>
              <a:defRPr/>
            </a:pPr>
            <a:r>
              <a:rPr lang="en-GB" sz="1200" dirty="0"/>
              <a:t>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demoSimpleExceptions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PrintWriter</a:t>
            </a:r>
            <a:r>
              <a:rPr lang="en-GB" sz="1200" dirty="0"/>
              <a:t> out = null;</a:t>
            </a:r>
          </a:p>
          <a:p>
            <a:pPr>
              <a:defRPr/>
            </a:pPr>
            <a:r>
              <a:rPr lang="en-GB" sz="1200" dirty="0"/>
              <a:t>  try {</a:t>
            </a:r>
          </a:p>
          <a:p>
            <a:pPr>
              <a:defRPr/>
            </a:pPr>
            <a:r>
              <a:rPr lang="en-GB" sz="1200" dirty="0"/>
              <a:t>    out = new </a:t>
            </a:r>
            <a:r>
              <a:rPr lang="en-GB" sz="1200" dirty="0" err="1"/>
              <a:t>PrintWriter</a:t>
            </a:r>
            <a:r>
              <a:rPr lang="en-GB" sz="1200" dirty="0"/>
              <a:t>(new </a:t>
            </a:r>
            <a:r>
              <a:rPr lang="en-GB" sz="1200" dirty="0" err="1"/>
              <a:t>BufferedWriter</a:t>
            </a:r>
            <a:r>
              <a:rPr lang="en-GB" sz="1200" dirty="0"/>
              <a:t>(new </a:t>
            </a:r>
            <a:r>
              <a:rPr lang="en-GB" sz="1200" dirty="0" err="1"/>
              <a:t>FileWriter</a:t>
            </a:r>
            <a:r>
              <a:rPr lang="en-GB" sz="1200" dirty="0"/>
              <a:t>("</a:t>
            </a:r>
            <a:r>
              <a:rPr lang="en-GB" sz="1200" dirty="0" err="1"/>
              <a:t>Myfile.txt</a:t>
            </a:r>
            <a:r>
              <a:rPr lang="en-GB" sz="1200" dirty="0"/>
              <a:t>")));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out.println</a:t>
            </a:r>
            <a:r>
              <a:rPr lang="en-GB" sz="1200" dirty="0"/>
              <a:t>("Hello world.");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out.println</a:t>
            </a:r>
            <a:r>
              <a:rPr lang="en-GB" sz="1200" dirty="0"/>
              <a:t>("Thank you, and goodnight.");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catch (</a:t>
            </a:r>
            <a:r>
              <a:rPr lang="en-GB" sz="1200" dirty="0" err="1"/>
              <a:t>IOException</a:t>
            </a:r>
            <a:r>
              <a:rPr lang="en-GB" sz="1200" dirty="0"/>
              <a:t> ex)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System.err.println</a:t>
            </a:r>
            <a:r>
              <a:rPr lang="en-GB" sz="1200" dirty="0"/>
              <a:t>(</a:t>
            </a:r>
            <a:r>
              <a:rPr lang="en-GB" sz="1200" dirty="0" err="1"/>
              <a:t>ex.getMessage</a:t>
            </a:r>
            <a:r>
              <a:rPr lang="en-GB" sz="1200" dirty="0"/>
              <a:t>());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finally {</a:t>
            </a:r>
          </a:p>
          <a:p>
            <a:pPr>
              <a:defRPr/>
            </a:pPr>
            <a:r>
              <a:rPr lang="en-GB" sz="1200" dirty="0"/>
              <a:t>    if (out != null) {</a:t>
            </a:r>
          </a:p>
          <a:p>
            <a:pPr>
              <a:defRPr/>
            </a:pPr>
            <a:r>
              <a:rPr lang="en-GB" sz="1200" dirty="0"/>
              <a:t>      </a:t>
            </a:r>
            <a:r>
              <a:rPr lang="en-GB" sz="1200" dirty="0" err="1"/>
              <a:t>out.close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    }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7248525" y="5556250"/>
            <a:ext cx="1608138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Exceptions.java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247" name="Straight Arrow Connector 9"/>
          <p:cNvCxnSpPr>
            <a:cxnSpLocks noChangeShapeType="1"/>
          </p:cNvCxnSpPr>
          <p:nvPr/>
        </p:nvCxnSpPr>
        <p:spPr bwMode="auto">
          <a:xfrm rot="10800000">
            <a:off x="4318000" y="4419600"/>
            <a:ext cx="7747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5029200" y="4254500"/>
            <a:ext cx="3746500" cy="1169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rgbClr val="FF0000"/>
                </a:solidFill>
                <a:latin typeface="+mj-lt"/>
              </a:rPr>
              <a:t>Useful methods (defined in </a:t>
            </a:r>
            <a:r>
              <a:rPr lang="en-GB" b="1" dirty="0" err="1">
                <a:solidFill>
                  <a:srgbClr val="FF0000"/>
                </a:solidFill>
              </a:rPr>
              <a:t>Throwable</a:t>
            </a:r>
            <a:r>
              <a:rPr lang="en-GB" b="1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dirty="0" err="1">
                <a:solidFill>
                  <a:srgbClr val="FF0000"/>
                </a:solidFill>
              </a:rPr>
              <a:t>getMessage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dirty="0" err="1">
                <a:solidFill>
                  <a:srgbClr val="FF0000"/>
                </a:solidFill>
              </a:rPr>
              <a:t>getStackTrace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dirty="0" err="1">
                <a:solidFill>
                  <a:srgbClr val="FF0000"/>
                </a:solidFill>
              </a:rPr>
              <a:t>printStackTrace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dirty="0" err="1">
                <a:solidFill>
                  <a:srgbClr val="FF0000"/>
                </a:solidFill>
              </a:rPr>
              <a:t>getCause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Exceptions Hierarchies (1 of 2)</a:t>
            </a:r>
          </a:p>
        </p:txBody>
      </p:sp>
      <p:sp>
        <p:nvSpPr>
          <p:cNvPr id="11267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Java organizes exceptions into an inheritance hierarchy</a:t>
            </a:r>
          </a:p>
          <a:p>
            <a:pPr lvl="1"/>
            <a:r>
              <a:rPr lang="en-GB" smtClean="0"/>
              <a:t>Represents specializations of general error conditions</a:t>
            </a:r>
          </a:p>
          <a:p>
            <a:r>
              <a:rPr lang="en-GB" smtClean="0"/>
              <a:t>Example</a:t>
            </a:r>
          </a:p>
          <a:p>
            <a:pPr lvl="1"/>
            <a:r>
              <a:rPr lang="en-GB" smtClean="0"/>
              <a:t>There are several subclasses of </a:t>
            </a:r>
            <a:r>
              <a:rPr lang="en-GB" smtClean="0">
                <a:latin typeface="Lucida Console" pitchFamily="49" charset="0"/>
              </a:rPr>
              <a:t>IOException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1FE23C5-26FF-42D1-A648-3CAA1D1A32F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11269" name="TextBox 32"/>
          <p:cNvSpPr txBox="1">
            <a:spLocks noChangeArrowheads="1"/>
          </p:cNvSpPr>
          <p:nvPr/>
        </p:nvSpPr>
        <p:spPr bwMode="auto">
          <a:xfrm flipH="1">
            <a:off x="1316038" y="2946400"/>
            <a:ext cx="1909762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Throwable</a:t>
            </a:r>
          </a:p>
        </p:txBody>
      </p:sp>
      <p:sp>
        <p:nvSpPr>
          <p:cNvPr id="11270" name="TextBox 15"/>
          <p:cNvSpPr txBox="1">
            <a:spLocks noChangeArrowheads="1"/>
          </p:cNvSpPr>
          <p:nvPr/>
        </p:nvSpPr>
        <p:spPr bwMode="auto">
          <a:xfrm flipH="1">
            <a:off x="2560638" y="3530600"/>
            <a:ext cx="1909762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Exception</a:t>
            </a:r>
          </a:p>
        </p:txBody>
      </p:sp>
      <p:sp>
        <p:nvSpPr>
          <p:cNvPr id="11271" name="TextBox 15"/>
          <p:cNvSpPr txBox="1">
            <a:spLocks noChangeArrowheads="1"/>
          </p:cNvSpPr>
          <p:nvPr/>
        </p:nvSpPr>
        <p:spPr bwMode="auto">
          <a:xfrm flipH="1">
            <a:off x="3817938" y="4114800"/>
            <a:ext cx="1909762" cy="342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IOException</a:t>
            </a:r>
          </a:p>
        </p:txBody>
      </p:sp>
      <p:sp>
        <p:nvSpPr>
          <p:cNvPr id="11272" name="TextBox 15"/>
          <p:cNvSpPr txBox="1">
            <a:spLocks noChangeArrowheads="1"/>
          </p:cNvSpPr>
          <p:nvPr/>
        </p:nvSpPr>
        <p:spPr bwMode="auto">
          <a:xfrm flipH="1">
            <a:off x="5113338" y="4711700"/>
            <a:ext cx="2824162" cy="342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FileNotFoundException</a:t>
            </a:r>
          </a:p>
        </p:txBody>
      </p:sp>
      <p:sp>
        <p:nvSpPr>
          <p:cNvPr id="11273" name="TextBox 15"/>
          <p:cNvSpPr txBox="1">
            <a:spLocks noChangeArrowheads="1"/>
          </p:cNvSpPr>
          <p:nvPr/>
        </p:nvSpPr>
        <p:spPr bwMode="auto">
          <a:xfrm flipH="1">
            <a:off x="5113338" y="5156200"/>
            <a:ext cx="2824162" cy="342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EOFException</a:t>
            </a:r>
          </a:p>
        </p:txBody>
      </p:sp>
      <p:sp>
        <p:nvSpPr>
          <p:cNvPr id="11274" name="TextBox 15"/>
          <p:cNvSpPr txBox="1">
            <a:spLocks noChangeArrowheads="1"/>
          </p:cNvSpPr>
          <p:nvPr/>
        </p:nvSpPr>
        <p:spPr bwMode="auto">
          <a:xfrm flipH="1">
            <a:off x="5113338" y="5613400"/>
            <a:ext cx="2824162" cy="342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StreamCorruptedException</a:t>
            </a:r>
          </a:p>
        </p:txBody>
      </p:sp>
      <p:sp>
        <p:nvSpPr>
          <p:cNvPr id="11275" name="TextBox 15"/>
          <p:cNvSpPr txBox="1">
            <a:spLocks noChangeArrowheads="1"/>
          </p:cNvSpPr>
          <p:nvPr/>
        </p:nvSpPr>
        <p:spPr bwMode="auto">
          <a:xfrm flipH="1">
            <a:off x="5113338" y="6070600"/>
            <a:ext cx="2824162" cy="342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00"/>
              <a:t>UTFDataFormatException</a:t>
            </a:r>
          </a:p>
        </p:txBody>
      </p:sp>
      <p:cxnSp>
        <p:nvCxnSpPr>
          <p:cNvPr id="11276" name="Straight Arrow Connector 29"/>
          <p:cNvCxnSpPr>
            <a:cxnSpLocks noChangeShapeType="1"/>
            <a:stCxn id="11270" idx="3"/>
            <a:endCxn id="11269" idx="2"/>
          </p:cNvCxnSpPr>
          <p:nvPr/>
        </p:nvCxnSpPr>
        <p:spPr bwMode="auto">
          <a:xfrm rot="10800000">
            <a:off x="2271713" y="3289300"/>
            <a:ext cx="288925" cy="412750"/>
          </a:xfrm>
          <a:prstGeom prst="bent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1277" name="Straight Arrow Connector 34"/>
          <p:cNvCxnSpPr>
            <a:cxnSpLocks noChangeShapeType="1"/>
            <a:stCxn id="11271" idx="3"/>
            <a:endCxn id="11270" idx="2"/>
          </p:cNvCxnSpPr>
          <p:nvPr/>
        </p:nvCxnSpPr>
        <p:spPr bwMode="auto">
          <a:xfrm rot="10800000">
            <a:off x="3516313" y="3873500"/>
            <a:ext cx="301625" cy="412750"/>
          </a:xfrm>
          <a:prstGeom prst="bent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1278" name="Shape 42"/>
          <p:cNvCxnSpPr>
            <a:cxnSpLocks noChangeShapeType="1"/>
            <a:stCxn id="11272" idx="3"/>
            <a:endCxn id="11271" idx="2"/>
          </p:cNvCxnSpPr>
          <p:nvPr/>
        </p:nvCxnSpPr>
        <p:spPr bwMode="auto">
          <a:xfrm rot="10800000">
            <a:off x="4773613" y="4457700"/>
            <a:ext cx="339725" cy="425450"/>
          </a:xfrm>
          <a:prstGeom prst="bent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1279" name="Shape 44"/>
          <p:cNvCxnSpPr>
            <a:cxnSpLocks noChangeShapeType="1"/>
            <a:stCxn id="11273" idx="3"/>
            <a:endCxn id="11271" idx="2"/>
          </p:cNvCxnSpPr>
          <p:nvPr/>
        </p:nvCxnSpPr>
        <p:spPr bwMode="auto">
          <a:xfrm rot="10800000">
            <a:off x="4773613" y="4457700"/>
            <a:ext cx="339725" cy="869950"/>
          </a:xfrm>
          <a:prstGeom prst="bent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1280" name="Shape 50"/>
          <p:cNvCxnSpPr>
            <a:cxnSpLocks noChangeShapeType="1"/>
            <a:stCxn id="11274" idx="3"/>
            <a:endCxn id="11271" idx="2"/>
          </p:cNvCxnSpPr>
          <p:nvPr/>
        </p:nvCxnSpPr>
        <p:spPr bwMode="auto">
          <a:xfrm rot="10800000">
            <a:off x="4773613" y="4457700"/>
            <a:ext cx="339725" cy="1327150"/>
          </a:xfrm>
          <a:prstGeom prst="bent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1281" name="Shape 52"/>
          <p:cNvCxnSpPr>
            <a:cxnSpLocks noChangeShapeType="1"/>
            <a:stCxn id="11275" idx="3"/>
            <a:endCxn id="11271" idx="2"/>
          </p:cNvCxnSpPr>
          <p:nvPr/>
        </p:nvCxnSpPr>
        <p:spPr bwMode="auto">
          <a:xfrm rot="10800000">
            <a:off x="4773613" y="4457700"/>
            <a:ext cx="339725" cy="1784350"/>
          </a:xfrm>
          <a:prstGeom prst="bent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11282" name="TextBox 53"/>
          <p:cNvSpPr txBox="1">
            <a:spLocks noChangeArrowheads="1"/>
          </p:cNvSpPr>
          <p:nvPr/>
        </p:nvSpPr>
        <p:spPr bwMode="auto">
          <a:xfrm>
            <a:off x="5041900" y="6435725"/>
            <a:ext cx="511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13014</TotalTime>
  <Words>1826</Words>
  <Application>Microsoft Office PowerPoint</Application>
  <PresentationFormat>On-screen Show (4:3)</PresentationFormat>
  <Paragraphs>430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Blends</vt:lpstr>
      <vt:lpstr>Exceptions and Assertions</vt:lpstr>
      <vt:lpstr>Contents</vt:lpstr>
      <vt:lpstr>1. Exceptions</vt:lpstr>
      <vt:lpstr>Overview</vt:lpstr>
      <vt:lpstr>Categories of Exceptions in Java</vt:lpstr>
      <vt:lpstr>What Exceptions do you have to Catch?</vt:lpstr>
      <vt:lpstr>How to Handle Exceptions</vt:lpstr>
      <vt:lpstr>Example</vt:lpstr>
      <vt:lpstr>Exceptions Hierarchies (1 of 2)</vt:lpstr>
      <vt:lpstr>Exceptions Hierarchies (2 of 2)</vt:lpstr>
      <vt:lpstr>Propagating Exceptions (1 of 2)</vt:lpstr>
      <vt:lpstr>Propagating Exceptions (2 of 2)</vt:lpstr>
      <vt:lpstr>Rethrowing a Checked Exception</vt:lpstr>
      <vt:lpstr>2. Exception Classes</vt:lpstr>
      <vt:lpstr>Standard Exception Classes (1 of 2)</vt:lpstr>
      <vt:lpstr>Standard Exception Classes (2 of 2)</vt:lpstr>
      <vt:lpstr>Defining Custom Exception Classes</vt:lpstr>
      <vt:lpstr>Throwing Exceptions</vt:lpstr>
      <vt:lpstr>3. Assertions</vt:lpstr>
      <vt:lpstr>Overview</vt:lpstr>
      <vt:lpstr>Coding without Assertions</vt:lpstr>
      <vt:lpstr>Assertions Syntax</vt:lpstr>
      <vt:lpstr>Assertions Example</vt:lpstr>
      <vt:lpstr>Compiling for Assertions</vt:lpstr>
      <vt:lpstr>Enabling and Disabling Assertions</vt:lpstr>
      <vt:lpstr>Best Practice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365</cp:revision>
  <dcterms:created xsi:type="dcterms:W3CDTF">2002-05-03T12:27:39Z</dcterms:created>
  <dcterms:modified xsi:type="dcterms:W3CDTF">2011-06-17T15:31:14Z</dcterms:modified>
</cp:coreProperties>
</file>