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7"/>
  </p:notesMasterIdLst>
  <p:handoutMasterIdLst>
    <p:handoutMasterId r:id="rId38"/>
  </p:handoutMasterIdLst>
  <p:sldIdLst>
    <p:sldId id="256" r:id="rId2"/>
    <p:sldId id="497" r:id="rId3"/>
    <p:sldId id="661" r:id="rId4"/>
    <p:sldId id="662" r:id="rId5"/>
    <p:sldId id="685" r:id="rId6"/>
    <p:sldId id="671" r:id="rId7"/>
    <p:sldId id="672" r:id="rId8"/>
    <p:sldId id="673" r:id="rId9"/>
    <p:sldId id="715" r:id="rId10"/>
    <p:sldId id="716" r:id="rId11"/>
    <p:sldId id="717" r:id="rId12"/>
    <p:sldId id="726" r:id="rId13"/>
    <p:sldId id="727" r:id="rId14"/>
    <p:sldId id="728" r:id="rId15"/>
    <p:sldId id="742" r:id="rId16"/>
    <p:sldId id="729" r:id="rId17"/>
    <p:sldId id="730" r:id="rId18"/>
    <p:sldId id="731" r:id="rId19"/>
    <p:sldId id="732" r:id="rId20"/>
    <p:sldId id="733" r:id="rId21"/>
    <p:sldId id="741" r:id="rId22"/>
    <p:sldId id="734" r:id="rId23"/>
    <p:sldId id="735" r:id="rId24"/>
    <p:sldId id="739" r:id="rId25"/>
    <p:sldId id="743" r:id="rId26"/>
    <p:sldId id="736" r:id="rId27"/>
    <p:sldId id="740" r:id="rId28"/>
    <p:sldId id="720" r:id="rId29"/>
    <p:sldId id="744" r:id="rId30"/>
    <p:sldId id="745" r:id="rId31"/>
    <p:sldId id="746" r:id="rId32"/>
    <p:sldId id="749" r:id="rId33"/>
    <p:sldId id="750" r:id="rId34"/>
    <p:sldId id="748" r:id="rId35"/>
    <p:sldId id="703" r:id="rId3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27873" autoAdjust="0"/>
    <p:restoredTop sz="94648" autoAdjust="0"/>
  </p:normalViewPr>
  <p:slideViewPr>
    <p:cSldViewPr snapToGrid="0" showGuides="1">
      <p:cViewPr>
        <p:scale>
          <a:sx n="60" d="100"/>
          <a:sy n="60" d="100"/>
        </p:scale>
        <p:origin x="-2514" y="-81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0"/>
    </p:cViewPr>
  </p:sorterViewPr>
  <p:notesViewPr>
    <p:cSldViewPr snapToGrid="0" showGuides="1">
      <p:cViewPr>
        <p:scale>
          <a:sx n="70" d="100"/>
          <a:sy n="70" d="100"/>
        </p:scale>
        <p:origin x="-266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Inner Classes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7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Inner Classes</a:t>
            </a:r>
            <a:endParaRPr lang="en-GB" dirty="0"/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dirty="0">
                <a:latin typeface="Tahoma" pitchFamily="34" charset="0"/>
              </a:rPr>
              <a:t>© </a:t>
            </a:r>
            <a:r>
              <a:rPr lang="en-GB" sz="1000" dirty="0" smtClean="0">
                <a:latin typeface="Tahoma" pitchFamily="34" charset="0"/>
              </a:rPr>
              <a:t>Olsen Software, 2011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9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4608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Inner Classes</a:t>
            </a: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8463" y="1397000"/>
            <a:ext cx="711200" cy="474663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2288" y="1819275"/>
            <a:ext cx="738187" cy="474663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950" y="17462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423863" y="2111375"/>
            <a:ext cx="8343900" cy="555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Rectangle 25"/>
          <p:cNvSpPr>
            <a:spLocks noChangeArrowheads="1"/>
          </p:cNvSpPr>
          <p:nvPr userDrawn="1"/>
        </p:nvSpPr>
        <p:spPr bwMode="auto">
          <a:xfrm rot="16200000" flipV="1">
            <a:off x="242888" y="1785937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5270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28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3E38C-62E1-4C80-9F71-63CE186AD6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0375" y="214313"/>
            <a:ext cx="213360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14313"/>
            <a:ext cx="62515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8D89-3544-4404-9FB5-EF4166FF5C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A9A6D-5507-4E43-B4DB-050D11DFDC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591B3-9233-442D-8E24-F0B9102690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196975"/>
            <a:ext cx="4167188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96975"/>
            <a:ext cx="4167187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5E08-3BF4-43A4-8239-73E5D2D4C0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27A6E-8BC0-4085-98EE-C945BD02CB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C87BC-5509-45A8-A326-D0BC20F63B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6C78B-C6C2-4DA2-A8CB-2AFC7B9702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EF6A-BE91-47D6-898D-F87942E7FE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660D-F568-4A9A-8955-8B17518AAB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ltGray">
          <a:xfrm>
            <a:off x="417513" y="223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ltGray">
          <a:xfrm>
            <a:off x="800100" y="223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0FBB3C-E30B-4CE7-99F7-986CA152EA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398" name="Rectangle 14"/>
          <p:cNvSpPr>
            <a:spLocks noChangeArrowheads="1"/>
          </p:cNvSpPr>
          <p:nvPr userDrawn="1"/>
        </p:nvSpPr>
        <p:spPr bwMode="auto">
          <a:xfrm flipV="1">
            <a:off x="423863" y="906463"/>
            <a:ext cx="8343900" cy="5556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 userDrawn="1"/>
        </p:nvSpPr>
        <p:spPr bwMode="auto">
          <a:xfrm rot="16200000" flipV="1">
            <a:off x="242888" y="614362"/>
            <a:ext cx="1055688" cy="55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0225"/>
            <a:ext cx="7175500" cy="1462088"/>
          </a:xfrm>
        </p:spPr>
        <p:txBody>
          <a:bodyPr/>
          <a:lstStyle/>
          <a:p>
            <a:pPr algn="ctr" eaLnBrk="1" hangingPunct="1"/>
            <a:r>
              <a:rPr lang="en-GB" dirty="0" smtClean="0"/>
              <a:t>Inner Classes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0200" y="2922588"/>
            <a:ext cx="8620125" cy="2852737"/>
          </a:xfrm>
          <a:noFill/>
        </p:spPr>
        <p:txBody>
          <a:bodyPr/>
          <a:lstStyle/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Chapter 12</a:t>
            </a:r>
          </a:p>
          <a:p>
            <a:pPr eaLnBrk="1" hangingPunct="1">
              <a:tabLst>
                <a:tab pos="7078663" algn="l"/>
              </a:tabLst>
            </a:pPr>
            <a:endParaRPr lang="en-GB" b="1" dirty="0" smtClean="0"/>
          </a:p>
          <a:p>
            <a:pPr eaLnBrk="1" hangingPunct="1">
              <a:tabLst>
                <a:tab pos="7078663" algn="l"/>
              </a:tabLst>
            </a:pPr>
            <a:r>
              <a:rPr lang="en-GB" b="1" dirty="0" smtClean="0"/>
              <a:t>Sun Certified Java Programmer Workshop</a:t>
            </a:r>
          </a:p>
          <a:p>
            <a:pPr eaLnBrk="1" hangingPunct="1">
              <a:tabLst>
                <a:tab pos="7078663" algn="l"/>
              </a:tabLst>
            </a:pPr>
            <a:endParaRPr lang="en-GB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Member Access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In the outer class: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Instance methods can access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public</a:t>
            </a:r>
            <a:r>
              <a:rPr lang="en-GB" dirty="0" smtClean="0">
                <a:latin typeface="+mj-lt"/>
                <a:cs typeface="Tahoma" pitchFamily="34" charset="0"/>
              </a:rPr>
              <a:t> members of inner class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Instance methods can't access </a:t>
            </a:r>
            <a:r>
              <a:rPr lang="en-GB" dirty="0" err="1" smtClean="0">
                <a:latin typeface="+mj-lt"/>
                <a:cs typeface="Tahoma" pitchFamily="34" charset="0"/>
              </a:rPr>
              <a:t>non</a:t>
            </a:r>
            <a:r>
              <a:rPr lang="en-GB" sz="1900" dirty="0" err="1" smtClean="0">
                <a:latin typeface="Lucida Console" pitchFamily="49" charset="0"/>
                <a:cs typeface="Tahoma" pitchFamily="34" charset="0"/>
              </a:rPr>
              <a:t>public</a:t>
            </a:r>
            <a:r>
              <a:rPr lang="en-GB" dirty="0" smtClean="0">
                <a:latin typeface="+mj-lt"/>
                <a:cs typeface="Tahoma" pitchFamily="34" charset="0"/>
              </a:rPr>
              <a:t> members of inner class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Static methods can't access anything on inner class</a:t>
            </a:r>
          </a:p>
          <a:p>
            <a:pPr eaLnBrk="1" hangingPunct="1"/>
            <a:r>
              <a:rPr lang="en-GB" dirty="0" smtClean="0"/>
              <a:t>In the inner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 access all the members of the outer class, even if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private</a:t>
            </a:r>
            <a:r>
              <a:rPr lang="en-GB" dirty="0" smtClean="0">
                <a:cs typeface="Tahoma" pitchFamily="34" charset="0"/>
              </a:rPr>
              <a:t>!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Allows inner class to interact with its outer class meaningfully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067498"/>
            <a:ext cx="7810500" cy="2380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  private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anOuterField</a:t>
            </a:r>
            <a:r>
              <a:rPr lang="en-GB" sz="1200" dirty="0" smtClean="0"/>
              <a:t>;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6363" y="4824241"/>
            <a:ext cx="7081347" cy="12454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  public void </a:t>
            </a:r>
            <a:r>
              <a:rPr lang="en-GB" sz="1200" dirty="0" err="1" smtClean="0"/>
              <a:t>anInnerMethod</a:t>
            </a:r>
            <a:r>
              <a:rPr lang="en-GB" sz="1200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anOuterField</a:t>
            </a:r>
            <a:r>
              <a:rPr lang="en-GB" sz="1200" dirty="0" smtClean="0"/>
              <a:t>++;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an Inner Object (1 of 3)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When you have an inner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The inner object MUST be associated with an outer object</a:t>
            </a:r>
          </a:p>
          <a:p>
            <a:pPr eaLnBrk="1" hangingPunct="1"/>
            <a:r>
              <a:rPr lang="en-GB" dirty="0" smtClean="0">
                <a:cs typeface="Tahoma" pitchFamily="34" charset="0"/>
              </a:rPr>
              <a:t>So you can't just create a raw inner object on its own:</a:t>
            </a:r>
          </a:p>
          <a:p>
            <a:pPr lvl="1" eaLnBrk="1" hangingPunct="1"/>
            <a:endParaRPr lang="en-GB" dirty="0" smtClean="0">
              <a:cs typeface="Tahoma" pitchFamily="34" charset="0"/>
            </a:endParaRPr>
          </a:p>
          <a:p>
            <a:pPr lvl="1"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r>
              <a:rPr lang="en-GB" dirty="0" smtClean="0">
                <a:cs typeface="Tahoma" pitchFamily="34" charset="0"/>
              </a:rPr>
              <a:t>Instead, you must create the inner object via the context of an outer object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Various ways to do this, see following slides</a:t>
            </a:r>
          </a:p>
          <a:p>
            <a:pPr lvl="1" eaLnBrk="1" hangingPunct="1"/>
            <a:endParaRPr lang="en-GB" dirty="0" smtClean="0">
              <a:cs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585549"/>
            <a:ext cx="7810500" cy="6155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// Error!</a:t>
            </a:r>
          </a:p>
          <a:p>
            <a:pPr defTabSz="739775">
              <a:defRPr/>
            </a:pPr>
            <a:r>
              <a:rPr lang="en-GB" sz="1200" dirty="0" err="1" smtClean="0"/>
              <a:t>MyInner</a:t>
            </a:r>
            <a:r>
              <a:rPr lang="en-GB" sz="1200" dirty="0" smtClean="0"/>
              <a:t> inner = new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an Inner Object (2 of 3)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You can define methods in the outer class, with the responsibility of creating inner objects</a:t>
            </a: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r>
              <a:rPr lang="en-GB" dirty="0" smtClean="0">
                <a:cs typeface="Tahoma" pitchFamily="34" charset="0"/>
              </a:rPr>
              <a:t>Client code: 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Note the use of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MyOuter.MyInner</a:t>
            </a:r>
            <a:r>
              <a:rPr lang="en-GB" dirty="0" smtClean="0">
                <a:cs typeface="Tahoma" pitchFamily="34" charset="0"/>
              </a:rPr>
              <a:t> to access inner class name</a:t>
            </a:r>
          </a:p>
          <a:p>
            <a:pPr lvl="1" eaLnBrk="1" hangingPunct="1"/>
            <a:endParaRPr lang="en-GB" dirty="0" smtClean="0"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49449"/>
            <a:ext cx="7810500" cy="12297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 </a:t>
            </a:r>
            <a:r>
              <a:rPr lang="en-GB" sz="1200" dirty="0" err="1" smtClean="0"/>
              <a:t>createInner</a:t>
            </a:r>
            <a:r>
              <a:rPr lang="en-GB" sz="1200" dirty="0" smtClean="0"/>
              <a:t>() {</a:t>
            </a:r>
          </a:p>
          <a:p>
            <a:r>
              <a:rPr lang="en-GB" sz="1200" dirty="0" smtClean="0"/>
              <a:t>    return new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8706" y="4976665"/>
            <a:ext cx="7810500" cy="11403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Create an instance of the outer class.</a:t>
            </a:r>
          </a:p>
          <a:p>
            <a:r>
              <a:rPr lang="en-GB" sz="1200" dirty="0" err="1" smtClean="0"/>
              <a:t>MyOuter</a:t>
            </a:r>
            <a:r>
              <a:rPr lang="en-GB" sz="1200" dirty="0" smtClean="0"/>
              <a:t>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= new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// Use the outer object to create an associated inner object.</a:t>
            </a:r>
          </a:p>
          <a:p>
            <a:r>
              <a:rPr lang="en-GB" sz="1200" dirty="0" err="1" smtClean="0"/>
              <a:t>MyOuter.MyInner</a:t>
            </a:r>
            <a:r>
              <a:rPr lang="en-GB" sz="1200" dirty="0" smtClean="0"/>
              <a:t> myInner1 = </a:t>
            </a:r>
            <a:r>
              <a:rPr lang="en-GB" sz="1200" dirty="0" err="1" smtClean="0"/>
              <a:t>myOuter.createInner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an Inner Object (3 of 3)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You can create an inner object manually in the client code</a:t>
            </a:r>
          </a:p>
          <a:p>
            <a:pPr lvl="1" eaLnBrk="1" hangingPunct="1"/>
            <a:r>
              <a:rPr lang="en-GB" dirty="0" smtClean="0"/>
              <a:t>Using the syntax </a:t>
            </a:r>
            <a:r>
              <a:rPr lang="en-GB" dirty="0" err="1" smtClean="0">
                <a:latin typeface="Lucida Console" pitchFamily="49" charset="0"/>
              </a:rPr>
              <a:t>outerObjectReference.new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eaLnBrk="1" hangingPunct="1"/>
            <a:r>
              <a:rPr lang="en-GB" dirty="0" smtClean="0"/>
              <a:t>You can create an inner object directly after creating the outer object</a:t>
            </a:r>
          </a:p>
          <a:p>
            <a:pPr lvl="1" eaLnBrk="1" hangingPunct="1"/>
            <a:r>
              <a:rPr lang="en-GB" dirty="0" smtClean="0"/>
              <a:t>Using the syntax </a:t>
            </a:r>
            <a:r>
              <a:rPr lang="en-GB" dirty="0" smtClean="0">
                <a:latin typeface="Lucida Console" pitchFamily="49" charset="0"/>
              </a:rPr>
              <a:t>new </a:t>
            </a:r>
            <a:r>
              <a:rPr lang="en-GB" dirty="0" err="1" smtClean="0">
                <a:latin typeface="Lucida Console" pitchFamily="49" charset="0"/>
              </a:rPr>
              <a:t>OuterClass</a:t>
            </a:r>
            <a:r>
              <a:rPr lang="en-GB" dirty="0" smtClean="0">
                <a:latin typeface="Lucida Console" pitchFamily="49" charset="0"/>
              </a:rPr>
              <a:t>().new </a:t>
            </a:r>
            <a:r>
              <a:rPr lang="en-GB" dirty="0" err="1" smtClean="0">
                <a:latin typeface="Lucida Console" pitchFamily="49" charset="0"/>
              </a:rPr>
              <a:t>InnerClass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>
              <a:cs typeface="Tahoma" pitchFamily="34" charset="0"/>
            </a:endParaRPr>
          </a:p>
          <a:p>
            <a:pPr lvl="1" eaLnBrk="1" hangingPunct="1"/>
            <a:endParaRPr lang="en-GB" dirty="0" smtClean="0"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49449"/>
            <a:ext cx="7810500" cy="12297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Create an instance of the outer class.</a:t>
            </a:r>
          </a:p>
          <a:p>
            <a:r>
              <a:rPr lang="en-GB" sz="1200" dirty="0" err="1" smtClean="0"/>
              <a:t>MyOuter</a:t>
            </a:r>
            <a:r>
              <a:rPr lang="en-GB" sz="1200" dirty="0" smtClean="0"/>
              <a:t>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= new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// Manually create an inner object, associated with an outer object.</a:t>
            </a:r>
          </a:p>
          <a:p>
            <a:r>
              <a:rPr lang="en-GB" sz="1200" dirty="0" err="1" smtClean="0"/>
              <a:t>MyOuter.MyInner</a:t>
            </a:r>
            <a:r>
              <a:rPr lang="en-GB" sz="1200" dirty="0" smtClean="0"/>
              <a:t> myInner2 = </a:t>
            </a:r>
            <a:r>
              <a:rPr lang="en-GB" sz="1200" dirty="0" err="1" smtClean="0"/>
              <a:t>myOuter.new</a:t>
            </a:r>
            <a:r>
              <a:rPr lang="en-GB" sz="1200" dirty="0" smtClean="0"/>
              <a:t>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2940" y="5118560"/>
            <a:ext cx="7810500" cy="5885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Create an outer object and an inner object "at the same time".</a:t>
            </a:r>
          </a:p>
          <a:p>
            <a:r>
              <a:rPr lang="en-GB" sz="1200" dirty="0" err="1" smtClean="0"/>
              <a:t>MyOuter.MyInner</a:t>
            </a:r>
            <a:r>
              <a:rPr lang="en-GB" sz="1200" dirty="0" smtClean="0"/>
              <a:t> myInner3 = new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().new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The Meaning of this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In an inner class:</a:t>
            </a:r>
          </a:p>
          <a:p>
            <a:pPr lvl="1" eaLnBrk="1" hangingPunct="1"/>
            <a:r>
              <a:rPr lang="en-GB" dirty="0" smtClean="0">
                <a:latin typeface="Lucida Console" pitchFamily="49" charset="0"/>
                <a:cs typeface="Tahoma" pitchFamily="34" charset="0"/>
              </a:rPr>
              <a:t>this</a:t>
            </a:r>
            <a:r>
              <a:rPr lang="en-GB" dirty="0" smtClean="0">
                <a:cs typeface="Tahoma" pitchFamily="34" charset="0"/>
              </a:rPr>
              <a:t> means the inner object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OuterClassName.this</a:t>
            </a:r>
            <a:r>
              <a:rPr lang="en-GB" dirty="0" smtClean="0">
                <a:cs typeface="Tahoma" pitchFamily="34" charset="0"/>
              </a:rPr>
              <a:t> means the associated outer object</a:t>
            </a:r>
          </a:p>
          <a:p>
            <a:pPr eaLnBrk="1" hangingPunct="1"/>
            <a:r>
              <a:rPr lang="en-GB" dirty="0" smtClean="0">
                <a:cs typeface="Tahoma" pitchFamily="34" charset="0"/>
              </a:rPr>
              <a:t>Example:</a:t>
            </a:r>
          </a:p>
          <a:p>
            <a:pPr lvl="1" eaLnBrk="1" hangingPunct="1"/>
            <a:endParaRPr lang="en-GB" dirty="0" smtClean="0"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948111"/>
            <a:ext cx="7810500" cy="28378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  private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anOuterField</a:t>
            </a:r>
            <a:r>
              <a:rPr lang="en-GB" sz="1200" dirty="0" smtClean="0"/>
              <a:t>;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06363" y="3752172"/>
            <a:ext cx="7081347" cy="157655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MyInner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private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anInnerField</a:t>
            </a:r>
            <a:r>
              <a:rPr lang="en-GB" sz="1200" dirty="0" smtClean="0"/>
              <a:t>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public void </a:t>
            </a:r>
            <a:r>
              <a:rPr lang="en-GB" sz="1200" dirty="0" err="1" smtClean="0"/>
              <a:t>anInnerMethod</a:t>
            </a:r>
            <a:r>
              <a:rPr lang="en-GB" sz="1200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this.anInnerField</a:t>
            </a:r>
            <a:r>
              <a:rPr lang="en-GB" sz="1200" dirty="0" smtClean="0"/>
              <a:t>++;         // Or just </a:t>
            </a:r>
            <a:r>
              <a:rPr lang="en-GB" sz="1200" dirty="0" err="1" smtClean="0"/>
              <a:t>anInnerField</a:t>
            </a:r>
            <a:r>
              <a:rPr lang="en-GB" sz="1200" dirty="0" smtClean="0"/>
              <a:t>++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 smtClean="0"/>
              <a:t>MyOuter.this.anOuterField</a:t>
            </a:r>
            <a:r>
              <a:rPr lang="en-GB" sz="1200" dirty="0" smtClean="0"/>
              <a:t>++; // Or just </a:t>
            </a:r>
            <a:r>
              <a:rPr lang="en-GB" sz="1200" dirty="0" err="1" smtClean="0"/>
              <a:t>anOuterField</a:t>
            </a:r>
            <a:r>
              <a:rPr lang="en-GB" sz="1200" dirty="0" smtClean="0"/>
              <a:t>++;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Example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For a complete example, see:</a:t>
            </a:r>
            <a:endParaRPr lang="en-GB" dirty="0" smtClean="0"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MyOuterWithInnerClass.java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eaLnBrk="1" hangingPunct="1"/>
            <a:r>
              <a:rPr lang="en-GB" dirty="0" smtClean="0">
                <a:latin typeface="+mj-lt"/>
                <a:cs typeface="Tahoma" pitchFamily="34" charset="0"/>
              </a:rPr>
              <a:t>For usage, see: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Main.java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demoInnerClasses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AAB270-7363-48D4-AABE-560494F0E532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dirty="0" smtClean="0"/>
              <a:t>3. Method-Local Inner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Defining a method-local inner class</a:t>
            </a:r>
          </a:p>
          <a:p>
            <a:pPr eaLnBrk="1" hangingPunct="1"/>
            <a:r>
              <a:rPr lang="en-GB" dirty="0" smtClean="0"/>
              <a:t>Member access</a:t>
            </a:r>
          </a:p>
          <a:p>
            <a:pPr eaLnBrk="1" hangingPunct="1"/>
            <a:r>
              <a:rPr lang="en-GB" dirty="0" smtClean="0"/>
              <a:t>Creating a method-local inner object</a:t>
            </a:r>
          </a:p>
          <a:p>
            <a:pPr eaLnBrk="1" hangingPunct="1"/>
            <a:r>
              <a:rPr lang="en-GB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You can define an inner class inside a method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type is only visible inside this method (from its point of definition onwards)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type cannot have a visibility </a:t>
            </a:r>
            <a:r>
              <a:rPr lang="en-GB" dirty="0" err="1" smtClean="0">
                <a:latin typeface="+mj-lt"/>
                <a:sym typeface="Wingdings" pitchFamily="2" charset="2"/>
              </a:rPr>
              <a:t>specifier</a:t>
            </a:r>
            <a:r>
              <a:rPr lang="en-GB" dirty="0" smtClean="0">
                <a:latin typeface="+mj-lt"/>
                <a:sym typeface="Wingdings" pitchFamily="2" charset="2"/>
              </a:rPr>
              <a:t> (not even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private</a:t>
            </a:r>
            <a:r>
              <a:rPr lang="en-GB" dirty="0" smtClean="0">
                <a:latin typeface="+mj-lt"/>
                <a:sym typeface="Wingdings" pitchFamily="2" charset="2"/>
              </a:rPr>
              <a:t>)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type is completely unknown, outside this method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Consequently, the host method is responsible for creating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Defining a Method-Local Inner Class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Here's how you define a method-local inner class: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700924"/>
            <a:ext cx="7810500" cy="4289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Method in outer class.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b="1" dirty="0" smtClean="0"/>
              <a:t>public void </a:t>
            </a:r>
            <a:r>
              <a:rPr lang="en-GB" sz="1200" b="1" dirty="0" err="1" smtClean="0"/>
              <a:t>someMethod</a:t>
            </a:r>
            <a:r>
              <a:rPr lang="en-GB" sz="1200" b="1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b="1" dirty="0" smtClean="0"/>
              <a:t>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619" y="3279089"/>
            <a:ext cx="5536319" cy="168705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// Method-local inner class.</a:t>
            </a:r>
          </a:p>
          <a:p>
            <a:pPr defTabSz="739775">
              <a:defRPr/>
            </a:pPr>
            <a:r>
              <a:rPr lang="en-GB" sz="1200" dirty="0" smtClean="0"/>
              <a:t>// Can be abstract or final.</a:t>
            </a:r>
          </a:p>
          <a:p>
            <a:pPr defTabSz="739775">
              <a:defRPr/>
            </a:pPr>
            <a:r>
              <a:rPr lang="en-GB" sz="1200" b="1" dirty="0" smtClean="0"/>
              <a:t>class </a:t>
            </a:r>
            <a:r>
              <a:rPr lang="en-GB" sz="1200" b="1" dirty="0" err="1" smtClean="0"/>
              <a:t>MyMethodLocalInner</a:t>
            </a:r>
            <a:r>
              <a:rPr lang="en-GB" sz="1200" b="1" dirty="0" smtClean="0"/>
              <a:t> {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Members of method-local inner class. </a:t>
            </a:r>
          </a:p>
          <a:p>
            <a:pPr defTabSz="739775">
              <a:defRPr/>
            </a:pPr>
            <a:r>
              <a:rPr lang="en-GB" sz="1200" dirty="0" smtClean="0"/>
              <a:t>  //  - Can be instance variables and instance methods.</a:t>
            </a:r>
          </a:p>
          <a:p>
            <a:pPr defTabSz="739775">
              <a:defRPr/>
            </a:pPr>
            <a:r>
              <a:rPr lang="en-GB" sz="1200" dirty="0" smtClean="0"/>
              <a:t>  //  - Cannot be static variables or static methods! </a:t>
            </a:r>
          </a:p>
          <a:p>
            <a:pPr defTabSz="739775">
              <a:defRPr/>
            </a:pPr>
            <a:r>
              <a:rPr lang="en-GB" sz="1200" b="1" dirty="0" smtClean="0"/>
              <a:t>}</a:t>
            </a:r>
            <a:endParaRPr lang="en-GB" sz="1200" b="1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024759" y="2554018"/>
            <a:ext cx="7457089" cy="29323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Member Access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In the outer class: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The host method can access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public </a:t>
            </a:r>
            <a:r>
              <a:rPr lang="en-GB" dirty="0" smtClean="0">
                <a:latin typeface="+mj-lt"/>
                <a:cs typeface="Tahoma" pitchFamily="34" charset="0"/>
              </a:rPr>
              <a:t>members of inner class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The host method can't access </a:t>
            </a:r>
            <a:r>
              <a:rPr lang="en-GB" dirty="0" err="1" smtClean="0">
                <a:cs typeface="Tahoma" pitchFamily="34" charset="0"/>
              </a:rPr>
              <a:t>non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public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 </a:t>
            </a:r>
            <a:r>
              <a:rPr lang="en-GB" dirty="0" smtClean="0">
                <a:cs typeface="Tahoma" pitchFamily="34" charset="0"/>
              </a:rPr>
              <a:t>members of inner class</a:t>
            </a:r>
          </a:p>
          <a:p>
            <a:pPr eaLnBrk="1" hangingPunct="1"/>
            <a:r>
              <a:rPr lang="en-GB" dirty="0" smtClean="0"/>
              <a:t>In the inner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 access all the members of the outer class, even if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private</a:t>
            </a:r>
            <a:r>
              <a:rPr lang="en-GB" dirty="0" smtClean="0">
                <a:cs typeface="Tahoma" pitchFamily="34" charset="0"/>
              </a:rPr>
              <a:t>!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 access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final</a:t>
            </a:r>
            <a:r>
              <a:rPr lang="en-GB" dirty="0" smtClean="0">
                <a:cs typeface="Tahoma" pitchFamily="34" charset="0"/>
              </a:rPr>
              <a:t> local variables in host method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Can't access </a:t>
            </a:r>
            <a:r>
              <a:rPr lang="en-GB" dirty="0" err="1" smtClean="0">
                <a:cs typeface="Tahoma" pitchFamily="34" charset="0"/>
              </a:rPr>
              <a:t>non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final</a:t>
            </a:r>
            <a:r>
              <a:rPr lang="en-GB" dirty="0" smtClean="0">
                <a:cs typeface="Tahoma" pitchFamily="34" charset="0"/>
              </a:rPr>
              <a:t> local variables in host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5CA6276-6ACB-44B0-919C-320034B7FA4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Contents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495925"/>
          </a:xfrm>
        </p:spPr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Overview of inner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/>
              <a:t>Regular inner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>
                <a:sym typeface="Wingdings" pitchFamily="2" charset="2"/>
              </a:rPr>
              <a:t>Method-local inner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>
                <a:sym typeface="Wingdings" pitchFamily="2" charset="2"/>
              </a:rPr>
              <a:t>Anonymous inner classes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 smtClean="0">
                <a:sym typeface="Wingdings" pitchFamily="2" charset="2"/>
              </a:rPr>
              <a:t>Static nested class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8150225" cy="1644650"/>
            <a:chOff x="274" y="3059"/>
            <a:chExt cx="5134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616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 project: </a:t>
              </a:r>
              <a:r>
                <a:rPr lang="en-GB" sz="2000" b="1" smtClean="0">
                  <a:solidFill>
                    <a:schemeClr val="tx2"/>
                  </a:solidFill>
                  <a:sym typeface="Wingdings" pitchFamily="2" charset="2"/>
                </a:rPr>
                <a:t>DemoInnerClasses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/>
      <p:bldP spid="6225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 Method-Local Inner Object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The only way to create a method-local inner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… is inside the host method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… after the inner class definition</a:t>
            </a:r>
          </a:p>
          <a:p>
            <a:pPr eaLnBrk="1" hangingPunct="1"/>
            <a:endParaRPr lang="en-GB" dirty="0" smtClean="0"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457692"/>
            <a:ext cx="7810500" cy="397463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Method in outer class.</a:t>
            </a:r>
          </a:p>
          <a:p>
            <a:pPr defTabSz="739775">
              <a:defRPr/>
            </a:pPr>
            <a:r>
              <a:rPr lang="en-GB" sz="1200" dirty="0" smtClean="0"/>
              <a:t>  public void </a:t>
            </a:r>
            <a:r>
              <a:rPr lang="en-GB" sz="1200" dirty="0" err="1" smtClean="0"/>
              <a:t>someMethod</a:t>
            </a:r>
            <a:r>
              <a:rPr lang="en-GB" sz="1200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r>
              <a:rPr lang="en-GB" sz="1200" dirty="0" smtClean="0"/>
              <a:t>    // Create instance of inner class.</a:t>
            </a:r>
          </a:p>
          <a:p>
            <a:r>
              <a:rPr lang="en-GB" sz="1200" dirty="0" smtClean="0"/>
              <a:t>    </a:t>
            </a:r>
            <a:r>
              <a:rPr lang="en-GB" sz="1200" b="1" dirty="0" err="1" smtClean="0"/>
              <a:t>MyMethodLocalInner</a:t>
            </a:r>
            <a:r>
              <a:rPr lang="en-GB" sz="1200" b="1" dirty="0" smtClean="0"/>
              <a:t> </a:t>
            </a:r>
            <a:r>
              <a:rPr lang="en-GB" sz="1200" b="1" dirty="0" err="1" smtClean="0"/>
              <a:t>myInner</a:t>
            </a:r>
            <a:r>
              <a:rPr lang="en-GB" sz="1200" b="1" dirty="0" smtClean="0"/>
              <a:t> = new </a:t>
            </a:r>
            <a:r>
              <a:rPr lang="en-GB" sz="1200" b="1" dirty="0" err="1" smtClean="0"/>
              <a:t>MyIMethodLocalnner</a:t>
            </a:r>
            <a:r>
              <a:rPr lang="en-GB" sz="1200" b="1" dirty="0" smtClean="0"/>
              <a:t>();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b="1" dirty="0" smtClean="0"/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8619" y="4035858"/>
            <a:ext cx="5536319" cy="7253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class </a:t>
            </a:r>
            <a:r>
              <a:rPr lang="en-GB" sz="1200" dirty="0" err="1" smtClean="0"/>
              <a:t>MyMethodLocalInner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024759" y="3373850"/>
            <a:ext cx="7457089" cy="245941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Example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For a complete example, see:</a:t>
            </a:r>
            <a:endParaRPr lang="en-GB" dirty="0" smtClean="0"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MyOuterWithMethodLocalInnerClass.java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hostInner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()</a:t>
            </a: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eaLnBrk="1" hangingPunct="1"/>
            <a:r>
              <a:rPr lang="en-GB" dirty="0" smtClean="0">
                <a:cs typeface="Tahoma" pitchFamily="34" charset="0"/>
              </a:rPr>
              <a:t>For usage, see: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Main.java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demoMethodLocalInnerClasses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AAB270-7363-48D4-AABE-560494F0E532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dirty="0" smtClean="0"/>
              <a:t>4. Anonymous Inner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How to define an anonymous class</a:t>
            </a:r>
          </a:p>
          <a:p>
            <a:pPr eaLnBrk="1" hangingPunct="1"/>
            <a:r>
              <a:rPr lang="en-GB" dirty="0" smtClean="0"/>
              <a:t>Member access</a:t>
            </a:r>
          </a:p>
          <a:p>
            <a:pPr eaLnBrk="1" hangingPunct="1"/>
            <a:r>
              <a:rPr lang="en-GB" dirty="0" smtClean="0"/>
              <a:t>Extending a base class</a:t>
            </a:r>
          </a:p>
          <a:p>
            <a:pPr eaLnBrk="1" hangingPunct="1"/>
            <a:r>
              <a:rPr lang="en-GB" dirty="0" smtClean="0"/>
              <a:t>Implementing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An anonymous class is a class that has no name!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just create a one-off instance of the class, within the body of one of your methods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Useful for one-off event-handler classes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E.g. define an anonymous class that handles the "click" event for a particular button on a form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No need to give the class a name – you only want to use it in one particular place in your code 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How to Define an Anonymous Class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An anonymous class must either: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Inherit from a base class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… and override some methods (if it likes)</a:t>
            </a: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Or: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Implement an interface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… and implement all its methods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So when you create an instance of an anonymous class, what you are really doing is: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Defining a one-off anonymous class (that either inherits from a base class or implements an interface)</a:t>
            </a:r>
          </a:p>
          <a:p>
            <a:pPr lvl="1" eaLnBrk="1" hangingPunct="1">
              <a:defRPr/>
            </a:pPr>
            <a:r>
              <a:rPr lang="en-GB" dirty="0" smtClean="0">
                <a:sym typeface="Wingdings" pitchFamily="2" charset="2"/>
              </a:rPr>
              <a:t>Creating an instance of that anonymous class</a:t>
            </a: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sym typeface="Wingdings" pitchFamily="2" charset="2"/>
            </a:endParaRPr>
          </a:p>
          <a:p>
            <a:pPr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Member Access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Exactly the same as for method-local inner classes…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In the outer class: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The host method can access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public </a:t>
            </a:r>
            <a:r>
              <a:rPr lang="en-GB" dirty="0" smtClean="0">
                <a:latin typeface="+mj-lt"/>
                <a:cs typeface="Tahoma" pitchFamily="34" charset="0"/>
              </a:rPr>
              <a:t>members of inner class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The host method can't access </a:t>
            </a:r>
            <a:r>
              <a:rPr lang="en-GB" dirty="0" err="1" smtClean="0">
                <a:cs typeface="Tahoma" pitchFamily="34" charset="0"/>
              </a:rPr>
              <a:t>non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public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 </a:t>
            </a:r>
            <a:r>
              <a:rPr lang="en-GB" dirty="0" smtClean="0">
                <a:cs typeface="Tahoma" pitchFamily="34" charset="0"/>
              </a:rPr>
              <a:t>members of inner class</a:t>
            </a:r>
          </a:p>
          <a:p>
            <a:pPr eaLnBrk="1" hangingPunct="1"/>
            <a:r>
              <a:rPr lang="en-GB" dirty="0" smtClean="0"/>
              <a:t>In the inner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 access all the members of the outer class, even if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private</a:t>
            </a:r>
            <a:r>
              <a:rPr lang="en-GB" dirty="0" smtClean="0">
                <a:cs typeface="Tahoma" pitchFamily="34" charset="0"/>
              </a:rPr>
              <a:t>!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 access </a:t>
            </a:r>
            <a:r>
              <a:rPr lang="en-GB" dirty="0" smtClean="0">
                <a:latin typeface="Lucida Console" pitchFamily="49" charset="0"/>
                <a:cs typeface="Tahoma" pitchFamily="34" charset="0"/>
              </a:rPr>
              <a:t>final</a:t>
            </a:r>
            <a:r>
              <a:rPr lang="en-GB" dirty="0" smtClean="0">
                <a:cs typeface="Tahoma" pitchFamily="34" charset="0"/>
              </a:rPr>
              <a:t> local variables in host method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Can't access </a:t>
            </a:r>
            <a:r>
              <a:rPr lang="en-GB" dirty="0" err="1" smtClean="0">
                <a:cs typeface="Tahoma" pitchFamily="34" charset="0"/>
              </a:rPr>
              <a:t>non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final</a:t>
            </a:r>
            <a:r>
              <a:rPr lang="en-GB" dirty="0" smtClean="0">
                <a:cs typeface="Tahoma" pitchFamily="34" charset="0"/>
              </a:rPr>
              <a:t> local variables in host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Extending a Base Class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An anonymous inner class that extends a base class…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96604"/>
            <a:ext cx="7810500" cy="36884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Method in outer class.</a:t>
            </a:r>
          </a:p>
          <a:p>
            <a:pPr defTabSz="739775">
              <a:defRPr/>
            </a:pPr>
            <a:r>
              <a:rPr lang="en-GB" sz="1200" dirty="0" smtClean="0"/>
              <a:t>  public void </a:t>
            </a:r>
            <a:r>
              <a:rPr lang="en-GB" sz="1200" dirty="0" err="1" smtClean="0"/>
              <a:t>someMethod</a:t>
            </a:r>
            <a:r>
              <a:rPr lang="en-GB" sz="1200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// Invoke methods on </a:t>
            </a:r>
            <a:r>
              <a:rPr lang="en-GB" sz="1200" dirty="0" err="1" smtClean="0"/>
              <a:t>obj</a:t>
            </a:r>
            <a:r>
              <a:rPr lang="en-GB" sz="1200" dirty="0" smtClean="0"/>
              <a:t>, as exposed by base class.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endParaRPr lang="en-GB" sz="1200" b="1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619" y="4288092"/>
            <a:ext cx="5536319" cy="75686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MyBase</a:t>
            </a:r>
            <a:r>
              <a:rPr lang="en-GB" sz="1200" dirty="0" smtClean="0"/>
              <a:t> </a:t>
            </a:r>
            <a:r>
              <a:rPr lang="en-GB" sz="1200" dirty="0" err="1" smtClean="0"/>
              <a:t>obj</a:t>
            </a:r>
            <a:r>
              <a:rPr lang="en-GB" sz="1200" dirty="0" smtClean="0"/>
              <a:t> = </a:t>
            </a:r>
            <a:r>
              <a:rPr lang="en-GB" sz="1200" b="1" dirty="0" smtClean="0"/>
              <a:t>new </a:t>
            </a:r>
            <a:r>
              <a:rPr lang="en-GB" sz="1200" b="1" dirty="0" err="1" smtClean="0"/>
              <a:t>MyBase</a:t>
            </a:r>
            <a:r>
              <a:rPr lang="en-GB" sz="1200" b="1" dirty="0" smtClean="0"/>
              <a:t>() {</a:t>
            </a:r>
          </a:p>
          <a:p>
            <a:pPr defTabSz="739775">
              <a:defRPr/>
            </a:pPr>
            <a:r>
              <a:rPr lang="en-GB" sz="1200" b="1" dirty="0" smtClean="0"/>
              <a:t>  // Override base-class methods, as appropriate.</a:t>
            </a:r>
          </a:p>
          <a:p>
            <a:pPr defTabSz="739775">
              <a:defRPr/>
            </a:pPr>
            <a:r>
              <a:rPr lang="en-GB" sz="1200" b="1" dirty="0" smtClean="0"/>
              <a:t>}</a:t>
            </a:r>
            <a:r>
              <a:rPr lang="en-GB" sz="1200" dirty="0" smtClean="0"/>
              <a:t>;</a:t>
            </a:r>
            <a:endParaRPr lang="en-GB" sz="1200" b="1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1024759" y="3641826"/>
            <a:ext cx="7457089" cy="233329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706" y="1702678"/>
            <a:ext cx="7810500" cy="7567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MyBase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Implementing an Interface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An anonymous inner class that implements an interface…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696604"/>
            <a:ext cx="7810500" cy="36884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Method in outer class.</a:t>
            </a:r>
          </a:p>
          <a:p>
            <a:pPr defTabSz="739775">
              <a:defRPr/>
            </a:pPr>
            <a:r>
              <a:rPr lang="en-GB" sz="1200" dirty="0" smtClean="0"/>
              <a:t>  public void </a:t>
            </a:r>
            <a:r>
              <a:rPr lang="en-GB" sz="1200" dirty="0" err="1" smtClean="0"/>
              <a:t>someMethod</a:t>
            </a:r>
            <a:r>
              <a:rPr lang="en-GB" sz="1200" dirty="0" smtClean="0"/>
              <a:t>() {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  // Invoke methods on </a:t>
            </a:r>
            <a:r>
              <a:rPr lang="en-GB" sz="1200" dirty="0" err="1" smtClean="0"/>
              <a:t>obj</a:t>
            </a:r>
            <a:r>
              <a:rPr lang="en-GB" sz="1200" dirty="0" smtClean="0"/>
              <a:t>, as exposed by interface.</a:t>
            </a:r>
          </a:p>
          <a:p>
            <a:pPr defTabSz="739775">
              <a:defRPr/>
            </a:pPr>
            <a:r>
              <a:rPr lang="en-GB" sz="1200" dirty="0" smtClean="0"/>
              <a:t>    …</a:t>
            </a:r>
          </a:p>
          <a:p>
            <a:pPr defTabSz="739775">
              <a:defRPr/>
            </a:pPr>
            <a:r>
              <a:rPr lang="en-GB" sz="1200" dirty="0" smtClean="0"/>
              <a:t>  }</a:t>
            </a:r>
          </a:p>
          <a:p>
            <a:pPr defTabSz="739775">
              <a:defRPr/>
            </a:pPr>
            <a:endParaRPr lang="en-GB" sz="1200" b="1" dirty="0" smtClean="0"/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619" y="4288092"/>
            <a:ext cx="5536319" cy="75686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MyInterface</a:t>
            </a:r>
            <a:r>
              <a:rPr lang="en-GB" sz="1200" dirty="0" smtClean="0"/>
              <a:t> </a:t>
            </a:r>
            <a:r>
              <a:rPr lang="en-GB" sz="1200" dirty="0" err="1" smtClean="0"/>
              <a:t>obj</a:t>
            </a:r>
            <a:r>
              <a:rPr lang="en-GB" sz="1200" dirty="0" smtClean="0"/>
              <a:t> = </a:t>
            </a:r>
            <a:r>
              <a:rPr lang="en-GB" sz="1200" b="1" dirty="0" smtClean="0"/>
              <a:t>new </a:t>
            </a:r>
            <a:r>
              <a:rPr lang="en-GB" sz="1200" b="1" dirty="0" err="1" smtClean="0"/>
              <a:t>MyInterface</a:t>
            </a:r>
            <a:r>
              <a:rPr lang="en-GB" sz="1200" b="1" dirty="0" smtClean="0"/>
              <a:t>() {</a:t>
            </a:r>
          </a:p>
          <a:p>
            <a:pPr defTabSz="739775">
              <a:defRPr/>
            </a:pPr>
            <a:r>
              <a:rPr lang="en-GB" sz="1200" b="1" dirty="0" smtClean="0"/>
              <a:t>  // Implement interface methods.</a:t>
            </a:r>
          </a:p>
          <a:p>
            <a:pPr defTabSz="739775">
              <a:defRPr/>
            </a:pPr>
            <a:r>
              <a:rPr lang="en-GB" sz="1200" b="1" dirty="0" smtClean="0"/>
              <a:t>}</a:t>
            </a:r>
            <a:r>
              <a:rPr lang="en-GB" sz="1200" dirty="0" smtClean="0"/>
              <a:t>;</a:t>
            </a:r>
            <a:endParaRPr lang="en-GB" sz="1200" b="1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1024759" y="3641826"/>
            <a:ext cx="7457089" cy="233329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8706" y="1702678"/>
            <a:ext cx="7810500" cy="75674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interface </a:t>
            </a:r>
            <a:r>
              <a:rPr lang="en-GB" sz="1200" dirty="0" err="1" smtClean="0"/>
              <a:t>MyInterface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BA0D581-F7B6-4F0E-B8AB-94E439936AE5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5. Static Nested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Defining a static nested class</a:t>
            </a:r>
          </a:p>
          <a:p>
            <a:pPr eaLnBrk="1" hangingPunct="1"/>
            <a:r>
              <a:rPr lang="en-GB" dirty="0" smtClean="0"/>
              <a:t>Member access</a:t>
            </a:r>
          </a:p>
          <a:p>
            <a:pPr eaLnBrk="1" hangingPunct="1"/>
            <a:r>
              <a:rPr lang="en-GB" dirty="0" smtClean="0"/>
              <a:t>Creating a static nested class object</a:t>
            </a:r>
          </a:p>
          <a:p>
            <a:pPr eaLnBrk="1" hangingPunct="1"/>
            <a:r>
              <a:rPr lang="en-GB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A static nested class: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Is defined with the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static</a:t>
            </a:r>
            <a:r>
              <a:rPr lang="en-GB" dirty="0" smtClean="0">
                <a:latin typeface="+mj-lt"/>
                <a:sym typeface="Wingdings" pitchFamily="2" charset="2"/>
              </a:rPr>
              <a:t> keyword</a:t>
            </a:r>
          </a:p>
          <a:p>
            <a:pPr eaLnBrk="1" hangingPunct="1">
              <a:defRPr/>
            </a:pPr>
            <a:r>
              <a:rPr lang="en-GB" dirty="0" smtClean="0"/>
              <a:t>Just like a normal class, except that it happens to be defined in a nested scope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Referenced via syntax </a:t>
            </a:r>
            <a:r>
              <a:rPr lang="en-GB" dirty="0" err="1" smtClean="0">
                <a:latin typeface="Lucida Console" pitchFamily="49" charset="0"/>
                <a:sym typeface="Wingdings" pitchFamily="2" charset="2"/>
              </a:rPr>
              <a:t>OuterClassName.InnerClassName</a:t>
            </a: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No linkage between outer objects and nested objects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No enclosing outer object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Different to all the "inner" class techniques in this chapter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B9D3222-6951-4545-9DDD-1C54C7FF8761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300" dirty="0" smtClean="0"/>
              <a:t>1. Overview of Inner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What is an inner class?</a:t>
            </a:r>
          </a:p>
          <a:p>
            <a:pPr eaLnBrk="1" hangingPunct="1"/>
            <a:r>
              <a:rPr lang="en-GB" dirty="0" smtClean="0"/>
              <a:t>Why define inner classes?</a:t>
            </a:r>
          </a:p>
          <a:p>
            <a:pPr eaLnBrk="1" hangingPunct="1"/>
            <a:r>
              <a:rPr lang="en-GB" dirty="0" smtClean="0"/>
              <a:t>Types of inner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Defining a Static Nested Class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Here's how you define a static nested class: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1700924"/>
            <a:ext cx="7810500" cy="32652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 smtClean="0"/>
              <a:t>public class </a:t>
            </a:r>
            <a:r>
              <a:rPr lang="en-GB" sz="1200" b="1" dirty="0" err="1" smtClean="0"/>
              <a:t>MyOuter</a:t>
            </a:r>
            <a:r>
              <a:rPr lang="en-GB" sz="1200" b="1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b="1" dirty="0" smtClean="0"/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6363" y="2585386"/>
            <a:ext cx="7081347" cy="163977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// Static nested class.</a:t>
            </a:r>
          </a:p>
          <a:p>
            <a:pPr defTabSz="739775">
              <a:defRPr/>
            </a:pPr>
            <a:r>
              <a:rPr lang="en-GB" sz="1200" dirty="0" smtClean="0"/>
              <a:t>// Can be qualified in any way, just like a normal class.</a:t>
            </a:r>
          </a:p>
          <a:p>
            <a:pPr defTabSz="739775">
              <a:defRPr/>
            </a:pPr>
            <a:r>
              <a:rPr lang="en-GB" sz="1200" b="1" dirty="0" smtClean="0"/>
              <a:t>public static class </a:t>
            </a:r>
            <a:r>
              <a:rPr lang="en-GB" sz="1200" b="1" dirty="0" err="1" smtClean="0"/>
              <a:t>MyStaticNested</a:t>
            </a:r>
            <a:r>
              <a:rPr lang="en-GB" sz="1200" b="1" dirty="0" smtClean="0"/>
              <a:t> {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Members of static nested class. </a:t>
            </a:r>
          </a:p>
          <a:p>
            <a:pPr defTabSz="739775">
              <a:defRPr/>
            </a:pPr>
            <a:r>
              <a:rPr lang="en-GB" sz="1200" dirty="0" smtClean="0"/>
              <a:t>  //  - Can be anything you like!</a:t>
            </a:r>
          </a:p>
          <a:p>
            <a:pPr defTabSz="739775">
              <a:defRPr/>
            </a:pPr>
            <a:r>
              <a:rPr lang="en-GB" sz="1200" b="1" dirty="0" smtClean="0"/>
              <a:t>}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Member Access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In the outer class: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No direct access to members of nested class</a:t>
            </a:r>
          </a:p>
          <a:p>
            <a:pPr lvl="1" eaLnBrk="1" hangingPunct="1"/>
            <a:r>
              <a:rPr lang="en-GB" dirty="0" smtClean="0">
                <a:latin typeface="+mj-lt"/>
                <a:cs typeface="Tahoma" pitchFamily="34" charset="0"/>
              </a:rPr>
              <a:t>Think of the nested class as "just another class" (which happens to be defined in a nested scope)</a:t>
            </a:r>
            <a:endParaRPr lang="en-GB" dirty="0" smtClean="0">
              <a:cs typeface="Tahoma" pitchFamily="34" charset="0"/>
            </a:endParaRPr>
          </a:p>
          <a:p>
            <a:pPr eaLnBrk="1" hangingPunct="1"/>
            <a:r>
              <a:rPr lang="en-GB" dirty="0" smtClean="0"/>
              <a:t>In the nested class: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No direct access to members of outer class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Think of the outer class as "just another class" (which happens to enclose the nested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32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 Static Nested Object (1 of 2)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You can define methods in the outer class, with the responsibility of creating static nested objects</a:t>
            </a: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endParaRPr lang="en-GB" dirty="0" smtClean="0">
              <a:cs typeface="Tahoma" pitchFamily="34" charset="0"/>
            </a:endParaRPr>
          </a:p>
          <a:p>
            <a:pPr eaLnBrk="1" hangingPunct="1"/>
            <a:r>
              <a:rPr lang="en-GB" dirty="0" smtClean="0">
                <a:cs typeface="Tahoma" pitchFamily="34" charset="0"/>
              </a:rPr>
              <a:t>Client code: </a:t>
            </a:r>
          </a:p>
          <a:p>
            <a:pPr lvl="1" eaLnBrk="1" hangingPunct="1"/>
            <a:r>
              <a:rPr lang="en-GB" dirty="0" smtClean="0">
                <a:cs typeface="Tahoma" pitchFamily="34" charset="0"/>
              </a:rPr>
              <a:t>Note the use of syntax </a:t>
            </a:r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MyOuter.MyStaticNested</a:t>
            </a:r>
            <a:endParaRPr lang="en-GB" dirty="0" smtClean="0"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49449"/>
            <a:ext cx="7810500" cy="12297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class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</a:p>
          <a:p>
            <a:r>
              <a:rPr lang="en-GB" sz="1200" dirty="0" smtClean="0"/>
              <a:t>  public </a:t>
            </a:r>
            <a:r>
              <a:rPr lang="en-GB" sz="1200" dirty="0" err="1" smtClean="0"/>
              <a:t>MyStaticNested</a:t>
            </a:r>
            <a:r>
              <a:rPr lang="en-GB" sz="1200" dirty="0" smtClean="0"/>
              <a:t> </a:t>
            </a:r>
            <a:r>
              <a:rPr lang="en-GB" sz="1200" dirty="0" err="1" smtClean="0"/>
              <a:t>createInner</a:t>
            </a:r>
            <a:r>
              <a:rPr lang="en-GB" sz="1200" dirty="0" smtClean="0"/>
              <a:t>() {</a:t>
            </a:r>
          </a:p>
          <a:p>
            <a:r>
              <a:rPr lang="en-GB" sz="1200" dirty="0" smtClean="0"/>
              <a:t>    return new </a:t>
            </a:r>
            <a:r>
              <a:rPr lang="en-GB" sz="1200" dirty="0" err="1" smtClean="0"/>
              <a:t>MyStaticNested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  }</a:t>
            </a:r>
          </a:p>
          <a:p>
            <a:pPr defTabSz="739775">
              <a:defRPr/>
            </a:pPr>
            <a:r>
              <a:rPr lang="en-GB" sz="1200" dirty="0" smtClean="0"/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8706" y="4976665"/>
            <a:ext cx="7810500" cy="114036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Create an instance of the outer class.</a:t>
            </a:r>
          </a:p>
          <a:p>
            <a:r>
              <a:rPr lang="en-GB" sz="1200" dirty="0" err="1" smtClean="0"/>
              <a:t>MyOuter</a:t>
            </a:r>
            <a:r>
              <a:rPr lang="en-GB" sz="1200" dirty="0" smtClean="0"/>
              <a:t>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 = new </a:t>
            </a:r>
            <a:r>
              <a:rPr lang="en-GB" sz="1200" dirty="0" err="1" smtClean="0"/>
              <a:t>MyOuter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 smtClean="0"/>
              <a:t>// Use the outer object to create an (unrelated) instance of static nested class.</a:t>
            </a:r>
          </a:p>
          <a:p>
            <a:r>
              <a:rPr lang="en-GB" sz="1200" dirty="0" err="1" smtClean="0"/>
              <a:t>MyOuter.MyStaticNested</a:t>
            </a:r>
            <a:r>
              <a:rPr lang="en-GB" sz="1200" dirty="0" smtClean="0"/>
              <a:t> myNested1 = </a:t>
            </a:r>
            <a:r>
              <a:rPr lang="en-GB" sz="1200" dirty="0" err="1" smtClean="0"/>
              <a:t>myOuter.createNested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B15023-B637-45B5-8083-ACE3467B0BB7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Creating a Static Nested Object (2 of 2)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You can create a nested object manually in the client code</a:t>
            </a:r>
          </a:p>
          <a:p>
            <a:pPr lvl="1" eaLnBrk="1" hangingPunct="1"/>
            <a:r>
              <a:rPr lang="en-GB" dirty="0" smtClean="0"/>
              <a:t>Remember, no need for enclosing outer object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049449"/>
            <a:ext cx="7810500" cy="6149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Manually create instance of static nested class (no associated outer object).</a:t>
            </a:r>
          </a:p>
          <a:p>
            <a:r>
              <a:rPr lang="en-GB" sz="1200" dirty="0" err="1" smtClean="0"/>
              <a:t>MyOuter.MyStaticNested</a:t>
            </a:r>
            <a:r>
              <a:rPr lang="en-GB" sz="1200" dirty="0" smtClean="0"/>
              <a:t> myNested2 = new </a:t>
            </a:r>
            <a:r>
              <a:rPr lang="en-GB" sz="1200" dirty="0" err="1" smtClean="0"/>
              <a:t>MyOuter.MyStaticNested</a:t>
            </a:r>
            <a:r>
              <a:rPr lang="en-GB" sz="12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6B14E9-D855-4BCC-AB11-89583CD2ECF1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Example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For a complete example, see:</a:t>
            </a:r>
            <a:endParaRPr lang="en-GB" dirty="0" smtClean="0"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MyOuterWithStaticNestedClass.java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eaLnBrk="1" hangingPunct="1"/>
            <a:r>
              <a:rPr lang="en-GB" dirty="0" smtClean="0">
                <a:cs typeface="Tahoma" pitchFamily="34" charset="0"/>
              </a:rPr>
              <a:t>For usage, see: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  <a:cs typeface="Tahoma" pitchFamily="34" charset="0"/>
              </a:rPr>
              <a:t>Main.java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demoStaticNestedClasses</a:t>
            </a:r>
            <a:r>
              <a:rPr lang="en-GB" dirty="0" smtClean="0">
                <a:latin typeface="Lucida Console" pitchFamily="49" charset="0"/>
              </a:rPr>
              <a:t>()</a:t>
            </a:r>
            <a:endParaRPr lang="en-GB" dirty="0" smtClean="0">
              <a:latin typeface="Lucida Console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C12CAF0-4A42-46CD-869B-6FFE73E44753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Summary</a:t>
            </a:r>
            <a:endParaRPr lang="en-GB" sz="3400" smtClean="0"/>
          </a:p>
        </p:txBody>
      </p:sp>
      <p:sp>
        <p:nvSpPr>
          <p:cNvPr id="3164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218113"/>
          </a:xfrm>
        </p:spPr>
        <p:txBody>
          <a:bodyPr/>
          <a:lstStyle/>
          <a:p>
            <a:pPr marL="457200" indent="-457200" eaLnBrk="1" hangingPunct="1"/>
            <a:r>
              <a:rPr lang="en-GB" dirty="0" smtClean="0"/>
              <a:t>Overview of nested classes</a:t>
            </a:r>
          </a:p>
          <a:p>
            <a:pPr marL="457200" indent="-457200" eaLnBrk="1" hangingPunct="1"/>
            <a:r>
              <a:rPr lang="en-GB" dirty="0" smtClean="0"/>
              <a:t>Regular inner classes</a:t>
            </a:r>
          </a:p>
          <a:p>
            <a:pPr marL="457200" indent="-457200" eaLnBrk="1" hangingPunct="1"/>
            <a:r>
              <a:rPr lang="en-GB" dirty="0" smtClean="0">
                <a:sym typeface="Wingdings" pitchFamily="2" charset="2"/>
              </a:rPr>
              <a:t>Method-local inner classes</a:t>
            </a:r>
          </a:p>
          <a:p>
            <a:pPr marL="457200" indent="-457200" eaLnBrk="1" hangingPunct="1"/>
            <a:r>
              <a:rPr lang="en-GB" dirty="0" smtClean="0">
                <a:sym typeface="Wingdings" pitchFamily="2" charset="2"/>
              </a:rPr>
              <a:t>Anonymous inner classes</a:t>
            </a:r>
          </a:p>
          <a:p>
            <a:pPr marL="457200" indent="-457200" eaLnBrk="1" hangingPunct="1"/>
            <a:r>
              <a:rPr lang="en-GB" dirty="0" smtClean="0">
                <a:sym typeface="Wingdings" pitchFamily="2" charset="2"/>
              </a:rPr>
              <a:t>Static nested class</a:t>
            </a:r>
          </a:p>
          <a:p>
            <a:pPr marL="457200" indent="-457200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6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6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30" grpId="0"/>
      <p:bldP spid="3164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4D9F4EA-C83F-43DB-820F-AD3D1AB9092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What is an Inner Class?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So far in this course, all of the classes have been defined as "top-level" classes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One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public</a:t>
            </a:r>
            <a:r>
              <a:rPr lang="en-GB" dirty="0" smtClean="0">
                <a:latin typeface="+mj-lt"/>
                <a:sym typeface="Wingdings" pitchFamily="2" charset="2"/>
              </a:rPr>
              <a:t> class per Java file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Plus other non-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public</a:t>
            </a:r>
            <a:r>
              <a:rPr lang="en-GB" dirty="0" smtClean="0">
                <a:latin typeface="+mj-lt"/>
                <a:sym typeface="Wingdings" pitchFamily="2" charset="2"/>
              </a:rPr>
              <a:t> classes, if you like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Java also allows you to define inner classes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Define class(</a:t>
            </a:r>
            <a:r>
              <a:rPr lang="en-GB" dirty="0" err="1" smtClean="0">
                <a:latin typeface="+mj-lt"/>
                <a:sym typeface="Wingdings" pitchFamily="2" charset="2"/>
              </a:rPr>
              <a:t>es</a:t>
            </a:r>
            <a:r>
              <a:rPr lang="en-GB" dirty="0" smtClean="0">
                <a:latin typeface="+mj-lt"/>
                <a:sym typeface="Wingdings" pitchFamily="2" charset="2"/>
              </a:rPr>
              <a:t>) inside the scope of another class</a:t>
            </a:r>
          </a:p>
          <a:p>
            <a:pPr lvl="1" eaLnBrk="1" hangingPunct="1">
              <a:defRPr/>
            </a:pPr>
            <a:endParaRPr lang="en-GB" dirty="0" smtClean="0"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94518E-825F-4A9B-A5AB-F49BFAFBA8F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Why Define Inner Classes?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Firstly, note that most classes ARE NOT inner classes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They are top-level classes, as we've been using so far on this course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One of the benefits of inner classes is that they offer a nested scope: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Emphasizes the fact that an inner class really "belongs" to the outer class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define the inner class as </a:t>
            </a:r>
            <a:r>
              <a:rPr lang="en-GB" dirty="0" smtClean="0">
                <a:latin typeface="Lucida Console" pitchFamily="49" charset="0"/>
                <a:sym typeface="Wingdings" pitchFamily="2" charset="2"/>
              </a:rPr>
              <a:t>private</a:t>
            </a:r>
            <a:r>
              <a:rPr lang="en-GB" dirty="0" smtClean="0">
                <a:latin typeface="+mj-lt"/>
                <a:sym typeface="Wingdings" pitchFamily="2" charset="2"/>
              </a:rPr>
              <a:t> if you like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Another potential benefit is consistency: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Several outer classes can have similar inner classes 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You can give each inner class the same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298A1EA-0186-4D25-988D-63FB26DF2DD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Types of Inner Classes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ym typeface="Wingdings" pitchFamily="2" charset="2"/>
              </a:rPr>
              <a:t>There are several types of inner classes: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Regular inner classes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Method-local inner classes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Anonymous inner classes</a:t>
            </a:r>
          </a:p>
          <a:p>
            <a:pPr lvl="1" eaLnBrk="1" hangingPunct="1"/>
            <a:r>
              <a:rPr lang="en-GB" dirty="0" smtClean="0">
                <a:sym typeface="Wingdings" pitchFamily="2" charset="2"/>
              </a:rPr>
              <a:t>Static nested class</a:t>
            </a:r>
          </a:p>
          <a:p>
            <a:pPr eaLnBrk="1" hangingPunct="1"/>
            <a:r>
              <a:rPr lang="en-GB" dirty="0" smtClean="0">
                <a:sym typeface="Wingdings" pitchFamily="2" charset="2"/>
              </a:rPr>
              <a:t>We'll take a look at each approach in the next few sections in this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3AAB270-7363-48D4-AABE-560494F0E532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3400" dirty="0" smtClean="0"/>
              <a:t>2. Regular Inner Classes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  <a:p>
            <a:pPr eaLnBrk="1" hangingPunct="1"/>
            <a:r>
              <a:rPr lang="en-GB" dirty="0" smtClean="0"/>
              <a:t>Defining an inner class</a:t>
            </a:r>
          </a:p>
          <a:p>
            <a:pPr eaLnBrk="1" hangingPunct="1"/>
            <a:r>
              <a:rPr lang="en-GB" dirty="0" smtClean="0"/>
              <a:t>Member access</a:t>
            </a:r>
          </a:p>
          <a:p>
            <a:pPr eaLnBrk="1" hangingPunct="1"/>
            <a:r>
              <a:rPr lang="en-GB" dirty="0" smtClean="0"/>
              <a:t>Creating an inner object</a:t>
            </a:r>
          </a:p>
          <a:p>
            <a:pPr eaLnBrk="1" hangingPunct="1"/>
            <a:r>
              <a:rPr lang="en-GB" dirty="0" smtClean="0"/>
              <a:t>The meaning of </a:t>
            </a:r>
            <a:r>
              <a:rPr lang="en-GB" dirty="0" smtClean="0">
                <a:latin typeface="Lucida Console" pitchFamily="49" charset="0"/>
              </a:rPr>
              <a:t>this</a:t>
            </a:r>
          </a:p>
          <a:p>
            <a:pPr eaLnBrk="1" hangingPunct="1"/>
            <a:r>
              <a:rPr lang="en-GB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4" grpId="0"/>
      <p:bldP spid="9963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2E7C07-E2EA-4D2C-9799-567D3F6A7BDC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sym typeface="Wingdings" pitchFamily="2" charset="2"/>
              </a:rPr>
              <a:t>Sometimes, when you're defining a class, you might find yourself wanted to put some behaviour in a separate dedicated class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E.g. to define event-handlers in a GUI application…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… you need to define a class that implements the event interface</a:t>
            </a: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The traditional approach: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Define 2 completely separate </a:t>
            </a:r>
            <a:r>
              <a:rPr lang="en-GB" smtClean="0">
                <a:latin typeface="+mj-lt"/>
                <a:sym typeface="Wingdings" pitchFamily="2" charset="2"/>
              </a:rPr>
              <a:t>top-level classes</a:t>
            </a:r>
            <a:endParaRPr lang="en-GB" dirty="0" smtClean="0">
              <a:latin typeface="+mj-lt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A more encapsulated approach:</a:t>
            </a:r>
          </a:p>
          <a:p>
            <a:pPr lvl="1" eaLnBrk="1" hangingPunct="1">
              <a:defRPr/>
            </a:pPr>
            <a:r>
              <a:rPr lang="en-GB" dirty="0" smtClean="0">
                <a:latin typeface="+mj-lt"/>
                <a:sym typeface="Wingdings" pitchFamily="2" charset="2"/>
              </a:rPr>
              <a:t>Define the "subservient" class inside the "main"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B2FFCF-91EB-4A69-8964-0E9E38FAF022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Defining an Inner Class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6400" y="1196975"/>
            <a:ext cx="8486775" cy="5346700"/>
          </a:xfrm>
        </p:spPr>
        <p:txBody>
          <a:bodyPr/>
          <a:lstStyle/>
          <a:p>
            <a:pPr eaLnBrk="1" hangingPunct="1"/>
            <a:r>
              <a:rPr lang="en-GB" dirty="0" smtClean="0"/>
              <a:t>Here's how you define an inner class: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dirty="0" smtClean="0"/>
          </a:p>
          <a:p>
            <a:pPr eaLnBrk="1" hangingPunct="1"/>
            <a:r>
              <a:rPr lang="en-GB" dirty="0" smtClean="0"/>
              <a:t>When you compile this, you get 2 class files:</a:t>
            </a: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MyOuter.class</a:t>
            </a:r>
            <a:endParaRPr lang="en-GB" dirty="0" smtClean="0">
              <a:latin typeface="Lucida Console" pitchFamily="49" charset="0"/>
            </a:endParaRPr>
          </a:p>
          <a:p>
            <a:pPr lvl="1" eaLnBrk="1" hangingPunct="1"/>
            <a:r>
              <a:rPr lang="en-GB" dirty="0" err="1" smtClean="0">
                <a:latin typeface="Lucida Console" pitchFamily="49" charset="0"/>
              </a:rPr>
              <a:t>MyOuter$MyInner.class</a:t>
            </a:r>
            <a:endParaRPr lang="en-GB" dirty="0" smtClean="0">
              <a:latin typeface="Lucida Console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700924"/>
            <a:ext cx="7810500" cy="326521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b="1" dirty="0" smtClean="0"/>
              <a:t>public class </a:t>
            </a:r>
            <a:r>
              <a:rPr lang="en-GB" sz="1200" b="1" dirty="0" err="1" smtClean="0"/>
              <a:t>MyOuter</a:t>
            </a:r>
            <a:r>
              <a:rPr lang="en-GB" sz="1200" b="1" dirty="0" smtClean="0"/>
              <a:t> 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r>
              <a:rPr lang="en-GB" sz="1200" dirty="0" smtClean="0"/>
              <a:t>  // Members of outer class.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b="1" dirty="0" smtClean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6363" y="2585385"/>
            <a:ext cx="7081347" cy="17816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// Inner class.</a:t>
            </a:r>
          </a:p>
          <a:p>
            <a:pPr defTabSz="739775">
              <a:defRPr/>
            </a:pPr>
            <a:r>
              <a:rPr lang="en-GB" sz="1200" dirty="0" smtClean="0"/>
              <a:t>// Can be public, private, protected, or default visibility.</a:t>
            </a:r>
          </a:p>
          <a:p>
            <a:pPr defTabSz="739775">
              <a:defRPr/>
            </a:pPr>
            <a:r>
              <a:rPr lang="en-GB" sz="1200" dirty="0" smtClean="0"/>
              <a:t>// Can be abstract, final, or static (see later for discussion on static).</a:t>
            </a:r>
          </a:p>
          <a:p>
            <a:pPr defTabSz="739775">
              <a:defRPr/>
            </a:pPr>
            <a:r>
              <a:rPr lang="en-GB" sz="1200" b="1" dirty="0" smtClean="0"/>
              <a:t>public class </a:t>
            </a:r>
            <a:r>
              <a:rPr lang="en-GB" sz="1200" b="1" dirty="0" err="1" smtClean="0"/>
              <a:t>MyInner</a:t>
            </a:r>
            <a:r>
              <a:rPr lang="en-GB" sz="1200" b="1" dirty="0" smtClean="0"/>
              <a:t> {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// Members of inner class. </a:t>
            </a:r>
          </a:p>
          <a:p>
            <a:pPr defTabSz="739775">
              <a:defRPr/>
            </a:pPr>
            <a:r>
              <a:rPr lang="en-GB" sz="1200" dirty="0" smtClean="0"/>
              <a:t>  //  - Can be instance variables and instance methods.</a:t>
            </a:r>
          </a:p>
          <a:p>
            <a:pPr defTabSz="739775">
              <a:defRPr/>
            </a:pPr>
            <a:r>
              <a:rPr lang="en-GB" sz="1200" dirty="0" smtClean="0"/>
              <a:t>  //  - Cannot be static variables or static methods! </a:t>
            </a:r>
          </a:p>
          <a:p>
            <a:pPr defTabSz="739775">
              <a:defRPr/>
            </a:pPr>
            <a:r>
              <a:rPr lang="en-GB" sz="1200" b="1" dirty="0" smtClean="0"/>
              <a:t>}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14627</TotalTime>
  <Words>2120</Words>
  <Application>Microsoft Office PowerPoint</Application>
  <PresentationFormat>On-screen Show (4:3)</PresentationFormat>
  <Paragraphs>553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Blends</vt:lpstr>
      <vt:lpstr>Inner Classes</vt:lpstr>
      <vt:lpstr>Contents</vt:lpstr>
      <vt:lpstr>1. Overview of Inner Classes</vt:lpstr>
      <vt:lpstr>What is an Inner Class?</vt:lpstr>
      <vt:lpstr>Why Define Inner Classes?</vt:lpstr>
      <vt:lpstr>Types of Inner Classes</vt:lpstr>
      <vt:lpstr>2. Regular Inner Classes</vt:lpstr>
      <vt:lpstr>Overview</vt:lpstr>
      <vt:lpstr>Defining an Inner Class</vt:lpstr>
      <vt:lpstr>Member Access</vt:lpstr>
      <vt:lpstr>Creating an Inner Object (1 of 3)</vt:lpstr>
      <vt:lpstr>Creating an Inner Object (2 of 3)</vt:lpstr>
      <vt:lpstr>Creating an Inner Object (3 of 3)</vt:lpstr>
      <vt:lpstr>The Meaning of this</vt:lpstr>
      <vt:lpstr>Example</vt:lpstr>
      <vt:lpstr>3. Method-Local Inner Classes</vt:lpstr>
      <vt:lpstr>Overview</vt:lpstr>
      <vt:lpstr>Defining a Method-Local Inner Class</vt:lpstr>
      <vt:lpstr>Member Access</vt:lpstr>
      <vt:lpstr>Creating a Method-Local Inner Object</vt:lpstr>
      <vt:lpstr>Example</vt:lpstr>
      <vt:lpstr>4. Anonymous Inner Classes</vt:lpstr>
      <vt:lpstr>Overview</vt:lpstr>
      <vt:lpstr>How to Define an Anonymous Class</vt:lpstr>
      <vt:lpstr>Member Access</vt:lpstr>
      <vt:lpstr>Extending a Base Class</vt:lpstr>
      <vt:lpstr>Implementing an Interface</vt:lpstr>
      <vt:lpstr>5. Static Nested Classes</vt:lpstr>
      <vt:lpstr>Overview</vt:lpstr>
      <vt:lpstr>Defining a Static Nested Class</vt:lpstr>
      <vt:lpstr>Member Access</vt:lpstr>
      <vt:lpstr>Creating a Static Nested Object (1 of 2)</vt:lpstr>
      <vt:lpstr>Creating a Static Nested Object (2 of 2)</vt:lpstr>
      <vt:lpstr>Example</vt:lpstr>
      <vt:lpstr>Summary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498</cp:revision>
  <dcterms:created xsi:type="dcterms:W3CDTF">2002-05-03T12:27:39Z</dcterms:created>
  <dcterms:modified xsi:type="dcterms:W3CDTF">2011-06-17T15:30:59Z</dcterms:modified>
</cp:coreProperties>
</file>