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84" r:id="rId4"/>
    <p:sldId id="312" r:id="rId5"/>
    <p:sldId id="313" r:id="rId6"/>
    <p:sldId id="337" r:id="rId7"/>
    <p:sldId id="338" r:id="rId8"/>
    <p:sldId id="316" r:id="rId9"/>
    <p:sldId id="314" r:id="rId10"/>
    <p:sldId id="317" r:id="rId11"/>
    <p:sldId id="315" r:id="rId12"/>
    <p:sldId id="318" r:id="rId13"/>
    <p:sldId id="306" r:id="rId14"/>
    <p:sldId id="319" r:id="rId15"/>
    <p:sldId id="327" r:id="rId16"/>
    <p:sldId id="328" r:id="rId17"/>
    <p:sldId id="326" r:id="rId18"/>
    <p:sldId id="329" r:id="rId19"/>
    <p:sldId id="330" r:id="rId20"/>
    <p:sldId id="307" r:id="rId21"/>
    <p:sldId id="331" r:id="rId22"/>
    <p:sldId id="332" r:id="rId23"/>
    <p:sldId id="333" r:id="rId24"/>
    <p:sldId id="334" r:id="rId25"/>
    <p:sldId id="335" r:id="rId26"/>
    <p:sldId id="336" r:id="rId27"/>
    <p:sldId id="339" r:id="rId28"/>
    <p:sldId id="340" r:id="rId29"/>
    <p:sldId id="341" r:id="rId30"/>
    <p:sldId id="342" r:id="rId31"/>
    <p:sldId id="346" r:id="rId32"/>
    <p:sldId id="343" r:id="rId33"/>
    <p:sldId id="344" r:id="rId34"/>
    <p:sldId id="345" r:id="rId35"/>
    <p:sldId id="283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68" r:id="rId58"/>
    <p:sldId id="369" r:id="rId59"/>
    <p:sldId id="370" r:id="rId60"/>
    <p:sldId id="371" r:id="rId61"/>
    <p:sldId id="372" r:id="rId62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6666FF"/>
    <a:srgbClr val="BABAE8"/>
    <a:srgbClr val="AEAEE4"/>
    <a:srgbClr val="F7FC9C"/>
    <a:srgbClr val="9BFDDF"/>
    <a:srgbClr val="FE7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898" autoAdjust="0"/>
    <p:restoredTop sz="94610" autoAdjust="0"/>
  </p:normalViewPr>
  <p:slideViewPr>
    <p:cSldViewPr snapToGrid="0" showGuides="1">
      <p:cViewPr varScale="1">
        <p:scale>
          <a:sx n="90" d="100"/>
          <a:sy n="90" d="100"/>
        </p:scale>
        <p:origin x="-1590" y="-102"/>
      </p:cViewPr>
      <p:guideLst>
        <p:guide orient="horz" pos="1065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60"/>
    </p:cViewPr>
  </p:sorterViewPr>
  <p:notesViewPr>
    <p:cSldViewPr snapToGrid="0" showGuides="1">
      <p:cViewPr>
        <p:scale>
          <a:sx n="50" d="100"/>
          <a:sy n="50" d="100"/>
        </p:scale>
        <p:origin x="-3036" y="-54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File Handling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  <a:cs typeface="+mn-cs"/>
              </a:rPr>
              <a:t>© </a:t>
            </a:r>
            <a:r>
              <a:rPr lang="en-GB" sz="1000" dirty="0" smtClean="0">
                <a:latin typeface="Tahoma" pitchFamily="34" charset="0"/>
                <a:cs typeface="+mn-cs"/>
              </a:rPr>
              <a:t>Olsen Software, 2011</a:t>
            </a:r>
            <a:endParaRPr lang="en-GB" sz="1000" dirty="0">
              <a:latin typeface="Tahom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751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File Handling</a:t>
            </a:r>
          </a:p>
        </p:txBody>
      </p:sp>
      <p:sp>
        <p:nvSpPr>
          <p:cNvPr id="5632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  <a:cs typeface="+mn-cs"/>
              </a:rPr>
              <a:t>© </a:t>
            </a:r>
            <a:r>
              <a:rPr lang="en-GB" sz="1000" dirty="0" smtClean="0">
                <a:latin typeface="Tahoma" pitchFamily="34" charset="0"/>
                <a:cs typeface="+mn-cs"/>
              </a:rPr>
              <a:t>Olsen Software, 2011</a:t>
            </a:r>
            <a:endParaRPr lang="en-GB" sz="1000" dirty="0">
              <a:latin typeface="Tahoma" pitchFamily="34" charset="0"/>
              <a:cs typeface="+mn-cs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46537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File Handling</a:t>
            </a:r>
          </a:p>
        </p:txBody>
      </p:sp>
      <p:sp>
        <p:nvSpPr>
          <p:cNvPr id="5734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File Handling</a:t>
            </a: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Additional File Handling Techniques</a:t>
            </a: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8463" y="1397000"/>
            <a:ext cx="711200" cy="474663"/>
            <a:chOff x="720" y="336"/>
            <a:chExt cx="624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2288" y="1819275"/>
            <a:ext cx="738187" cy="474663"/>
            <a:chOff x="912" y="2640"/>
            <a:chExt cx="672" cy="43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7950" y="1746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423863" y="2111375"/>
            <a:ext cx="8343900" cy="555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2" name="Rectangle 25"/>
          <p:cNvSpPr>
            <a:spLocks noChangeArrowheads="1"/>
          </p:cNvSpPr>
          <p:nvPr userDrawn="1"/>
        </p:nvSpPr>
        <p:spPr bwMode="auto">
          <a:xfrm rot="16200000" flipV="1">
            <a:off x="242888" y="1785937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5270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28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C3DB2-7E07-48C8-B229-95BED09E8A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214313"/>
            <a:ext cx="21336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14313"/>
            <a:ext cx="62515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7A3D3-087F-4999-A5CA-373C675602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6610C-CBBB-4FA7-B85C-C138E54538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C6B69-5B7B-4921-881C-7C89E347E2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96975"/>
            <a:ext cx="4167188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196975"/>
            <a:ext cx="4167187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F8EFF-58D6-4299-90D9-2BF205F00C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4749D-F077-40A7-8B9A-6CC8509262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5652E-C154-411B-B8C7-090ABC50FF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9005A-3EA5-4FA2-AD24-E01B877D7A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F63F0-9E91-4864-ABA5-B763C5BCE4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9F51A-B656-4AF3-9927-D9FC380422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  <a:cs typeface="+mn-cs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  <a:cs typeface="+mn-cs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  <a:cs typeface="+mn-cs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  <a:cs typeface="+mn-cs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9BB95A-0DD2-40C1-87A2-711CB82DC8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 flipV="1">
            <a:off x="423863" y="906463"/>
            <a:ext cx="8343900" cy="5556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 rot="16200000" flipV="1">
            <a:off x="242888" y="614362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0225"/>
            <a:ext cx="7175500" cy="1462088"/>
          </a:xfrm>
        </p:spPr>
        <p:txBody>
          <a:bodyPr/>
          <a:lstStyle/>
          <a:p>
            <a:pPr algn="ctr"/>
            <a:r>
              <a:rPr lang="en-GB" smtClean="0"/>
              <a:t>File Handling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0200" y="2922588"/>
            <a:ext cx="8620125" cy="2852737"/>
          </a:xfrm>
        </p:spPr>
        <p:txBody>
          <a:bodyPr/>
          <a:lstStyle/>
          <a:p>
            <a:pPr eaLnBrk="1" hangingPunct="1">
              <a:tabLst>
                <a:tab pos="7078663" algn="l"/>
              </a:tabLst>
            </a:pPr>
            <a:r>
              <a:rPr lang="en-GB" b="1" smtClean="0"/>
              <a:t>Chapter 13</a:t>
            </a:r>
          </a:p>
          <a:p>
            <a:pPr eaLnBrk="1" hangingPunct="1">
              <a:tabLst>
                <a:tab pos="7078663" algn="l"/>
              </a:tabLst>
            </a:pPr>
            <a:endParaRPr lang="en-GB" b="1" smtClean="0"/>
          </a:p>
          <a:p>
            <a:pPr eaLnBrk="1" hangingPunct="1">
              <a:tabLst>
                <a:tab pos="7078663" algn="l"/>
              </a:tabLst>
            </a:pPr>
            <a:r>
              <a:rPr lang="en-GB" b="1" smtClean="0"/>
              <a:t>Sun Certified Java Programmer Workshop</a:t>
            </a:r>
          </a:p>
          <a:p>
            <a:pPr eaLnBrk="1" hangingPunct="1">
              <a:tabLst>
                <a:tab pos="7078663" algn="l"/>
              </a:tabLst>
            </a:pPr>
            <a:endParaRPr lang="en-GB" sz="1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Creating a New File</a:t>
            </a:r>
          </a:p>
        </p:txBody>
      </p:sp>
      <p:sp>
        <p:nvSpPr>
          <p:cNvPr id="12291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pPr>
              <a:buFont typeface="Wingdings" pitchFamily="2" charset="2"/>
              <a:buNone/>
            </a:pPr>
            <a:endParaRPr lang="en-GB" smtClean="0"/>
          </a:p>
          <a:p>
            <a:r>
              <a:rPr lang="en-GB" smtClean="0"/>
              <a:t>Note:</a:t>
            </a:r>
          </a:p>
          <a:p>
            <a:pPr lvl="1"/>
            <a:r>
              <a:rPr lang="en-GB" smtClean="0">
                <a:latin typeface="Lucida Console" pitchFamily="49" charset="0"/>
              </a:rPr>
              <a:t>File.createNewFile()</a:t>
            </a:r>
            <a:r>
              <a:rPr lang="en-GB" smtClean="0"/>
              <a:t> throws an </a:t>
            </a:r>
            <a:r>
              <a:rPr lang="en-GB" smtClean="0">
                <a:latin typeface="Lucida Console" pitchFamily="49" charset="0"/>
              </a:rPr>
              <a:t>IOException</a:t>
            </a:r>
          </a:p>
          <a:p>
            <a:pPr lvl="1"/>
            <a:r>
              <a:rPr lang="en-GB" smtClean="0"/>
              <a:t>You must either catch this exception, or propagate it (as above)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3AAE42E-979E-40C2-BC1E-982B51E542AD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1675" y="1214438"/>
            <a:ext cx="8086725" cy="32480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>
                <a:cs typeface="+mn-cs"/>
              </a:rPr>
              <a:t>public static void </a:t>
            </a:r>
            <a:r>
              <a:rPr lang="en-GB" sz="1200" dirty="0" err="1">
                <a:cs typeface="+mn-cs"/>
              </a:rPr>
              <a:t>demoCreatingFile</a:t>
            </a:r>
            <a:r>
              <a:rPr lang="en-GB" sz="1200" dirty="0">
                <a:cs typeface="+mn-cs"/>
              </a:rPr>
              <a:t>() throws </a:t>
            </a:r>
            <a:r>
              <a:rPr lang="en-GB" sz="1200" dirty="0" err="1">
                <a:cs typeface="+mn-cs"/>
              </a:rPr>
              <a:t>IOException</a:t>
            </a:r>
            <a:r>
              <a:rPr lang="en-GB" sz="1200" dirty="0">
                <a:cs typeface="+mn-cs"/>
              </a:rPr>
              <a:t> {</a:t>
            </a:r>
          </a:p>
          <a:p>
            <a:pPr>
              <a:defRPr/>
            </a:pPr>
            <a:endParaRPr lang="en-GB" sz="1200" dirty="0">
              <a:cs typeface="+mn-cs"/>
            </a:endParaRPr>
          </a:p>
          <a:p>
            <a:pPr>
              <a:defRPr/>
            </a:pPr>
            <a:r>
              <a:rPr lang="en-GB" sz="1200" dirty="0">
                <a:cs typeface="+mn-cs"/>
              </a:rPr>
              <a:t>  String </a:t>
            </a:r>
            <a:r>
              <a:rPr lang="en-GB" sz="1200" dirty="0" err="1">
                <a:cs typeface="+mn-cs"/>
              </a:rPr>
              <a:t>dirName</a:t>
            </a:r>
            <a:r>
              <a:rPr lang="en-GB" sz="1200" dirty="0">
                <a:cs typeface="+mn-cs"/>
              </a:rPr>
              <a:t> = "c:/MyNewFolder/MyNewSubFolder/";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String </a:t>
            </a:r>
            <a:r>
              <a:rPr lang="en-GB" sz="1200" dirty="0" err="1">
                <a:cs typeface="+mn-cs"/>
              </a:rPr>
              <a:t>fileName</a:t>
            </a:r>
            <a:r>
              <a:rPr lang="en-GB" sz="1200" dirty="0">
                <a:cs typeface="+mn-cs"/>
              </a:rPr>
              <a:t> = "</a:t>
            </a:r>
            <a:r>
              <a:rPr lang="en-GB" sz="1200" dirty="0" err="1">
                <a:cs typeface="+mn-cs"/>
              </a:rPr>
              <a:t>Customers.txt</a:t>
            </a:r>
            <a:r>
              <a:rPr lang="en-GB" sz="1200" dirty="0">
                <a:cs typeface="+mn-cs"/>
              </a:rPr>
              <a:t>";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File </a:t>
            </a:r>
            <a:r>
              <a:rPr lang="en-GB" sz="1200" dirty="0" err="1">
                <a:cs typeface="+mn-cs"/>
              </a:rPr>
              <a:t>customersFile</a:t>
            </a:r>
            <a:r>
              <a:rPr lang="en-GB" sz="1200" dirty="0">
                <a:cs typeface="+mn-cs"/>
              </a:rPr>
              <a:t> = new File(</a:t>
            </a:r>
            <a:r>
              <a:rPr lang="en-GB" sz="1200" dirty="0" err="1">
                <a:cs typeface="+mn-cs"/>
              </a:rPr>
              <a:t>dirName</a:t>
            </a:r>
            <a:r>
              <a:rPr lang="en-GB" sz="1200" dirty="0">
                <a:cs typeface="+mn-cs"/>
              </a:rPr>
              <a:t> + </a:t>
            </a:r>
            <a:r>
              <a:rPr lang="en-GB" sz="1200" dirty="0" err="1">
                <a:cs typeface="+mn-cs"/>
              </a:rPr>
              <a:t>fileName</a:t>
            </a:r>
            <a:r>
              <a:rPr lang="en-GB" sz="1200" dirty="0">
                <a:cs typeface="+mn-cs"/>
              </a:rPr>
              <a:t>);</a:t>
            </a:r>
          </a:p>
          <a:p>
            <a:pPr>
              <a:defRPr/>
            </a:pPr>
            <a:endParaRPr lang="en-GB" sz="1200" dirty="0">
              <a:cs typeface="+mn-cs"/>
            </a:endParaRPr>
          </a:p>
          <a:p>
            <a:pPr>
              <a:defRPr/>
            </a:pPr>
            <a:endParaRPr lang="en-GB" sz="1200" dirty="0">
              <a:cs typeface="+mn-cs"/>
            </a:endParaRPr>
          </a:p>
          <a:p>
            <a:pPr>
              <a:defRPr/>
            </a:pPr>
            <a:r>
              <a:rPr lang="en-GB" sz="1200" dirty="0">
                <a:cs typeface="+mn-cs"/>
              </a:rPr>
              <a:t>  if (</a:t>
            </a:r>
            <a:r>
              <a:rPr lang="en-GB" sz="1200" dirty="0" err="1">
                <a:cs typeface="+mn-cs"/>
              </a:rPr>
              <a:t>customersFile.exists</a:t>
            </a:r>
            <a:r>
              <a:rPr lang="en-GB" sz="1200" dirty="0">
                <a:cs typeface="+mn-cs"/>
              </a:rPr>
              <a:t>()) {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</a:t>
            </a:r>
            <a:r>
              <a:rPr lang="en-GB" sz="1200" dirty="0" err="1">
                <a:cs typeface="+mn-cs"/>
              </a:rPr>
              <a:t>System.out.printf</a:t>
            </a:r>
            <a:r>
              <a:rPr lang="en-GB" sz="1200" dirty="0">
                <a:cs typeface="+mn-cs"/>
              </a:rPr>
              <a:t>("File %s already exists.\n", </a:t>
            </a:r>
            <a:r>
              <a:rPr lang="en-GB" sz="1200" dirty="0" err="1">
                <a:cs typeface="+mn-cs"/>
              </a:rPr>
              <a:t>customersFile</a:t>
            </a:r>
            <a:r>
              <a:rPr lang="en-GB" sz="1200" dirty="0">
                <a:cs typeface="+mn-cs"/>
              </a:rPr>
              <a:t>);</a:t>
            </a:r>
          </a:p>
          <a:p>
            <a:pPr>
              <a:defRPr/>
            </a:pPr>
            <a:endParaRPr lang="en-GB" sz="1200" dirty="0">
              <a:cs typeface="+mn-cs"/>
            </a:endParaRPr>
          </a:p>
          <a:p>
            <a:pPr>
              <a:defRPr/>
            </a:pPr>
            <a:r>
              <a:rPr lang="en-GB" sz="1200" dirty="0">
                <a:cs typeface="+mn-cs"/>
              </a:rPr>
              <a:t>  }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else {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</a:t>
            </a:r>
            <a:r>
              <a:rPr lang="en-GB" sz="1200" dirty="0" err="1">
                <a:cs typeface="+mn-cs"/>
              </a:rPr>
              <a:t>customersFile.createNewFile</a:t>
            </a:r>
            <a:r>
              <a:rPr lang="en-GB" sz="1200" dirty="0">
                <a:cs typeface="+mn-cs"/>
              </a:rPr>
              <a:t>();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</a:t>
            </a:r>
            <a:r>
              <a:rPr lang="en-GB" sz="1200" dirty="0" err="1">
                <a:cs typeface="+mn-cs"/>
              </a:rPr>
              <a:t>System.out.printf</a:t>
            </a:r>
            <a:r>
              <a:rPr lang="en-GB" sz="1200" dirty="0">
                <a:cs typeface="+mn-cs"/>
              </a:rPr>
              <a:t>("Created file %s.\n", </a:t>
            </a:r>
            <a:r>
              <a:rPr lang="en-GB" sz="1200" dirty="0" err="1">
                <a:cs typeface="+mn-cs"/>
              </a:rPr>
              <a:t>customersFile</a:t>
            </a:r>
            <a:r>
              <a:rPr lang="en-GB" sz="1200" dirty="0">
                <a:cs typeface="+mn-cs"/>
              </a:rPr>
              <a:t> );</a:t>
            </a:r>
          </a:p>
          <a:p>
            <a:pPr>
              <a:defRPr/>
            </a:pPr>
            <a:endParaRPr lang="en-GB" sz="1200" dirty="0">
              <a:cs typeface="+mn-cs"/>
            </a:endParaRPr>
          </a:p>
          <a:p>
            <a:pPr>
              <a:defRPr/>
            </a:pPr>
            <a:r>
              <a:rPr lang="en-GB" sz="1200" dirty="0">
                <a:cs typeface="+mn-cs"/>
              </a:rPr>
              <a:t>  }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}</a:t>
            </a:r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6456363" y="4148138"/>
            <a:ext cx="23637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 UsingFileClass.java</a:t>
            </a:r>
          </a:p>
        </p:txBody>
      </p:sp>
      <p:cxnSp>
        <p:nvCxnSpPr>
          <p:cNvPr id="12295" name="Straight Arrow Connector 5"/>
          <p:cNvCxnSpPr>
            <a:cxnSpLocks noChangeShapeType="1"/>
          </p:cNvCxnSpPr>
          <p:nvPr/>
        </p:nvCxnSpPr>
        <p:spPr bwMode="auto">
          <a:xfrm rot="10800000">
            <a:off x="5622925" y="2117725"/>
            <a:ext cx="1133475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" name="TextBox 6"/>
          <p:cNvSpPr txBox="1"/>
          <p:nvPr/>
        </p:nvSpPr>
        <p:spPr>
          <a:xfrm>
            <a:off x="6346825" y="1622425"/>
            <a:ext cx="2701925" cy="954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b="1" dirty="0">
                <a:solidFill>
                  <a:srgbClr val="FF0000"/>
                </a:solidFill>
                <a:latin typeface="+mj-lt"/>
                <a:cs typeface="+mn-cs"/>
              </a:rPr>
              <a:t>Note:</a:t>
            </a:r>
          </a:p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  <a:cs typeface="+mn-cs"/>
              </a:rPr>
              <a:t>This just creates a </a:t>
            </a:r>
            <a:r>
              <a:rPr lang="en-GB" dirty="0">
                <a:solidFill>
                  <a:srgbClr val="FF0000"/>
                </a:solidFill>
                <a:cs typeface="+mn-cs"/>
              </a:rPr>
              <a:t>File</a:t>
            </a:r>
            <a:r>
              <a:rPr lang="en-GB" dirty="0">
                <a:solidFill>
                  <a:srgbClr val="FF0000"/>
                </a:solidFill>
                <a:latin typeface="+mj-lt"/>
                <a:cs typeface="+mn-cs"/>
              </a:rPr>
              <a:t> object. It doesn't create a file or dir on the file system!</a:t>
            </a:r>
          </a:p>
        </p:txBody>
      </p:sp>
      <p:cxnSp>
        <p:nvCxnSpPr>
          <p:cNvPr id="12297" name="Straight Arrow Connector 7"/>
          <p:cNvCxnSpPr>
            <a:cxnSpLocks noChangeShapeType="1"/>
          </p:cNvCxnSpPr>
          <p:nvPr/>
        </p:nvCxnSpPr>
        <p:spPr bwMode="auto">
          <a:xfrm rot="10800000">
            <a:off x="3957638" y="3581400"/>
            <a:ext cx="2800350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6348413" y="3208338"/>
            <a:ext cx="2701925" cy="73818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b="1" dirty="0">
                <a:solidFill>
                  <a:srgbClr val="FF0000"/>
                </a:solidFill>
                <a:latin typeface="+mj-lt"/>
                <a:cs typeface="+mn-cs"/>
              </a:rPr>
              <a:t>Note:</a:t>
            </a:r>
          </a:p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  <a:cs typeface="+mn-cs"/>
              </a:rPr>
              <a:t>This does create a file on the file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789F5AC-52CF-4318-B149-AC4E20F807FF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Displaying File Info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1675" y="1214438"/>
            <a:ext cx="8086725" cy="28940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>
                <a:cs typeface="+mn-cs"/>
              </a:rPr>
              <a:t>public static void </a:t>
            </a:r>
            <a:r>
              <a:rPr lang="en-GB" sz="1200" dirty="0" err="1">
                <a:cs typeface="+mn-cs"/>
              </a:rPr>
              <a:t>demoDisplayingFileInfo</a:t>
            </a:r>
            <a:r>
              <a:rPr lang="en-GB" sz="1200" dirty="0">
                <a:cs typeface="+mn-cs"/>
              </a:rPr>
              <a:t>() {</a:t>
            </a:r>
          </a:p>
          <a:p>
            <a:pPr>
              <a:defRPr/>
            </a:pPr>
            <a:endParaRPr lang="en-GB" sz="1200" dirty="0">
              <a:cs typeface="+mn-cs"/>
            </a:endParaRPr>
          </a:p>
          <a:p>
            <a:pPr>
              <a:defRPr/>
            </a:pPr>
            <a:r>
              <a:rPr lang="en-GB" sz="1200" dirty="0">
                <a:cs typeface="+mn-cs"/>
              </a:rPr>
              <a:t>  String </a:t>
            </a:r>
            <a:r>
              <a:rPr lang="en-GB" sz="1200" dirty="0" err="1">
                <a:cs typeface="+mn-cs"/>
              </a:rPr>
              <a:t>dirName</a:t>
            </a:r>
            <a:r>
              <a:rPr lang="en-GB" sz="1200" dirty="0">
                <a:cs typeface="+mn-cs"/>
              </a:rPr>
              <a:t> = "c:/MyNewFolder/MyNewSubFolder/";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String </a:t>
            </a:r>
            <a:r>
              <a:rPr lang="en-GB" sz="1200" dirty="0" err="1">
                <a:cs typeface="+mn-cs"/>
              </a:rPr>
              <a:t>fileName</a:t>
            </a:r>
            <a:r>
              <a:rPr lang="en-GB" sz="1200" dirty="0">
                <a:cs typeface="+mn-cs"/>
              </a:rPr>
              <a:t> = "</a:t>
            </a:r>
            <a:r>
              <a:rPr lang="en-GB" sz="1200" dirty="0" err="1">
                <a:cs typeface="+mn-cs"/>
              </a:rPr>
              <a:t>Customers.txt</a:t>
            </a:r>
            <a:r>
              <a:rPr lang="en-GB" sz="1200" dirty="0">
                <a:cs typeface="+mn-cs"/>
              </a:rPr>
              <a:t>";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File </a:t>
            </a:r>
            <a:r>
              <a:rPr lang="en-GB" sz="1200" dirty="0" err="1">
                <a:cs typeface="+mn-cs"/>
              </a:rPr>
              <a:t>customersFile</a:t>
            </a:r>
            <a:r>
              <a:rPr lang="en-GB" sz="1200" dirty="0">
                <a:cs typeface="+mn-cs"/>
              </a:rPr>
              <a:t> = new File(</a:t>
            </a:r>
            <a:r>
              <a:rPr lang="en-GB" sz="1200" dirty="0" err="1">
                <a:cs typeface="+mn-cs"/>
              </a:rPr>
              <a:t>dirName</a:t>
            </a:r>
            <a:r>
              <a:rPr lang="en-GB" sz="1200" dirty="0">
                <a:cs typeface="+mn-cs"/>
              </a:rPr>
              <a:t> + </a:t>
            </a:r>
            <a:r>
              <a:rPr lang="en-GB" sz="1200" dirty="0" err="1">
                <a:cs typeface="+mn-cs"/>
              </a:rPr>
              <a:t>fileName</a:t>
            </a:r>
            <a:r>
              <a:rPr lang="en-GB" sz="1200" dirty="0">
                <a:cs typeface="+mn-cs"/>
              </a:rPr>
              <a:t>);</a:t>
            </a:r>
          </a:p>
          <a:p>
            <a:pPr>
              <a:defRPr/>
            </a:pPr>
            <a:endParaRPr lang="en-GB" sz="1200" dirty="0">
              <a:cs typeface="+mn-cs"/>
            </a:endParaRPr>
          </a:p>
          <a:p>
            <a:pPr>
              <a:defRPr/>
            </a:pPr>
            <a:r>
              <a:rPr lang="en-GB" sz="1200" dirty="0">
                <a:cs typeface="+mn-cs"/>
              </a:rPr>
              <a:t>  </a:t>
            </a:r>
            <a:r>
              <a:rPr lang="en-GB" sz="1200" dirty="0" err="1">
                <a:cs typeface="+mn-cs"/>
              </a:rPr>
              <a:t>System.out.printf</a:t>
            </a:r>
            <a:r>
              <a:rPr lang="en-GB" sz="1200" dirty="0">
                <a:cs typeface="+mn-cs"/>
              </a:rPr>
              <a:t>("\</a:t>
            </a:r>
            <a:r>
              <a:rPr lang="en-GB" sz="1200" dirty="0" err="1">
                <a:cs typeface="+mn-cs"/>
              </a:rPr>
              <a:t>nName</a:t>
            </a:r>
            <a:r>
              <a:rPr lang="en-GB" sz="1200" dirty="0">
                <a:cs typeface="+mn-cs"/>
              </a:rPr>
              <a:t>:          %s\n", </a:t>
            </a:r>
            <a:r>
              <a:rPr lang="en-GB" sz="1200" dirty="0" err="1">
                <a:cs typeface="+mn-cs"/>
              </a:rPr>
              <a:t>customersFile.getName</a:t>
            </a:r>
            <a:r>
              <a:rPr lang="en-GB" sz="1200" dirty="0">
                <a:cs typeface="+mn-cs"/>
              </a:rPr>
              <a:t>());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</a:t>
            </a:r>
            <a:r>
              <a:rPr lang="en-GB" sz="1200" dirty="0" err="1">
                <a:cs typeface="+mn-cs"/>
              </a:rPr>
              <a:t>System.out.printf</a:t>
            </a:r>
            <a:r>
              <a:rPr lang="en-GB" sz="1200" dirty="0">
                <a:cs typeface="+mn-cs"/>
              </a:rPr>
              <a:t>(  "Absolute path: %s\n", </a:t>
            </a:r>
            <a:r>
              <a:rPr lang="en-GB" sz="1200" dirty="0" err="1">
                <a:cs typeface="+mn-cs"/>
              </a:rPr>
              <a:t>customersFile.getAbsolutePath</a:t>
            </a:r>
            <a:r>
              <a:rPr lang="en-GB" sz="1200" dirty="0">
                <a:cs typeface="+mn-cs"/>
              </a:rPr>
              <a:t>());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</a:t>
            </a:r>
            <a:r>
              <a:rPr lang="en-GB" sz="1200" dirty="0" err="1">
                <a:cs typeface="+mn-cs"/>
              </a:rPr>
              <a:t>System.out.printf</a:t>
            </a:r>
            <a:r>
              <a:rPr lang="en-GB" sz="1200" dirty="0">
                <a:cs typeface="+mn-cs"/>
              </a:rPr>
              <a:t>(  "Is file?       %b\n", </a:t>
            </a:r>
            <a:r>
              <a:rPr lang="en-GB" sz="1200" dirty="0" err="1">
                <a:cs typeface="+mn-cs"/>
              </a:rPr>
              <a:t>customersFile.isFile</a:t>
            </a:r>
            <a:r>
              <a:rPr lang="en-GB" sz="1200" dirty="0">
                <a:cs typeface="+mn-cs"/>
              </a:rPr>
              <a:t>());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</a:t>
            </a:r>
            <a:r>
              <a:rPr lang="en-GB" sz="1200" dirty="0" err="1">
                <a:cs typeface="+mn-cs"/>
              </a:rPr>
              <a:t>System.out.printf</a:t>
            </a:r>
            <a:r>
              <a:rPr lang="en-GB" sz="1200" dirty="0">
                <a:cs typeface="+mn-cs"/>
              </a:rPr>
              <a:t>(  "Is directory?  %b\n", </a:t>
            </a:r>
            <a:r>
              <a:rPr lang="en-GB" sz="1200" dirty="0" err="1">
                <a:cs typeface="+mn-cs"/>
              </a:rPr>
              <a:t>customersFile.isDirectory</a:t>
            </a:r>
            <a:r>
              <a:rPr lang="en-GB" sz="1200" dirty="0">
                <a:cs typeface="+mn-cs"/>
              </a:rPr>
              <a:t>());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</a:t>
            </a:r>
            <a:r>
              <a:rPr lang="en-GB" sz="1200" dirty="0" err="1">
                <a:cs typeface="+mn-cs"/>
              </a:rPr>
              <a:t>System.out.printf</a:t>
            </a:r>
            <a:r>
              <a:rPr lang="en-GB" sz="1200" dirty="0">
                <a:cs typeface="+mn-cs"/>
              </a:rPr>
              <a:t>(  "Can read?      %b\n", </a:t>
            </a:r>
            <a:r>
              <a:rPr lang="en-GB" sz="1200" dirty="0" err="1">
                <a:cs typeface="+mn-cs"/>
              </a:rPr>
              <a:t>customersFile.canRead</a:t>
            </a:r>
            <a:r>
              <a:rPr lang="en-GB" sz="1200" dirty="0">
                <a:cs typeface="+mn-cs"/>
              </a:rPr>
              <a:t>());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</a:t>
            </a:r>
            <a:r>
              <a:rPr lang="en-GB" sz="1200" dirty="0" err="1">
                <a:cs typeface="+mn-cs"/>
              </a:rPr>
              <a:t>System.out.printf</a:t>
            </a:r>
            <a:r>
              <a:rPr lang="en-GB" sz="1200" dirty="0">
                <a:cs typeface="+mn-cs"/>
              </a:rPr>
              <a:t>(  "Can write?     %b\n", </a:t>
            </a:r>
            <a:r>
              <a:rPr lang="en-GB" sz="1200" dirty="0" err="1">
                <a:cs typeface="+mn-cs"/>
              </a:rPr>
              <a:t>customersFile.canWrite</a:t>
            </a:r>
            <a:r>
              <a:rPr lang="en-GB" sz="1200" dirty="0">
                <a:cs typeface="+mn-cs"/>
              </a:rPr>
              <a:t>());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</a:t>
            </a:r>
            <a:r>
              <a:rPr lang="en-GB" sz="1200" dirty="0" err="1">
                <a:cs typeface="+mn-cs"/>
              </a:rPr>
              <a:t>System.out.printf</a:t>
            </a:r>
            <a:r>
              <a:rPr lang="en-GB" sz="1200" dirty="0">
                <a:cs typeface="+mn-cs"/>
              </a:rPr>
              <a:t>(  "Length:        %d\n", </a:t>
            </a:r>
            <a:r>
              <a:rPr lang="en-GB" sz="1200" dirty="0" err="1">
                <a:cs typeface="+mn-cs"/>
              </a:rPr>
              <a:t>customersFile.length</a:t>
            </a:r>
            <a:r>
              <a:rPr lang="en-GB" sz="1200" dirty="0">
                <a:cs typeface="+mn-cs"/>
              </a:rPr>
              <a:t>());</a:t>
            </a:r>
          </a:p>
          <a:p>
            <a:pPr>
              <a:defRPr/>
            </a:pPr>
            <a:endParaRPr lang="en-GB" sz="1200" dirty="0">
              <a:cs typeface="+mn-cs"/>
            </a:endParaRPr>
          </a:p>
          <a:p>
            <a:pPr>
              <a:defRPr/>
            </a:pPr>
            <a:r>
              <a:rPr lang="en-GB" sz="1200" dirty="0">
                <a:cs typeface="+mn-cs"/>
              </a:rPr>
              <a:t>}</a:t>
            </a: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6142038" y="3794125"/>
            <a:ext cx="2690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DemoUsingFileClass.java</a:t>
            </a: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0213" y="4330700"/>
            <a:ext cx="6180137" cy="15652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none" w="lg" len="lg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9421A45-100B-42CD-A274-DAB266A5AE6F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Displaying Directory Info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1675" y="1214438"/>
            <a:ext cx="8086725" cy="36306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>
                <a:cs typeface="+mn-cs"/>
              </a:rPr>
              <a:t>public static void </a:t>
            </a:r>
            <a:r>
              <a:rPr lang="en-GB" sz="1200" dirty="0" err="1">
                <a:cs typeface="+mn-cs"/>
              </a:rPr>
              <a:t>demoDisplayingDirectoryInfo</a:t>
            </a:r>
            <a:r>
              <a:rPr lang="en-GB" sz="1200" dirty="0">
                <a:cs typeface="+mn-cs"/>
              </a:rPr>
              <a:t>() {</a:t>
            </a:r>
          </a:p>
          <a:p>
            <a:pPr>
              <a:defRPr/>
            </a:pPr>
            <a:endParaRPr lang="en-GB" sz="1200" dirty="0">
              <a:cs typeface="+mn-cs"/>
            </a:endParaRPr>
          </a:p>
          <a:p>
            <a:pPr>
              <a:defRPr/>
            </a:pPr>
            <a:r>
              <a:rPr lang="en-GB" sz="1200" dirty="0">
                <a:cs typeface="+mn-cs"/>
              </a:rPr>
              <a:t>  String </a:t>
            </a:r>
            <a:r>
              <a:rPr lang="en-GB" sz="1200" dirty="0" err="1">
                <a:cs typeface="+mn-cs"/>
              </a:rPr>
              <a:t>dirName</a:t>
            </a:r>
            <a:r>
              <a:rPr lang="en-GB" sz="1200" dirty="0">
                <a:cs typeface="+mn-cs"/>
              </a:rPr>
              <a:t> = "c:/MyNewFolder/MyNewSubFolder/";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File dir = new File(</a:t>
            </a:r>
            <a:r>
              <a:rPr lang="en-GB" sz="1200" dirty="0" err="1">
                <a:cs typeface="+mn-cs"/>
              </a:rPr>
              <a:t>dirName</a:t>
            </a:r>
            <a:r>
              <a:rPr lang="en-GB" sz="1200" dirty="0">
                <a:cs typeface="+mn-cs"/>
              </a:rPr>
              <a:t>);</a:t>
            </a:r>
          </a:p>
          <a:p>
            <a:pPr>
              <a:defRPr/>
            </a:pPr>
            <a:endParaRPr lang="en-GB" sz="1200" dirty="0">
              <a:cs typeface="+mn-cs"/>
            </a:endParaRPr>
          </a:p>
          <a:p>
            <a:pPr>
              <a:defRPr/>
            </a:pPr>
            <a:r>
              <a:rPr lang="en-GB" sz="1200" dirty="0">
                <a:cs typeface="+mn-cs"/>
              </a:rPr>
              <a:t>  if (</a:t>
            </a:r>
            <a:r>
              <a:rPr lang="en-GB" sz="1200" dirty="0" err="1">
                <a:cs typeface="+mn-cs"/>
              </a:rPr>
              <a:t>dir.exists</a:t>
            </a:r>
            <a:r>
              <a:rPr lang="en-GB" sz="1200" dirty="0">
                <a:cs typeface="+mn-cs"/>
              </a:rPr>
              <a:t>() &amp;&amp; </a:t>
            </a:r>
            <a:r>
              <a:rPr lang="en-GB" sz="1200" dirty="0" err="1">
                <a:cs typeface="+mn-cs"/>
              </a:rPr>
              <a:t>dir.isDirectory</a:t>
            </a:r>
            <a:r>
              <a:rPr lang="en-GB" sz="1200" dirty="0">
                <a:cs typeface="+mn-cs"/>
              </a:rPr>
              <a:t>()) {</a:t>
            </a:r>
          </a:p>
          <a:p>
            <a:pPr>
              <a:defRPr/>
            </a:pPr>
            <a:endParaRPr lang="en-GB" sz="1200" dirty="0">
              <a:cs typeface="+mn-cs"/>
            </a:endParaRPr>
          </a:p>
          <a:p>
            <a:pPr>
              <a:defRPr/>
            </a:pPr>
            <a:r>
              <a:rPr lang="en-GB" sz="1200" dirty="0">
                <a:cs typeface="+mn-cs"/>
              </a:rPr>
              <a:t>    </a:t>
            </a:r>
            <a:r>
              <a:rPr lang="en-GB" sz="1200" dirty="0" err="1">
                <a:cs typeface="+mn-cs"/>
              </a:rPr>
              <a:t>System.out.printf</a:t>
            </a:r>
            <a:r>
              <a:rPr lang="en-GB" sz="1200" dirty="0">
                <a:cs typeface="+mn-cs"/>
              </a:rPr>
              <a:t>("\</a:t>
            </a:r>
            <a:r>
              <a:rPr lang="en-GB" sz="1200" dirty="0" err="1">
                <a:cs typeface="+mn-cs"/>
              </a:rPr>
              <a:t>nAbsolute</a:t>
            </a:r>
            <a:r>
              <a:rPr lang="en-GB" sz="1200" dirty="0">
                <a:cs typeface="+mn-cs"/>
              </a:rPr>
              <a:t> path: %s\n", </a:t>
            </a:r>
            <a:r>
              <a:rPr lang="en-GB" sz="1200" dirty="0" err="1">
                <a:cs typeface="+mn-cs"/>
              </a:rPr>
              <a:t>dir.getAbsolutePath</a:t>
            </a:r>
            <a:r>
              <a:rPr lang="en-GB" sz="1200" dirty="0">
                <a:cs typeface="+mn-cs"/>
              </a:rPr>
              <a:t>());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</a:t>
            </a:r>
            <a:r>
              <a:rPr lang="en-GB" sz="1200" dirty="0" err="1">
                <a:cs typeface="+mn-cs"/>
              </a:rPr>
              <a:t>System.out.printf</a:t>
            </a:r>
            <a:r>
              <a:rPr lang="en-GB" sz="1200" dirty="0">
                <a:cs typeface="+mn-cs"/>
              </a:rPr>
              <a:t>(  "Is file?       %b\n", </a:t>
            </a:r>
            <a:r>
              <a:rPr lang="en-GB" sz="1200" dirty="0" err="1">
                <a:cs typeface="+mn-cs"/>
              </a:rPr>
              <a:t>dir.isFile</a:t>
            </a:r>
            <a:r>
              <a:rPr lang="en-GB" sz="1200" dirty="0">
                <a:cs typeface="+mn-cs"/>
              </a:rPr>
              <a:t>());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</a:t>
            </a:r>
            <a:r>
              <a:rPr lang="en-GB" sz="1200" dirty="0" err="1">
                <a:cs typeface="+mn-cs"/>
              </a:rPr>
              <a:t>System.out.printf</a:t>
            </a:r>
            <a:r>
              <a:rPr lang="en-GB" sz="1200" dirty="0">
                <a:cs typeface="+mn-cs"/>
              </a:rPr>
              <a:t>(  "Is directory?  %b\n", </a:t>
            </a:r>
            <a:r>
              <a:rPr lang="en-GB" sz="1200" dirty="0" err="1">
                <a:cs typeface="+mn-cs"/>
              </a:rPr>
              <a:t>dir.isDirectory</a:t>
            </a:r>
            <a:r>
              <a:rPr lang="en-GB" sz="1200" dirty="0">
                <a:cs typeface="+mn-cs"/>
              </a:rPr>
              <a:t>());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</a:t>
            </a:r>
            <a:r>
              <a:rPr lang="en-GB" sz="1200" dirty="0" err="1">
                <a:cs typeface="+mn-cs"/>
              </a:rPr>
              <a:t>System.out.printf</a:t>
            </a:r>
            <a:r>
              <a:rPr lang="en-GB" sz="1200" dirty="0">
                <a:cs typeface="+mn-cs"/>
              </a:rPr>
              <a:t>(  "Can read?      %b\n", </a:t>
            </a:r>
            <a:r>
              <a:rPr lang="en-GB" sz="1200" dirty="0" err="1">
                <a:cs typeface="+mn-cs"/>
              </a:rPr>
              <a:t>dir.canRead</a:t>
            </a:r>
            <a:r>
              <a:rPr lang="en-GB" sz="1200" dirty="0">
                <a:cs typeface="+mn-cs"/>
              </a:rPr>
              <a:t>());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</a:t>
            </a:r>
            <a:r>
              <a:rPr lang="en-GB" sz="1200" dirty="0" err="1">
                <a:cs typeface="+mn-cs"/>
              </a:rPr>
              <a:t>System.out.printf</a:t>
            </a:r>
            <a:r>
              <a:rPr lang="en-GB" sz="1200" dirty="0">
                <a:cs typeface="+mn-cs"/>
              </a:rPr>
              <a:t>(  "Can write?     %b\n", </a:t>
            </a:r>
            <a:r>
              <a:rPr lang="en-GB" sz="1200" dirty="0" err="1">
                <a:cs typeface="+mn-cs"/>
              </a:rPr>
              <a:t>dir.canWrite</a:t>
            </a:r>
            <a:r>
              <a:rPr lang="en-GB" sz="1200" dirty="0">
                <a:cs typeface="+mn-cs"/>
              </a:rPr>
              <a:t>());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</a:t>
            </a:r>
            <a:r>
              <a:rPr lang="en-GB" sz="1200" dirty="0" err="1">
                <a:cs typeface="+mn-cs"/>
              </a:rPr>
              <a:t>System.out.printf</a:t>
            </a:r>
            <a:r>
              <a:rPr lang="en-GB" sz="1200" dirty="0">
                <a:cs typeface="+mn-cs"/>
              </a:rPr>
              <a:t>(  "Length:        %d\n", </a:t>
            </a:r>
            <a:r>
              <a:rPr lang="en-GB" sz="1200" dirty="0" err="1">
                <a:cs typeface="+mn-cs"/>
              </a:rPr>
              <a:t>dir.length</a:t>
            </a:r>
            <a:r>
              <a:rPr lang="en-GB" sz="1200" dirty="0">
                <a:cs typeface="+mn-cs"/>
              </a:rPr>
              <a:t>());</a:t>
            </a:r>
          </a:p>
          <a:p>
            <a:pPr>
              <a:defRPr/>
            </a:pPr>
            <a:endParaRPr lang="en-GB" sz="1200" dirty="0">
              <a:cs typeface="+mn-cs"/>
            </a:endParaRPr>
          </a:p>
          <a:p>
            <a:pPr>
              <a:defRPr/>
            </a:pPr>
            <a:r>
              <a:rPr lang="en-GB" sz="1200" dirty="0">
                <a:cs typeface="+mn-cs"/>
              </a:rPr>
              <a:t>    </a:t>
            </a:r>
            <a:r>
              <a:rPr lang="en-GB" sz="1200" dirty="0" err="1">
                <a:cs typeface="+mn-cs"/>
              </a:rPr>
              <a:t>System.out.println</a:t>
            </a:r>
            <a:r>
              <a:rPr lang="en-GB" sz="1200" dirty="0">
                <a:cs typeface="+mn-cs"/>
              </a:rPr>
              <a:t>("Files: ");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for (String filename : </a:t>
            </a:r>
            <a:r>
              <a:rPr lang="en-GB" sz="1200" dirty="0" err="1">
                <a:cs typeface="+mn-cs"/>
              </a:rPr>
              <a:t>dir.list</a:t>
            </a:r>
            <a:r>
              <a:rPr lang="en-GB" sz="1200" dirty="0">
                <a:cs typeface="+mn-cs"/>
              </a:rPr>
              <a:t>())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  </a:t>
            </a:r>
            <a:r>
              <a:rPr lang="en-GB" sz="1200" dirty="0" err="1">
                <a:cs typeface="+mn-cs"/>
              </a:rPr>
              <a:t>System.out.println</a:t>
            </a:r>
            <a:r>
              <a:rPr lang="en-GB" sz="1200" dirty="0">
                <a:cs typeface="+mn-cs"/>
              </a:rPr>
              <a:t>("\t" + filename);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}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}</a:t>
            </a: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6142038" y="4557713"/>
            <a:ext cx="2690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DemoUsingFileClass.java</a:t>
            </a:r>
          </a:p>
        </p:txBody>
      </p:sp>
      <p:pic>
        <p:nvPicPr>
          <p:cNvPr id="143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4888" y="5000625"/>
            <a:ext cx="4719637" cy="178593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none" w="lg" len="lg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4DB6EFA-1FD8-470D-A446-1B23637FC61D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2. Text Files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Overview of text file output</a:t>
            </a:r>
          </a:p>
          <a:p>
            <a:r>
              <a:rPr lang="en-GB" smtClean="0"/>
              <a:t>Creating writer objects</a:t>
            </a:r>
          </a:p>
          <a:p>
            <a:r>
              <a:rPr lang="en-GB" smtClean="0"/>
              <a:t>Using writer objects</a:t>
            </a:r>
          </a:p>
          <a:p>
            <a:r>
              <a:rPr lang="en-GB" smtClean="0"/>
              <a:t>Overview of text file input</a:t>
            </a:r>
          </a:p>
          <a:p>
            <a:r>
              <a:rPr lang="en-GB" smtClean="0"/>
              <a:t>Creating reader objects</a:t>
            </a:r>
          </a:p>
          <a:p>
            <a:r>
              <a:rPr lang="en-GB" smtClean="0"/>
              <a:t>Using reader objects</a:t>
            </a:r>
          </a:p>
          <a:p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BE40EFE-FAF6-4FED-BD73-8446C481DAF9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Overview of Text File Output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Java provides "writer" classes for writing text files</a:t>
            </a:r>
          </a:p>
          <a:p>
            <a:pPr lvl="1">
              <a:defRPr/>
            </a:pPr>
            <a:r>
              <a:rPr lang="en-GB" dirty="0" smtClean="0"/>
              <a:t>Here are some of the most commonly used classes</a:t>
            </a: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</p:txBody>
      </p:sp>
      <p:cxnSp>
        <p:nvCxnSpPr>
          <p:cNvPr id="16389" name="Elbow Connector 36"/>
          <p:cNvCxnSpPr>
            <a:cxnSpLocks noChangeShapeType="1"/>
          </p:cNvCxnSpPr>
          <p:nvPr/>
        </p:nvCxnSpPr>
        <p:spPr bwMode="auto">
          <a:xfrm>
            <a:off x="1795463" y="2474913"/>
            <a:ext cx="1349375" cy="560387"/>
          </a:xfrm>
          <a:prstGeom prst="bentConnector3">
            <a:avLst>
              <a:gd name="adj1" fmla="val -111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6390" name="Elbow Connector 47"/>
          <p:cNvCxnSpPr>
            <a:cxnSpLocks noChangeShapeType="1"/>
          </p:cNvCxnSpPr>
          <p:nvPr/>
        </p:nvCxnSpPr>
        <p:spPr bwMode="auto">
          <a:xfrm>
            <a:off x="1795463" y="2976563"/>
            <a:ext cx="1349375" cy="560387"/>
          </a:xfrm>
          <a:prstGeom prst="bentConnector3">
            <a:avLst>
              <a:gd name="adj1" fmla="val -111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6391" name="Elbow Connector 48"/>
          <p:cNvCxnSpPr>
            <a:cxnSpLocks noChangeShapeType="1"/>
          </p:cNvCxnSpPr>
          <p:nvPr/>
        </p:nvCxnSpPr>
        <p:spPr bwMode="auto">
          <a:xfrm>
            <a:off x="1795463" y="3490913"/>
            <a:ext cx="1349375" cy="560387"/>
          </a:xfrm>
          <a:prstGeom prst="bentConnector3">
            <a:avLst>
              <a:gd name="adj1" fmla="val -111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6392" name="Elbow Connector 51"/>
          <p:cNvCxnSpPr>
            <a:cxnSpLocks noChangeShapeType="1"/>
          </p:cNvCxnSpPr>
          <p:nvPr/>
        </p:nvCxnSpPr>
        <p:spPr bwMode="auto">
          <a:xfrm>
            <a:off x="3146425" y="4171950"/>
            <a:ext cx="1350963" cy="420688"/>
          </a:xfrm>
          <a:prstGeom prst="bentConnector3">
            <a:avLst>
              <a:gd name="adj1" fmla="val -38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16393" name="TextBox 32"/>
          <p:cNvSpPr txBox="1">
            <a:spLocks noChangeArrowheads="1"/>
          </p:cNvSpPr>
          <p:nvPr/>
        </p:nvSpPr>
        <p:spPr bwMode="auto">
          <a:xfrm flipH="1">
            <a:off x="1041400" y="2362200"/>
            <a:ext cx="1512888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Writer</a:t>
            </a:r>
          </a:p>
        </p:txBody>
      </p:sp>
      <p:sp>
        <p:nvSpPr>
          <p:cNvPr id="16394" name="TextBox 32"/>
          <p:cNvSpPr txBox="1">
            <a:spLocks noChangeArrowheads="1"/>
          </p:cNvSpPr>
          <p:nvPr/>
        </p:nvSpPr>
        <p:spPr bwMode="auto">
          <a:xfrm flipH="1">
            <a:off x="2211388" y="2876550"/>
            <a:ext cx="1914525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PrintWriter</a:t>
            </a:r>
          </a:p>
        </p:txBody>
      </p:sp>
      <p:sp>
        <p:nvSpPr>
          <p:cNvPr id="16395" name="TextBox 32"/>
          <p:cNvSpPr txBox="1">
            <a:spLocks noChangeArrowheads="1"/>
          </p:cNvSpPr>
          <p:nvPr/>
        </p:nvSpPr>
        <p:spPr bwMode="auto">
          <a:xfrm flipH="1">
            <a:off x="2212975" y="3390900"/>
            <a:ext cx="1916113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BufferedWriter</a:t>
            </a:r>
          </a:p>
        </p:txBody>
      </p:sp>
      <p:sp>
        <p:nvSpPr>
          <p:cNvPr id="16396" name="TextBox 32"/>
          <p:cNvSpPr txBox="1">
            <a:spLocks noChangeArrowheads="1"/>
          </p:cNvSpPr>
          <p:nvPr/>
        </p:nvSpPr>
        <p:spPr bwMode="auto">
          <a:xfrm flipH="1">
            <a:off x="2216150" y="3905250"/>
            <a:ext cx="1914525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OutputStreamWriter</a:t>
            </a:r>
          </a:p>
        </p:txBody>
      </p:sp>
      <p:sp>
        <p:nvSpPr>
          <p:cNvPr id="16397" name="TextBox 32"/>
          <p:cNvSpPr txBox="1">
            <a:spLocks noChangeArrowheads="1"/>
          </p:cNvSpPr>
          <p:nvPr/>
        </p:nvSpPr>
        <p:spPr bwMode="auto">
          <a:xfrm flipH="1">
            <a:off x="3524250" y="4403725"/>
            <a:ext cx="1654175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FileWriter</a:t>
            </a:r>
          </a:p>
        </p:txBody>
      </p:sp>
      <p:sp>
        <p:nvSpPr>
          <p:cNvPr id="16398" name="Isosceles Triangle 54"/>
          <p:cNvSpPr>
            <a:spLocks noChangeArrowheads="1"/>
          </p:cNvSpPr>
          <p:nvPr/>
        </p:nvSpPr>
        <p:spPr bwMode="auto">
          <a:xfrm>
            <a:off x="1703388" y="2689225"/>
            <a:ext cx="177800" cy="2238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Isosceles Triangle 55"/>
          <p:cNvSpPr>
            <a:spLocks noChangeArrowheads="1"/>
          </p:cNvSpPr>
          <p:nvPr/>
        </p:nvSpPr>
        <p:spPr bwMode="auto">
          <a:xfrm>
            <a:off x="3055938" y="4230688"/>
            <a:ext cx="177800" cy="2238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562225" y="2371725"/>
            <a:ext cx="11096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Abstract class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60838" y="2906713"/>
            <a:ext cx="38576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High-level class, writes whole lines of text to a stream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4013" y="3430588"/>
            <a:ext cx="3700462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Buffers output characters to a stream, for efficiency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57663" y="3922713"/>
            <a:ext cx="2935287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Low-level class, writes bytes to a stream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24463" y="4416425"/>
            <a:ext cx="19240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Writes characters to a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E8DD43E-4642-415B-AC1D-5CC7B3E41778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Creating Writer Objects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To write text to a file, you will typically create 3 objects arranged in cascading manner, like so:</a:t>
            </a: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buFont typeface="Wingdings" pitchFamily="2" charset="2"/>
              <a:buNone/>
              <a:defRPr/>
            </a:pPr>
            <a:endParaRPr lang="en-GB" dirty="0" smtClean="0">
              <a:latin typeface="+mj-lt"/>
            </a:endParaRPr>
          </a:p>
        </p:txBody>
      </p:sp>
      <p:sp>
        <p:nvSpPr>
          <p:cNvPr id="27" name="Folded Corner 26"/>
          <p:cNvSpPr>
            <a:spLocks noChangeArrowheads="1"/>
          </p:cNvSpPr>
          <p:nvPr/>
        </p:nvSpPr>
        <p:spPr bwMode="auto">
          <a:xfrm>
            <a:off x="7761288" y="2392363"/>
            <a:ext cx="893762" cy="893762"/>
          </a:xfrm>
          <a:prstGeom prst="foldedCorner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GB" sz="1200">
                <a:solidFill>
                  <a:schemeClr val="tx2"/>
                </a:solidFill>
              </a:rPr>
              <a:t>output file</a:t>
            </a:r>
          </a:p>
        </p:txBody>
      </p:sp>
      <p:cxnSp>
        <p:nvCxnSpPr>
          <p:cNvPr id="28" name="Straight Arrow Connector 27"/>
          <p:cNvCxnSpPr>
            <a:cxnSpLocks noChangeShapeType="1"/>
            <a:stCxn id="23" idx="6"/>
            <a:endCxn id="27" idx="1"/>
          </p:cNvCxnSpPr>
          <p:nvPr/>
        </p:nvCxnSpPr>
        <p:spPr bwMode="auto">
          <a:xfrm flipV="1">
            <a:off x="7131050" y="2838450"/>
            <a:ext cx="630238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</p:spPr>
      </p:cxnSp>
      <p:sp>
        <p:nvSpPr>
          <p:cNvPr id="30" name="TextBox 29"/>
          <p:cNvSpPr txBox="1"/>
          <p:nvPr/>
        </p:nvSpPr>
        <p:spPr>
          <a:xfrm>
            <a:off x="5160963" y="3438525"/>
            <a:ext cx="2627312" cy="538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85725" indent="-85725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Specify filename or </a:t>
            </a:r>
            <a:r>
              <a:rPr lang="en-GB" sz="1200" dirty="0">
                <a:solidFill>
                  <a:srgbClr val="FF0000"/>
                </a:solidFill>
                <a:cs typeface="+mn-cs"/>
              </a:rPr>
              <a:t>File</a:t>
            </a: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 object</a:t>
            </a:r>
          </a:p>
          <a:p>
            <a:pPr marL="85725" indent="-85725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File will be overwritten by default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40025" y="3441700"/>
            <a:ext cx="2362200" cy="538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85725" indent="-85725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Hook up to file writer</a:t>
            </a:r>
            <a:endParaRPr lang="en-GB" sz="1200" dirty="0">
              <a:solidFill>
                <a:srgbClr val="FF0000"/>
              </a:solidFill>
              <a:cs typeface="+mn-cs"/>
            </a:endParaRPr>
          </a:p>
          <a:p>
            <a:pPr marL="85725" indent="-85725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It buffers output, for efficiency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39725" y="2413000"/>
            <a:ext cx="2460625" cy="904875"/>
            <a:chOff x="340210" y="2796366"/>
            <a:chExt cx="2459761" cy="903767"/>
          </a:xfrm>
        </p:grpSpPr>
        <p:cxnSp>
          <p:nvCxnSpPr>
            <p:cNvPr id="17423" name="Straight Arrow Connector 24"/>
            <p:cNvCxnSpPr>
              <a:cxnSpLocks noChangeShapeType="1"/>
            </p:cNvCxnSpPr>
            <p:nvPr/>
          </p:nvCxnSpPr>
          <p:spPr bwMode="auto">
            <a:xfrm>
              <a:off x="1998880" y="3248250"/>
              <a:ext cx="801091" cy="3538"/>
            </a:xfrm>
            <a:prstGeom prst="straightConnector1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 type="arrow" w="med" len="med"/>
            </a:ln>
          </p:spPr>
        </p:cxnSp>
        <p:sp>
          <p:nvSpPr>
            <p:cNvPr id="21" name="Oval 20"/>
            <p:cNvSpPr/>
            <p:nvPr/>
          </p:nvSpPr>
          <p:spPr bwMode="auto">
            <a:xfrm>
              <a:off x="340210" y="2796366"/>
              <a:ext cx="1871006" cy="90376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GB" sz="1200" dirty="0" err="1">
                  <a:solidFill>
                    <a:schemeClr val="tx2"/>
                  </a:solidFill>
                  <a:cs typeface="+mn-cs"/>
                </a:rPr>
                <a:t>PrintWriter</a:t>
              </a:r>
              <a:endParaRPr lang="en-GB" sz="1200" dirty="0">
                <a:solidFill>
                  <a:schemeClr val="tx2"/>
                </a:solidFill>
                <a:cs typeface="+mn-cs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800350" y="2384425"/>
            <a:ext cx="2481263" cy="904875"/>
            <a:chOff x="2799971" y="2768006"/>
            <a:chExt cx="2480930" cy="903767"/>
          </a:xfrm>
        </p:grpSpPr>
        <p:cxnSp>
          <p:nvCxnSpPr>
            <p:cNvPr id="17421" name="Straight Arrow Connector 44"/>
            <p:cNvCxnSpPr>
              <a:cxnSpLocks noChangeShapeType="1"/>
            </p:cNvCxnSpPr>
            <p:nvPr/>
          </p:nvCxnSpPr>
          <p:spPr bwMode="auto">
            <a:xfrm>
              <a:off x="4479810" y="3230523"/>
              <a:ext cx="801091" cy="3538"/>
            </a:xfrm>
            <a:prstGeom prst="straightConnector1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 type="arrow" w="med" len="med"/>
            </a:ln>
          </p:spPr>
        </p:cxnSp>
        <p:sp>
          <p:nvSpPr>
            <p:cNvPr id="22" name="Oval 21"/>
            <p:cNvSpPr/>
            <p:nvPr/>
          </p:nvSpPr>
          <p:spPr bwMode="auto">
            <a:xfrm>
              <a:off x="2799971" y="2768006"/>
              <a:ext cx="1871412" cy="90376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GB" sz="1200" dirty="0" err="1">
                  <a:solidFill>
                    <a:schemeClr val="tx2"/>
                  </a:solidFill>
                  <a:cs typeface="+mn-cs"/>
                </a:rPr>
                <a:t>BufferedWriter</a:t>
              </a:r>
              <a:endParaRPr lang="en-GB" sz="1200" dirty="0">
                <a:solidFill>
                  <a:schemeClr val="tx2"/>
                </a:solidFill>
                <a:cs typeface="+mn-cs"/>
              </a:endParaRPr>
            </a:p>
          </p:txBody>
        </p:sp>
      </p:grpSp>
      <p:sp>
        <p:nvSpPr>
          <p:cNvPr id="23" name="Oval 22"/>
          <p:cNvSpPr/>
          <p:nvPr/>
        </p:nvSpPr>
        <p:spPr bwMode="auto">
          <a:xfrm>
            <a:off x="5259388" y="2389188"/>
            <a:ext cx="1871662" cy="90328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1200" dirty="0" err="1">
                <a:solidFill>
                  <a:schemeClr val="tx2"/>
                </a:solidFill>
                <a:cs typeface="+mn-cs"/>
              </a:rPr>
              <a:t>FileWriter</a:t>
            </a:r>
            <a:endParaRPr lang="en-GB" sz="1200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2088" y="3444875"/>
            <a:ext cx="2432050" cy="538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85725" indent="-85725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Hook up to buffered writer</a:t>
            </a:r>
            <a:endParaRPr lang="en-GB" sz="1200" dirty="0">
              <a:solidFill>
                <a:srgbClr val="FF0000"/>
              </a:solidFill>
              <a:cs typeface="+mn-cs"/>
            </a:endParaRPr>
          </a:p>
          <a:p>
            <a:pPr marL="85725" indent="-85725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It offers high-level o/p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23" grpId="0" animBg="1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F697AE-F17F-4D81-9212-8E9282208BE3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Using Writer Objects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 smtClean="0">
                <a:latin typeface="Lucida Console" pitchFamily="49" charset="0"/>
              </a:rPr>
              <a:t>PrintWriter</a:t>
            </a:r>
            <a:r>
              <a:rPr lang="en-GB" dirty="0" smtClean="0"/>
              <a:t> has several high-level methods:</a:t>
            </a:r>
          </a:p>
          <a:p>
            <a:pPr lvl="1">
              <a:defRPr/>
            </a:pPr>
            <a:r>
              <a:rPr lang="en-GB" sz="1800" dirty="0" smtClean="0">
                <a:latin typeface="Lucida Console" pitchFamily="49" charset="0"/>
              </a:rPr>
              <a:t>append()</a:t>
            </a:r>
          </a:p>
          <a:p>
            <a:pPr lvl="1">
              <a:defRPr/>
            </a:pPr>
            <a:r>
              <a:rPr lang="en-GB" sz="1800" dirty="0" smtClean="0">
                <a:latin typeface="Lucida Console" pitchFamily="49" charset="0"/>
              </a:rPr>
              <a:t>format()</a:t>
            </a:r>
          </a:p>
          <a:p>
            <a:pPr lvl="1">
              <a:defRPr/>
            </a:pPr>
            <a:r>
              <a:rPr lang="en-GB" sz="1800" dirty="0" smtClean="0">
                <a:latin typeface="Lucida Console" pitchFamily="49" charset="0"/>
              </a:rPr>
              <a:t>print(), </a:t>
            </a:r>
            <a:r>
              <a:rPr lang="en-GB" sz="1800" dirty="0" err="1" smtClean="0">
                <a:latin typeface="Lucida Console" pitchFamily="49" charset="0"/>
              </a:rPr>
              <a:t>println</a:t>
            </a:r>
            <a:r>
              <a:rPr lang="en-GB" sz="1800" dirty="0" smtClean="0">
                <a:latin typeface="Lucida Console" pitchFamily="49" charset="0"/>
              </a:rPr>
              <a:t>()</a:t>
            </a:r>
          </a:p>
          <a:p>
            <a:pPr lvl="1">
              <a:defRPr/>
            </a:pPr>
            <a:r>
              <a:rPr lang="en-GB" sz="1800" dirty="0" smtClean="0">
                <a:latin typeface="Lucida Console" pitchFamily="49" charset="0"/>
              </a:rPr>
              <a:t>write()</a:t>
            </a:r>
          </a:p>
          <a:p>
            <a:pPr lvl="1">
              <a:defRPr/>
            </a:pPr>
            <a:r>
              <a:rPr lang="en-GB" sz="1800" dirty="0" smtClean="0">
                <a:latin typeface="Lucida Console" pitchFamily="49" charset="0"/>
              </a:rPr>
              <a:t>close()</a:t>
            </a: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Example:</a:t>
            </a:r>
          </a:p>
          <a:p>
            <a:pPr lvl="1">
              <a:defRPr/>
            </a:pPr>
            <a:r>
              <a:rPr lang="en-GB" sz="1800" dirty="0" err="1" smtClean="0">
                <a:latin typeface="Lucida Console" pitchFamily="49" charset="0"/>
              </a:rPr>
              <a:t>ReadingWritingTextFiles.java</a:t>
            </a:r>
            <a:r>
              <a:rPr lang="en-GB" sz="1800" dirty="0" smtClean="0">
                <a:latin typeface="Lucida Console" pitchFamily="49" charset="0"/>
              </a:rPr>
              <a:t>, </a:t>
            </a:r>
            <a:r>
              <a:rPr lang="en-GB" sz="1800" dirty="0" err="1" smtClean="0">
                <a:latin typeface="Lucida Console" pitchFamily="49" charset="0"/>
                <a:ea typeface="+mn-ea"/>
                <a:cs typeface="+mn-cs"/>
              </a:rPr>
              <a:t>demoWritingTextFiles</a:t>
            </a:r>
            <a:r>
              <a:rPr lang="en-GB" sz="1800" dirty="0" smtClean="0">
                <a:latin typeface="Lucida Console" pitchFamily="49" charset="0"/>
                <a:ea typeface="+mn-ea"/>
                <a:cs typeface="+mn-cs"/>
              </a:rPr>
              <a:t>()</a:t>
            </a:r>
            <a:endParaRPr lang="en-GB" sz="1800" dirty="0" smtClean="0">
              <a:latin typeface="Lucida Console" pitchFamily="49" charset="0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F067583-BB13-4B11-AF2A-D92E1ADBB114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Overview of Text File Input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+mj-lt"/>
              </a:rPr>
              <a:t>Java also provides "reader" classes for reading text files</a:t>
            </a:r>
          </a:p>
          <a:p>
            <a:pPr lvl="1">
              <a:defRPr/>
            </a:pPr>
            <a:r>
              <a:rPr lang="en-GB" dirty="0" smtClean="0"/>
              <a:t>Here are some of the most commonly used classes</a:t>
            </a:r>
          </a:p>
          <a:p>
            <a:pPr>
              <a:defRPr/>
            </a:pPr>
            <a:endParaRPr lang="en-GB" dirty="0" smtClean="0">
              <a:latin typeface="+mj-lt"/>
            </a:endParaRPr>
          </a:p>
        </p:txBody>
      </p:sp>
      <p:cxnSp>
        <p:nvCxnSpPr>
          <p:cNvPr id="19461" name="Elbow Connector 36"/>
          <p:cNvCxnSpPr>
            <a:cxnSpLocks noChangeShapeType="1"/>
          </p:cNvCxnSpPr>
          <p:nvPr/>
        </p:nvCxnSpPr>
        <p:spPr bwMode="auto">
          <a:xfrm>
            <a:off x="1798638" y="2479675"/>
            <a:ext cx="1349375" cy="560388"/>
          </a:xfrm>
          <a:prstGeom prst="bentConnector3">
            <a:avLst>
              <a:gd name="adj1" fmla="val -111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9462" name="Elbow Connector 47"/>
          <p:cNvCxnSpPr>
            <a:cxnSpLocks noChangeShapeType="1"/>
          </p:cNvCxnSpPr>
          <p:nvPr/>
        </p:nvCxnSpPr>
        <p:spPr bwMode="auto">
          <a:xfrm>
            <a:off x="1798638" y="2981325"/>
            <a:ext cx="1349375" cy="560388"/>
          </a:xfrm>
          <a:prstGeom prst="bentConnector3">
            <a:avLst>
              <a:gd name="adj1" fmla="val -111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9463" name="Elbow Connector 51"/>
          <p:cNvCxnSpPr>
            <a:cxnSpLocks noChangeShapeType="1"/>
          </p:cNvCxnSpPr>
          <p:nvPr/>
        </p:nvCxnSpPr>
        <p:spPr bwMode="auto">
          <a:xfrm>
            <a:off x="3149600" y="3665538"/>
            <a:ext cx="1350963" cy="420687"/>
          </a:xfrm>
          <a:prstGeom prst="bentConnector3">
            <a:avLst>
              <a:gd name="adj1" fmla="val -38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19464" name="TextBox 32"/>
          <p:cNvSpPr txBox="1">
            <a:spLocks noChangeArrowheads="1"/>
          </p:cNvSpPr>
          <p:nvPr/>
        </p:nvSpPr>
        <p:spPr bwMode="auto">
          <a:xfrm flipH="1">
            <a:off x="1046163" y="2366963"/>
            <a:ext cx="1512887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Reader</a:t>
            </a:r>
          </a:p>
        </p:txBody>
      </p:sp>
      <p:sp>
        <p:nvSpPr>
          <p:cNvPr id="19465" name="TextBox 32"/>
          <p:cNvSpPr txBox="1">
            <a:spLocks noChangeArrowheads="1"/>
          </p:cNvSpPr>
          <p:nvPr/>
        </p:nvSpPr>
        <p:spPr bwMode="auto">
          <a:xfrm flipH="1">
            <a:off x="2214563" y="2881313"/>
            <a:ext cx="1914525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BufferedReader</a:t>
            </a:r>
          </a:p>
        </p:txBody>
      </p:sp>
      <p:sp>
        <p:nvSpPr>
          <p:cNvPr id="19466" name="TextBox 32"/>
          <p:cNvSpPr txBox="1">
            <a:spLocks noChangeArrowheads="1"/>
          </p:cNvSpPr>
          <p:nvPr/>
        </p:nvSpPr>
        <p:spPr bwMode="auto">
          <a:xfrm flipH="1">
            <a:off x="2216150" y="3395663"/>
            <a:ext cx="1916113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InputStreamReader</a:t>
            </a:r>
          </a:p>
        </p:txBody>
      </p:sp>
      <p:sp>
        <p:nvSpPr>
          <p:cNvPr id="19467" name="TextBox 32"/>
          <p:cNvSpPr txBox="1">
            <a:spLocks noChangeArrowheads="1"/>
          </p:cNvSpPr>
          <p:nvPr/>
        </p:nvSpPr>
        <p:spPr bwMode="auto">
          <a:xfrm flipH="1">
            <a:off x="3527425" y="3897313"/>
            <a:ext cx="1654175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FileReader</a:t>
            </a:r>
          </a:p>
        </p:txBody>
      </p:sp>
      <p:sp>
        <p:nvSpPr>
          <p:cNvPr id="19468" name="Isosceles Triangle 54"/>
          <p:cNvSpPr>
            <a:spLocks noChangeArrowheads="1"/>
          </p:cNvSpPr>
          <p:nvPr/>
        </p:nvSpPr>
        <p:spPr bwMode="auto">
          <a:xfrm>
            <a:off x="1706563" y="2693988"/>
            <a:ext cx="177800" cy="2238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Isosceles Triangle 55"/>
          <p:cNvSpPr>
            <a:spLocks noChangeArrowheads="1"/>
          </p:cNvSpPr>
          <p:nvPr/>
        </p:nvSpPr>
        <p:spPr bwMode="auto">
          <a:xfrm>
            <a:off x="3059113" y="3724275"/>
            <a:ext cx="177800" cy="2238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65400" y="2395538"/>
            <a:ext cx="1111250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Abstract class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57663" y="2924175"/>
            <a:ext cx="37830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Buffers input characters from a stream, for efficiency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60838" y="3416300"/>
            <a:ext cx="3081337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Low-level class, reads bytes from a stream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27638" y="3910013"/>
            <a:ext cx="208597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Reads characters from a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FDFC5EA-FCDA-4F7A-B92C-ABC8C901819F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Creating Reader Objects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To read text from a file, you will typically create 2 objects arranged in cascading manner, like so:</a:t>
            </a: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buFont typeface="Wingdings" pitchFamily="2" charset="2"/>
              <a:buNone/>
              <a:defRPr/>
            </a:pPr>
            <a:endParaRPr lang="en-GB" dirty="0" smtClean="0">
              <a:latin typeface="+mj-lt"/>
            </a:endParaRPr>
          </a:p>
        </p:txBody>
      </p:sp>
      <p:sp>
        <p:nvSpPr>
          <p:cNvPr id="27" name="Folded Corner 26"/>
          <p:cNvSpPr>
            <a:spLocks noChangeArrowheads="1"/>
          </p:cNvSpPr>
          <p:nvPr/>
        </p:nvSpPr>
        <p:spPr bwMode="auto">
          <a:xfrm>
            <a:off x="1138238" y="2392363"/>
            <a:ext cx="892175" cy="893762"/>
          </a:xfrm>
          <a:prstGeom prst="foldedCorner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GB" sz="1200">
                <a:solidFill>
                  <a:schemeClr val="tx2"/>
                </a:solidFill>
              </a:rPr>
              <a:t>input</a:t>
            </a:r>
          </a:p>
          <a:p>
            <a:pPr algn="ctr"/>
            <a:r>
              <a:rPr lang="en-GB" sz="1200">
                <a:solidFill>
                  <a:schemeClr val="tx2"/>
                </a:solidFill>
              </a:rPr>
              <a:t>file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020888" y="2384425"/>
            <a:ext cx="3278187" cy="1330325"/>
            <a:chOff x="1701195" y="2385218"/>
            <a:chExt cx="3279380" cy="1329672"/>
          </a:xfrm>
        </p:grpSpPr>
        <p:sp>
          <p:nvSpPr>
            <p:cNvPr id="30" name="TextBox 29"/>
            <p:cNvSpPr txBox="1"/>
            <p:nvPr/>
          </p:nvSpPr>
          <p:spPr>
            <a:xfrm>
              <a:off x="2431711" y="3437214"/>
              <a:ext cx="2548864" cy="2776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85725" indent="-85725"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en-GB" sz="1200" dirty="0">
                  <a:solidFill>
                    <a:srgbClr val="FF0000"/>
                  </a:solidFill>
                  <a:latin typeface="+mj-lt"/>
                  <a:cs typeface="+mn-cs"/>
                </a:rPr>
                <a:t>Specify filename or </a:t>
              </a:r>
              <a:r>
                <a:rPr lang="en-GB" sz="1200" dirty="0">
                  <a:solidFill>
                    <a:srgbClr val="FF0000"/>
                  </a:solidFill>
                  <a:cs typeface="+mn-cs"/>
                </a:rPr>
                <a:t>File</a:t>
              </a:r>
              <a:r>
                <a:rPr lang="en-GB" sz="1200" dirty="0">
                  <a:solidFill>
                    <a:srgbClr val="FF0000"/>
                  </a:solidFill>
                  <a:latin typeface="+mj-lt"/>
                  <a:cs typeface="+mn-cs"/>
                </a:rPr>
                <a:t> object</a:t>
              </a:r>
            </a:p>
          </p:txBody>
        </p:sp>
        <p:cxnSp>
          <p:nvCxnSpPr>
            <p:cNvPr id="20492" name="Straight Arrow Connector 44"/>
            <p:cNvCxnSpPr>
              <a:cxnSpLocks noChangeShapeType="1"/>
              <a:stCxn id="22" idx="2"/>
              <a:endCxn id="27" idx="3"/>
            </p:cNvCxnSpPr>
            <p:nvPr/>
          </p:nvCxnSpPr>
          <p:spPr bwMode="auto">
            <a:xfrm rot="10800000" flipV="1">
              <a:off x="1701195" y="2837102"/>
              <a:ext cx="992447" cy="1774"/>
            </a:xfrm>
            <a:prstGeom prst="straightConnector1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 type="arrow" w="med" len="med"/>
            </a:ln>
          </p:spPr>
        </p:cxnSp>
        <p:sp>
          <p:nvSpPr>
            <p:cNvPr id="22" name="Oval 21"/>
            <p:cNvSpPr/>
            <p:nvPr/>
          </p:nvSpPr>
          <p:spPr bwMode="auto">
            <a:xfrm>
              <a:off x="2693743" y="2385218"/>
              <a:ext cx="1870756" cy="90443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GB" sz="1200" dirty="0" err="1">
                  <a:solidFill>
                    <a:schemeClr val="tx2"/>
                  </a:solidFill>
                  <a:cs typeface="+mn-cs"/>
                </a:rPr>
                <a:t>FileReader</a:t>
              </a:r>
              <a:endParaRPr lang="en-GB" sz="1200" dirty="0">
                <a:solidFill>
                  <a:schemeClr val="tx2"/>
                </a:solidFill>
                <a:cs typeface="+mn-cs"/>
              </a:endParaRP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894263" y="2389188"/>
            <a:ext cx="3103562" cy="1587500"/>
            <a:chOff x="4575526" y="2388756"/>
            <a:chExt cx="3103222" cy="1587744"/>
          </a:xfrm>
        </p:grpSpPr>
        <p:sp>
          <p:nvSpPr>
            <p:cNvPr id="26" name="TextBox 25"/>
            <p:cNvSpPr txBox="1"/>
            <p:nvPr/>
          </p:nvSpPr>
          <p:spPr>
            <a:xfrm>
              <a:off x="5266012" y="3438254"/>
              <a:ext cx="2412736" cy="5382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85725" indent="-85725"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en-GB" sz="1200" dirty="0">
                  <a:solidFill>
                    <a:srgbClr val="FF0000"/>
                  </a:solidFill>
                  <a:latin typeface="+mj-lt"/>
                  <a:cs typeface="+mn-cs"/>
                </a:rPr>
                <a:t>Hook up to file reader</a:t>
              </a:r>
              <a:endParaRPr lang="en-GB" sz="1200" dirty="0">
                <a:solidFill>
                  <a:srgbClr val="FF0000"/>
                </a:solidFill>
                <a:cs typeface="+mn-cs"/>
              </a:endParaRPr>
            </a:p>
            <a:p>
              <a:pPr marL="85725" indent="-85725"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en-GB" sz="1200" dirty="0">
                  <a:solidFill>
                    <a:srgbClr val="FF0000"/>
                  </a:solidFill>
                  <a:latin typeface="+mj-lt"/>
                  <a:cs typeface="+mn-cs"/>
                </a:rPr>
                <a:t>It buffers input, a line at a time</a:t>
              </a:r>
            </a:p>
          </p:txBody>
        </p:sp>
        <p:cxnSp>
          <p:nvCxnSpPr>
            <p:cNvPr id="20489" name="Straight Arrow Connector 28"/>
            <p:cNvCxnSpPr>
              <a:cxnSpLocks noChangeShapeType="1"/>
            </p:cNvCxnSpPr>
            <p:nvPr/>
          </p:nvCxnSpPr>
          <p:spPr bwMode="auto">
            <a:xfrm rot="10800000" flipV="1">
              <a:off x="4575526" y="2861912"/>
              <a:ext cx="1088144" cy="1774"/>
            </a:xfrm>
            <a:prstGeom prst="straightConnector1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 type="arrow" w="med" len="med"/>
            </a:ln>
          </p:spPr>
        </p:cxnSp>
        <p:sp>
          <p:nvSpPr>
            <p:cNvPr id="23" name="Oval 22"/>
            <p:cNvSpPr/>
            <p:nvPr/>
          </p:nvSpPr>
          <p:spPr bwMode="auto">
            <a:xfrm>
              <a:off x="5259663" y="2388756"/>
              <a:ext cx="1871458" cy="90342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GB" sz="1200" dirty="0" err="1">
                  <a:solidFill>
                    <a:schemeClr val="tx2"/>
                  </a:solidFill>
                  <a:cs typeface="+mn-cs"/>
                </a:rPr>
                <a:t>BufferedReader</a:t>
              </a:r>
              <a:endParaRPr lang="en-GB" sz="1200" dirty="0">
                <a:solidFill>
                  <a:schemeClr val="tx2"/>
                </a:solidFill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7E3CBA8-637C-41C6-B7B0-1A462A7887EE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Using Reader Objects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 smtClean="0">
                <a:latin typeface="Lucida Console" pitchFamily="49" charset="0"/>
              </a:rPr>
              <a:t>BufferedReader</a:t>
            </a:r>
            <a:r>
              <a:rPr lang="en-GB" dirty="0" smtClean="0"/>
              <a:t> has several high-level methods:</a:t>
            </a:r>
          </a:p>
          <a:p>
            <a:pPr lvl="1">
              <a:defRPr/>
            </a:pPr>
            <a:r>
              <a:rPr lang="en-GB" sz="1800" dirty="0" smtClean="0">
                <a:latin typeface="Lucida Console" pitchFamily="49" charset="0"/>
              </a:rPr>
              <a:t>read(), </a:t>
            </a:r>
            <a:r>
              <a:rPr lang="en-GB" sz="1800" dirty="0" err="1" smtClean="0">
                <a:latin typeface="Lucida Console" pitchFamily="49" charset="0"/>
              </a:rPr>
              <a:t>readln</a:t>
            </a:r>
            <a:r>
              <a:rPr lang="en-GB" sz="1800" dirty="0" smtClean="0">
                <a:latin typeface="Lucida Console" pitchFamily="49" charset="0"/>
              </a:rPr>
              <a:t>()</a:t>
            </a:r>
          </a:p>
          <a:p>
            <a:pPr lvl="1">
              <a:defRPr/>
            </a:pPr>
            <a:r>
              <a:rPr lang="en-GB" sz="1800" dirty="0" smtClean="0">
                <a:latin typeface="Lucida Console" pitchFamily="49" charset="0"/>
              </a:rPr>
              <a:t>skip()</a:t>
            </a:r>
          </a:p>
          <a:p>
            <a:pPr lvl="1">
              <a:defRPr/>
            </a:pPr>
            <a:r>
              <a:rPr lang="en-GB" sz="1800" dirty="0" err="1" smtClean="0">
                <a:latin typeface="Lucida Console" pitchFamily="49" charset="0"/>
              </a:rPr>
              <a:t>markSupported</a:t>
            </a:r>
            <a:r>
              <a:rPr lang="en-GB" sz="1800" dirty="0" smtClean="0">
                <a:latin typeface="Lucida Console" pitchFamily="49" charset="0"/>
              </a:rPr>
              <a:t>(), mark(), reset()</a:t>
            </a:r>
          </a:p>
          <a:p>
            <a:pPr lvl="1">
              <a:defRPr/>
            </a:pPr>
            <a:r>
              <a:rPr lang="en-GB" sz="1800" dirty="0" smtClean="0">
                <a:latin typeface="Lucida Console" pitchFamily="49" charset="0"/>
              </a:rPr>
              <a:t>close()</a:t>
            </a: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Example:</a:t>
            </a:r>
          </a:p>
          <a:p>
            <a:pPr lvl="1">
              <a:defRPr/>
            </a:pPr>
            <a:r>
              <a:rPr lang="en-GB" sz="1800" dirty="0" err="1" smtClean="0">
                <a:latin typeface="Lucida Console" pitchFamily="49" charset="0"/>
              </a:rPr>
              <a:t>ReadingWritingTextFiles.java</a:t>
            </a:r>
            <a:r>
              <a:rPr lang="en-GB" sz="1800" dirty="0" smtClean="0">
                <a:latin typeface="Lucida Console" pitchFamily="49" charset="0"/>
              </a:rPr>
              <a:t>, </a:t>
            </a:r>
            <a:r>
              <a:rPr lang="en-GB" sz="1800" dirty="0" err="1" smtClean="0">
                <a:latin typeface="Lucida Console" pitchFamily="49" charset="0"/>
                <a:ea typeface="+mn-ea"/>
                <a:cs typeface="+mn-cs"/>
              </a:rPr>
              <a:t>demoReadingTextFiles</a:t>
            </a:r>
            <a:r>
              <a:rPr lang="en-GB" sz="1800" dirty="0" smtClean="0">
                <a:latin typeface="Lucida Console" pitchFamily="49" charset="0"/>
                <a:ea typeface="+mn-ea"/>
                <a:cs typeface="+mn-cs"/>
              </a:rPr>
              <a:t>()</a:t>
            </a:r>
            <a:endParaRPr lang="en-GB" sz="1800" dirty="0" smtClean="0">
              <a:latin typeface="Lucida Console" pitchFamily="49" charset="0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Contents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GB" dirty="0" smtClean="0"/>
              <a:t>Working with files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dirty="0" smtClean="0"/>
              <a:t>Text files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dirty="0" smtClean="0"/>
              <a:t>Binary files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dirty="0" smtClean="0"/>
              <a:t>Serialization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GB" dirty="0" smtClean="0"/>
          </a:p>
          <a:p>
            <a:pPr marL="0" indent="0">
              <a:buNone/>
            </a:pPr>
            <a:r>
              <a:rPr lang="en-GB" u="sng" dirty="0" smtClean="0"/>
              <a:t>Additional file handling techniques</a:t>
            </a:r>
          </a:p>
          <a:p>
            <a:r>
              <a:rPr lang="en-GB" dirty="0" smtClean="0"/>
              <a:t>See sections at end of chapter </a:t>
            </a:r>
            <a:endParaRPr lang="en-GB" dirty="0" smtClean="0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434975" y="5199325"/>
            <a:ext cx="8150225" cy="1644650"/>
            <a:chOff x="274" y="3059"/>
            <a:chExt cx="5134" cy="1036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616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  <a:r>
                <a:rPr lang="en-GB" sz="2000" b="1" dirty="0" err="1" smtClean="0">
                  <a:solidFill>
                    <a:schemeClr val="tx2"/>
                  </a:solidFill>
                  <a:sym typeface="Wingdings" pitchFamily="2" charset="2"/>
                </a:rPr>
                <a:t>DemoFileHandling</a:t>
              </a:r>
              <a:endParaRPr lang="en-US" sz="2000" b="1" dirty="0"/>
            </a:p>
          </p:txBody>
        </p:sp>
        <p:pic>
          <p:nvPicPr>
            <p:cNvPr id="8" name="Picture 7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5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5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5530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19F3148-EDE2-47E1-904C-F7C32207EF9F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3. Binary Files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Overview of binary file output</a:t>
            </a:r>
          </a:p>
          <a:p>
            <a:r>
              <a:rPr lang="en-GB" smtClean="0"/>
              <a:t>Creating output stream objects</a:t>
            </a:r>
          </a:p>
          <a:p>
            <a:r>
              <a:rPr lang="en-GB" smtClean="0"/>
              <a:t>Using output stream objects</a:t>
            </a:r>
          </a:p>
          <a:p>
            <a:r>
              <a:rPr lang="en-GB" smtClean="0"/>
              <a:t>Overview of binary file input</a:t>
            </a:r>
          </a:p>
          <a:p>
            <a:r>
              <a:rPr lang="en-GB" smtClean="0"/>
              <a:t>Creating input stream objects</a:t>
            </a:r>
          </a:p>
          <a:p>
            <a:r>
              <a:rPr lang="en-GB" smtClean="0"/>
              <a:t>Using input stream objects</a:t>
            </a:r>
          </a:p>
          <a:p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F594BE-14C4-491F-B2C5-457EF0DFB32D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Overview of Binary File Output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Java provides "stream" classes for writing binary files</a:t>
            </a:r>
          </a:p>
          <a:p>
            <a:pPr lvl="1">
              <a:defRPr/>
            </a:pPr>
            <a:r>
              <a:rPr lang="en-GB" dirty="0" smtClean="0"/>
              <a:t>Here are some of the most commonly used classes</a:t>
            </a: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</p:txBody>
      </p:sp>
      <p:cxnSp>
        <p:nvCxnSpPr>
          <p:cNvPr id="23557" name="Elbow Connector 36"/>
          <p:cNvCxnSpPr>
            <a:cxnSpLocks noChangeShapeType="1"/>
          </p:cNvCxnSpPr>
          <p:nvPr/>
        </p:nvCxnSpPr>
        <p:spPr bwMode="auto">
          <a:xfrm>
            <a:off x="1795463" y="2474913"/>
            <a:ext cx="1349375" cy="560387"/>
          </a:xfrm>
          <a:prstGeom prst="bentConnector3">
            <a:avLst>
              <a:gd name="adj1" fmla="val -111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3558" name="Elbow Connector 47"/>
          <p:cNvCxnSpPr>
            <a:cxnSpLocks noChangeShapeType="1"/>
          </p:cNvCxnSpPr>
          <p:nvPr/>
        </p:nvCxnSpPr>
        <p:spPr bwMode="auto">
          <a:xfrm>
            <a:off x="1795463" y="2976563"/>
            <a:ext cx="1349375" cy="560387"/>
          </a:xfrm>
          <a:prstGeom prst="bentConnector3">
            <a:avLst>
              <a:gd name="adj1" fmla="val -111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3559" name="Elbow Connector 51"/>
          <p:cNvCxnSpPr>
            <a:cxnSpLocks noChangeShapeType="1"/>
          </p:cNvCxnSpPr>
          <p:nvPr/>
        </p:nvCxnSpPr>
        <p:spPr bwMode="auto">
          <a:xfrm>
            <a:off x="3146425" y="3673475"/>
            <a:ext cx="1350963" cy="420688"/>
          </a:xfrm>
          <a:prstGeom prst="bentConnector3">
            <a:avLst>
              <a:gd name="adj1" fmla="val -38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23560" name="TextBox 32"/>
          <p:cNvSpPr txBox="1">
            <a:spLocks noChangeArrowheads="1"/>
          </p:cNvSpPr>
          <p:nvPr/>
        </p:nvSpPr>
        <p:spPr bwMode="auto">
          <a:xfrm flipH="1">
            <a:off x="1041400" y="2362200"/>
            <a:ext cx="1512888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OutputStream</a:t>
            </a:r>
          </a:p>
        </p:txBody>
      </p:sp>
      <p:sp>
        <p:nvSpPr>
          <p:cNvPr id="23561" name="TextBox 32"/>
          <p:cNvSpPr txBox="1">
            <a:spLocks noChangeArrowheads="1"/>
          </p:cNvSpPr>
          <p:nvPr/>
        </p:nvSpPr>
        <p:spPr bwMode="auto">
          <a:xfrm flipH="1">
            <a:off x="2211388" y="2876550"/>
            <a:ext cx="1914525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FileOutputStream</a:t>
            </a:r>
          </a:p>
        </p:txBody>
      </p:sp>
      <p:sp>
        <p:nvSpPr>
          <p:cNvPr id="23562" name="TextBox 32"/>
          <p:cNvSpPr txBox="1">
            <a:spLocks noChangeArrowheads="1"/>
          </p:cNvSpPr>
          <p:nvPr/>
        </p:nvSpPr>
        <p:spPr bwMode="auto">
          <a:xfrm flipH="1">
            <a:off x="2212975" y="3390900"/>
            <a:ext cx="1916113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FilterOutputStream</a:t>
            </a:r>
          </a:p>
        </p:txBody>
      </p:sp>
      <p:sp>
        <p:nvSpPr>
          <p:cNvPr id="23563" name="TextBox 32"/>
          <p:cNvSpPr txBox="1">
            <a:spLocks noChangeArrowheads="1"/>
          </p:cNvSpPr>
          <p:nvPr/>
        </p:nvSpPr>
        <p:spPr bwMode="auto">
          <a:xfrm flipH="1">
            <a:off x="3524250" y="3905250"/>
            <a:ext cx="2117725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BufferedOutputStream</a:t>
            </a:r>
          </a:p>
        </p:txBody>
      </p:sp>
      <p:sp>
        <p:nvSpPr>
          <p:cNvPr id="23564" name="Isosceles Triangle 54"/>
          <p:cNvSpPr>
            <a:spLocks noChangeArrowheads="1"/>
          </p:cNvSpPr>
          <p:nvPr/>
        </p:nvSpPr>
        <p:spPr bwMode="auto">
          <a:xfrm>
            <a:off x="1703388" y="2689225"/>
            <a:ext cx="177800" cy="2238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Isosceles Triangle 55"/>
          <p:cNvSpPr>
            <a:spLocks noChangeArrowheads="1"/>
          </p:cNvSpPr>
          <p:nvPr/>
        </p:nvSpPr>
        <p:spPr bwMode="auto">
          <a:xfrm>
            <a:off x="3055938" y="3732213"/>
            <a:ext cx="177800" cy="2238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562225" y="2371725"/>
            <a:ext cx="11096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Abstract class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60838" y="2906713"/>
            <a:ext cx="16367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Writes bytes to a file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4013" y="3430588"/>
            <a:ext cx="4079875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 err="1">
                <a:solidFill>
                  <a:srgbClr val="FF0000"/>
                </a:solidFill>
                <a:latin typeface="+mj-lt"/>
                <a:cs typeface="+mn-cs"/>
              </a:rPr>
              <a:t>Superclass</a:t>
            </a: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 for all classes that filter binary output streams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27688" y="3916363"/>
            <a:ext cx="274796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Implements a buffered output stream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32450" y="4440238"/>
            <a:ext cx="3432175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Lets Java apps write primitive types to a stream</a:t>
            </a:r>
          </a:p>
        </p:txBody>
      </p:sp>
      <p:cxnSp>
        <p:nvCxnSpPr>
          <p:cNvPr id="23571" name="Elbow Connector 47"/>
          <p:cNvCxnSpPr>
            <a:cxnSpLocks noChangeShapeType="1"/>
          </p:cNvCxnSpPr>
          <p:nvPr/>
        </p:nvCxnSpPr>
        <p:spPr bwMode="auto">
          <a:xfrm>
            <a:off x="3146425" y="4011613"/>
            <a:ext cx="1349375" cy="560387"/>
          </a:xfrm>
          <a:prstGeom prst="bentConnector3">
            <a:avLst>
              <a:gd name="adj1" fmla="val -111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23572" name="TextBox 32"/>
          <p:cNvSpPr txBox="1">
            <a:spLocks noChangeArrowheads="1"/>
          </p:cNvSpPr>
          <p:nvPr/>
        </p:nvSpPr>
        <p:spPr bwMode="auto">
          <a:xfrm flipH="1">
            <a:off x="3527425" y="4429125"/>
            <a:ext cx="2117725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DataOutputStream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718A72F-83B0-4139-B71D-20917C348780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Creating Output Stream Objects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To write binary data to a file, you will typically create 3 objects arranged in cascading manner, like so:</a:t>
            </a: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buFont typeface="Wingdings" pitchFamily="2" charset="2"/>
              <a:buNone/>
              <a:defRPr/>
            </a:pPr>
            <a:endParaRPr lang="en-GB" dirty="0" smtClean="0">
              <a:latin typeface="+mj-lt"/>
            </a:endParaRPr>
          </a:p>
        </p:txBody>
      </p:sp>
      <p:sp>
        <p:nvSpPr>
          <p:cNvPr id="20" name="Folded Corner 19"/>
          <p:cNvSpPr>
            <a:spLocks noChangeArrowheads="1"/>
          </p:cNvSpPr>
          <p:nvPr/>
        </p:nvSpPr>
        <p:spPr bwMode="auto">
          <a:xfrm>
            <a:off x="7761288" y="2392363"/>
            <a:ext cx="893762" cy="893762"/>
          </a:xfrm>
          <a:prstGeom prst="foldedCorner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GB" sz="1200">
                <a:solidFill>
                  <a:schemeClr val="tx2"/>
                </a:solidFill>
              </a:rPr>
              <a:t>output file</a:t>
            </a:r>
          </a:p>
        </p:txBody>
      </p:sp>
      <p:cxnSp>
        <p:nvCxnSpPr>
          <p:cNvPr id="24" name="Straight Arrow Connector 23"/>
          <p:cNvCxnSpPr>
            <a:cxnSpLocks noChangeShapeType="1"/>
            <a:stCxn id="38" idx="6"/>
            <a:endCxn id="20" idx="1"/>
          </p:cNvCxnSpPr>
          <p:nvPr/>
        </p:nvCxnSpPr>
        <p:spPr bwMode="auto">
          <a:xfrm flipV="1">
            <a:off x="7131050" y="2838450"/>
            <a:ext cx="630238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</p:spPr>
      </p:cxnSp>
      <p:sp>
        <p:nvSpPr>
          <p:cNvPr id="26" name="TextBox 25"/>
          <p:cNvSpPr txBox="1"/>
          <p:nvPr/>
        </p:nvSpPr>
        <p:spPr>
          <a:xfrm>
            <a:off x="5192713" y="3438525"/>
            <a:ext cx="2627312" cy="538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85725" indent="-85725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Specify filename or </a:t>
            </a:r>
            <a:r>
              <a:rPr lang="en-GB" sz="1200" dirty="0">
                <a:solidFill>
                  <a:srgbClr val="FF0000"/>
                </a:solidFill>
                <a:cs typeface="+mn-cs"/>
              </a:rPr>
              <a:t>File</a:t>
            </a: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 object</a:t>
            </a:r>
          </a:p>
          <a:p>
            <a:pPr marL="85725" indent="-85725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File will be overwritten by default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08275" y="3441700"/>
            <a:ext cx="2362200" cy="538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85725" indent="-85725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Hook up to file stream</a:t>
            </a:r>
            <a:endParaRPr lang="en-GB" sz="1200" dirty="0">
              <a:solidFill>
                <a:srgbClr val="FF0000"/>
              </a:solidFill>
              <a:cs typeface="+mn-cs"/>
            </a:endParaRPr>
          </a:p>
          <a:p>
            <a:pPr marL="85725" indent="-85725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It buffers output, for efficiency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39725" y="2413000"/>
            <a:ext cx="2460625" cy="904875"/>
            <a:chOff x="340210" y="2796366"/>
            <a:chExt cx="2459761" cy="903767"/>
          </a:xfrm>
        </p:grpSpPr>
        <p:cxnSp>
          <p:nvCxnSpPr>
            <p:cNvPr id="24591" name="Straight Arrow Connector 32"/>
            <p:cNvCxnSpPr>
              <a:cxnSpLocks noChangeShapeType="1"/>
            </p:cNvCxnSpPr>
            <p:nvPr/>
          </p:nvCxnSpPr>
          <p:spPr bwMode="auto">
            <a:xfrm>
              <a:off x="1998880" y="3248250"/>
              <a:ext cx="801091" cy="3538"/>
            </a:xfrm>
            <a:prstGeom prst="straightConnector1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 type="arrow" w="med" len="med"/>
            </a:ln>
          </p:spPr>
        </p:cxnSp>
        <p:sp>
          <p:nvSpPr>
            <p:cNvPr id="34" name="Oval 33"/>
            <p:cNvSpPr/>
            <p:nvPr/>
          </p:nvSpPr>
          <p:spPr bwMode="auto">
            <a:xfrm>
              <a:off x="340210" y="2796366"/>
              <a:ext cx="1871006" cy="90376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GB" sz="1200" dirty="0">
                  <a:solidFill>
                    <a:schemeClr val="tx2"/>
                  </a:solidFill>
                  <a:cs typeface="+mn-cs"/>
                </a:rPr>
                <a:t>Data</a:t>
              </a:r>
              <a:br>
                <a:rPr lang="en-GB" sz="1200" dirty="0">
                  <a:solidFill>
                    <a:schemeClr val="tx2"/>
                  </a:solidFill>
                  <a:cs typeface="+mn-cs"/>
                </a:rPr>
              </a:br>
              <a:r>
                <a:rPr lang="en-GB" sz="1200" dirty="0" err="1">
                  <a:solidFill>
                    <a:schemeClr val="tx2"/>
                  </a:solidFill>
                  <a:cs typeface="+mn-cs"/>
                </a:rPr>
                <a:t>OutputStream</a:t>
              </a:r>
              <a:endParaRPr lang="en-GB" sz="1200" dirty="0">
                <a:solidFill>
                  <a:schemeClr val="tx2"/>
                </a:solidFill>
                <a:cs typeface="+mn-cs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800350" y="2384425"/>
            <a:ext cx="2481263" cy="904875"/>
            <a:chOff x="2799971" y="2768006"/>
            <a:chExt cx="2480930" cy="903767"/>
          </a:xfrm>
        </p:grpSpPr>
        <p:cxnSp>
          <p:nvCxnSpPr>
            <p:cNvPr id="24589" name="Straight Arrow Connector 35"/>
            <p:cNvCxnSpPr>
              <a:cxnSpLocks noChangeShapeType="1"/>
            </p:cNvCxnSpPr>
            <p:nvPr/>
          </p:nvCxnSpPr>
          <p:spPr bwMode="auto">
            <a:xfrm>
              <a:off x="4479810" y="3230523"/>
              <a:ext cx="801091" cy="3538"/>
            </a:xfrm>
            <a:prstGeom prst="straightConnector1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 type="arrow" w="med" len="med"/>
            </a:ln>
          </p:spPr>
        </p:cxnSp>
        <p:sp>
          <p:nvSpPr>
            <p:cNvPr id="37" name="Oval 36"/>
            <p:cNvSpPr/>
            <p:nvPr/>
          </p:nvSpPr>
          <p:spPr bwMode="auto">
            <a:xfrm>
              <a:off x="2799971" y="2768006"/>
              <a:ext cx="1871412" cy="90376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GB" sz="1200" dirty="0">
                  <a:solidFill>
                    <a:schemeClr val="tx2"/>
                  </a:solidFill>
                  <a:cs typeface="+mn-cs"/>
                </a:rPr>
                <a:t>Buffered</a:t>
              </a:r>
              <a:br>
                <a:rPr lang="en-GB" sz="1200" dirty="0">
                  <a:solidFill>
                    <a:schemeClr val="tx2"/>
                  </a:solidFill>
                  <a:cs typeface="+mn-cs"/>
                </a:rPr>
              </a:br>
              <a:r>
                <a:rPr lang="en-GB" sz="1200" dirty="0" err="1">
                  <a:solidFill>
                    <a:schemeClr val="tx2"/>
                  </a:solidFill>
                  <a:cs typeface="+mn-cs"/>
                </a:rPr>
                <a:t>OutputStream</a:t>
              </a:r>
              <a:endParaRPr lang="en-GB" sz="1200" dirty="0">
                <a:solidFill>
                  <a:schemeClr val="tx2"/>
                </a:solidFill>
                <a:cs typeface="+mn-cs"/>
              </a:endParaRPr>
            </a:p>
          </p:txBody>
        </p:sp>
      </p:grpSp>
      <p:sp>
        <p:nvSpPr>
          <p:cNvPr id="38" name="Oval 37"/>
          <p:cNvSpPr/>
          <p:nvPr/>
        </p:nvSpPr>
        <p:spPr bwMode="auto">
          <a:xfrm>
            <a:off x="5259388" y="2389188"/>
            <a:ext cx="1871662" cy="90328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1200" dirty="0">
                <a:solidFill>
                  <a:schemeClr val="tx2"/>
                </a:solidFill>
                <a:cs typeface="+mn-cs"/>
              </a:rPr>
              <a:t>File</a:t>
            </a:r>
            <a:br>
              <a:rPr lang="en-GB" sz="1200" dirty="0">
                <a:solidFill>
                  <a:schemeClr val="tx2"/>
                </a:solidFill>
                <a:cs typeface="+mn-cs"/>
              </a:rPr>
            </a:br>
            <a:r>
              <a:rPr lang="en-GB" sz="1200" dirty="0" err="1">
                <a:solidFill>
                  <a:schemeClr val="tx2"/>
                </a:solidFill>
                <a:cs typeface="+mn-cs"/>
              </a:rPr>
              <a:t>OutputStream</a:t>
            </a:r>
            <a:endParaRPr lang="en-GB" sz="1200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5588" y="3444875"/>
            <a:ext cx="2157412" cy="538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85725" indent="-85725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Hook up to buffered stream</a:t>
            </a:r>
            <a:endParaRPr lang="en-GB" sz="1200" dirty="0">
              <a:solidFill>
                <a:srgbClr val="FF0000"/>
              </a:solidFill>
              <a:cs typeface="+mn-cs"/>
            </a:endParaRPr>
          </a:p>
          <a:p>
            <a:pPr marL="85725" indent="-85725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It offers Java primitive o/p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/>
      <p:bldP spid="29" grpId="0"/>
      <p:bldP spid="38" grpId="0" animBg="1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0317B33-DB1D-475B-95CC-6B787AE28D7C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Using Output Stream Objects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 smtClean="0">
                <a:latin typeface="Lucida Console" pitchFamily="49" charset="0"/>
              </a:rPr>
              <a:t>DataOutputStream</a:t>
            </a:r>
            <a:r>
              <a:rPr lang="en-GB" dirty="0" smtClean="0"/>
              <a:t> has several high-level methods:</a:t>
            </a:r>
          </a:p>
          <a:p>
            <a:pPr lvl="1">
              <a:defRPr/>
            </a:pPr>
            <a:r>
              <a:rPr lang="en-GB" sz="1800" dirty="0" err="1" smtClean="0">
                <a:latin typeface="Lucida Console" pitchFamily="49" charset="0"/>
              </a:rPr>
              <a:t>writeBoolean</a:t>
            </a:r>
            <a:r>
              <a:rPr lang="en-GB" sz="1800" dirty="0" smtClean="0">
                <a:latin typeface="Lucida Console" pitchFamily="49" charset="0"/>
              </a:rPr>
              <a:t>()</a:t>
            </a:r>
          </a:p>
          <a:p>
            <a:pPr lvl="1">
              <a:defRPr/>
            </a:pPr>
            <a:r>
              <a:rPr lang="en-GB" sz="1800" dirty="0" err="1" smtClean="0">
                <a:latin typeface="Lucida Console" pitchFamily="49" charset="0"/>
              </a:rPr>
              <a:t>writeByte</a:t>
            </a:r>
            <a:r>
              <a:rPr lang="en-GB" sz="1800" dirty="0" smtClean="0">
                <a:latin typeface="Lucida Console" pitchFamily="49" charset="0"/>
              </a:rPr>
              <a:t>(), </a:t>
            </a:r>
            <a:r>
              <a:rPr lang="en-GB" sz="1800" dirty="0" err="1" smtClean="0">
                <a:latin typeface="Lucida Console" pitchFamily="49" charset="0"/>
              </a:rPr>
              <a:t>writeShort</a:t>
            </a:r>
            <a:r>
              <a:rPr lang="en-GB" sz="1800" dirty="0" smtClean="0">
                <a:latin typeface="Lucida Console" pitchFamily="49" charset="0"/>
              </a:rPr>
              <a:t>(), </a:t>
            </a:r>
            <a:r>
              <a:rPr lang="en-GB" sz="1800" dirty="0" err="1" smtClean="0">
                <a:latin typeface="Lucida Console" pitchFamily="49" charset="0"/>
              </a:rPr>
              <a:t>writeInt</a:t>
            </a:r>
            <a:r>
              <a:rPr lang="en-GB" sz="1800" dirty="0" smtClean="0">
                <a:latin typeface="Lucida Console" pitchFamily="49" charset="0"/>
              </a:rPr>
              <a:t>(), </a:t>
            </a:r>
            <a:r>
              <a:rPr lang="en-GB" sz="1800" dirty="0" err="1" smtClean="0">
                <a:latin typeface="Lucida Console" pitchFamily="49" charset="0"/>
              </a:rPr>
              <a:t>writeLong</a:t>
            </a:r>
            <a:r>
              <a:rPr lang="en-GB" sz="1800" dirty="0" smtClean="0">
                <a:latin typeface="Lucida Console" pitchFamily="49" charset="0"/>
              </a:rPr>
              <a:t>()</a:t>
            </a:r>
          </a:p>
          <a:p>
            <a:pPr lvl="1">
              <a:defRPr/>
            </a:pPr>
            <a:r>
              <a:rPr lang="en-GB" sz="1800" dirty="0" err="1" smtClean="0">
                <a:latin typeface="Lucida Console" pitchFamily="49" charset="0"/>
              </a:rPr>
              <a:t>writeFloat</a:t>
            </a:r>
            <a:r>
              <a:rPr lang="en-GB" sz="1800" dirty="0" smtClean="0">
                <a:latin typeface="Lucida Console" pitchFamily="49" charset="0"/>
              </a:rPr>
              <a:t>(), </a:t>
            </a:r>
            <a:r>
              <a:rPr lang="en-GB" sz="1800" dirty="0" err="1" smtClean="0">
                <a:latin typeface="Lucida Console" pitchFamily="49" charset="0"/>
              </a:rPr>
              <a:t>writeDouble</a:t>
            </a:r>
            <a:r>
              <a:rPr lang="en-GB" sz="1800" dirty="0" smtClean="0">
                <a:latin typeface="Lucida Console" pitchFamily="49" charset="0"/>
              </a:rPr>
              <a:t>()</a:t>
            </a:r>
          </a:p>
          <a:p>
            <a:pPr lvl="1">
              <a:defRPr/>
            </a:pPr>
            <a:r>
              <a:rPr lang="en-GB" sz="1800" dirty="0" err="1" smtClean="0">
                <a:latin typeface="Lucida Console" pitchFamily="49" charset="0"/>
              </a:rPr>
              <a:t>writeChar</a:t>
            </a:r>
            <a:r>
              <a:rPr lang="en-GB" sz="1800" dirty="0" smtClean="0">
                <a:latin typeface="Lucida Console" pitchFamily="49" charset="0"/>
              </a:rPr>
              <a:t>(), </a:t>
            </a:r>
            <a:r>
              <a:rPr lang="en-GB" sz="1800" dirty="0" err="1" smtClean="0">
                <a:latin typeface="Lucida Console" pitchFamily="49" charset="0"/>
              </a:rPr>
              <a:t>writeChars</a:t>
            </a:r>
            <a:r>
              <a:rPr lang="en-GB" sz="1800" dirty="0" smtClean="0">
                <a:latin typeface="Lucida Console" pitchFamily="49" charset="0"/>
              </a:rPr>
              <a:t>(), </a:t>
            </a:r>
            <a:r>
              <a:rPr lang="en-GB" sz="1800" dirty="0" err="1" smtClean="0">
                <a:latin typeface="Lucida Console" pitchFamily="49" charset="0"/>
              </a:rPr>
              <a:t>writeUTF</a:t>
            </a:r>
            <a:r>
              <a:rPr lang="en-GB" sz="1800" dirty="0" smtClean="0">
                <a:latin typeface="Lucida Console" pitchFamily="49" charset="0"/>
              </a:rPr>
              <a:t>()</a:t>
            </a:r>
          </a:p>
          <a:p>
            <a:pPr lvl="1">
              <a:defRPr/>
            </a:pPr>
            <a:r>
              <a:rPr lang="en-GB" sz="1800" dirty="0" smtClean="0">
                <a:latin typeface="Lucida Console" pitchFamily="49" charset="0"/>
              </a:rPr>
              <a:t>close()</a:t>
            </a: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Example:</a:t>
            </a:r>
          </a:p>
          <a:p>
            <a:pPr lvl="1">
              <a:defRPr/>
            </a:pPr>
            <a:r>
              <a:rPr lang="en-GB" sz="1800" dirty="0" err="1" smtClean="0">
                <a:latin typeface="Lucida Console" pitchFamily="49" charset="0"/>
              </a:rPr>
              <a:t>ReadingWritingBinFiles.java</a:t>
            </a:r>
            <a:r>
              <a:rPr lang="en-GB" sz="1800" dirty="0" smtClean="0">
                <a:latin typeface="Lucida Console" pitchFamily="49" charset="0"/>
              </a:rPr>
              <a:t>, </a:t>
            </a:r>
            <a:r>
              <a:rPr lang="en-GB" sz="1800" dirty="0" err="1" smtClean="0">
                <a:latin typeface="Lucida Console" pitchFamily="49" charset="0"/>
                <a:ea typeface="+mn-ea"/>
                <a:cs typeface="+mn-cs"/>
              </a:rPr>
              <a:t>demoWritingBinFiles</a:t>
            </a:r>
            <a:r>
              <a:rPr lang="en-GB" sz="1800" dirty="0" smtClean="0">
                <a:latin typeface="Lucida Console" pitchFamily="49" charset="0"/>
                <a:ea typeface="+mn-ea"/>
                <a:cs typeface="+mn-cs"/>
              </a:rPr>
              <a:t>()</a:t>
            </a:r>
            <a:endParaRPr lang="en-GB" sz="1800" dirty="0" smtClean="0">
              <a:latin typeface="Lucida Console" pitchFamily="49" charset="0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1B2EB90-C280-47B2-A08C-6A1E67090CCE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Overview of Binary File Input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+mj-lt"/>
              </a:rPr>
              <a:t>Java also provides "input stream " classes for reading binary files</a:t>
            </a:r>
          </a:p>
          <a:p>
            <a:pPr lvl="1">
              <a:defRPr/>
            </a:pPr>
            <a:r>
              <a:rPr lang="en-GB" dirty="0" smtClean="0"/>
              <a:t>Here are some of the most commonly used classes</a:t>
            </a:r>
          </a:p>
          <a:p>
            <a:pPr>
              <a:defRPr/>
            </a:pPr>
            <a:endParaRPr lang="en-GB" dirty="0" smtClean="0">
              <a:latin typeface="+mj-lt"/>
            </a:endParaRPr>
          </a:p>
        </p:txBody>
      </p:sp>
      <p:cxnSp>
        <p:nvCxnSpPr>
          <p:cNvPr id="26629" name="Elbow Connector 36"/>
          <p:cNvCxnSpPr>
            <a:cxnSpLocks noChangeShapeType="1"/>
          </p:cNvCxnSpPr>
          <p:nvPr/>
        </p:nvCxnSpPr>
        <p:spPr bwMode="auto">
          <a:xfrm>
            <a:off x="1795463" y="2474913"/>
            <a:ext cx="1349375" cy="560387"/>
          </a:xfrm>
          <a:prstGeom prst="bentConnector3">
            <a:avLst>
              <a:gd name="adj1" fmla="val -111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6630" name="Elbow Connector 47"/>
          <p:cNvCxnSpPr>
            <a:cxnSpLocks noChangeShapeType="1"/>
          </p:cNvCxnSpPr>
          <p:nvPr/>
        </p:nvCxnSpPr>
        <p:spPr bwMode="auto">
          <a:xfrm>
            <a:off x="1795463" y="2976563"/>
            <a:ext cx="1349375" cy="560387"/>
          </a:xfrm>
          <a:prstGeom prst="bentConnector3">
            <a:avLst>
              <a:gd name="adj1" fmla="val -111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6631" name="Elbow Connector 51"/>
          <p:cNvCxnSpPr>
            <a:cxnSpLocks noChangeShapeType="1"/>
          </p:cNvCxnSpPr>
          <p:nvPr/>
        </p:nvCxnSpPr>
        <p:spPr bwMode="auto">
          <a:xfrm>
            <a:off x="3146425" y="3673475"/>
            <a:ext cx="1350963" cy="420688"/>
          </a:xfrm>
          <a:prstGeom prst="bentConnector3">
            <a:avLst>
              <a:gd name="adj1" fmla="val -38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26632" name="TextBox 32"/>
          <p:cNvSpPr txBox="1">
            <a:spLocks noChangeArrowheads="1"/>
          </p:cNvSpPr>
          <p:nvPr/>
        </p:nvSpPr>
        <p:spPr bwMode="auto">
          <a:xfrm flipH="1">
            <a:off x="1041400" y="2362200"/>
            <a:ext cx="1512888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InputStream</a:t>
            </a:r>
          </a:p>
        </p:txBody>
      </p:sp>
      <p:sp>
        <p:nvSpPr>
          <p:cNvPr id="26633" name="TextBox 32"/>
          <p:cNvSpPr txBox="1">
            <a:spLocks noChangeArrowheads="1"/>
          </p:cNvSpPr>
          <p:nvPr/>
        </p:nvSpPr>
        <p:spPr bwMode="auto">
          <a:xfrm flipH="1">
            <a:off x="2211388" y="2876550"/>
            <a:ext cx="1914525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FileInputStream</a:t>
            </a:r>
          </a:p>
        </p:txBody>
      </p:sp>
      <p:sp>
        <p:nvSpPr>
          <p:cNvPr id="26634" name="TextBox 32"/>
          <p:cNvSpPr txBox="1">
            <a:spLocks noChangeArrowheads="1"/>
          </p:cNvSpPr>
          <p:nvPr/>
        </p:nvSpPr>
        <p:spPr bwMode="auto">
          <a:xfrm flipH="1">
            <a:off x="2212975" y="3390900"/>
            <a:ext cx="1916113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FilterInputStream</a:t>
            </a:r>
          </a:p>
        </p:txBody>
      </p:sp>
      <p:sp>
        <p:nvSpPr>
          <p:cNvPr id="26635" name="TextBox 32"/>
          <p:cNvSpPr txBox="1">
            <a:spLocks noChangeArrowheads="1"/>
          </p:cNvSpPr>
          <p:nvPr/>
        </p:nvSpPr>
        <p:spPr bwMode="auto">
          <a:xfrm flipH="1">
            <a:off x="3524250" y="3905250"/>
            <a:ext cx="2117725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BufferedInputStream</a:t>
            </a:r>
          </a:p>
        </p:txBody>
      </p:sp>
      <p:sp>
        <p:nvSpPr>
          <p:cNvPr id="26636" name="Isosceles Triangle 54"/>
          <p:cNvSpPr>
            <a:spLocks noChangeArrowheads="1"/>
          </p:cNvSpPr>
          <p:nvPr/>
        </p:nvSpPr>
        <p:spPr bwMode="auto">
          <a:xfrm>
            <a:off x="1703388" y="2689225"/>
            <a:ext cx="177800" cy="2238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Isosceles Triangle 55"/>
          <p:cNvSpPr>
            <a:spLocks noChangeArrowheads="1"/>
          </p:cNvSpPr>
          <p:nvPr/>
        </p:nvSpPr>
        <p:spPr bwMode="auto">
          <a:xfrm>
            <a:off x="3055938" y="3732213"/>
            <a:ext cx="177800" cy="2238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562225" y="2371725"/>
            <a:ext cx="11096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Abstract class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60838" y="2906713"/>
            <a:ext cx="17970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Reads bytes from a file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64013" y="3430588"/>
            <a:ext cx="3979862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 err="1">
                <a:solidFill>
                  <a:srgbClr val="FF0000"/>
                </a:solidFill>
                <a:latin typeface="+mj-lt"/>
                <a:cs typeface="+mn-cs"/>
              </a:rPr>
              <a:t>Superclass</a:t>
            </a: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 for all classes that filter binary input streams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7688" y="3916363"/>
            <a:ext cx="264953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Implements a buffered input stream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2450" y="4440238"/>
            <a:ext cx="3451225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  <a:cs typeface="+mn-cs"/>
              </a:rPr>
              <a:t>Lets Java apps read primitive types from stream</a:t>
            </a:r>
          </a:p>
        </p:txBody>
      </p:sp>
      <p:cxnSp>
        <p:nvCxnSpPr>
          <p:cNvPr id="26643" name="Elbow Connector 47"/>
          <p:cNvCxnSpPr>
            <a:cxnSpLocks noChangeShapeType="1"/>
          </p:cNvCxnSpPr>
          <p:nvPr/>
        </p:nvCxnSpPr>
        <p:spPr bwMode="auto">
          <a:xfrm>
            <a:off x="3146425" y="4011613"/>
            <a:ext cx="1349375" cy="560387"/>
          </a:xfrm>
          <a:prstGeom prst="bentConnector3">
            <a:avLst>
              <a:gd name="adj1" fmla="val -111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26644" name="TextBox 32"/>
          <p:cNvSpPr txBox="1">
            <a:spLocks noChangeArrowheads="1"/>
          </p:cNvSpPr>
          <p:nvPr/>
        </p:nvSpPr>
        <p:spPr bwMode="auto">
          <a:xfrm flipH="1">
            <a:off x="3527425" y="4429125"/>
            <a:ext cx="2117725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DataInputStream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934FD10-B5AE-4B47-9529-34F264B205AB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Creating Input Stream Objects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To read text from a file, you will typically create 2 objects arranged in cascading manner, like so:</a:t>
            </a: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buFont typeface="Wingdings" pitchFamily="2" charset="2"/>
              <a:buNone/>
              <a:defRPr/>
            </a:pPr>
            <a:endParaRPr lang="en-GB" dirty="0" smtClean="0">
              <a:latin typeface="+mj-lt"/>
            </a:endParaRPr>
          </a:p>
        </p:txBody>
      </p:sp>
      <p:sp>
        <p:nvSpPr>
          <p:cNvPr id="15" name="Folded Corner 14"/>
          <p:cNvSpPr>
            <a:spLocks noChangeArrowheads="1"/>
          </p:cNvSpPr>
          <p:nvPr/>
        </p:nvSpPr>
        <p:spPr bwMode="auto">
          <a:xfrm>
            <a:off x="265113" y="2424113"/>
            <a:ext cx="893762" cy="893762"/>
          </a:xfrm>
          <a:prstGeom prst="foldedCorner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GB" sz="1200">
                <a:solidFill>
                  <a:schemeClr val="tx2"/>
                </a:solidFill>
              </a:rPr>
              <a:t>input file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926138" y="2378075"/>
            <a:ext cx="2678112" cy="1598613"/>
            <a:chOff x="5925996" y="2378123"/>
            <a:chExt cx="2678073" cy="1598377"/>
          </a:xfrm>
        </p:grpSpPr>
        <p:sp>
          <p:nvSpPr>
            <p:cNvPr id="17" name="TextBox 16"/>
            <p:cNvSpPr txBox="1"/>
            <p:nvPr/>
          </p:nvSpPr>
          <p:spPr>
            <a:xfrm>
              <a:off x="6446688" y="3438416"/>
              <a:ext cx="2157381" cy="5380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85725" indent="-85725"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en-GB" sz="1200" dirty="0">
                  <a:solidFill>
                    <a:srgbClr val="FF0000"/>
                  </a:solidFill>
                  <a:latin typeface="+mj-lt"/>
                  <a:cs typeface="+mn-cs"/>
                </a:rPr>
                <a:t>Hook up to buffered stream</a:t>
              </a:r>
            </a:p>
            <a:p>
              <a:pPr marL="85725" indent="-85725"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en-GB" sz="1200" dirty="0">
                  <a:solidFill>
                    <a:srgbClr val="FF0000"/>
                  </a:solidFill>
                  <a:latin typeface="+mj-lt"/>
                  <a:cs typeface="+mn-cs"/>
                </a:rPr>
                <a:t>It offers Java primitive </a:t>
              </a:r>
              <a:r>
                <a:rPr lang="en-GB" sz="1200" dirty="0" err="1">
                  <a:solidFill>
                    <a:srgbClr val="FF0000"/>
                  </a:solidFill>
                  <a:latin typeface="+mj-lt"/>
                  <a:cs typeface="+mn-cs"/>
                </a:rPr>
                <a:t>i</a:t>
              </a:r>
              <a:r>
                <a:rPr lang="en-GB" sz="1200" dirty="0">
                  <a:solidFill>
                    <a:srgbClr val="FF0000"/>
                  </a:solidFill>
                  <a:latin typeface="+mj-lt"/>
                  <a:cs typeface="+mn-cs"/>
                </a:rPr>
                <a:t>/p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6514949" y="2378123"/>
              <a:ext cx="1870048" cy="90315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GB" sz="1200" dirty="0">
                  <a:solidFill>
                    <a:schemeClr val="tx2"/>
                  </a:solidFill>
                  <a:cs typeface="+mn-cs"/>
                </a:rPr>
                <a:t>Data</a:t>
              </a:r>
              <a:br>
                <a:rPr lang="en-GB" sz="1200" dirty="0">
                  <a:solidFill>
                    <a:schemeClr val="tx2"/>
                  </a:solidFill>
                  <a:cs typeface="+mn-cs"/>
                </a:rPr>
              </a:br>
              <a:r>
                <a:rPr lang="en-GB" sz="1200" dirty="0" err="1">
                  <a:solidFill>
                    <a:schemeClr val="tx2"/>
                  </a:solidFill>
                  <a:cs typeface="+mn-cs"/>
                </a:rPr>
                <a:t>InputStream</a:t>
              </a:r>
              <a:endParaRPr lang="en-GB" sz="1200" dirty="0">
                <a:solidFill>
                  <a:schemeClr val="tx2"/>
                </a:solidFill>
                <a:cs typeface="+mn-cs"/>
              </a:endParaRPr>
            </a:p>
          </p:txBody>
        </p:sp>
        <p:cxnSp>
          <p:nvCxnSpPr>
            <p:cNvPr id="27665" name="Straight Arrow Connector 42"/>
            <p:cNvCxnSpPr>
              <a:cxnSpLocks noChangeShapeType="1"/>
              <a:stCxn id="31" idx="2"/>
              <a:endCxn id="28" idx="6"/>
            </p:cNvCxnSpPr>
            <p:nvPr/>
          </p:nvCxnSpPr>
          <p:spPr bwMode="auto">
            <a:xfrm rot="10800000" flipV="1">
              <a:off x="5925996" y="2830006"/>
              <a:ext cx="588431" cy="7095"/>
            </a:xfrm>
            <a:prstGeom prst="straightConnector1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3462338" y="2384425"/>
            <a:ext cx="2763837" cy="1595438"/>
            <a:chOff x="3462781" y="2385218"/>
            <a:chExt cx="2763226" cy="1594820"/>
          </a:xfrm>
        </p:grpSpPr>
        <p:sp>
          <p:nvSpPr>
            <p:cNvPr id="18" name="TextBox 17"/>
            <p:cNvSpPr txBox="1"/>
            <p:nvPr/>
          </p:nvSpPr>
          <p:spPr>
            <a:xfrm>
              <a:off x="3962732" y="3442083"/>
              <a:ext cx="2263275" cy="5379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85725" indent="-85725"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en-GB" sz="1200" dirty="0">
                  <a:solidFill>
                    <a:srgbClr val="FF0000"/>
                  </a:solidFill>
                  <a:latin typeface="+mj-lt"/>
                  <a:cs typeface="+mn-cs"/>
                </a:rPr>
                <a:t>Hook up to file stream</a:t>
              </a:r>
              <a:endParaRPr lang="en-GB" sz="1200" dirty="0">
                <a:solidFill>
                  <a:srgbClr val="FF0000"/>
                </a:solidFill>
                <a:cs typeface="+mn-cs"/>
              </a:endParaRPr>
            </a:p>
            <a:p>
              <a:pPr marL="85725" indent="-85725"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en-GB" sz="1200" dirty="0">
                  <a:solidFill>
                    <a:srgbClr val="FF0000"/>
                  </a:solidFill>
                  <a:latin typeface="+mj-lt"/>
                  <a:cs typeface="+mn-cs"/>
                </a:rPr>
                <a:t>It buffers input, for efficiency</a:t>
              </a: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4054787" y="2385218"/>
              <a:ext cx="1871249" cy="9045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GB" sz="1200" dirty="0">
                  <a:solidFill>
                    <a:schemeClr val="tx2"/>
                  </a:solidFill>
                  <a:cs typeface="+mn-cs"/>
                </a:rPr>
                <a:t>Buffered</a:t>
              </a:r>
              <a:br>
                <a:rPr lang="en-GB" sz="1200" dirty="0">
                  <a:solidFill>
                    <a:schemeClr val="tx2"/>
                  </a:solidFill>
                  <a:cs typeface="+mn-cs"/>
                </a:rPr>
              </a:br>
              <a:r>
                <a:rPr lang="en-GB" sz="1200" dirty="0" err="1">
                  <a:solidFill>
                    <a:schemeClr val="tx2"/>
                  </a:solidFill>
                  <a:cs typeface="+mn-cs"/>
                </a:rPr>
                <a:t>InputStream</a:t>
              </a:r>
              <a:endParaRPr lang="en-GB" sz="1200" dirty="0">
                <a:solidFill>
                  <a:schemeClr val="tx2"/>
                </a:solidFill>
                <a:cs typeface="+mn-cs"/>
              </a:endParaRPr>
            </a:p>
          </p:txBody>
        </p:sp>
        <p:cxnSp>
          <p:nvCxnSpPr>
            <p:cNvPr id="27662" name="Straight Arrow Connector 43"/>
            <p:cNvCxnSpPr>
              <a:cxnSpLocks noChangeShapeType="1"/>
            </p:cNvCxnSpPr>
            <p:nvPr/>
          </p:nvCxnSpPr>
          <p:spPr bwMode="auto">
            <a:xfrm rot="10800000" flipV="1">
              <a:off x="3462781" y="2865448"/>
              <a:ext cx="588431" cy="7095"/>
            </a:xfrm>
            <a:prstGeom prst="straightConnector1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1147763" y="2413000"/>
            <a:ext cx="2814637" cy="1309688"/>
            <a:chOff x="1148428" y="2413578"/>
            <a:chExt cx="2814543" cy="1308388"/>
          </a:xfrm>
        </p:grpSpPr>
        <p:sp>
          <p:nvSpPr>
            <p:cNvPr id="32" name="TextBox 31"/>
            <p:cNvSpPr txBox="1"/>
            <p:nvPr/>
          </p:nvSpPr>
          <p:spPr>
            <a:xfrm>
              <a:off x="1510366" y="3444429"/>
              <a:ext cx="2452605" cy="2775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85725" indent="-85725"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en-GB" sz="1200" dirty="0">
                  <a:solidFill>
                    <a:srgbClr val="FF0000"/>
                  </a:solidFill>
                  <a:latin typeface="+mj-lt"/>
                  <a:cs typeface="+mn-cs"/>
                </a:rPr>
                <a:t>Specify filename or </a:t>
              </a:r>
              <a:r>
                <a:rPr lang="en-GB" sz="1200" dirty="0">
                  <a:solidFill>
                    <a:srgbClr val="FF0000"/>
                  </a:solidFill>
                  <a:cs typeface="+mn-cs"/>
                </a:rPr>
                <a:t>File</a:t>
              </a:r>
              <a:r>
                <a:rPr lang="en-GB" sz="1200" dirty="0">
                  <a:solidFill>
                    <a:srgbClr val="FF0000"/>
                  </a:solidFill>
                  <a:latin typeface="+mj-lt"/>
                  <a:cs typeface="+mn-cs"/>
                </a:rPr>
                <a:t> object</a:t>
              </a:r>
            </a:p>
          </p:txBody>
        </p:sp>
        <p:cxnSp>
          <p:nvCxnSpPr>
            <p:cNvPr id="27658" name="Straight Arrow Connector 45"/>
            <p:cNvCxnSpPr>
              <a:cxnSpLocks noChangeShapeType="1"/>
            </p:cNvCxnSpPr>
            <p:nvPr/>
          </p:nvCxnSpPr>
          <p:spPr bwMode="auto">
            <a:xfrm rot="10800000" flipV="1">
              <a:off x="1148428" y="2858358"/>
              <a:ext cx="588431" cy="7095"/>
            </a:xfrm>
            <a:prstGeom prst="straightConnector1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 type="arrow" w="med" len="med"/>
            </a:ln>
          </p:spPr>
        </p:cxnSp>
        <p:sp>
          <p:nvSpPr>
            <p:cNvPr id="21" name="Oval 20"/>
            <p:cNvSpPr/>
            <p:nvPr/>
          </p:nvSpPr>
          <p:spPr bwMode="auto">
            <a:xfrm>
              <a:off x="1594500" y="2413578"/>
              <a:ext cx="1871600" cy="90397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GB" sz="1200" dirty="0">
                  <a:solidFill>
                    <a:schemeClr val="tx2"/>
                  </a:solidFill>
                  <a:cs typeface="+mn-cs"/>
                </a:rPr>
                <a:t>File</a:t>
              </a:r>
              <a:br>
                <a:rPr lang="en-GB" sz="1200" dirty="0">
                  <a:solidFill>
                    <a:schemeClr val="tx2"/>
                  </a:solidFill>
                  <a:cs typeface="+mn-cs"/>
                </a:rPr>
              </a:br>
              <a:r>
                <a:rPr lang="en-GB" sz="1200" dirty="0" err="1">
                  <a:solidFill>
                    <a:schemeClr val="tx2"/>
                  </a:solidFill>
                  <a:cs typeface="+mn-cs"/>
                </a:rPr>
                <a:t>InputStream</a:t>
              </a:r>
              <a:endParaRPr lang="en-GB" sz="1200" dirty="0">
                <a:solidFill>
                  <a:schemeClr val="tx2"/>
                </a:solidFill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CBF0DF-3ED9-44A7-B0E0-A1F7527F0319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Using Input Stream Objects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 smtClean="0">
                <a:latin typeface="Lucida Console" pitchFamily="49" charset="0"/>
              </a:rPr>
              <a:t>DataInputStream</a:t>
            </a:r>
            <a:r>
              <a:rPr lang="en-GB" dirty="0" smtClean="0"/>
              <a:t> has several high-level methods:</a:t>
            </a:r>
          </a:p>
          <a:p>
            <a:pPr lvl="1">
              <a:defRPr/>
            </a:pPr>
            <a:r>
              <a:rPr lang="en-GB" sz="1800" dirty="0" err="1" smtClean="0">
                <a:latin typeface="Lucida Console" pitchFamily="49" charset="0"/>
              </a:rPr>
              <a:t>readBoolean</a:t>
            </a:r>
            <a:r>
              <a:rPr lang="en-GB" sz="1800" dirty="0" smtClean="0">
                <a:latin typeface="Lucida Console" pitchFamily="49" charset="0"/>
              </a:rPr>
              <a:t>()</a:t>
            </a:r>
          </a:p>
          <a:p>
            <a:pPr lvl="1">
              <a:defRPr/>
            </a:pPr>
            <a:r>
              <a:rPr lang="en-GB" sz="1800" dirty="0" err="1" smtClean="0">
                <a:latin typeface="Lucida Console" pitchFamily="49" charset="0"/>
              </a:rPr>
              <a:t>readByte</a:t>
            </a:r>
            <a:r>
              <a:rPr lang="en-GB" sz="1800" dirty="0" smtClean="0">
                <a:latin typeface="Lucida Console" pitchFamily="49" charset="0"/>
              </a:rPr>
              <a:t>(), </a:t>
            </a:r>
            <a:r>
              <a:rPr lang="en-GB" sz="1800" dirty="0" err="1" smtClean="0">
                <a:latin typeface="Lucida Console" pitchFamily="49" charset="0"/>
              </a:rPr>
              <a:t>readShort</a:t>
            </a:r>
            <a:r>
              <a:rPr lang="en-GB" sz="1800" dirty="0" smtClean="0">
                <a:latin typeface="Lucida Console" pitchFamily="49" charset="0"/>
              </a:rPr>
              <a:t>(), </a:t>
            </a:r>
            <a:r>
              <a:rPr lang="en-GB" sz="1800" dirty="0" err="1" smtClean="0">
                <a:latin typeface="Lucida Console" pitchFamily="49" charset="0"/>
              </a:rPr>
              <a:t>readInt</a:t>
            </a:r>
            <a:r>
              <a:rPr lang="en-GB" sz="1800" dirty="0" smtClean="0">
                <a:latin typeface="Lucida Console" pitchFamily="49" charset="0"/>
              </a:rPr>
              <a:t>(), </a:t>
            </a:r>
            <a:r>
              <a:rPr lang="en-GB" sz="1800" dirty="0" err="1" smtClean="0">
                <a:latin typeface="Lucida Console" pitchFamily="49" charset="0"/>
              </a:rPr>
              <a:t>readLong</a:t>
            </a:r>
            <a:r>
              <a:rPr lang="en-GB" sz="1800" dirty="0" smtClean="0">
                <a:latin typeface="Lucida Console" pitchFamily="49" charset="0"/>
              </a:rPr>
              <a:t>()</a:t>
            </a:r>
          </a:p>
          <a:p>
            <a:pPr lvl="1">
              <a:defRPr/>
            </a:pPr>
            <a:r>
              <a:rPr lang="en-GB" sz="1800" dirty="0" err="1" smtClean="0">
                <a:latin typeface="Lucida Console" pitchFamily="49" charset="0"/>
              </a:rPr>
              <a:t>readFloat</a:t>
            </a:r>
            <a:r>
              <a:rPr lang="en-GB" sz="1800" dirty="0" smtClean="0">
                <a:latin typeface="Lucida Console" pitchFamily="49" charset="0"/>
              </a:rPr>
              <a:t>(), </a:t>
            </a:r>
            <a:r>
              <a:rPr lang="en-GB" sz="1800" dirty="0" err="1" smtClean="0">
                <a:latin typeface="Lucida Console" pitchFamily="49" charset="0"/>
              </a:rPr>
              <a:t>readDouble</a:t>
            </a:r>
            <a:r>
              <a:rPr lang="en-GB" sz="1800" dirty="0" smtClean="0">
                <a:latin typeface="Lucida Console" pitchFamily="49" charset="0"/>
              </a:rPr>
              <a:t>()</a:t>
            </a:r>
          </a:p>
          <a:p>
            <a:pPr lvl="1">
              <a:defRPr/>
            </a:pPr>
            <a:r>
              <a:rPr lang="en-GB" sz="1800" dirty="0" err="1" smtClean="0">
                <a:latin typeface="Lucida Console" pitchFamily="49" charset="0"/>
              </a:rPr>
              <a:t>readChar</a:t>
            </a:r>
            <a:r>
              <a:rPr lang="en-GB" sz="1800" dirty="0" smtClean="0">
                <a:latin typeface="Lucida Console" pitchFamily="49" charset="0"/>
              </a:rPr>
              <a:t>(), </a:t>
            </a:r>
            <a:r>
              <a:rPr lang="en-GB" sz="1800" dirty="0" err="1" smtClean="0">
                <a:latin typeface="Lucida Console" pitchFamily="49" charset="0"/>
              </a:rPr>
              <a:t>readUTF</a:t>
            </a:r>
            <a:r>
              <a:rPr lang="en-GB" sz="1800" dirty="0" smtClean="0">
                <a:latin typeface="Lucida Console" pitchFamily="49" charset="0"/>
              </a:rPr>
              <a:t>()</a:t>
            </a:r>
          </a:p>
          <a:p>
            <a:pPr lvl="1">
              <a:defRPr/>
            </a:pPr>
            <a:r>
              <a:rPr lang="en-GB" sz="1800" dirty="0" err="1" smtClean="0">
                <a:latin typeface="Lucida Console" pitchFamily="49" charset="0"/>
              </a:rPr>
              <a:t>readFully</a:t>
            </a:r>
            <a:r>
              <a:rPr lang="en-GB" sz="1800" dirty="0" smtClean="0">
                <a:latin typeface="Lucida Console" pitchFamily="49" charset="0"/>
              </a:rPr>
              <a:t>()</a:t>
            </a:r>
          </a:p>
          <a:p>
            <a:pPr lvl="1">
              <a:defRPr/>
            </a:pPr>
            <a:r>
              <a:rPr lang="en-GB" sz="1800" dirty="0" smtClean="0">
                <a:latin typeface="Lucida Console" pitchFamily="49" charset="0"/>
              </a:rPr>
              <a:t>skip(), </a:t>
            </a:r>
            <a:r>
              <a:rPr lang="en-GB" sz="1800" dirty="0" err="1" smtClean="0">
                <a:latin typeface="Lucida Console" pitchFamily="49" charset="0"/>
              </a:rPr>
              <a:t>skipBytes</a:t>
            </a:r>
            <a:r>
              <a:rPr lang="en-GB" sz="1800" dirty="0" smtClean="0">
                <a:latin typeface="Lucida Console" pitchFamily="49" charset="0"/>
              </a:rPr>
              <a:t>()</a:t>
            </a:r>
          </a:p>
          <a:p>
            <a:pPr lvl="1">
              <a:defRPr/>
            </a:pPr>
            <a:r>
              <a:rPr lang="en-GB" sz="1800" dirty="0" err="1" smtClean="0">
                <a:latin typeface="Lucida Console" pitchFamily="49" charset="0"/>
              </a:rPr>
              <a:t>markSupported</a:t>
            </a:r>
            <a:r>
              <a:rPr lang="en-GB" sz="1800" dirty="0" smtClean="0">
                <a:latin typeface="Lucida Console" pitchFamily="49" charset="0"/>
              </a:rPr>
              <a:t>(), mark(), reset()</a:t>
            </a:r>
          </a:p>
          <a:p>
            <a:pPr lvl="1">
              <a:defRPr/>
            </a:pPr>
            <a:r>
              <a:rPr lang="en-GB" sz="1800" dirty="0" smtClean="0">
                <a:latin typeface="Lucida Console" pitchFamily="49" charset="0"/>
              </a:rPr>
              <a:t>close()</a:t>
            </a: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/>
              <a:t>Example:</a:t>
            </a:r>
          </a:p>
          <a:p>
            <a:pPr lvl="1">
              <a:defRPr/>
            </a:pPr>
            <a:r>
              <a:rPr lang="en-GB" sz="1800" dirty="0" err="1" smtClean="0">
                <a:latin typeface="Lucida Console" pitchFamily="49" charset="0"/>
              </a:rPr>
              <a:t>ReadingWritingBinFiles.java</a:t>
            </a:r>
            <a:r>
              <a:rPr lang="en-GB" sz="1800" dirty="0" smtClean="0">
                <a:latin typeface="Lucida Console" pitchFamily="49" charset="0"/>
              </a:rPr>
              <a:t>, </a:t>
            </a:r>
            <a:r>
              <a:rPr lang="en-GB" sz="1800" dirty="0" err="1" smtClean="0">
                <a:latin typeface="Lucida Console" pitchFamily="49" charset="0"/>
              </a:rPr>
              <a:t>demoReadingBinFiles</a:t>
            </a:r>
            <a:r>
              <a:rPr lang="en-GB" sz="1800" dirty="0" smtClean="0">
                <a:latin typeface="Lucida Console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19F3148-EDE2-47E1-904C-F7C32207EF9F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4. Serialization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Overview of serialization</a:t>
            </a:r>
          </a:p>
          <a:p>
            <a:r>
              <a:rPr lang="en-GB" dirty="0" smtClean="0"/>
              <a:t>Marking a class as </a:t>
            </a:r>
            <a:r>
              <a:rPr lang="en-GB" dirty="0" err="1" smtClean="0"/>
              <a:t>serializable</a:t>
            </a:r>
            <a:endParaRPr lang="en-GB" dirty="0" smtClean="0"/>
          </a:p>
          <a:p>
            <a:r>
              <a:rPr lang="en-GB" dirty="0" smtClean="0"/>
              <a:t>Serializing an object</a:t>
            </a:r>
          </a:p>
          <a:p>
            <a:r>
              <a:rPr lang="en-GB" dirty="0" err="1" smtClean="0"/>
              <a:t>Deserializing</a:t>
            </a:r>
            <a:r>
              <a:rPr lang="en-GB" dirty="0" smtClean="0"/>
              <a:t> an object</a:t>
            </a:r>
          </a:p>
          <a:p>
            <a:r>
              <a:rPr lang="en-GB" dirty="0" smtClean="0"/>
              <a:t>What is serialized/</a:t>
            </a:r>
            <a:r>
              <a:rPr lang="en-GB" dirty="0" err="1" smtClean="0"/>
              <a:t>deserialized</a:t>
            </a:r>
            <a:r>
              <a:rPr lang="en-GB" dirty="0" smtClean="0"/>
              <a:t>?</a:t>
            </a:r>
          </a:p>
          <a:p>
            <a:r>
              <a:rPr lang="en-GB" dirty="0" smtClean="0">
                <a:cs typeface="Tahoma" pitchFamily="34" charset="0"/>
              </a:rPr>
              <a:t>Serialization and inheritance</a:t>
            </a:r>
          </a:p>
          <a:p>
            <a:r>
              <a:rPr lang="en-GB" dirty="0" smtClean="0">
                <a:cs typeface="Tahoma" pitchFamily="34" charset="0"/>
              </a:rPr>
              <a:t>Customizing serialization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F594BE-14C4-491F-B2C5-457EF0DFB32D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Overview of Serialization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Java provides automatic support for object serialization and </a:t>
            </a:r>
            <a:r>
              <a:rPr lang="en-GB" dirty="0" err="1" smtClean="0"/>
              <a:t>deserialization</a:t>
            </a:r>
            <a:endParaRPr lang="en-GB" dirty="0" smtClean="0"/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Serialization is: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The process whereby an object is written out as a byte stream</a:t>
            </a:r>
          </a:p>
          <a:p>
            <a:pPr>
              <a:defRPr/>
            </a:pPr>
            <a:r>
              <a:rPr lang="en-GB" dirty="0" err="1" smtClean="0"/>
              <a:t>Deserialization</a:t>
            </a:r>
            <a:r>
              <a:rPr lang="en-GB" dirty="0" smtClean="0"/>
              <a:t> is:</a:t>
            </a:r>
          </a:p>
          <a:p>
            <a:pPr lvl="1">
              <a:defRPr/>
            </a:pPr>
            <a:r>
              <a:rPr lang="en-GB" dirty="0" smtClean="0"/>
              <a:t>The process whereby a byte stream is read back in again, to recreate a copy of the original object</a:t>
            </a:r>
          </a:p>
          <a:p>
            <a:pPr lvl="1"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Uses:</a:t>
            </a:r>
          </a:p>
          <a:p>
            <a:pPr lvl="1">
              <a:defRPr/>
            </a:pPr>
            <a:r>
              <a:rPr lang="en-GB" dirty="0" smtClean="0"/>
              <a:t>Transmitting objects over networks, between Java apps</a:t>
            </a:r>
          </a:p>
          <a:p>
            <a:pPr lvl="1">
              <a:defRPr/>
            </a:pPr>
            <a:r>
              <a:rPr lang="en-GB" dirty="0" smtClean="0"/>
              <a:t>Saving / restoring objects in Web applications</a:t>
            </a:r>
          </a:p>
          <a:p>
            <a:pPr lvl="1">
              <a:defRPr/>
            </a:pPr>
            <a:endParaRPr lang="en-GB" dirty="0" smtClean="0"/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718A72F-83B0-4139-B71D-20917C348780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Marking a Class as </a:t>
            </a:r>
            <a:r>
              <a:rPr lang="en-GB" sz="3400" dirty="0" err="1" smtClean="0"/>
              <a:t>Serializable</a:t>
            </a:r>
            <a:endParaRPr lang="en-GB" sz="3400" dirty="0" smtClean="0"/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To mark a class as </a:t>
            </a:r>
            <a:r>
              <a:rPr lang="en-GB" dirty="0" err="1" smtClean="0"/>
              <a:t>serializable</a:t>
            </a:r>
            <a:r>
              <a:rPr lang="en-GB" dirty="0" smtClean="0"/>
              <a:t>: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Implement the </a:t>
            </a:r>
            <a:r>
              <a:rPr lang="en-GB" dirty="0" err="1" smtClean="0">
                <a:latin typeface="Lucida Console" pitchFamily="49" charset="0"/>
              </a:rPr>
              <a:t>Serializable</a:t>
            </a:r>
            <a:r>
              <a:rPr lang="en-GB" dirty="0" smtClean="0">
                <a:latin typeface="+mj-lt"/>
              </a:rPr>
              <a:t> interface</a:t>
            </a:r>
          </a:p>
          <a:p>
            <a:pPr>
              <a:defRPr/>
            </a:pPr>
            <a:r>
              <a:rPr lang="en-GB" dirty="0" err="1" smtClean="0">
                <a:latin typeface="Lucida Console" pitchFamily="49" charset="0"/>
              </a:rPr>
              <a:t>Serializable</a:t>
            </a:r>
            <a:r>
              <a:rPr lang="en-GB" dirty="0" smtClean="0"/>
              <a:t> </a:t>
            </a:r>
            <a:r>
              <a:rPr lang="en-GB" dirty="0" smtClean="0">
                <a:latin typeface="+mj-lt"/>
              </a:rPr>
              <a:t>is a "marker" interface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No methods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Simply acts as a flag, to indicate "it makes sense to serialize instances of this class type"</a:t>
            </a: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If you try to serialize/</a:t>
            </a:r>
            <a:r>
              <a:rPr lang="en-GB" dirty="0" err="1" smtClean="0">
                <a:latin typeface="+mj-lt"/>
              </a:rPr>
              <a:t>deserialize</a:t>
            </a:r>
            <a:r>
              <a:rPr lang="en-GB" dirty="0" smtClean="0">
                <a:latin typeface="+mj-lt"/>
              </a:rPr>
              <a:t> a class that doesn't implement </a:t>
            </a:r>
            <a:r>
              <a:rPr lang="en-GB" dirty="0" err="1" smtClean="0">
                <a:latin typeface="Lucida Console" pitchFamily="49" charset="0"/>
              </a:rPr>
              <a:t>Serializable</a:t>
            </a:r>
            <a:r>
              <a:rPr lang="en-GB" dirty="0" smtClean="0"/>
              <a:t>: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The JVM will throw a </a:t>
            </a:r>
            <a:r>
              <a:rPr lang="en-GB" dirty="0" err="1" smtClean="0">
                <a:latin typeface="Lucida Console" pitchFamily="49" charset="0"/>
              </a:rPr>
              <a:t>NotSerializableException</a:t>
            </a:r>
            <a:endParaRPr lang="en-GB" dirty="0" smtClean="0">
              <a:latin typeface="Lucida Console" pitchFamily="49" charset="0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01675" y="3610870"/>
            <a:ext cx="8086725" cy="6774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public class </a:t>
            </a:r>
            <a:r>
              <a:rPr lang="en-GB" sz="1200" dirty="0" err="1" smtClean="0"/>
              <a:t>BankAccount</a:t>
            </a:r>
            <a:r>
              <a:rPr lang="en-GB" sz="1200" dirty="0" smtClean="0"/>
              <a:t> implements </a:t>
            </a:r>
            <a:r>
              <a:rPr lang="en-GB" sz="1200" dirty="0" err="1" smtClean="0"/>
              <a:t>Serializable</a:t>
            </a:r>
            <a:r>
              <a:rPr lang="en-GB" sz="1200" dirty="0" smtClean="0"/>
              <a:t> {</a:t>
            </a:r>
          </a:p>
          <a:p>
            <a:r>
              <a:rPr lang="en-GB" sz="1200" dirty="0" smtClean="0"/>
              <a:t>  …</a:t>
            </a:r>
          </a:p>
          <a:p>
            <a:r>
              <a:rPr lang="en-GB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A8FA6A7-0FAE-40E1-A9F2-52305BDD8757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1. Working with Files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Overview</a:t>
            </a:r>
          </a:p>
          <a:p>
            <a:r>
              <a:rPr lang="en-GB" smtClean="0">
                <a:cs typeface="Tahoma" pitchFamily="34" charset="0"/>
              </a:rPr>
              <a:t>The File class</a:t>
            </a:r>
          </a:p>
          <a:p>
            <a:r>
              <a:rPr lang="en-GB" smtClean="0">
                <a:cs typeface="Tahoma" pitchFamily="34" charset="0"/>
              </a:rPr>
              <a:t>Useful File methods</a:t>
            </a:r>
          </a:p>
          <a:p>
            <a:r>
              <a:rPr lang="en-GB" smtClean="0">
                <a:cs typeface="Tahoma" pitchFamily="34" charset="0"/>
              </a:rPr>
              <a:t>Specifying directories and file paths</a:t>
            </a:r>
          </a:p>
          <a:p>
            <a:r>
              <a:rPr lang="en-GB" smtClean="0">
                <a:cs typeface="Tahoma" pitchFamily="34" charset="0"/>
              </a:rPr>
              <a:t>Creating a new directory</a:t>
            </a:r>
          </a:p>
          <a:p>
            <a:r>
              <a:rPr lang="en-GB" smtClean="0">
                <a:cs typeface="Tahoma" pitchFamily="34" charset="0"/>
              </a:rPr>
              <a:t>Creating a new file</a:t>
            </a:r>
          </a:p>
          <a:p>
            <a:r>
              <a:rPr lang="en-GB" smtClean="0">
                <a:cs typeface="Tahoma" pitchFamily="34" charset="0"/>
              </a:rPr>
              <a:t>Displaying file info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0317B33-DB1D-475B-95CC-6B787AE28D7C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Serializing an Object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+mj-lt"/>
              </a:rPr>
              <a:t>To serialize an object: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Create an output stream object, e.g. a </a:t>
            </a:r>
            <a:r>
              <a:rPr lang="en-GB" dirty="0" err="1" smtClean="0">
                <a:latin typeface="Lucida Console" pitchFamily="49" charset="0"/>
              </a:rPr>
              <a:t>FileOutputStream</a:t>
            </a: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r>
              <a:rPr lang="en-GB" dirty="0" smtClean="0"/>
              <a:t>Wrap it in an </a:t>
            </a:r>
            <a:r>
              <a:rPr lang="en-GB" dirty="0" err="1" smtClean="0">
                <a:latin typeface="Lucida Console" pitchFamily="49" charset="0"/>
              </a:rPr>
              <a:t>ObjectOutputStream</a:t>
            </a: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r>
              <a:rPr lang="en-GB" dirty="0" smtClean="0">
                <a:latin typeface="+mj-lt"/>
              </a:rPr>
              <a:t>Invoke </a:t>
            </a:r>
            <a:r>
              <a:rPr lang="en-GB" dirty="0" err="1" smtClean="0">
                <a:latin typeface="Lucida Console" pitchFamily="49" charset="0"/>
              </a:rPr>
              <a:t>writeObject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>
                <a:latin typeface="+mj-lt"/>
              </a:rPr>
              <a:t> to write an object to the stream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Close the stream</a:t>
            </a:r>
          </a:p>
          <a:p>
            <a:pPr>
              <a:defRPr/>
            </a:pPr>
            <a:r>
              <a:rPr lang="en-GB" dirty="0" smtClean="0">
                <a:latin typeface="+mj-lt"/>
              </a:rPr>
              <a:t>Example: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1675" y="3610869"/>
            <a:ext cx="8086725" cy="21838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public static void </a:t>
            </a:r>
            <a:r>
              <a:rPr lang="en-GB" sz="1200" dirty="0" err="1" smtClean="0"/>
              <a:t>serializeBankAccount</a:t>
            </a:r>
            <a:r>
              <a:rPr lang="en-GB" sz="1200" dirty="0" smtClean="0"/>
              <a:t>(String filename, </a:t>
            </a:r>
            <a:r>
              <a:rPr lang="en-GB" sz="1200" dirty="0" err="1" smtClean="0"/>
              <a:t>BankAccount</a:t>
            </a:r>
            <a:r>
              <a:rPr lang="en-GB" sz="1200" dirty="0" smtClean="0"/>
              <a:t> acc) {</a:t>
            </a:r>
          </a:p>
          <a:p>
            <a:endParaRPr lang="en-GB" sz="1200" dirty="0" smtClean="0"/>
          </a:p>
          <a:p>
            <a:r>
              <a:rPr lang="en-GB" sz="1200" dirty="0" smtClean="0"/>
              <a:t>  try {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FileOutputStream</a:t>
            </a:r>
            <a:r>
              <a:rPr lang="en-GB" sz="1200" dirty="0" smtClean="0"/>
              <a:t>   </a:t>
            </a:r>
            <a:r>
              <a:rPr lang="en-GB" sz="1200" dirty="0" err="1" smtClean="0"/>
              <a:t>fs</a:t>
            </a:r>
            <a:r>
              <a:rPr lang="en-GB" sz="1200" dirty="0" smtClean="0"/>
              <a:t> = new </a:t>
            </a:r>
            <a:r>
              <a:rPr lang="en-GB" sz="1200" dirty="0" err="1" smtClean="0"/>
              <a:t>FileOutputStream</a:t>
            </a:r>
            <a:r>
              <a:rPr lang="en-GB" sz="1200" dirty="0" smtClean="0"/>
              <a:t>(filename);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ObjectOutputStream</a:t>
            </a:r>
            <a:r>
              <a:rPr lang="en-GB" sz="1200" dirty="0" smtClean="0"/>
              <a:t> </a:t>
            </a:r>
            <a:r>
              <a:rPr lang="en-GB" sz="1200" dirty="0" err="1" smtClean="0"/>
              <a:t>os</a:t>
            </a:r>
            <a:r>
              <a:rPr lang="en-GB" sz="1200" dirty="0" smtClean="0"/>
              <a:t> = new </a:t>
            </a:r>
            <a:r>
              <a:rPr lang="en-GB" sz="1200" dirty="0" err="1" smtClean="0"/>
              <a:t>ObjectOutputStream</a:t>
            </a:r>
            <a:r>
              <a:rPr lang="en-GB" sz="1200" dirty="0" smtClean="0"/>
              <a:t>(</a:t>
            </a:r>
            <a:r>
              <a:rPr lang="en-GB" sz="1200" dirty="0" err="1" smtClean="0"/>
              <a:t>fs</a:t>
            </a:r>
            <a:r>
              <a:rPr lang="en-GB" sz="1200" dirty="0" smtClean="0"/>
              <a:t>);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os.writeObject</a:t>
            </a:r>
            <a:r>
              <a:rPr lang="en-GB" sz="1200" dirty="0" smtClean="0"/>
              <a:t>(acc);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os.close</a:t>
            </a:r>
            <a:r>
              <a:rPr lang="en-GB" sz="1200" dirty="0" smtClean="0"/>
              <a:t>();</a:t>
            </a:r>
          </a:p>
          <a:p>
            <a:r>
              <a:rPr lang="en-GB" sz="1200" dirty="0" smtClean="0"/>
              <a:t>  } catch (Exception e) {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e.printStackTrace</a:t>
            </a:r>
            <a:r>
              <a:rPr lang="en-GB" sz="1200" dirty="0" smtClean="0"/>
              <a:t>();</a:t>
            </a:r>
          </a:p>
          <a:p>
            <a:r>
              <a:rPr lang="en-GB" sz="1200" dirty="0" smtClean="0"/>
              <a:t>  }</a:t>
            </a:r>
          </a:p>
          <a:p>
            <a:r>
              <a:rPr lang="en-GB" sz="1200" dirty="0" smtClean="0"/>
              <a:t>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61846" y="5471178"/>
            <a:ext cx="26917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dirty="0" err="1" smtClean="0">
                <a:solidFill>
                  <a:schemeClr val="tx2"/>
                </a:solidFill>
              </a:rPr>
              <a:t>UsingSerialization.java</a:t>
            </a:r>
            <a:endParaRPr lang="en-GB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0317B33-DB1D-475B-95CC-6B787AE28D7C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err="1" smtClean="0">
                <a:cs typeface="Tahoma" pitchFamily="34" charset="0"/>
              </a:rPr>
              <a:t>Deserializing</a:t>
            </a:r>
            <a:r>
              <a:rPr lang="en-GB" sz="3400" dirty="0" smtClean="0">
                <a:cs typeface="Tahoma" pitchFamily="34" charset="0"/>
              </a:rPr>
              <a:t> an Object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+mj-lt"/>
              </a:rPr>
              <a:t>To </a:t>
            </a:r>
            <a:r>
              <a:rPr lang="en-GB" dirty="0" err="1" smtClean="0">
                <a:latin typeface="+mj-lt"/>
              </a:rPr>
              <a:t>deserialize</a:t>
            </a:r>
            <a:r>
              <a:rPr lang="en-GB" dirty="0" smtClean="0">
                <a:latin typeface="+mj-lt"/>
              </a:rPr>
              <a:t> an object: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Create an input stream object, e.g. a </a:t>
            </a:r>
            <a:r>
              <a:rPr lang="en-GB" dirty="0" err="1" smtClean="0">
                <a:latin typeface="Lucida Console" pitchFamily="49" charset="0"/>
              </a:rPr>
              <a:t>FileInputStream</a:t>
            </a: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r>
              <a:rPr lang="en-GB" dirty="0" smtClean="0"/>
              <a:t>Wrap it in an </a:t>
            </a:r>
            <a:r>
              <a:rPr lang="en-GB" dirty="0" err="1" smtClean="0">
                <a:latin typeface="Lucida Console" pitchFamily="49" charset="0"/>
              </a:rPr>
              <a:t>ObjectInputStream</a:t>
            </a: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r>
              <a:rPr lang="en-GB" dirty="0" smtClean="0">
                <a:latin typeface="+mj-lt"/>
              </a:rPr>
              <a:t>Invoke </a:t>
            </a:r>
            <a:r>
              <a:rPr lang="en-GB" dirty="0" err="1" smtClean="0">
                <a:latin typeface="Lucida Console" pitchFamily="49" charset="0"/>
              </a:rPr>
              <a:t>readObject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>
                <a:latin typeface="+mj-lt"/>
              </a:rPr>
              <a:t> to read an object from the stream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Close the stream</a:t>
            </a:r>
          </a:p>
          <a:p>
            <a:pPr>
              <a:defRPr/>
            </a:pPr>
            <a:r>
              <a:rPr lang="en-GB" dirty="0" smtClean="0">
                <a:latin typeface="+mj-lt"/>
              </a:rPr>
              <a:t>Example: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1675" y="3610869"/>
            <a:ext cx="8086725" cy="244968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public static </a:t>
            </a:r>
            <a:r>
              <a:rPr lang="en-GB" sz="1200" dirty="0" err="1" smtClean="0"/>
              <a:t>BankAccount</a:t>
            </a:r>
            <a:r>
              <a:rPr lang="en-GB" sz="1200" dirty="0" smtClean="0"/>
              <a:t> </a:t>
            </a:r>
            <a:r>
              <a:rPr lang="en-GB" sz="1200" dirty="0" err="1" smtClean="0"/>
              <a:t>deserializeBankAccount</a:t>
            </a:r>
            <a:r>
              <a:rPr lang="en-GB" sz="1200" dirty="0" smtClean="0"/>
              <a:t>(String filename) {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BankAccount</a:t>
            </a:r>
            <a:r>
              <a:rPr lang="en-GB" sz="1200" dirty="0" smtClean="0"/>
              <a:t> acc = null;</a:t>
            </a:r>
          </a:p>
          <a:p>
            <a:r>
              <a:rPr lang="en-GB" sz="1200" dirty="0" smtClean="0"/>
              <a:t>  try {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FileInputStream</a:t>
            </a:r>
            <a:r>
              <a:rPr lang="en-GB" sz="1200" dirty="0" smtClean="0"/>
              <a:t>   </a:t>
            </a:r>
            <a:r>
              <a:rPr lang="en-GB" sz="1200" dirty="0" err="1" smtClean="0"/>
              <a:t>fs</a:t>
            </a:r>
            <a:r>
              <a:rPr lang="en-GB" sz="1200" dirty="0" smtClean="0"/>
              <a:t> = new </a:t>
            </a:r>
            <a:r>
              <a:rPr lang="en-GB" sz="1200" dirty="0" err="1" smtClean="0"/>
              <a:t>FileInputStream</a:t>
            </a:r>
            <a:r>
              <a:rPr lang="en-GB" sz="1200" dirty="0" smtClean="0"/>
              <a:t>(filename);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ObjectInputStream</a:t>
            </a:r>
            <a:r>
              <a:rPr lang="en-GB" sz="1200" dirty="0" smtClean="0"/>
              <a:t> is = new </a:t>
            </a:r>
            <a:r>
              <a:rPr lang="en-GB" sz="1200" dirty="0" err="1" smtClean="0"/>
              <a:t>ObjectInputStream</a:t>
            </a:r>
            <a:r>
              <a:rPr lang="en-GB" sz="1200" dirty="0" smtClean="0"/>
              <a:t>(</a:t>
            </a:r>
            <a:r>
              <a:rPr lang="en-GB" sz="1200" dirty="0" err="1" smtClean="0"/>
              <a:t>fs</a:t>
            </a:r>
            <a:r>
              <a:rPr lang="en-GB" sz="1200" dirty="0" smtClean="0"/>
              <a:t>);</a:t>
            </a:r>
          </a:p>
          <a:p>
            <a:r>
              <a:rPr lang="en-GB" sz="1200" dirty="0" smtClean="0"/>
              <a:t>    acc = (</a:t>
            </a:r>
            <a:r>
              <a:rPr lang="en-GB" sz="1200" dirty="0" err="1" smtClean="0"/>
              <a:t>BankAccount</a:t>
            </a:r>
            <a:r>
              <a:rPr lang="en-GB" sz="1200" dirty="0" smtClean="0"/>
              <a:t>) </a:t>
            </a:r>
            <a:r>
              <a:rPr lang="en-GB" sz="1200" dirty="0" err="1" smtClean="0"/>
              <a:t>is.readObject</a:t>
            </a:r>
            <a:r>
              <a:rPr lang="en-GB" sz="1200" dirty="0" smtClean="0"/>
              <a:t>();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is.close</a:t>
            </a:r>
            <a:r>
              <a:rPr lang="en-GB" sz="1200" dirty="0" smtClean="0"/>
              <a:t>();</a:t>
            </a:r>
          </a:p>
          <a:p>
            <a:r>
              <a:rPr lang="en-GB" sz="1200" dirty="0" smtClean="0"/>
              <a:t>  } catch (Exception e) {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e.printStackTrace</a:t>
            </a:r>
            <a:r>
              <a:rPr lang="en-GB" sz="1200" dirty="0" smtClean="0"/>
              <a:t>();</a:t>
            </a:r>
          </a:p>
          <a:p>
            <a:r>
              <a:rPr lang="en-GB" sz="1200" dirty="0" smtClean="0"/>
              <a:t>  }</a:t>
            </a:r>
          </a:p>
          <a:p>
            <a:r>
              <a:rPr lang="en-GB" sz="1200" dirty="0" smtClean="0"/>
              <a:t>  return acc;</a:t>
            </a:r>
          </a:p>
          <a:p>
            <a:r>
              <a:rPr lang="en-GB" sz="1200" dirty="0" smtClean="0"/>
              <a:t>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61846" y="5758269"/>
            <a:ext cx="26917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dirty="0" err="1" smtClean="0">
                <a:solidFill>
                  <a:schemeClr val="tx2"/>
                </a:solidFill>
              </a:rPr>
              <a:t>UsingSerialization.java</a:t>
            </a:r>
            <a:endParaRPr lang="en-GB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1B2EB90-C280-47B2-A08C-6A1E67090CCE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What is Serialized / </a:t>
            </a:r>
            <a:r>
              <a:rPr lang="en-GB" sz="3400" dirty="0" err="1" smtClean="0">
                <a:cs typeface="Tahoma" pitchFamily="34" charset="0"/>
              </a:rPr>
              <a:t>Deserialized</a:t>
            </a:r>
            <a:r>
              <a:rPr lang="en-GB" sz="3400" dirty="0" smtClean="0">
                <a:cs typeface="Tahoma" pitchFamily="34" charset="0"/>
              </a:rPr>
              <a:t>?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+mj-lt"/>
              </a:rPr>
              <a:t>The JVM uses reflection to serialize/</a:t>
            </a:r>
            <a:r>
              <a:rPr lang="en-GB" dirty="0" err="1" smtClean="0">
                <a:latin typeface="+mj-lt"/>
              </a:rPr>
              <a:t>deserialize</a:t>
            </a:r>
            <a:r>
              <a:rPr lang="en-GB" dirty="0" smtClean="0">
                <a:latin typeface="+mj-lt"/>
              </a:rPr>
              <a:t> all instance variables in an object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Even the </a:t>
            </a:r>
            <a:r>
              <a:rPr lang="en-GB" dirty="0" smtClean="0">
                <a:latin typeface="Lucida Console" pitchFamily="49" charset="0"/>
              </a:rPr>
              <a:t>private</a:t>
            </a:r>
            <a:r>
              <a:rPr lang="en-GB" dirty="0" smtClean="0">
                <a:latin typeface="+mj-lt"/>
              </a:rPr>
              <a:t> ones!</a:t>
            </a: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The JVM performs "deep" serialization/</a:t>
            </a:r>
            <a:r>
              <a:rPr lang="en-GB" dirty="0" err="1" smtClean="0">
                <a:latin typeface="+mj-lt"/>
              </a:rPr>
              <a:t>deserialization</a:t>
            </a:r>
            <a:endParaRPr lang="en-GB" dirty="0" smtClean="0">
              <a:latin typeface="+mj-lt"/>
            </a:endParaRPr>
          </a:p>
          <a:p>
            <a:pPr lvl="1">
              <a:defRPr/>
            </a:pPr>
            <a:r>
              <a:rPr lang="en-GB" dirty="0" smtClean="0">
                <a:latin typeface="+mj-lt"/>
              </a:rPr>
              <a:t>Object graphs are serialized, with object relationships retained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The objects in the graph must be </a:t>
            </a:r>
            <a:r>
              <a:rPr lang="en-GB" dirty="0" err="1" smtClean="0">
                <a:latin typeface="+mj-lt"/>
              </a:rPr>
              <a:t>serializable</a:t>
            </a:r>
            <a:endParaRPr lang="en-GB" dirty="0" smtClean="0">
              <a:latin typeface="+mj-lt"/>
            </a:endParaRP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Note: The JVM does NOT serialize: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Instance variables that are marked as </a:t>
            </a:r>
            <a:r>
              <a:rPr lang="en-GB" dirty="0" smtClean="0">
                <a:latin typeface="Lucida Console" pitchFamily="49" charset="0"/>
              </a:rPr>
              <a:t>transient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Any </a:t>
            </a:r>
            <a:r>
              <a:rPr lang="en-GB" dirty="0" smtClean="0">
                <a:latin typeface="Lucida Console" pitchFamily="49" charset="0"/>
              </a:rPr>
              <a:t>static</a:t>
            </a:r>
            <a:r>
              <a:rPr lang="en-GB" dirty="0" smtClean="0">
                <a:latin typeface="+mj-lt"/>
              </a:rPr>
              <a:t>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934FD10-B5AE-4B47-9529-34F264B205AB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Serialization and Inheritance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If a </a:t>
            </a:r>
            <a:r>
              <a:rPr lang="en-GB" dirty="0" err="1" smtClean="0"/>
              <a:t>superclass</a:t>
            </a:r>
            <a:r>
              <a:rPr lang="en-GB" dirty="0" smtClean="0"/>
              <a:t> is </a:t>
            </a:r>
            <a:r>
              <a:rPr lang="en-GB" dirty="0" err="1" smtClean="0"/>
              <a:t>serializable</a:t>
            </a:r>
            <a:endParaRPr lang="en-GB" dirty="0" smtClean="0"/>
          </a:p>
          <a:p>
            <a:pPr lvl="1">
              <a:defRPr/>
            </a:pPr>
            <a:r>
              <a:rPr lang="en-GB" dirty="0" smtClean="0">
                <a:latin typeface="+mj-lt"/>
              </a:rPr>
              <a:t>… i.e. it implements the </a:t>
            </a:r>
            <a:r>
              <a:rPr lang="en-GB" dirty="0" err="1" smtClean="0">
                <a:latin typeface="Lucida Console" pitchFamily="49" charset="0"/>
              </a:rPr>
              <a:t>Serializable</a:t>
            </a:r>
            <a:r>
              <a:rPr lang="en-GB" dirty="0" smtClean="0">
                <a:latin typeface="+mj-lt"/>
              </a:rPr>
              <a:t> interface</a:t>
            </a:r>
          </a:p>
          <a:p>
            <a:pPr>
              <a:defRPr/>
            </a:pPr>
            <a:r>
              <a:rPr lang="en-GB" dirty="0" smtClean="0">
                <a:latin typeface="+mj-lt"/>
              </a:rPr>
              <a:t>Then the subclass also is </a:t>
            </a:r>
            <a:r>
              <a:rPr lang="en-GB" dirty="0" err="1" smtClean="0">
                <a:latin typeface="+mj-lt"/>
              </a:rPr>
              <a:t>serializable</a:t>
            </a:r>
            <a:endParaRPr lang="en-GB" dirty="0" smtClean="0">
              <a:latin typeface="+mj-lt"/>
            </a:endParaRPr>
          </a:p>
          <a:p>
            <a:pPr lvl="1">
              <a:defRPr/>
            </a:pPr>
            <a:r>
              <a:rPr lang="en-GB" dirty="0" smtClean="0">
                <a:latin typeface="+mj-lt"/>
              </a:rPr>
              <a:t>… it automatically inherits the implementation of </a:t>
            </a:r>
            <a:r>
              <a:rPr lang="en-GB" dirty="0" err="1" smtClean="0">
                <a:latin typeface="Lucida Console" pitchFamily="49" charset="0"/>
              </a:rPr>
              <a:t>Serializable</a:t>
            </a:r>
            <a:r>
              <a:rPr lang="en-GB" sz="1800" dirty="0" smtClean="0"/>
              <a:t> </a:t>
            </a:r>
            <a:r>
              <a:rPr lang="en-GB" dirty="0" smtClean="0">
                <a:latin typeface="+mj-lt"/>
              </a:rPr>
              <a:t>from the </a:t>
            </a:r>
            <a:r>
              <a:rPr lang="en-GB" dirty="0" err="1" smtClean="0">
                <a:latin typeface="+mj-lt"/>
              </a:rPr>
              <a:t>superclass</a:t>
            </a:r>
            <a:endParaRPr lang="en-GB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CBF0DF-3ED9-44A7-B0E0-A1F7527F0319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Customizing Serialization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+mj-lt"/>
              </a:rPr>
              <a:t>If you want to, you can customize how an object is serialized / </a:t>
            </a:r>
            <a:r>
              <a:rPr lang="en-GB" dirty="0" err="1" smtClean="0">
                <a:latin typeface="+mj-lt"/>
              </a:rPr>
              <a:t>deserialized</a:t>
            </a:r>
            <a:endParaRPr lang="en-GB" dirty="0" smtClean="0">
              <a:latin typeface="+mj-lt"/>
            </a:endParaRPr>
          </a:p>
          <a:p>
            <a:pPr lvl="1">
              <a:defRPr/>
            </a:pPr>
            <a:r>
              <a:rPr lang="en-GB" dirty="0" smtClean="0">
                <a:latin typeface="+mj-lt"/>
              </a:rPr>
              <a:t>Implement the following </a:t>
            </a:r>
            <a:r>
              <a:rPr lang="en-GB" dirty="0" smtClean="0">
                <a:latin typeface="Lucida Console" pitchFamily="49" charset="0"/>
              </a:rPr>
              <a:t>private</a:t>
            </a:r>
            <a:r>
              <a:rPr lang="en-GB" dirty="0" smtClean="0">
                <a:latin typeface="+mj-lt"/>
              </a:rPr>
              <a:t> methods in your class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The JVM will invoke these methods if they exist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3277" y="2887825"/>
            <a:ext cx="8750595" cy="256667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public class </a:t>
            </a:r>
            <a:r>
              <a:rPr lang="en-GB" sz="1200" dirty="0" err="1" smtClean="0"/>
              <a:t>BankAccount</a:t>
            </a:r>
            <a:r>
              <a:rPr lang="en-GB" sz="1200" dirty="0" smtClean="0"/>
              <a:t> implements </a:t>
            </a:r>
            <a:r>
              <a:rPr lang="en-GB" sz="1200" dirty="0" err="1" smtClean="0"/>
              <a:t>Serializable</a:t>
            </a:r>
            <a:r>
              <a:rPr lang="en-GB" sz="1200" dirty="0" smtClean="0"/>
              <a:t> {</a:t>
            </a:r>
          </a:p>
          <a:p>
            <a:r>
              <a:rPr lang="en-GB" sz="1200" dirty="0" smtClean="0"/>
              <a:t>  …</a:t>
            </a:r>
          </a:p>
          <a:p>
            <a:r>
              <a:rPr lang="en-GB" sz="1200" dirty="0" smtClean="0"/>
              <a:t>  </a:t>
            </a:r>
            <a:r>
              <a:rPr lang="en-GB" sz="1200" b="1" dirty="0" smtClean="0"/>
              <a:t>private void </a:t>
            </a:r>
            <a:r>
              <a:rPr lang="en-GB" sz="1200" b="1" dirty="0" err="1" smtClean="0"/>
              <a:t>writeObject</a:t>
            </a:r>
            <a:r>
              <a:rPr lang="en-GB" sz="1200" b="1" dirty="0" smtClean="0"/>
              <a:t>(</a:t>
            </a:r>
            <a:r>
              <a:rPr lang="en-GB" sz="1200" b="1" dirty="0" err="1" smtClean="0"/>
              <a:t>ObjectOutputStream</a:t>
            </a:r>
            <a:r>
              <a:rPr lang="en-GB" sz="1200" b="1" dirty="0" smtClean="0"/>
              <a:t> </a:t>
            </a:r>
            <a:r>
              <a:rPr lang="en-GB" sz="1200" b="1" dirty="0" err="1" smtClean="0"/>
              <a:t>os</a:t>
            </a:r>
            <a:r>
              <a:rPr lang="en-GB" sz="1200" b="1" dirty="0" smtClean="0"/>
              <a:t>) throws </a:t>
            </a:r>
            <a:r>
              <a:rPr lang="en-GB" sz="1200" b="1" dirty="0" err="1" smtClean="0"/>
              <a:t>IOException</a:t>
            </a:r>
            <a:r>
              <a:rPr lang="en-GB" sz="1200" b="1" dirty="0" smtClean="0"/>
              <a:t> </a:t>
            </a:r>
            <a:r>
              <a:rPr lang="en-GB" sz="1200" dirty="0" smtClean="0"/>
              <a:t>{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os.defaultWriteObject</a:t>
            </a:r>
            <a:r>
              <a:rPr lang="en-GB" sz="1200" dirty="0" smtClean="0"/>
              <a:t>(); // Optionally invoke normal serialization </a:t>
            </a:r>
            <a:r>
              <a:rPr lang="en-GB" sz="1200" dirty="0" err="1" smtClean="0"/>
              <a:t>behavior</a:t>
            </a:r>
            <a:r>
              <a:rPr lang="en-GB" sz="1200" dirty="0" smtClean="0"/>
              <a:t>.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os.writeInt</a:t>
            </a:r>
            <a:r>
              <a:rPr lang="en-GB" sz="1200" dirty="0" smtClean="0"/>
              <a:t>(42);         // Do some custom serialization.</a:t>
            </a:r>
            <a:endParaRPr lang="en-GB" sz="1200" dirty="0" smtClean="0">
              <a:sym typeface="Wingdings" pitchFamily="2" charset="2"/>
            </a:endParaRPr>
          </a:p>
          <a:p>
            <a:r>
              <a:rPr lang="en-GB" sz="1200" dirty="0" smtClean="0"/>
              <a:t>  }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b="1" dirty="0" smtClean="0"/>
              <a:t>private void </a:t>
            </a:r>
            <a:r>
              <a:rPr lang="en-GB" sz="1200" b="1" dirty="0" err="1" smtClean="0"/>
              <a:t>readObject</a:t>
            </a:r>
            <a:r>
              <a:rPr lang="en-GB" sz="1200" b="1" dirty="0" smtClean="0"/>
              <a:t>(</a:t>
            </a:r>
            <a:r>
              <a:rPr lang="en-GB" sz="1200" b="1" dirty="0" err="1" smtClean="0"/>
              <a:t>ObjectInputStream</a:t>
            </a:r>
            <a:r>
              <a:rPr lang="en-GB" sz="1200" b="1" dirty="0" smtClean="0"/>
              <a:t> is) throws </a:t>
            </a:r>
            <a:r>
              <a:rPr lang="en-GB" sz="1200" b="1" dirty="0" err="1" smtClean="0"/>
              <a:t>IOException</a:t>
            </a:r>
            <a:r>
              <a:rPr lang="en-GB" sz="1200" b="1" dirty="0" smtClean="0"/>
              <a:t>, </a:t>
            </a:r>
            <a:r>
              <a:rPr lang="en-GB" sz="1200" b="1" dirty="0" err="1" smtClean="0"/>
              <a:t>ClassNotFoundException</a:t>
            </a:r>
            <a:r>
              <a:rPr lang="en-GB" sz="1200" b="1" dirty="0" smtClean="0"/>
              <a:t> </a:t>
            </a:r>
            <a:r>
              <a:rPr lang="en-GB" sz="1200" dirty="0" smtClean="0"/>
              <a:t>{ 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is.defaultReadObject</a:t>
            </a:r>
            <a:r>
              <a:rPr lang="en-GB" sz="1200" dirty="0" smtClean="0"/>
              <a:t>();  // Optionally invoke normal </a:t>
            </a:r>
            <a:r>
              <a:rPr lang="en-GB" sz="1200" dirty="0" err="1" smtClean="0"/>
              <a:t>deserialization</a:t>
            </a:r>
            <a:r>
              <a:rPr lang="en-GB" sz="1200" dirty="0" smtClean="0"/>
              <a:t> </a:t>
            </a:r>
            <a:r>
              <a:rPr lang="en-GB" sz="1200" dirty="0" err="1" smtClean="0"/>
              <a:t>behavior</a:t>
            </a:r>
            <a:r>
              <a:rPr lang="en-GB" sz="1200" dirty="0" smtClean="0"/>
              <a:t>.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int</a:t>
            </a:r>
            <a:r>
              <a:rPr lang="en-GB" sz="1200" dirty="0" smtClean="0"/>
              <a:t> life = </a:t>
            </a:r>
            <a:r>
              <a:rPr lang="en-GB" sz="1200" dirty="0" err="1" smtClean="0"/>
              <a:t>is.readInt</a:t>
            </a:r>
            <a:r>
              <a:rPr lang="en-GB" sz="1200" dirty="0" smtClean="0"/>
              <a:t>(); // Do some custom </a:t>
            </a:r>
            <a:r>
              <a:rPr lang="en-GB" sz="1200" dirty="0" err="1" smtClean="0"/>
              <a:t>deserialization</a:t>
            </a:r>
            <a:r>
              <a:rPr lang="en-GB" sz="1200" dirty="0" smtClean="0"/>
              <a:t>.</a:t>
            </a:r>
          </a:p>
          <a:p>
            <a:r>
              <a:rPr lang="en-GB" sz="1200" dirty="0" smtClean="0"/>
              <a:t>  }</a:t>
            </a:r>
          </a:p>
          <a:p>
            <a:r>
              <a:rPr lang="en-GB" sz="1200" dirty="0" smtClean="0"/>
              <a:t>  …</a:t>
            </a:r>
          </a:p>
          <a:p>
            <a:r>
              <a:rPr lang="en-GB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E6C6010-528A-453F-AB88-C333EABF9F97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29699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Summary</a:t>
            </a:r>
            <a:endParaRPr lang="en-GB" sz="3400" smtClean="0"/>
          </a:p>
        </p:txBody>
      </p:sp>
      <p:sp>
        <p:nvSpPr>
          <p:cNvPr id="29700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26063"/>
          </a:xfrm>
        </p:spPr>
        <p:txBody>
          <a:bodyPr/>
          <a:lstStyle/>
          <a:p>
            <a:pPr marL="457200" indent="-457200"/>
            <a:r>
              <a:rPr lang="en-GB" smtClean="0"/>
              <a:t>Working with files</a:t>
            </a:r>
          </a:p>
          <a:p>
            <a:pPr marL="457200" indent="-457200"/>
            <a:r>
              <a:rPr lang="en-GB" smtClean="0"/>
              <a:t>Text files</a:t>
            </a:r>
          </a:p>
          <a:p>
            <a:pPr marL="457200" indent="-457200"/>
            <a:r>
              <a:rPr lang="en-GB" smtClean="0"/>
              <a:t>Binary files</a:t>
            </a:r>
          </a:p>
          <a:p>
            <a:pPr marL="457200" indent="-457200"/>
            <a:r>
              <a:rPr lang="en-GB" smtClean="0"/>
              <a:t>Serialization</a:t>
            </a:r>
          </a:p>
          <a:p>
            <a:pPr marL="457200" indent="-457200"/>
            <a:endParaRPr lang="en-GB" smtClean="0"/>
          </a:p>
          <a:p>
            <a:pPr marL="457200" indent="-457200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Additional File Handling Techniques</a:t>
            </a:r>
            <a:endParaRPr lang="en-GB" sz="3400" dirty="0" smtClean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GB" dirty="0" smtClean="0"/>
              <a:t>XML files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 smtClean="0"/>
              <a:t>Java properties files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 smtClean="0"/>
              <a:t>New I/O </a:t>
            </a:r>
            <a:r>
              <a:rPr lang="en-GB" dirty="0" smtClean="0"/>
              <a:t>classes</a:t>
            </a:r>
            <a:endParaRPr lang="en-GB" dirty="0" smtClean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8150225" cy="1644650"/>
            <a:chOff x="274" y="3059"/>
            <a:chExt cx="5134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616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  <a:b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</a:br>
              <a:r>
                <a:rPr lang="en-GB" sz="2000" b="1" dirty="0" err="1" smtClean="0">
                  <a:solidFill>
                    <a:schemeClr val="tx2"/>
                  </a:solidFill>
                  <a:sym typeface="Wingdings" pitchFamily="2" charset="2"/>
                </a:rPr>
                <a:t>DemoFileHandlingAdditionalTechniques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23940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5530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1E1A988-86D5-493B-9EAD-AF77FFC8F57C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A. </a:t>
            </a:r>
            <a:r>
              <a:rPr lang="en-GB" sz="3400" dirty="0" smtClean="0">
                <a:cs typeface="Tahoma" pitchFamily="34" charset="0"/>
              </a:rPr>
              <a:t>XML Data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Overview</a:t>
            </a:r>
          </a:p>
          <a:p>
            <a:r>
              <a:rPr lang="en-GB" smtClean="0"/>
              <a:t>Reading documents with StAX </a:t>
            </a:r>
          </a:p>
          <a:p>
            <a:r>
              <a:rPr lang="en-GB" smtClean="0"/>
              <a:t>Creating an </a:t>
            </a:r>
            <a:r>
              <a:rPr lang="en-GB" smtClean="0">
                <a:latin typeface="Lucida Console" pitchFamily="49" charset="0"/>
              </a:rPr>
              <a:t>XMLStreamReader</a:t>
            </a:r>
            <a:r>
              <a:rPr lang="en-GB" smtClean="0"/>
              <a:t> </a:t>
            </a:r>
          </a:p>
          <a:p>
            <a:r>
              <a:rPr lang="en-GB" smtClean="0"/>
              <a:t>Iterating through a document</a:t>
            </a:r>
          </a:p>
          <a:p>
            <a:r>
              <a:rPr lang="en-GB" smtClean="0"/>
              <a:t>Writing documents with StAX </a:t>
            </a:r>
          </a:p>
          <a:p>
            <a:r>
              <a:rPr lang="en-GB" smtClean="0"/>
              <a:t>Creating an </a:t>
            </a:r>
            <a:r>
              <a:rPr lang="en-GB" smtClean="0">
                <a:latin typeface="Lucida Console" pitchFamily="49" charset="0"/>
              </a:rPr>
              <a:t>XMLStreamWriter</a:t>
            </a:r>
            <a:endParaRPr lang="en-GB" smtClean="0"/>
          </a:p>
          <a:p>
            <a:r>
              <a:rPr lang="en-GB" smtClean="0"/>
              <a:t>Writing content</a:t>
            </a:r>
          </a:p>
        </p:txBody>
      </p:sp>
    </p:spTree>
    <p:extLst>
      <p:ext uri="{BB962C8B-B14F-4D97-AF65-F5344CB8AC3E}">
        <p14:creationId xmlns:p14="http://schemas.microsoft.com/office/powerpoint/2010/main" val="89058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D51A7AE-D6AD-49F8-A1B5-BACE3EE178CE}" type="slidenum">
              <a:rPr lang="en-GB"/>
              <a:pPr>
                <a:defRPr/>
              </a:pPr>
              <a:t>38</a:t>
            </a:fld>
            <a:endParaRPr lang="en-GB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Overview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r>
              <a:rPr lang="en-GB" dirty="0" smtClean="0"/>
              <a:t>An XML parser is a software component/object that loads XML documents into memory</a:t>
            </a:r>
          </a:p>
          <a:p>
            <a:pPr lvl="1"/>
            <a:r>
              <a:rPr lang="en-US" dirty="0" smtClean="0"/>
              <a:t>You can process the XML document once it's in memory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are two standard types of parser</a:t>
            </a:r>
          </a:p>
          <a:p>
            <a:pPr lvl="1"/>
            <a:r>
              <a:rPr lang="en-US" dirty="0" smtClean="0"/>
              <a:t>Simple API for XML (SAX)</a:t>
            </a:r>
          </a:p>
          <a:p>
            <a:pPr lvl="1"/>
            <a:r>
              <a:rPr lang="en-US" dirty="0" smtClean="0"/>
              <a:t>Document Object Model (DOM)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cs typeface="Tahoma" pitchFamily="34" charset="0"/>
              </a:rPr>
              <a:t>Java 1.6 also provides the Streaming API for XML (</a:t>
            </a:r>
            <a:r>
              <a:rPr lang="en-US" dirty="0" err="1" smtClean="0">
                <a:cs typeface="Tahoma" pitchFamily="34" charset="0"/>
              </a:rPr>
              <a:t>StAX</a:t>
            </a:r>
            <a:r>
              <a:rPr lang="en-US" dirty="0" smtClean="0">
                <a:cs typeface="Tahoma" pitchFamily="34" charset="0"/>
              </a:rPr>
              <a:t>)</a:t>
            </a:r>
          </a:p>
          <a:p>
            <a:pPr lvl="1"/>
            <a:r>
              <a:rPr lang="en-GB" dirty="0" smtClean="0"/>
              <a:t>Pull-processing API</a:t>
            </a:r>
          </a:p>
          <a:p>
            <a:pPr lvl="1"/>
            <a:r>
              <a:rPr lang="en-US" dirty="0" smtClean="0"/>
              <a:t>Based on the </a:t>
            </a:r>
            <a:r>
              <a:rPr lang="en-US" dirty="0" err="1" smtClean="0"/>
              <a:t>iterator</a:t>
            </a:r>
            <a:r>
              <a:rPr lang="en-US" dirty="0" smtClean="0"/>
              <a:t> design pattern</a:t>
            </a:r>
          </a:p>
          <a:p>
            <a:pPr lvl="1"/>
            <a:r>
              <a:rPr lang="en-US" dirty="0" smtClean="0"/>
              <a:t>Read-write access</a:t>
            </a:r>
          </a:p>
        </p:txBody>
      </p:sp>
    </p:spTree>
    <p:extLst>
      <p:ext uri="{BB962C8B-B14F-4D97-AF65-F5344CB8AC3E}">
        <p14:creationId xmlns:p14="http://schemas.microsoft.com/office/powerpoint/2010/main" val="71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264EC07-3C2F-47AD-98F0-4AA70A116E13}" type="slidenum">
              <a:rPr lang="en-GB"/>
              <a:pPr>
                <a:defRPr/>
              </a:pPr>
              <a:t>39</a:t>
            </a:fld>
            <a:endParaRPr lang="en-GB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Reading Documents with StAX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r>
              <a:rPr lang="en-GB" dirty="0" smtClean="0">
                <a:cs typeface="Tahoma" pitchFamily="34" charset="0"/>
              </a:rPr>
              <a:t>To stream-read XML, use </a:t>
            </a:r>
            <a:r>
              <a:rPr lang="en-GB" dirty="0" err="1" smtClean="0">
                <a:latin typeface="Lucida Console" pitchFamily="49" charset="0"/>
              </a:rPr>
              <a:t>XMLStreamReader</a:t>
            </a:r>
            <a:endParaRPr lang="en-GB" dirty="0" smtClean="0"/>
          </a:p>
          <a:p>
            <a:pPr lvl="1"/>
            <a:r>
              <a:rPr lang="en-GB" dirty="0" smtClean="0"/>
              <a:t>Represents a cursor that you move through the document from beginning to end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At any given time, the cursor points to one thing:</a:t>
            </a:r>
          </a:p>
          <a:p>
            <a:pPr lvl="1"/>
            <a:r>
              <a:rPr lang="en-GB" dirty="0" smtClean="0"/>
              <a:t>Start of document, start tag, text node, end tag, etc.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To get information about the content at the cursor position, call methods such as: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getName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/>
              <a:t>, </a:t>
            </a:r>
            <a:r>
              <a:rPr lang="en-GB" dirty="0" err="1" smtClean="0">
                <a:latin typeface="Lucida Console" pitchFamily="49" charset="0"/>
              </a:rPr>
              <a:t>getLocalName</a:t>
            </a:r>
            <a:r>
              <a:rPr lang="en-GB" dirty="0" smtClean="0"/>
              <a:t>, </a:t>
            </a:r>
            <a:r>
              <a:rPr lang="en-GB" dirty="0" err="1" smtClean="0">
                <a:latin typeface="Lucida Console" pitchFamily="49" charset="0"/>
              </a:rPr>
              <a:t>getNamespaceURI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getText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/>
              <a:t>, </a:t>
            </a:r>
            <a:r>
              <a:rPr lang="en-GB" dirty="0" err="1" smtClean="0">
                <a:latin typeface="Lucida Console" pitchFamily="49" charset="0"/>
              </a:rPr>
              <a:t>getElementText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getEventType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/>
              <a:t>, </a:t>
            </a:r>
            <a:r>
              <a:rPr lang="en-GB" dirty="0" err="1" smtClean="0">
                <a:latin typeface="Lucida Console" pitchFamily="49" charset="0"/>
              </a:rPr>
              <a:t>getLocation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getAttributeName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/>
              <a:t>, </a:t>
            </a:r>
            <a:r>
              <a:rPr lang="en-GB" dirty="0" err="1" smtClean="0">
                <a:latin typeface="Lucida Console" pitchFamily="49" charset="0"/>
              </a:rPr>
              <a:t>getAttributeValue</a:t>
            </a:r>
            <a:r>
              <a:rPr lang="en-GB" dirty="0" smtClean="0">
                <a:latin typeface="Lucida Console" pitchFamily="49" charset="0"/>
              </a:rPr>
              <a:t>()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146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35D13A-7ED2-489F-8EA0-6498F24347BD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Overview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Java provides a rich set of classes and interfaces for manipulating files and data</a:t>
            </a:r>
          </a:p>
          <a:p>
            <a:pPr lvl="1">
              <a:defRPr/>
            </a:pPr>
            <a:r>
              <a:rPr lang="en-GB" dirty="0" smtClean="0"/>
              <a:t>Located in the </a:t>
            </a:r>
            <a:r>
              <a:rPr lang="en-GB" dirty="0" err="1" smtClean="0">
                <a:latin typeface="Lucida Console" pitchFamily="49" charset="0"/>
              </a:rPr>
              <a:t>java.io</a:t>
            </a:r>
            <a:r>
              <a:rPr lang="en-GB" dirty="0" smtClean="0"/>
              <a:t> package</a:t>
            </a:r>
          </a:p>
          <a:p>
            <a:pPr lvl="1">
              <a:defRPr/>
            </a:pPr>
            <a:r>
              <a:rPr lang="en-GB" dirty="0" smtClean="0"/>
              <a:t>Many exceptions can occur, inherit from </a:t>
            </a:r>
            <a:r>
              <a:rPr lang="en-GB" dirty="0" err="1" smtClean="0">
                <a:latin typeface="Lucida Console" pitchFamily="49" charset="0"/>
              </a:rPr>
              <a:t>java.io.IOException</a:t>
            </a:r>
            <a:endParaRPr lang="en-GB" dirty="0" smtClean="0">
              <a:latin typeface="Lucida Console" pitchFamily="49" charset="0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To get the ball rolling, we'll see how to get information about files (and directories) in the File System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Using the </a:t>
            </a:r>
            <a:r>
              <a:rPr lang="en-GB" dirty="0" err="1" smtClean="0">
                <a:latin typeface="Lucida Console" pitchFamily="49" charset="0"/>
              </a:rPr>
              <a:t>java.io.File</a:t>
            </a:r>
            <a:r>
              <a:rPr lang="en-GB" dirty="0" smtClean="0">
                <a:latin typeface="+mj-lt"/>
              </a:rPr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4E9A07D-7C1C-4137-A3CA-AEB449950086}" type="slidenum">
              <a:rPr lang="en-GB"/>
              <a:pPr>
                <a:defRPr/>
              </a:pPr>
              <a:t>40</a:t>
            </a:fld>
            <a:endParaRPr lang="en-GB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Creating an </a:t>
            </a:r>
            <a:r>
              <a:rPr lang="en-GB" sz="3400" smtClean="0">
                <a:latin typeface="Lucida Console" pitchFamily="49" charset="0"/>
              </a:rPr>
              <a:t>XMLStreamReader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r>
              <a:rPr lang="en-GB" smtClean="0">
                <a:cs typeface="Tahoma" pitchFamily="34" charset="0"/>
              </a:rPr>
              <a:t>To create an </a:t>
            </a:r>
            <a:r>
              <a:rPr lang="en-GB" smtClean="0">
                <a:latin typeface="Lucida Console" pitchFamily="49" charset="0"/>
              </a:rPr>
              <a:t>XMLStreamReader</a:t>
            </a:r>
            <a:r>
              <a:rPr lang="en-GB" smtClean="0">
                <a:cs typeface="Tahoma" pitchFamily="34" charset="0"/>
              </a:rPr>
              <a:t>:</a:t>
            </a:r>
          </a:p>
          <a:p>
            <a:endParaRPr lang="en-GB" smtClean="0">
              <a:latin typeface="Lucida Console" pitchFamily="49" charset="0"/>
            </a:endParaRPr>
          </a:p>
          <a:p>
            <a:endParaRPr lang="en-GB" smtClean="0">
              <a:latin typeface="Lucida Console" pitchFamily="49" charset="0"/>
            </a:endParaRPr>
          </a:p>
          <a:p>
            <a:endParaRPr lang="en-GB" smtClean="0">
              <a:latin typeface="Lucida Console" pitchFamily="49" charset="0"/>
            </a:endParaRPr>
          </a:p>
          <a:p>
            <a:r>
              <a:rPr lang="en-GB" smtClean="0">
                <a:cs typeface="Tahoma" pitchFamily="34" charset="0"/>
              </a:rPr>
              <a:t>Or… you can create an </a:t>
            </a:r>
            <a:r>
              <a:rPr lang="en-GB" smtClean="0">
                <a:latin typeface="Lucida Console" pitchFamily="49" charset="0"/>
              </a:rPr>
              <a:t>XMLEventReader</a:t>
            </a:r>
          </a:p>
          <a:p>
            <a:pPr lvl="1"/>
            <a:r>
              <a:rPr lang="en-GB" smtClean="0"/>
              <a:t>Uses an event-based approach, similar to SAX</a:t>
            </a:r>
          </a:p>
          <a:p>
            <a:pPr lvl="1"/>
            <a:r>
              <a:rPr lang="en-GB" smtClean="0"/>
              <a:t>(We won't pursue this example here)</a:t>
            </a:r>
          </a:p>
        </p:txBody>
      </p:sp>
      <p:sp>
        <p:nvSpPr>
          <p:cNvPr id="1100804" name="Rectangle 4"/>
          <p:cNvSpPr>
            <a:spLocks noChangeArrowheads="1"/>
          </p:cNvSpPr>
          <p:nvPr/>
        </p:nvSpPr>
        <p:spPr bwMode="auto">
          <a:xfrm>
            <a:off x="701675" y="1658938"/>
            <a:ext cx="8086725" cy="10874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>
                <a:cs typeface="+mn-cs"/>
              </a:rPr>
              <a:t>import javax.xml.stream.*;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...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XMLInputFactory factory = XMLInputFactory.newInstance();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XMLStreamReader parser  = factory.createXMLStreamReader(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                                      new FileReader(xmlFilename));</a:t>
            </a:r>
          </a:p>
        </p:txBody>
      </p:sp>
      <p:sp>
        <p:nvSpPr>
          <p:cNvPr id="1100805" name="Rectangle 5"/>
          <p:cNvSpPr>
            <a:spLocks noChangeArrowheads="1"/>
          </p:cNvSpPr>
          <p:nvPr/>
        </p:nvSpPr>
        <p:spPr bwMode="auto">
          <a:xfrm>
            <a:off x="701675" y="4454525"/>
            <a:ext cx="8086725" cy="10255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>
                <a:cs typeface="+mn-cs"/>
              </a:rPr>
              <a:t>import javax.xml.stream.*;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...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XMLInputFactory factory = XMLInputFactory.newInstance();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XMLEventReader reader   = factory.createXMLEventReader(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                                      new FileReader(xmlFilename));</a:t>
            </a:r>
          </a:p>
        </p:txBody>
      </p:sp>
    </p:spTree>
    <p:extLst>
      <p:ext uri="{BB962C8B-B14F-4D97-AF65-F5344CB8AC3E}">
        <p14:creationId xmlns:p14="http://schemas.microsoft.com/office/powerpoint/2010/main" val="11609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0842D7E-5BEB-4B8B-9F09-597E4A63E843}" type="slidenum">
              <a:rPr lang="en-GB"/>
              <a:pPr>
                <a:defRPr/>
              </a:pPr>
              <a:t>41</a:t>
            </a:fld>
            <a:endParaRPr lang="en-GB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Iterating through a Document</a:t>
            </a:r>
            <a:endParaRPr lang="en-GB" sz="3400" smtClean="0">
              <a:latin typeface="Lucida Console" pitchFamily="49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r>
              <a:rPr lang="en-GB" smtClean="0">
                <a:cs typeface="Tahoma" pitchFamily="34" charset="0"/>
              </a:rPr>
              <a:t>Use </a:t>
            </a:r>
            <a:r>
              <a:rPr lang="en-GB" smtClean="0">
                <a:latin typeface="Lucida Console" pitchFamily="49" charset="0"/>
              </a:rPr>
              <a:t>XMLStreamReader</a:t>
            </a:r>
            <a:r>
              <a:rPr lang="en-GB" smtClean="0">
                <a:cs typeface="Tahoma" pitchFamily="34" charset="0"/>
              </a:rPr>
              <a:t> to iterate the document</a:t>
            </a:r>
          </a:p>
          <a:p>
            <a:pPr lvl="1"/>
            <a:r>
              <a:rPr lang="en-GB" smtClean="0">
                <a:cs typeface="Tahoma" pitchFamily="34" charset="0"/>
              </a:rPr>
              <a:t>Use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XMLStreamConstants</a:t>
            </a:r>
            <a:r>
              <a:rPr lang="en-GB" smtClean="0">
                <a:cs typeface="Tahoma" pitchFamily="34" charset="0"/>
              </a:rPr>
              <a:t> to indicate content type</a:t>
            </a:r>
          </a:p>
        </p:txBody>
      </p:sp>
      <p:sp>
        <p:nvSpPr>
          <p:cNvPr id="1102852" name="Rectangle 4"/>
          <p:cNvSpPr>
            <a:spLocks noChangeArrowheads="1"/>
          </p:cNvSpPr>
          <p:nvPr/>
        </p:nvSpPr>
        <p:spPr bwMode="auto">
          <a:xfrm>
            <a:off x="701675" y="2014538"/>
            <a:ext cx="8086725" cy="32988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>
                <a:cs typeface="+mn-cs"/>
              </a:rPr>
              <a:t>for (int event = parser.next(); 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     event != XMLStreamConstants.END_DOCUMENT; 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     event = parser.next()) 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{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    switch (event) 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    {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        case XMLStreamConstants.START_ELEMENT:  …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        case XMLStreamConstants.END_ELEMENT:    …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        case XMLStreamConstants.ATTRIBUTE:      …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        case XMLStreamConstants.CDATA:          …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        case XMLStreamConstants.COMMENT:        …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        case XMLStreamConstants.CHARACTERS:     …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        case XMLStreamConstants.SPACE:          …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        …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    }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}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parser.close();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5640388" y="4505325"/>
            <a:ext cx="3059112" cy="750888"/>
          </a:xfrm>
          <a:prstGeom prst="rect">
            <a:avLst/>
          </a:prstGeom>
          <a:solidFill>
            <a:srgbClr val="CC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sz="1600" b="1">
                <a:solidFill>
                  <a:schemeClr val="tx2"/>
                </a:solidFill>
                <a:latin typeface="Tahoma" pitchFamily="34" charset="0"/>
              </a:rPr>
              <a:t>See StaxReaderDemo.java for complete example</a:t>
            </a:r>
          </a:p>
        </p:txBody>
      </p:sp>
    </p:spTree>
    <p:extLst>
      <p:ext uri="{BB962C8B-B14F-4D97-AF65-F5344CB8AC3E}">
        <p14:creationId xmlns:p14="http://schemas.microsoft.com/office/powerpoint/2010/main" val="37981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6D8A4C8-726A-4870-985B-01AB90D4AF4D}" type="slidenum">
              <a:rPr lang="en-GB"/>
              <a:pPr>
                <a:defRPr/>
              </a:pPr>
              <a:t>42</a:t>
            </a:fld>
            <a:endParaRPr lang="en-GB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Writing Documents with StAX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r>
              <a:rPr lang="en-GB" dirty="0" smtClean="0">
                <a:cs typeface="Tahoma" pitchFamily="34" charset="0"/>
              </a:rPr>
              <a:t>To stream-write XML, use </a:t>
            </a:r>
            <a:r>
              <a:rPr lang="en-GB" dirty="0" err="1" smtClean="0">
                <a:latin typeface="Lucida Console" pitchFamily="49" charset="0"/>
              </a:rPr>
              <a:t>XMLStreamWriter</a:t>
            </a:r>
            <a:endParaRPr lang="en-GB" dirty="0" smtClean="0"/>
          </a:p>
          <a:p>
            <a:pPr lvl="1"/>
            <a:r>
              <a:rPr lang="en-GB" dirty="0" smtClean="0"/>
              <a:t>Enables you to write the content from start to end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To write content to the document, call methods such as: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writeStartDocument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>
                <a:cs typeface="Tahoma" pitchFamily="34" charset="0"/>
              </a:rPr>
              <a:t>, </a:t>
            </a:r>
            <a:r>
              <a:rPr lang="en-GB" dirty="0" err="1" smtClean="0">
                <a:latin typeface="Lucida Console" pitchFamily="49" charset="0"/>
              </a:rPr>
              <a:t>writeEndDocument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writeStartElement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>
                <a:cs typeface="Tahoma" pitchFamily="34" charset="0"/>
              </a:rPr>
              <a:t>, </a:t>
            </a:r>
            <a:r>
              <a:rPr lang="en-GB" dirty="0" err="1" smtClean="0">
                <a:latin typeface="Lucida Console" pitchFamily="49" charset="0"/>
              </a:rPr>
              <a:t>writeEndElement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writeAttribute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>
                <a:cs typeface="Tahoma" pitchFamily="34" charset="0"/>
              </a:rPr>
              <a:t>, </a:t>
            </a:r>
            <a:r>
              <a:rPr lang="en-GB" dirty="0" err="1" smtClean="0">
                <a:latin typeface="Lucida Console" pitchFamily="49" charset="0"/>
              </a:rPr>
              <a:t>writeNamespace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writeCharacters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 smtClean="0">
                <a:latin typeface="Lucida Console" pitchFamily="49" charset="0"/>
                <a:cs typeface="Tahoma" pitchFamily="34" charset="0"/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3506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FFD1434-A3BA-4388-8E37-4556A9F436F9}" type="slidenum">
              <a:rPr lang="en-GB"/>
              <a:pPr>
                <a:defRPr/>
              </a:pPr>
              <a:t>43</a:t>
            </a:fld>
            <a:endParaRPr lang="en-GB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Creating an </a:t>
            </a:r>
            <a:r>
              <a:rPr lang="en-GB" sz="3400" smtClean="0">
                <a:latin typeface="Lucida Console" pitchFamily="49" charset="0"/>
              </a:rPr>
              <a:t>XMLStreamWriter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r>
              <a:rPr lang="en-GB" smtClean="0">
                <a:cs typeface="Tahoma" pitchFamily="34" charset="0"/>
              </a:rPr>
              <a:t>To create an </a:t>
            </a:r>
            <a:r>
              <a:rPr lang="en-GB" smtClean="0">
                <a:latin typeface="Lucida Console" pitchFamily="49" charset="0"/>
              </a:rPr>
              <a:t>XMLStreamWriter</a:t>
            </a:r>
            <a:r>
              <a:rPr lang="en-GB" smtClean="0">
                <a:cs typeface="Tahoma" pitchFamily="34" charset="0"/>
              </a:rPr>
              <a:t>:</a:t>
            </a:r>
            <a:endParaRPr lang="en-GB" smtClean="0"/>
          </a:p>
        </p:txBody>
      </p:sp>
      <p:sp>
        <p:nvSpPr>
          <p:cNvPr id="1106948" name="Rectangle 4"/>
          <p:cNvSpPr>
            <a:spLocks noChangeArrowheads="1"/>
          </p:cNvSpPr>
          <p:nvPr/>
        </p:nvSpPr>
        <p:spPr bwMode="auto">
          <a:xfrm>
            <a:off x="701675" y="1658938"/>
            <a:ext cx="8086725" cy="11731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>
                <a:cs typeface="+mn-cs"/>
              </a:rPr>
              <a:t>import javax.xml.stream.*;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...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XMLOutputFactory factory = XMLOutputFactory.newInstance();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XMLStreamWriter  writer  = factory.createXMLStreamWriter(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                                      new FileWriter(xmlFilename));</a:t>
            </a:r>
          </a:p>
        </p:txBody>
      </p:sp>
    </p:spTree>
    <p:extLst>
      <p:ext uri="{BB962C8B-B14F-4D97-AF65-F5344CB8AC3E}">
        <p14:creationId xmlns:p14="http://schemas.microsoft.com/office/powerpoint/2010/main" val="28404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8D4AC52-2F03-4EB7-B3F2-E458E0073B05}" type="slidenum">
              <a:rPr lang="en-GB"/>
              <a:pPr>
                <a:defRPr/>
              </a:pPr>
              <a:t>44</a:t>
            </a:fld>
            <a:endParaRPr lang="en-GB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Writing Content</a:t>
            </a:r>
            <a:endParaRPr lang="en-GB" sz="3400" smtClean="0">
              <a:latin typeface="Lucida Console" pitchFamily="49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r>
              <a:rPr lang="en-GB" smtClean="0">
                <a:cs typeface="Tahoma" pitchFamily="34" charset="0"/>
              </a:rPr>
              <a:t>Use </a:t>
            </a:r>
            <a:r>
              <a:rPr lang="en-GB" smtClean="0">
                <a:latin typeface="Lucida Console" pitchFamily="49" charset="0"/>
              </a:rPr>
              <a:t>XMLStreamWriter</a:t>
            </a:r>
            <a:r>
              <a:rPr lang="en-GB" smtClean="0">
                <a:cs typeface="Tahoma" pitchFamily="34" charset="0"/>
              </a:rPr>
              <a:t> to write content</a:t>
            </a:r>
          </a:p>
        </p:txBody>
      </p:sp>
      <p:sp>
        <p:nvSpPr>
          <p:cNvPr id="1108996" name="Rectangle 4"/>
          <p:cNvSpPr>
            <a:spLocks noChangeArrowheads="1"/>
          </p:cNvSpPr>
          <p:nvPr/>
        </p:nvSpPr>
        <p:spPr bwMode="auto">
          <a:xfrm>
            <a:off x="701675" y="1666875"/>
            <a:ext cx="8086725" cy="37861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>
                <a:cs typeface="+mn-cs"/>
              </a:rPr>
              <a:t>writer.writeComment("Document created electronically.");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writer.writeStartDocument();</a:t>
            </a:r>
          </a:p>
          <a:p>
            <a:pPr defTabSz="739775">
              <a:defRPr/>
            </a:pPr>
            <a:endParaRPr lang="en-US" sz="1200">
              <a:cs typeface="+mn-cs"/>
            </a:endParaRPr>
          </a:p>
          <a:p>
            <a:pPr defTabSz="739775">
              <a:defRPr/>
            </a:pPr>
            <a:r>
              <a:rPr lang="en-US" sz="1200">
                <a:cs typeface="+mn-cs"/>
              </a:rPr>
              <a:t>writer.writeStartElement("Employee");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writer.writeNamespace(null, "urn:olsen-software");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writer.writeAttribute("EmpId", "007");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            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writer.writeStartElement("FirstName");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writer.writeCharacters("James");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writer.writeEndElement();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            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writer.writeStartElement("LastName");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writer.writeCharacters("Bond");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writer.writeEndElement();</a:t>
            </a:r>
          </a:p>
          <a:p>
            <a:pPr defTabSz="739775">
              <a:defRPr/>
            </a:pPr>
            <a:endParaRPr lang="en-US" sz="1200">
              <a:cs typeface="+mn-cs"/>
            </a:endParaRPr>
          </a:p>
          <a:p>
            <a:pPr defTabSz="739775">
              <a:defRPr/>
            </a:pPr>
            <a:r>
              <a:rPr lang="en-US" sz="1200">
                <a:cs typeface="+mn-cs"/>
              </a:rPr>
              <a:t>writer.writeEndElement();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writer.writeEndDocument();           </a:t>
            </a:r>
          </a:p>
          <a:p>
            <a:pPr defTabSz="739775">
              <a:defRPr/>
            </a:pPr>
            <a:endParaRPr lang="en-US" sz="1200">
              <a:cs typeface="+mn-cs"/>
            </a:endParaRPr>
          </a:p>
          <a:p>
            <a:pPr defTabSz="739775">
              <a:defRPr/>
            </a:pPr>
            <a:r>
              <a:rPr lang="en-US" sz="1200">
                <a:cs typeface="+mn-cs"/>
              </a:rPr>
              <a:t>writer.flush();</a:t>
            </a:r>
          </a:p>
          <a:p>
            <a:pPr defTabSz="739775">
              <a:defRPr/>
            </a:pPr>
            <a:r>
              <a:rPr lang="en-US" sz="1200">
                <a:cs typeface="+mn-cs"/>
              </a:rPr>
              <a:t>writer.close();</a:t>
            </a:r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0325" y="5246688"/>
            <a:ext cx="5148263" cy="13843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180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20500CD-3DBB-461C-9B1A-7F46DD64FCB6}" type="slidenum">
              <a:rPr lang="en-GB"/>
              <a:pPr>
                <a:defRPr/>
              </a:pPr>
              <a:t>45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B. </a:t>
            </a:r>
            <a:r>
              <a:rPr lang="en-GB" sz="3400" dirty="0" smtClean="0">
                <a:cs typeface="Tahoma" pitchFamily="34" charset="0"/>
              </a:rPr>
              <a:t>Java Properties Files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Overview of Java properties files</a:t>
            </a:r>
          </a:p>
          <a:p>
            <a:r>
              <a:rPr lang="en-GB" smtClean="0"/>
              <a:t>Accessing properties files</a:t>
            </a:r>
          </a:p>
          <a:p>
            <a:r>
              <a:rPr lang="en-GB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2551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07B1E8E-2102-4532-A5CF-B4E787094042}" type="slidenum">
              <a:rPr lang="en-GB"/>
              <a:pPr>
                <a:defRPr/>
              </a:pPr>
              <a:t>46</a:t>
            </a:fld>
            <a:endParaRPr lang="en-GB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Overview of Java Properties Files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Java properties files are simple text files, with entries in the following format:</a:t>
            </a:r>
          </a:p>
          <a:p>
            <a:pPr lvl="1"/>
            <a:r>
              <a:rPr lang="en-GB" dirty="0" err="1" smtClean="0"/>
              <a:t>propertyName</a:t>
            </a:r>
            <a:r>
              <a:rPr lang="en-GB" dirty="0" smtClean="0"/>
              <a:t> =value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Here's a sample example, to illustrate various syntax rules for properties file</a:t>
            </a:r>
          </a:p>
          <a:p>
            <a:pPr lvl="1"/>
            <a:r>
              <a:rPr lang="en-GB" dirty="0" smtClean="0"/>
              <a:t>See </a:t>
            </a:r>
            <a:r>
              <a:rPr lang="en-GB" dirty="0" err="1" smtClean="0">
                <a:latin typeface="Lucida Console" pitchFamily="49" charset="0"/>
              </a:rPr>
              <a:t>wiley.properties</a:t>
            </a:r>
            <a:endParaRPr lang="en-GB" dirty="0" smtClean="0">
              <a:latin typeface="Lucida Console" pitchFamily="49" charset="0"/>
            </a:endParaRP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831850" y="4016608"/>
            <a:ext cx="7616825" cy="15684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200">
                <a:solidFill>
                  <a:schemeClr val="tx2"/>
                </a:solidFill>
              </a:rPr>
              <a:t>name=Wiley Coyote</a:t>
            </a:r>
          </a:p>
          <a:p>
            <a:r>
              <a:rPr lang="en-GB" sz="1200">
                <a:solidFill>
                  <a:schemeClr val="tx2"/>
                </a:solidFill>
              </a:rPr>
              <a:t>location=Arizona</a:t>
            </a:r>
          </a:p>
          <a:p>
            <a:r>
              <a:rPr lang="en-GB" sz="1200">
                <a:solidFill>
                  <a:schemeClr val="tx2"/>
                </a:solidFill>
              </a:rPr>
              <a:t>contactNumber=555 111 2222</a:t>
            </a:r>
          </a:p>
          <a:p>
            <a:r>
              <a:rPr lang="en-GB" sz="1200">
                <a:solidFill>
                  <a:schemeClr val="tx2"/>
                </a:solidFill>
              </a:rPr>
              <a:t>email=wiley.coyote@acme.com</a:t>
            </a:r>
          </a:p>
          <a:p>
            <a:r>
              <a:rPr lang="en-GB" sz="1200">
                <a:solidFill>
                  <a:schemeClr val="tx2"/>
                </a:solidFill>
              </a:rPr>
              <a:t>bio=Wiley is a dedicated and determined coyote. He is sure one day \</a:t>
            </a:r>
          </a:p>
          <a:p>
            <a:r>
              <a:rPr lang="en-GB" sz="1200">
                <a:solidFill>
                  <a:schemeClr val="tx2"/>
                </a:solidFill>
              </a:rPr>
              <a:t>    he\'ll catch the roadrunner, then the chickens will come home \</a:t>
            </a:r>
          </a:p>
          <a:p>
            <a:r>
              <a:rPr lang="en-GB" sz="1200">
                <a:solidFill>
                  <a:schemeClr val="tx2"/>
                </a:solidFill>
              </a:rPr>
              <a:t>    to roost!</a:t>
            </a:r>
          </a:p>
          <a:p>
            <a:r>
              <a:rPr lang="en-GB" sz="1200">
                <a:solidFill>
                  <a:schemeClr val="tx2"/>
                </a:solidFill>
              </a:rPr>
              <a:t>iq=35</a:t>
            </a:r>
          </a:p>
        </p:txBody>
      </p:sp>
    </p:spTree>
    <p:extLst>
      <p:ext uri="{BB962C8B-B14F-4D97-AF65-F5344CB8AC3E}">
        <p14:creationId xmlns:p14="http://schemas.microsoft.com/office/powerpoint/2010/main" val="3744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D7A905E-AD25-4372-BAC8-F18034418D7B}" type="slidenum">
              <a:rPr lang="en-GB"/>
              <a:pPr>
                <a:defRPr/>
              </a:pPr>
              <a:t>47</a:t>
            </a:fld>
            <a:endParaRPr lang="en-GB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Accessing Properties Files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The </a:t>
            </a:r>
            <a:r>
              <a:rPr lang="en-GB" dirty="0" err="1" smtClean="0">
                <a:latin typeface="Lucida Console" pitchFamily="49" charset="0"/>
              </a:rPr>
              <a:t>java.util.Properties</a:t>
            </a:r>
            <a:r>
              <a:rPr lang="en-GB" dirty="0" smtClean="0"/>
              <a:t> class provides access to Java properties files</a:t>
            </a:r>
          </a:p>
          <a:p>
            <a:pPr lvl="1">
              <a:defRPr/>
            </a:pPr>
            <a:endParaRPr lang="en-GB" dirty="0" smtClean="0"/>
          </a:p>
          <a:p>
            <a:pPr>
              <a:defRPr/>
            </a:pPr>
            <a:r>
              <a:rPr lang="en-GB" dirty="0" err="1" smtClean="0">
                <a:latin typeface="Lucida Console" pitchFamily="49" charset="0"/>
              </a:rPr>
              <a:t>java.util.Properties</a:t>
            </a:r>
            <a:r>
              <a:rPr lang="en-GB" dirty="0" smtClean="0"/>
              <a:t> inherits from </a:t>
            </a:r>
            <a:r>
              <a:rPr lang="en-GB" dirty="0" err="1" smtClean="0">
                <a:latin typeface="Lucida Console" pitchFamily="49" charset="0"/>
              </a:rPr>
              <a:t>Hashtable</a:t>
            </a: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r>
              <a:rPr lang="en-GB" dirty="0" smtClean="0">
                <a:latin typeface="+mj-lt"/>
              </a:rPr>
              <a:t>i.e. it's a key/value map collection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The keys and values are always </a:t>
            </a:r>
            <a:r>
              <a:rPr lang="en-GB" dirty="0" smtClean="0">
                <a:latin typeface="Lucida Console" pitchFamily="49" charset="0"/>
              </a:rPr>
              <a:t>String</a:t>
            </a:r>
            <a:r>
              <a:rPr lang="en-GB" dirty="0" smtClean="0">
                <a:latin typeface="+mj-lt"/>
              </a:rPr>
              <a:t>s</a:t>
            </a: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You can use </a:t>
            </a:r>
            <a:r>
              <a:rPr lang="en-GB" dirty="0" err="1" smtClean="0">
                <a:latin typeface="Lucida Console" pitchFamily="49" charset="0"/>
              </a:rPr>
              <a:t>java.util.Properties</a:t>
            </a:r>
            <a:r>
              <a:rPr lang="en-GB" dirty="0" smtClean="0">
                <a:latin typeface="+mj-lt"/>
              </a:rPr>
              <a:t> to: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Load properties from a properties file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Get a property value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Change a property value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Add a new property value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Save properties back to the properties file</a:t>
            </a:r>
          </a:p>
        </p:txBody>
      </p:sp>
    </p:spTree>
    <p:extLst>
      <p:ext uri="{BB962C8B-B14F-4D97-AF65-F5344CB8AC3E}">
        <p14:creationId xmlns:p14="http://schemas.microsoft.com/office/powerpoint/2010/main" val="36266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4DD6B8-12F0-4A2C-8823-248DDFD538AC}" type="slidenum">
              <a:rPr lang="en-GB"/>
              <a:pPr>
                <a:defRPr/>
              </a:pPr>
              <a:t>48</a:t>
            </a:fld>
            <a:endParaRPr lang="en-GB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1675" y="1214438"/>
            <a:ext cx="8086725" cy="52546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>
                <a:cs typeface="+mn-cs"/>
              </a:rPr>
              <a:t>import </a:t>
            </a:r>
            <a:r>
              <a:rPr lang="en-GB" sz="1200" dirty="0" err="1">
                <a:cs typeface="+mn-cs"/>
              </a:rPr>
              <a:t>java.util.Properties</a:t>
            </a:r>
            <a:r>
              <a:rPr lang="en-GB" sz="1200" dirty="0">
                <a:cs typeface="+mn-cs"/>
              </a:rPr>
              <a:t>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…</a:t>
            </a:r>
          </a:p>
          <a:p>
            <a:pPr>
              <a:defRPr/>
            </a:pPr>
            <a:endParaRPr lang="en-GB" sz="1200" dirty="0">
              <a:cs typeface="+mn-cs"/>
            </a:endParaRPr>
          </a:p>
          <a:p>
            <a:pPr>
              <a:defRPr/>
            </a:pPr>
            <a:r>
              <a:rPr lang="en-GB" sz="1200" dirty="0">
                <a:cs typeface="+mn-cs"/>
              </a:rPr>
              <a:t>public class </a:t>
            </a:r>
            <a:r>
              <a:rPr lang="en-GB" sz="1200" dirty="0" err="1">
                <a:cs typeface="+mn-cs"/>
              </a:rPr>
              <a:t>UsingPropertiesFiles</a:t>
            </a:r>
            <a:r>
              <a:rPr lang="en-GB" sz="1200" dirty="0">
                <a:cs typeface="+mn-cs"/>
              </a:rPr>
              <a:t> {</a:t>
            </a:r>
          </a:p>
          <a:p>
            <a:pPr>
              <a:defRPr/>
            </a:pPr>
            <a:endParaRPr lang="en-GB" sz="1200" dirty="0">
              <a:cs typeface="+mn-cs"/>
            </a:endParaRPr>
          </a:p>
          <a:p>
            <a:pPr>
              <a:defRPr/>
            </a:pPr>
            <a:r>
              <a:rPr lang="en-GB" sz="1200" dirty="0">
                <a:cs typeface="+mn-cs"/>
              </a:rPr>
              <a:t>  private static final String PROP_FILE = "</a:t>
            </a:r>
            <a:r>
              <a:rPr lang="en-GB" sz="1200" dirty="0" err="1">
                <a:cs typeface="+mn-cs"/>
              </a:rPr>
              <a:t>Wiley.properties</a:t>
            </a:r>
            <a:r>
              <a:rPr lang="en-GB" sz="1200" dirty="0">
                <a:cs typeface="+mn-cs"/>
              </a:rPr>
              <a:t>";</a:t>
            </a:r>
          </a:p>
          <a:p>
            <a:pPr>
              <a:defRPr/>
            </a:pPr>
            <a:endParaRPr lang="en-GB" sz="1200" dirty="0">
              <a:cs typeface="+mn-cs"/>
            </a:endParaRPr>
          </a:p>
          <a:p>
            <a:pPr>
              <a:defRPr/>
            </a:pPr>
            <a:r>
              <a:rPr lang="en-GB" sz="1200" dirty="0">
                <a:cs typeface="+mn-cs"/>
              </a:rPr>
              <a:t>  public static void main(String[] </a:t>
            </a:r>
            <a:r>
              <a:rPr lang="en-GB" sz="1200" dirty="0" err="1">
                <a:cs typeface="+mn-cs"/>
              </a:rPr>
              <a:t>args</a:t>
            </a:r>
            <a:r>
              <a:rPr lang="en-GB" sz="1200" dirty="0">
                <a:cs typeface="+mn-cs"/>
              </a:rPr>
              <a:t>) {</a:t>
            </a:r>
          </a:p>
          <a:p>
            <a:pPr>
              <a:defRPr/>
            </a:pPr>
            <a:endParaRPr lang="en-GB" sz="1200" dirty="0">
              <a:cs typeface="+mn-cs"/>
            </a:endParaRPr>
          </a:p>
          <a:p>
            <a:pPr>
              <a:defRPr/>
            </a:pPr>
            <a:r>
              <a:rPr lang="en-GB" sz="1200" dirty="0">
                <a:cs typeface="+mn-cs"/>
              </a:rPr>
              <a:t>  Properties </a:t>
            </a:r>
            <a:r>
              <a:rPr lang="en-GB" sz="1200" dirty="0" err="1">
                <a:cs typeface="+mn-cs"/>
              </a:rPr>
              <a:t>properties</a:t>
            </a:r>
            <a:r>
              <a:rPr lang="en-GB" sz="1200" dirty="0">
                <a:cs typeface="+mn-cs"/>
              </a:rPr>
              <a:t> = new Properties();</a:t>
            </a:r>
          </a:p>
          <a:p>
            <a:pPr>
              <a:defRPr/>
            </a:pPr>
            <a:endParaRPr lang="en-GB" sz="1200" dirty="0">
              <a:cs typeface="+mn-cs"/>
            </a:endParaRPr>
          </a:p>
          <a:p>
            <a:pPr>
              <a:defRPr/>
            </a:pPr>
            <a:r>
              <a:rPr lang="en-GB" sz="1200" dirty="0">
                <a:cs typeface="+mn-cs"/>
              </a:rPr>
              <a:t>    try {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  </a:t>
            </a:r>
            <a:r>
              <a:rPr lang="en-GB" sz="1200" dirty="0" err="1">
                <a:cs typeface="+mn-cs"/>
              </a:rPr>
              <a:t>properties.load</a:t>
            </a:r>
            <a:r>
              <a:rPr lang="en-GB" sz="1200" dirty="0">
                <a:cs typeface="+mn-cs"/>
              </a:rPr>
              <a:t>(new </a:t>
            </a:r>
            <a:r>
              <a:rPr lang="en-GB" sz="1200" dirty="0" err="1">
                <a:cs typeface="+mn-cs"/>
              </a:rPr>
              <a:t>FileInputStream</a:t>
            </a:r>
            <a:r>
              <a:rPr lang="en-GB" sz="1200" dirty="0">
                <a:cs typeface="+mn-cs"/>
              </a:rPr>
              <a:t>(PROP_FILE));</a:t>
            </a:r>
          </a:p>
          <a:p>
            <a:pPr>
              <a:defRPr/>
            </a:pPr>
            <a:endParaRPr lang="en-GB" sz="1200" dirty="0">
              <a:cs typeface="+mn-cs"/>
            </a:endParaRPr>
          </a:p>
          <a:p>
            <a:pPr>
              <a:defRPr/>
            </a:pPr>
            <a:r>
              <a:rPr lang="en-GB" sz="1200" dirty="0">
                <a:cs typeface="+mn-cs"/>
              </a:rPr>
              <a:t>      String name = (String)</a:t>
            </a:r>
            <a:r>
              <a:rPr lang="en-GB" sz="1200" dirty="0" err="1">
                <a:cs typeface="+mn-cs"/>
              </a:rPr>
              <a:t>properties.get</a:t>
            </a:r>
            <a:r>
              <a:rPr lang="en-GB" sz="1200" dirty="0">
                <a:cs typeface="+mn-cs"/>
              </a:rPr>
              <a:t>("email");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  String </a:t>
            </a:r>
            <a:r>
              <a:rPr lang="en-GB" sz="1200" dirty="0" err="1">
                <a:cs typeface="+mn-cs"/>
              </a:rPr>
              <a:t>iq</a:t>
            </a:r>
            <a:r>
              <a:rPr lang="en-GB" sz="1200" dirty="0">
                <a:cs typeface="+mn-cs"/>
              </a:rPr>
              <a:t> = (String)</a:t>
            </a:r>
            <a:r>
              <a:rPr lang="en-GB" sz="1200" dirty="0" err="1">
                <a:cs typeface="+mn-cs"/>
              </a:rPr>
              <a:t>properties.get</a:t>
            </a:r>
            <a:r>
              <a:rPr lang="en-GB" sz="1200" dirty="0">
                <a:cs typeface="+mn-cs"/>
              </a:rPr>
              <a:t>("</a:t>
            </a:r>
            <a:r>
              <a:rPr lang="en-GB" sz="1200" dirty="0" err="1">
                <a:cs typeface="+mn-cs"/>
              </a:rPr>
              <a:t>iq</a:t>
            </a:r>
            <a:r>
              <a:rPr lang="en-GB" sz="1200" dirty="0">
                <a:cs typeface="+mn-cs"/>
              </a:rPr>
              <a:t>");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  </a:t>
            </a:r>
            <a:r>
              <a:rPr lang="en-GB" sz="1200" dirty="0" err="1">
                <a:cs typeface="+mn-cs"/>
              </a:rPr>
              <a:t>System.out.printf</a:t>
            </a:r>
            <a:r>
              <a:rPr lang="en-GB" sz="1200" dirty="0">
                <a:cs typeface="+mn-cs"/>
              </a:rPr>
              <a:t>("%s has an </a:t>
            </a:r>
            <a:r>
              <a:rPr lang="en-GB" sz="1200" dirty="0" err="1">
                <a:cs typeface="+mn-cs"/>
              </a:rPr>
              <a:t>iq</a:t>
            </a:r>
            <a:r>
              <a:rPr lang="en-GB" sz="1200" dirty="0">
                <a:cs typeface="+mn-cs"/>
              </a:rPr>
              <a:t> of %s", name, </a:t>
            </a:r>
            <a:r>
              <a:rPr lang="en-GB" sz="1200" dirty="0" err="1">
                <a:cs typeface="+mn-cs"/>
              </a:rPr>
              <a:t>iq</a:t>
            </a:r>
            <a:r>
              <a:rPr lang="en-GB" sz="1200" dirty="0">
                <a:cs typeface="+mn-cs"/>
              </a:rPr>
              <a:t>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  </a:t>
            </a:r>
            <a:r>
              <a:rPr lang="en-GB" sz="1200" dirty="0" err="1">
                <a:cs typeface="+mn-cs"/>
              </a:rPr>
              <a:t>properties.setProperty</a:t>
            </a:r>
            <a:r>
              <a:rPr lang="en-GB" sz="1200" dirty="0">
                <a:cs typeface="+mn-cs"/>
              </a:rPr>
              <a:t>("</a:t>
            </a:r>
            <a:r>
              <a:rPr lang="en-GB" sz="1200" dirty="0" err="1">
                <a:cs typeface="+mn-cs"/>
              </a:rPr>
              <a:t>iq</a:t>
            </a:r>
            <a:r>
              <a:rPr lang="en-GB" sz="1200" dirty="0">
                <a:cs typeface="+mn-cs"/>
              </a:rPr>
              <a:t>", "25");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  </a:t>
            </a:r>
            <a:r>
              <a:rPr lang="en-GB" sz="1200" dirty="0" err="1">
                <a:cs typeface="+mn-cs"/>
              </a:rPr>
              <a:t>properties.put</a:t>
            </a:r>
            <a:r>
              <a:rPr lang="en-GB" sz="1200" dirty="0">
                <a:cs typeface="+mn-cs"/>
              </a:rPr>
              <a:t>("</a:t>
            </a:r>
            <a:r>
              <a:rPr lang="en-GB" sz="1200" dirty="0" err="1">
                <a:cs typeface="+mn-cs"/>
              </a:rPr>
              <a:t>pethate</a:t>
            </a:r>
            <a:r>
              <a:rPr lang="en-GB" sz="1200" dirty="0">
                <a:cs typeface="+mn-cs"/>
              </a:rPr>
              <a:t>", "Road Runner");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  </a:t>
            </a:r>
            <a:r>
              <a:rPr lang="en-GB" sz="1200" dirty="0" err="1">
                <a:cs typeface="+mn-cs"/>
              </a:rPr>
              <a:t>properties.store</a:t>
            </a:r>
            <a:r>
              <a:rPr lang="en-GB" sz="1200" dirty="0">
                <a:cs typeface="+mn-cs"/>
              </a:rPr>
              <a:t>(new </a:t>
            </a:r>
            <a:r>
              <a:rPr lang="en-GB" sz="1200" dirty="0" err="1">
                <a:cs typeface="+mn-cs"/>
              </a:rPr>
              <a:t>FileOutputStream</a:t>
            </a:r>
            <a:r>
              <a:rPr lang="en-GB" sz="1200" dirty="0">
                <a:cs typeface="+mn-cs"/>
              </a:rPr>
              <a:t>(PROP_FILE), "Modified at " + new Date());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} 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catch (</a:t>
            </a:r>
            <a:r>
              <a:rPr lang="en-GB" sz="1200" dirty="0" err="1">
                <a:cs typeface="+mn-cs"/>
              </a:rPr>
              <a:t>IOException</a:t>
            </a:r>
            <a:r>
              <a:rPr lang="en-GB" sz="1200" dirty="0">
                <a:cs typeface="+mn-cs"/>
              </a:rPr>
              <a:t> e) {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  </a:t>
            </a:r>
            <a:r>
              <a:rPr lang="en-GB" sz="1200" dirty="0" err="1">
                <a:cs typeface="+mn-cs"/>
              </a:rPr>
              <a:t>System.err.println</a:t>
            </a:r>
            <a:r>
              <a:rPr lang="en-GB" sz="1200" dirty="0">
                <a:cs typeface="+mn-cs"/>
              </a:rPr>
              <a:t>(</a:t>
            </a:r>
            <a:r>
              <a:rPr lang="en-GB" sz="1200" dirty="0" err="1">
                <a:cs typeface="+mn-cs"/>
              </a:rPr>
              <a:t>e.getMessage</a:t>
            </a:r>
            <a:r>
              <a:rPr lang="en-GB" sz="1200" dirty="0">
                <a:cs typeface="+mn-cs"/>
              </a:rPr>
              <a:t>());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}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}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78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431BBE5-AA5F-47B5-A4F0-6709A8637049}" type="slidenum">
              <a:rPr lang="en-GB"/>
              <a:pPr>
                <a:defRPr/>
              </a:pPr>
              <a:t>49</a:t>
            </a:fld>
            <a:endParaRPr lang="en-GB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/>
              <a:t>C. </a:t>
            </a:r>
            <a:r>
              <a:rPr lang="en-GB" sz="3400" dirty="0" smtClean="0"/>
              <a:t>New I/O Classes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Overview</a:t>
            </a:r>
          </a:p>
          <a:p>
            <a:r>
              <a:rPr lang="en-GB" smtClean="0"/>
              <a:t>Channels and buffers </a:t>
            </a:r>
            <a:endParaRPr lang="en-GB" sz="1800" smtClean="0"/>
          </a:p>
          <a:p>
            <a:r>
              <a:rPr lang="en-GB" smtClean="0"/>
              <a:t>Buffer operations</a:t>
            </a:r>
            <a:endParaRPr lang="en-GB" sz="1800" smtClean="0"/>
          </a:p>
          <a:p>
            <a:r>
              <a:rPr lang="en-GB" smtClean="0"/>
              <a:t>Buffer state information </a:t>
            </a:r>
          </a:p>
          <a:p>
            <a:r>
              <a:rPr lang="en-GB" smtClean="0"/>
              <a:t>Direct buffers</a:t>
            </a:r>
            <a:endParaRPr lang="en-GB" b="1" smtClean="0"/>
          </a:p>
          <a:p>
            <a:r>
              <a:rPr lang="en-GB" smtClean="0"/>
              <a:t>Mapped buffers </a:t>
            </a:r>
          </a:p>
          <a:p>
            <a:r>
              <a:rPr lang="en-GB" smtClean="0"/>
              <a:t>File locking </a:t>
            </a:r>
          </a:p>
          <a:p>
            <a:r>
              <a:rPr lang="en-GB" smtClean="0"/>
              <a:t>Online examples</a:t>
            </a:r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6053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6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4" grpId="0"/>
      <p:bldP spid="9656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9D7A6AF-A53B-415F-B103-271EBF9E4704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The File Class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Lucida Console" pitchFamily="49" charset="0"/>
              </a:rPr>
              <a:t>File</a:t>
            </a:r>
            <a:r>
              <a:rPr lang="en-GB" dirty="0" smtClean="0"/>
              <a:t> represents a file or directory on the file system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It doesn't have any read/write capabilities</a:t>
            </a:r>
          </a:p>
          <a:p>
            <a:pPr>
              <a:defRPr/>
            </a:pPr>
            <a:r>
              <a:rPr lang="en-GB" dirty="0" smtClean="0">
                <a:latin typeface="+mj-lt"/>
              </a:rPr>
              <a:t>If you want to read/write a file…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Use other classes such as reader/writer classes and streams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See later in this chapter</a:t>
            </a:r>
          </a:p>
          <a:p>
            <a:pPr>
              <a:defRPr/>
            </a:pPr>
            <a:r>
              <a:rPr lang="en-GB" dirty="0" smtClean="0">
                <a:latin typeface="+mj-lt"/>
              </a:rPr>
              <a:t>Here are some of the methods in the </a:t>
            </a:r>
            <a:r>
              <a:rPr lang="en-GB" dirty="0" smtClean="0">
                <a:latin typeface="Lucida Console" pitchFamily="49" charset="0"/>
              </a:rPr>
              <a:t>File</a:t>
            </a:r>
            <a:r>
              <a:rPr lang="en-GB" dirty="0" smtClean="0">
                <a:latin typeface="+mj-lt"/>
              </a:rPr>
              <a:t> class:</a:t>
            </a:r>
          </a:p>
          <a:p>
            <a:pPr lvl="1">
              <a:defRPr/>
            </a:pPr>
            <a:r>
              <a:rPr lang="en-GB" dirty="0" smtClean="0">
                <a:latin typeface="Lucida Console" pitchFamily="49" charset="0"/>
              </a:rPr>
              <a:t>exists(), </a:t>
            </a:r>
            <a:r>
              <a:rPr lang="en-GB" dirty="0" err="1" smtClean="0">
                <a:latin typeface="Lucida Console" pitchFamily="49" charset="0"/>
              </a:rPr>
              <a:t>canRead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canWrite</a:t>
            </a:r>
            <a:r>
              <a:rPr lang="en-GB" dirty="0" smtClean="0">
                <a:latin typeface="Lucida Console" pitchFamily="49" charset="0"/>
              </a:rPr>
              <a:t>() </a:t>
            </a:r>
          </a:p>
          <a:p>
            <a:pPr lvl="1">
              <a:defRPr/>
            </a:pPr>
            <a:r>
              <a:rPr lang="en-GB" dirty="0" err="1" smtClean="0">
                <a:latin typeface="Lucida Console" pitchFamily="49" charset="0"/>
              </a:rPr>
              <a:t>isDirectory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isFile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>
              <a:defRPr/>
            </a:pPr>
            <a:r>
              <a:rPr lang="en-GB" dirty="0" err="1" smtClean="0">
                <a:latin typeface="Lucida Console" pitchFamily="49" charset="0"/>
              </a:rPr>
              <a:t>getName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getPath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getAbsolutePath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>
              <a:defRPr/>
            </a:pPr>
            <a:r>
              <a:rPr lang="en-GB" dirty="0" smtClean="0">
                <a:latin typeface="Lucida Console" pitchFamily="49" charset="0"/>
              </a:rPr>
              <a:t>length(), </a:t>
            </a:r>
            <a:r>
              <a:rPr lang="en-GB" dirty="0" err="1" smtClean="0">
                <a:latin typeface="Lucida Console" pitchFamily="49" charset="0"/>
              </a:rPr>
              <a:t>lastModified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>
              <a:defRPr/>
            </a:pPr>
            <a:r>
              <a:rPr lang="en-GB" dirty="0" smtClean="0">
                <a:latin typeface="Lucida Console" pitchFamily="49" charset="0"/>
              </a:rPr>
              <a:t>list(), </a:t>
            </a:r>
            <a:r>
              <a:rPr lang="en-GB" dirty="0" err="1" smtClean="0">
                <a:latin typeface="Lucida Console" pitchFamily="49" charset="0"/>
              </a:rPr>
              <a:t>listFiles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listRoots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>
              <a:defRPr/>
            </a:pPr>
            <a:r>
              <a:rPr lang="en-GB" dirty="0" err="1" smtClean="0">
                <a:latin typeface="Lucida Console" pitchFamily="49" charset="0"/>
              </a:rPr>
              <a:t>setReadOnly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>
              <a:defRPr/>
            </a:pPr>
            <a:r>
              <a:rPr lang="en-GB" dirty="0" err="1" smtClean="0">
                <a:latin typeface="Lucida Console" pitchFamily="49" charset="0"/>
              </a:rPr>
              <a:t>createNewFile</a:t>
            </a:r>
            <a:r>
              <a:rPr lang="en-GB" dirty="0" smtClean="0">
                <a:latin typeface="Lucida Console" pitchFamily="49" charset="0"/>
              </a:rPr>
              <a:t>() </a:t>
            </a:r>
            <a:r>
              <a:rPr lang="en-GB" dirty="0" err="1" smtClean="0">
                <a:latin typeface="Lucida Console" pitchFamily="49" charset="0"/>
              </a:rPr>
              <a:t>mkdirs</a:t>
            </a:r>
            <a:r>
              <a:rPr lang="en-GB" dirty="0" smtClean="0">
                <a:latin typeface="Lucida Console" pitchFamily="49" charset="0"/>
              </a:rPr>
              <a:t>() delete()</a:t>
            </a:r>
          </a:p>
          <a:p>
            <a:pPr lvl="1">
              <a:defRPr/>
            </a:pPr>
            <a:endParaRPr lang="en-GB" sz="1800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147038E-0F0E-4F23-9F36-4ABE2C64B523}" type="slidenum">
              <a:rPr lang="en-GB"/>
              <a:pPr>
                <a:defRPr/>
              </a:pPr>
              <a:t>50</a:t>
            </a:fld>
            <a:endParaRPr lang="en-GB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Overview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dirty="0" smtClean="0"/>
              <a:t>Java has always had I/O functionality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java.io</a:t>
            </a:r>
            <a:r>
              <a:rPr lang="en-GB" dirty="0" smtClean="0"/>
              <a:t> package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In Java 1.4, Sun introduced the New I/O </a:t>
            </a:r>
            <a:r>
              <a:rPr lang="en-GB" dirty="0" err="1" smtClean="0"/>
              <a:t>api</a:t>
            </a:r>
            <a:r>
              <a:rPr lang="en-GB" dirty="0" smtClean="0"/>
              <a:t> (NIO)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java.nio</a:t>
            </a:r>
            <a:r>
              <a:rPr lang="en-GB" dirty="0" smtClean="0"/>
              <a:t> package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Low-level I/O operations</a:t>
            </a:r>
          </a:p>
          <a:p>
            <a:pPr lvl="1"/>
            <a:r>
              <a:rPr lang="en-GB" dirty="0" smtClean="0"/>
              <a:t>Channels and buffers</a:t>
            </a:r>
          </a:p>
          <a:p>
            <a:pPr lvl="1"/>
            <a:r>
              <a:rPr lang="en-GB" dirty="0" smtClean="0"/>
              <a:t>Memory-mapped I/O</a:t>
            </a:r>
          </a:p>
          <a:p>
            <a:pPr lvl="1"/>
            <a:r>
              <a:rPr lang="en-GB" dirty="0" smtClean="0"/>
              <a:t>Non-blocking I/O</a:t>
            </a:r>
          </a:p>
          <a:p>
            <a:pPr lvl="1"/>
            <a:r>
              <a:rPr lang="en-GB" dirty="0" smtClean="0"/>
              <a:t>Much improved performance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File locking</a:t>
            </a:r>
          </a:p>
          <a:p>
            <a:pPr lvl="1"/>
            <a:r>
              <a:rPr lang="en-GB" dirty="0" smtClean="0"/>
              <a:t>Shared and exclusive locks</a:t>
            </a:r>
          </a:p>
        </p:txBody>
      </p:sp>
    </p:spTree>
    <p:extLst>
      <p:ext uri="{BB962C8B-B14F-4D97-AF65-F5344CB8AC3E}">
        <p14:creationId xmlns:p14="http://schemas.microsoft.com/office/powerpoint/2010/main" val="17596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06F6A7F-D1DD-43B3-9746-9557795BDCA9}" type="slidenum">
              <a:rPr lang="en-GB"/>
              <a:pPr>
                <a:defRPr/>
              </a:pPr>
              <a:t>51</a:t>
            </a:fld>
            <a:endParaRPr lang="en-GB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Channels and Buffers (1 of 2)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r>
              <a:rPr lang="en-GB" dirty="0" smtClean="0"/>
              <a:t>Channels are bidirectional sources or sinks of data</a:t>
            </a:r>
          </a:p>
          <a:p>
            <a:pPr lvl="1"/>
            <a:r>
              <a:rPr lang="en-GB" dirty="0" smtClean="0"/>
              <a:t>E.g. </a:t>
            </a:r>
            <a:r>
              <a:rPr lang="en-GB" dirty="0" err="1" smtClean="0">
                <a:latin typeface="Lucida Console" pitchFamily="49" charset="0"/>
              </a:rPr>
              <a:t>FileChannel</a:t>
            </a:r>
            <a:r>
              <a:rPr lang="en-GB" dirty="0" smtClean="0"/>
              <a:t> reads/writes a file</a:t>
            </a:r>
          </a:p>
          <a:p>
            <a:pPr lvl="1"/>
            <a:r>
              <a:rPr lang="en-GB" dirty="0" smtClean="0"/>
              <a:t>Data manipulated in blocks</a:t>
            </a:r>
          </a:p>
          <a:p>
            <a:pPr lvl="2"/>
            <a:endParaRPr lang="en-GB" sz="800" dirty="0" smtClean="0"/>
          </a:p>
          <a:p>
            <a:r>
              <a:rPr lang="en-GB" dirty="0" smtClean="0"/>
              <a:t>Buffers are the unit of data moved through channels</a:t>
            </a:r>
          </a:p>
          <a:p>
            <a:pPr lvl="1"/>
            <a:r>
              <a:rPr lang="en-GB" dirty="0" smtClean="0"/>
              <a:t>Basic type of buffer is </a:t>
            </a:r>
            <a:r>
              <a:rPr lang="en-GB" dirty="0" err="1" smtClean="0">
                <a:latin typeface="Lucida Console" pitchFamily="49" charset="0"/>
              </a:rPr>
              <a:t>ByteBuffer</a:t>
            </a:r>
            <a:r>
              <a:rPr lang="en-GB" dirty="0" smtClean="0">
                <a:cs typeface="Tahoma" pitchFamily="34" charset="0"/>
              </a:rPr>
              <a:t>, also </a:t>
            </a:r>
            <a:r>
              <a:rPr lang="en-GB" dirty="0" err="1" smtClean="0">
                <a:latin typeface="Lucida Console" pitchFamily="49" charset="0"/>
              </a:rPr>
              <a:t>IntBuffer</a:t>
            </a:r>
            <a:r>
              <a:rPr lang="en-GB" dirty="0" smtClean="0">
                <a:cs typeface="Tahoma" pitchFamily="34" charset="0"/>
              </a:rPr>
              <a:t> etc.</a:t>
            </a:r>
          </a:p>
          <a:p>
            <a:pPr lvl="1"/>
            <a:r>
              <a:rPr lang="en-GB" dirty="0" smtClean="0"/>
              <a:t>Array of data</a:t>
            </a:r>
          </a:p>
          <a:p>
            <a:pPr lvl="1"/>
            <a:r>
              <a:rPr lang="en-GB" dirty="0" smtClean="0"/>
              <a:t>Operations and attributes to simplify data movement</a:t>
            </a:r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The Java I/O libraries have been re-implemented to use channels and buffers under the surface</a:t>
            </a:r>
          </a:p>
          <a:p>
            <a:pPr lvl="1"/>
            <a:r>
              <a:rPr lang="en-GB" dirty="0" smtClean="0"/>
              <a:t>And you can use them directly in your code too…</a:t>
            </a:r>
          </a:p>
        </p:txBody>
      </p:sp>
      <p:sp>
        <p:nvSpPr>
          <p:cNvPr id="45061" name="AutoShape 4"/>
          <p:cNvSpPr>
            <a:spLocks noChangeArrowheads="1"/>
          </p:cNvSpPr>
          <p:nvPr/>
        </p:nvSpPr>
        <p:spPr bwMode="auto">
          <a:xfrm>
            <a:off x="1238250" y="4299216"/>
            <a:ext cx="923925" cy="1085850"/>
          </a:xfrm>
          <a:prstGeom prst="can">
            <a:avLst>
              <a:gd name="adj" fmla="val 29381"/>
            </a:avLst>
          </a:prstGeom>
          <a:gradFill rotWithShape="1">
            <a:gsLst>
              <a:gs pos="0">
                <a:srgbClr val="383876"/>
              </a:gs>
              <a:gs pos="50000">
                <a:srgbClr val="7979FF"/>
              </a:gs>
              <a:gs pos="100000">
                <a:srgbClr val="383876"/>
              </a:gs>
            </a:gsLst>
            <a:lin ang="0" scaled="1"/>
          </a:gradFill>
          <a:ln w="28575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AutoShape 5"/>
          <p:cNvSpPr>
            <a:spLocks noChangeArrowheads="1"/>
          </p:cNvSpPr>
          <p:nvPr/>
        </p:nvSpPr>
        <p:spPr bwMode="auto">
          <a:xfrm>
            <a:off x="2790825" y="4504003"/>
            <a:ext cx="1019175" cy="676275"/>
          </a:xfrm>
          <a:prstGeom prst="roundRect">
            <a:avLst>
              <a:gd name="adj" fmla="val 16667"/>
            </a:avLst>
          </a:prstGeom>
          <a:solidFill>
            <a:srgbClr val="ECB4D9"/>
          </a:solidFill>
          <a:ln w="19050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3" name="Group 25"/>
          <p:cNvGrpSpPr>
            <a:grpSpLocks/>
          </p:cNvGrpSpPr>
          <p:nvPr/>
        </p:nvGrpSpPr>
        <p:grpSpPr bwMode="auto">
          <a:xfrm>
            <a:off x="4438650" y="4756416"/>
            <a:ext cx="2117725" cy="171450"/>
            <a:chOff x="2472" y="2892"/>
            <a:chExt cx="1334" cy="108"/>
          </a:xfrm>
        </p:grpSpPr>
        <p:grpSp>
          <p:nvGrpSpPr>
            <p:cNvPr id="45070" name="Group 15"/>
            <p:cNvGrpSpPr>
              <a:grpSpLocks/>
            </p:cNvGrpSpPr>
            <p:nvPr/>
          </p:nvGrpSpPr>
          <p:grpSpPr bwMode="auto">
            <a:xfrm>
              <a:off x="2472" y="2892"/>
              <a:ext cx="676" cy="108"/>
              <a:chOff x="2472" y="2892"/>
              <a:chExt cx="676" cy="108"/>
            </a:xfrm>
          </p:grpSpPr>
          <p:sp>
            <p:nvSpPr>
              <p:cNvPr id="45079" name="Rectangle 7"/>
              <p:cNvSpPr>
                <a:spLocks noChangeArrowheads="1"/>
              </p:cNvSpPr>
              <p:nvPr/>
            </p:nvSpPr>
            <p:spPr bwMode="auto">
              <a:xfrm>
                <a:off x="2472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0" name="Rectangle 8"/>
              <p:cNvSpPr>
                <a:spLocks noChangeArrowheads="1"/>
              </p:cNvSpPr>
              <p:nvPr/>
            </p:nvSpPr>
            <p:spPr bwMode="auto">
              <a:xfrm>
                <a:off x="2560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1" name="Rectangle 9"/>
              <p:cNvSpPr>
                <a:spLocks noChangeArrowheads="1"/>
              </p:cNvSpPr>
              <p:nvPr/>
            </p:nvSpPr>
            <p:spPr bwMode="auto">
              <a:xfrm>
                <a:off x="2642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2" name="Rectangle 10"/>
              <p:cNvSpPr>
                <a:spLocks noChangeArrowheads="1"/>
              </p:cNvSpPr>
              <p:nvPr/>
            </p:nvSpPr>
            <p:spPr bwMode="auto">
              <a:xfrm>
                <a:off x="2724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3" name="Rectangle 11"/>
              <p:cNvSpPr>
                <a:spLocks noChangeArrowheads="1"/>
              </p:cNvSpPr>
              <p:nvPr/>
            </p:nvSpPr>
            <p:spPr bwMode="auto">
              <a:xfrm>
                <a:off x="2812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4" name="Rectangle 12"/>
              <p:cNvSpPr>
                <a:spLocks noChangeArrowheads="1"/>
              </p:cNvSpPr>
              <p:nvPr/>
            </p:nvSpPr>
            <p:spPr bwMode="auto">
              <a:xfrm>
                <a:off x="2894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5" name="Rectangle 13"/>
              <p:cNvSpPr>
                <a:spLocks noChangeArrowheads="1"/>
              </p:cNvSpPr>
              <p:nvPr/>
            </p:nvSpPr>
            <p:spPr bwMode="auto">
              <a:xfrm>
                <a:off x="2976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6" name="Rectangle 14"/>
              <p:cNvSpPr>
                <a:spLocks noChangeArrowheads="1"/>
              </p:cNvSpPr>
              <p:nvPr/>
            </p:nvSpPr>
            <p:spPr bwMode="auto">
              <a:xfrm>
                <a:off x="3064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71" name="Rectangle 17"/>
            <p:cNvSpPr>
              <a:spLocks noChangeArrowheads="1"/>
            </p:cNvSpPr>
            <p:nvPr/>
          </p:nvSpPr>
          <p:spPr bwMode="auto">
            <a:xfrm>
              <a:off x="3148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Rectangle 18"/>
            <p:cNvSpPr>
              <a:spLocks noChangeArrowheads="1"/>
            </p:cNvSpPr>
            <p:nvPr/>
          </p:nvSpPr>
          <p:spPr bwMode="auto">
            <a:xfrm>
              <a:off x="3230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Rectangle 19"/>
            <p:cNvSpPr>
              <a:spLocks noChangeArrowheads="1"/>
            </p:cNvSpPr>
            <p:nvPr/>
          </p:nvSpPr>
          <p:spPr bwMode="auto">
            <a:xfrm>
              <a:off x="3312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4" name="Rectangle 20"/>
            <p:cNvSpPr>
              <a:spLocks noChangeArrowheads="1"/>
            </p:cNvSpPr>
            <p:nvPr/>
          </p:nvSpPr>
          <p:spPr bwMode="auto">
            <a:xfrm>
              <a:off x="3394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Rectangle 21"/>
            <p:cNvSpPr>
              <a:spLocks noChangeArrowheads="1"/>
            </p:cNvSpPr>
            <p:nvPr/>
          </p:nvSpPr>
          <p:spPr bwMode="auto">
            <a:xfrm>
              <a:off x="3476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Rectangle 22"/>
            <p:cNvSpPr>
              <a:spLocks noChangeArrowheads="1"/>
            </p:cNvSpPr>
            <p:nvPr/>
          </p:nvSpPr>
          <p:spPr bwMode="auto">
            <a:xfrm>
              <a:off x="3558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7" name="Rectangle 23"/>
            <p:cNvSpPr>
              <a:spLocks noChangeArrowheads="1"/>
            </p:cNvSpPr>
            <p:nvPr/>
          </p:nvSpPr>
          <p:spPr bwMode="auto">
            <a:xfrm>
              <a:off x="3640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8" name="Rectangle 24"/>
            <p:cNvSpPr>
              <a:spLocks noChangeArrowheads="1"/>
            </p:cNvSpPr>
            <p:nvPr/>
          </p:nvSpPr>
          <p:spPr bwMode="auto">
            <a:xfrm>
              <a:off x="3722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4" name="AutoShape 30"/>
          <p:cNvSpPr>
            <a:spLocks noChangeArrowheads="1"/>
          </p:cNvSpPr>
          <p:nvPr/>
        </p:nvSpPr>
        <p:spPr bwMode="auto">
          <a:xfrm>
            <a:off x="7200900" y="4313503"/>
            <a:ext cx="828675" cy="105727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28575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31"/>
          <p:cNvSpPr>
            <a:spLocks noChangeShapeType="1"/>
          </p:cNvSpPr>
          <p:nvPr/>
        </p:nvSpPr>
        <p:spPr bwMode="auto">
          <a:xfrm>
            <a:off x="2171700" y="4842141"/>
            <a:ext cx="6286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45066" name="Line 32"/>
          <p:cNvSpPr>
            <a:spLocks noChangeShapeType="1"/>
          </p:cNvSpPr>
          <p:nvPr/>
        </p:nvSpPr>
        <p:spPr bwMode="auto">
          <a:xfrm>
            <a:off x="3816350" y="4842141"/>
            <a:ext cx="6286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45067" name="Line 33"/>
          <p:cNvSpPr>
            <a:spLocks noChangeShapeType="1"/>
          </p:cNvSpPr>
          <p:nvPr/>
        </p:nvSpPr>
        <p:spPr bwMode="auto">
          <a:xfrm>
            <a:off x="6565900" y="4842141"/>
            <a:ext cx="6286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45068" name="Text Box 34"/>
          <p:cNvSpPr txBox="1">
            <a:spLocks noChangeArrowheads="1"/>
          </p:cNvSpPr>
          <p:nvPr/>
        </p:nvSpPr>
        <p:spPr bwMode="auto">
          <a:xfrm>
            <a:off x="2647950" y="4215078"/>
            <a:ext cx="1354138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>
                <a:solidFill>
                  <a:schemeClr val="tx2"/>
                </a:solidFill>
              </a:rPr>
              <a:t>FileChannel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45069" name="Text Box 35"/>
          <p:cNvSpPr txBox="1">
            <a:spLocks noChangeArrowheads="1"/>
          </p:cNvSpPr>
          <p:nvPr/>
        </p:nvSpPr>
        <p:spPr bwMode="auto">
          <a:xfrm>
            <a:off x="4902200" y="4469078"/>
            <a:ext cx="1247775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>
                <a:solidFill>
                  <a:schemeClr val="tx2"/>
                </a:solidFill>
              </a:rPr>
              <a:t>ByteBuffer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B59BCA5-EFE6-45D8-841E-C4651106BDC9}" type="slidenum">
              <a:rPr lang="en-GB"/>
              <a:pPr>
                <a:defRPr/>
              </a:pPr>
              <a:t>52</a:t>
            </a:fld>
            <a:endParaRPr lang="en-GB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Channels and Buffers (2 of 2)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116513"/>
          </a:xfrm>
        </p:spPr>
        <p:txBody>
          <a:bodyPr/>
          <a:lstStyle/>
          <a:p>
            <a:r>
              <a:rPr lang="en-GB" smtClean="0"/>
              <a:t>Example - file copy:</a:t>
            </a:r>
          </a:p>
        </p:txBody>
      </p:sp>
      <p:sp>
        <p:nvSpPr>
          <p:cNvPr id="1075231" name="Rectangle 31"/>
          <p:cNvSpPr>
            <a:spLocks noChangeArrowheads="1"/>
          </p:cNvSpPr>
          <p:nvPr/>
        </p:nvSpPr>
        <p:spPr bwMode="auto">
          <a:xfrm>
            <a:off x="339725" y="1649413"/>
            <a:ext cx="8439150" cy="51165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>
                <a:cs typeface="+mn-cs"/>
              </a:rPr>
              <a:t>public static void demoChannelsAndBuffers(String infilename, String outfilename) {</a:t>
            </a:r>
          </a:p>
          <a:p>
            <a:pPr defTabSz="739775">
              <a:defRPr/>
            </a:pPr>
            <a:endParaRPr lang="en-GB" sz="1200">
              <a:cs typeface="+mn-cs"/>
            </a:endParaRPr>
          </a:p>
          <a:p>
            <a:pPr defTabSz="739775">
              <a:defRPr/>
            </a:pPr>
            <a:r>
              <a:rPr lang="en-GB" sz="1200">
                <a:cs typeface="+mn-cs"/>
              </a:rPr>
              <a:t>    try {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        FileInputStream fis = new FileInputStream(infilename);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        FileChannel inchannel= fis.getChannel();</a:t>
            </a:r>
          </a:p>
          <a:p>
            <a:pPr defTabSz="739775">
              <a:defRPr/>
            </a:pPr>
            <a:endParaRPr lang="en-GB" sz="1200">
              <a:cs typeface="+mn-cs"/>
            </a:endParaRPr>
          </a:p>
          <a:p>
            <a:pPr defTabSz="739775">
              <a:defRPr/>
            </a:pPr>
            <a:r>
              <a:rPr lang="en-GB" sz="1200">
                <a:cs typeface="+mn-cs"/>
              </a:rPr>
              <a:t>        FileOutputStream fos = new FileOutputStream(outfilename);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        FileChannel outchannel= fos.getChannel();</a:t>
            </a:r>
          </a:p>
          <a:p>
            <a:pPr defTabSz="739775">
              <a:defRPr/>
            </a:pPr>
            <a:endParaRPr lang="en-GB" sz="1200">
              <a:cs typeface="+mn-cs"/>
            </a:endParaRPr>
          </a:p>
          <a:p>
            <a:pPr defTabSz="739775">
              <a:defRPr/>
            </a:pPr>
            <a:r>
              <a:rPr lang="en-GB" sz="1200">
                <a:cs typeface="+mn-cs"/>
              </a:rPr>
              <a:t>        // You create a buffer either by calling allocate() or wrap().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        ByteBuffer buf = ByteBuffer.allocate(512);</a:t>
            </a:r>
          </a:p>
          <a:p>
            <a:pPr defTabSz="739775">
              <a:defRPr/>
            </a:pPr>
            <a:endParaRPr lang="en-GB" sz="1200">
              <a:cs typeface="+mn-cs"/>
            </a:endParaRPr>
          </a:p>
          <a:p>
            <a:pPr defTabSz="739775">
              <a:defRPr/>
            </a:pPr>
            <a:r>
              <a:rPr lang="en-GB" sz="1200">
                <a:cs typeface="+mn-cs"/>
              </a:rPr>
              <a:t>        while (inchannel.read(buf) &gt;= 0) {</a:t>
            </a:r>
          </a:p>
          <a:p>
            <a:pPr defTabSz="739775">
              <a:defRPr/>
            </a:pPr>
            <a:endParaRPr lang="en-GB" sz="1200">
              <a:cs typeface="+mn-cs"/>
            </a:endParaRPr>
          </a:p>
          <a:p>
            <a:pPr defTabSz="739775">
              <a:defRPr/>
            </a:pPr>
            <a:r>
              <a:rPr lang="en-GB" sz="1200">
                <a:cs typeface="+mn-cs"/>
              </a:rPr>
              <a:t>            // Prepare buffer for writing.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            buf.flip();</a:t>
            </a:r>
          </a:p>
          <a:p>
            <a:pPr defTabSz="739775">
              <a:defRPr/>
            </a:pPr>
            <a:endParaRPr lang="en-GB" sz="1200">
              <a:cs typeface="+mn-cs"/>
            </a:endParaRPr>
          </a:p>
          <a:p>
            <a:pPr defTabSz="739775">
              <a:defRPr/>
            </a:pPr>
            <a:r>
              <a:rPr lang="en-GB" sz="1200">
                <a:cs typeface="+mn-cs"/>
              </a:rPr>
              <a:t>            outchannel.write(buf);</a:t>
            </a:r>
          </a:p>
          <a:p>
            <a:pPr defTabSz="739775">
              <a:defRPr/>
            </a:pPr>
            <a:endParaRPr lang="en-GB" sz="1200">
              <a:cs typeface="+mn-cs"/>
            </a:endParaRPr>
          </a:p>
          <a:p>
            <a:pPr defTabSz="739775">
              <a:defRPr/>
            </a:pPr>
            <a:r>
              <a:rPr lang="en-GB" sz="1200">
                <a:cs typeface="+mn-cs"/>
              </a:rPr>
              <a:t>            // Prepare buffer for reading on next iteration.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            buf.clear();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        }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        System.out.println("Finished file copy.");</a:t>
            </a:r>
          </a:p>
          <a:p>
            <a:pPr defTabSz="739775">
              <a:defRPr/>
            </a:pPr>
            <a:endParaRPr lang="en-GB" sz="1200">
              <a:cs typeface="+mn-cs"/>
            </a:endParaRPr>
          </a:p>
          <a:p>
            <a:pPr defTabSz="739775">
              <a:defRPr/>
            </a:pPr>
            <a:r>
              <a:rPr lang="en-GB" sz="1200">
                <a:cs typeface="+mn-cs"/>
              </a:rPr>
              <a:t>    } catch (IOException ex) {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        System.out.println("IOException: " + ex.getMessage());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    }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}</a:t>
            </a:r>
          </a:p>
        </p:txBody>
      </p:sp>
      <p:sp>
        <p:nvSpPr>
          <p:cNvPr id="46086" name="Text Box 30"/>
          <p:cNvSpPr txBox="1">
            <a:spLocks noChangeArrowheads="1"/>
          </p:cNvSpPr>
          <p:nvPr/>
        </p:nvSpPr>
        <p:spPr bwMode="auto">
          <a:xfrm>
            <a:off x="7588250" y="6477000"/>
            <a:ext cx="1244600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NewIO.java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470B7B6-F55D-4CE5-8A85-F966B52AA06D}" type="slidenum">
              <a:rPr lang="en-GB"/>
              <a:pPr>
                <a:defRPr/>
              </a:pPr>
              <a:t>53</a:t>
            </a:fld>
            <a:endParaRPr lang="en-GB"/>
          </a:p>
        </p:txBody>
      </p:sp>
      <p:sp>
        <p:nvSpPr>
          <p:cNvPr id="47107" name="Line 42"/>
          <p:cNvSpPr>
            <a:spLocks noChangeShapeType="1"/>
          </p:cNvSpPr>
          <p:nvPr/>
        </p:nvSpPr>
        <p:spPr bwMode="auto">
          <a:xfrm flipV="1">
            <a:off x="2568575" y="5398874"/>
            <a:ext cx="923925" cy="4095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47108" name="Rectangle 35"/>
          <p:cNvSpPr>
            <a:spLocks noChangeArrowheads="1"/>
          </p:cNvSpPr>
          <p:nvPr/>
        </p:nvSpPr>
        <p:spPr bwMode="auto">
          <a:xfrm>
            <a:off x="1647825" y="5571911"/>
            <a:ext cx="933450" cy="962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Buffer Operations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116513"/>
          </a:xfrm>
        </p:spPr>
        <p:txBody>
          <a:bodyPr/>
          <a:lstStyle/>
          <a:p>
            <a:r>
              <a:rPr lang="en-GB" dirty="0" smtClean="0"/>
              <a:t>To place data into a buffer</a:t>
            </a:r>
          </a:p>
          <a:p>
            <a:pPr lvl="1"/>
            <a:r>
              <a:rPr lang="en-GB" dirty="0" smtClean="0"/>
              <a:t>Invoke channel </a:t>
            </a:r>
            <a:r>
              <a:rPr lang="en-GB" dirty="0" smtClean="0">
                <a:latin typeface="Lucida Console" pitchFamily="49" charset="0"/>
              </a:rPr>
              <a:t>read()</a:t>
            </a:r>
            <a:r>
              <a:rPr lang="en-GB" dirty="0" smtClean="0"/>
              <a:t> method to read data from channel</a:t>
            </a:r>
          </a:p>
          <a:p>
            <a:pPr lvl="1"/>
            <a:r>
              <a:rPr lang="en-GB" dirty="0" smtClean="0"/>
              <a:t>Or invoke buffer </a:t>
            </a:r>
            <a:r>
              <a:rPr lang="en-GB" dirty="0" smtClean="0">
                <a:latin typeface="Lucida Console" pitchFamily="49" charset="0"/>
              </a:rPr>
              <a:t>put()</a:t>
            </a:r>
            <a:r>
              <a:rPr lang="en-GB" dirty="0" smtClean="0"/>
              <a:t> method to put in data manually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To take data from a buffer</a:t>
            </a:r>
          </a:p>
          <a:p>
            <a:pPr lvl="1"/>
            <a:r>
              <a:rPr lang="en-GB" dirty="0" smtClean="0"/>
              <a:t>Invoke channel </a:t>
            </a:r>
            <a:r>
              <a:rPr lang="en-GB" dirty="0" smtClean="0">
                <a:latin typeface="Lucida Console" pitchFamily="49" charset="0"/>
              </a:rPr>
              <a:t>write()</a:t>
            </a:r>
            <a:r>
              <a:rPr lang="en-GB" dirty="0" smtClean="0"/>
              <a:t> method to write data into channel</a:t>
            </a:r>
          </a:p>
          <a:p>
            <a:pPr lvl="1"/>
            <a:r>
              <a:rPr lang="en-GB" dirty="0" smtClean="0"/>
              <a:t>Or invoke buffer </a:t>
            </a:r>
            <a:r>
              <a:rPr lang="en-GB" dirty="0" smtClean="0">
                <a:latin typeface="Lucida Console" pitchFamily="49" charset="0"/>
              </a:rPr>
              <a:t>get()</a:t>
            </a:r>
            <a:r>
              <a:rPr lang="en-GB" dirty="0" smtClean="0"/>
              <a:t> method to get out data manually 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7111" name="Line 25"/>
          <p:cNvSpPr>
            <a:spLocks noChangeShapeType="1"/>
          </p:cNvSpPr>
          <p:nvPr/>
        </p:nvSpPr>
        <p:spPr bwMode="auto">
          <a:xfrm>
            <a:off x="2568575" y="4786099"/>
            <a:ext cx="923925" cy="4095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47112" name="Text Box 28"/>
          <p:cNvSpPr txBox="1">
            <a:spLocks noChangeArrowheads="1"/>
          </p:cNvSpPr>
          <p:nvPr/>
        </p:nvSpPr>
        <p:spPr bwMode="auto">
          <a:xfrm>
            <a:off x="2921000" y="4740061"/>
            <a:ext cx="822325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>
                <a:solidFill>
                  <a:schemeClr val="tx2"/>
                </a:solidFill>
              </a:rPr>
              <a:t>read()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47113" name="Text Box 29"/>
          <p:cNvSpPr txBox="1">
            <a:spLocks noChangeArrowheads="1"/>
          </p:cNvSpPr>
          <p:nvPr/>
        </p:nvSpPr>
        <p:spPr bwMode="auto">
          <a:xfrm>
            <a:off x="5238750" y="4740061"/>
            <a:ext cx="928688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>
                <a:solidFill>
                  <a:schemeClr val="tx2"/>
                </a:solidFill>
              </a:rPr>
              <a:t>write()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47114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075" y="5692561"/>
            <a:ext cx="819150" cy="80803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</p:pic>
      <p:sp>
        <p:nvSpPr>
          <p:cNvPr id="47115" name="Text Box 34"/>
          <p:cNvSpPr txBox="1">
            <a:spLocks noChangeArrowheads="1"/>
          </p:cNvSpPr>
          <p:nvPr/>
        </p:nvSpPr>
        <p:spPr bwMode="auto">
          <a:xfrm>
            <a:off x="2949575" y="5546511"/>
            <a:ext cx="715963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>
                <a:solidFill>
                  <a:schemeClr val="tx2"/>
                </a:solidFill>
              </a:rPr>
              <a:t>put()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47116" name="AutoShape 6"/>
          <p:cNvSpPr>
            <a:spLocks noChangeArrowheads="1"/>
          </p:cNvSpPr>
          <p:nvPr/>
        </p:nvSpPr>
        <p:spPr bwMode="auto">
          <a:xfrm>
            <a:off x="1628775" y="4095536"/>
            <a:ext cx="1001713" cy="819150"/>
          </a:xfrm>
          <a:prstGeom prst="roundRect">
            <a:avLst>
              <a:gd name="adj" fmla="val 16667"/>
            </a:avLst>
          </a:prstGeom>
          <a:solidFill>
            <a:srgbClr val="ECB4D9"/>
          </a:solidFill>
          <a:ln w="19050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cy-GB">
                <a:solidFill>
                  <a:schemeClr val="tx2"/>
                </a:solidFill>
              </a:rPr>
              <a:t>channel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47117" name="AutoShape 36"/>
          <p:cNvSpPr>
            <a:spLocks noChangeArrowheads="1"/>
          </p:cNvSpPr>
          <p:nvPr/>
        </p:nvSpPr>
        <p:spPr bwMode="auto">
          <a:xfrm>
            <a:off x="6521450" y="4095536"/>
            <a:ext cx="1001713" cy="819150"/>
          </a:xfrm>
          <a:prstGeom prst="roundRect">
            <a:avLst>
              <a:gd name="adj" fmla="val 16667"/>
            </a:avLst>
          </a:prstGeom>
          <a:solidFill>
            <a:srgbClr val="ECB4D9"/>
          </a:solidFill>
          <a:ln w="19050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cy-GB">
                <a:solidFill>
                  <a:schemeClr val="tx2"/>
                </a:solidFill>
              </a:rPr>
              <a:t>channel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47118" name="Rectangle 37"/>
          <p:cNvSpPr>
            <a:spLocks noChangeArrowheads="1"/>
          </p:cNvSpPr>
          <p:nvPr/>
        </p:nvSpPr>
        <p:spPr bwMode="auto">
          <a:xfrm>
            <a:off x="6550025" y="5571911"/>
            <a:ext cx="933450" cy="962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7119" name="Picture 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5275" y="5692561"/>
            <a:ext cx="819150" cy="80803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</p:pic>
      <p:sp>
        <p:nvSpPr>
          <p:cNvPr id="47120" name="Text Box 40"/>
          <p:cNvSpPr txBox="1">
            <a:spLocks noChangeArrowheads="1"/>
          </p:cNvSpPr>
          <p:nvPr/>
        </p:nvSpPr>
        <p:spPr bwMode="auto">
          <a:xfrm>
            <a:off x="5403850" y="5546511"/>
            <a:ext cx="715963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>
                <a:solidFill>
                  <a:schemeClr val="tx2"/>
                </a:solidFill>
              </a:rPr>
              <a:t>get()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47121" name="Line 41"/>
          <p:cNvSpPr>
            <a:spLocks noChangeShapeType="1"/>
          </p:cNvSpPr>
          <p:nvPr/>
        </p:nvSpPr>
        <p:spPr bwMode="auto">
          <a:xfrm>
            <a:off x="5622925" y="5392524"/>
            <a:ext cx="923925" cy="4095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47122" name="Line 43"/>
          <p:cNvSpPr>
            <a:spLocks noChangeShapeType="1"/>
          </p:cNvSpPr>
          <p:nvPr/>
        </p:nvSpPr>
        <p:spPr bwMode="auto">
          <a:xfrm flipV="1">
            <a:off x="5622925" y="4776574"/>
            <a:ext cx="923925" cy="4095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grpSp>
        <p:nvGrpSpPr>
          <p:cNvPr id="47123" name="Group 7"/>
          <p:cNvGrpSpPr>
            <a:grpSpLocks/>
          </p:cNvGrpSpPr>
          <p:nvPr/>
        </p:nvGrpSpPr>
        <p:grpSpPr bwMode="auto">
          <a:xfrm>
            <a:off x="3495675" y="5186149"/>
            <a:ext cx="2155825" cy="219075"/>
            <a:chOff x="2472" y="2892"/>
            <a:chExt cx="1334" cy="108"/>
          </a:xfrm>
        </p:grpSpPr>
        <p:grpSp>
          <p:nvGrpSpPr>
            <p:cNvPr id="47124" name="Group 8"/>
            <p:cNvGrpSpPr>
              <a:grpSpLocks/>
            </p:cNvGrpSpPr>
            <p:nvPr/>
          </p:nvGrpSpPr>
          <p:grpSpPr bwMode="auto">
            <a:xfrm>
              <a:off x="2472" y="2892"/>
              <a:ext cx="676" cy="108"/>
              <a:chOff x="2472" y="2892"/>
              <a:chExt cx="676" cy="108"/>
            </a:xfrm>
          </p:grpSpPr>
          <p:sp>
            <p:nvSpPr>
              <p:cNvPr id="47133" name="Rectangle 9"/>
              <p:cNvSpPr>
                <a:spLocks noChangeArrowheads="1"/>
              </p:cNvSpPr>
              <p:nvPr/>
            </p:nvSpPr>
            <p:spPr bwMode="auto">
              <a:xfrm>
                <a:off x="2472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34" name="Rectangle 10"/>
              <p:cNvSpPr>
                <a:spLocks noChangeArrowheads="1"/>
              </p:cNvSpPr>
              <p:nvPr/>
            </p:nvSpPr>
            <p:spPr bwMode="auto">
              <a:xfrm>
                <a:off x="2560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35" name="Rectangle 11"/>
              <p:cNvSpPr>
                <a:spLocks noChangeArrowheads="1"/>
              </p:cNvSpPr>
              <p:nvPr/>
            </p:nvSpPr>
            <p:spPr bwMode="auto">
              <a:xfrm>
                <a:off x="2642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36" name="Rectangle 12"/>
              <p:cNvSpPr>
                <a:spLocks noChangeArrowheads="1"/>
              </p:cNvSpPr>
              <p:nvPr/>
            </p:nvSpPr>
            <p:spPr bwMode="auto">
              <a:xfrm>
                <a:off x="2724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37" name="Rectangle 13"/>
              <p:cNvSpPr>
                <a:spLocks noChangeArrowheads="1"/>
              </p:cNvSpPr>
              <p:nvPr/>
            </p:nvSpPr>
            <p:spPr bwMode="auto">
              <a:xfrm>
                <a:off x="2812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38" name="Rectangle 14"/>
              <p:cNvSpPr>
                <a:spLocks noChangeArrowheads="1"/>
              </p:cNvSpPr>
              <p:nvPr/>
            </p:nvSpPr>
            <p:spPr bwMode="auto">
              <a:xfrm>
                <a:off x="2894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39" name="Rectangle 15"/>
              <p:cNvSpPr>
                <a:spLocks noChangeArrowheads="1"/>
              </p:cNvSpPr>
              <p:nvPr/>
            </p:nvSpPr>
            <p:spPr bwMode="auto">
              <a:xfrm>
                <a:off x="2976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0" name="Rectangle 16"/>
              <p:cNvSpPr>
                <a:spLocks noChangeArrowheads="1"/>
              </p:cNvSpPr>
              <p:nvPr/>
            </p:nvSpPr>
            <p:spPr bwMode="auto">
              <a:xfrm>
                <a:off x="3064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125" name="Rectangle 17"/>
            <p:cNvSpPr>
              <a:spLocks noChangeArrowheads="1"/>
            </p:cNvSpPr>
            <p:nvPr/>
          </p:nvSpPr>
          <p:spPr bwMode="auto">
            <a:xfrm>
              <a:off x="3148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Rectangle 18"/>
            <p:cNvSpPr>
              <a:spLocks noChangeArrowheads="1"/>
            </p:cNvSpPr>
            <p:nvPr/>
          </p:nvSpPr>
          <p:spPr bwMode="auto">
            <a:xfrm>
              <a:off x="3230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Rectangle 19"/>
            <p:cNvSpPr>
              <a:spLocks noChangeArrowheads="1"/>
            </p:cNvSpPr>
            <p:nvPr/>
          </p:nvSpPr>
          <p:spPr bwMode="auto">
            <a:xfrm>
              <a:off x="3312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Rectangle 20"/>
            <p:cNvSpPr>
              <a:spLocks noChangeArrowheads="1"/>
            </p:cNvSpPr>
            <p:nvPr/>
          </p:nvSpPr>
          <p:spPr bwMode="auto">
            <a:xfrm>
              <a:off x="3394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Rectangle 21"/>
            <p:cNvSpPr>
              <a:spLocks noChangeArrowheads="1"/>
            </p:cNvSpPr>
            <p:nvPr/>
          </p:nvSpPr>
          <p:spPr bwMode="auto">
            <a:xfrm>
              <a:off x="3476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Rectangle 22"/>
            <p:cNvSpPr>
              <a:spLocks noChangeArrowheads="1"/>
            </p:cNvSpPr>
            <p:nvPr/>
          </p:nvSpPr>
          <p:spPr bwMode="auto">
            <a:xfrm>
              <a:off x="3558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Rectangle 23"/>
            <p:cNvSpPr>
              <a:spLocks noChangeArrowheads="1"/>
            </p:cNvSpPr>
            <p:nvPr/>
          </p:nvSpPr>
          <p:spPr bwMode="auto">
            <a:xfrm>
              <a:off x="3640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Rectangle 24"/>
            <p:cNvSpPr>
              <a:spLocks noChangeArrowheads="1"/>
            </p:cNvSpPr>
            <p:nvPr/>
          </p:nvSpPr>
          <p:spPr bwMode="auto">
            <a:xfrm>
              <a:off x="3722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55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367CCAD-5E50-482E-8BA0-2900DEAA07EA}" type="slidenum">
              <a:rPr lang="en-GB"/>
              <a:pPr>
                <a:defRPr/>
              </a:pPr>
              <a:t>54</a:t>
            </a:fld>
            <a:endParaRPr lang="en-GB"/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Buffer State Information</a:t>
            </a:r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116513"/>
          </a:xfrm>
        </p:spPr>
        <p:txBody>
          <a:bodyPr/>
          <a:lstStyle/>
          <a:p>
            <a:r>
              <a:rPr lang="en-GB" dirty="0" smtClean="0"/>
              <a:t>3 buffer attributes describe buffer state…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position</a:t>
            </a:r>
          </a:p>
          <a:p>
            <a:pPr lvl="1"/>
            <a:r>
              <a:rPr lang="en-GB" dirty="0" smtClean="0"/>
              <a:t>The index where the next read/write begins</a:t>
            </a:r>
          </a:p>
          <a:p>
            <a:pPr lvl="1"/>
            <a:r>
              <a:rPr lang="en-GB" dirty="0" smtClean="0"/>
              <a:t>Invoke </a:t>
            </a:r>
            <a:r>
              <a:rPr lang="en-GB" dirty="0" smtClean="0">
                <a:latin typeface="Lucida Console" pitchFamily="49" charset="0"/>
              </a:rPr>
              <a:t>position()</a:t>
            </a:r>
            <a:r>
              <a:rPr lang="en-GB" dirty="0" smtClean="0"/>
              <a:t> to get or set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limit</a:t>
            </a:r>
          </a:p>
          <a:p>
            <a:pPr lvl="1"/>
            <a:r>
              <a:rPr lang="en-GB" dirty="0" smtClean="0"/>
              <a:t>Index of first element that should not be read/written</a:t>
            </a:r>
          </a:p>
          <a:p>
            <a:pPr lvl="1"/>
            <a:r>
              <a:rPr lang="en-GB" dirty="0" smtClean="0"/>
              <a:t>Invoke </a:t>
            </a:r>
            <a:r>
              <a:rPr lang="en-GB" dirty="0" smtClean="0">
                <a:latin typeface="Lucida Console" pitchFamily="49" charset="0"/>
              </a:rPr>
              <a:t>limit()</a:t>
            </a:r>
            <a:r>
              <a:rPr lang="en-GB" dirty="0" smtClean="0"/>
              <a:t> to get or set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capacity</a:t>
            </a:r>
          </a:p>
          <a:p>
            <a:pPr lvl="1"/>
            <a:r>
              <a:rPr lang="en-GB" dirty="0" smtClean="0"/>
              <a:t>Size of underlying array</a:t>
            </a:r>
          </a:p>
          <a:p>
            <a:pPr lvl="1"/>
            <a:r>
              <a:rPr lang="en-GB" dirty="0" smtClean="0"/>
              <a:t>Read-only attribute, set when the buffer is allocated</a:t>
            </a:r>
          </a:p>
          <a:p>
            <a:pPr lvl="1"/>
            <a:r>
              <a:rPr lang="en-GB" dirty="0" smtClean="0"/>
              <a:t>Invoke </a:t>
            </a:r>
            <a:r>
              <a:rPr lang="en-GB" dirty="0" smtClean="0">
                <a:latin typeface="Lucida Console" pitchFamily="49" charset="0"/>
              </a:rPr>
              <a:t>capacity()</a:t>
            </a:r>
            <a:r>
              <a:rPr lang="en-GB" dirty="0" smtClean="0"/>
              <a:t> to get value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560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7A70E35-AD71-47B5-8A44-7B51EF8D4B52}" type="slidenum">
              <a:rPr lang="en-GB"/>
              <a:pPr>
                <a:defRPr/>
              </a:pPr>
              <a:t>55</a:t>
            </a:fld>
            <a:endParaRPr lang="en-GB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Direct Buffers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r>
              <a:rPr lang="en-GB" dirty="0" smtClean="0"/>
              <a:t>Direct buffers use system-level data structures and operations</a:t>
            </a:r>
          </a:p>
          <a:p>
            <a:pPr lvl="1"/>
            <a:r>
              <a:rPr lang="en-GB" dirty="0" smtClean="0"/>
              <a:t>Rather than Java arrays</a:t>
            </a:r>
          </a:p>
          <a:p>
            <a:pPr lvl="2"/>
            <a:endParaRPr lang="en-GB" sz="800" dirty="0" smtClean="0"/>
          </a:p>
          <a:p>
            <a:r>
              <a:rPr lang="en-GB" dirty="0" smtClean="0"/>
              <a:t>Major performance improvements</a:t>
            </a:r>
          </a:p>
          <a:p>
            <a:pPr lvl="1"/>
            <a:r>
              <a:rPr lang="en-GB" dirty="0" smtClean="0"/>
              <a:t>No need to copy to/from Java array memory</a:t>
            </a:r>
          </a:p>
          <a:p>
            <a:pPr lvl="2"/>
            <a:endParaRPr lang="en-GB" sz="800" dirty="0" smtClean="0"/>
          </a:p>
          <a:p>
            <a:r>
              <a:rPr lang="en-GB" dirty="0" smtClean="0"/>
              <a:t>To allocate a direct buffer:</a:t>
            </a:r>
          </a:p>
          <a:p>
            <a:pPr lvl="1"/>
            <a:r>
              <a:rPr lang="en-GB" dirty="0" smtClean="0"/>
              <a:t>Invoke </a:t>
            </a:r>
            <a:r>
              <a:rPr lang="en-GB" dirty="0" err="1" smtClean="0">
                <a:latin typeface="Lucida Console" pitchFamily="49" charset="0"/>
              </a:rPr>
              <a:t>allocateDirect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/>
              <a:t> rather than </a:t>
            </a:r>
            <a:r>
              <a:rPr lang="en-GB" dirty="0" smtClean="0">
                <a:latin typeface="Lucida Console" pitchFamily="49" charset="0"/>
              </a:rPr>
              <a:t>allocate()</a:t>
            </a:r>
          </a:p>
          <a:p>
            <a:pPr lvl="1"/>
            <a:r>
              <a:rPr lang="en-GB" dirty="0" smtClean="0"/>
              <a:t>No other changes</a:t>
            </a:r>
          </a:p>
          <a:p>
            <a:pPr lvl="2"/>
            <a:endParaRPr lang="en-GB" sz="800" dirty="0" smtClean="0"/>
          </a:p>
          <a:p>
            <a:pPr lvl="2"/>
            <a:endParaRPr lang="en-GB" sz="800" dirty="0" smtClean="0"/>
          </a:p>
          <a:p>
            <a:r>
              <a:rPr lang="en-GB" dirty="0" smtClean="0"/>
              <a:t>Note</a:t>
            </a:r>
          </a:p>
          <a:p>
            <a:pPr lvl="1"/>
            <a:r>
              <a:rPr lang="en-GB" dirty="0" smtClean="0"/>
              <a:t>You can't create a direct buffer by invoking </a:t>
            </a:r>
            <a:r>
              <a:rPr lang="en-GB" dirty="0" smtClean="0">
                <a:latin typeface="Lucida Console" pitchFamily="49" charset="0"/>
              </a:rPr>
              <a:t>wrap()</a:t>
            </a:r>
          </a:p>
          <a:p>
            <a:pPr lvl="1"/>
            <a:r>
              <a:rPr lang="en-GB" dirty="0" smtClean="0"/>
              <a:t>Why not… ?</a:t>
            </a:r>
          </a:p>
        </p:txBody>
      </p:sp>
      <p:sp>
        <p:nvSpPr>
          <p:cNvPr id="1081348" name="Rectangle 4"/>
          <p:cNvSpPr>
            <a:spLocks noChangeArrowheads="1"/>
          </p:cNvSpPr>
          <p:nvPr/>
        </p:nvSpPr>
        <p:spPr bwMode="auto">
          <a:xfrm>
            <a:off x="1177925" y="4799097"/>
            <a:ext cx="6334125" cy="2873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>
                <a:cs typeface="+mn-cs"/>
              </a:rPr>
              <a:t>ByteBuffer buf = ByteBuffer.allocateDirect(512);</a:t>
            </a:r>
          </a:p>
        </p:txBody>
      </p:sp>
    </p:spTree>
    <p:extLst>
      <p:ext uri="{BB962C8B-B14F-4D97-AF65-F5344CB8AC3E}">
        <p14:creationId xmlns:p14="http://schemas.microsoft.com/office/powerpoint/2010/main" val="36631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4534F5-1BB4-49F6-8EAF-17DB089A39F2}" type="slidenum">
              <a:rPr lang="en-GB"/>
              <a:pPr>
                <a:defRPr/>
              </a:pPr>
              <a:t>56</a:t>
            </a:fld>
            <a:endParaRPr lang="en-GB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Mapped Buffers (1 of 2)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080000"/>
          </a:xfrm>
        </p:spPr>
        <p:txBody>
          <a:bodyPr/>
          <a:lstStyle/>
          <a:p>
            <a:r>
              <a:rPr lang="en-GB" dirty="0" err="1" smtClean="0">
                <a:latin typeface="Lucida Console" pitchFamily="49" charset="0"/>
              </a:rPr>
              <a:t>MappedByteBuffer</a:t>
            </a:r>
            <a:endParaRPr lang="en-GB" dirty="0" smtClean="0">
              <a:latin typeface="Lucida Console" pitchFamily="49" charset="0"/>
            </a:endParaRPr>
          </a:p>
          <a:p>
            <a:pPr lvl="1"/>
            <a:r>
              <a:rPr lang="en-GB" dirty="0" smtClean="0"/>
              <a:t>Supports mapping file directly into address space</a:t>
            </a:r>
          </a:p>
          <a:p>
            <a:pPr lvl="1"/>
            <a:r>
              <a:rPr lang="en-GB" dirty="0" smtClean="0"/>
              <a:t>Uses a direct buffer under the covers</a:t>
            </a:r>
          </a:p>
          <a:p>
            <a:pPr lvl="1"/>
            <a:endParaRPr lang="en-GB" b="1" dirty="0" smtClean="0"/>
          </a:p>
          <a:p>
            <a:r>
              <a:rPr lang="en-GB" dirty="0" smtClean="0"/>
              <a:t>Utilizes Windows/Unix sophisticated virtual memory management capabilities</a:t>
            </a:r>
          </a:p>
          <a:p>
            <a:pPr lvl="1"/>
            <a:r>
              <a:rPr lang="en-GB" dirty="0" smtClean="0"/>
              <a:t>Allow files (or portions of files) </a:t>
            </a:r>
            <a:br>
              <a:rPr lang="en-GB" dirty="0" smtClean="0"/>
            </a:br>
            <a:r>
              <a:rPr lang="en-GB" dirty="0" smtClean="0"/>
              <a:t>to be mapped directly to a process' </a:t>
            </a:r>
            <a:br>
              <a:rPr lang="en-GB" dirty="0" smtClean="0"/>
            </a:br>
            <a:r>
              <a:rPr lang="en-GB" dirty="0" smtClean="0"/>
              <a:t>address space</a:t>
            </a:r>
          </a:p>
          <a:p>
            <a:pPr lvl="1"/>
            <a:r>
              <a:rPr lang="en-GB" dirty="0" smtClean="0"/>
              <a:t>Thereafter, accessing a memory location </a:t>
            </a:r>
            <a:br>
              <a:rPr lang="en-GB" dirty="0" smtClean="0"/>
            </a:br>
            <a:r>
              <a:rPr lang="en-GB" dirty="0" smtClean="0"/>
              <a:t>will automatically cause data in the file </a:t>
            </a:r>
            <a:br>
              <a:rPr lang="en-GB" dirty="0" smtClean="0"/>
            </a:br>
            <a:r>
              <a:rPr lang="en-GB" dirty="0" smtClean="0"/>
              <a:t>to be read/written</a:t>
            </a:r>
          </a:p>
          <a:p>
            <a:pPr lvl="1"/>
            <a:r>
              <a:rPr lang="en-GB" dirty="0" smtClean="0"/>
              <a:t>Can give large performance gains</a:t>
            </a:r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6529388" y="3995738"/>
            <a:ext cx="1109662" cy="1303337"/>
          </a:xfrm>
          <a:prstGeom prst="can">
            <a:avLst>
              <a:gd name="adj" fmla="val 29363"/>
            </a:avLst>
          </a:prstGeom>
          <a:gradFill rotWithShape="1">
            <a:gsLst>
              <a:gs pos="0">
                <a:srgbClr val="383876"/>
              </a:gs>
              <a:gs pos="50000">
                <a:srgbClr val="7979FF"/>
              </a:gs>
              <a:gs pos="100000">
                <a:srgbClr val="383876"/>
              </a:gs>
            </a:gsLst>
            <a:lin ang="0" scaled="1"/>
          </a:gradFill>
          <a:ln w="28575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7189788" y="4464050"/>
            <a:ext cx="290512" cy="5889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83" name="Group 25"/>
          <p:cNvGrpSpPr>
            <a:grpSpLocks/>
          </p:cNvGrpSpPr>
          <p:nvPr/>
        </p:nvGrpSpPr>
        <p:grpSpPr bwMode="auto">
          <a:xfrm>
            <a:off x="8369300" y="3722688"/>
            <a:ext cx="361950" cy="2032000"/>
            <a:chOff x="2812" y="2543"/>
            <a:chExt cx="138" cy="1346"/>
          </a:xfrm>
        </p:grpSpPr>
        <p:sp>
          <p:nvSpPr>
            <p:cNvPr id="50187" name="Rectangle 9"/>
            <p:cNvSpPr>
              <a:spLocks noChangeArrowheads="1"/>
            </p:cNvSpPr>
            <p:nvPr/>
          </p:nvSpPr>
          <p:spPr bwMode="auto">
            <a:xfrm rot="5400000">
              <a:off x="2838" y="2517"/>
              <a:ext cx="85" cy="13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Rectangle 10"/>
            <p:cNvSpPr>
              <a:spLocks noChangeArrowheads="1"/>
            </p:cNvSpPr>
            <p:nvPr/>
          </p:nvSpPr>
          <p:spPr bwMode="auto">
            <a:xfrm rot="5400000">
              <a:off x="2838" y="2607"/>
              <a:ext cx="85" cy="13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9" name="Rectangle 11"/>
            <p:cNvSpPr>
              <a:spLocks noChangeArrowheads="1"/>
            </p:cNvSpPr>
            <p:nvPr/>
          </p:nvSpPr>
          <p:spPr bwMode="auto">
            <a:xfrm rot="5400000">
              <a:off x="2838" y="2690"/>
              <a:ext cx="86" cy="13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0" name="Rectangle 12"/>
            <p:cNvSpPr>
              <a:spLocks noChangeArrowheads="1"/>
            </p:cNvSpPr>
            <p:nvPr/>
          </p:nvSpPr>
          <p:spPr bwMode="auto">
            <a:xfrm rot="5400000">
              <a:off x="2838" y="2773"/>
              <a:ext cx="86" cy="13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1" name="Rectangle 13"/>
            <p:cNvSpPr>
              <a:spLocks noChangeArrowheads="1"/>
            </p:cNvSpPr>
            <p:nvPr/>
          </p:nvSpPr>
          <p:spPr bwMode="auto">
            <a:xfrm rot="5400000">
              <a:off x="2838" y="2857"/>
              <a:ext cx="86" cy="13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Rectangle 14"/>
            <p:cNvSpPr>
              <a:spLocks noChangeArrowheads="1"/>
            </p:cNvSpPr>
            <p:nvPr/>
          </p:nvSpPr>
          <p:spPr bwMode="auto">
            <a:xfrm rot="5400000">
              <a:off x="2838" y="2940"/>
              <a:ext cx="86" cy="13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3" name="Rectangle 15"/>
            <p:cNvSpPr>
              <a:spLocks noChangeArrowheads="1"/>
            </p:cNvSpPr>
            <p:nvPr/>
          </p:nvSpPr>
          <p:spPr bwMode="auto">
            <a:xfrm rot="5400000">
              <a:off x="2838" y="3024"/>
              <a:ext cx="85" cy="13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Rectangle 16"/>
            <p:cNvSpPr>
              <a:spLocks noChangeArrowheads="1"/>
            </p:cNvSpPr>
            <p:nvPr/>
          </p:nvSpPr>
          <p:spPr bwMode="auto">
            <a:xfrm rot="5400000">
              <a:off x="2838" y="3108"/>
              <a:ext cx="85" cy="13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Rectangle 17"/>
            <p:cNvSpPr>
              <a:spLocks noChangeArrowheads="1"/>
            </p:cNvSpPr>
            <p:nvPr/>
          </p:nvSpPr>
          <p:spPr bwMode="auto">
            <a:xfrm rot="5400000">
              <a:off x="2838" y="3193"/>
              <a:ext cx="86" cy="13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Rectangle 18"/>
            <p:cNvSpPr>
              <a:spLocks noChangeArrowheads="1"/>
            </p:cNvSpPr>
            <p:nvPr/>
          </p:nvSpPr>
          <p:spPr bwMode="auto">
            <a:xfrm rot="5400000">
              <a:off x="2838" y="3277"/>
              <a:ext cx="85" cy="13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Rectangle 19"/>
            <p:cNvSpPr>
              <a:spLocks noChangeArrowheads="1"/>
            </p:cNvSpPr>
            <p:nvPr/>
          </p:nvSpPr>
          <p:spPr bwMode="auto">
            <a:xfrm rot="5400000">
              <a:off x="2838" y="3360"/>
              <a:ext cx="86" cy="13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Rectangle 20"/>
            <p:cNvSpPr>
              <a:spLocks noChangeArrowheads="1"/>
            </p:cNvSpPr>
            <p:nvPr/>
          </p:nvSpPr>
          <p:spPr bwMode="auto">
            <a:xfrm rot="5400000">
              <a:off x="2838" y="3444"/>
              <a:ext cx="85" cy="13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9" name="Rectangle 21"/>
            <p:cNvSpPr>
              <a:spLocks noChangeArrowheads="1"/>
            </p:cNvSpPr>
            <p:nvPr/>
          </p:nvSpPr>
          <p:spPr bwMode="auto">
            <a:xfrm rot="5400000">
              <a:off x="2838" y="3527"/>
              <a:ext cx="86" cy="13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Rectangle 22"/>
            <p:cNvSpPr>
              <a:spLocks noChangeArrowheads="1"/>
            </p:cNvSpPr>
            <p:nvPr/>
          </p:nvSpPr>
          <p:spPr bwMode="auto">
            <a:xfrm rot="5400000">
              <a:off x="2838" y="3611"/>
              <a:ext cx="85" cy="13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1" name="Rectangle 23"/>
            <p:cNvSpPr>
              <a:spLocks noChangeArrowheads="1"/>
            </p:cNvSpPr>
            <p:nvPr/>
          </p:nvSpPr>
          <p:spPr bwMode="auto">
            <a:xfrm rot="5400000">
              <a:off x="2838" y="3694"/>
              <a:ext cx="86" cy="13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2" name="Rectangle 24"/>
            <p:cNvSpPr>
              <a:spLocks noChangeArrowheads="1"/>
            </p:cNvSpPr>
            <p:nvPr/>
          </p:nvSpPr>
          <p:spPr bwMode="auto">
            <a:xfrm rot="5400000">
              <a:off x="2838" y="3777"/>
              <a:ext cx="86" cy="13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184" name="Group 29"/>
          <p:cNvGrpSpPr>
            <a:grpSpLocks/>
          </p:cNvGrpSpPr>
          <p:nvPr/>
        </p:nvGrpSpPr>
        <p:grpSpPr bwMode="auto">
          <a:xfrm>
            <a:off x="7354888" y="4441825"/>
            <a:ext cx="1019175" cy="669925"/>
            <a:chOff x="4351" y="2798"/>
            <a:chExt cx="924" cy="422"/>
          </a:xfrm>
        </p:grpSpPr>
        <p:sp>
          <p:nvSpPr>
            <p:cNvPr id="50185" name="Line 26"/>
            <p:cNvSpPr>
              <a:spLocks noChangeShapeType="1"/>
            </p:cNvSpPr>
            <p:nvPr/>
          </p:nvSpPr>
          <p:spPr bwMode="auto">
            <a:xfrm>
              <a:off x="4351" y="2888"/>
              <a:ext cx="911" cy="3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186" name="Line 27"/>
            <p:cNvSpPr>
              <a:spLocks noChangeShapeType="1"/>
            </p:cNvSpPr>
            <p:nvPr/>
          </p:nvSpPr>
          <p:spPr bwMode="auto">
            <a:xfrm flipV="1">
              <a:off x="4364" y="2798"/>
              <a:ext cx="911" cy="2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993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5E4E227-C93D-4CAD-AAB3-2CABD38CCC5A}" type="slidenum">
              <a:rPr lang="en-GB"/>
              <a:pPr>
                <a:defRPr/>
              </a:pPr>
              <a:t>57</a:t>
            </a:fld>
            <a:endParaRPr lang="en-GB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Mapped Buffers (2 of 2)</a:t>
            </a:r>
          </a:p>
        </p:txBody>
      </p:sp>
      <p:sp>
        <p:nvSpPr>
          <p:cNvPr id="51204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116513"/>
          </a:xfrm>
        </p:spPr>
        <p:txBody>
          <a:bodyPr/>
          <a:lstStyle/>
          <a:p>
            <a:r>
              <a:rPr lang="en-GB" smtClean="0"/>
              <a:t>To create a mapped buffer:</a:t>
            </a:r>
          </a:p>
          <a:p>
            <a:pPr lvl="1"/>
            <a:r>
              <a:rPr lang="en-GB" smtClean="0"/>
              <a:t>Invoke </a:t>
            </a:r>
            <a:r>
              <a:rPr lang="en-GB" smtClean="0">
                <a:latin typeface="Lucida Console" pitchFamily="49" charset="0"/>
              </a:rPr>
              <a:t>map()</a:t>
            </a:r>
            <a:r>
              <a:rPr lang="en-GB" smtClean="0"/>
              <a:t> on a </a:t>
            </a:r>
            <a:r>
              <a:rPr lang="en-GB" smtClean="0">
                <a:latin typeface="Lucida Console" pitchFamily="49" charset="0"/>
              </a:rPr>
              <a:t>FileChannel </a:t>
            </a:r>
          </a:p>
          <a:p>
            <a:pPr lvl="1"/>
            <a:r>
              <a:rPr lang="en-GB" smtClean="0">
                <a:cs typeface="Tahoma" pitchFamily="34" charset="0"/>
              </a:rPr>
              <a:t>Specify the portion of file to map, plus level of access required</a:t>
            </a:r>
          </a:p>
          <a:p>
            <a:pPr lvl="1"/>
            <a:r>
              <a:rPr lang="en-GB" smtClean="0"/>
              <a:t>Same operations as </a:t>
            </a:r>
            <a:r>
              <a:rPr lang="en-GB" smtClean="0">
                <a:latin typeface="Lucida Console" pitchFamily="49" charset="0"/>
              </a:rPr>
              <a:t>ByteBuffer</a:t>
            </a:r>
          </a:p>
          <a:p>
            <a:r>
              <a:rPr lang="en-GB" smtClean="0"/>
              <a:t>Example - visit each byte in a file:</a:t>
            </a:r>
          </a:p>
        </p:txBody>
      </p:sp>
      <p:sp>
        <p:nvSpPr>
          <p:cNvPr id="1085468" name="Rectangle 28"/>
          <p:cNvSpPr>
            <a:spLocks noChangeArrowheads="1"/>
          </p:cNvSpPr>
          <p:nvPr/>
        </p:nvSpPr>
        <p:spPr bwMode="auto">
          <a:xfrm>
            <a:off x="339725" y="3278188"/>
            <a:ext cx="8439150" cy="34401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>
                <a:cs typeface="+mn-cs"/>
              </a:rPr>
              <a:t>public static void demoMappedByteBuffer(String infilename) {</a:t>
            </a:r>
          </a:p>
          <a:p>
            <a:pPr defTabSz="739775">
              <a:defRPr/>
            </a:pPr>
            <a:endParaRPr lang="en-GB" sz="1200">
              <a:cs typeface="+mn-cs"/>
            </a:endParaRPr>
          </a:p>
          <a:p>
            <a:pPr defTabSz="739775">
              <a:defRPr/>
            </a:pPr>
            <a:r>
              <a:rPr lang="en-GB" sz="1200">
                <a:cs typeface="+mn-cs"/>
              </a:rPr>
              <a:t>    try {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        // Create a channel to read from a file.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        FileInputStream fis = new FileInputStream(infilename);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        FileChannel inchannel = fis.getChannel();</a:t>
            </a:r>
          </a:p>
          <a:p>
            <a:pPr defTabSz="739775">
              <a:defRPr/>
            </a:pPr>
            <a:endParaRPr lang="en-GB" sz="1200">
              <a:cs typeface="+mn-cs"/>
            </a:endParaRPr>
          </a:p>
          <a:p>
            <a:pPr defTabSz="739775">
              <a:defRPr/>
            </a:pPr>
            <a:r>
              <a:rPr lang="en-GB" sz="1200">
                <a:cs typeface="+mn-cs"/>
              </a:rPr>
              <a:t>        // Create a MappedByteBuffer to map the entire file into memory.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        long len = new File(infilename).length();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        MappedByteBuffer buf = inchannel.map(FileChannel.MapMode.READ_ONLY, 0, len);</a:t>
            </a:r>
          </a:p>
          <a:p>
            <a:pPr defTabSz="739775">
              <a:defRPr/>
            </a:pPr>
            <a:endParaRPr lang="en-GB" sz="1200">
              <a:cs typeface="+mn-cs"/>
            </a:endParaRPr>
          </a:p>
          <a:p>
            <a:pPr defTabSz="739775">
              <a:defRPr/>
            </a:pPr>
            <a:r>
              <a:rPr lang="en-GB" sz="1200">
                <a:cs typeface="+mn-cs"/>
              </a:rPr>
              <a:t>        // Visit every byte in the file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        for (int i = 0; i &lt; len; i++) {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            byte b = buf.get(i);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            System.out.printf("%c", (char)b);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        }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    } catch (IOException ex) { … }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}</a:t>
            </a:r>
          </a:p>
        </p:txBody>
      </p:sp>
      <p:sp>
        <p:nvSpPr>
          <p:cNvPr id="51206" name="Text Box 29"/>
          <p:cNvSpPr txBox="1">
            <a:spLocks noChangeArrowheads="1"/>
          </p:cNvSpPr>
          <p:nvPr/>
        </p:nvSpPr>
        <p:spPr bwMode="auto">
          <a:xfrm>
            <a:off x="7588250" y="6419850"/>
            <a:ext cx="1244600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NewIO.java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7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C1087F9-4519-4D3D-A45B-A3702BE48B46}" type="slidenum">
              <a:rPr lang="en-GB"/>
              <a:pPr>
                <a:defRPr/>
              </a:pPr>
              <a:t>58</a:t>
            </a:fld>
            <a:endParaRPr lang="en-GB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File Locking (1 of 2)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r>
              <a:rPr lang="en-GB" dirty="0" smtClean="0"/>
              <a:t>Supported on </a:t>
            </a:r>
            <a:r>
              <a:rPr lang="en-GB" dirty="0" err="1" smtClean="0">
                <a:latin typeface="Lucida Console" pitchFamily="49" charset="0"/>
              </a:rPr>
              <a:t>FileChannel</a:t>
            </a:r>
            <a:r>
              <a:rPr lang="en-GB" dirty="0" smtClean="0"/>
              <a:t> objects</a:t>
            </a:r>
          </a:p>
          <a:p>
            <a:pPr lvl="1"/>
            <a:r>
              <a:rPr lang="en-GB" dirty="0" smtClean="0"/>
              <a:t>Lock all (or a portion) of a file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Lock represented by </a:t>
            </a:r>
            <a:r>
              <a:rPr lang="en-GB" dirty="0" err="1" smtClean="0">
                <a:latin typeface="Lucida Console" pitchFamily="49" charset="0"/>
              </a:rPr>
              <a:t>FileLock</a:t>
            </a:r>
            <a:r>
              <a:rPr lang="en-GB" dirty="0" smtClean="0"/>
              <a:t> object</a:t>
            </a:r>
          </a:p>
          <a:p>
            <a:pPr lvl="1"/>
            <a:r>
              <a:rPr lang="en-GB" dirty="0" smtClean="0"/>
              <a:t>Dependent on underlying system support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Shared and exclusive locks available </a:t>
            </a:r>
          </a:p>
          <a:p>
            <a:pPr lvl="1"/>
            <a:r>
              <a:rPr lang="en-GB" dirty="0" smtClean="0"/>
              <a:t>There may be more than one shared lock on a region of a file, </a:t>
            </a:r>
            <a:br>
              <a:rPr lang="en-GB" dirty="0" smtClean="0"/>
            </a:br>
            <a:r>
              <a:rPr lang="en-GB" dirty="0" smtClean="0"/>
              <a:t>but only one exclusive lock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Treat locks as advisory</a:t>
            </a:r>
          </a:p>
          <a:p>
            <a:pPr lvl="1"/>
            <a:r>
              <a:rPr lang="en-GB" dirty="0" smtClean="0"/>
              <a:t>Locks are enforced through cooperation between competing processes</a:t>
            </a:r>
          </a:p>
          <a:p>
            <a:pPr lvl="1"/>
            <a:r>
              <a:rPr lang="en-GB" dirty="0" smtClean="0"/>
              <a:t>Each process should check the lock before attempting to access a shared portion of a file</a:t>
            </a:r>
          </a:p>
        </p:txBody>
      </p:sp>
      <p:sp>
        <p:nvSpPr>
          <p:cNvPr id="52229" name="Lock"/>
          <p:cNvSpPr>
            <a:spLocks noEditPoints="1" noChangeArrowheads="1"/>
          </p:cNvSpPr>
          <p:nvPr/>
        </p:nvSpPr>
        <p:spPr bwMode="auto">
          <a:xfrm flipH="1">
            <a:off x="6918325" y="1104900"/>
            <a:ext cx="1585913" cy="19907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44 w 21600"/>
              <a:gd name="T13" fmla="*/ 9904 h 21600"/>
              <a:gd name="T14" fmla="*/ 21134 w 21600"/>
              <a:gd name="T15" fmla="*/ 153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8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A2CB51A-F06F-4390-839F-F3EA96C55D0F}" type="slidenum">
              <a:rPr lang="en-GB"/>
              <a:pPr>
                <a:defRPr/>
              </a:pPr>
              <a:t>59</a:t>
            </a:fld>
            <a:endParaRPr lang="en-GB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File Locking (2 of 2)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r>
              <a:rPr lang="en-GB" smtClean="0"/>
              <a:t>To acquire a lock:</a:t>
            </a:r>
          </a:p>
          <a:p>
            <a:pPr lvl="1"/>
            <a:r>
              <a:rPr lang="en-GB" smtClean="0"/>
              <a:t>Invoke </a:t>
            </a:r>
            <a:r>
              <a:rPr lang="en-GB" smtClean="0">
                <a:latin typeface="Lucida Console" pitchFamily="49" charset="0"/>
              </a:rPr>
              <a:t>lock()</a:t>
            </a:r>
            <a:r>
              <a:rPr lang="en-GB" smtClean="0"/>
              <a:t> on a </a:t>
            </a:r>
            <a:r>
              <a:rPr lang="en-GB" smtClean="0">
                <a:latin typeface="Lucida Console" pitchFamily="49" charset="0"/>
              </a:rPr>
              <a:t>FileChannel</a:t>
            </a:r>
          </a:p>
          <a:p>
            <a:pPr lvl="1"/>
            <a:r>
              <a:rPr lang="en-GB" smtClean="0"/>
              <a:t>Thread blocks until lock is available</a:t>
            </a:r>
          </a:p>
          <a:p>
            <a:pPr lvl="1"/>
            <a:r>
              <a:rPr lang="en-GB" smtClean="0"/>
              <a:t>Beware deadlock!</a:t>
            </a:r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r>
              <a:rPr lang="en-GB" smtClean="0"/>
              <a:t>To try to acquire a lock (without blocking):</a:t>
            </a:r>
          </a:p>
          <a:p>
            <a:pPr lvl="1"/>
            <a:r>
              <a:rPr lang="en-GB" smtClean="0"/>
              <a:t>Invoke </a:t>
            </a:r>
            <a:r>
              <a:rPr lang="en-GB" smtClean="0">
                <a:latin typeface="Lucida Console" pitchFamily="49" charset="0"/>
              </a:rPr>
              <a:t>trylock()</a:t>
            </a:r>
            <a:r>
              <a:rPr lang="en-GB" smtClean="0"/>
              <a:t> on a </a:t>
            </a:r>
            <a:r>
              <a:rPr lang="en-GB" smtClean="0">
                <a:latin typeface="Lucida Console" pitchFamily="49" charset="0"/>
              </a:rPr>
              <a:t>FileChannel</a:t>
            </a:r>
          </a:p>
          <a:p>
            <a:pPr lvl="1"/>
            <a:r>
              <a:rPr lang="en-GB" smtClean="0"/>
              <a:t>Returns </a:t>
            </a:r>
            <a:r>
              <a:rPr lang="en-GB" smtClean="0">
                <a:latin typeface="Lucida Console" pitchFamily="49" charset="0"/>
              </a:rPr>
              <a:t>null</a:t>
            </a:r>
            <a:r>
              <a:rPr lang="en-GB" smtClean="0"/>
              <a:t> if lock cannot be obtained</a:t>
            </a:r>
          </a:p>
        </p:txBody>
      </p:sp>
      <p:sp>
        <p:nvSpPr>
          <p:cNvPr id="1089541" name="Rectangle 5"/>
          <p:cNvSpPr>
            <a:spLocks noChangeArrowheads="1"/>
          </p:cNvSpPr>
          <p:nvPr/>
        </p:nvSpPr>
        <p:spPr bwMode="auto">
          <a:xfrm>
            <a:off x="1162050" y="2706688"/>
            <a:ext cx="7616825" cy="15065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>
                <a:cs typeface="+mn-cs"/>
              </a:rPr>
              <a:t>FileOutputStream fos = new FileOutputStream(outfilename);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FileChannel outchannel= fos.getChannel();</a:t>
            </a:r>
          </a:p>
          <a:p>
            <a:pPr defTabSz="739775">
              <a:defRPr/>
            </a:pPr>
            <a:endParaRPr lang="en-GB" sz="1200">
              <a:cs typeface="+mn-cs"/>
            </a:endParaRPr>
          </a:p>
          <a:p>
            <a:pPr defTabSz="739775">
              <a:defRPr/>
            </a:pPr>
            <a:r>
              <a:rPr lang="en-GB" sz="1200">
                <a:cs typeface="+mn-cs"/>
              </a:rPr>
              <a:t>// Lock file region starting at offset 20 bytes, length 30 bytes, not shared.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FileLock lock = outchannel.lock(20, 30, false);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…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// Release lock.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lock.release();</a:t>
            </a:r>
          </a:p>
        </p:txBody>
      </p:sp>
      <p:sp>
        <p:nvSpPr>
          <p:cNvPr id="1089543" name="Rectangle 7"/>
          <p:cNvSpPr>
            <a:spLocks noChangeArrowheads="1"/>
          </p:cNvSpPr>
          <p:nvPr/>
        </p:nvSpPr>
        <p:spPr bwMode="auto">
          <a:xfrm>
            <a:off x="1162050" y="5513388"/>
            <a:ext cx="7616825" cy="11922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>
                <a:cs typeface="+mn-cs"/>
              </a:rPr>
              <a:t>…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FileLock lock = outchannel.trylock(20, 30, false);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if (lock != null) {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    …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    lock.release();</a:t>
            </a:r>
          </a:p>
          <a:p>
            <a:pPr defTabSz="739775">
              <a:defRPr/>
            </a:pPr>
            <a:r>
              <a:rPr lang="en-GB" sz="1200"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97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1F6C0C7-CFAF-4BFA-A17C-5E1D0D56FF75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Useful File Methods - Queries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1196975"/>
            <a:ext cx="5133975" cy="4935538"/>
          </a:xfrm>
        </p:spPr>
        <p:txBody>
          <a:bodyPr/>
          <a:lstStyle/>
          <a:p>
            <a:pPr lvl="1"/>
            <a:r>
              <a:rPr lang="en-GB" sz="1800" smtClean="0">
                <a:latin typeface="Lucida Console" pitchFamily="49" charset="0"/>
              </a:rPr>
              <a:t>boolean exists()             </a:t>
            </a:r>
          </a:p>
          <a:p>
            <a:pPr lvl="1"/>
            <a:r>
              <a:rPr lang="en-GB" sz="1800" smtClean="0">
                <a:latin typeface="Lucida Console" pitchFamily="49" charset="0"/>
              </a:rPr>
              <a:t>int     length()             </a:t>
            </a:r>
          </a:p>
          <a:p>
            <a:pPr lvl="1"/>
            <a:r>
              <a:rPr lang="en-GB" sz="1800" smtClean="0">
                <a:latin typeface="Lucida Console" pitchFamily="49" charset="0"/>
              </a:rPr>
              <a:t>long    lastModified()</a:t>
            </a:r>
          </a:p>
          <a:p>
            <a:pPr lvl="1"/>
            <a:endParaRPr lang="en-GB" sz="1800" smtClean="0">
              <a:latin typeface="Lucida Console" pitchFamily="49" charset="0"/>
            </a:endParaRPr>
          </a:p>
          <a:p>
            <a:pPr lvl="1"/>
            <a:r>
              <a:rPr lang="en-GB" sz="1800" smtClean="0">
                <a:latin typeface="Lucida Console" pitchFamily="49" charset="0"/>
              </a:rPr>
              <a:t>boolean canExecute() </a:t>
            </a:r>
          </a:p>
          <a:p>
            <a:pPr lvl="1"/>
            <a:r>
              <a:rPr lang="en-GB" sz="1800" smtClean="0">
                <a:latin typeface="Lucida Console" pitchFamily="49" charset="0"/>
              </a:rPr>
              <a:t>boolean canRead()            </a:t>
            </a:r>
          </a:p>
          <a:p>
            <a:pPr lvl="1"/>
            <a:r>
              <a:rPr lang="en-GB" sz="1800" smtClean="0">
                <a:latin typeface="Lucida Console" pitchFamily="49" charset="0"/>
              </a:rPr>
              <a:t>boolean canWrite() </a:t>
            </a:r>
          </a:p>
          <a:p>
            <a:pPr lvl="1"/>
            <a:endParaRPr lang="en-GB" sz="1800" smtClean="0">
              <a:latin typeface="Lucida Console" pitchFamily="49" charset="0"/>
            </a:endParaRPr>
          </a:p>
          <a:p>
            <a:pPr lvl="1"/>
            <a:r>
              <a:rPr lang="en-GB" sz="1800" smtClean="0">
                <a:latin typeface="Lucida Console" pitchFamily="49" charset="0"/>
              </a:rPr>
              <a:t>boolean isAbsolute()         </a:t>
            </a:r>
          </a:p>
          <a:p>
            <a:pPr lvl="1"/>
            <a:r>
              <a:rPr lang="en-GB" sz="1800" smtClean="0">
                <a:latin typeface="Lucida Console" pitchFamily="49" charset="0"/>
              </a:rPr>
              <a:t>boolean isDirectory()</a:t>
            </a:r>
          </a:p>
          <a:p>
            <a:pPr lvl="1"/>
            <a:r>
              <a:rPr lang="en-GB" sz="1800" smtClean="0">
                <a:latin typeface="Lucida Console" pitchFamily="49" charset="0"/>
              </a:rPr>
              <a:t>boolean isFile()             </a:t>
            </a:r>
          </a:p>
          <a:p>
            <a:pPr lvl="1"/>
            <a:r>
              <a:rPr lang="en-GB" sz="1800" smtClean="0">
                <a:latin typeface="Lucida Console" pitchFamily="49" charset="0"/>
              </a:rPr>
              <a:t>boolean isHidden()</a:t>
            </a:r>
          </a:p>
          <a:p>
            <a:pPr lvl="1"/>
            <a:endParaRPr lang="en-GB" sz="1800" smtClean="0">
              <a:latin typeface="Lucida Console" pitchFamily="49" charset="0"/>
            </a:endParaRPr>
          </a:p>
          <a:p>
            <a:pPr lvl="1"/>
            <a:r>
              <a:rPr lang="en-GB" sz="1800" smtClean="0">
                <a:latin typeface="Lucida Console" pitchFamily="49" charset="0"/>
              </a:rPr>
              <a:t>URI     toURI()</a:t>
            </a:r>
          </a:p>
          <a:p>
            <a:pPr lvl="1"/>
            <a:r>
              <a:rPr lang="en-GB" sz="1800" smtClean="0">
                <a:latin typeface="Lucida Console" pitchFamily="49" charset="0"/>
              </a:rPr>
              <a:t>URL     toURL()</a:t>
            </a:r>
          </a:p>
          <a:p>
            <a:pPr lvl="1"/>
            <a:endParaRPr lang="en-GB" sz="1800" smtClean="0">
              <a:latin typeface="Lucida Console" pitchFamily="49" charset="0"/>
            </a:endParaRPr>
          </a:p>
          <a:p>
            <a:pPr lvl="1"/>
            <a:endParaRPr lang="en-GB" sz="1800" smtClean="0">
              <a:latin typeface="Lucida Console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02138" y="1198563"/>
            <a:ext cx="4741862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1800" kern="0" dirty="0" err="1">
                <a:solidFill>
                  <a:schemeClr val="tx2"/>
                </a:solidFill>
                <a:cs typeface="+mn-cs"/>
              </a:rPr>
              <a:t>boolean</a:t>
            </a:r>
            <a:r>
              <a:rPr lang="en-GB" sz="1800" kern="0" dirty="0">
                <a:solidFill>
                  <a:schemeClr val="tx2"/>
                </a:solidFill>
                <a:cs typeface="+mn-cs"/>
              </a:rPr>
              <a:t>  </a:t>
            </a:r>
            <a:r>
              <a:rPr lang="en-GB" sz="1800" kern="0" dirty="0" err="1">
                <a:solidFill>
                  <a:schemeClr val="tx2"/>
                </a:solidFill>
                <a:cs typeface="+mn-cs"/>
              </a:rPr>
              <a:t>isAbsolute</a:t>
            </a:r>
            <a:r>
              <a:rPr lang="en-GB" sz="1800" kern="0" dirty="0">
                <a:solidFill>
                  <a:schemeClr val="tx2"/>
                </a:solidFill>
                <a:cs typeface="+mn-cs"/>
              </a:rPr>
              <a:t>()        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1800" kern="0" dirty="0" err="1">
                <a:solidFill>
                  <a:schemeClr val="tx2"/>
                </a:solidFill>
                <a:cs typeface="+mn-cs"/>
              </a:rPr>
              <a:t>boolean</a:t>
            </a:r>
            <a:r>
              <a:rPr lang="en-GB" sz="1800" kern="0" dirty="0">
                <a:solidFill>
                  <a:schemeClr val="tx2"/>
                </a:solidFill>
                <a:cs typeface="+mn-cs"/>
              </a:rPr>
              <a:t>  </a:t>
            </a:r>
            <a:r>
              <a:rPr lang="en-GB" sz="1800" kern="0" dirty="0" err="1">
                <a:solidFill>
                  <a:schemeClr val="tx2"/>
                </a:solidFill>
                <a:cs typeface="+mn-cs"/>
              </a:rPr>
              <a:t>isDirectory</a:t>
            </a:r>
            <a:r>
              <a:rPr lang="en-GB" sz="1800" kern="0" dirty="0">
                <a:solidFill>
                  <a:schemeClr val="tx2"/>
                </a:solidFill>
                <a:cs typeface="+mn-cs"/>
              </a:rPr>
              <a:t>()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1800" kern="0" dirty="0" err="1">
                <a:solidFill>
                  <a:schemeClr val="tx2"/>
                </a:solidFill>
                <a:cs typeface="+mn-cs"/>
              </a:rPr>
              <a:t>boolean</a:t>
            </a:r>
            <a:r>
              <a:rPr lang="en-GB" sz="1800" kern="0" dirty="0">
                <a:solidFill>
                  <a:schemeClr val="tx2"/>
                </a:solidFill>
                <a:cs typeface="+mn-cs"/>
              </a:rPr>
              <a:t>  </a:t>
            </a:r>
            <a:r>
              <a:rPr lang="en-GB" sz="1800" kern="0" dirty="0" err="1">
                <a:solidFill>
                  <a:schemeClr val="tx2"/>
                </a:solidFill>
                <a:cs typeface="+mn-cs"/>
              </a:rPr>
              <a:t>isFile</a:t>
            </a:r>
            <a:r>
              <a:rPr lang="en-GB" sz="1800" kern="0" dirty="0">
                <a:solidFill>
                  <a:schemeClr val="tx2"/>
                </a:solidFill>
                <a:cs typeface="+mn-cs"/>
              </a:rPr>
              <a:t>()            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1800" kern="0" dirty="0" err="1">
                <a:solidFill>
                  <a:schemeClr val="tx2"/>
                </a:solidFill>
                <a:cs typeface="+mn-cs"/>
              </a:rPr>
              <a:t>boolean</a:t>
            </a:r>
            <a:r>
              <a:rPr lang="en-GB" sz="1800" kern="0" dirty="0">
                <a:solidFill>
                  <a:schemeClr val="tx2"/>
                </a:solidFill>
                <a:cs typeface="+mn-cs"/>
              </a:rPr>
              <a:t>  </a:t>
            </a:r>
            <a:r>
              <a:rPr lang="en-GB" sz="1800" kern="0" dirty="0" err="1">
                <a:solidFill>
                  <a:schemeClr val="tx2"/>
                </a:solidFill>
                <a:cs typeface="+mn-cs"/>
              </a:rPr>
              <a:t>isHidden</a:t>
            </a:r>
            <a:r>
              <a:rPr lang="en-GB" sz="1800" kern="0" dirty="0">
                <a:solidFill>
                  <a:schemeClr val="tx2"/>
                </a:solidFill>
                <a:cs typeface="+mn-cs"/>
              </a:rPr>
              <a:t>()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endParaRPr lang="en-GB" sz="1800" kern="0" dirty="0">
              <a:solidFill>
                <a:schemeClr val="tx2"/>
              </a:solidFill>
              <a:cs typeface="+mn-cs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1800" kern="0" dirty="0">
                <a:solidFill>
                  <a:schemeClr val="tx2"/>
                </a:solidFill>
                <a:cs typeface="+mn-cs"/>
              </a:rPr>
              <a:t>String   </a:t>
            </a:r>
            <a:r>
              <a:rPr lang="en-GB" sz="1800" kern="0" dirty="0" err="1">
                <a:solidFill>
                  <a:schemeClr val="tx2"/>
                </a:solidFill>
                <a:cs typeface="+mn-cs"/>
              </a:rPr>
              <a:t>getName</a:t>
            </a:r>
            <a:r>
              <a:rPr lang="en-GB" sz="1800" kern="0" dirty="0">
                <a:solidFill>
                  <a:schemeClr val="tx2"/>
                </a:solidFill>
                <a:cs typeface="+mn-cs"/>
              </a:rPr>
              <a:t>()           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1800" kern="0" dirty="0">
                <a:solidFill>
                  <a:schemeClr val="tx2"/>
                </a:solidFill>
                <a:cs typeface="+mn-cs"/>
              </a:rPr>
              <a:t>String   </a:t>
            </a:r>
            <a:r>
              <a:rPr lang="en-GB" sz="1800" kern="0" dirty="0" err="1">
                <a:solidFill>
                  <a:schemeClr val="tx2"/>
                </a:solidFill>
                <a:cs typeface="+mn-cs"/>
              </a:rPr>
              <a:t>getPath</a:t>
            </a:r>
            <a:r>
              <a:rPr lang="en-GB" sz="1800" kern="0" dirty="0">
                <a:solidFill>
                  <a:schemeClr val="tx2"/>
                </a:solidFill>
                <a:cs typeface="+mn-cs"/>
              </a:rPr>
              <a:t>()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1800" kern="0" dirty="0">
                <a:solidFill>
                  <a:schemeClr val="tx2"/>
                </a:solidFill>
                <a:cs typeface="+mn-cs"/>
              </a:rPr>
              <a:t>String   </a:t>
            </a:r>
            <a:r>
              <a:rPr lang="en-GB" sz="1800" kern="0" dirty="0" err="1">
                <a:solidFill>
                  <a:schemeClr val="tx2"/>
                </a:solidFill>
                <a:cs typeface="+mn-cs"/>
              </a:rPr>
              <a:t>getAbsolutePath</a:t>
            </a:r>
            <a:r>
              <a:rPr lang="en-GB" sz="1800" kern="0" dirty="0">
                <a:solidFill>
                  <a:schemeClr val="tx2"/>
                </a:solidFill>
                <a:cs typeface="+mn-cs"/>
              </a:rPr>
              <a:t>()   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1800" kern="0" dirty="0">
                <a:solidFill>
                  <a:schemeClr val="tx2"/>
                </a:solidFill>
                <a:cs typeface="+mn-cs"/>
              </a:rPr>
              <a:t>File     </a:t>
            </a:r>
            <a:r>
              <a:rPr lang="en-GB" sz="1800" kern="0" dirty="0" err="1">
                <a:solidFill>
                  <a:schemeClr val="tx2"/>
                </a:solidFill>
                <a:cs typeface="+mn-cs"/>
              </a:rPr>
              <a:t>getAbsoluteFile</a:t>
            </a:r>
            <a:r>
              <a:rPr lang="en-GB" sz="1800" kern="0" dirty="0">
                <a:solidFill>
                  <a:schemeClr val="tx2"/>
                </a:solidFill>
                <a:cs typeface="+mn-cs"/>
              </a:rPr>
              <a:t>()   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1800" kern="0" dirty="0">
                <a:solidFill>
                  <a:schemeClr val="tx2"/>
                </a:solidFill>
                <a:cs typeface="+mn-cs"/>
              </a:rPr>
              <a:t>String   </a:t>
            </a:r>
            <a:r>
              <a:rPr lang="en-GB" sz="1800" kern="0" dirty="0" err="1">
                <a:solidFill>
                  <a:schemeClr val="tx2"/>
                </a:solidFill>
                <a:cs typeface="+mn-cs"/>
              </a:rPr>
              <a:t>getParent</a:t>
            </a:r>
            <a:r>
              <a:rPr lang="en-GB" sz="1800" kern="0" dirty="0">
                <a:solidFill>
                  <a:schemeClr val="tx2"/>
                </a:solidFill>
                <a:cs typeface="+mn-cs"/>
              </a:rPr>
              <a:t>()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1800" kern="0" dirty="0">
                <a:solidFill>
                  <a:schemeClr val="tx2"/>
                </a:solidFill>
                <a:cs typeface="+mn-cs"/>
              </a:rPr>
              <a:t>File     </a:t>
            </a:r>
            <a:r>
              <a:rPr lang="en-GB" sz="1800" kern="0" dirty="0" err="1">
                <a:solidFill>
                  <a:schemeClr val="tx2"/>
                </a:solidFill>
                <a:cs typeface="+mn-cs"/>
              </a:rPr>
              <a:t>getParentFile</a:t>
            </a:r>
            <a:r>
              <a:rPr lang="en-GB" sz="1800" kern="0" dirty="0">
                <a:solidFill>
                  <a:schemeClr val="tx2"/>
                </a:solidFill>
                <a:cs typeface="+mn-cs"/>
              </a:rPr>
              <a:t>()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1800" kern="0" dirty="0" err="1">
                <a:solidFill>
                  <a:schemeClr val="tx2"/>
                </a:solidFill>
                <a:cs typeface="+mn-cs"/>
              </a:rPr>
              <a:t>int</a:t>
            </a:r>
            <a:r>
              <a:rPr lang="en-GB" sz="1800" kern="0" dirty="0">
                <a:solidFill>
                  <a:schemeClr val="tx2"/>
                </a:solidFill>
                <a:cs typeface="+mn-cs"/>
              </a:rPr>
              <a:t>      </a:t>
            </a:r>
            <a:r>
              <a:rPr lang="en-GB" sz="1800" kern="0" dirty="0" err="1">
                <a:solidFill>
                  <a:schemeClr val="tx2"/>
                </a:solidFill>
                <a:cs typeface="+mn-cs"/>
              </a:rPr>
              <a:t>compareTo</a:t>
            </a:r>
            <a:r>
              <a:rPr lang="en-GB" sz="1800" kern="0" dirty="0">
                <a:solidFill>
                  <a:schemeClr val="tx2"/>
                </a:solidFill>
                <a:cs typeface="+mn-cs"/>
              </a:rPr>
              <a:t>(File)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endParaRPr lang="en-GB" sz="1800" kern="0" dirty="0">
              <a:solidFill>
                <a:schemeClr val="tx2"/>
              </a:solidFill>
              <a:cs typeface="+mn-cs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1800" kern="0" dirty="0">
                <a:solidFill>
                  <a:schemeClr val="tx2"/>
                </a:solidFill>
                <a:cs typeface="+mn-cs"/>
              </a:rPr>
              <a:t>String[] list()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1800" kern="0" dirty="0">
                <a:solidFill>
                  <a:schemeClr val="tx2"/>
                </a:solidFill>
                <a:cs typeface="+mn-cs"/>
              </a:rPr>
              <a:t>File[]   </a:t>
            </a:r>
            <a:r>
              <a:rPr lang="en-GB" sz="1800" kern="0" dirty="0" err="1">
                <a:solidFill>
                  <a:schemeClr val="tx2"/>
                </a:solidFill>
                <a:cs typeface="+mn-cs"/>
              </a:rPr>
              <a:t>listFiles</a:t>
            </a:r>
            <a:r>
              <a:rPr lang="en-GB" sz="1800" kern="0" dirty="0">
                <a:solidFill>
                  <a:schemeClr val="tx2"/>
                </a:solidFill>
                <a:cs typeface="+mn-cs"/>
              </a:rPr>
              <a:t>()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1800" kern="0" dirty="0">
                <a:solidFill>
                  <a:schemeClr val="tx2"/>
                </a:solidFill>
                <a:cs typeface="+mn-cs"/>
              </a:rPr>
              <a:t>File[]   </a:t>
            </a:r>
            <a:r>
              <a:rPr lang="en-GB" sz="1800" kern="0" dirty="0" err="1">
                <a:solidFill>
                  <a:schemeClr val="tx2"/>
                </a:solidFill>
                <a:cs typeface="+mn-cs"/>
              </a:rPr>
              <a:t>listRoots</a:t>
            </a:r>
            <a:r>
              <a:rPr lang="en-GB" sz="1800" kern="0" dirty="0">
                <a:solidFill>
                  <a:schemeClr val="tx2"/>
                </a:solidFill>
                <a:cs typeface="+mn-cs"/>
              </a:rPr>
              <a:t>()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endParaRPr lang="en-GB" sz="1800" kern="0" dirty="0">
              <a:solidFill>
                <a:schemeClr val="tx2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BB2D58B-9CBB-4B83-8A0B-67484ABBA2F1}" type="slidenum">
              <a:rPr lang="en-GB"/>
              <a:pPr>
                <a:defRPr/>
              </a:pPr>
              <a:t>60</a:t>
            </a:fld>
            <a:endParaRPr lang="en-GB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Online Examples (1 of 2)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dirty="0" smtClean="0"/>
              <a:t>Sun Microsystems provides excellent examples</a:t>
            </a:r>
          </a:p>
          <a:p>
            <a:pPr lvl="1"/>
            <a:r>
              <a:rPr lang="en-GB" sz="1800" dirty="0" smtClean="0"/>
              <a:t>java.sun.com/javase/6/docs/technotes/guides/io/example/index.html</a:t>
            </a:r>
          </a:p>
          <a:p>
            <a:pPr lvl="1"/>
            <a:endParaRPr lang="en-GB" sz="1800" dirty="0" smtClean="0"/>
          </a:p>
          <a:p>
            <a:r>
              <a:rPr lang="en-GB" dirty="0" smtClean="0"/>
              <a:t>Simple examples:</a:t>
            </a:r>
          </a:p>
          <a:p>
            <a:pPr lvl="1"/>
            <a:r>
              <a:rPr lang="en-GB" dirty="0" err="1" smtClean="0"/>
              <a:t>Sum.java</a:t>
            </a:r>
            <a:r>
              <a:rPr lang="en-GB" dirty="0" smtClean="0"/>
              <a:t> - Using NIO mapped byte buffers (fast memory usage)</a:t>
            </a:r>
          </a:p>
          <a:p>
            <a:pPr lvl="1"/>
            <a:r>
              <a:rPr lang="en-GB" dirty="0" err="1" smtClean="0"/>
              <a:t>Grep.java</a:t>
            </a:r>
            <a:r>
              <a:rPr lang="en-GB" dirty="0" smtClean="0"/>
              <a:t> - Regular expressions, </a:t>
            </a:r>
            <a:r>
              <a:rPr lang="en-GB" dirty="0" err="1" smtClean="0"/>
              <a:t>charsets</a:t>
            </a:r>
            <a:r>
              <a:rPr lang="en-GB" dirty="0" smtClean="0"/>
              <a:t>, and mapped buffers</a:t>
            </a:r>
          </a:p>
          <a:p>
            <a:pPr lvl="1"/>
            <a:r>
              <a:rPr lang="en-GB" dirty="0" err="1" smtClean="0"/>
              <a:t>Ping.java</a:t>
            </a:r>
            <a:r>
              <a:rPr lang="en-GB" dirty="0" smtClean="0"/>
              <a:t> - Non-blocking socket connections, multithreading</a:t>
            </a:r>
          </a:p>
          <a:p>
            <a:pPr lvl="1"/>
            <a:endParaRPr lang="en-GB" dirty="0" smtClean="0"/>
          </a:p>
          <a:p>
            <a:pPr lvl="1"/>
            <a:endParaRPr lang="en-GB" sz="2400" dirty="0" smtClean="0"/>
          </a:p>
          <a:p>
            <a:endParaRPr lang="en-GB" sz="1800" dirty="0" smtClean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881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5758351-5FDB-469C-BF88-8C644F8C921D}" type="slidenum">
              <a:rPr lang="en-GB"/>
              <a:pPr>
                <a:defRPr/>
              </a:pPr>
              <a:t>61</a:t>
            </a:fld>
            <a:endParaRPr lang="en-GB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Online Examples (2 of 2)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smtClean="0"/>
              <a:t>The samples illustrate some more advanced NIO techniques:</a:t>
            </a:r>
          </a:p>
          <a:p>
            <a:pPr lvl="1"/>
            <a:r>
              <a:rPr lang="en-GB" smtClean="0"/>
              <a:t>TimeQuery.java</a:t>
            </a:r>
          </a:p>
          <a:p>
            <a:pPr lvl="2"/>
            <a:r>
              <a:rPr lang="en-GB" smtClean="0"/>
              <a:t>Blocking client, using NIO socket channels (connecting and reading)</a:t>
            </a:r>
          </a:p>
          <a:p>
            <a:pPr lvl="2"/>
            <a:r>
              <a:rPr lang="en-GB" smtClean="0"/>
              <a:t>Uses buffers, charsets, and regular expressions</a:t>
            </a:r>
          </a:p>
          <a:p>
            <a:pPr lvl="1"/>
            <a:r>
              <a:rPr lang="en-GB" smtClean="0"/>
              <a:t>TimeServer.java</a:t>
            </a:r>
          </a:p>
          <a:p>
            <a:pPr lvl="2"/>
            <a:r>
              <a:rPr lang="en-GB" smtClean="0"/>
              <a:t>Blocking server, using NIO socket channels (accepting and writing)</a:t>
            </a:r>
          </a:p>
          <a:p>
            <a:pPr lvl="2"/>
            <a:r>
              <a:rPr lang="en-GB" smtClean="0"/>
              <a:t>Uses buffers, charsets, and regular expressions</a:t>
            </a:r>
          </a:p>
          <a:p>
            <a:pPr lvl="1"/>
            <a:r>
              <a:rPr lang="en-GB" smtClean="0"/>
              <a:t>NBTimeServer.java</a:t>
            </a:r>
          </a:p>
          <a:p>
            <a:pPr lvl="2"/>
            <a:r>
              <a:rPr lang="en-GB" smtClean="0"/>
              <a:t>Non-blocking Internet time server</a:t>
            </a:r>
          </a:p>
          <a:p>
            <a:pPr lvl="1"/>
            <a:endParaRPr lang="en-GB" smtClean="0"/>
          </a:p>
          <a:p>
            <a:endParaRPr lang="en-GB" smtClean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4E128E8-D218-4A0E-8B76-7104A6301F25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Useful File Methods - Modifiers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1196975"/>
            <a:ext cx="8486775" cy="4303713"/>
          </a:xfrm>
        </p:spPr>
        <p:txBody>
          <a:bodyPr/>
          <a:lstStyle/>
          <a:p>
            <a:pPr lvl="1"/>
            <a:r>
              <a:rPr lang="en-GB" sz="1800" smtClean="0">
                <a:latin typeface="Lucida Console" pitchFamily="49" charset="0"/>
              </a:rPr>
              <a:t>boolean mkdir() </a:t>
            </a:r>
          </a:p>
          <a:p>
            <a:pPr lvl="1"/>
            <a:r>
              <a:rPr lang="en-GB" sz="1800" smtClean="0">
                <a:latin typeface="Lucida Console" pitchFamily="49" charset="0"/>
              </a:rPr>
              <a:t>boolean mkdirs() </a:t>
            </a:r>
          </a:p>
          <a:p>
            <a:pPr lvl="1"/>
            <a:r>
              <a:rPr lang="en-GB" sz="1800" smtClean="0">
                <a:latin typeface="Lucida Console" pitchFamily="49" charset="0"/>
              </a:rPr>
              <a:t>boolean createNewFile() </a:t>
            </a:r>
          </a:p>
          <a:p>
            <a:pPr lvl="1"/>
            <a:r>
              <a:rPr lang="en-GB" sz="1800" smtClean="0">
                <a:latin typeface="Lucida Console" pitchFamily="49" charset="0"/>
              </a:rPr>
              <a:t>boolean delete()</a:t>
            </a:r>
          </a:p>
          <a:p>
            <a:pPr lvl="1"/>
            <a:endParaRPr lang="en-GB" sz="1800" smtClean="0">
              <a:latin typeface="Lucida Console" pitchFamily="49" charset="0"/>
            </a:endParaRPr>
          </a:p>
          <a:p>
            <a:pPr lvl="1"/>
            <a:r>
              <a:rPr lang="en-GB" sz="1800" smtClean="0">
                <a:latin typeface="Lucida Console" pitchFamily="49" charset="0"/>
              </a:rPr>
              <a:t>boolean renameTo(File)</a:t>
            </a:r>
          </a:p>
          <a:p>
            <a:pPr lvl="1"/>
            <a:endParaRPr lang="en-GB" sz="1800" smtClean="0">
              <a:latin typeface="Lucida Console" pitchFamily="49" charset="0"/>
            </a:endParaRPr>
          </a:p>
          <a:p>
            <a:pPr lvl="1"/>
            <a:r>
              <a:rPr lang="en-GB" sz="1800" smtClean="0">
                <a:latin typeface="Lucida Console" pitchFamily="49" charset="0"/>
              </a:rPr>
              <a:t>boolean setReadOnly(boolean)</a:t>
            </a:r>
          </a:p>
          <a:p>
            <a:pPr lvl="1"/>
            <a:r>
              <a:rPr lang="en-GB" sz="1800" smtClean="0">
                <a:latin typeface="Lucida Console" pitchFamily="49" charset="0"/>
              </a:rPr>
              <a:t>boolean setReadable(boolean)</a:t>
            </a:r>
          </a:p>
          <a:p>
            <a:pPr lvl="1"/>
            <a:r>
              <a:rPr lang="en-GB" sz="1800" smtClean="0">
                <a:latin typeface="Lucida Console" pitchFamily="49" charset="0"/>
              </a:rPr>
              <a:t>boolean setWriteable(boolean)</a:t>
            </a:r>
          </a:p>
          <a:p>
            <a:pPr lvl="1"/>
            <a:r>
              <a:rPr lang="en-GB" sz="1800" smtClean="0">
                <a:latin typeface="Lucida Console" pitchFamily="49" charset="0"/>
              </a:rPr>
              <a:t>boolean setExecutable(boolean)</a:t>
            </a:r>
          </a:p>
          <a:p>
            <a:pPr lvl="1"/>
            <a:r>
              <a:rPr lang="en-GB" sz="1800" smtClean="0">
                <a:latin typeface="Lucida Console" pitchFamily="49" charset="0"/>
              </a:rPr>
              <a:t>boolean setLastModified(long)</a:t>
            </a:r>
          </a:p>
          <a:p>
            <a:pPr lvl="1"/>
            <a:endParaRPr lang="en-GB" sz="180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A67C128-256A-4055-9B70-FDE662925080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Specifying Directories and File Paths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When specifying directory names, you can use a / to separate directories</a:t>
            </a:r>
            <a:endParaRPr lang="en-GB" dirty="0" smtClean="0"/>
          </a:p>
          <a:p>
            <a:pPr>
              <a:defRPr/>
            </a:pPr>
            <a:r>
              <a:rPr lang="en-US" dirty="0" smtClean="0"/>
              <a:t>When specifying the name and location of a file, you can use:</a:t>
            </a:r>
            <a:endParaRPr lang="en-GB" dirty="0" smtClean="0"/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An absolute path name 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Or a relative path name</a:t>
            </a:r>
            <a:endParaRPr lang="en-GB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/>
              <a:t>If you want to create a </a:t>
            </a:r>
            <a:r>
              <a:rPr lang="en-US" dirty="0" smtClean="0">
                <a:latin typeface="Lucida Console" pitchFamily="49" charset="0"/>
              </a:rPr>
              <a:t>File</a:t>
            </a:r>
            <a:r>
              <a:rPr lang="en-US" dirty="0" smtClean="0"/>
              <a:t> object that represents a file on a remote computer…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Use the Universal Naming Convention (UNC)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E.g. </a:t>
            </a:r>
            <a:r>
              <a:rPr lang="en-US" dirty="0" smtClean="0">
                <a:latin typeface="Lucida Console" pitchFamily="49" charset="0"/>
                <a:ea typeface="+mn-ea"/>
                <a:cs typeface="+mn-cs"/>
              </a:rPr>
              <a:t>//hostname/folder/subfolder/…</a:t>
            </a:r>
            <a:endParaRPr lang="en-GB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9EDAF3C-F08F-485F-AB1E-91D7E09A16A2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Creating a New Directory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1675" y="1214438"/>
            <a:ext cx="8086725" cy="30432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>
                <a:cs typeface="+mn-cs"/>
              </a:rPr>
              <a:t>public static void </a:t>
            </a:r>
            <a:r>
              <a:rPr lang="en-GB" sz="1200" dirty="0" err="1">
                <a:cs typeface="+mn-cs"/>
              </a:rPr>
              <a:t>demoCreatingDirectory</a:t>
            </a:r>
            <a:r>
              <a:rPr lang="en-GB" sz="1200" dirty="0">
                <a:cs typeface="+mn-cs"/>
              </a:rPr>
              <a:t>() {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String </a:t>
            </a:r>
            <a:r>
              <a:rPr lang="en-GB" sz="1200" dirty="0" err="1">
                <a:cs typeface="+mn-cs"/>
              </a:rPr>
              <a:t>dirName</a:t>
            </a:r>
            <a:r>
              <a:rPr lang="en-GB" sz="1200" dirty="0">
                <a:cs typeface="+mn-cs"/>
              </a:rPr>
              <a:t> = "c:/MyNewFolder/MyNewSubFolder/";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File dir = new File(</a:t>
            </a:r>
            <a:r>
              <a:rPr lang="en-GB" sz="1200" dirty="0" err="1">
                <a:cs typeface="+mn-cs"/>
              </a:rPr>
              <a:t>dirName</a:t>
            </a:r>
            <a:r>
              <a:rPr lang="en-GB" sz="1200" dirty="0">
                <a:cs typeface="+mn-cs"/>
              </a:rPr>
              <a:t>);</a:t>
            </a:r>
          </a:p>
          <a:p>
            <a:pPr>
              <a:defRPr/>
            </a:pPr>
            <a:endParaRPr lang="en-GB" sz="1200" dirty="0">
              <a:cs typeface="+mn-cs"/>
            </a:endParaRPr>
          </a:p>
          <a:p>
            <a:pPr>
              <a:defRPr/>
            </a:pPr>
            <a:endParaRPr lang="en-GB" sz="1200" dirty="0">
              <a:cs typeface="+mn-cs"/>
            </a:endParaRPr>
          </a:p>
          <a:p>
            <a:pPr>
              <a:defRPr/>
            </a:pPr>
            <a:r>
              <a:rPr lang="en-GB" sz="1200" dirty="0">
                <a:cs typeface="+mn-cs"/>
              </a:rPr>
              <a:t>  if (</a:t>
            </a:r>
            <a:r>
              <a:rPr lang="en-GB" sz="1200" dirty="0" err="1">
                <a:cs typeface="+mn-cs"/>
              </a:rPr>
              <a:t>dir.exists</a:t>
            </a:r>
            <a:r>
              <a:rPr lang="en-GB" sz="1200" dirty="0">
                <a:cs typeface="+mn-cs"/>
              </a:rPr>
              <a:t>()) {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</a:t>
            </a:r>
            <a:r>
              <a:rPr lang="en-GB" sz="1200" dirty="0" err="1">
                <a:cs typeface="+mn-cs"/>
              </a:rPr>
              <a:t>System.out.printf</a:t>
            </a:r>
            <a:r>
              <a:rPr lang="en-GB" sz="1200" dirty="0">
                <a:cs typeface="+mn-cs"/>
              </a:rPr>
              <a:t>("Directory %s already exists.", </a:t>
            </a:r>
            <a:r>
              <a:rPr lang="en-GB" sz="1200" dirty="0" err="1">
                <a:cs typeface="+mn-cs"/>
              </a:rPr>
              <a:t>dirName</a:t>
            </a:r>
            <a:r>
              <a:rPr lang="en-GB" sz="1200" dirty="0">
                <a:cs typeface="+mn-cs"/>
              </a:rPr>
              <a:t>);</a:t>
            </a:r>
          </a:p>
          <a:p>
            <a:pPr>
              <a:defRPr/>
            </a:pPr>
            <a:endParaRPr lang="en-GB" sz="1200" dirty="0">
              <a:cs typeface="+mn-cs"/>
            </a:endParaRPr>
          </a:p>
          <a:p>
            <a:pPr>
              <a:defRPr/>
            </a:pPr>
            <a:r>
              <a:rPr lang="en-GB" sz="1200" dirty="0">
                <a:cs typeface="+mn-cs"/>
              </a:rPr>
              <a:t>  }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else {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</a:t>
            </a:r>
            <a:r>
              <a:rPr lang="en-GB" sz="1200" dirty="0" err="1">
                <a:cs typeface="+mn-cs"/>
              </a:rPr>
              <a:t>dir.mkdirs</a:t>
            </a:r>
            <a:r>
              <a:rPr lang="en-GB" sz="1200" dirty="0">
                <a:cs typeface="+mn-cs"/>
              </a:rPr>
              <a:t>();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</a:t>
            </a:r>
            <a:r>
              <a:rPr lang="en-GB" sz="1200" dirty="0" err="1">
                <a:cs typeface="+mn-cs"/>
              </a:rPr>
              <a:t>System.out.printf</a:t>
            </a:r>
            <a:r>
              <a:rPr lang="en-GB" sz="1200" dirty="0">
                <a:cs typeface="+mn-cs"/>
              </a:rPr>
              <a:t>("Created directory %s.", </a:t>
            </a:r>
            <a:r>
              <a:rPr lang="en-GB" sz="1200" dirty="0" err="1">
                <a:cs typeface="+mn-cs"/>
              </a:rPr>
              <a:t>dirName</a:t>
            </a:r>
            <a:r>
              <a:rPr lang="en-GB" sz="1200" dirty="0">
                <a:cs typeface="+mn-cs"/>
              </a:rPr>
              <a:t>);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    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  }</a:t>
            </a:r>
          </a:p>
          <a:p>
            <a:pPr>
              <a:defRPr/>
            </a:pPr>
            <a:r>
              <a:rPr lang="en-GB" sz="1200" dirty="0">
                <a:cs typeface="+mn-cs"/>
              </a:rPr>
              <a:t>}</a:t>
            </a:r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6565900" y="3971925"/>
            <a:ext cx="22542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UsingFileClass.java</a:t>
            </a:r>
            <a:endParaRPr lang="en-GB" b="1" dirty="0">
              <a:solidFill>
                <a:schemeClr val="tx2"/>
              </a:solidFill>
            </a:endParaRPr>
          </a:p>
        </p:txBody>
      </p:sp>
      <p:cxnSp>
        <p:nvCxnSpPr>
          <p:cNvPr id="11270" name="Straight Arrow Connector 6"/>
          <p:cNvCxnSpPr>
            <a:cxnSpLocks noChangeShapeType="1"/>
          </p:cNvCxnSpPr>
          <p:nvPr/>
        </p:nvCxnSpPr>
        <p:spPr bwMode="auto">
          <a:xfrm rot="10800000">
            <a:off x="3671888" y="1911350"/>
            <a:ext cx="3084512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6346825" y="1417638"/>
            <a:ext cx="2701925" cy="95408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b="1" dirty="0">
                <a:solidFill>
                  <a:srgbClr val="FF0000"/>
                </a:solidFill>
                <a:latin typeface="+mj-lt"/>
                <a:cs typeface="+mn-cs"/>
              </a:rPr>
              <a:t>Note:</a:t>
            </a:r>
          </a:p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  <a:cs typeface="+mn-cs"/>
              </a:rPr>
              <a:t>This just creates a </a:t>
            </a:r>
            <a:r>
              <a:rPr lang="en-GB" dirty="0">
                <a:solidFill>
                  <a:srgbClr val="FF0000"/>
                </a:solidFill>
                <a:cs typeface="+mn-cs"/>
              </a:rPr>
              <a:t>File</a:t>
            </a:r>
            <a:r>
              <a:rPr lang="en-GB" dirty="0">
                <a:solidFill>
                  <a:srgbClr val="FF0000"/>
                </a:solidFill>
                <a:latin typeface="+mj-lt"/>
                <a:cs typeface="+mn-cs"/>
              </a:rPr>
              <a:t> object. It doesn't create a file or dir on the file system!</a:t>
            </a:r>
          </a:p>
        </p:txBody>
      </p:sp>
      <p:cxnSp>
        <p:nvCxnSpPr>
          <p:cNvPr id="11272" name="Straight Arrow Connector 12"/>
          <p:cNvCxnSpPr>
            <a:cxnSpLocks noChangeShapeType="1"/>
          </p:cNvCxnSpPr>
          <p:nvPr/>
        </p:nvCxnSpPr>
        <p:spPr bwMode="auto">
          <a:xfrm rot="10800000">
            <a:off x="2428875" y="3402013"/>
            <a:ext cx="4329113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" name="TextBox 11"/>
          <p:cNvSpPr txBox="1"/>
          <p:nvPr/>
        </p:nvSpPr>
        <p:spPr>
          <a:xfrm>
            <a:off x="6348413" y="3030538"/>
            <a:ext cx="2701925" cy="73818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b="1" dirty="0">
                <a:solidFill>
                  <a:srgbClr val="FF0000"/>
                </a:solidFill>
                <a:latin typeface="+mj-lt"/>
                <a:cs typeface="+mn-cs"/>
              </a:rPr>
              <a:t>Note:</a:t>
            </a:r>
          </a:p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  <a:cs typeface="+mn-cs"/>
              </a:rPr>
              <a:t>This does create </a:t>
            </a:r>
            <a:r>
              <a:rPr lang="en-GB" dirty="0" err="1">
                <a:solidFill>
                  <a:srgbClr val="FF0000"/>
                </a:solidFill>
                <a:latin typeface="+mj-lt"/>
                <a:cs typeface="+mn-cs"/>
              </a:rPr>
              <a:t>dirs</a:t>
            </a:r>
            <a:r>
              <a:rPr lang="en-GB" dirty="0">
                <a:solidFill>
                  <a:srgbClr val="FF0000"/>
                </a:solidFill>
                <a:latin typeface="+mj-lt"/>
                <a:cs typeface="+mn-cs"/>
              </a:rPr>
              <a:t> on the file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15641</TotalTime>
  <Words>4040</Words>
  <Application>Microsoft Office PowerPoint</Application>
  <PresentationFormat>On-screen Show (4:3)</PresentationFormat>
  <Paragraphs>975</Paragraphs>
  <Slides>61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Blends</vt:lpstr>
      <vt:lpstr>File Handling</vt:lpstr>
      <vt:lpstr>Contents</vt:lpstr>
      <vt:lpstr>1. Working with Files</vt:lpstr>
      <vt:lpstr>Overview</vt:lpstr>
      <vt:lpstr>The File Class</vt:lpstr>
      <vt:lpstr>Useful File Methods - Queries</vt:lpstr>
      <vt:lpstr>Useful File Methods - Modifiers</vt:lpstr>
      <vt:lpstr>Specifying Directories and File Paths</vt:lpstr>
      <vt:lpstr>Creating a New Directory</vt:lpstr>
      <vt:lpstr>Creating a New File</vt:lpstr>
      <vt:lpstr>Displaying File Info</vt:lpstr>
      <vt:lpstr>Displaying Directory Info</vt:lpstr>
      <vt:lpstr>2. Text Files</vt:lpstr>
      <vt:lpstr>Overview of Text File Output</vt:lpstr>
      <vt:lpstr>Creating Writer Objects</vt:lpstr>
      <vt:lpstr>Using Writer Objects</vt:lpstr>
      <vt:lpstr>Overview of Text File Input</vt:lpstr>
      <vt:lpstr>Creating Reader Objects</vt:lpstr>
      <vt:lpstr>Using Reader Objects</vt:lpstr>
      <vt:lpstr>3. Binary Files</vt:lpstr>
      <vt:lpstr>Overview of Binary File Output</vt:lpstr>
      <vt:lpstr>Creating Output Stream Objects</vt:lpstr>
      <vt:lpstr>Using Output Stream Objects</vt:lpstr>
      <vt:lpstr>Overview of Binary File Input</vt:lpstr>
      <vt:lpstr>Creating Input Stream Objects</vt:lpstr>
      <vt:lpstr>Using Input Stream Objects</vt:lpstr>
      <vt:lpstr>4. Serialization</vt:lpstr>
      <vt:lpstr>Overview of Serialization</vt:lpstr>
      <vt:lpstr>Marking a Class as Serializable</vt:lpstr>
      <vt:lpstr>Serializing an Object</vt:lpstr>
      <vt:lpstr>Deserializing an Object</vt:lpstr>
      <vt:lpstr>What is Serialized / Deserialized?</vt:lpstr>
      <vt:lpstr>Serialization and Inheritance</vt:lpstr>
      <vt:lpstr>Customizing Serialization</vt:lpstr>
      <vt:lpstr>Summary</vt:lpstr>
      <vt:lpstr>Additional File Handling Techniques</vt:lpstr>
      <vt:lpstr>A. XML Data</vt:lpstr>
      <vt:lpstr>Overview</vt:lpstr>
      <vt:lpstr>Reading Documents with StAX</vt:lpstr>
      <vt:lpstr>Creating an XMLStreamReader</vt:lpstr>
      <vt:lpstr>Iterating through a Document</vt:lpstr>
      <vt:lpstr>Writing Documents with StAX</vt:lpstr>
      <vt:lpstr>Creating an XMLStreamWriter</vt:lpstr>
      <vt:lpstr>Writing Content</vt:lpstr>
      <vt:lpstr>B. Java Properties Files</vt:lpstr>
      <vt:lpstr>Overview of Java Properties Files</vt:lpstr>
      <vt:lpstr>Accessing Properties Files</vt:lpstr>
      <vt:lpstr>Example</vt:lpstr>
      <vt:lpstr>C. New I/O Classes</vt:lpstr>
      <vt:lpstr>Overview</vt:lpstr>
      <vt:lpstr>Channels and Buffers (1 of 2)</vt:lpstr>
      <vt:lpstr>Channels and Buffers (2 of 2)</vt:lpstr>
      <vt:lpstr>Buffer Operations</vt:lpstr>
      <vt:lpstr>Buffer State Information</vt:lpstr>
      <vt:lpstr>Direct Buffers</vt:lpstr>
      <vt:lpstr>Mapped Buffers (1 of 2)</vt:lpstr>
      <vt:lpstr>Mapped Buffers (2 of 2)</vt:lpstr>
      <vt:lpstr>File Locking (1 of 2)</vt:lpstr>
      <vt:lpstr>File Locking (2 of 2)</vt:lpstr>
      <vt:lpstr>Online Examples (1 of 2)</vt:lpstr>
      <vt:lpstr>Online Examples (2 of 2)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513</cp:revision>
  <dcterms:created xsi:type="dcterms:W3CDTF">2002-05-03T12:27:39Z</dcterms:created>
  <dcterms:modified xsi:type="dcterms:W3CDTF">2011-06-25T15:54:42Z</dcterms:modified>
</cp:coreProperties>
</file>