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4" r:id="rId4"/>
    <p:sldId id="312" r:id="rId5"/>
    <p:sldId id="313" r:id="rId6"/>
    <p:sldId id="337" r:id="rId7"/>
    <p:sldId id="316" r:id="rId8"/>
    <p:sldId id="314" r:id="rId9"/>
    <p:sldId id="338" r:id="rId10"/>
    <p:sldId id="306" r:id="rId11"/>
    <p:sldId id="319" r:id="rId12"/>
    <p:sldId id="327" r:id="rId13"/>
    <p:sldId id="339" r:id="rId14"/>
    <p:sldId id="283" r:id="rId1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>
        <p:scale>
          <a:sx n="70" d="100"/>
          <a:sy n="70" d="100"/>
        </p:scale>
        <p:origin x="-2244" y="-612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664" y="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Multithreading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6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Multithreading</a:t>
            </a:r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851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Multithreading</a:t>
            </a:r>
          </a:p>
        </p:txBody>
      </p:sp>
      <p:sp>
        <p:nvSpPr>
          <p:cNvPr id="1843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Multithreading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Multithreading</a:t>
            </a: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45" tIns="47723" rIns="95445" bIns="47723"/>
          <a:lstStyle/>
          <a:p>
            <a:pPr eaLnBrk="0" hangingPunct="0">
              <a:spcBef>
                <a:spcPct val="30000"/>
              </a:spcBef>
            </a:pPr>
            <a:endParaRPr lang="en-US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Multithreading</a:t>
            </a: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B9043-CBED-4575-9F73-1488B66F6B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0F15-AD68-44FF-88FD-DA1B124376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8E9F-FEA3-44B3-B598-E15D99DA9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0729-FA37-443D-930D-B37EDA6A43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08E54-8E3F-41D1-AEF4-AD4D7C2ECE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7AB82-06C3-420F-9E7B-2F77F91EDF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8F3D-2319-4914-BB26-19FB20BB42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A0C4D-A202-460A-B313-00F594D0DE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B5F7C-A1D4-4107-8562-7651848657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53A43-2D3E-4CF3-843A-A3F0AC3205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B098D41-8B7B-4382-91C0-39A4051823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/>
            <a:r>
              <a:rPr lang="en-GB" smtClean="0"/>
              <a:t>Multithreading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14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27B5061-C003-4582-A060-BEF76149CDF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2. Synchronizing Threads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 </a:t>
            </a:r>
          </a:p>
          <a:p>
            <a:r>
              <a:rPr lang="en-GB" smtClean="0"/>
              <a:t>Defining synchronized methods</a:t>
            </a:r>
          </a:p>
          <a:p>
            <a:r>
              <a:rPr lang="en-GB" smtClean="0"/>
              <a:t>Defining synchronized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820DF28-6A0F-49FD-8BE4-ECF7B4D92C9A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In a multithreaded Java application…</a:t>
            </a:r>
          </a:p>
          <a:p>
            <a:pPr lvl="1">
              <a:defRPr/>
            </a:pPr>
            <a:r>
              <a:rPr lang="en-GB" dirty="0" smtClean="0"/>
              <a:t>Multiple threads might be accessing the same object "at the same time"</a:t>
            </a:r>
          </a:p>
          <a:p>
            <a:pPr lvl="1">
              <a:defRPr/>
            </a:pPr>
            <a:r>
              <a:rPr lang="en-GB" dirty="0" smtClean="0"/>
              <a:t>This can cause inconsistencies to occur, due to conflicting interleaved updates on the object</a:t>
            </a:r>
          </a:p>
          <a:p>
            <a:pPr>
              <a:defRPr/>
            </a:pPr>
            <a:r>
              <a:rPr lang="en-GB" dirty="0" smtClean="0"/>
              <a:t>To avoid these problems, you should synchronize access to the object</a:t>
            </a:r>
          </a:p>
          <a:p>
            <a:pPr lvl="1">
              <a:defRPr/>
            </a:pPr>
            <a:r>
              <a:rPr lang="en-GB" dirty="0" smtClean="0"/>
              <a:t>By using the </a:t>
            </a:r>
            <a:r>
              <a:rPr lang="en-GB" dirty="0" smtClean="0">
                <a:latin typeface="Lucida Console" pitchFamily="49" charset="0"/>
              </a:rPr>
              <a:t>synchronized</a:t>
            </a:r>
            <a:r>
              <a:rPr lang="en-GB" dirty="0" smtClean="0"/>
              <a:t> keyword</a:t>
            </a:r>
          </a:p>
          <a:p>
            <a:pPr>
              <a:buFont typeface="Wingdings" pitchFamily="2" charset="2"/>
              <a:buNone/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1F16405-35DB-4586-AEF5-F5C7261ECFFC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Defining Synchronized Methods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apply the synchronized keyword to methods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When a thread calls a </a:t>
            </a:r>
            <a:r>
              <a:rPr lang="en-GB" dirty="0" smtClean="0">
                <a:latin typeface="Lucida Console" pitchFamily="49" charset="0"/>
              </a:rPr>
              <a:t>synchronized</a:t>
            </a:r>
            <a:r>
              <a:rPr lang="en-GB" dirty="0" smtClean="0">
                <a:latin typeface="+mj-lt"/>
              </a:rPr>
              <a:t> method on an object: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JVM tests whether the object's "monitor" is already locked by another thread, and waits for it to be released if necessary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This thread locks the object's monitor, and enters the method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01675" y="1658938"/>
            <a:ext cx="8086725" cy="2330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dirty="0"/>
              <a:t>public class </a:t>
            </a:r>
            <a:r>
              <a:rPr lang="en-US" sz="1200" dirty="0" err="1"/>
              <a:t>BankAccount</a:t>
            </a:r>
            <a:r>
              <a:rPr lang="en-US" sz="1200" dirty="0"/>
              <a:t> {</a:t>
            </a:r>
          </a:p>
          <a:p>
            <a:pPr defTabSz="739775">
              <a:defRPr/>
            </a:pPr>
            <a:endParaRPr lang="en-US" sz="1200" dirty="0"/>
          </a:p>
          <a:p>
            <a:pPr defTabSz="739775">
              <a:defRPr/>
            </a:pPr>
            <a:r>
              <a:rPr lang="en-US" sz="1200" dirty="0"/>
              <a:t>  public </a:t>
            </a:r>
            <a:r>
              <a:rPr lang="en-US" sz="1200" b="1" dirty="0"/>
              <a:t>synchronized </a:t>
            </a:r>
            <a:r>
              <a:rPr lang="en-US" sz="1200" dirty="0"/>
              <a:t>double deposit(amount) {</a:t>
            </a:r>
          </a:p>
          <a:p>
            <a:pPr defTabSz="739775">
              <a:defRPr/>
            </a:pPr>
            <a:r>
              <a:rPr lang="en-US" sz="1200" dirty="0"/>
              <a:t>    balance += amount;</a:t>
            </a:r>
          </a:p>
          <a:p>
            <a:pPr defTabSz="739775">
              <a:defRPr/>
            </a:pPr>
            <a:r>
              <a:rPr lang="en-US" sz="1200" dirty="0"/>
              <a:t>    return balance;</a:t>
            </a:r>
          </a:p>
          <a:p>
            <a:pPr defTabSz="739775">
              <a:defRPr/>
            </a:pPr>
            <a:r>
              <a:rPr lang="en-US" sz="1200" dirty="0"/>
              <a:t>  }</a:t>
            </a:r>
          </a:p>
          <a:p>
            <a:pPr defTabSz="739775">
              <a:defRPr/>
            </a:pPr>
            <a:endParaRPr lang="en-US" sz="1200" dirty="0"/>
          </a:p>
          <a:p>
            <a:pPr defTabSz="739775">
              <a:defRPr/>
            </a:pPr>
            <a:r>
              <a:rPr lang="en-US" sz="1200" dirty="0"/>
              <a:t>  public </a:t>
            </a:r>
            <a:r>
              <a:rPr lang="en-US" sz="1200" b="1" dirty="0"/>
              <a:t>synchronized </a:t>
            </a:r>
            <a:r>
              <a:rPr lang="en-US" sz="1200" dirty="0"/>
              <a:t>double withdraw(amount) {</a:t>
            </a:r>
          </a:p>
          <a:p>
            <a:pPr defTabSz="739775">
              <a:defRPr/>
            </a:pPr>
            <a:r>
              <a:rPr lang="en-US" sz="1200" dirty="0"/>
              <a:t>    balance -= amount;</a:t>
            </a:r>
          </a:p>
          <a:p>
            <a:pPr defTabSz="739775">
              <a:defRPr/>
            </a:pPr>
            <a:r>
              <a:rPr lang="en-US" sz="1200" dirty="0"/>
              <a:t>    return balance;</a:t>
            </a:r>
          </a:p>
          <a:p>
            <a:pPr defTabSz="739775">
              <a:defRPr/>
            </a:pPr>
            <a:r>
              <a:rPr lang="en-US" sz="1200" dirty="0"/>
              <a:t>  }</a:t>
            </a:r>
          </a:p>
          <a:p>
            <a:pPr defTabSz="739775">
              <a:defRPr/>
            </a:pPr>
            <a:r>
              <a:rPr lang="en-US" sz="1200" dirty="0"/>
              <a:t>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0CE75B5-DFDF-4104-A189-2F9B85E7CB02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Defining Synchronized Methods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also apply the synchronized keyword to blocks</a:t>
            </a: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What are the benefits of synchronizing on a block, rather than on a method?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01675" y="1658938"/>
            <a:ext cx="8086725" cy="2330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dirty="0"/>
              <a:t>public class </a:t>
            </a:r>
            <a:r>
              <a:rPr lang="en-US" sz="1200" dirty="0" err="1"/>
              <a:t>BankAccount</a:t>
            </a:r>
            <a:r>
              <a:rPr lang="en-US" sz="1200" dirty="0"/>
              <a:t> {</a:t>
            </a:r>
          </a:p>
          <a:p>
            <a:pPr defTabSz="739775">
              <a:defRPr/>
            </a:pPr>
            <a:endParaRPr lang="en-US" sz="1200" dirty="0"/>
          </a:p>
          <a:p>
            <a:pPr defTabSz="739775">
              <a:defRPr/>
            </a:pPr>
            <a:r>
              <a:rPr lang="en-US" sz="1200" dirty="0"/>
              <a:t>  List&lt;Transaction&gt; transactions = new </a:t>
            </a:r>
            <a:r>
              <a:rPr lang="en-US" sz="1200" dirty="0" err="1"/>
              <a:t>ArrayList</a:t>
            </a:r>
            <a:r>
              <a:rPr lang="en-US" sz="1200" dirty="0"/>
              <a:t>&lt;Transaction&gt;();</a:t>
            </a:r>
          </a:p>
          <a:p>
            <a:pPr defTabSz="739775">
              <a:defRPr/>
            </a:pPr>
            <a:endParaRPr lang="en-US" sz="1200" dirty="0"/>
          </a:p>
          <a:p>
            <a:pPr defTabSz="739775">
              <a:defRPr/>
            </a:pPr>
            <a:r>
              <a:rPr lang="en-US" sz="1200" dirty="0"/>
              <a:t>  public void </a:t>
            </a:r>
            <a:r>
              <a:rPr lang="en-US" sz="1200" dirty="0" err="1"/>
              <a:t>processTransactions</a:t>
            </a:r>
            <a:r>
              <a:rPr lang="en-US" sz="1200" dirty="0"/>
              <a:t>()  {</a:t>
            </a:r>
          </a:p>
          <a:p>
            <a:pPr defTabSz="739775">
              <a:defRPr/>
            </a:pPr>
            <a:r>
              <a:rPr lang="en-US" sz="1200" dirty="0"/>
              <a:t>    …</a:t>
            </a:r>
          </a:p>
          <a:p>
            <a:pPr defTabSz="739775">
              <a:defRPr/>
            </a:pPr>
            <a:r>
              <a:rPr lang="en-US" sz="1200" b="1" dirty="0"/>
              <a:t>    synchronized (transactions) </a:t>
            </a:r>
            <a:r>
              <a:rPr lang="en-US" sz="1200" dirty="0"/>
              <a:t>{</a:t>
            </a:r>
          </a:p>
          <a:p>
            <a:pPr defTabSz="739775">
              <a:defRPr/>
            </a:pPr>
            <a:r>
              <a:rPr lang="en-US" sz="1200" dirty="0"/>
              <a:t>      // We have thread-safe access to transactions list in here…</a:t>
            </a:r>
          </a:p>
          <a:p>
            <a:pPr defTabSz="739775">
              <a:defRPr/>
            </a:pPr>
            <a:r>
              <a:rPr lang="en-US" sz="1200" dirty="0"/>
              <a:t>      // …</a:t>
            </a:r>
          </a:p>
          <a:p>
            <a:pPr defTabSz="739775">
              <a:defRPr/>
            </a:pPr>
            <a:r>
              <a:rPr lang="en-US" sz="1200" dirty="0"/>
              <a:t>    }</a:t>
            </a:r>
          </a:p>
          <a:p>
            <a:pPr defTabSz="739775">
              <a:defRPr/>
            </a:pPr>
            <a:r>
              <a:rPr lang="en-US" sz="1200" dirty="0"/>
              <a:t>    …</a:t>
            </a:r>
          </a:p>
          <a:p>
            <a:pPr defTabSz="739775">
              <a:defRPr/>
            </a:pPr>
            <a:r>
              <a:rPr lang="en-US" sz="1200" dirty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774F305-0069-4AE4-8DCD-4A8CA221A9B0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993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994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26063"/>
          </a:xfrm>
        </p:spPr>
        <p:txBody>
          <a:bodyPr/>
          <a:lstStyle/>
          <a:p>
            <a:pPr marL="457200" indent="-457200"/>
            <a:r>
              <a:rPr lang="en-GB" dirty="0" smtClean="0"/>
              <a:t>Creating multiple threads</a:t>
            </a:r>
          </a:p>
          <a:p>
            <a:pPr marL="457200" indent="-457200"/>
            <a:r>
              <a:rPr lang="en-GB" dirty="0" smtClean="0"/>
              <a:t>Synchronizing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84A68E-4FF1-46D7-886F-86F18609151A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Contents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GB" dirty="0" smtClean="0"/>
              <a:t>Creating multiple threads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dirty="0" smtClean="0"/>
              <a:t>Synchronizing threads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DemoMultithreading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C3A8A58-9DA5-4C18-89F5-11A585EBE7A6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1. Creating Multiple Threads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  <a:p>
            <a:r>
              <a:rPr lang="en-GB" smtClean="0">
                <a:cs typeface="Tahoma" pitchFamily="34" charset="0"/>
              </a:rPr>
              <a:t>The Runnable interface</a:t>
            </a:r>
          </a:p>
          <a:p>
            <a:r>
              <a:rPr lang="en-GB" smtClean="0">
                <a:cs typeface="Tahoma" pitchFamily="34" charset="0"/>
              </a:rPr>
              <a:t>Implementing Runnable</a:t>
            </a:r>
          </a:p>
          <a:p>
            <a:r>
              <a:rPr lang="en-GB" smtClean="0">
                <a:cs typeface="Tahoma" pitchFamily="34" charset="0"/>
              </a:rPr>
              <a:t>The Thread class</a:t>
            </a:r>
          </a:p>
          <a:p>
            <a:r>
              <a:rPr lang="en-GB" smtClean="0">
                <a:cs typeface="Tahoma" pitchFamily="34" charset="0"/>
              </a:rPr>
              <a:t>Starting a new thread</a:t>
            </a:r>
          </a:p>
          <a:p>
            <a:r>
              <a:rPr lang="en-GB" smtClean="0">
                <a:cs typeface="Tahoma" pitchFamily="34" charset="0"/>
              </a:rPr>
              <a:t>Coordinating threads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2D42292-36D0-4198-A8F3-DD3CDE4EF6D0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Overview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Most applications need multithreading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ability to do more than one thing at the time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(Or to simulate this behaviour in a single-processor machine)</a:t>
            </a:r>
          </a:p>
          <a:p>
            <a:pPr>
              <a:defRPr/>
            </a:pPr>
            <a:r>
              <a:rPr lang="en-GB" dirty="0" smtClean="0">
                <a:latin typeface="+mj-lt"/>
              </a:rPr>
              <a:t>Java has built-in support for multithreading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</a:t>
            </a:r>
            <a:r>
              <a:rPr lang="en-GB" dirty="0" err="1" smtClean="0">
                <a:latin typeface="Lucida Console" pitchFamily="49" charset="0"/>
              </a:rPr>
              <a:t>Runnable</a:t>
            </a:r>
            <a:r>
              <a:rPr lang="en-GB" dirty="0" smtClean="0">
                <a:latin typeface="+mj-lt"/>
              </a:rPr>
              <a:t> interface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</a:t>
            </a:r>
            <a:r>
              <a:rPr lang="en-GB" dirty="0" smtClean="0">
                <a:latin typeface="Lucida Console" pitchFamily="49" charset="0"/>
              </a:rPr>
              <a:t>Thread</a:t>
            </a:r>
            <a:r>
              <a:rPr lang="en-GB" dirty="0" smtClean="0">
                <a:latin typeface="+mj-lt"/>
              </a:rPr>
              <a:t> class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Various methods in the </a:t>
            </a:r>
            <a:r>
              <a:rPr lang="en-GB" dirty="0" smtClean="0">
                <a:latin typeface="Lucida Console" pitchFamily="49" charset="0"/>
              </a:rPr>
              <a:t>Object</a:t>
            </a:r>
            <a:r>
              <a:rPr lang="en-GB" dirty="0" smtClean="0">
                <a:latin typeface="+mj-lt"/>
              </a:rPr>
              <a:t> class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The </a:t>
            </a:r>
            <a:r>
              <a:rPr lang="en-GB" dirty="0" smtClean="0">
                <a:latin typeface="Lucida Console" pitchFamily="49" charset="0"/>
              </a:rPr>
              <a:t>synchronized</a:t>
            </a:r>
            <a:r>
              <a:rPr lang="en-GB" dirty="0" smtClean="0">
                <a:latin typeface="+mj-lt"/>
              </a:rPr>
              <a:t>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The Runnable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If you want to do some work in another thread, you need to implement the Runnable interface</a:t>
            </a:r>
          </a:p>
          <a:p>
            <a:pPr lvl="1"/>
            <a:r>
              <a:rPr lang="en-GB" smtClean="0"/>
              <a:t>Defines a single method, </a:t>
            </a:r>
            <a:r>
              <a:rPr lang="en-GB" smtClean="0">
                <a:latin typeface="Lucida Console" pitchFamily="49" charset="0"/>
              </a:rPr>
              <a:t>run()</a:t>
            </a:r>
          </a:p>
          <a:p>
            <a:pPr lvl="1"/>
            <a:r>
              <a:rPr lang="en-GB" smtClean="0"/>
              <a:t>You must implement </a:t>
            </a:r>
            <a:r>
              <a:rPr lang="en-GB" smtClean="0">
                <a:latin typeface="Lucida Console" pitchFamily="49" charset="0"/>
              </a:rPr>
              <a:t>run()</a:t>
            </a:r>
            <a:r>
              <a:rPr lang="en-GB" smtClean="0"/>
              <a:t>, to specify the work you want to do in the separate thread</a:t>
            </a:r>
          </a:p>
          <a:p>
            <a:pPr lvl="1"/>
            <a:r>
              <a:rPr lang="en-GB" smtClean="0"/>
              <a:t>When the </a:t>
            </a:r>
            <a:r>
              <a:rPr lang="en-GB" smtClean="0">
                <a:latin typeface="Lucida Console" pitchFamily="49" charset="0"/>
              </a:rPr>
              <a:t>run()</a:t>
            </a:r>
            <a:r>
              <a:rPr lang="en-GB" smtClean="0"/>
              <a:t> method terminates, that's the end of the thread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97DFE9F-295C-4D2F-8F6A-FE94AED4F46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Implementing Runnable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This class finds all prime numbers in a specified range</a:t>
            </a:r>
          </a:p>
          <a:p>
            <a:pPr lvl="1"/>
            <a:r>
              <a:rPr lang="en-GB" smtClean="0"/>
              <a:t>This is a time-consuming task, so we do it in a separate thread (i.e. in the </a:t>
            </a:r>
            <a:r>
              <a:rPr lang="en-GB" smtClean="0">
                <a:latin typeface="Lucida Console" pitchFamily="49" charset="0"/>
              </a:rPr>
              <a:t>run()</a:t>
            </a:r>
            <a:r>
              <a:rPr lang="en-GB" smtClean="0"/>
              <a:t> method)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96EC51D-4163-4207-B582-05C0197A508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1675" y="2339975"/>
            <a:ext cx="8086725" cy="40957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PrimeNumberFinder</a:t>
            </a:r>
            <a:r>
              <a:rPr lang="en-GB" sz="1200" dirty="0"/>
              <a:t> </a:t>
            </a:r>
            <a:r>
              <a:rPr lang="en-GB" sz="1200" b="1" dirty="0"/>
              <a:t>implements </a:t>
            </a:r>
            <a:r>
              <a:rPr lang="en-GB" sz="1200" b="1" dirty="0" err="1"/>
              <a:t>Runnable</a:t>
            </a:r>
            <a:r>
              <a:rPr lang="en-GB" sz="1200" b="1" dirty="0"/>
              <a:t> </a:t>
            </a:r>
            <a:r>
              <a:rPr lang="en-GB" sz="1200" dirty="0"/>
              <a:t>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from, to;</a:t>
            </a:r>
          </a:p>
          <a:p>
            <a:pPr>
              <a:defRPr/>
            </a:pPr>
            <a:r>
              <a:rPr lang="en-GB" sz="1200" dirty="0"/>
              <a:t>  private List&lt;Integer&gt; primes;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PrimeNumberFinder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from, </a:t>
            </a:r>
            <a:r>
              <a:rPr lang="en-GB" sz="1200" dirty="0" err="1"/>
              <a:t>int</a:t>
            </a:r>
            <a:r>
              <a:rPr lang="en-GB" sz="1200" dirty="0"/>
              <a:t> to)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this.from</a:t>
            </a:r>
            <a:r>
              <a:rPr lang="en-GB" sz="1200" dirty="0"/>
              <a:t> = from;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this.to</a:t>
            </a:r>
            <a:r>
              <a:rPr lang="en-GB" sz="1200" dirty="0"/>
              <a:t> = to;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this.primes</a:t>
            </a:r>
            <a:r>
              <a:rPr lang="en-GB" sz="1200" dirty="0"/>
              <a:t> = new </a:t>
            </a:r>
            <a:r>
              <a:rPr lang="en-GB" sz="1200" dirty="0" err="1"/>
              <a:t>ArrayList</a:t>
            </a:r>
            <a:r>
              <a:rPr lang="en-GB" sz="1200" dirty="0"/>
              <a:t>&lt;Integer&gt;();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b="1" dirty="0"/>
              <a:t>  public void run() {</a:t>
            </a:r>
          </a:p>
          <a:p>
            <a:pPr>
              <a:defRPr/>
            </a:pPr>
            <a:r>
              <a:rPr lang="en-GB" sz="1200" b="1" dirty="0"/>
              <a:t>    for (</a:t>
            </a:r>
            <a:r>
              <a:rPr lang="en-GB" sz="1200" b="1" dirty="0" err="1"/>
              <a:t>int</a:t>
            </a:r>
            <a:r>
              <a:rPr lang="en-GB" sz="1200" b="1" dirty="0"/>
              <a:t> number = from; number &lt;= to; number++)</a:t>
            </a:r>
          </a:p>
          <a:p>
            <a:pPr>
              <a:defRPr/>
            </a:pPr>
            <a:r>
              <a:rPr lang="en-GB" sz="1200" b="1" dirty="0"/>
              <a:t>      if (</a:t>
            </a:r>
            <a:r>
              <a:rPr lang="en-GB" sz="1200" b="1" dirty="0" err="1"/>
              <a:t>isPrime</a:t>
            </a:r>
            <a:r>
              <a:rPr lang="en-GB" sz="1200" b="1" dirty="0"/>
              <a:t>(number))  </a:t>
            </a:r>
            <a:r>
              <a:rPr lang="en-GB" sz="1200" b="1" dirty="0" err="1"/>
              <a:t>primes.add</a:t>
            </a:r>
            <a:r>
              <a:rPr lang="en-GB" sz="1200" b="1" dirty="0"/>
              <a:t>(number);</a:t>
            </a:r>
          </a:p>
          <a:p>
            <a:pPr>
              <a:defRPr/>
            </a:pPr>
            <a:r>
              <a:rPr lang="en-GB" sz="1200" b="1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boolean</a:t>
            </a:r>
            <a:r>
              <a:rPr lang="en-GB" sz="1200" dirty="0"/>
              <a:t> </a:t>
            </a:r>
            <a:r>
              <a:rPr lang="en-GB" sz="1200" dirty="0" err="1"/>
              <a:t>isPrime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number) {</a:t>
            </a:r>
          </a:p>
          <a:p>
            <a:pPr>
              <a:defRPr/>
            </a:pPr>
            <a:r>
              <a:rPr lang="en-GB" sz="1200" dirty="0"/>
              <a:t>    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2; </a:t>
            </a:r>
            <a:r>
              <a:rPr lang="en-GB" sz="1200" dirty="0" err="1"/>
              <a:t>i</a:t>
            </a:r>
            <a:r>
              <a:rPr lang="en-GB" sz="1200" dirty="0"/>
              <a:t> &lt; number; </a:t>
            </a:r>
            <a:r>
              <a:rPr lang="en-GB" sz="1200" dirty="0" err="1"/>
              <a:t>i</a:t>
            </a:r>
            <a:r>
              <a:rPr lang="en-GB" sz="1200" dirty="0"/>
              <a:t>++)</a:t>
            </a:r>
          </a:p>
          <a:p>
            <a:pPr>
              <a:defRPr/>
            </a:pPr>
            <a:r>
              <a:rPr lang="en-GB" sz="1200" dirty="0"/>
              <a:t>      if (number % </a:t>
            </a:r>
            <a:r>
              <a:rPr lang="en-GB" sz="1200" dirty="0" err="1"/>
              <a:t>i</a:t>
            </a:r>
            <a:r>
              <a:rPr lang="en-GB" sz="1200" dirty="0"/>
              <a:t> == 0)  return false;</a:t>
            </a:r>
          </a:p>
          <a:p>
            <a:pPr>
              <a:defRPr/>
            </a:pPr>
            <a:r>
              <a:rPr lang="en-GB" sz="1200" dirty="0"/>
              <a:t>    return true;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6142038" y="6092825"/>
            <a:ext cx="25828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</a:rPr>
              <a:t>PrimeNumberFinder.java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6EA0BC2-6325-4BF5-B0FC-071CA670AD02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GB" sz="3400" smtClean="0">
                <a:cs typeface="Tahoma" pitchFamily="34" charset="0"/>
              </a:rPr>
              <a:t>The Thread Class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Lucida Console" pitchFamily="49" charset="0"/>
              </a:rPr>
              <a:t>Thread</a:t>
            </a:r>
            <a:r>
              <a:rPr lang="en-GB" smtClean="0"/>
              <a:t> has many instance methods to manage threads…</a:t>
            </a:r>
          </a:p>
          <a:p>
            <a:pPr lvl="1"/>
            <a:r>
              <a:rPr lang="en-GB" smtClean="0">
                <a:latin typeface="Lucida Console" pitchFamily="49" charset="0"/>
              </a:rPr>
              <a:t>void start(Runnable runnableObject)</a:t>
            </a:r>
          </a:p>
          <a:p>
            <a:pPr lvl="1"/>
            <a:r>
              <a:rPr lang="en-GB" smtClean="0">
                <a:latin typeface="Lucida Console" pitchFamily="49" charset="0"/>
              </a:rPr>
              <a:t>void run()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int getPriority()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void Priority(int priority)</a:t>
            </a:r>
          </a:p>
          <a:p>
            <a:pPr lvl="1"/>
            <a:r>
              <a:rPr lang="en-GB" smtClean="0">
                <a:latin typeface="Lucida Console" pitchFamily="49" charset="0"/>
              </a:rPr>
              <a:t>boolean isAlive()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Thread.State getState()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void join()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void join(int milliSeconds)</a:t>
            </a:r>
          </a:p>
          <a:p>
            <a:pPr lvl="1"/>
            <a:r>
              <a:rPr lang="en-GB" smtClean="0">
                <a:latin typeface="Lucida Console" pitchFamily="49" charset="0"/>
              </a:rPr>
              <a:t>…</a:t>
            </a:r>
          </a:p>
          <a:p>
            <a:r>
              <a:rPr lang="en-GB" smtClean="0">
                <a:latin typeface="Lucida Console" pitchFamily="49" charset="0"/>
              </a:rPr>
              <a:t>Thread</a:t>
            </a:r>
            <a:r>
              <a:rPr lang="en-GB" smtClean="0"/>
              <a:t> also has some useful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methods…</a:t>
            </a:r>
          </a:p>
          <a:p>
            <a:pPr lvl="1"/>
            <a:r>
              <a:rPr lang="en-GB" smtClean="0">
                <a:latin typeface="Lucida Console" pitchFamily="49" charset="0"/>
              </a:rPr>
              <a:t>static Thread currentThread()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static void sleep(int ms)</a:t>
            </a:r>
          </a:p>
          <a:p>
            <a:pPr lvl="1"/>
            <a:r>
              <a:rPr lang="en-GB" smtClean="0">
                <a:latin typeface="Lucida Console" pitchFamily="49" charset="0"/>
              </a:rPr>
              <a:t>static void yield()</a:t>
            </a:r>
          </a:p>
          <a:p>
            <a:pPr lvl="1"/>
            <a:r>
              <a:rPr lang="en-GB" smtClean="0">
                <a:latin typeface="Lucida Console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Starting a New Thread</a:t>
            </a:r>
          </a:p>
        </p:txBody>
      </p:sp>
      <p:sp>
        <p:nvSpPr>
          <p:cNvPr id="1024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create and start a new thread as follows:</a:t>
            </a:r>
          </a:p>
          <a:p>
            <a:pPr lvl="1"/>
            <a:r>
              <a:rPr lang="en-GB" smtClean="0"/>
              <a:t>Create a </a:t>
            </a:r>
            <a:r>
              <a:rPr lang="en-GB" smtClean="0">
                <a:latin typeface="Lucida Console" pitchFamily="49" charset="0"/>
              </a:rPr>
              <a:t>Runnable</a:t>
            </a:r>
            <a:r>
              <a:rPr lang="en-GB" smtClean="0"/>
              <a:t> object</a:t>
            </a:r>
          </a:p>
          <a:p>
            <a:pPr lvl="1"/>
            <a:r>
              <a:rPr lang="en-GB" smtClean="0"/>
              <a:t>Create a </a:t>
            </a:r>
            <a:r>
              <a:rPr lang="en-GB" smtClean="0">
                <a:latin typeface="Lucida Console" pitchFamily="49" charset="0"/>
              </a:rPr>
              <a:t>Thread</a:t>
            </a:r>
            <a:r>
              <a:rPr lang="en-GB" smtClean="0"/>
              <a:t> object</a:t>
            </a:r>
          </a:p>
          <a:p>
            <a:pPr lvl="1"/>
            <a:r>
              <a:rPr lang="en-GB" smtClean="0"/>
              <a:t>Call the </a:t>
            </a:r>
            <a:r>
              <a:rPr lang="en-GB" smtClean="0">
                <a:latin typeface="Lucida Console" pitchFamily="49" charset="0"/>
              </a:rPr>
              <a:t>Thread</a:t>
            </a:r>
            <a:r>
              <a:rPr lang="en-GB" smtClean="0"/>
              <a:t> object's </a:t>
            </a:r>
            <a:r>
              <a:rPr lang="en-GB" smtClean="0">
                <a:latin typeface="Lucida Console" pitchFamily="49" charset="0"/>
              </a:rPr>
              <a:t>start()</a:t>
            </a:r>
            <a:r>
              <a:rPr lang="en-GB" smtClean="0"/>
              <a:t> method, passing the runnable object as a parameter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4341ABF-217F-4E3F-8D45-33A702252A3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1675" y="3098800"/>
            <a:ext cx="8086725" cy="21621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Scanner </a:t>
            </a:r>
            <a:r>
              <a:rPr lang="en-GB" sz="1200" dirty="0" err="1"/>
              <a:t>scanner</a:t>
            </a:r>
            <a:r>
              <a:rPr lang="en-GB" sz="1200" dirty="0"/>
              <a:t> = new Scanner(</a:t>
            </a:r>
            <a:r>
              <a:rPr lang="en-GB" sz="1200" dirty="0" err="1"/>
              <a:t>System.in</a:t>
            </a:r>
            <a:r>
              <a:rPr lang="en-GB" sz="1200" dirty="0"/>
              <a:t>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 err="1"/>
              <a:t>System.out.print</a:t>
            </a:r>
            <a:r>
              <a:rPr lang="en-GB" sz="1200" dirty="0"/>
              <a:t>("Enter 'from': ");</a:t>
            </a:r>
          </a:p>
          <a:p>
            <a:pPr>
              <a:defRPr/>
            </a:pPr>
            <a:r>
              <a:rPr lang="en-GB" sz="1200" dirty="0" err="1"/>
              <a:t>int</a:t>
            </a:r>
            <a:r>
              <a:rPr lang="en-GB" sz="1200" dirty="0"/>
              <a:t> from = </a:t>
            </a:r>
            <a:r>
              <a:rPr lang="en-GB" sz="1200" dirty="0" err="1"/>
              <a:t>scanner.nextInt</a:t>
            </a:r>
            <a:r>
              <a:rPr lang="en-GB" sz="1200" dirty="0"/>
              <a:t>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 err="1"/>
              <a:t>System.out.print</a:t>
            </a:r>
            <a:r>
              <a:rPr lang="en-GB" sz="1200" dirty="0"/>
              <a:t>("Enter 'to': ");</a:t>
            </a:r>
          </a:p>
          <a:p>
            <a:pPr>
              <a:defRPr/>
            </a:pPr>
            <a:r>
              <a:rPr lang="en-GB" sz="1200" dirty="0" err="1"/>
              <a:t>int</a:t>
            </a:r>
            <a:r>
              <a:rPr lang="en-GB" sz="1200" dirty="0"/>
              <a:t> to = </a:t>
            </a:r>
            <a:r>
              <a:rPr lang="en-GB" sz="1200" dirty="0" err="1"/>
              <a:t>scanner.nextInt</a:t>
            </a:r>
            <a:r>
              <a:rPr lang="en-GB" sz="1200" dirty="0"/>
              <a:t>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b="1" dirty="0" err="1"/>
              <a:t>PrimeNumberFinder</a:t>
            </a:r>
            <a:r>
              <a:rPr lang="en-GB" sz="1200" b="1" dirty="0"/>
              <a:t> finder = new </a:t>
            </a:r>
            <a:r>
              <a:rPr lang="en-GB" sz="1200" b="1" dirty="0" err="1"/>
              <a:t>PrimeNumberFinder</a:t>
            </a:r>
            <a:r>
              <a:rPr lang="en-GB" sz="1200" b="1" dirty="0"/>
              <a:t>(from, to); </a:t>
            </a:r>
          </a:p>
          <a:p>
            <a:pPr>
              <a:defRPr/>
            </a:pPr>
            <a:r>
              <a:rPr lang="en-GB" sz="1200" b="1" dirty="0"/>
              <a:t>Thread </a:t>
            </a:r>
            <a:r>
              <a:rPr lang="en-GB" sz="1200" b="1" dirty="0" err="1"/>
              <a:t>backgroundThread</a:t>
            </a:r>
            <a:r>
              <a:rPr lang="en-GB" sz="1200" b="1" dirty="0"/>
              <a:t> = new Thread(finder);</a:t>
            </a:r>
          </a:p>
          <a:p>
            <a:pPr>
              <a:defRPr/>
            </a:pPr>
            <a:r>
              <a:rPr lang="en-GB" sz="1200" b="1" dirty="0" err="1"/>
              <a:t>backgroundThread.start</a:t>
            </a:r>
            <a:r>
              <a:rPr lang="en-GB" sz="1200" b="1" dirty="0"/>
              <a:t>();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7559675" y="4951413"/>
            <a:ext cx="1165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Main.java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Coordinating Threads</a:t>
            </a:r>
          </a:p>
        </p:txBody>
      </p:sp>
      <p:sp>
        <p:nvSpPr>
          <p:cNvPr id="112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original thread can continue to do work while other threads execute</a:t>
            </a:r>
          </a:p>
          <a:p>
            <a:r>
              <a:rPr lang="en-GB" smtClean="0"/>
              <a:t>If you want to wait for the other thread to finish, you can call the </a:t>
            </a:r>
            <a:r>
              <a:rPr lang="en-GB" smtClean="0">
                <a:latin typeface="Lucida Console" pitchFamily="49" charset="0"/>
              </a:rPr>
              <a:t>join()</a:t>
            </a:r>
            <a:r>
              <a:rPr lang="en-GB" smtClean="0"/>
              <a:t> method</a:t>
            </a:r>
          </a:p>
          <a:p>
            <a:pPr lvl="1"/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520A3E0-ADDD-4449-B02F-5C66FE84F56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1675" y="2944813"/>
            <a:ext cx="8086725" cy="25066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// Do some work on the main thread, while we're waiting…</a:t>
            </a:r>
          </a:p>
          <a:p>
            <a:pPr>
              <a:defRPr/>
            </a:pPr>
            <a:r>
              <a:rPr lang="en-GB" sz="1200" dirty="0"/>
              <a:t>//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// Now let's wait for the other thread to finish (can specify a max wait time here).</a:t>
            </a:r>
          </a:p>
          <a:p>
            <a:pPr>
              <a:defRPr/>
            </a:pPr>
            <a:r>
              <a:rPr lang="en-GB" sz="1200" b="1" dirty="0"/>
              <a:t>try {</a:t>
            </a:r>
          </a:p>
          <a:p>
            <a:pPr>
              <a:defRPr/>
            </a:pPr>
            <a:r>
              <a:rPr lang="en-GB" sz="1200" b="1" dirty="0"/>
              <a:t>  </a:t>
            </a:r>
            <a:r>
              <a:rPr lang="en-GB" sz="1200" b="1" dirty="0" err="1"/>
              <a:t>backgroundThread.join</a:t>
            </a:r>
            <a:r>
              <a:rPr lang="en-GB" sz="1200" b="1" dirty="0"/>
              <a:t>();</a:t>
            </a:r>
          </a:p>
          <a:p>
            <a:pPr>
              <a:defRPr/>
            </a:pPr>
            <a:r>
              <a:rPr lang="en-GB" sz="1200" b="1" dirty="0"/>
              <a:t>}</a:t>
            </a:r>
          </a:p>
          <a:p>
            <a:pPr>
              <a:defRPr/>
            </a:pPr>
            <a:r>
              <a:rPr lang="en-GB" sz="1200" b="1" dirty="0"/>
              <a:t>catch (</a:t>
            </a:r>
            <a:r>
              <a:rPr lang="en-GB" sz="1200" b="1" dirty="0" err="1"/>
              <a:t>InterruptedException</a:t>
            </a:r>
            <a:r>
              <a:rPr lang="en-GB" sz="1200" b="1" dirty="0"/>
              <a:t> ex) {}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// Get the results from the background thread.</a:t>
            </a:r>
          </a:p>
          <a:p>
            <a:pPr>
              <a:defRPr/>
            </a:pPr>
            <a:r>
              <a:rPr lang="en-GB" sz="1200" dirty="0"/>
              <a:t>List&lt;Integer&gt; primes = </a:t>
            </a:r>
            <a:r>
              <a:rPr lang="en-GB" sz="1200" dirty="0" err="1"/>
              <a:t>finder.getPrimes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("Prime numbers: " + primes);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559675" y="5154613"/>
            <a:ext cx="1165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Main.java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13717</TotalTime>
  <Words>816</Words>
  <Application>Microsoft Office PowerPoint</Application>
  <PresentationFormat>On-screen Show (4:3)</PresentationFormat>
  <Paragraphs>187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Blends</vt:lpstr>
      <vt:lpstr>Multithreading</vt:lpstr>
      <vt:lpstr>Contents</vt:lpstr>
      <vt:lpstr>1. Creating Multiple Threads</vt:lpstr>
      <vt:lpstr>Overview</vt:lpstr>
      <vt:lpstr>The Runnable Interface</vt:lpstr>
      <vt:lpstr>Implementing Runnable</vt:lpstr>
      <vt:lpstr>The Thread Class</vt:lpstr>
      <vt:lpstr>Starting a New Thread</vt:lpstr>
      <vt:lpstr>Coordinating Threads</vt:lpstr>
      <vt:lpstr>2. Synchronizing Threads</vt:lpstr>
      <vt:lpstr>Overview</vt:lpstr>
      <vt:lpstr>Defining Synchronized Methods</vt:lpstr>
      <vt:lpstr>Defining Synchronized Methods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479</cp:revision>
  <dcterms:created xsi:type="dcterms:W3CDTF">2002-05-03T12:27:39Z</dcterms:created>
  <dcterms:modified xsi:type="dcterms:W3CDTF">2011-06-17T15:30:17Z</dcterms:modified>
</cp:coreProperties>
</file>