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98" autoAdjust="0"/>
    <p:restoredTop sz="94610" autoAdjust="0"/>
  </p:normalViewPr>
  <p:slideViewPr>
    <p:cSldViewPr snapToGrid="0" showGuides="1">
      <p:cViewPr>
        <p:scale>
          <a:sx n="70" d="100"/>
          <a:sy n="70" d="100"/>
        </p:scale>
        <p:origin x="-2244" y="-606"/>
      </p:cViewPr>
      <p:guideLst>
        <p:guide orient="horz" pos="106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664" y="1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Accessing Databases using JDBC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25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Accessing Databases using JDBC</a:t>
            </a:r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807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327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4198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Accessing Databases using JDBC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52E44-8F8C-4757-8635-9E7844CA9E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3F27A-3CB4-4610-A04A-2F8B202E1B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38342-526F-4EEF-9E76-63EF41138A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017C9-7774-4E8F-B179-FAFFA18BFA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74B26-0E5E-4D14-B5E3-B5717DC5FF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BCA06-75CB-4B7F-8C6E-F2E80799E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03FA9-53C7-474F-805A-70F40C96A2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3E1C5-9C52-4E0F-ADF8-6BEF23A26B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0C9-A14B-460C-BB14-FF44E4BDEC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ED335-5BE1-4CEB-9D5E-901AD9D42C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5EF30D-460B-4495-8199-E3C208EECB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/>
            <a:r>
              <a:rPr lang="en-GB" smtClean="0"/>
              <a:t>Accessing Databases using JDBC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Appendix A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19DC80D-499A-456C-A6D7-0631694D7AC8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Representing SQL statements in JDBC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  <a:noFill/>
        </p:spPr>
        <p:txBody>
          <a:bodyPr/>
          <a:lstStyle/>
          <a:p>
            <a:r>
              <a:rPr lang="en-GB" smtClean="0"/>
              <a:t>JDBC defines three separate interfaces, to enable you to execute SQL statements in various ways</a:t>
            </a:r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3249613" y="2179638"/>
            <a:ext cx="4999037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Use a </a:t>
            </a:r>
            <a:r>
              <a:rPr lang="en-GB" dirty="0">
                <a:solidFill>
                  <a:schemeClr val="tx2"/>
                </a:solidFill>
              </a:rPr>
              <a:t>Statement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to execute any SQL statement (DML, DDL, and DCL are all allowed).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294" name="Rectangle 11"/>
          <p:cNvSpPr>
            <a:spLocks noChangeArrowheads="1"/>
          </p:cNvSpPr>
          <p:nvPr/>
        </p:nvSpPr>
        <p:spPr bwMode="auto">
          <a:xfrm>
            <a:off x="3249613" y="3324225"/>
            <a:ext cx="4999037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Use a </a:t>
            </a:r>
            <a:r>
              <a:rPr lang="en-GB" dirty="0" err="1">
                <a:solidFill>
                  <a:schemeClr val="tx2"/>
                </a:solidFill>
              </a:rPr>
              <a:t>PreparedStatement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to execute prepared (precompiled) SQL statements.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3249613" y="4410692"/>
            <a:ext cx="4999037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Use a </a:t>
            </a:r>
            <a:r>
              <a:rPr lang="en-GB" dirty="0" err="1">
                <a:solidFill>
                  <a:schemeClr val="tx2"/>
                </a:solidFill>
              </a:rPr>
              <a:t>CallableStatement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to execute stored procedures. Some databases (e.g. Oracle) allow you to write stored procedures in Java.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2296" name="Group 15"/>
          <p:cNvGrpSpPr>
            <a:grpSpLocks/>
          </p:cNvGrpSpPr>
          <p:nvPr/>
        </p:nvGrpSpPr>
        <p:grpSpPr bwMode="auto">
          <a:xfrm>
            <a:off x="1873250" y="2828925"/>
            <a:ext cx="263525" cy="571500"/>
            <a:chOff x="812" y="3708"/>
            <a:chExt cx="208" cy="450"/>
          </a:xfrm>
        </p:grpSpPr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>
              <a:off x="916" y="3852"/>
              <a:ext cx="0" cy="30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04" name="AutoShape 13"/>
            <p:cNvSpPr>
              <a:spLocks noChangeArrowheads="1"/>
            </p:cNvSpPr>
            <p:nvPr/>
          </p:nvSpPr>
          <p:spPr bwMode="auto">
            <a:xfrm>
              <a:off x="812" y="3708"/>
              <a:ext cx="208" cy="1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16"/>
          <p:cNvGrpSpPr>
            <a:grpSpLocks/>
          </p:cNvGrpSpPr>
          <p:nvPr/>
        </p:nvGrpSpPr>
        <p:grpSpPr bwMode="auto">
          <a:xfrm>
            <a:off x="1873250" y="3949700"/>
            <a:ext cx="263525" cy="571500"/>
            <a:chOff x="812" y="3708"/>
            <a:chExt cx="208" cy="450"/>
          </a:xfrm>
        </p:grpSpPr>
        <p:sp>
          <p:nvSpPr>
            <p:cNvPr id="12301" name="Line 17"/>
            <p:cNvSpPr>
              <a:spLocks noChangeShapeType="1"/>
            </p:cNvSpPr>
            <p:nvPr/>
          </p:nvSpPr>
          <p:spPr bwMode="auto">
            <a:xfrm>
              <a:off x="916" y="3852"/>
              <a:ext cx="0" cy="30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02" name="AutoShape 18"/>
            <p:cNvSpPr>
              <a:spLocks noChangeArrowheads="1"/>
            </p:cNvSpPr>
            <p:nvPr/>
          </p:nvSpPr>
          <p:spPr bwMode="auto">
            <a:xfrm>
              <a:off x="812" y="3708"/>
              <a:ext cx="208" cy="1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825500" y="2198688"/>
            <a:ext cx="2359025" cy="608012"/>
          </a:xfrm>
          <a:prstGeom prst="rect">
            <a:avLst/>
          </a:prstGeom>
          <a:solidFill>
            <a:srgbClr val="BDD3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&lt;&lt;interface&gt;&gt;</a:t>
            </a:r>
          </a:p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Statement</a:t>
            </a: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825500" y="3327400"/>
            <a:ext cx="2359025" cy="608013"/>
          </a:xfrm>
          <a:prstGeom prst="rect">
            <a:avLst/>
          </a:prstGeom>
          <a:solidFill>
            <a:srgbClr val="BDD3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&lt;&lt;interface&gt;&gt;</a:t>
            </a:r>
          </a:p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PreparedStatement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825500" y="4449763"/>
            <a:ext cx="2359025" cy="608012"/>
          </a:xfrm>
          <a:prstGeom prst="rect">
            <a:avLst/>
          </a:prstGeom>
          <a:solidFill>
            <a:srgbClr val="BDD3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&lt;&lt;interface&gt;&gt;</a:t>
            </a:r>
          </a:p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CallableStatement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DAAA2B3-CBF6-418E-9E44-90C52B5D51E3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Executing a SELECT Statement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73688"/>
          </a:xfrm>
          <a:noFill/>
        </p:spPr>
        <p:txBody>
          <a:bodyPr/>
          <a:lstStyle/>
          <a:p>
            <a:r>
              <a:rPr lang="en-GB" smtClean="0"/>
              <a:t>You can use a </a:t>
            </a:r>
            <a:r>
              <a:rPr lang="en-GB" smtClean="0">
                <a:latin typeface="Lucida Console" pitchFamily="49" charset="0"/>
              </a:rPr>
              <a:t>Statement</a:t>
            </a:r>
            <a:r>
              <a:rPr lang="en-GB" smtClean="0"/>
              <a:t> object to execute a SQL SELECT statement</a:t>
            </a:r>
          </a:p>
          <a:p>
            <a:pPr lvl="1"/>
            <a:r>
              <a:rPr lang="en-US" smtClean="0"/>
              <a:t>This is the simplest and most common task in many Java apps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>
                <a:latin typeface="Lucida Console" pitchFamily="49" charset="0"/>
              </a:rPr>
              <a:t>executeQuery()</a:t>
            </a:r>
            <a:r>
              <a:rPr lang="en-US" smtClean="0"/>
              <a:t> returns a </a:t>
            </a:r>
            <a:r>
              <a:rPr lang="en-US" smtClean="0">
                <a:latin typeface="Lucida Console" pitchFamily="49" charset="0"/>
              </a:rPr>
              <a:t>ResultSet</a:t>
            </a:r>
            <a:r>
              <a:rPr lang="en-US" smtClean="0"/>
              <a:t> object</a:t>
            </a:r>
          </a:p>
          <a:p>
            <a:pPr lvl="1"/>
            <a:r>
              <a:rPr lang="en-US" smtClean="0"/>
              <a:t>The </a:t>
            </a:r>
            <a:r>
              <a:rPr lang="en-US" smtClean="0">
                <a:latin typeface="Lucida Console" pitchFamily="49" charset="0"/>
              </a:rPr>
              <a:t>ResultSet</a:t>
            </a:r>
            <a:r>
              <a:rPr lang="en-US" smtClean="0"/>
              <a:t> object holds the selected rows and columns</a:t>
            </a:r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555625" y="2584450"/>
            <a:ext cx="8232775" cy="25638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ResultSet rsEmps = null;</a:t>
            </a:r>
          </a:p>
          <a:p>
            <a:pPr defTabSz="739775">
              <a:defRPr/>
            </a:pPr>
            <a:r>
              <a:rPr lang="en-GB"/>
              <a:t>try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Statement st = cnEmps.createStatement();</a:t>
            </a:r>
          </a:p>
          <a:p>
            <a:pPr defTabSz="739775">
              <a:defRPr/>
            </a:pPr>
            <a:r>
              <a:rPr lang="en-GB"/>
              <a:t>  rsEmps = st.executeQuery("SELECT Name, Salary FROM Employees");</a:t>
            </a:r>
          </a:p>
          <a:p>
            <a:pPr defTabSz="739775">
              <a:defRPr/>
            </a:pPr>
            <a:r>
              <a:rPr lang="en-GB"/>
              <a:t>}</a:t>
            </a:r>
          </a:p>
          <a:p>
            <a:pPr defTabSz="739775">
              <a:defRPr/>
            </a:pPr>
            <a:r>
              <a:rPr lang="en-GB"/>
              <a:t>catch (SQLException e)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System.out.println("Error executing query: " + e);</a:t>
            </a:r>
          </a:p>
          <a:p>
            <a:pPr defTabSz="739775">
              <a:defRPr/>
            </a:pPr>
            <a:r>
              <a:rPr lang="en-GB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3E8373B-776E-490A-A23E-9693BECB5F46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Processing Query Results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73688"/>
          </a:xfrm>
          <a:noFill/>
        </p:spPr>
        <p:txBody>
          <a:bodyPr/>
          <a:lstStyle/>
          <a:p>
            <a:r>
              <a:rPr lang="en-GB" smtClean="0">
                <a:latin typeface="Lucida Console" pitchFamily="49" charset="0"/>
              </a:rPr>
              <a:t>ResultSet</a:t>
            </a:r>
            <a:r>
              <a:rPr lang="en-GB" smtClean="0"/>
              <a:t> gives cursor-like access to the selected rows </a:t>
            </a:r>
          </a:p>
          <a:p>
            <a:pPr lvl="1"/>
            <a:r>
              <a:rPr lang="en-US" smtClean="0"/>
              <a:t>JDBC 1.0 supports forward-only cursors</a:t>
            </a:r>
          </a:p>
          <a:p>
            <a:pPr lvl="1"/>
            <a:r>
              <a:rPr lang="en-US" smtClean="0"/>
              <a:t>JDBC 2.0 adds support for backwards cursors</a:t>
            </a:r>
          </a:p>
          <a:p>
            <a:r>
              <a:rPr lang="en-GB" smtClean="0">
                <a:latin typeface="Lucida Console" pitchFamily="49" charset="0"/>
              </a:rPr>
              <a:t>ResultSet</a:t>
            </a:r>
            <a:r>
              <a:rPr lang="en-GB" smtClean="0"/>
              <a:t> has a suite of methods named </a:t>
            </a:r>
            <a:r>
              <a:rPr lang="en-GB" smtClean="0">
                <a:latin typeface="Lucida Console" pitchFamily="49" charset="0"/>
              </a:rPr>
              <a:t>getXxxx()</a:t>
            </a:r>
            <a:r>
              <a:rPr lang="en-GB" smtClean="0"/>
              <a:t>, to get a column's value as a specific data type</a:t>
            </a:r>
          </a:p>
          <a:p>
            <a:pPr lvl="1"/>
            <a:r>
              <a:rPr lang="en-GB" smtClean="0"/>
              <a:t>Access columns by name, or by column number (starting at 1!)</a:t>
            </a:r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555625" y="3670300"/>
            <a:ext cx="8232775" cy="27828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ResultSet rsEmps = </a:t>
            </a:r>
          </a:p>
          <a:p>
            <a:pPr defTabSz="739775">
              <a:defRPr/>
            </a:pPr>
            <a:r>
              <a:rPr lang="en-GB"/>
              <a:t>  st.executeQuery("SELECT Name, Salary FROM Employees");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while (rsEmps.next() != false)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String     name   = rsEmps.getString(1);</a:t>
            </a:r>
          </a:p>
          <a:p>
            <a:pPr defTabSz="739775">
              <a:defRPr/>
            </a:pPr>
            <a:r>
              <a:rPr lang="en-GB"/>
              <a:t>  BigDecimal salary = rsEmps.getBigDecimal(2);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 b="1"/>
              <a:t>  </a:t>
            </a:r>
            <a:r>
              <a:rPr lang="en-GB"/>
              <a:t>//</a:t>
            </a:r>
            <a:r>
              <a:rPr lang="en-GB" b="1"/>
              <a:t> </a:t>
            </a:r>
            <a:r>
              <a:rPr lang="en-GB"/>
              <a:t>String     name   = rsEmps.getString("Name");</a:t>
            </a:r>
          </a:p>
          <a:p>
            <a:pPr defTabSz="739775">
              <a:defRPr/>
            </a:pPr>
            <a:r>
              <a:rPr lang="en-GB"/>
              <a:t>  // BigDecimal salary = rsEmps.getBigDecimal("Salary");</a:t>
            </a:r>
          </a:p>
          <a:p>
            <a:pPr defTabSz="739775">
              <a:defRPr/>
            </a:pPr>
            <a:r>
              <a:rPr lang="en-GB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11833CF-774E-4760-8F0D-4CD506D9FCD4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Mapping SQL Types to Java Types</a:t>
            </a:r>
          </a:p>
        </p:txBody>
      </p:sp>
      <p:sp>
        <p:nvSpPr>
          <p:cNvPr id="15364" name="Text Box 11"/>
          <p:cNvSpPr txBox="1">
            <a:spLocks noChangeArrowheads="1"/>
          </p:cNvSpPr>
          <p:nvPr/>
        </p:nvSpPr>
        <p:spPr bwMode="auto">
          <a:xfrm>
            <a:off x="125413" y="1354138"/>
            <a:ext cx="4151312" cy="48577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SQL type</a:t>
            </a:r>
          </a:p>
        </p:txBody>
      </p:sp>
      <p:sp>
        <p:nvSpPr>
          <p:cNvPr id="15365" name="Text Box 24"/>
          <p:cNvSpPr txBox="1">
            <a:spLocks noChangeArrowheads="1"/>
          </p:cNvSpPr>
          <p:nvPr/>
        </p:nvSpPr>
        <p:spPr bwMode="auto">
          <a:xfrm>
            <a:off x="4303713" y="1354138"/>
            <a:ext cx="4705350" cy="48577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Java type</a:t>
            </a:r>
          </a:p>
        </p:txBody>
      </p: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125413" y="1865313"/>
            <a:ext cx="4151312" cy="36195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CHAR, VARCHAR, LONGVARCHAR</a:t>
            </a:r>
          </a:p>
        </p:txBody>
      </p:sp>
      <p:sp>
        <p:nvSpPr>
          <p:cNvPr id="15367" name="Text Box 13"/>
          <p:cNvSpPr txBox="1">
            <a:spLocks noChangeArrowheads="1"/>
          </p:cNvSpPr>
          <p:nvPr/>
        </p:nvSpPr>
        <p:spPr bwMode="auto">
          <a:xfrm>
            <a:off x="125413" y="2243138"/>
            <a:ext cx="4151312" cy="3619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TINYINT</a:t>
            </a:r>
          </a:p>
        </p:txBody>
      </p:sp>
      <p:sp>
        <p:nvSpPr>
          <p:cNvPr id="15368" name="Text Box 14"/>
          <p:cNvSpPr txBox="1">
            <a:spLocks noChangeArrowheads="1"/>
          </p:cNvSpPr>
          <p:nvPr/>
        </p:nvSpPr>
        <p:spPr bwMode="auto">
          <a:xfrm>
            <a:off x="125413" y="2630488"/>
            <a:ext cx="4151312" cy="3603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SMALLINT</a:t>
            </a:r>
          </a:p>
        </p:txBody>
      </p:sp>
      <p:sp>
        <p:nvSpPr>
          <p:cNvPr id="15369" name="Text Box 15"/>
          <p:cNvSpPr txBox="1">
            <a:spLocks noChangeArrowheads="1"/>
          </p:cNvSpPr>
          <p:nvPr/>
        </p:nvSpPr>
        <p:spPr bwMode="auto">
          <a:xfrm>
            <a:off x="125413" y="3008313"/>
            <a:ext cx="4151312" cy="3619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INTEGER</a:t>
            </a:r>
          </a:p>
        </p:txBody>
      </p:sp>
      <p:sp>
        <p:nvSpPr>
          <p:cNvPr id="15370" name="Text Box 16"/>
          <p:cNvSpPr txBox="1">
            <a:spLocks noChangeArrowheads="1"/>
          </p:cNvSpPr>
          <p:nvPr/>
        </p:nvSpPr>
        <p:spPr bwMode="auto">
          <a:xfrm>
            <a:off x="125413" y="3392488"/>
            <a:ext cx="4151312" cy="3603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BIGINT</a:t>
            </a:r>
          </a:p>
        </p:txBody>
      </p:sp>
      <p:sp>
        <p:nvSpPr>
          <p:cNvPr id="15371" name="Text Box 17"/>
          <p:cNvSpPr txBox="1">
            <a:spLocks noChangeArrowheads="1"/>
          </p:cNvSpPr>
          <p:nvPr/>
        </p:nvSpPr>
        <p:spPr bwMode="auto">
          <a:xfrm>
            <a:off x="125413" y="4152900"/>
            <a:ext cx="4151312" cy="3603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FLOAT, DOUBLE</a:t>
            </a:r>
          </a:p>
        </p:txBody>
      </p:sp>
      <p:sp>
        <p:nvSpPr>
          <p:cNvPr id="15372" name="Text Box 18"/>
          <p:cNvSpPr txBox="1">
            <a:spLocks noChangeArrowheads="1"/>
          </p:cNvSpPr>
          <p:nvPr/>
        </p:nvSpPr>
        <p:spPr bwMode="auto">
          <a:xfrm>
            <a:off x="125413" y="4530725"/>
            <a:ext cx="4151312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BINARY, VARBINARY, LONGVARBINARY</a:t>
            </a:r>
          </a:p>
        </p:txBody>
      </p:sp>
      <p:sp>
        <p:nvSpPr>
          <p:cNvPr id="15373" name="Text Box 19"/>
          <p:cNvSpPr txBox="1">
            <a:spLocks noChangeArrowheads="1"/>
          </p:cNvSpPr>
          <p:nvPr/>
        </p:nvSpPr>
        <p:spPr bwMode="auto">
          <a:xfrm>
            <a:off x="125413" y="4916488"/>
            <a:ext cx="4151312" cy="3603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NUMERIC, DECIMAL</a:t>
            </a:r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125413" y="5294313"/>
            <a:ext cx="4151312" cy="3619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BIT</a:t>
            </a:r>
          </a:p>
        </p:txBody>
      </p:sp>
      <p:sp>
        <p:nvSpPr>
          <p:cNvPr id="15375" name="Text Box 22"/>
          <p:cNvSpPr txBox="1">
            <a:spLocks noChangeArrowheads="1"/>
          </p:cNvSpPr>
          <p:nvPr/>
        </p:nvSpPr>
        <p:spPr bwMode="auto">
          <a:xfrm>
            <a:off x="125413" y="3775075"/>
            <a:ext cx="4151312" cy="3619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REAL</a:t>
            </a:r>
          </a:p>
        </p:txBody>
      </p:sp>
      <p:sp>
        <p:nvSpPr>
          <p:cNvPr id="15376" name="Text Box 23"/>
          <p:cNvSpPr txBox="1">
            <a:spLocks noChangeArrowheads="1"/>
          </p:cNvSpPr>
          <p:nvPr/>
        </p:nvSpPr>
        <p:spPr bwMode="auto">
          <a:xfrm>
            <a:off x="125413" y="6054725"/>
            <a:ext cx="4151312" cy="3619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TIMESTAMP</a:t>
            </a:r>
          </a:p>
        </p:txBody>
      </p:sp>
      <p:sp>
        <p:nvSpPr>
          <p:cNvPr id="15377" name="Text Box 25"/>
          <p:cNvSpPr txBox="1">
            <a:spLocks noChangeArrowheads="1"/>
          </p:cNvSpPr>
          <p:nvPr/>
        </p:nvSpPr>
        <p:spPr bwMode="auto">
          <a:xfrm>
            <a:off x="4303713" y="1865313"/>
            <a:ext cx="4705350" cy="36195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java.lang.String</a:t>
            </a:r>
          </a:p>
        </p:txBody>
      </p:sp>
      <p:sp>
        <p:nvSpPr>
          <p:cNvPr id="15378" name="Text Box 26"/>
          <p:cNvSpPr txBox="1">
            <a:spLocks noChangeArrowheads="1"/>
          </p:cNvSpPr>
          <p:nvPr/>
        </p:nvSpPr>
        <p:spPr bwMode="auto">
          <a:xfrm>
            <a:off x="4303713" y="2243138"/>
            <a:ext cx="4705350" cy="3619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byte</a:t>
            </a:r>
          </a:p>
        </p:txBody>
      </p:sp>
      <p:sp>
        <p:nvSpPr>
          <p:cNvPr id="15379" name="Text Box 27"/>
          <p:cNvSpPr txBox="1">
            <a:spLocks noChangeArrowheads="1"/>
          </p:cNvSpPr>
          <p:nvPr/>
        </p:nvSpPr>
        <p:spPr bwMode="auto">
          <a:xfrm>
            <a:off x="4303713" y="2630488"/>
            <a:ext cx="4705350" cy="3603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short</a:t>
            </a:r>
          </a:p>
        </p:txBody>
      </p:sp>
      <p:sp>
        <p:nvSpPr>
          <p:cNvPr id="15380" name="Text Box 28"/>
          <p:cNvSpPr txBox="1">
            <a:spLocks noChangeArrowheads="1"/>
          </p:cNvSpPr>
          <p:nvPr/>
        </p:nvSpPr>
        <p:spPr bwMode="auto">
          <a:xfrm>
            <a:off x="4303713" y="3008313"/>
            <a:ext cx="4705350" cy="3619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int</a:t>
            </a:r>
          </a:p>
        </p:txBody>
      </p:sp>
      <p:sp>
        <p:nvSpPr>
          <p:cNvPr id="15381" name="Text Box 29"/>
          <p:cNvSpPr txBox="1">
            <a:spLocks noChangeArrowheads="1"/>
          </p:cNvSpPr>
          <p:nvPr/>
        </p:nvSpPr>
        <p:spPr bwMode="auto">
          <a:xfrm>
            <a:off x="4303713" y="3392488"/>
            <a:ext cx="4705350" cy="3603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long</a:t>
            </a:r>
          </a:p>
        </p:txBody>
      </p:sp>
      <p:sp>
        <p:nvSpPr>
          <p:cNvPr id="15382" name="Text Box 30"/>
          <p:cNvSpPr txBox="1">
            <a:spLocks noChangeArrowheads="1"/>
          </p:cNvSpPr>
          <p:nvPr/>
        </p:nvSpPr>
        <p:spPr bwMode="auto">
          <a:xfrm>
            <a:off x="4303713" y="4152900"/>
            <a:ext cx="4705350" cy="3603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double</a:t>
            </a:r>
          </a:p>
        </p:txBody>
      </p:sp>
      <p:sp>
        <p:nvSpPr>
          <p:cNvPr id="15383" name="Text Box 31"/>
          <p:cNvSpPr txBox="1">
            <a:spLocks noChangeArrowheads="1"/>
          </p:cNvSpPr>
          <p:nvPr/>
        </p:nvSpPr>
        <p:spPr bwMode="auto">
          <a:xfrm>
            <a:off x="4303713" y="4530725"/>
            <a:ext cx="4705350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byte[]</a:t>
            </a:r>
          </a:p>
        </p:txBody>
      </p:sp>
      <p:sp>
        <p:nvSpPr>
          <p:cNvPr id="15384" name="Text Box 32"/>
          <p:cNvSpPr txBox="1">
            <a:spLocks noChangeArrowheads="1"/>
          </p:cNvSpPr>
          <p:nvPr/>
        </p:nvSpPr>
        <p:spPr bwMode="auto">
          <a:xfrm>
            <a:off x="4303713" y="4916488"/>
            <a:ext cx="4705350" cy="3603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java.math.BigDecimal</a:t>
            </a:r>
          </a:p>
        </p:txBody>
      </p:sp>
      <p:sp>
        <p:nvSpPr>
          <p:cNvPr id="15385" name="Text Box 33"/>
          <p:cNvSpPr txBox="1">
            <a:spLocks noChangeArrowheads="1"/>
          </p:cNvSpPr>
          <p:nvPr/>
        </p:nvSpPr>
        <p:spPr bwMode="auto">
          <a:xfrm>
            <a:off x="4303713" y="5294313"/>
            <a:ext cx="4705350" cy="3619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boolean</a:t>
            </a:r>
          </a:p>
        </p:txBody>
      </p:sp>
      <p:grpSp>
        <p:nvGrpSpPr>
          <p:cNvPr id="15386" name="Group 38"/>
          <p:cNvGrpSpPr>
            <a:grpSpLocks/>
          </p:cNvGrpSpPr>
          <p:nvPr/>
        </p:nvGrpSpPr>
        <p:grpSpPr bwMode="auto">
          <a:xfrm>
            <a:off x="125413" y="5678488"/>
            <a:ext cx="8912225" cy="361950"/>
            <a:chOff x="79" y="3625"/>
            <a:chExt cx="5614" cy="228"/>
          </a:xfrm>
        </p:grpSpPr>
        <p:sp>
          <p:nvSpPr>
            <p:cNvPr id="15392" name="Text Box 21"/>
            <p:cNvSpPr txBox="1">
              <a:spLocks noChangeArrowheads="1"/>
            </p:cNvSpPr>
            <p:nvPr/>
          </p:nvSpPr>
          <p:spPr bwMode="auto">
            <a:xfrm>
              <a:off x="79" y="3625"/>
              <a:ext cx="2615" cy="228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b="1">
                  <a:solidFill>
                    <a:schemeClr val="tx2"/>
                  </a:solidFill>
                </a:rPr>
                <a:t>TIME</a:t>
              </a:r>
            </a:p>
          </p:txBody>
        </p:sp>
        <p:sp>
          <p:nvSpPr>
            <p:cNvPr id="15393" name="Text Box 34"/>
            <p:cNvSpPr txBox="1">
              <a:spLocks noChangeArrowheads="1"/>
            </p:cNvSpPr>
            <p:nvPr/>
          </p:nvSpPr>
          <p:spPr bwMode="auto">
            <a:xfrm>
              <a:off x="2729" y="3625"/>
              <a:ext cx="2964" cy="228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b="1">
                  <a:solidFill>
                    <a:schemeClr val="tx2"/>
                  </a:solidFill>
                </a:rPr>
                <a:t>java.sql.Time</a:t>
              </a:r>
            </a:p>
          </p:txBody>
        </p:sp>
      </p:grpSp>
      <p:sp>
        <p:nvSpPr>
          <p:cNvPr id="15387" name="Text Box 35"/>
          <p:cNvSpPr txBox="1">
            <a:spLocks noChangeArrowheads="1"/>
          </p:cNvSpPr>
          <p:nvPr/>
        </p:nvSpPr>
        <p:spPr bwMode="auto">
          <a:xfrm>
            <a:off x="4303713" y="3775075"/>
            <a:ext cx="4705350" cy="3619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15388" name="Text Box 36"/>
          <p:cNvSpPr txBox="1">
            <a:spLocks noChangeArrowheads="1"/>
          </p:cNvSpPr>
          <p:nvPr/>
        </p:nvSpPr>
        <p:spPr bwMode="auto">
          <a:xfrm>
            <a:off x="4332288" y="6054725"/>
            <a:ext cx="4705350" cy="3619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b="1">
                <a:solidFill>
                  <a:schemeClr val="tx2"/>
                </a:solidFill>
              </a:rPr>
              <a:t>java.sql.Timestamp</a:t>
            </a:r>
          </a:p>
        </p:txBody>
      </p:sp>
      <p:grpSp>
        <p:nvGrpSpPr>
          <p:cNvPr id="15389" name="Group 39"/>
          <p:cNvGrpSpPr>
            <a:grpSpLocks/>
          </p:cNvGrpSpPr>
          <p:nvPr/>
        </p:nvGrpSpPr>
        <p:grpSpPr bwMode="auto">
          <a:xfrm>
            <a:off x="125413" y="6437313"/>
            <a:ext cx="8912225" cy="361950"/>
            <a:chOff x="79" y="3625"/>
            <a:chExt cx="5614" cy="228"/>
          </a:xfrm>
        </p:grpSpPr>
        <p:sp>
          <p:nvSpPr>
            <p:cNvPr id="15390" name="Text Box 40"/>
            <p:cNvSpPr txBox="1">
              <a:spLocks noChangeArrowheads="1"/>
            </p:cNvSpPr>
            <p:nvPr/>
          </p:nvSpPr>
          <p:spPr bwMode="auto">
            <a:xfrm>
              <a:off x="79" y="3625"/>
              <a:ext cx="2615" cy="228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b="1">
                  <a:solidFill>
                    <a:schemeClr val="tx2"/>
                  </a:solidFill>
                </a:rPr>
                <a:t>DATE</a:t>
              </a:r>
            </a:p>
          </p:txBody>
        </p:sp>
        <p:sp>
          <p:nvSpPr>
            <p:cNvPr id="15391" name="Text Box 41"/>
            <p:cNvSpPr txBox="1">
              <a:spLocks noChangeArrowheads="1"/>
            </p:cNvSpPr>
            <p:nvPr/>
          </p:nvSpPr>
          <p:spPr bwMode="auto">
            <a:xfrm>
              <a:off x="2729" y="3625"/>
              <a:ext cx="2964" cy="228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b="1">
                  <a:solidFill>
                    <a:schemeClr val="tx2"/>
                  </a:solidFill>
                </a:rPr>
                <a:t>java.sql.Date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AD0C301-1F61-4783-8D82-10A0F9CB1F91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INSERT, DELETE, UPDATE</a:t>
            </a:r>
          </a:p>
        </p:txBody>
      </p:sp>
      <p:sp>
        <p:nvSpPr>
          <p:cNvPr id="1638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You can use a </a:t>
            </a:r>
            <a:r>
              <a:rPr lang="en-GB" smtClean="0">
                <a:latin typeface="Lucida Console" pitchFamily="49" charset="0"/>
              </a:rPr>
              <a:t>Statement</a:t>
            </a:r>
            <a:r>
              <a:rPr lang="en-GB" smtClean="0"/>
              <a:t> object to execute a SQL INSERT, DELETE, or UPDATE statement</a:t>
            </a:r>
          </a:p>
          <a:p>
            <a:pPr lvl="1"/>
            <a:r>
              <a:rPr lang="en-GB" smtClean="0"/>
              <a:t>You can also execute DDL statements (such as CREATE TABLE) and DCL statements (such as GRANT PERMISSION)</a:t>
            </a:r>
          </a:p>
          <a:p>
            <a:pPr lvl="1"/>
            <a:endParaRPr lang="en-GB" smtClean="0"/>
          </a:p>
        </p:txBody>
      </p:sp>
      <p:grpSp>
        <p:nvGrpSpPr>
          <p:cNvPr id="16389" name="Group 18"/>
          <p:cNvGrpSpPr>
            <a:grpSpLocks/>
          </p:cNvGrpSpPr>
          <p:nvPr/>
        </p:nvGrpSpPr>
        <p:grpSpPr bwMode="auto">
          <a:xfrm>
            <a:off x="555625" y="2816225"/>
            <a:ext cx="8243888" cy="912813"/>
            <a:chOff x="350" y="2302"/>
            <a:chExt cx="5193" cy="575"/>
          </a:xfrm>
        </p:grpSpPr>
        <p:sp>
          <p:nvSpPr>
            <p:cNvPr id="497680" name="Rectangle 16"/>
            <p:cNvSpPr>
              <a:spLocks noChangeArrowheads="1"/>
            </p:cNvSpPr>
            <p:nvPr/>
          </p:nvSpPr>
          <p:spPr bwMode="auto">
            <a:xfrm>
              <a:off x="350" y="2312"/>
              <a:ext cx="5186" cy="565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lIns="92075" tIns="46038" rIns="92075" bIns="46038" anchor="ctr"/>
            <a:lstStyle/>
            <a:p>
              <a:pPr defTabSz="739775">
                <a:defRPr/>
              </a:pPr>
              <a:r>
                <a:rPr lang="en-GB"/>
                <a:t>int rowsAffected = st.executeUpdate(</a:t>
              </a:r>
            </a:p>
            <a:p>
              <a:pPr defTabSz="739775">
                <a:defRPr/>
              </a:pPr>
              <a:r>
                <a:rPr lang="en-GB"/>
                <a:t>                           "INSERT Employees " +</a:t>
              </a:r>
            </a:p>
            <a:p>
              <a:pPr defTabSz="739775">
                <a:defRPr/>
              </a:pPr>
              <a:r>
                <a:rPr lang="en-GB"/>
                <a:t>                           "VALUES ('Ryan', 750000, 'Wales')" );</a:t>
              </a:r>
            </a:p>
          </p:txBody>
        </p:sp>
        <p:sp>
          <p:nvSpPr>
            <p:cNvPr id="16396" name="Text Box 17"/>
            <p:cNvSpPr txBox="1">
              <a:spLocks noChangeArrowheads="1"/>
            </p:cNvSpPr>
            <p:nvPr/>
          </p:nvSpPr>
          <p:spPr bwMode="auto">
            <a:xfrm>
              <a:off x="4484" y="2302"/>
              <a:ext cx="10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b="1">
                  <a:solidFill>
                    <a:schemeClr val="tx2"/>
                  </a:solidFill>
                </a:rPr>
                <a:t>INSERT example</a:t>
              </a:r>
            </a:p>
          </p:txBody>
        </p:sp>
      </p:grpSp>
      <p:grpSp>
        <p:nvGrpSpPr>
          <p:cNvPr id="16390" name="Group 19"/>
          <p:cNvGrpSpPr>
            <a:grpSpLocks/>
          </p:cNvGrpSpPr>
          <p:nvPr/>
        </p:nvGrpSpPr>
        <p:grpSpPr bwMode="auto">
          <a:xfrm>
            <a:off x="555625" y="4022725"/>
            <a:ext cx="8243888" cy="912813"/>
            <a:chOff x="350" y="2302"/>
            <a:chExt cx="5193" cy="575"/>
          </a:xfrm>
        </p:grpSpPr>
        <p:sp>
          <p:nvSpPr>
            <p:cNvPr id="497684" name="Rectangle 20"/>
            <p:cNvSpPr>
              <a:spLocks noChangeArrowheads="1"/>
            </p:cNvSpPr>
            <p:nvPr/>
          </p:nvSpPr>
          <p:spPr bwMode="auto">
            <a:xfrm>
              <a:off x="350" y="2312"/>
              <a:ext cx="5186" cy="565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lIns="92075" tIns="46038" rIns="92075" bIns="46038" anchor="ctr"/>
            <a:lstStyle/>
            <a:p>
              <a:pPr defTabSz="739775">
                <a:defRPr/>
              </a:pPr>
              <a:r>
                <a:rPr lang="en-GB"/>
                <a:t>int rowsAffected = st.executeUpdate(</a:t>
              </a:r>
            </a:p>
            <a:p>
              <a:pPr defTabSz="739775">
                <a:defRPr/>
              </a:pPr>
              <a:r>
                <a:rPr lang="en-GB"/>
                <a:t>                           "DELETE Employees " +</a:t>
              </a:r>
            </a:p>
            <a:p>
              <a:pPr defTabSz="739775">
                <a:defRPr/>
              </a:pPr>
              <a:r>
                <a:rPr lang="en-GB"/>
                <a:t>                           "WHERE Salary &gt; 750001" );</a:t>
              </a:r>
            </a:p>
          </p:txBody>
        </p:sp>
        <p:sp>
          <p:nvSpPr>
            <p:cNvPr id="16394" name="Text Box 21"/>
            <p:cNvSpPr txBox="1">
              <a:spLocks noChangeArrowheads="1"/>
            </p:cNvSpPr>
            <p:nvPr/>
          </p:nvSpPr>
          <p:spPr bwMode="auto">
            <a:xfrm>
              <a:off x="4489" y="2302"/>
              <a:ext cx="10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b="1">
                  <a:solidFill>
                    <a:schemeClr val="tx2"/>
                  </a:solidFill>
                </a:rPr>
                <a:t>DELETE example</a:t>
              </a:r>
            </a:p>
          </p:txBody>
        </p:sp>
      </p:grpSp>
      <p:sp>
        <p:nvSpPr>
          <p:cNvPr id="497687" name="Rectangle 23"/>
          <p:cNvSpPr>
            <a:spLocks noChangeArrowheads="1"/>
          </p:cNvSpPr>
          <p:nvPr/>
        </p:nvSpPr>
        <p:spPr bwMode="auto">
          <a:xfrm>
            <a:off x="555625" y="5283200"/>
            <a:ext cx="8232775" cy="11160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int rowsAffected = st.executeUpdate(</a:t>
            </a:r>
          </a:p>
          <a:p>
            <a:pPr defTabSz="739775">
              <a:defRPr/>
            </a:pPr>
            <a:r>
              <a:rPr lang="en-GB"/>
              <a:t>                           "UPDATE Employees " +</a:t>
            </a:r>
          </a:p>
          <a:p>
            <a:pPr defTabSz="739775">
              <a:defRPr/>
            </a:pPr>
            <a:r>
              <a:rPr lang="en-GB"/>
              <a:t>                           "SET Salary = Salary * 1.25 " +</a:t>
            </a:r>
          </a:p>
          <a:p>
            <a:pPr defTabSz="739775">
              <a:defRPr/>
            </a:pPr>
            <a:r>
              <a:rPr lang="en-GB"/>
              <a:t>                           "WHERE Region = 'Wales'" );</a:t>
            </a:r>
          </a:p>
        </p:txBody>
      </p:sp>
      <p:sp>
        <p:nvSpPr>
          <p:cNvPr id="16392" name="Text Box 24"/>
          <p:cNvSpPr txBox="1">
            <a:spLocks noChangeArrowheads="1"/>
          </p:cNvSpPr>
          <p:nvPr/>
        </p:nvSpPr>
        <p:spPr bwMode="auto">
          <a:xfrm>
            <a:off x="7075488" y="5267325"/>
            <a:ext cx="1724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UPDATE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7A66316-2C26-4531-B741-82E6550F8133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Prepared Statements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A prepared statement is a statement whose SQL is only compiled the first time it is executed</a:t>
            </a:r>
          </a:p>
          <a:p>
            <a:pPr lvl="1"/>
            <a:r>
              <a:rPr lang="en-US" smtClean="0"/>
              <a:t>Useful for optimization purposes, if you need to execute the same SQL statement several times with different parameters</a:t>
            </a:r>
          </a:p>
          <a:p>
            <a:r>
              <a:rPr lang="en-US" smtClean="0"/>
              <a:t>Create a </a:t>
            </a:r>
            <a:r>
              <a:rPr lang="en-US" smtClean="0">
                <a:latin typeface="Lucida Console" pitchFamily="49" charset="0"/>
              </a:rPr>
              <a:t>PreparedStatement</a:t>
            </a:r>
            <a:r>
              <a:rPr lang="en-US" smtClean="0"/>
              <a:t> in Java</a:t>
            </a:r>
          </a:p>
          <a:p>
            <a:pPr lvl="1"/>
            <a:r>
              <a:rPr lang="en-US" smtClean="0"/>
              <a:t>Supply parameters each time you execute the statement</a:t>
            </a:r>
          </a:p>
        </p:txBody>
      </p:sp>
      <p:sp>
        <p:nvSpPr>
          <p:cNvPr id="501769" name="Rectangle 9"/>
          <p:cNvSpPr>
            <a:spLocks noChangeArrowheads="1"/>
          </p:cNvSpPr>
          <p:nvPr/>
        </p:nvSpPr>
        <p:spPr bwMode="auto">
          <a:xfrm>
            <a:off x="555625" y="3565525"/>
            <a:ext cx="8232775" cy="2963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PreparedStatement ps = cnEmps.prepareStatement(</a:t>
            </a:r>
          </a:p>
          <a:p>
            <a:pPr defTabSz="739775">
              <a:defRPr/>
            </a:pPr>
            <a:r>
              <a:rPr lang="en-GB"/>
              <a:t>                           "UPDATE Employees " + </a:t>
            </a:r>
          </a:p>
          <a:p>
            <a:pPr defTabSz="739775">
              <a:defRPr/>
            </a:pPr>
            <a:r>
              <a:rPr lang="en-GB"/>
              <a:t>                           "SET Salary = Salary * ? " +</a:t>
            </a:r>
          </a:p>
          <a:p>
            <a:pPr defTabSz="739775">
              <a:defRPr/>
            </a:pPr>
            <a:r>
              <a:rPr lang="en-GB"/>
              <a:t>                           "WHERE Region = ?" 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ps.setDouble(1, 1.25);</a:t>
            </a:r>
          </a:p>
          <a:p>
            <a:pPr defTabSz="739775">
              <a:defRPr/>
            </a:pPr>
            <a:r>
              <a:rPr lang="en-GB"/>
              <a:t>ps.setString(2, "Wales");</a:t>
            </a:r>
          </a:p>
          <a:p>
            <a:pPr defTabSz="739775">
              <a:defRPr/>
            </a:pPr>
            <a:r>
              <a:rPr lang="en-GB"/>
              <a:t>ps.executeUpdate();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ps.setDouble(1, 1.10);</a:t>
            </a:r>
          </a:p>
          <a:p>
            <a:pPr defTabSz="739775">
              <a:defRPr/>
            </a:pPr>
            <a:r>
              <a:rPr lang="en-GB"/>
              <a:t>ps.setString(2, "London");</a:t>
            </a:r>
          </a:p>
          <a:p>
            <a:pPr defTabSz="739775">
              <a:defRPr/>
            </a:pPr>
            <a:r>
              <a:rPr lang="en-GB"/>
              <a:t>ps.executeUpdate();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7A2D5CF-8128-47EC-846B-4F93FDC01D84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Stored Procedures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Many enterprise Java apps use stored procedures to encapsulate SQL statements</a:t>
            </a:r>
          </a:p>
          <a:p>
            <a:pPr lvl="1"/>
            <a:r>
              <a:rPr lang="en-US" smtClean="0"/>
              <a:t>Performance, security, access control, centralized business rules</a:t>
            </a:r>
          </a:p>
          <a:p>
            <a:r>
              <a:rPr lang="en-US" smtClean="0"/>
              <a:t>Create a </a:t>
            </a:r>
            <a:r>
              <a:rPr lang="en-US" smtClean="0">
                <a:latin typeface="Lucida Console" pitchFamily="49" charset="0"/>
              </a:rPr>
              <a:t>CallableStatement</a:t>
            </a:r>
            <a:r>
              <a:rPr lang="en-US" smtClean="0"/>
              <a:t> in Java</a:t>
            </a:r>
          </a:p>
          <a:p>
            <a:pPr lvl="1"/>
            <a:r>
              <a:rPr lang="en-US" smtClean="0"/>
              <a:t>Supply parameters if necessary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555625" y="3270250"/>
            <a:ext cx="8232775" cy="14874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CallableStatement cs = cnEmps.prepareCall(</a:t>
            </a:r>
          </a:p>
          <a:p>
            <a:pPr defTabSz="739775">
              <a:defRPr/>
            </a:pPr>
            <a:r>
              <a:rPr lang="en-GB"/>
              <a:t>                           "{ call updateSalaries(?,?) }" 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cs.setDouble(1, 1.25);</a:t>
            </a:r>
          </a:p>
          <a:p>
            <a:pPr defTabSz="739775">
              <a:defRPr/>
            </a:pPr>
            <a:r>
              <a:rPr lang="en-GB"/>
              <a:t>cs.setString(2, "Wales");</a:t>
            </a:r>
          </a:p>
          <a:p>
            <a:pPr defTabSz="739775">
              <a:defRPr/>
            </a:pPr>
            <a:r>
              <a:rPr lang="en-GB"/>
              <a:t>cs.executeUpdate();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1101725" y="5118100"/>
            <a:ext cx="7502525" cy="1350963"/>
          </a:xfrm>
          <a:prstGeom prst="rect">
            <a:avLst/>
          </a:prstGeom>
          <a:solidFill>
            <a:srgbClr val="BDD3FF"/>
          </a:solidFill>
          <a:ln w="9525">
            <a:noFill/>
            <a:miter lim="800000"/>
            <a:headEnd/>
            <a:tailEnd/>
          </a:ln>
          <a:effectLst>
            <a:outerShdw dist="89803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CREATE PROCEDURE updateSalaries(@rate DOUBLE, @reg VARCHAR)</a:t>
            </a:r>
          </a:p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AS</a:t>
            </a:r>
          </a:p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  UPDATE Employees</a:t>
            </a:r>
          </a:p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    SET Salary = Salary * @rate</a:t>
            </a:r>
          </a:p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    WHERE Region = @reg</a:t>
            </a:r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2952750" y="4657725"/>
            <a:ext cx="1190625" cy="542925"/>
          </a:xfrm>
          <a:custGeom>
            <a:avLst/>
            <a:gdLst>
              <a:gd name="T0" fmla="*/ 0 w 750"/>
              <a:gd name="T1" fmla="*/ 0 h 342"/>
              <a:gd name="T2" fmla="*/ 1890117366 w 750"/>
              <a:gd name="T3" fmla="*/ 0 h 342"/>
              <a:gd name="T4" fmla="*/ 1890117366 w 750"/>
              <a:gd name="T5" fmla="*/ 861893527 h 342"/>
              <a:gd name="T6" fmla="*/ 0 60000 65536"/>
              <a:gd name="T7" fmla="*/ 0 60000 65536"/>
              <a:gd name="T8" fmla="*/ 0 60000 65536"/>
              <a:gd name="T9" fmla="*/ 0 w 750"/>
              <a:gd name="T10" fmla="*/ 0 h 342"/>
              <a:gd name="T11" fmla="*/ 750 w 750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42">
                <a:moveTo>
                  <a:pt x="0" y="0"/>
                </a:moveTo>
                <a:lnTo>
                  <a:pt x="750" y="0"/>
                </a:lnTo>
                <a:lnTo>
                  <a:pt x="750" y="342"/>
                </a:ln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A6C0EB3-C64F-400E-9646-2F86F66E8082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Handling Output Parameters and Results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A stored procedure can assign output parameters, and can also return a result value</a:t>
            </a:r>
          </a:p>
          <a:p>
            <a:pPr lvl="1"/>
            <a:r>
              <a:rPr lang="en-US" smtClean="0"/>
              <a:t>You must register these output params/result in your Java call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555625" y="2403475"/>
            <a:ext cx="8232775" cy="21923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CallableStatement cs = cnEmps.prepareCall(</a:t>
            </a:r>
          </a:p>
          <a:p>
            <a:pPr defTabSz="739775">
              <a:defRPr/>
            </a:pPr>
            <a:r>
              <a:rPr lang="en-GB"/>
              <a:t>                           "{? = call getRegionInfo(?,?) }" );</a:t>
            </a:r>
          </a:p>
          <a:p>
            <a:pPr defTabSz="739775">
              <a:defRPr/>
            </a:pPr>
            <a:r>
              <a:rPr lang="en-GB"/>
              <a:t>cs.registerOutParameter(1, Types.INTEGER);</a:t>
            </a:r>
          </a:p>
          <a:p>
            <a:pPr defTabSz="739775">
              <a:defRPr/>
            </a:pPr>
            <a:r>
              <a:rPr lang="en-GB"/>
              <a:t>cs.setString(2, "Wales");</a:t>
            </a:r>
          </a:p>
          <a:p>
            <a:pPr defTabSz="739775">
              <a:defRPr/>
            </a:pPr>
            <a:r>
              <a:rPr lang="en-GB"/>
              <a:t>cs.registerOutParameter(3, Types.NUMERIC);</a:t>
            </a:r>
          </a:p>
          <a:p>
            <a:pPr defTabSz="739775">
              <a:defRPr/>
            </a:pPr>
            <a:r>
              <a:rPr lang="en-GB"/>
              <a:t>cs.execute();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System.out.println("Number of emps in Wales: " + cs.getInt(1));</a:t>
            </a:r>
          </a:p>
          <a:p>
            <a:pPr defTabSz="739775">
              <a:defRPr/>
            </a:pPr>
            <a:r>
              <a:rPr lang="en-GB"/>
              <a:t>System.out.println("Average salary is £" + cs.getBigDecimal(3));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1101725" y="4765675"/>
            <a:ext cx="7502525" cy="1789113"/>
          </a:xfrm>
          <a:prstGeom prst="rect">
            <a:avLst/>
          </a:prstGeom>
          <a:solidFill>
            <a:srgbClr val="BDD3FF"/>
          </a:solidFill>
          <a:ln w="9525">
            <a:noFill/>
            <a:miter lim="800000"/>
            <a:headEnd/>
            <a:tailEnd/>
          </a:ln>
          <a:effectLst>
            <a:outerShdw dist="89803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CREATE PROCEDURE getRegionInfo(@reg VARCHAR,</a:t>
            </a:r>
          </a:p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                               @avgsal NUMERIC OUTPUT)</a:t>
            </a:r>
          </a:p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AS</a:t>
            </a:r>
          </a:p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  DECLARE @count INTEGER</a:t>
            </a:r>
          </a:p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  SELECT @count = COUNT(Salary), @avgsal = AVG(Salary)</a:t>
            </a:r>
          </a:p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    FROM Employees WHERE(Region = @reg) GROUP BY Region</a:t>
            </a:r>
          </a:p>
          <a:p>
            <a:pPr>
              <a:defRPr/>
            </a:pPr>
            <a:r>
              <a:rPr lang="en-GB">
                <a:solidFill>
                  <a:schemeClr val="tx2"/>
                </a:solidFill>
              </a:rPr>
              <a:t>  RETURN @count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E19112D-C6A8-4AB5-BB96-FB8F1C3EA3E5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Transactions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Transactions are essential in enterprise applications</a:t>
            </a:r>
          </a:p>
          <a:p>
            <a:pPr lvl="1"/>
            <a:r>
              <a:rPr lang="en-US" smtClean="0"/>
              <a:t>Transactions ensure the database remains consistent, by grouping related SQL statements into "all-or-nothing" bundles</a:t>
            </a:r>
          </a:p>
          <a:p>
            <a:pPr lvl="1"/>
            <a:r>
              <a:rPr lang="en-US" smtClean="0"/>
              <a:t>Commit or rollback all the statements within a transaction</a:t>
            </a:r>
          </a:p>
          <a:p>
            <a:r>
              <a:rPr lang="en-US" smtClean="0"/>
              <a:t>There are several ways to manage transactions</a:t>
            </a:r>
          </a:p>
          <a:p>
            <a:pPr lvl="1"/>
            <a:r>
              <a:rPr lang="en-US" smtClean="0"/>
              <a:t>Using JDBC function calls in your Java app</a:t>
            </a:r>
          </a:p>
          <a:p>
            <a:pPr lvl="1"/>
            <a:r>
              <a:rPr lang="en-US" smtClean="0"/>
              <a:t>Using SQL in a stored proc (ROLLBACK/COMMIT TRANSACTION)</a:t>
            </a:r>
          </a:p>
          <a:p>
            <a:r>
              <a:rPr lang="en-US" smtClean="0"/>
              <a:t>Using transactions in Java:</a:t>
            </a:r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555625" y="4441825"/>
            <a:ext cx="8232775" cy="22685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cnEmps.setAutoCommit(false);</a:t>
            </a:r>
          </a:p>
          <a:p>
            <a:pPr defTabSz="739775">
              <a:defRPr/>
            </a:pPr>
            <a:r>
              <a:rPr lang="en-GB"/>
              <a:t>…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if (someError)</a:t>
            </a:r>
          </a:p>
          <a:p>
            <a:pPr defTabSz="739775">
              <a:defRPr/>
            </a:pPr>
            <a:r>
              <a:rPr lang="en-GB"/>
              <a:t>  cnEmps.rollback();</a:t>
            </a:r>
          </a:p>
          <a:p>
            <a:pPr defTabSz="739775">
              <a:defRPr/>
            </a:pPr>
            <a:r>
              <a:rPr lang="en-GB"/>
              <a:t>else</a:t>
            </a:r>
          </a:p>
          <a:p>
            <a:pPr defTabSz="739775">
              <a:defRPr/>
            </a:pPr>
            <a:r>
              <a:rPr lang="en-GB"/>
              <a:t>  cnEmps.commit();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cnEmps.setAutoCommit(true);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BE38CCA-9ECD-4A23-8835-5E7F11EFAFB7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3. Obtaining Metadata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sym typeface="Wingdings" pitchFamily="2" charset="2"/>
              </a:rPr>
              <a:t>What is metadata?</a:t>
            </a:r>
          </a:p>
          <a:p>
            <a:r>
              <a:rPr lang="en-GB" smtClean="0">
                <a:sym typeface="Wingdings" pitchFamily="2" charset="2"/>
              </a:rPr>
              <a:t>Getting metadata for a database</a:t>
            </a:r>
          </a:p>
          <a:p>
            <a:r>
              <a:rPr lang="en-GB" smtClean="0">
                <a:sym typeface="Wingdings" pitchFamily="2" charset="2"/>
              </a:rPr>
              <a:t>Getting metadata for a result set</a:t>
            </a:r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C5C619C-CCE7-4967-BA58-B818E40AAEB0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Contents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GB" smtClean="0"/>
              <a:t>JDBC drivers and connections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mtClean="0"/>
              <a:t>Statements and results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mtClean="0"/>
              <a:t>Obtaining metadata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mtClean="0"/>
              <a:t>Additional techniques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34975" y="5199325"/>
            <a:ext cx="8150225" cy="1644650"/>
            <a:chOff x="274" y="3059"/>
            <a:chExt cx="5134" cy="1036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616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DemoJDBC</a:t>
              </a:r>
              <a:endParaRPr lang="en-US" sz="2000" b="1" dirty="0"/>
            </a:p>
          </p:txBody>
        </p:sp>
        <p:pic>
          <p:nvPicPr>
            <p:cNvPr id="8" name="Picture 7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07C571B-4595-4891-B1A5-592C832B0B4E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>
                <a:sym typeface="Wingdings" pitchFamily="2" charset="2"/>
              </a:rPr>
              <a:t>What is Metadata?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  <a:noFill/>
        </p:spPr>
        <p:txBody>
          <a:bodyPr/>
          <a:lstStyle/>
          <a:p>
            <a:r>
              <a:rPr lang="en-GB" smtClean="0"/>
              <a:t>Metadata = "data about data" </a:t>
            </a:r>
            <a:r>
              <a:rPr lang="en-GB" smtClean="0">
                <a:sym typeface="Wingdings" pitchFamily="2" charset="2"/>
              </a:rPr>
              <a:t></a:t>
            </a:r>
          </a:p>
          <a:p>
            <a:endParaRPr lang="en-GB" smtClean="0">
              <a:sym typeface="Wingdings" pitchFamily="2" charset="2"/>
            </a:endParaRPr>
          </a:p>
          <a:p>
            <a:r>
              <a:rPr lang="en-GB" smtClean="0">
                <a:sym typeface="Wingdings" pitchFamily="2" charset="2"/>
              </a:rPr>
              <a:t>JDBC defines two Java interfaces, to allow you to obtain metadata about the database or a particular result set</a:t>
            </a:r>
            <a:endParaRPr lang="en-US" smtClean="0"/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835025" y="3179763"/>
            <a:ext cx="2292350" cy="608012"/>
          </a:xfrm>
          <a:prstGeom prst="rect">
            <a:avLst/>
          </a:prstGeom>
          <a:solidFill>
            <a:srgbClr val="BDD3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&lt;&lt;interface&gt;&gt;</a:t>
            </a:r>
          </a:p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DatabaseMetaData</a:t>
            </a: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835025" y="4022725"/>
            <a:ext cx="2292350" cy="608013"/>
          </a:xfrm>
          <a:prstGeom prst="rect">
            <a:avLst/>
          </a:prstGeom>
          <a:solidFill>
            <a:srgbClr val="BDD3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&lt;&lt;interface&gt;&gt;</a:t>
            </a:r>
          </a:p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ResultSetMetaData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3192463" y="3160713"/>
            <a:ext cx="55911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>
                <a:solidFill>
                  <a:schemeClr val="tx2"/>
                </a:solidFill>
              </a:rPr>
              <a:t>Provides comprehensive information about the database itself (table names, stored procs, etc.)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3192463" y="4019550"/>
            <a:ext cx="5360987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>
                <a:solidFill>
                  <a:schemeClr val="tx2"/>
                </a:solidFill>
              </a:rPr>
              <a:t>Provides information about the types and properties of columns in a result set</a:t>
            </a:r>
            <a:endParaRPr 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9EE7B90-F506-4EE4-8C15-FE1745ACF9A3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3555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Getting Metadata for the Database</a:t>
            </a:r>
          </a:p>
        </p:txBody>
      </p:sp>
      <p:sp>
        <p:nvSpPr>
          <p:cNvPr id="23556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To obtain metadata for the database as a whole, call the </a:t>
            </a:r>
            <a:r>
              <a:rPr lang="en-GB" smtClean="0">
                <a:latin typeface="Lucida Console" pitchFamily="49" charset="0"/>
              </a:rPr>
              <a:t>getMetaData()</a:t>
            </a:r>
            <a:r>
              <a:rPr lang="en-GB" smtClean="0"/>
              <a:t> method on a </a:t>
            </a:r>
            <a:r>
              <a:rPr lang="en-GB" smtClean="0">
                <a:latin typeface="Lucida Console" pitchFamily="49" charset="0"/>
              </a:rPr>
              <a:t>Connection</a:t>
            </a:r>
            <a:r>
              <a:rPr lang="en-GB" smtClean="0"/>
              <a:t> object</a:t>
            </a:r>
          </a:p>
          <a:p>
            <a:pPr lvl="1"/>
            <a:r>
              <a:rPr lang="en-GB" smtClean="0"/>
              <a:t>This method returns a </a:t>
            </a:r>
            <a:r>
              <a:rPr lang="en-GB" smtClean="0">
                <a:latin typeface="Lucida Console" pitchFamily="49" charset="0"/>
              </a:rPr>
              <a:t>DatabaseMetaData</a:t>
            </a:r>
            <a:r>
              <a:rPr lang="en-GB" smtClean="0"/>
              <a:t> object</a:t>
            </a:r>
          </a:p>
        </p:txBody>
      </p:sp>
      <p:sp>
        <p:nvSpPr>
          <p:cNvPr id="304160" name="Rectangle 32"/>
          <p:cNvSpPr>
            <a:spLocks noChangeArrowheads="1"/>
          </p:cNvSpPr>
          <p:nvPr/>
        </p:nvSpPr>
        <p:spPr bwMode="auto">
          <a:xfrm>
            <a:off x="555625" y="2422525"/>
            <a:ext cx="8232775" cy="36972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Connection cnEmps;</a:t>
            </a:r>
          </a:p>
          <a:p>
            <a:pPr defTabSz="739775">
              <a:defRPr/>
            </a:pPr>
            <a:r>
              <a:rPr lang="en-GB"/>
              <a:t>…</a:t>
            </a:r>
          </a:p>
          <a:p>
            <a:pPr defTabSz="739775">
              <a:defRPr/>
            </a:pPr>
            <a:r>
              <a:rPr lang="en-GB"/>
              <a:t>try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DatabaseMetaData dbmd = cnEmps.getMetaData();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  String prodName      = dbmd.getDatabaseProductName();</a:t>
            </a:r>
          </a:p>
          <a:p>
            <a:pPr defTabSz="739775">
              <a:defRPr/>
            </a:pPr>
            <a:r>
              <a:rPr lang="en-GB"/>
              <a:t>  String driverName    = dbmd.getDriverName();</a:t>
            </a:r>
          </a:p>
          <a:p>
            <a:pPr defTabSz="739775">
              <a:defRPr/>
            </a:pPr>
            <a:r>
              <a:rPr lang="en-GB"/>
              <a:t>  String keywords      = dbmd.getSQLKeywords();</a:t>
            </a:r>
          </a:p>
          <a:p>
            <a:pPr defTabSz="739775">
              <a:defRPr/>
            </a:pPr>
            <a:r>
              <a:rPr lang="en-GB"/>
              <a:t>  boolean transAllowed = dbmd.supportsTransactions();</a:t>
            </a:r>
          </a:p>
          <a:p>
            <a:pPr defTabSz="739775">
              <a:defRPr/>
            </a:pPr>
            <a:r>
              <a:rPr lang="en-GB"/>
              <a:t>}</a:t>
            </a:r>
          </a:p>
          <a:p>
            <a:pPr defTabSz="739775">
              <a:defRPr/>
            </a:pPr>
            <a:r>
              <a:rPr lang="en-GB"/>
              <a:t>catch (SQLException e)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System.out.println("Error getting database metadata: " + e);</a:t>
            </a:r>
          </a:p>
          <a:p>
            <a:pPr defTabSz="739775">
              <a:defRPr/>
            </a:pPr>
            <a:r>
              <a:rPr lang="en-GB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93D31C-1519-49CF-B4A5-6C73C69EA084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Getting Metadata for a Result Set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To obtain metadata for a particular result set, call the </a:t>
            </a:r>
            <a:r>
              <a:rPr lang="en-GB" smtClean="0">
                <a:latin typeface="Lucida Console" pitchFamily="49" charset="0"/>
              </a:rPr>
              <a:t>getMetaData()</a:t>
            </a:r>
            <a:r>
              <a:rPr lang="en-GB" smtClean="0"/>
              <a:t> method on a </a:t>
            </a:r>
            <a:r>
              <a:rPr lang="en-GB" smtClean="0">
                <a:latin typeface="Lucida Console" pitchFamily="49" charset="0"/>
              </a:rPr>
              <a:t>ResultSet</a:t>
            </a:r>
            <a:r>
              <a:rPr lang="en-GB" smtClean="0"/>
              <a:t> object</a:t>
            </a:r>
          </a:p>
          <a:p>
            <a:pPr lvl="1"/>
            <a:r>
              <a:rPr lang="en-GB" smtClean="0"/>
              <a:t>This method returns a </a:t>
            </a:r>
            <a:r>
              <a:rPr lang="en-GB" smtClean="0">
                <a:latin typeface="Lucida Console" pitchFamily="49" charset="0"/>
              </a:rPr>
              <a:t>ResultSetMetaData</a:t>
            </a:r>
            <a:r>
              <a:rPr lang="en-GB" smtClean="0"/>
              <a:t> object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555625" y="2441575"/>
            <a:ext cx="8232775" cy="42687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try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ResultSet rsEmps = st.executeQuery("SELECT * FROM Employees");</a:t>
            </a:r>
          </a:p>
          <a:p>
            <a:pPr defTabSz="739775">
              <a:defRPr/>
            </a:pPr>
            <a:r>
              <a:rPr lang="en-GB"/>
              <a:t>  ResultSetMetaData rsmd = rsEmps.getMetaData();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  int columnCount = rsmd.getColumnCount();</a:t>
            </a:r>
          </a:p>
          <a:p>
            <a:pPr defTabSz="739775">
              <a:defRPr/>
            </a:pPr>
            <a:r>
              <a:rPr lang="en-GB"/>
              <a:t>  for (int i = 1; i &lt;= columnCount; i++)</a:t>
            </a:r>
          </a:p>
          <a:p>
            <a:pPr defTabSz="739775">
              <a:defRPr/>
            </a:pPr>
            <a:r>
              <a:rPr lang="en-GB"/>
              <a:t>  {</a:t>
            </a:r>
          </a:p>
          <a:p>
            <a:pPr defTabSz="739775">
              <a:defRPr/>
            </a:pPr>
            <a:r>
              <a:rPr lang="en-GB"/>
              <a:t>    System.out.println("Col name: " + rsmd.getColumnName(i));</a:t>
            </a:r>
          </a:p>
          <a:p>
            <a:pPr defTabSz="739775">
              <a:defRPr/>
            </a:pPr>
            <a:r>
              <a:rPr lang="en-GB"/>
              <a:t>    System.out.println("Type: "     + rsmd.getColumnTypeName(i));</a:t>
            </a:r>
          </a:p>
          <a:p>
            <a:pPr defTabSz="739775">
              <a:defRPr/>
            </a:pPr>
            <a:r>
              <a:rPr lang="en-GB"/>
              <a:t>    System.out.println("Nullable? " + rsmd.isNullable(i));</a:t>
            </a:r>
          </a:p>
          <a:p>
            <a:pPr defTabSz="739775">
              <a:defRPr/>
            </a:pPr>
            <a:r>
              <a:rPr lang="en-GB"/>
              <a:t>  }</a:t>
            </a:r>
          </a:p>
          <a:p>
            <a:pPr defTabSz="739775">
              <a:defRPr/>
            </a:pPr>
            <a:r>
              <a:rPr lang="en-GB"/>
              <a:t>}</a:t>
            </a:r>
          </a:p>
          <a:p>
            <a:pPr defTabSz="739775">
              <a:defRPr/>
            </a:pPr>
            <a:r>
              <a:rPr lang="en-GB"/>
              <a:t>catch (SQLException e)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System.out.println("Error getting resultset metadata: " + e);</a:t>
            </a:r>
          </a:p>
          <a:p>
            <a:pPr defTabSz="739775">
              <a:defRPr/>
            </a:pPr>
            <a:r>
              <a:rPr lang="en-GB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94606-2603-4558-ADFB-B6827E56DF2A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4. Additional Techniques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sym typeface="Wingdings" pitchFamily="2" charset="2"/>
              </a:rPr>
              <a:t>Overview</a:t>
            </a:r>
          </a:p>
          <a:p>
            <a:r>
              <a:rPr lang="en-GB" smtClean="0">
                <a:sym typeface="Wingdings" pitchFamily="2" charset="2"/>
              </a:rPr>
              <a:t>Scrollable and updatable result sets</a:t>
            </a:r>
          </a:p>
          <a:p>
            <a:r>
              <a:rPr lang="en-GB" smtClean="0">
                <a:sym typeface="Wingdings" pitchFamily="2" charset="2"/>
              </a:rPr>
              <a:t>Batch updates</a:t>
            </a:r>
          </a:p>
          <a:p>
            <a:r>
              <a:rPr lang="en-GB" smtClean="0">
                <a:sym typeface="Wingdings" pitchFamily="2" charset="2"/>
              </a:rPr>
              <a:t>SQL 3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43F7BD7-183A-41AD-86C6-1019DEC1FD49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>
                <a:sym typeface="Wingdings" pitchFamily="2" charset="2"/>
              </a:rPr>
              <a:t>Overview</a:t>
            </a:r>
          </a:p>
        </p:txBody>
      </p:sp>
      <p:sp>
        <p:nvSpPr>
          <p:cNvPr id="26628" name="Rectangle 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Additional features:</a:t>
            </a:r>
          </a:p>
          <a:p>
            <a:pPr lvl="1"/>
            <a:r>
              <a:rPr lang="en-GB" smtClean="0"/>
              <a:t>Scrollable and updatable result sets, for programming simplicity</a:t>
            </a:r>
          </a:p>
          <a:p>
            <a:pPr lvl="1"/>
            <a:r>
              <a:rPr lang="en-GB" smtClean="0"/>
              <a:t>Batch updates, to reduce network costs</a:t>
            </a:r>
          </a:p>
          <a:p>
            <a:pPr lvl="1"/>
            <a:r>
              <a:rPr lang="en-GB" smtClean="0"/>
              <a:t>New SQL data types, e.g. to support BLOBs and CLOBs</a:t>
            </a:r>
          </a:p>
          <a:p>
            <a:r>
              <a:rPr lang="en-GB" smtClean="0"/>
              <a:t>Also, the JDBC Standard Extension offers optional extensions in a new package, </a:t>
            </a:r>
            <a:r>
              <a:rPr lang="en-GB" smtClean="0">
                <a:latin typeface="Lucida Console" pitchFamily="49" charset="0"/>
              </a:rPr>
              <a:t>javax.sql</a:t>
            </a:r>
          </a:p>
          <a:p>
            <a:pPr lvl="1"/>
            <a:r>
              <a:rPr lang="en-GB" smtClean="0"/>
              <a:t>Pooled database connections, for scalability</a:t>
            </a:r>
          </a:p>
          <a:p>
            <a:pPr lvl="1"/>
            <a:r>
              <a:rPr lang="en-GB" smtClean="0"/>
              <a:t>Named data sources, for ease of deployment and administration</a:t>
            </a:r>
          </a:p>
          <a:p>
            <a:pPr lvl="1"/>
            <a:r>
              <a:rPr lang="en-GB" smtClean="0"/>
              <a:t>Distributed transactions, for enterprise application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81D2F4F-806D-482C-B3A8-DC4BB811D70B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>
                <a:sym typeface="Wingdings" pitchFamily="2" charset="2"/>
              </a:rPr>
              <a:t>Scrollable and Updatable Result Sets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JDBC now supports scrollable and/or updatable result sets</a:t>
            </a:r>
          </a:p>
          <a:p>
            <a:pPr lvl="1"/>
            <a:r>
              <a:rPr lang="en-GB" smtClean="0"/>
              <a:t>1</a:t>
            </a:r>
            <a:r>
              <a:rPr lang="en-GB" baseline="30000" smtClean="0"/>
              <a:t>st</a:t>
            </a:r>
            <a:r>
              <a:rPr lang="en-GB" smtClean="0"/>
              <a:t> parameter to </a:t>
            </a:r>
            <a:r>
              <a:rPr lang="en-GB" smtClean="0">
                <a:latin typeface="Lucida Console" pitchFamily="49" charset="0"/>
              </a:rPr>
              <a:t>createStatement()</a:t>
            </a:r>
            <a:r>
              <a:rPr lang="en-GB" smtClean="0"/>
              <a:t> indicates the scrollability</a:t>
            </a:r>
          </a:p>
          <a:p>
            <a:pPr lvl="1"/>
            <a:r>
              <a:rPr lang="en-GB" smtClean="0"/>
              <a:t>2</a:t>
            </a:r>
            <a:r>
              <a:rPr lang="en-GB" baseline="30000" smtClean="0"/>
              <a:t>nd</a:t>
            </a:r>
            <a:r>
              <a:rPr lang="en-GB" smtClean="0"/>
              <a:t> parameter to </a:t>
            </a:r>
            <a:r>
              <a:rPr lang="en-GB" smtClean="0">
                <a:latin typeface="Lucida Console" pitchFamily="49" charset="0"/>
              </a:rPr>
              <a:t>createStatement()</a:t>
            </a:r>
            <a:r>
              <a:rPr lang="en-GB" smtClean="0"/>
              <a:t> indicates the updatability</a:t>
            </a:r>
          </a:p>
          <a:p>
            <a:pPr lvl="1"/>
            <a:endParaRPr lang="en-GB" smtClean="0"/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555625" y="2460625"/>
            <a:ext cx="8232775" cy="42306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Connection cnEmps = DriverManager.getConnection(</a:t>
            </a:r>
          </a:p>
          <a:p>
            <a:pPr defTabSz="739775">
              <a:defRPr/>
            </a:pPr>
            <a:r>
              <a:rPr lang="en-GB"/>
              <a:t>  "jdbc:odbc:Employees", userID, password);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Statement st = cnEmps.createStatement(</a:t>
            </a:r>
          </a:p>
          <a:p>
            <a:pPr defTabSz="739775">
              <a:defRPr/>
            </a:pPr>
            <a:r>
              <a:rPr lang="en-GB"/>
              <a:t>  ResultSet.TYPE_SCROLL_SENSITIVE, ResultSet.CONCUR_UPDATABLE);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ResultSet rs = st.executeQuery(</a:t>
            </a:r>
          </a:p>
          <a:p>
            <a:pPr defTabSz="739775">
              <a:defRPr/>
            </a:pPr>
            <a:r>
              <a:rPr lang="en-GB"/>
              <a:t>  "SELECT EmployeeID, Name, Region FROM Employees " + </a:t>
            </a:r>
          </a:p>
          <a:p>
            <a:pPr defTabSz="739775">
              <a:defRPr/>
            </a:pPr>
            <a:r>
              <a:rPr lang="en-GB"/>
              <a:t>  "WHERE REGION='London'");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rs.afterLast();</a:t>
            </a:r>
          </a:p>
          <a:p>
            <a:pPr defTabSz="739775">
              <a:defRPr/>
            </a:pPr>
            <a:r>
              <a:rPr lang="en-GB"/>
              <a:t>while (rs.previous() != false)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System.out.println("Employee name: " + rs.getString("Name"));</a:t>
            </a:r>
          </a:p>
          <a:p>
            <a:pPr defTabSz="739775">
              <a:defRPr/>
            </a:pPr>
            <a:r>
              <a:rPr lang="en-GB"/>
              <a:t>  rs.updateString("Region", "Bracknell");</a:t>
            </a:r>
          </a:p>
          <a:p>
            <a:pPr defTabSz="739775">
              <a:defRPr/>
            </a:pPr>
            <a:r>
              <a:rPr lang="en-GB"/>
              <a:t>  rs.updateRow();</a:t>
            </a:r>
          </a:p>
          <a:p>
            <a:pPr defTabSz="739775">
              <a:defRPr/>
            </a:pPr>
            <a:r>
              <a:rPr lang="en-GB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359F35-2743-4FB8-A807-89E4C7526BCA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>
                <a:sym typeface="Wingdings" pitchFamily="2" charset="2"/>
              </a:rPr>
              <a:t>Batch Updates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JDBC also supports batch updates</a:t>
            </a:r>
          </a:p>
          <a:p>
            <a:pPr lvl="1"/>
            <a:r>
              <a:rPr lang="en-GB" smtClean="0"/>
              <a:t>Use metadata to see if a driver/database supports batch updates</a:t>
            </a:r>
          </a:p>
          <a:p>
            <a:pPr lvl="1"/>
            <a:r>
              <a:rPr lang="en-GB" smtClean="0"/>
              <a:t>Call </a:t>
            </a:r>
            <a:r>
              <a:rPr lang="en-GB" smtClean="0">
                <a:latin typeface="Lucida Console" pitchFamily="49" charset="0"/>
              </a:rPr>
              <a:t>addBatch()</a:t>
            </a:r>
            <a:r>
              <a:rPr lang="en-GB" smtClean="0"/>
              <a:t> to add SQL statements to a batch</a:t>
            </a:r>
          </a:p>
          <a:p>
            <a:pPr lvl="1"/>
            <a:r>
              <a:rPr lang="en-GB" smtClean="0"/>
              <a:t>Call </a:t>
            </a:r>
            <a:r>
              <a:rPr lang="en-GB" smtClean="0">
                <a:latin typeface="Lucida Console" pitchFamily="49" charset="0"/>
              </a:rPr>
              <a:t>executeBatch()</a:t>
            </a:r>
            <a:r>
              <a:rPr lang="en-GB" smtClean="0"/>
              <a:t> to execute the batched statements</a:t>
            </a:r>
          </a:p>
          <a:p>
            <a:pPr lvl="1"/>
            <a:endParaRPr lang="en-GB" smtClean="0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555625" y="2832100"/>
            <a:ext cx="8375650" cy="36782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Connection cnEmps = DriverManager.getConnection(…);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DatabaseMetaData dbmd = cnEmps.getMetaData();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if (dbmd.supportsBatchUpdates())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cnEmps.setAutoCommit(false);</a:t>
            </a:r>
          </a:p>
          <a:p>
            <a:pPr defTabSz="739775">
              <a:defRPr/>
            </a:pPr>
            <a:endParaRPr lang="en-GB"/>
          </a:p>
          <a:p>
            <a:pPr defTabSz="739775">
              <a:defRPr/>
            </a:pPr>
            <a:r>
              <a:rPr lang="en-GB"/>
              <a:t>  Statement st = cnEmps.createStatement();</a:t>
            </a:r>
          </a:p>
          <a:p>
            <a:pPr defTabSz="739775">
              <a:defRPr/>
            </a:pPr>
            <a:r>
              <a:rPr lang="en-GB"/>
              <a:t>  st.addBatch("INSERT Employees VALUES('Craig', 99000, 'Wales')");</a:t>
            </a:r>
          </a:p>
          <a:p>
            <a:pPr defTabSz="739775">
              <a:defRPr/>
            </a:pPr>
            <a:r>
              <a:rPr lang="en-GB"/>
              <a:t>  st.addBatch("DELETE Employees WHERE Salary &gt; 750001");</a:t>
            </a:r>
          </a:p>
          <a:p>
            <a:pPr defTabSz="739775">
              <a:defRPr/>
            </a:pPr>
            <a:r>
              <a:rPr lang="en-GB"/>
              <a:t> </a:t>
            </a:r>
          </a:p>
          <a:p>
            <a:pPr defTabSz="739775">
              <a:defRPr/>
            </a:pPr>
            <a:r>
              <a:rPr lang="en-GB"/>
              <a:t>  int[] rowsAffected = st.executeBatch();</a:t>
            </a:r>
          </a:p>
          <a:p>
            <a:pPr defTabSz="739775">
              <a:defRPr/>
            </a:pPr>
            <a:r>
              <a:rPr lang="en-GB"/>
              <a:t>  cnEmps.commit();</a:t>
            </a:r>
          </a:p>
          <a:p>
            <a:pPr defTabSz="739775">
              <a:defRPr/>
            </a:pPr>
            <a:r>
              <a:rPr lang="en-GB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AE1B26C-652E-4AC1-80FE-51B77BB4D378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SQL 3.0 Data Types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  <a:noFill/>
        </p:spPr>
        <p:txBody>
          <a:bodyPr/>
          <a:lstStyle/>
          <a:p>
            <a:r>
              <a:rPr lang="en-US" smtClean="0"/>
              <a:t>JDBC supports SQL 3.0 data types</a:t>
            </a:r>
          </a:p>
          <a:p>
            <a:pPr lvl="1"/>
            <a:r>
              <a:rPr lang="en-US" smtClean="0">
                <a:latin typeface="Lucida Console" pitchFamily="49" charset="0"/>
              </a:rPr>
              <a:t>java.sql.Blob :	</a:t>
            </a:r>
            <a:r>
              <a:rPr lang="en-US" smtClean="0"/>
              <a:t>BLOB (binary large object)</a:t>
            </a:r>
          </a:p>
          <a:p>
            <a:pPr lvl="1"/>
            <a:r>
              <a:rPr lang="en-US" smtClean="0">
                <a:latin typeface="Lucida Console" pitchFamily="49" charset="0"/>
              </a:rPr>
              <a:t>java.sql.Clob :	</a:t>
            </a:r>
            <a:r>
              <a:rPr lang="en-US" smtClean="0"/>
              <a:t>CLOB (character large object)</a:t>
            </a:r>
          </a:p>
          <a:p>
            <a:pPr lvl="1"/>
            <a:r>
              <a:rPr lang="en-US" smtClean="0">
                <a:latin typeface="Lucida Console" pitchFamily="49" charset="0"/>
              </a:rPr>
              <a:t>java.sql.Array :	</a:t>
            </a:r>
            <a:r>
              <a:rPr lang="en-US" smtClean="0"/>
              <a:t>SQL array of primitive/structured types</a:t>
            </a:r>
          </a:p>
          <a:p>
            <a:pPr lvl="1"/>
            <a:r>
              <a:rPr lang="en-US" smtClean="0">
                <a:latin typeface="Lucida Console" pitchFamily="49" charset="0"/>
              </a:rPr>
              <a:t>java.sql.Struct :	</a:t>
            </a:r>
            <a:r>
              <a:rPr lang="en-US" smtClean="0"/>
              <a:t>Structured type</a:t>
            </a:r>
          </a:p>
          <a:p>
            <a:pPr lvl="1"/>
            <a:r>
              <a:rPr lang="en-US" smtClean="0">
                <a:latin typeface="Lucida Console" pitchFamily="49" charset="0"/>
              </a:rPr>
              <a:t>java.sql.Ref :	</a:t>
            </a:r>
            <a:r>
              <a:rPr lang="en-US" smtClean="0"/>
              <a:t>Reference to structured type</a:t>
            </a:r>
          </a:p>
          <a:p>
            <a:endParaRPr lang="en-US" smtClean="0"/>
          </a:p>
          <a:p>
            <a:r>
              <a:rPr lang="en-US" smtClean="0"/>
              <a:t>Corresponding get/set methods, for example:</a:t>
            </a:r>
          </a:p>
          <a:p>
            <a:pPr lvl="1"/>
            <a:r>
              <a:rPr lang="en-US" smtClean="0">
                <a:latin typeface="Lucida Console" pitchFamily="49" charset="0"/>
              </a:rPr>
              <a:t>getBlob()</a:t>
            </a:r>
            <a:r>
              <a:rPr lang="en-US" smtClean="0"/>
              <a:t> and </a:t>
            </a:r>
            <a:r>
              <a:rPr lang="en-US" smtClean="0">
                <a:latin typeface="Lucida Console" pitchFamily="49" charset="0"/>
              </a:rPr>
              <a:t>setBlob()</a:t>
            </a:r>
          </a:p>
          <a:p>
            <a:pPr lvl="1"/>
            <a:r>
              <a:rPr lang="en-US" smtClean="0">
                <a:latin typeface="Lucida Console" pitchFamily="49" charset="0"/>
              </a:rPr>
              <a:t>getClob()</a:t>
            </a:r>
            <a:r>
              <a:rPr lang="en-US" smtClean="0"/>
              <a:t> and </a:t>
            </a:r>
            <a:r>
              <a:rPr lang="en-US" smtClean="0">
                <a:latin typeface="Lucida Console" pitchFamily="49" charset="0"/>
              </a:rPr>
              <a:t>setClob()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EC8159-9468-409D-8B56-92F22409BFDF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072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0724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26063"/>
          </a:xfrm>
        </p:spPr>
        <p:txBody>
          <a:bodyPr/>
          <a:lstStyle/>
          <a:p>
            <a:pPr marL="457200" indent="-457200"/>
            <a:r>
              <a:rPr lang="en-GB" smtClean="0"/>
              <a:t>JDBC drivers and connections</a:t>
            </a:r>
          </a:p>
          <a:p>
            <a:pPr marL="838200" lvl="1" indent="-381000"/>
            <a:r>
              <a:rPr lang="en-GB" smtClean="0"/>
              <a:t>JDBC is a standard API, for accessing data in any RDMBS</a:t>
            </a:r>
          </a:p>
          <a:p>
            <a:pPr marL="838200" lvl="1" indent="-381000"/>
            <a:r>
              <a:rPr lang="en-GB" smtClean="0"/>
              <a:t>Load a JDBC driver, and use the driver manager to get a connection to a database</a:t>
            </a:r>
          </a:p>
          <a:p>
            <a:pPr marL="457200" indent="-457200"/>
            <a:r>
              <a:rPr lang="en-GB" smtClean="0"/>
              <a:t>Statements and results</a:t>
            </a:r>
          </a:p>
          <a:p>
            <a:pPr marL="838200" lvl="1" indent="-381000"/>
            <a:r>
              <a:rPr lang="en-GB" smtClean="0"/>
              <a:t>JDBC defines three statement-related interfaces: </a:t>
            </a:r>
            <a:br>
              <a:rPr lang="en-GB" smtClean="0"/>
            </a:br>
            <a:r>
              <a:rPr lang="en-GB" smtClean="0">
                <a:latin typeface="Lucida Console" pitchFamily="49" charset="0"/>
              </a:rPr>
              <a:t>Statement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PreparedStatement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CallableStatement</a:t>
            </a:r>
          </a:p>
          <a:p>
            <a:pPr marL="457200" indent="-457200"/>
            <a:r>
              <a:rPr lang="en-GB" smtClean="0"/>
              <a:t>Obtaining metadata</a:t>
            </a:r>
          </a:p>
          <a:p>
            <a:pPr marL="838200" lvl="1" indent="-381000"/>
            <a:r>
              <a:rPr lang="en-GB" smtClean="0"/>
              <a:t>Call </a:t>
            </a:r>
            <a:r>
              <a:rPr lang="en-GB" smtClean="0">
                <a:latin typeface="Lucida Console" pitchFamily="49" charset="0"/>
              </a:rPr>
              <a:t>aConnection.getMetaData()</a:t>
            </a:r>
            <a:r>
              <a:rPr lang="en-GB" smtClean="0"/>
              <a:t> to get database metadata</a:t>
            </a:r>
          </a:p>
          <a:p>
            <a:pPr marL="838200" lvl="1" indent="-381000"/>
            <a:r>
              <a:rPr lang="en-GB" smtClean="0"/>
              <a:t>Call </a:t>
            </a:r>
            <a:r>
              <a:rPr lang="en-GB" smtClean="0">
                <a:latin typeface="Lucida Console" pitchFamily="49" charset="0"/>
              </a:rPr>
              <a:t>aResultSet.getMetaData()</a:t>
            </a:r>
            <a:r>
              <a:rPr lang="en-GB" smtClean="0"/>
              <a:t> to get resultset metadata</a:t>
            </a:r>
          </a:p>
          <a:p>
            <a:pPr marL="457200" indent="-457200"/>
            <a:r>
              <a:rPr lang="en-GB" smtClean="0"/>
              <a:t>Additional techniques</a:t>
            </a:r>
          </a:p>
          <a:p>
            <a:pPr marL="838200" lvl="1" indent="-381000"/>
            <a:r>
              <a:rPr lang="en-GB" smtClean="0"/>
              <a:t>Additional APIs, offer new features such as scrollable/updatable result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4D0B0CD-1D86-46A1-856B-570DC1B07625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1. JDBC Drivers and Connections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What is JDBC?</a:t>
            </a:r>
          </a:p>
          <a:p>
            <a:r>
              <a:rPr lang="en-GB" smtClean="0"/>
              <a:t>JDBC classes and interfaces</a:t>
            </a:r>
          </a:p>
          <a:p>
            <a:r>
              <a:rPr lang="en-GB" smtClean="0"/>
              <a:t>JDBC architecture</a:t>
            </a:r>
          </a:p>
          <a:p>
            <a:r>
              <a:rPr lang="en-GB" smtClean="0"/>
              <a:t>Loading JDBC drivers</a:t>
            </a:r>
          </a:p>
          <a:p>
            <a:r>
              <a:rPr lang="en-GB" smtClean="0"/>
              <a:t>Connecting to a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43806A-958C-4AA1-889B-60E1B2CDEFCF}" type="slidenum">
              <a:rPr lang="en-GB"/>
              <a:pPr>
                <a:defRPr/>
              </a:pPr>
              <a:t>4</a:t>
            </a:fld>
            <a:endParaRPr lang="en-GB"/>
          </a:p>
        </p:txBody>
      </p:sp>
      <p:pic>
        <p:nvPicPr>
          <p:cNvPr id="6147" name="Picture 30" descr="BS00103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8550" y="3206750"/>
            <a:ext cx="168116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What is JDBC?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JDBC is a standard Java API for accessing relational data</a:t>
            </a:r>
          </a:p>
          <a:p>
            <a:r>
              <a:rPr lang="en-GB" smtClean="0"/>
              <a:t>JDBC code typically resides at the server</a:t>
            </a:r>
          </a:p>
          <a:p>
            <a:pPr lvl="1"/>
            <a:r>
              <a:rPr lang="en-US" smtClean="0"/>
              <a:t>Scalability, security, and access control</a:t>
            </a:r>
          </a:p>
          <a:p>
            <a:pPr lvl="1"/>
            <a:r>
              <a:rPr lang="en-US" smtClean="0"/>
              <a:t>Ease of maintenance and deployment</a:t>
            </a:r>
          </a:p>
          <a:p>
            <a:pPr lvl="1"/>
            <a:r>
              <a:rPr lang="en-US" smtClean="0"/>
              <a:t>Centralized business rules</a:t>
            </a:r>
          </a:p>
        </p:txBody>
      </p:sp>
      <p:pic>
        <p:nvPicPr>
          <p:cNvPr id="6150" name="Picture 28" descr="BS00103_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072438" y="3587750"/>
            <a:ext cx="971550" cy="1654175"/>
          </a:xfrm>
          <a:noFill/>
        </p:spPr>
      </p:pic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2547938" y="4244975"/>
            <a:ext cx="203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6152" name="Oval 6"/>
          <p:cNvSpPr>
            <a:spLocks noChangeArrowheads="1"/>
          </p:cNvSpPr>
          <p:nvPr/>
        </p:nvSpPr>
        <p:spPr bwMode="auto">
          <a:xfrm>
            <a:off x="439738" y="3713163"/>
            <a:ext cx="2103437" cy="995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tx2"/>
                </a:solidFill>
              </a:rPr>
              <a:t>Java client app</a:t>
            </a:r>
          </a:p>
          <a:p>
            <a:pPr algn="ctr"/>
            <a:r>
              <a:rPr lang="en-GB" b="1">
                <a:solidFill>
                  <a:schemeClr val="tx2"/>
                </a:solidFill>
              </a:rPr>
              <a:t>or HTML form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482850" y="4264025"/>
            <a:ext cx="1349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RMI, CORBA,</a:t>
            </a:r>
          </a:p>
          <a:p>
            <a:r>
              <a:rPr lang="en-GB" b="1">
                <a:solidFill>
                  <a:schemeClr val="tx2"/>
                </a:solidFill>
              </a:rPr>
              <a:t>Web Service,</a:t>
            </a:r>
          </a:p>
          <a:p>
            <a:r>
              <a:rPr lang="en-GB" b="1">
                <a:solidFill>
                  <a:schemeClr val="tx2"/>
                </a:solidFill>
              </a:rPr>
              <a:t>or HTTP</a:t>
            </a:r>
          </a:p>
        </p:txBody>
      </p:sp>
      <p:sp>
        <p:nvSpPr>
          <p:cNvPr id="6154" name="Oval 7"/>
          <p:cNvSpPr>
            <a:spLocks noChangeArrowheads="1"/>
          </p:cNvSpPr>
          <p:nvPr/>
        </p:nvSpPr>
        <p:spPr bwMode="auto">
          <a:xfrm>
            <a:off x="4570413" y="3713163"/>
            <a:ext cx="2103437" cy="995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tx2"/>
                </a:solidFill>
              </a:rPr>
              <a:t>Java server app</a:t>
            </a:r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>
            <a:off x="3870325" y="3443288"/>
            <a:ext cx="0" cy="2579687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6" name="AutoShape 13"/>
          <p:cNvSpPr>
            <a:spLocks noChangeArrowheads="1"/>
          </p:cNvSpPr>
          <p:nvPr/>
        </p:nvSpPr>
        <p:spPr bwMode="auto">
          <a:xfrm>
            <a:off x="7937500" y="3879850"/>
            <a:ext cx="698500" cy="928688"/>
          </a:xfrm>
          <a:prstGeom prst="can">
            <a:avLst>
              <a:gd name="adj" fmla="val 33239"/>
            </a:avLst>
          </a:prstGeom>
          <a:gradFill rotWithShape="1">
            <a:gsLst>
              <a:gs pos="0">
                <a:srgbClr val="002041"/>
              </a:gs>
              <a:gs pos="50000">
                <a:srgbClr val="0066CC"/>
              </a:gs>
              <a:gs pos="100000">
                <a:srgbClr val="00204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19"/>
          <p:cNvSpPr txBox="1">
            <a:spLocks noChangeArrowheads="1"/>
          </p:cNvSpPr>
          <p:nvPr/>
        </p:nvSpPr>
        <p:spPr bwMode="auto">
          <a:xfrm>
            <a:off x="596900" y="6013450"/>
            <a:ext cx="1704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Client machine</a:t>
            </a:r>
          </a:p>
        </p:txBody>
      </p:sp>
      <p:sp>
        <p:nvSpPr>
          <p:cNvPr id="6158" name="Text Box 20"/>
          <p:cNvSpPr txBox="1">
            <a:spLocks noChangeArrowheads="1"/>
          </p:cNvSpPr>
          <p:nvPr/>
        </p:nvSpPr>
        <p:spPr bwMode="auto">
          <a:xfrm>
            <a:off x="3390900" y="6013450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Network</a:t>
            </a:r>
          </a:p>
        </p:txBody>
      </p:sp>
      <p:sp>
        <p:nvSpPr>
          <p:cNvPr id="6159" name="Text Box 21"/>
          <p:cNvSpPr txBox="1">
            <a:spLocks noChangeArrowheads="1"/>
          </p:cNvSpPr>
          <p:nvPr/>
        </p:nvSpPr>
        <p:spPr bwMode="auto">
          <a:xfrm>
            <a:off x="4702175" y="6013450"/>
            <a:ext cx="1619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b="1">
                <a:solidFill>
                  <a:schemeClr val="tx2"/>
                </a:solidFill>
              </a:rPr>
              <a:t>Web server or</a:t>
            </a:r>
          </a:p>
          <a:p>
            <a:pPr algn="ctr"/>
            <a:r>
              <a:rPr lang="en-GB" b="1">
                <a:solidFill>
                  <a:schemeClr val="tx2"/>
                </a:solidFill>
              </a:rPr>
              <a:t>App server</a:t>
            </a:r>
          </a:p>
        </p:txBody>
      </p:sp>
      <p:sp>
        <p:nvSpPr>
          <p:cNvPr id="6160" name="Text Box 22"/>
          <p:cNvSpPr txBox="1">
            <a:spLocks noChangeArrowheads="1"/>
          </p:cNvSpPr>
          <p:nvPr/>
        </p:nvSpPr>
        <p:spPr bwMode="auto">
          <a:xfrm>
            <a:off x="7866063" y="5214938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b="1">
                <a:solidFill>
                  <a:schemeClr val="tx2"/>
                </a:solidFill>
              </a:rPr>
              <a:t>Database</a:t>
            </a:r>
          </a:p>
        </p:txBody>
      </p:sp>
      <p:sp>
        <p:nvSpPr>
          <p:cNvPr id="6161" name="Line 23"/>
          <p:cNvSpPr>
            <a:spLocks noChangeShapeType="1"/>
          </p:cNvSpPr>
          <p:nvPr/>
        </p:nvSpPr>
        <p:spPr bwMode="auto">
          <a:xfrm>
            <a:off x="6654800" y="4244975"/>
            <a:ext cx="12684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pic>
        <p:nvPicPr>
          <p:cNvPr id="6162" name="Picture 14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71488" y="4572000"/>
            <a:ext cx="2190750" cy="1346200"/>
          </a:xfrm>
          <a:noFill/>
        </p:spPr>
      </p:pic>
      <p:sp>
        <p:nvSpPr>
          <p:cNvPr id="6163" name="Line 31"/>
          <p:cNvSpPr>
            <a:spLocks noChangeShapeType="1"/>
          </p:cNvSpPr>
          <p:nvPr/>
        </p:nvSpPr>
        <p:spPr bwMode="auto">
          <a:xfrm>
            <a:off x="7489825" y="3443288"/>
            <a:ext cx="0" cy="2579687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64" name="Text Box 32"/>
          <p:cNvSpPr txBox="1">
            <a:spLocks noChangeArrowheads="1"/>
          </p:cNvSpPr>
          <p:nvPr/>
        </p:nvSpPr>
        <p:spPr bwMode="auto">
          <a:xfrm>
            <a:off x="7010400" y="6013450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Network</a:t>
            </a:r>
          </a:p>
        </p:txBody>
      </p:sp>
      <p:sp>
        <p:nvSpPr>
          <p:cNvPr id="6165" name="Text Box 33"/>
          <p:cNvSpPr txBox="1">
            <a:spLocks noChangeArrowheads="1"/>
          </p:cNvSpPr>
          <p:nvPr/>
        </p:nvSpPr>
        <p:spPr bwMode="auto">
          <a:xfrm>
            <a:off x="6683375" y="4264025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JDBC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225D4D7-4F1D-4254-A049-82A9A311F576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JDBC Classes and Interfaces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  <a:noFill/>
        </p:spPr>
        <p:txBody>
          <a:bodyPr/>
          <a:lstStyle/>
          <a:p>
            <a:r>
              <a:rPr lang="en-GB" smtClean="0"/>
              <a:t>JDBC is a set of standard Java classes and interfaces</a:t>
            </a:r>
          </a:p>
          <a:p>
            <a:pPr lvl="1"/>
            <a:r>
              <a:rPr lang="en-US" smtClean="0"/>
              <a:t>Defined in the </a:t>
            </a:r>
            <a:r>
              <a:rPr lang="en-US" smtClean="0">
                <a:latin typeface="Lucida Console" pitchFamily="49" charset="0"/>
              </a:rPr>
              <a:t>java.sql</a:t>
            </a:r>
            <a:r>
              <a:rPr lang="en-US" smtClean="0"/>
              <a:t> package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 JDBC interfaces specify a standard programming model, to access any RDBMS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835025" y="4056063"/>
            <a:ext cx="2092325" cy="608012"/>
          </a:xfrm>
          <a:prstGeom prst="rect">
            <a:avLst/>
          </a:prstGeom>
          <a:solidFill>
            <a:srgbClr val="BDD3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&lt;&lt;interface&gt;&gt;</a:t>
            </a:r>
          </a:p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Connection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835025" y="4899025"/>
            <a:ext cx="2092325" cy="608013"/>
          </a:xfrm>
          <a:prstGeom prst="rect">
            <a:avLst/>
          </a:prstGeom>
          <a:solidFill>
            <a:srgbClr val="BDD3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&lt;&lt;interface&gt;&gt;</a:t>
            </a:r>
          </a:p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Statement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835025" y="5735638"/>
            <a:ext cx="2092325" cy="608012"/>
          </a:xfrm>
          <a:prstGeom prst="rect">
            <a:avLst/>
          </a:prstGeom>
          <a:solidFill>
            <a:srgbClr val="BDD3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&lt;&lt;interface&gt;&gt;</a:t>
            </a:r>
          </a:p>
          <a:p>
            <a:pPr algn="ctr">
              <a:defRPr/>
            </a:pPr>
            <a:r>
              <a:rPr lang="en-GB" b="1">
                <a:solidFill>
                  <a:schemeClr val="tx2"/>
                </a:solidFill>
              </a:rPr>
              <a:t>ResultSet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3021013" y="4037013"/>
            <a:ext cx="454342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dirty="0">
                <a:solidFill>
                  <a:schemeClr val="tx2"/>
                </a:solidFill>
                <a:latin typeface="+mj-lt"/>
              </a:rPr>
              <a:t>Create a </a:t>
            </a:r>
            <a:r>
              <a:rPr lang="en-GB" sz="1800" dirty="0">
                <a:solidFill>
                  <a:schemeClr val="tx2"/>
                </a:solidFill>
              </a:rPr>
              <a:t>Connection</a:t>
            </a:r>
            <a:r>
              <a:rPr lang="en-GB" sz="1800" dirty="0">
                <a:solidFill>
                  <a:schemeClr val="tx2"/>
                </a:solidFill>
                <a:latin typeface="+mj-lt"/>
              </a:rPr>
              <a:t> object, to connect to a particular database</a:t>
            </a:r>
            <a:endParaRPr lang="en-US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3021013" y="4895850"/>
            <a:ext cx="4665662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dirty="0">
                <a:solidFill>
                  <a:schemeClr val="tx2"/>
                </a:solidFill>
                <a:latin typeface="+mj-lt"/>
              </a:rPr>
              <a:t>Create a </a:t>
            </a:r>
            <a:r>
              <a:rPr lang="en-GB" sz="1800" dirty="0">
                <a:solidFill>
                  <a:schemeClr val="tx2"/>
                </a:solidFill>
              </a:rPr>
              <a:t>Statement</a:t>
            </a:r>
            <a:r>
              <a:rPr lang="en-GB" sz="1800" dirty="0">
                <a:solidFill>
                  <a:schemeClr val="tx2"/>
                </a:solidFill>
                <a:latin typeface="+mj-lt"/>
              </a:rPr>
              <a:t> object, and execute it to fire off SQL against the database</a:t>
            </a:r>
            <a:endParaRPr lang="en-US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3021013" y="5718175"/>
            <a:ext cx="5046662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dirty="0">
                <a:solidFill>
                  <a:schemeClr val="tx2"/>
                </a:solidFill>
                <a:latin typeface="+mj-lt"/>
              </a:rPr>
              <a:t>When you execute a SQL SELECT statement, the results are returned in a </a:t>
            </a:r>
            <a:r>
              <a:rPr lang="en-GB" sz="1800" dirty="0" err="1">
                <a:solidFill>
                  <a:schemeClr val="tx2"/>
                </a:solidFill>
              </a:rPr>
              <a:t>ResultSet</a:t>
            </a:r>
            <a:r>
              <a:rPr lang="en-GB" sz="1800" dirty="0">
                <a:solidFill>
                  <a:schemeClr val="tx2"/>
                </a:solidFill>
                <a:latin typeface="+mj-lt"/>
              </a:rPr>
              <a:t> object</a:t>
            </a:r>
            <a:endParaRPr lang="en-US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55625" y="2147888"/>
            <a:ext cx="8232775" cy="4524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800"/>
              <a:t>import java.sql.*;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7A2609-D6EB-4A64-819F-468FCF9A24EF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JDBC Architecture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Each database vendor provides its own driver(s), to access a particular RDBMS</a:t>
            </a:r>
          </a:p>
          <a:p>
            <a:pPr lvl="1"/>
            <a:r>
              <a:rPr lang="en-US" smtClean="0"/>
              <a:t>For example, there are JDBC drivers for Oracle, Sybase, DB2, etc.</a:t>
            </a:r>
          </a:p>
          <a:p>
            <a:pPr lvl="1"/>
            <a:r>
              <a:rPr lang="en-US" smtClean="0"/>
              <a:t>Each driver implements the aforementioned Java interfaces, to provide access to a particular RDBMS product</a:t>
            </a:r>
          </a:p>
          <a:p>
            <a:r>
              <a:rPr lang="en-US" smtClean="0"/>
              <a:t>The </a:t>
            </a:r>
            <a:r>
              <a:rPr lang="en-US" smtClean="0">
                <a:latin typeface="Lucida Console" pitchFamily="49" charset="0"/>
              </a:rPr>
              <a:t>java.sql</a:t>
            </a:r>
            <a:r>
              <a:rPr lang="en-US" smtClean="0"/>
              <a:t> package defines a class named </a:t>
            </a:r>
            <a:r>
              <a:rPr lang="en-US" smtClean="0">
                <a:latin typeface="Lucida Console" pitchFamily="49" charset="0"/>
              </a:rPr>
              <a:t>DriverManager</a:t>
            </a:r>
            <a:r>
              <a:rPr lang="en-US" smtClean="0"/>
              <a:t>, to coordinate JDBC drivers</a:t>
            </a:r>
          </a:p>
          <a:p>
            <a:pPr lvl="1"/>
            <a:r>
              <a:rPr lang="en-US" smtClean="0"/>
              <a:t>Use </a:t>
            </a:r>
            <a:r>
              <a:rPr lang="en-US" smtClean="0">
                <a:latin typeface="Lucida Console" pitchFamily="49" charset="0"/>
              </a:rPr>
              <a:t>DriverManager</a:t>
            </a:r>
            <a:r>
              <a:rPr lang="en-US" smtClean="0"/>
              <a:t> to load a driver, and connect to a database</a:t>
            </a:r>
          </a:p>
        </p:txBody>
      </p:sp>
      <p:grpSp>
        <p:nvGrpSpPr>
          <p:cNvPr id="8197" name="Group 41"/>
          <p:cNvGrpSpPr>
            <a:grpSpLocks/>
          </p:cNvGrpSpPr>
          <p:nvPr/>
        </p:nvGrpSpPr>
        <p:grpSpPr bwMode="auto">
          <a:xfrm>
            <a:off x="1184275" y="4360863"/>
            <a:ext cx="6905625" cy="2519362"/>
            <a:chOff x="746" y="2483"/>
            <a:chExt cx="3767" cy="1858"/>
          </a:xfrm>
        </p:grpSpPr>
        <p:grpSp>
          <p:nvGrpSpPr>
            <p:cNvPr id="8198" name="Group 20"/>
            <p:cNvGrpSpPr>
              <a:grpSpLocks/>
            </p:cNvGrpSpPr>
            <p:nvPr/>
          </p:nvGrpSpPr>
          <p:grpSpPr bwMode="auto">
            <a:xfrm>
              <a:off x="939" y="3869"/>
              <a:ext cx="460" cy="471"/>
              <a:chOff x="985" y="3803"/>
              <a:chExt cx="460" cy="471"/>
            </a:xfrm>
          </p:grpSpPr>
          <p:sp>
            <p:nvSpPr>
              <p:cNvPr id="8220" name="AutoShape 13"/>
              <p:cNvSpPr>
                <a:spLocks noChangeArrowheads="1"/>
              </p:cNvSpPr>
              <p:nvPr/>
            </p:nvSpPr>
            <p:spPr bwMode="auto">
              <a:xfrm>
                <a:off x="995" y="3803"/>
                <a:ext cx="440" cy="267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002041"/>
                  </a:gs>
                  <a:gs pos="50000">
                    <a:srgbClr val="0066CC"/>
                  </a:gs>
                  <a:gs pos="100000">
                    <a:srgbClr val="00204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1" name="Text Box 17"/>
              <p:cNvSpPr txBox="1">
                <a:spLocks noChangeArrowheads="1"/>
              </p:cNvSpPr>
              <p:nvPr/>
            </p:nvSpPr>
            <p:spPr bwMode="auto">
              <a:xfrm>
                <a:off x="985" y="4026"/>
                <a:ext cx="4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>
                    <a:solidFill>
                      <a:schemeClr val="tx2"/>
                    </a:solidFill>
                  </a:rPr>
                  <a:t>Oracle</a:t>
                </a:r>
              </a:p>
            </p:txBody>
          </p:sp>
        </p:grpSp>
        <p:grpSp>
          <p:nvGrpSpPr>
            <p:cNvPr id="8199" name="Group 21"/>
            <p:cNvGrpSpPr>
              <a:grpSpLocks/>
            </p:cNvGrpSpPr>
            <p:nvPr/>
          </p:nvGrpSpPr>
          <p:grpSpPr bwMode="auto">
            <a:xfrm>
              <a:off x="1877" y="3869"/>
              <a:ext cx="495" cy="471"/>
              <a:chOff x="968" y="3803"/>
              <a:chExt cx="495" cy="471"/>
            </a:xfrm>
          </p:grpSpPr>
          <p:sp>
            <p:nvSpPr>
              <p:cNvPr id="8218" name="AutoShape 22"/>
              <p:cNvSpPr>
                <a:spLocks noChangeArrowheads="1"/>
              </p:cNvSpPr>
              <p:nvPr/>
            </p:nvSpPr>
            <p:spPr bwMode="auto">
              <a:xfrm>
                <a:off x="995" y="3803"/>
                <a:ext cx="440" cy="267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002041"/>
                  </a:gs>
                  <a:gs pos="50000">
                    <a:srgbClr val="0066CC"/>
                  </a:gs>
                  <a:gs pos="100000">
                    <a:srgbClr val="00204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9" name="Text Box 23"/>
              <p:cNvSpPr txBox="1">
                <a:spLocks noChangeArrowheads="1"/>
              </p:cNvSpPr>
              <p:nvPr/>
            </p:nvSpPr>
            <p:spPr bwMode="auto">
              <a:xfrm>
                <a:off x="968" y="4026"/>
                <a:ext cx="49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>
                    <a:solidFill>
                      <a:schemeClr val="tx2"/>
                    </a:solidFill>
                  </a:rPr>
                  <a:t>Sybase</a:t>
                </a:r>
              </a:p>
            </p:txBody>
          </p:sp>
        </p:grpSp>
        <p:grpSp>
          <p:nvGrpSpPr>
            <p:cNvPr id="8200" name="Group 24"/>
            <p:cNvGrpSpPr>
              <a:grpSpLocks/>
            </p:cNvGrpSpPr>
            <p:nvPr/>
          </p:nvGrpSpPr>
          <p:grpSpPr bwMode="auto">
            <a:xfrm>
              <a:off x="2865" y="3869"/>
              <a:ext cx="440" cy="471"/>
              <a:chOff x="995" y="3803"/>
              <a:chExt cx="440" cy="471"/>
            </a:xfrm>
          </p:grpSpPr>
          <p:sp>
            <p:nvSpPr>
              <p:cNvPr id="8216" name="AutoShape 25"/>
              <p:cNvSpPr>
                <a:spLocks noChangeArrowheads="1"/>
              </p:cNvSpPr>
              <p:nvPr/>
            </p:nvSpPr>
            <p:spPr bwMode="auto">
              <a:xfrm>
                <a:off x="995" y="3803"/>
                <a:ext cx="440" cy="267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002041"/>
                  </a:gs>
                  <a:gs pos="50000">
                    <a:srgbClr val="0066CC"/>
                  </a:gs>
                  <a:gs pos="100000">
                    <a:srgbClr val="00204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7" name="Text Box 26"/>
              <p:cNvSpPr txBox="1">
                <a:spLocks noChangeArrowheads="1"/>
              </p:cNvSpPr>
              <p:nvPr/>
            </p:nvSpPr>
            <p:spPr bwMode="auto">
              <a:xfrm>
                <a:off x="1049" y="4026"/>
                <a:ext cx="331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>
                    <a:solidFill>
                      <a:schemeClr val="tx2"/>
                    </a:solidFill>
                  </a:rPr>
                  <a:t>DB2</a:t>
                </a:r>
              </a:p>
            </p:txBody>
          </p:sp>
        </p:grpSp>
        <p:grpSp>
          <p:nvGrpSpPr>
            <p:cNvPr id="8201" name="Group 27"/>
            <p:cNvGrpSpPr>
              <a:grpSpLocks/>
            </p:cNvGrpSpPr>
            <p:nvPr/>
          </p:nvGrpSpPr>
          <p:grpSpPr bwMode="auto">
            <a:xfrm>
              <a:off x="3598" y="3869"/>
              <a:ext cx="915" cy="472"/>
              <a:chOff x="757" y="3803"/>
              <a:chExt cx="915" cy="472"/>
            </a:xfrm>
          </p:grpSpPr>
          <p:sp>
            <p:nvSpPr>
              <p:cNvPr id="8214" name="AutoShape 28"/>
              <p:cNvSpPr>
                <a:spLocks noChangeArrowheads="1"/>
              </p:cNvSpPr>
              <p:nvPr/>
            </p:nvSpPr>
            <p:spPr bwMode="auto">
              <a:xfrm>
                <a:off x="995" y="3803"/>
                <a:ext cx="440" cy="267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002041"/>
                  </a:gs>
                  <a:gs pos="50000">
                    <a:srgbClr val="0066CC"/>
                  </a:gs>
                  <a:gs pos="100000">
                    <a:srgbClr val="00204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Text Box 29"/>
              <p:cNvSpPr txBox="1">
                <a:spLocks noChangeArrowheads="1"/>
              </p:cNvSpPr>
              <p:nvPr/>
            </p:nvSpPr>
            <p:spPr bwMode="auto">
              <a:xfrm>
                <a:off x="757" y="4027"/>
                <a:ext cx="91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>
                    <a:solidFill>
                      <a:schemeClr val="tx2"/>
                    </a:solidFill>
                  </a:rPr>
                  <a:t>e.g. MS Access</a:t>
                </a:r>
              </a:p>
            </p:txBody>
          </p:sp>
        </p:grpSp>
        <p:grpSp>
          <p:nvGrpSpPr>
            <p:cNvPr id="8202" name="Group 38"/>
            <p:cNvGrpSpPr>
              <a:grpSpLocks/>
            </p:cNvGrpSpPr>
            <p:nvPr/>
          </p:nvGrpSpPr>
          <p:grpSpPr bwMode="auto">
            <a:xfrm>
              <a:off x="1168" y="3257"/>
              <a:ext cx="2888" cy="657"/>
              <a:chOff x="1168" y="3419"/>
              <a:chExt cx="2888" cy="429"/>
            </a:xfrm>
          </p:grpSpPr>
          <p:sp>
            <p:nvSpPr>
              <p:cNvPr id="8210" name="Line 18"/>
              <p:cNvSpPr>
                <a:spLocks noChangeShapeType="1"/>
              </p:cNvSpPr>
              <p:nvPr/>
            </p:nvSpPr>
            <p:spPr bwMode="auto">
              <a:xfrm rot="5400000">
                <a:off x="953" y="3634"/>
                <a:ext cx="42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11" name="Line 30"/>
              <p:cNvSpPr>
                <a:spLocks noChangeShapeType="1"/>
              </p:cNvSpPr>
              <p:nvPr/>
            </p:nvSpPr>
            <p:spPr bwMode="auto">
              <a:xfrm rot="5400000">
                <a:off x="1909" y="3634"/>
                <a:ext cx="42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12" name="Line 31"/>
              <p:cNvSpPr>
                <a:spLocks noChangeShapeType="1"/>
              </p:cNvSpPr>
              <p:nvPr/>
            </p:nvSpPr>
            <p:spPr bwMode="auto">
              <a:xfrm rot="5400000">
                <a:off x="2870" y="3634"/>
                <a:ext cx="42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13" name="Line 32"/>
              <p:cNvSpPr>
                <a:spLocks noChangeShapeType="1"/>
              </p:cNvSpPr>
              <p:nvPr/>
            </p:nvSpPr>
            <p:spPr bwMode="auto">
              <a:xfrm rot="5400000">
                <a:off x="3841" y="3634"/>
                <a:ext cx="42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203" name="Text Box 33"/>
            <p:cNvSpPr txBox="1">
              <a:spLocks noChangeArrowheads="1"/>
            </p:cNvSpPr>
            <p:nvPr/>
          </p:nvSpPr>
          <p:spPr bwMode="auto">
            <a:xfrm>
              <a:off x="746" y="3041"/>
              <a:ext cx="844" cy="38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2"/>
                  </a:solidFill>
                </a:rPr>
                <a:t>Oracle </a:t>
              </a:r>
            </a:p>
            <a:p>
              <a:pPr algn="ctr"/>
              <a:r>
                <a:rPr lang="en-GB">
                  <a:solidFill>
                    <a:schemeClr val="tx2"/>
                  </a:solidFill>
                </a:rPr>
                <a:t>JDBC driver</a:t>
              </a:r>
            </a:p>
          </p:txBody>
        </p:sp>
        <p:sp>
          <p:nvSpPr>
            <p:cNvPr id="8204" name="Text Box 34"/>
            <p:cNvSpPr txBox="1">
              <a:spLocks noChangeArrowheads="1"/>
            </p:cNvSpPr>
            <p:nvPr/>
          </p:nvSpPr>
          <p:spPr bwMode="auto">
            <a:xfrm>
              <a:off x="1702" y="3041"/>
              <a:ext cx="844" cy="38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2"/>
                  </a:solidFill>
                </a:rPr>
                <a:t>Sybase </a:t>
              </a:r>
            </a:p>
            <a:p>
              <a:pPr algn="ctr"/>
              <a:r>
                <a:rPr lang="en-GB">
                  <a:solidFill>
                    <a:schemeClr val="tx2"/>
                  </a:solidFill>
                </a:rPr>
                <a:t>JDBC driver</a:t>
              </a:r>
            </a:p>
          </p:txBody>
        </p:sp>
        <p:sp>
          <p:nvSpPr>
            <p:cNvPr id="8205" name="Text Box 35"/>
            <p:cNvSpPr txBox="1">
              <a:spLocks noChangeArrowheads="1"/>
            </p:cNvSpPr>
            <p:nvPr/>
          </p:nvSpPr>
          <p:spPr bwMode="auto">
            <a:xfrm>
              <a:off x="2662" y="3041"/>
              <a:ext cx="844" cy="38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2"/>
                  </a:solidFill>
                </a:rPr>
                <a:t>DB2 </a:t>
              </a:r>
            </a:p>
            <a:p>
              <a:pPr algn="ctr"/>
              <a:r>
                <a:rPr lang="en-GB">
                  <a:solidFill>
                    <a:schemeClr val="tx2"/>
                  </a:solidFill>
                </a:rPr>
                <a:t>JDBC driver</a:t>
              </a:r>
            </a:p>
          </p:txBody>
        </p:sp>
        <p:sp>
          <p:nvSpPr>
            <p:cNvPr id="8206" name="Text Box 36"/>
            <p:cNvSpPr txBox="1">
              <a:spLocks noChangeArrowheads="1"/>
            </p:cNvSpPr>
            <p:nvPr/>
          </p:nvSpPr>
          <p:spPr bwMode="auto">
            <a:xfrm>
              <a:off x="3633" y="3041"/>
              <a:ext cx="844" cy="38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2"/>
                  </a:solidFill>
                </a:rPr>
                <a:t>JDBC/ODBC</a:t>
              </a:r>
            </a:p>
            <a:p>
              <a:pPr algn="ctr"/>
              <a:r>
                <a:rPr lang="en-GB">
                  <a:solidFill>
                    <a:schemeClr val="tx2"/>
                  </a:solidFill>
                </a:rPr>
                <a:t>bridge driver</a:t>
              </a:r>
            </a:p>
          </p:txBody>
        </p:sp>
        <p:sp>
          <p:nvSpPr>
            <p:cNvPr id="8207" name="Text Box 37"/>
            <p:cNvSpPr txBox="1">
              <a:spLocks noChangeArrowheads="1"/>
            </p:cNvSpPr>
            <p:nvPr/>
          </p:nvSpPr>
          <p:spPr bwMode="auto">
            <a:xfrm>
              <a:off x="3633" y="3513"/>
              <a:ext cx="844" cy="230"/>
            </a:xfrm>
            <a:prstGeom prst="rect">
              <a:avLst/>
            </a:prstGeom>
            <a:solidFill>
              <a:srgbClr val="FFFF7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2"/>
                  </a:solidFill>
                </a:rPr>
                <a:t>ODBC driver</a:t>
              </a:r>
            </a:p>
          </p:txBody>
        </p:sp>
        <p:sp>
          <p:nvSpPr>
            <p:cNvPr id="8208" name="Text Box 39"/>
            <p:cNvSpPr txBox="1">
              <a:spLocks noChangeArrowheads="1"/>
            </p:cNvSpPr>
            <p:nvPr/>
          </p:nvSpPr>
          <p:spPr bwMode="auto">
            <a:xfrm>
              <a:off x="746" y="2761"/>
              <a:ext cx="3736" cy="23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2"/>
                  </a:solidFill>
                </a:rPr>
                <a:t>JDBC Driver Manager</a:t>
              </a:r>
            </a:p>
          </p:txBody>
        </p:sp>
        <p:sp>
          <p:nvSpPr>
            <p:cNvPr id="8209" name="Text Box 40"/>
            <p:cNvSpPr txBox="1">
              <a:spLocks noChangeArrowheads="1"/>
            </p:cNvSpPr>
            <p:nvPr/>
          </p:nvSpPr>
          <p:spPr bwMode="auto">
            <a:xfrm>
              <a:off x="746" y="2483"/>
              <a:ext cx="3736" cy="2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2"/>
                  </a:solidFill>
                </a:rPr>
                <a:t>Your Java 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6C55344-6F75-4EEC-A435-5F9805715F21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Load JDBC Drivers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  <a:noFill/>
        </p:spPr>
        <p:txBody>
          <a:bodyPr/>
          <a:lstStyle/>
          <a:p>
            <a:r>
              <a:rPr lang="en-GB" smtClean="0"/>
              <a:t>Each JDBC driver is a Java class</a:t>
            </a:r>
          </a:p>
          <a:p>
            <a:pPr lvl="1"/>
            <a:r>
              <a:rPr lang="en-GB" smtClean="0"/>
              <a:t>You must load this class into the JVM first, before you can connect to the database or execute any SQL statements</a:t>
            </a:r>
          </a:p>
          <a:p>
            <a:r>
              <a:rPr lang="en-GB" smtClean="0"/>
              <a:t>For example, the following code loads the JDBC-ODBC bridge driver class</a:t>
            </a:r>
          </a:p>
          <a:p>
            <a:pPr lvl="1"/>
            <a:r>
              <a:rPr lang="en-GB" smtClean="0"/>
              <a:t>When the driver is loaded, it automatically registers itself with the JDBC Driver Manager</a:t>
            </a: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555625" y="3919538"/>
            <a:ext cx="8232775" cy="21161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try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Class.forName("sun.jdbc.odbc.JdbcOdbcDriver");</a:t>
            </a:r>
          </a:p>
          <a:p>
            <a:pPr defTabSz="739775">
              <a:defRPr/>
            </a:pPr>
            <a:r>
              <a:rPr lang="en-GB"/>
              <a:t>}</a:t>
            </a:r>
          </a:p>
          <a:p>
            <a:pPr defTabSz="739775">
              <a:defRPr/>
            </a:pPr>
            <a:r>
              <a:rPr lang="en-GB"/>
              <a:t>catch (ClassNotFoundException e)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System.out.println("Error loading JDBC/ODBC driver: " + e);</a:t>
            </a:r>
          </a:p>
          <a:p>
            <a:pPr defTabSz="739775">
              <a:defRPr/>
            </a:pPr>
            <a:r>
              <a:rPr lang="en-GB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432F8-1016-4E05-9203-07A7BFAFBB94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Connecting to a Database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  <a:noFill/>
        </p:spPr>
        <p:txBody>
          <a:bodyPr/>
          <a:lstStyle/>
          <a:p>
            <a:r>
              <a:rPr lang="en-GB" smtClean="0"/>
              <a:t>Once you have loaded the JDBC driver, you can use </a:t>
            </a:r>
            <a:r>
              <a:rPr lang="en-GB" smtClean="0">
                <a:latin typeface="Lucida Console" pitchFamily="49" charset="0"/>
              </a:rPr>
              <a:t>DriverManager</a:t>
            </a:r>
            <a:r>
              <a:rPr lang="en-GB" smtClean="0"/>
              <a:t> to open a connection to a database</a:t>
            </a:r>
          </a:p>
          <a:p>
            <a:pPr lvl="1"/>
            <a:r>
              <a:rPr lang="en-GB" smtClean="0"/>
              <a:t>Call </a:t>
            </a:r>
            <a:r>
              <a:rPr lang="en-GB" smtClean="0">
                <a:latin typeface="Lucida Console" pitchFamily="49" charset="0"/>
              </a:rPr>
              <a:t>DriverManager.getConnection()</a:t>
            </a:r>
          </a:p>
          <a:p>
            <a:r>
              <a:rPr lang="en-GB" smtClean="0"/>
              <a:t>JDBC uses URI syntax to denote database names</a:t>
            </a:r>
          </a:p>
          <a:p>
            <a:pPr lvl="1"/>
            <a:r>
              <a:rPr lang="en-GB" smtClean="0"/>
              <a:t>The URI syntax is </a:t>
            </a:r>
            <a:r>
              <a:rPr lang="en-GB" smtClean="0">
                <a:latin typeface="Lucida Console" pitchFamily="49" charset="0"/>
              </a:rPr>
              <a:t>"jdbc:&lt;protocol&gt;:DatabaseName"</a:t>
            </a:r>
          </a:p>
          <a:p>
            <a:r>
              <a:rPr lang="en-GB" smtClean="0"/>
              <a:t>For example, the following code connects to a database whose Data Source Name (DSN) is </a:t>
            </a:r>
            <a:r>
              <a:rPr lang="en-GB" smtClean="0">
                <a:latin typeface="Lucida Console" pitchFamily="49" charset="0"/>
              </a:rPr>
              <a:t>Employees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555625" y="4110038"/>
            <a:ext cx="8232775" cy="24495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/>
              <a:t>Connection cnEmps = null;</a:t>
            </a:r>
          </a:p>
          <a:p>
            <a:pPr defTabSz="739775">
              <a:defRPr/>
            </a:pPr>
            <a:r>
              <a:rPr lang="en-GB"/>
              <a:t>try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cnEmps = DriverManager.getConnection("jdbc:odbc:Employees",</a:t>
            </a:r>
          </a:p>
          <a:p>
            <a:pPr defTabSz="739775">
              <a:defRPr/>
            </a:pPr>
            <a:r>
              <a:rPr lang="en-GB"/>
              <a:t>                                        userID, password);</a:t>
            </a:r>
          </a:p>
          <a:p>
            <a:pPr defTabSz="739775">
              <a:defRPr/>
            </a:pPr>
            <a:r>
              <a:rPr lang="en-GB"/>
              <a:t>}</a:t>
            </a:r>
          </a:p>
          <a:p>
            <a:pPr defTabSz="739775">
              <a:defRPr/>
            </a:pPr>
            <a:r>
              <a:rPr lang="en-GB"/>
              <a:t>catch (SQLException e)</a:t>
            </a:r>
          </a:p>
          <a:p>
            <a:pPr defTabSz="739775">
              <a:defRPr/>
            </a:pPr>
            <a:r>
              <a:rPr lang="en-GB"/>
              <a:t>{</a:t>
            </a:r>
          </a:p>
          <a:p>
            <a:pPr defTabSz="739775">
              <a:defRPr/>
            </a:pPr>
            <a:r>
              <a:rPr lang="en-GB"/>
              <a:t>  System.out.println("Error connecting to a database: " + e);</a:t>
            </a:r>
          </a:p>
          <a:p>
            <a:pPr defTabSz="739775">
              <a:defRPr/>
            </a:pPr>
            <a:r>
              <a:rPr lang="en-GB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BFF08C0-E03B-4690-80B2-0E46B59943DC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2. Statements and Results</a:t>
            </a:r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Representing SQL statements in JDBC</a:t>
            </a:r>
          </a:p>
          <a:p>
            <a:r>
              <a:rPr lang="en-GB" smtClean="0"/>
              <a:t>Executing a SELECT statement</a:t>
            </a:r>
          </a:p>
          <a:p>
            <a:r>
              <a:rPr lang="en-GB" smtClean="0"/>
              <a:t>Processing query results</a:t>
            </a:r>
          </a:p>
          <a:p>
            <a:r>
              <a:rPr lang="en-GB" smtClean="0"/>
              <a:t>Mapping SQL types to Java types</a:t>
            </a:r>
          </a:p>
          <a:p>
            <a:r>
              <a:rPr lang="en-GB" smtClean="0"/>
              <a:t>Executing INSERT, DELETE, and UPDATE statements</a:t>
            </a:r>
          </a:p>
          <a:p>
            <a:r>
              <a:rPr lang="en-GB" smtClean="0"/>
              <a:t>Using prepared statements</a:t>
            </a:r>
          </a:p>
          <a:p>
            <a:r>
              <a:rPr lang="en-GB" smtClean="0"/>
              <a:t>Using stored procedures</a:t>
            </a:r>
          </a:p>
          <a:p>
            <a:r>
              <a:rPr lang="en-GB" smtClean="0"/>
              <a:t>Handling output parameters and return values from a stored procedure</a:t>
            </a:r>
          </a:p>
          <a:p>
            <a:r>
              <a:rPr lang="en-GB" smtClean="0"/>
              <a:t>Using transactions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12978</TotalTime>
  <Words>2164</Words>
  <Application>Microsoft Office PowerPoint</Application>
  <PresentationFormat>On-screen Show (4:3)</PresentationFormat>
  <Paragraphs>458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Blends</vt:lpstr>
      <vt:lpstr>Accessing Databases using JDBC</vt:lpstr>
      <vt:lpstr>Contents</vt:lpstr>
      <vt:lpstr>1. JDBC Drivers and Connections</vt:lpstr>
      <vt:lpstr>What is JDBC?</vt:lpstr>
      <vt:lpstr>JDBC Classes and Interfaces</vt:lpstr>
      <vt:lpstr>JDBC Architecture</vt:lpstr>
      <vt:lpstr>Load JDBC Drivers</vt:lpstr>
      <vt:lpstr>Connecting to a Database</vt:lpstr>
      <vt:lpstr>2. Statements and Results</vt:lpstr>
      <vt:lpstr>Representing SQL statements in JDBC</vt:lpstr>
      <vt:lpstr>Executing a SELECT Statement</vt:lpstr>
      <vt:lpstr>Processing Query Results</vt:lpstr>
      <vt:lpstr>Mapping SQL Types to Java Types</vt:lpstr>
      <vt:lpstr>INSERT, DELETE, UPDATE</vt:lpstr>
      <vt:lpstr>Using Prepared Statements</vt:lpstr>
      <vt:lpstr>Using Stored Procedures</vt:lpstr>
      <vt:lpstr>Handling Output Parameters and Results</vt:lpstr>
      <vt:lpstr>Using Transactions</vt:lpstr>
      <vt:lpstr>3. Obtaining Metadata</vt:lpstr>
      <vt:lpstr>What is Metadata?</vt:lpstr>
      <vt:lpstr>Getting Metadata for the Database</vt:lpstr>
      <vt:lpstr>Getting Metadata for a Result Set</vt:lpstr>
      <vt:lpstr>4. Additional Techniques</vt:lpstr>
      <vt:lpstr>Overview</vt:lpstr>
      <vt:lpstr>Scrollable and Updatable Result Sets</vt:lpstr>
      <vt:lpstr>Batch Updates</vt:lpstr>
      <vt:lpstr>SQL 3.0 Data Types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418</cp:revision>
  <dcterms:created xsi:type="dcterms:W3CDTF">2002-05-03T12:27:39Z</dcterms:created>
  <dcterms:modified xsi:type="dcterms:W3CDTF">2011-07-08T08:24:32Z</dcterms:modified>
</cp:coreProperties>
</file>