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305" r:id="rId4"/>
    <p:sldId id="285" r:id="rId5"/>
    <p:sldId id="286" r:id="rId6"/>
    <p:sldId id="287" r:id="rId7"/>
    <p:sldId id="309" r:id="rId8"/>
    <p:sldId id="308" r:id="rId9"/>
    <p:sldId id="310" r:id="rId10"/>
    <p:sldId id="313" r:id="rId11"/>
    <p:sldId id="315" r:id="rId12"/>
    <p:sldId id="316" r:id="rId13"/>
    <p:sldId id="322" r:id="rId14"/>
    <p:sldId id="323" r:id="rId15"/>
    <p:sldId id="324" r:id="rId16"/>
    <p:sldId id="317" r:id="rId17"/>
    <p:sldId id="318" r:id="rId18"/>
    <p:sldId id="319" r:id="rId19"/>
    <p:sldId id="292" r:id="rId20"/>
    <p:sldId id="293" r:id="rId21"/>
    <p:sldId id="325" r:id="rId22"/>
    <p:sldId id="326" r:id="rId23"/>
    <p:sldId id="327" r:id="rId24"/>
    <p:sldId id="320" r:id="rId25"/>
    <p:sldId id="321" r:id="rId26"/>
    <p:sldId id="312" r:id="rId27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6666FF"/>
    <a:srgbClr val="BABAE8"/>
    <a:srgbClr val="AEAEE4"/>
    <a:srgbClr val="F7FC9C"/>
    <a:srgbClr val="9BFDDF"/>
    <a:srgbClr val="FE7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898" autoAdjust="0"/>
    <p:restoredTop sz="94610" autoAdjust="0"/>
  </p:normalViewPr>
  <p:slideViewPr>
    <p:cSldViewPr snapToGrid="0" showGuides="1">
      <p:cViewPr>
        <p:scale>
          <a:sx n="90" d="100"/>
          <a:sy n="90" d="100"/>
        </p:scale>
        <p:origin x="-1590" y="-102"/>
      </p:cViewPr>
      <p:guideLst>
        <p:guide orient="horz" pos="1065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74"/>
    </p:cViewPr>
  </p:sorterViewPr>
  <p:notesViewPr>
    <p:cSldViewPr snapToGrid="0" showGuides="1">
      <p:cViewPr>
        <p:scale>
          <a:sx n="50" d="100"/>
          <a:sy n="50" d="100"/>
        </p:scale>
        <p:origin x="-3036" y="-54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Reflection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  <a:cs typeface="+mn-cs"/>
              </a:rPr>
              <a:t>© </a:t>
            </a:r>
            <a:r>
              <a:rPr lang="en-GB" sz="1000" dirty="0" smtClean="0">
                <a:latin typeface="Tahoma" pitchFamily="34" charset="0"/>
                <a:cs typeface="+mn-cs"/>
              </a:rPr>
              <a:t>Olsen Software, 2011</a:t>
            </a:r>
            <a:endParaRPr lang="en-GB" sz="1000" dirty="0">
              <a:latin typeface="Tahom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335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Reflection</a:t>
            </a:r>
            <a:endParaRPr lang="en-GB" dirty="0"/>
          </a:p>
        </p:txBody>
      </p:sp>
      <p:sp>
        <p:nvSpPr>
          <p:cNvPr id="5632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  <a:cs typeface="+mn-cs"/>
              </a:rPr>
              <a:t>© </a:t>
            </a:r>
            <a:r>
              <a:rPr lang="en-GB" sz="1000" dirty="0" smtClean="0">
                <a:latin typeface="Tahoma" pitchFamily="34" charset="0"/>
                <a:cs typeface="+mn-cs"/>
              </a:rPr>
              <a:t>Olsen Software, 2011</a:t>
            </a:r>
            <a:endParaRPr lang="en-GB" sz="1000" dirty="0">
              <a:latin typeface="Tahoma" pitchFamily="34" charset="0"/>
              <a:cs typeface="+mn-cs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39014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5734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Reflection</a:t>
            </a: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C3DB2-7E07-48C8-B229-95BED09E8A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7A3D3-087F-4999-A5CA-373C675602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6610C-CBBB-4FA7-B85C-C138E54538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C6B69-5B7B-4921-881C-7C89E347E2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F8EFF-58D6-4299-90D9-2BF205F00C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4749D-F077-40A7-8B9A-6CC8509262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5652E-C154-411B-B8C7-090ABC50FF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9005A-3EA5-4FA2-AD24-E01B877D7A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F63F0-9E91-4864-ABA5-B763C5BCE4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9F51A-B656-4AF3-9927-D9FC380422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  <a:cs typeface="+mn-cs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  <a:cs typeface="+mn-cs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  <a:cs typeface="+mn-cs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  <a:cs typeface="+mn-cs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9BB95A-0DD2-40C1-87A2-711CB82DC8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175500" cy="1462088"/>
          </a:xfrm>
        </p:spPr>
        <p:txBody>
          <a:bodyPr/>
          <a:lstStyle/>
          <a:p>
            <a:pPr algn="ctr"/>
            <a:r>
              <a:rPr lang="en-GB" dirty="0" smtClean="0"/>
              <a:t>Reflection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Appendix </a:t>
            </a:r>
            <a:r>
              <a:rPr lang="en-GB" b="1" smtClean="0"/>
              <a:t>B</a:t>
            </a:r>
            <a:endParaRPr lang="en-GB" b="1" dirty="0" smtClean="0"/>
          </a:p>
          <a:p>
            <a:pPr eaLnBrk="1" hangingPunct="1">
              <a:tabLst>
                <a:tab pos="7078663" algn="l"/>
              </a:tabLst>
            </a:pPr>
            <a:endParaRPr lang="en-GB" b="1" dirty="0" smtClean="0"/>
          </a:p>
          <a:p>
            <a:pPr eaLnBrk="1" hangingPunct="1">
              <a:tabLst>
                <a:tab pos="7078663" algn="l"/>
              </a:tabLst>
            </a:pPr>
            <a:r>
              <a:rPr lang="en-GB" b="1" dirty="0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07B1E8E-2102-4532-A5CF-B4E787094042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Getting Method Info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ucida Console" pitchFamily="49" charset="0"/>
              </a:rPr>
              <a:t>Class</a:t>
            </a:r>
            <a:r>
              <a:rPr lang="en-GB" dirty="0" smtClean="0">
                <a:latin typeface="Lucida Console" pitchFamily="49" charset="0"/>
              </a:rPr>
              <a:t>&lt;?&gt;</a:t>
            </a: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allows you to get info about methods in a type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getDeclaredMethods</a:t>
            </a:r>
            <a:r>
              <a:rPr lang="en-GB" dirty="0">
                <a:latin typeface="Lucida Console" pitchFamily="49" charset="0"/>
              </a:rPr>
              <a:t>()</a:t>
            </a:r>
            <a:r>
              <a:rPr lang="en-GB" dirty="0">
                <a:latin typeface="+mj-lt"/>
              </a:rPr>
              <a:t> </a:t>
            </a:r>
            <a:endParaRPr lang="en-GB" dirty="0" smtClean="0">
              <a:latin typeface="+mj-lt"/>
            </a:endParaRPr>
          </a:p>
          <a:p>
            <a:pPr lvl="2"/>
            <a:r>
              <a:rPr lang="en-GB" dirty="0" smtClean="0">
                <a:latin typeface="+mj-lt"/>
              </a:rPr>
              <a:t>Returns </a:t>
            </a:r>
            <a:r>
              <a:rPr lang="en-GB" dirty="0" smtClean="0">
                <a:latin typeface="Lucida Console" pitchFamily="49" charset="0"/>
              </a:rPr>
              <a:t>Method[]</a:t>
            </a: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of all methods declared in this type (excludes inherited)</a:t>
            </a:r>
            <a:endParaRPr lang="en-GB" dirty="0" smtClean="0">
              <a:latin typeface="Lucida Console" pitchFamily="49" charset="0"/>
            </a:endParaRPr>
          </a:p>
          <a:p>
            <a:pPr lvl="1"/>
            <a:r>
              <a:rPr lang="en-GB" dirty="0" err="1" smtClean="0">
                <a:latin typeface="Lucida Console" pitchFamily="49" charset="0"/>
              </a:rPr>
              <a:t>getMethods</a:t>
            </a:r>
            <a:r>
              <a:rPr lang="en-GB" dirty="0">
                <a:latin typeface="Lucida Console" pitchFamily="49" charset="0"/>
              </a:rPr>
              <a:t>()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Returns </a:t>
            </a:r>
            <a:r>
              <a:rPr lang="en-GB" dirty="0" smtClean="0">
                <a:latin typeface="Lucida Console" pitchFamily="49" charset="0"/>
              </a:rPr>
              <a:t>Method</a:t>
            </a:r>
            <a:r>
              <a:rPr lang="en-GB" dirty="0">
                <a:latin typeface="Lucida Console" pitchFamily="49" charset="0"/>
              </a:rPr>
              <a:t>[]</a:t>
            </a:r>
            <a:r>
              <a:rPr lang="en-GB" dirty="0"/>
              <a:t> </a:t>
            </a:r>
            <a:r>
              <a:rPr lang="en-GB" dirty="0" smtClean="0"/>
              <a:t>of public methods available in </a:t>
            </a:r>
            <a:r>
              <a:rPr lang="en-GB" dirty="0"/>
              <a:t>this </a:t>
            </a:r>
            <a:r>
              <a:rPr lang="en-GB" dirty="0" smtClean="0"/>
              <a:t>type (includes inherited)</a:t>
            </a:r>
            <a:endParaRPr lang="en-GB" dirty="0">
              <a:latin typeface="Lucida Console" pitchFamily="49" charset="0"/>
            </a:endParaRPr>
          </a:p>
          <a:p>
            <a:pPr lvl="1"/>
            <a:endParaRPr lang="en-GB" dirty="0" smtClean="0">
              <a:latin typeface="+mj-lt"/>
            </a:endParaRPr>
          </a:p>
          <a:p>
            <a:r>
              <a:rPr lang="en-GB" dirty="0" err="1" smtClean="0">
                <a:latin typeface="Lucida Console" pitchFamily="49" charset="0"/>
              </a:rPr>
              <a:t>java.lang.reflect.Method</a:t>
            </a:r>
            <a:r>
              <a:rPr lang="en-GB" dirty="0" smtClean="0">
                <a:latin typeface="+mj-lt"/>
              </a:rPr>
              <a:t> describes:</a:t>
            </a:r>
          </a:p>
          <a:p>
            <a:pPr lvl="1"/>
            <a:r>
              <a:rPr lang="en-GB" dirty="0" smtClean="0">
                <a:latin typeface="+mj-lt"/>
              </a:rPr>
              <a:t>Method name</a:t>
            </a:r>
          </a:p>
          <a:p>
            <a:pPr lvl="2"/>
            <a:r>
              <a:rPr lang="en-GB" dirty="0"/>
              <a:t>Expressed as a </a:t>
            </a:r>
            <a:r>
              <a:rPr lang="en-GB" dirty="0" smtClean="0">
                <a:latin typeface="Lucida Console" pitchFamily="49" charset="0"/>
              </a:rPr>
              <a:t>String</a:t>
            </a:r>
            <a:endParaRPr lang="en-GB" dirty="0">
              <a:latin typeface="Lucida Console" pitchFamily="49" charset="0"/>
            </a:endParaRPr>
          </a:p>
          <a:p>
            <a:pPr lvl="1"/>
            <a:r>
              <a:rPr lang="en-GB" dirty="0" smtClean="0"/>
              <a:t>Return type, </a:t>
            </a:r>
            <a:r>
              <a:rPr lang="en-GB" dirty="0" smtClean="0">
                <a:latin typeface="+mj-lt"/>
              </a:rPr>
              <a:t>parameter types, and exception types</a:t>
            </a:r>
          </a:p>
          <a:p>
            <a:pPr lvl="2"/>
            <a:r>
              <a:rPr lang="en-GB" dirty="0" smtClean="0"/>
              <a:t>Type info is expressed as </a:t>
            </a:r>
            <a:r>
              <a:rPr lang="en-GB" dirty="0" smtClean="0">
                <a:latin typeface="Lucida Console" pitchFamily="49" charset="0"/>
              </a:rPr>
              <a:t>Class</a:t>
            </a:r>
            <a:r>
              <a:rPr lang="en-GB" dirty="0">
                <a:latin typeface="Lucida Console" pitchFamily="49" charset="0"/>
              </a:rPr>
              <a:t>&lt;?&gt;</a:t>
            </a:r>
          </a:p>
          <a:p>
            <a:pPr lvl="1"/>
            <a:r>
              <a:rPr lang="en-GB" dirty="0" smtClean="0">
                <a:latin typeface="+mj-lt"/>
              </a:rPr>
              <a:t>Method modifiers </a:t>
            </a:r>
          </a:p>
          <a:p>
            <a:pPr lvl="2"/>
            <a:r>
              <a:rPr lang="en-GB" dirty="0" smtClean="0">
                <a:latin typeface="+mj-lt"/>
              </a:rPr>
              <a:t>Expressed as an integer (use the </a:t>
            </a:r>
            <a:r>
              <a:rPr lang="en-GB" dirty="0" smtClean="0">
                <a:latin typeface="Lucida Console" pitchFamily="49" charset="0"/>
              </a:rPr>
              <a:t>Modifier</a:t>
            </a:r>
            <a:r>
              <a:rPr lang="en-GB" dirty="0" smtClean="0">
                <a:latin typeface="+mj-lt"/>
              </a:rPr>
              <a:t> class to process the info)</a:t>
            </a:r>
          </a:p>
          <a:p>
            <a:pPr lvl="2"/>
            <a:r>
              <a:rPr lang="en-GB" dirty="0" smtClean="0">
                <a:latin typeface="+mj-lt"/>
              </a:rPr>
              <a:t>Methods, constructors, and fields all have modifier info</a:t>
            </a:r>
          </a:p>
        </p:txBody>
      </p:sp>
    </p:spTree>
    <p:extLst>
      <p:ext uri="{BB962C8B-B14F-4D97-AF65-F5344CB8AC3E}">
        <p14:creationId xmlns:p14="http://schemas.microsoft.com/office/powerpoint/2010/main" val="29006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D7A905E-AD25-4372-BAC8-F18034418D7B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Getting </a:t>
            </a:r>
            <a:r>
              <a:rPr lang="en-GB" sz="3400" dirty="0">
                <a:cs typeface="Tahoma" pitchFamily="34" charset="0"/>
              </a:rPr>
              <a:t>Method Info </a:t>
            </a:r>
            <a:r>
              <a:rPr lang="en-GB" sz="3400" dirty="0" smtClean="0">
                <a:cs typeface="Tahoma" pitchFamily="34" charset="0"/>
              </a:rPr>
              <a:t>– Example (1)</a:t>
            </a:r>
            <a:endParaRPr lang="en-GB" sz="2800" dirty="0" smtClean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Get method information for a specified type:</a:t>
            </a:r>
            <a:endParaRPr lang="en-GB" dirty="0" smtClean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1675" y="1688121"/>
            <a:ext cx="8086725" cy="43158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sz="1200" dirty="0"/>
              <a:t>public class </a:t>
            </a:r>
            <a:r>
              <a:rPr lang="en-GB" sz="1200" dirty="0" err="1"/>
              <a:t>DemoMethodInfo</a:t>
            </a:r>
            <a:r>
              <a:rPr lang="en-GB" sz="1200" dirty="0"/>
              <a:t> {</a:t>
            </a:r>
          </a:p>
          <a:p>
            <a:endParaRPr lang="en-GB" sz="1200" dirty="0"/>
          </a:p>
          <a:p>
            <a:r>
              <a:rPr lang="en-GB" sz="1200" dirty="0" smtClean="0"/>
              <a:t>  public </a:t>
            </a:r>
            <a:r>
              <a:rPr lang="en-GB" sz="1200" dirty="0"/>
              <a:t>static void main(String[] </a:t>
            </a:r>
            <a:r>
              <a:rPr lang="en-GB" sz="1200" dirty="0" err="1"/>
              <a:t>args</a:t>
            </a:r>
            <a:r>
              <a:rPr lang="en-GB" sz="1200" dirty="0"/>
              <a:t>) {</a:t>
            </a:r>
          </a:p>
          <a:p>
            <a:endParaRPr lang="en-GB" sz="1200" dirty="0"/>
          </a:p>
          <a:p>
            <a:r>
              <a:rPr lang="en-GB" sz="1200" dirty="0" smtClean="0"/>
              <a:t>    Scanner </a:t>
            </a:r>
            <a:r>
              <a:rPr lang="en-GB" sz="1200" dirty="0" err="1"/>
              <a:t>scanner</a:t>
            </a:r>
            <a:r>
              <a:rPr lang="en-GB" sz="1200" dirty="0"/>
              <a:t> = new Scanner(System.in);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System.out.print</a:t>
            </a:r>
            <a:r>
              <a:rPr lang="en-GB" sz="1200" dirty="0"/>
              <a:t>("Enter a fully qualified Java </a:t>
            </a:r>
            <a:r>
              <a:rPr lang="en-GB" sz="1200" dirty="0" err="1"/>
              <a:t>typename</a:t>
            </a:r>
            <a:r>
              <a:rPr lang="en-GB" sz="1200" dirty="0"/>
              <a:t>: ");</a:t>
            </a:r>
          </a:p>
          <a:p>
            <a:r>
              <a:rPr lang="en-GB" sz="1200" dirty="0" smtClean="0"/>
              <a:t>    String </a:t>
            </a:r>
            <a:r>
              <a:rPr lang="en-GB" sz="1200" dirty="0" err="1"/>
              <a:t>typeName</a:t>
            </a:r>
            <a:r>
              <a:rPr lang="en-GB" sz="1200" dirty="0"/>
              <a:t> = </a:t>
            </a:r>
            <a:r>
              <a:rPr lang="en-GB" sz="1200" dirty="0" err="1"/>
              <a:t>scanner.nextLine</a:t>
            </a:r>
            <a:r>
              <a:rPr lang="en-GB" sz="1200" dirty="0"/>
              <a:t>();</a:t>
            </a:r>
          </a:p>
          <a:p>
            <a:endParaRPr lang="en-GB" sz="1200" dirty="0"/>
          </a:p>
          <a:p>
            <a:r>
              <a:rPr lang="en-GB" sz="1200" dirty="0" smtClean="0"/>
              <a:t>    try </a:t>
            </a:r>
            <a:r>
              <a:rPr lang="en-GB" sz="1200" dirty="0"/>
              <a:t>{</a:t>
            </a:r>
          </a:p>
          <a:p>
            <a:r>
              <a:rPr lang="en-GB" sz="1200" b="1" dirty="0" smtClean="0"/>
              <a:t>      Method</a:t>
            </a:r>
            <a:r>
              <a:rPr lang="en-GB" sz="1200" b="1" dirty="0"/>
              <a:t>[] methods = </a:t>
            </a:r>
            <a:r>
              <a:rPr lang="en-GB" sz="1200" b="1" dirty="0" err="1"/>
              <a:t>Class.forName</a:t>
            </a:r>
            <a:r>
              <a:rPr lang="en-GB" sz="1200" b="1" dirty="0"/>
              <a:t>(</a:t>
            </a:r>
            <a:r>
              <a:rPr lang="en-GB" sz="1200" b="1" dirty="0" err="1"/>
              <a:t>typeName</a:t>
            </a:r>
            <a:r>
              <a:rPr lang="en-GB" sz="1200" b="1" dirty="0"/>
              <a:t>).</a:t>
            </a:r>
            <a:r>
              <a:rPr lang="en-GB" sz="1200" b="1" dirty="0" err="1"/>
              <a:t>getDeclaredMethods</a:t>
            </a:r>
            <a:r>
              <a:rPr lang="en-GB" sz="1200" b="1" dirty="0"/>
              <a:t>();</a:t>
            </a:r>
          </a:p>
          <a:p>
            <a:r>
              <a:rPr lang="en-GB" sz="1200" dirty="0" smtClean="0"/>
              <a:t>      for </a:t>
            </a:r>
            <a:r>
              <a:rPr lang="en-GB" sz="1200" dirty="0"/>
              <a:t>(Method </a:t>
            </a:r>
            <a:r>
              <a:rPr lang="en-GB" sz="1200" dirty="0" err="1"/>
              <a:t>method</a:t>
            </a:r>
            <a:r>
              <a:rPr lang="en-GB" sz="1200" dirty="0"/>
              <a:t>: methods) {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displayMethodInfo</a:t>
            </a:r>
            <a:r>
              <a:rPr lang="en-GB" sz="1200" dirty="0" smtClean="0"/>
              <a:t>(method);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    </a:t>
            </a:r>
            <a:r>
              <a:rPr lang="en-GB" sz="1200" dirty="0" err="1"/>
              <a:t>displayModifierInfo</a:t>
            </a:r>
            <a:r>
              <a:rPr lang="en-GB" sz="1200" dirty="0"/>
              <a:t>(method);</a:t>
            </a:r>
          </a:p>
          <a:p>
            <a:r>
              <a:rPr lang="en-GB" sz="1200" dirty="0" smtClean="0"/>
              <a:t>      }</a:t>
            </a:r>
            <a:endParaRPr lang="en-GB" sz="1200" dirty="0"/>
          </a:p>
          <a:p>
            <a:r>
              <a:rPr lang="en-GB" sz="1200" dirty="0" smtClean="0"/>
              <a:t>    }</a:t>
            </a:r>
            <a:endParaRPr lang="en-GB" sz="1200" dirty="0"/>
          </a:p>
          <a:p>
            <a:r>
              <a:rPr lang="en-GB" sz="1200" dirty="0" smtClean="0"/>
              <a:t>    catch </a:t>
            </a:r>
            <a:r>
              <a:rPr lang="en-GB" sz="1200" dirty="0"/>
              <a:t>(</a:t>
            </a:r>
            <a:r>
              <a:rPr lang="en-GB" sz="1200" dirty="0" err="1"/>
              <a:t>ClassNotFoundException</a:t>
            </a:r>
            <a:r>
              <a:rPr lang="en-GB" sz="1200" dirty="0"/>
              <a:t> ex) {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System.out.println</a:t>
            </a:r>
            <a:r>
              <a:rPr lang="en-GB" sz="1200" dirty="0"/>
              <a:t>("Exception: class not found");</a:t>
            </a:r>
          </a:p>
          <a:p>
            <a:r>
              <a:rPr lang="en-GB" sz="1200" dirty="0" smtClean="0"/>
              <a:t>    }</a:t>
            </a:r>
            <a:endParaRPr lang="en-GB" sz="1200" dirty="0"/>
          </a:p>
          <a:p>
            <a:r>
              <a:rPr lang="en-GB" sz="1200" dirty="0" smtClean="0"/>
              <a:t>  }</a:t>
            </a:r>
            <a:endParaRPr lang="en-GB" sz="1200" dirty="0"/>
          </a:p>
          <a:p>
            <a:r>
              <a:rPr lang="en-GB" sz="1200" dirty="0" smtClean="0"/>
              <a:t>  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// See </a:t>
            </a:r>
            <a:r>
              <a:rPr lang="en-GB" sz="1200" dirty="0" err="1" smtClean="0"/>
              <a:t>displayMethodInfo</a:t>
            </a:r>
            <a:r>
              <a:rPr lang="en-GB" sz="1200" dirty="0" smtClean="0"/>
              <a:t>() and </a:t>
            </a:r>
            <a:r>
              <a:rPr lang="en-GB" sz="1200" dirty="0" err="1" smtClean="0"/>
              <a:t>displayModifierInfo</a:t>
            </a:r>
            <a:r>
              <a:rPr lang="en-GB" sz="1200" dirty="0" smtClean="0"/>
              <a:t>() on the next slide.</a:t>
            </a:r>
          </a:p>
          <a:p>
            <a:r>
              <a:rPr lang="en-GB" sz="1200" dirty="0" smtClean="0"/>
              <a:t>  …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259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D7A905E-AD25-4372-BAC8-F18034418D7B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>
                <a:cs typeface="Tahoma" pitchFamily="34" charset="0"/>
              </a:rPr>
              <a:t>Getting Method Info – Example </a:t>
            </a:r>
            <a:r>
              <a:rPr lang="en-GB" sz="3400" dirty="0" smtClean="0">
                <a:cs typeface="Tahoma" pitchFamily="34" charset="0"/>
              </a:rPr>
              <a:t>(2)</a:t>
            </a:r>
            <a:endParaRPr lang="en-GB" sz="2800" dirty="0" smtClean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Example continued:</a:t>
            </a:r>
            <a:endParaRPr lang="en-GB" dirty="0" smtClean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1675" y="1688121"/>
            <a:ext cx="8086725" cy="12170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sz="1200" dirty="0" smtClean="0"/>
              <a:t>private </a:t>
            </a:r>
            <a:r>
              <a:rPr lang="en-GB" sz="1200" dirty="0"/>
              <a:t>static void </a:t>
            </a:r>
            <a:r>
              <a:rPr lang="en-GB" sz="1200" dirty="0" err="1"/>
              <a:t>displayMethodInfo</a:t>
            </a:r>
            <a:r>
              <a:rPr lang="en-GB" sz="1200" dirty="0"/>
              <a:t>(Method method) 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System.out.printf</a:t>
            </a:r>
            <a:r>
              <a:rPr lang="en-GB" sz="1200" dirty="0"/>
              <a:t>("Method name: </a:t>
            </a:r>
            <a:r>
              <a:rPr lang="en-GB" sz="1200" dirty="0" smtClean="0"/>
              <a:t>%</a:t>
            </a:r>
            <a:r>
              <a:rPr lang="en-GB" sz="1200" dirty="0"/>
              <a:t>s\n", </a:t>
            </a:r>
            <a:r>
              <a:rPr lang="en-GB" sz="1200" b="1" dirty="0" err="1" smtClean="0"/>
              <a:t>method.getName</a:t>
            </a:r>
            <a:r>
              <a:rPr lang="en-GB" sz="1200" b="1" dirty="0"/>
              <a:t>()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System.out.printf</a:t>
            </a:r>
            <a:r>
              <a:rPr lang="en-GB" sz="1200" dirty="0"/>
              <a:t>("Return type: </a:t>
            </a:r>
            <a:r>
              <a:rPr lang="en-GB" sz="1200" dirty="0" smtClean="0"/>
              <a:t>%</a:t>
            </a:r>
            <a:r>
              <a:rPr lang="en-GB" sz="1200" dirty="0"/>
              <a:t>s\n", </a:t>
            </a:r>
            <a:r>
              <a:rPr lang="en-GB" sz="1200" b="1" dirty="0" err="1" smtClean="0"/>
              <a:t>method.getReturnType</a:t>
            </a:r>
            <a:r>
              <a:rPr lang="en-GB" sz="1200" b="1" dirty="0"/>
              <a:t>().</a:t>
            </a:r>
            <a:r>
              <a:rPr lang="en-GB" sz="1200" b="1" dirty="0" err="1"/>
              <a:t>getName</a:t>
            </a:r>
            <a:r>
              <a:rPr lang="en-GB" sz="1200" b="1" dirty="0"/>
              <a:t>()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System.out.printf</a:t>
            </a:r>
            <a:r>
              <a:rPr lang="en-GB" sz="1200" dirty="0"/>
              <a:t>("Parameters:  </a:t>
            </a:r>
            <a:r>
              <a:rPr lang="en-GB" sz="1200" dirty="0" smtClean="0"/>
              <a:t>%</a:t>
            </a:r>
            <a:r>
              <a:rPr lang="en-GB" sz="1200" dirty="0"/>
              <a:t>d\n", </a:t>
            </a:r>
            <a:r>
              <a:rPr lang="en-GB" sz="1200" b="1" dirty="0" err="1" smtClean="0"/>
              <a:t>method.getParameterTypes</a:t>
            </a:r>
            <a:r>
              <a:rPr lang="en-GB" sz="1200" b="1" dirty="0"/>
              <a:t>().length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System.out.printf</a:t>
            </a:r>
            <a:r>
              <a:rPr lang="en-GB" sz="1200" dirty="0"/>
              <a:t>("Exceptions:  </a:t>
            </a:r>
            <a:r>
              <a:rPr lang="en-GB" sz="1200" dirty="0" smtClean="0"/>
              <a:t>%</a:t>
            </a:r>
            <a:r>
              <a:rPr lang="en-GB" sz="1200" dirty="0"/>
              <a:t>d\n", </a:t>
            </a:r>
            <a:r>
              <a:rPr lang="en-GB" sz="1200" b="1" dirty="0" err="1" smtClean="0"/>
              <a:t>method.getExceptionTypes</a:t>
            </a:r>
            <a:r>
              <a:rPr lang="en-GB" sz="1200" b="1" dirty="0"/>
              <a:t>().length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7433" y="3105150"/>
            <a:ext cx="8086725" cy="359254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sz="1200" dirty="0"/>
              <a:t>private static void </a:t>
            </a:r>
            <a:r>
              <a:rPr lang="en-GB" sz="1200" dirty="0" err="1"/>
              <a:t>displayModifierInfo</a:t>
            </a:r>
            <a:r>
              <a:rPr lang="en-GB" sz="1200" dirty="0"/>
              <a:t>(Method method) {</a:t>
            </a:r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b="1" dirty="0" err="1" smtClean="0"/>
              <a:t>int</a:t>
            </a:r>
            <a:r>
              <a:rPr lang="en-GB" sz="1200" b="1" dirty="0" smtClean="0"/>
              <a:t> </a:t>
            </a:r>
            <a:r>
              <a:rPr lang="en-GB" sz="1200" b="1" dirty="0"/>
              <a:t>mod = </a:t>
            </a:r>
            <a:r>
              <a:rPr lang="en-GB" sz="1200" b="1" dirty="0" err="1"/>
              <a:t>method.getModifiers</a:t>
            </a:r>
            <a:r>
              <a:rPr lang="en-GB" sz="1200" b="1" dirty="0"/>
              <a:t>();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StringBuffer</a:t>
            </a:r>
            <a:r>
              <a:rPr lang="en-GB" sz="1200" dirty="0" smtClean="0"/>
              <a:t> </a:t>
            </a:r>
            <a:r>
              <a:rPr lang="en-GB" sz="1200" dirty="0" err="1"/>
              <a:t>buf</a:t>
            </a:r>
            <a:r>
              <a:rPr lang="en-GB" sz="1200" dirty="0"/>
              <a:t> = new </a:t>
            </a:r>
            <a:r>
              <a:rPr lang="en-GB" sz="1200" dirty="0" err="1"/>
              <a:t>StringBuffer</a:t>
            </a:r>
            <a:r>
              <a:rPr lang="en-GB" sz="1200" dirty="0"/>
              <a:t>();</a:t>
            </a:r>
          </a:p>
          <a:p>
            <a:endParaRPr lang="en-GB" sz="1200" dirty="0"/>
          </a:p>
          <a:p>
            <a:r>
              <a:rPr lang="en-GB" sz="1200" dirty="0" smtClean="0"/>
              <a:t>  if </a:t>
            </a:r>
            <a:r>
              <a:rPr lang="en-GB" sz="1200" dirty="0"/>
              <a:t>(</a:t>
            </a:r>
            <a:r>
              <a:rPr lang="en-GB" sz="1200" b="1" dirty="0" err="1"/>
              <a:t>Modifier.isPublic</a:t>
            </a:r>
            <a:r>
              <a:rPr lang="en-GB" sz="1200" b="1" dirty="0"/>
              <a:t>(mod)</a:t>
            </a:r>
            <a:r>
              <a:rPr lang="en-GB" sz="1200" dirty="0"/>
              <a:t>)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buf.append</a:t>
            </a:r>
            <a:r>
              <a:rPr lang="en-GB" sz="1200" dirty="0"/>
              <a:t>("public "); </a:t>
            </a:r>
          </a:p>
          <a:p>
            <a:r>
              <a:rPr lang="en-GB" sz="1200" dirty="0" smtClean="0"/>
              <a:t>  else </a:t>
            </a:r>
            <a:r>
              <a:rPr lang="en-GB" sz="1200" dirty="0"/>
              <a:t>if (</a:t>
            </a:r>
            <a:r>
              <a:rPr lang="en-GB" sz="1200" b="1" dirty="0" err="1"/>
              <a:t>Modifier.isPrivate</a:t>
            </a:r>
            <a:r>
              <a:rPr lang="en-GB" sz="1200" b="1" dirty="0"/>
              <a:t>(mod)</a:t>
            </a:r>
            <a:r>
              <a:rPr lang="en-GB" sz="1200" dirty="0"/>
              <a:t>)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buf.append</a:t>
            </a:r>
            <a:r>
              <a:rPr lang="en-GB" sz="1200" dirty="0"/>
              <a:t>("private "); </a:t>
            </a:r>
          </a:p>
          <a:p>
            <a:r>
              <a:rPr lang="en-GB" sz="1200" dirty="0" smtClean="0"/>
              <a:t>  else </a:t>
            </a:r>
            <a:r>
              <a:rPr lang="en-GB" sz="1200" dirty="0"/>
              <a:t>if (</a:t>
            </a:r>
            <a:r>
              <a:rPr lang="en-GB" sz="1200" b="1" dirty="0" err="1"/>
              <a:t>Modifier.isProtected</a:t>
            </a:r>
            <a:r>
              <a:rPr lang="en-GB" sz="1200" b="1" dirty="0"/>
              <a:t>(mod)</a:t>
            </a:r>
            <a:r>
              <a:rPr lang="en-GB" sz="1200" dirty="0"/>
              <a:t>)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buf.append</a:t>
            </a:r>
            <a:r>
              <a:rPr lang="en-GB" sz="1200" dirty="0"/>
              <a:t>("protected "); </a:t>
            </a:r>
          </a:p>
          <a:p>
            <a:endParaRPr lang="en-GB" sz="1200" dirty="0"/>
          </a:p>
          <a:p>
            <a:r>
              <a:rPr lang="en-GB" sz="1200" dirty="0" smtClean="0"/>
              <a:t>  if </a:t>
            </a:r>
            <a:r>
              <a:rPr lang="en-GB" sz="1200" dirty="0"/>
              <a:t>(</a:t>
            </a:r>
            <a:r>
              <a:rPr lang="en-GB" sz="1200" b="1" dirty="0" err="1"/>
              <a:t>Modifier.isAbstract</a:t>
            </a:r>
            <a:r>
              <a:rPr lang="en-GB" sz="1200" b="1" dirty="0"/>
              <a:t>(mod)</a:t>
            </a:r>
            <a:r>
              <a:rPr lang="en-GB" sz="1200" dirty="0"/>
              <a:t>)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buf.append</a:t>
            </a:r>
            <a:r>
              <a:rPr lang="en-GB" sz="1200" dirty="0"/>
              <a:t>("abstract "); </a:t>
            </a:r>
          </a:p>
          <a:p>
            <a:r>
              <a:rPr lang="en-GB" sz="1200" dirty="0" smtClean="0"/>
              <a:t>  else </a:t>
            </a:r>
            <a:r>
              <a:rPr lang="en-GB" sz="1200" dirty="0"/>
              <a:t>if (</a:t>
            </a:r>
            <a:r>
              <a:rPr lang="en-GB" sz="1200" b="1" dirty="0" err="1"/>
              <a:t>Modifier.isStatic</a:t>
            </a:r>
            <a:r>
              <a:rPr lang="en-GB" sz="1200" b="1" dirty="0"/>
              <a:t>(mod)</a:t>
            </a:r>
            <a:r>
              <a:rPr lang="en-GB" sz="1200" dirty="0"/>
              <a:t>)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buf.append</a:t>
            </a:r>
            <a:r>
              <a:rPr lang="en-GB" sz="1200" dirty="0"/>
              <a:t>("static"); </a:t>
            </a:r>
          </a:p>
          <a:p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System.out.printf</a:t>
            </a:r>
            <a:r>
              <a:rPr lang="en-GB" sz="1200" dirty="0"/>
              <a:t>("Modifiers:   %s\n\n", </a:t>
            </a:r>
            <a:r>
              <a:rPr lang="en-GB" sz="1200" dirty="0" err="1" smtClean="0"/>
              <a:t>buf.toString</a:t>
            </a:r>
            <a:r>
              <a:rPr lang="en-GB" sz="1200" dirty="0"/>
              <a:t>());</a:t>
            </a:r>
          </a:p>
          <a:p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4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07B1E8E-2102-4532-A5CF-B4E787094042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Getting Constructor Info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ucida Console" pitchFamily="49" charset="0"/>
              </a:rPr>
              <a:t>Class</a:t>
            </a:r>
            <a:r>
              <a:rPr lang="en-GB" dirty="0" smtClean="0">
                <a:latin typeface="Lucida Console" pitchFamily="49" charset="0"/>
              </a:rPr>
              <a:t>&lt;?&gt;</a:t>
            </a: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allows you to get info about constructors in a type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getDeclaredConstructors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>
                <a:latin typeface="+mj-lt"/>
              </a:rPr>
              <a:t> </a:t>
            </a:r>
          </a:p>
          <a:p>
            <a:pPr lvl="2"/>
            <a:r>
              <a:rPr lang="en-GB" dirty="0" smtClean="0">
                <a:latin typeface="+mj-lt"/>
              </a:rPr>
              <a:t>Returns </a:t>
            </a:r>
            <a:r>
              <a:rPr lang="en-GB" dirty="0" smtClean="0">
                <a:latin typeface="Lucida Console" pitchFamily="49" charset="0"/>
              </a:rPr>
              <a:t>Constructor&lt;?&gt;[]</a:t>
            </a:r>
            <a:r>
              <a:rPr lang="en-GB" dirty="0" smtClean="0">
                <a:latin typeface="+mj-lt"/>
              </a:rPr>
              <a:t> of all constructors for this type</a:t>
            </a:r>
            <a:endParaRPr lang="en-GB" dirty="0" smtClean="0">
              <a:latin typeface="Lucida Console" pitchFamily="49" charset="0"/>
            </a:endParaRPr>
          </a:p>
          <a:p>
            <a:pPr lvl="1"/>
            <a:r>
              <a:rPr lang="en-GB" dirty="0" err="1" smtClean="0">
                <a:latin typeface="Lucida Console" pitchFamily="49" charset="0"/>
              </a:rPr>
              <a:t>getConstructors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/>
              <a:t> </a:t>
            </a:r>
            <a:endParaRPr lang="en-GB" dirty="0"/>
          </a:p>
          <a:p>
            <a:pPr lvl="2"/>
            <a:r>
              <a:rPr lang="en-GB" dirty="0"/>
              <a:t>Returns </a:t>
            </a:r>
            <a:r>
              <a:rPr lang="en-GB" dirty="0">
                <a:latin typeface="Lucida Console" pitchFamily="49" charset="0"/>
              </a:rPr>
              <a:t>Constructor&lt;?&gt;[]</a:t>
            </a:r>
            <a:r>
              <a:rPr lang="en-GB" dirty="0" smtClean="0"/>
              <a:t> of public constructors for this type</a:t>
            </a:r>
            <a:endParaRPr lang="en-GB" dirty="0">
              <a:latin typeface="Lucida Console" pitchFamily="49" charset="0"/>
            </a:endParaRPr>
          </a:p>
          <a:p>
            <a:pPr lvl="1"/>
            <a:endParaRPr lang="en-GB" dirty="0" smtClean="0">
              <a:latin typeface="+mj-lt"/>
            </a:endParaRPr>
          </a:p>
          <a:p>
            <a:r>
              <a:rPr lang="en-GB" dirty="0" err="1" smtClean="0">
                <a:latin typeface="Lucida Console" pitchFamily="49" charset="0"/>
              </a:rPr>
              <a:t>java.lang.reflect.Constructor</a:t>
            </a:r>
            <a:r>
              <a:rPr lang="en-GB" dirty="0" smtClean="0">
                <a:latin typeface="+mj-lt"/>
              </a:rPr>
              <a:t> describes:</a:t>
            </a:r>
          </a:p>
          <a:p>
            <a:pPr lvl="1"/>
            <a:r>
              <a:rPr lang="en-GB" dirty="0" smtClean="0">
                <a:latin typeface="+mj-lt"/>
              </a:rPr>
              <a:t>Constructor name</a:t>
            </a:r>
          </a:p>
          <a:p>
            <a:pPr lvl="2"/>
            <a:r>
              <a:rPr lang="en-GB" dirty="0"/>
              <a:t>Expressed as a </a:t>
            </a:r>
            <a:r>
              <a:rPr lang="en-GB" dirty="0" smtClean="0">
                <a:latin typeface="Lucida Console" pitchFamily="49" charset="0"/>
              </a:rPr>
              <a:t>String</a:t>
            </a:r>
            <a:endParaRPr lang="en-GB" dirty="0">
              <a:latin typeface="Lucida Console" pitchFamily="49" charset="0"/>
            </a:endParaRPr>
          </a:p>
          <a:p>
            <a:pPr lvl="1"/>
            <a:r>
              <a:rPr lang="en-GB" dirty="0" smtClean="0"/>
              <a:t>P</a:t>
            </a:r>
            <a:r>
              <a:rPr lang="en-GB" dirty="0" smtClean="0">
                <a:latin typeface="+mj-lt"/>
              </a:rPr>
              <a:t>arameter types and exception types</a:t>
            </a:r>
          </a:p>
          <a:p>
            <a:pPr lvl="2"/>
            <a:r>
              <a:rPr lang="en-GB" dirty="0" smtClean="0"/>
              <a:t>Type info is expressed as </a:t>
            </a:r>
            <a:r>
              <a:rPr lang="en-GB" dirty="0" smtClean="0">
                <a:latin typeface="Lucida Console" pitchFamily="49" charset="0"/>
              </a:rPr>
              <a:t>Class</a:t>
            </a:r>
            <a:r>
              <a:rPr lang="en-GB" dirty="0">
                <a:latin typeface="Lucida Console" pitchFamily="49" charset="0"/>
              </a:rPr>
              <a:t>&lt;?&gt;</a:t>
            </a:r>
          </a:p>
          <a:p>
            <a:pPr lvl="1"/>
            <a:r>
              <a:rPr lang="en-GB" dirty="0" smtClean="0"/>
              <a:t>Constructor modifiers </a:t>
            </a:r>
            <a:endParaRPr lang="en-GB" dirty="0"/>
          </a:p>
          <a:p>
            <a:pPr lvl="2"/>
            <a:r>
              <a:rPr lang="en-GB" dirty="0"/>
              <a:t>Expressed as an integer (use the </a:t>
            </a:r>
            <a:r>
              <a:rPr lang="en-GB" dirty="0">
                <a:latin typeface="Lucida Console" pitchFamily="49" charset="0"/>
              </a:rPr>
              <a:t>Modifier</a:t>
            </a:r>
            <a:r>
              <a:rPr lang="en-GB" dirty="0"/>
              <a:t> class to process the info)</a:t>
            </a:r>
          </a:p>
          <a:p>
            <a:pPr lvl="2"/>
            <a:r>
              <a:rPr lang="en-GB" dirty="0"/>
              <a:t>Methods, constructors, and fields all have modifier info</a:t>
            </a:r>
          </a:p>
        </p:txBody>
      </p:sp>
    </p:spTree>
    <p:extLst>
      <p:ext uri="{BB962C8B-B14F-4D97-AF65-F5344CB8AC3E}">
        <p14:creationId xmlns:p14="http://schemas.microsoft.com/office/powerpoint/2010/main" val="2671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D7A905E-AD25-4372-BAC8-F18034418D7B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Getting Constructor Info – Example (1)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Get constructor information for a specified type:</a:t>
            </a:r>
            <a:endParaRPr lang="en-GB" dirty="0" smtClean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1675" y="1688121"/>
            <a:ext cx="8086725" cy="43158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sz="1200" dirty="0"/>
              <a:t>public class </a:t>
            </a:r>
            <a:r>
              <a:rPr lang="en-GB" sz="1200" dirty="0" err="1" smtClean="0"/>
              <a:t>DemoConstructorInfo</a:t>
            </a:r>
            <a:r>
              <a:rPr lang="en-GB" sz="1200" dirty="0" smtClean="0"/>
              <a:t> </a:t>
            </a:r>
            <a:r>
              <a:rPr lang="en-GB" sz="1200" dirty="0"/>
              <a:t>{</a:t>
            </a:r>
          </a:p>
          <a:p>
            <a:endParaRPr lang="en-GB" sz="1200" dirty="0"/>
          </a:p>
          <a:p>
            <a:r>
              <a:rPr lang="en-GB" sz="1200" dirty="0" smtClean="0"/>
              <a:t>  public </a:t>
            </a:r>
            <a:r>
              <a:rPr lang="en-GB" sz="1200" dirty="0"/>
              <a:t>static void main(String[] </a:t>
            </a:r>
            <a:r>
              <a:rPr lang="en-GB" sz="1200" dirty="0" err="1"/>
              <a:t>args</a:t>
            </a:r>
            <a:r>
              <a:rPr lang="en-GB" sz="1200" dirty="0"/>
              <a:t>) {</a:t>
            </a:r>
          </a:p>
          <a:p>
            <a:endParaRPr lang="en-GB" sz="1200" dirty="0"/>
          </a:p>
          <a:p>
            <a:r>
              <a:rPr lang="en-GB" sz="1200" dirty="0" smtClean="0"/>
              <a:t>    Scanner </a:t>
            </a:r>
            <a:r>
              <a:rPr lang="en-GB" sz="1200" dirty="0" err="1"/>
              <a:t>scanner</a:t>
            </a:r>
            <a:r>
              <a:rPr lang="en-GB" sz="1200" dirty="0"/>
              <a:t> = new Scanner(System.in);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System.out.print</a:t>
            </a:r>
            <a:r>
              <a:rPr lang="en-GB" sz="1200" dirty="0"/>
              <a:t>("Enter a fully qualified Java </a:t>
            </a:r>
            <a:r>
              <a:rPr lang="en-GB" sz="1200" dirty="0" err="1"/>
              <a:t>typename</a:t>
            </a:r>
            <a:r>
              <a:rPr lang="en-GB" sz="1200" dirty="0"/>
              <a:t>: ");</a:t>
            </a:r>
          </a:p>
          <a:p>
            <a:r>
              <a:rPr lang="en-GB" sz="1200" dirty="0" smtClean="0"/>
              <a:t>    String </a:t>
            </a:r>
            <a:r>
              <a:rPr lang="en-GB" sz="1200" dirty="0" err="1"/>
              <a:t>typeName</a:t>
            </a:r>
            <a:r>
              <a:rPr lang="en-GB" sz="1200" dirty="0"/>
              <a:t> = </a:t>
            </a:r>
            <a:r>
              <a:rPr lang="en-GB" sz="1200" dirty="0" err="1"/>
              <a:t>scanner.nextLine</a:t>
            </a:r>
            <a:r>
              <a:rPr lang="en-GB" sz="1200" dirty="0"/>
              <a:t>();</a:t>
            </a:r>
          </a:p>
          <a:p>
            <a:endParaRPr lang="en-GB" sz="1200" dirty="0"/>
          </a:p>
          <a:p>
            <a:r>
              <a:rPr lang="en-GB" sz="1200" dirty="0" smtClean="0"/>
              <a:t>    try </a:t>
            </a:r>
            <a:r>
              <a:rPr lang="en-GB" sz="1200" dirty="0"/>
              <a:t>{</a:t>
            </a:r>
          </a:p>
          <a:p>
            <a:r>
              <a:rPr lang="en-GB" sz="1200" dirty="0" smtClean="0"/>
              <a:t>      Constructor</a:t>
            </a:r>
            <a:r>
              <a:rPr lang="en-GB" sz="1200" dirty="0"/>
              <a:t>&lt;?&gt;[] </a:t>
            </a:r>
            <a:r>
              <a:rPr lang="en-GB" sz="1200" dirty="0" err="1"/>
              <a:t>ctors</a:t>
            </a:r>
            <a:r>
              <a:rPr lang="en-GB" sz="1200" dirty="0"/>
              <a:t> = </a:t>
            </a:r>
            <a:r>
              <a:rPr lang="en-GB" sz="1200" dirty="0" err="1"/>
              <a:t>Class.forName</a:t>
            </a:r>
            <a:r>
              <a:rPr lang="en-GB" sz="1200" dirty="0"/>
              <a:t>(</a:t>
            </a:r>
            <a:r>
              <a:rPr lang="en-GB" sz="1200" dirty="0" err="1"/>
              <a:t>typeName</a:t>
            </a:r>
            <a:r>
              <a:rPr lang="en-GB" sz="1200" dirty="0"/>
              <a:t>).</a:t>
            </a:r>
            <a:r>
              <a:rPr lang="en-GB" sz="1200" dirty="0" err="1"/>
              <a:t>getDeclaredConstructors</a:t>
            </a:r>
            <a:r>
              <a:rPr lang="en-GB" sz="1200" dirty="0"/>
              <a:t>();</a:t>
            </a:r>
          </a:p>
          <a:p>
            <a:r>
              <a:rPr lang="en-GB" sz="1200" dirty="0" smtClean="0"/>
              <a:t>      for </a:t>
            </a:r>
            <a:r>
              <a:rPr lang="en-GB" sz="1200" dirty="0"/>
              <a:t>(Constructor&lt;?&gt; </a:t>
            </a:r>
            <a:r>
              <a:rPr lang="en-GB" sz="1200" dirty="0" err="1"/>
              <a:t>ctor</a:t>
            </a:r>
            <a:r>
              <a:rPr lang="en-GB" sz="1200" dirty="0"/>
              <a:t>: </a:t>
            </a:r>
            <a:r>
              <a:rPr lang="en-GB" sz="1200" dirty="0" err="1"/>
              <a:t>ctors</a:t>
            </a:r>
            <a:r>
              <a:rPr lang="en-GB" sz="1200" dirty="0"/>
              <a:t>) {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displayConstructorInfo</a:t>
            </a:r>
            <a:r>
              <a:rPr lang="en-GB" sz="1200" dirty="0" smtClean="0"/>
              <a:t>(</a:t>
            </a:r>
            <a:r>
              <a:rPr lang="en-GB" sz="1200" dirty="0" err="1" smtClean="0"/>
              <a:t>ctor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displayModifierInfo</a:t>
            </a:r>
            <a:r>
              <a:rPr lang="en-GB" sz="1200" dirty="0" smtClean="0"/>
              <a:t>(</a:t>
            </a:r>
            <a:r>
              <a:rPr lang="en-GB" sz="1200" dirty="0" err="1" smtClean="0"/>
              <a:t>ctor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    }</a:t>
            </a:r>
            <a:endParaRPr lang="en-GB" sz="1200" dirty="0"/>
          </a:p>
          <a:p>
            <a:r>
              <a:rPr lang="en-GB" sz="1200" dirty="0" smtClean="0"/>
              <a:t>    }</a:t>
            </a:r>
            <a:endParaRPr lang="en-GB" sz="1200" dirty="0"/>
          </a:p>
          <a:p>
            <a:r>
              <a:rPr lang="en-GB" sz="1200" dirty="0" smtClean="0"/>
              <a:t>    catch </a:t>
            </a:r>
            <a:r>
              <a:rPr lang="en-GB" sz="1200" dirty="0"/>
              <a:t>(</a:t>
            </a:r>
            <a:r>
              <a:rPr lang="en-GB" sz="1200" dirty="0" err="1"/>
              <a:t>ClassNotFoundException</a:t>
            </a:r>
            <a:r>
              <a:rPr lang="en-GB" sz="1200" dirty="0"/>
              <a:t> ex) {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System.out.println</a:t>
            </a:r>
            <a:r>
              <a:rPr lang="en-GB" sz="1200" dirty="0"/>
              <a:t>("Exception: class not found");</a:t>
            </a:r>
          </a:p>
          <a:p>
            <a:r>
              <a:rPr lang="en-GB" sz="1200" dirty="0" smtClean="0"/>
              <a:t>    }</a:t>
            </a:r>
            <a:endParaRPr lang="en-GB" sz="1200" dirty="0"/>
          </a:p>
          <a:p>
            <a:r>
              <a:rPr lang="en-GB" sz="1200" dirty="0" smtClean="0"/>
              <a:t>  }</a:t>
            </a:r>
            <a:endParaRPr lang="en-GB" sz="1200" dirty="0"/>
          </a:p>
          <a:p>
            <a:r>
              <a:rPr lang="en-GB" sz="1200" dirty="0" smtClean="0"/>
              <a:t>  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// See </a:t>
            </a:r>
            <a:r>
              <a:rPr lang="en-GB" sz="1200" dirty="0" err="1" smtClean="0"/>
              <a:t>displayConstructorInfo</a:t>
            </a:r>
            <a:r>
              <a:rPr lang="en-GB" sz="1200" dirty="0" smtClean="0"/>
              <a:t>() and </a:t>
            </a:r>
            <a:r>
              <a:rPr lang="en-GB" sz="1200" dirty="0" err="1" smtClean="0"/>
              <a:t>displayModifierInfo</a:t>
            </a:r>
            <a:r>
              <a:rPr lang="en-GB" sz="1200" dirty="0" smtClean="0"/>
              <a:t>() on the next slide.</a:t>
            </a:r>
          </a:p>
          <a:p>
            <a:r>
              <a:rPr lang="en-GB" sz="1200" dirty="0" smtClean="0"/>
              <a:t>  …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822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D7A905E-AD25-4372-BAC8-F18034418D7B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>
                <a:cs typeface="Tahoma" pitchFamily="34" charset="0"/>
              </a:rPr>
              <a:t>Getting Constructor Info – Example </a:t>
            </a:r>
            <a:r>
              <a:rPr lang="en-GB" sz="3400" dirty="0" smtClean="0">
                <a:cs typeface="Tahoma" pitchFamily="34" charset="0"/>
              </a:rPr>
              <a:t>(2)</a:t>
            </a:r>
            <a:endParaRPr lang="en-GB" sz="2800" dirty="0" smtClean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Example continued:</a:t>
            </a:r>
            <a:endParaRPr lang="en-GB" dirty="0" smtClean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1675" y="1688121"/>
            <a:ext cx="8086725" cy="98065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sz="1200" dirty="0"/>
              <a:t>private static void </a:t>
            </a:r>
            <a:r>
              <a:rPr lang="en-GB" sz="1200" dirty="0" err="1"/>
              <a:t>displayConstructorInfo</a:t>
            </a:r>
            <a:r>
              <a:rPr lang="en-GB" sz="1200" dirty="0"/>
              <a:t>(Constructor&lt;?&gt; </a:t>
            </a:r>
            <a:r>
              <a:rPr lang="en-GB" sz="1200" dirty="0" err="1"/>
              <a:t>ctor</a:t>
            </a:r>
            <a:r>
              <a:rPr lang="en-GB" sz="1200" dirty="0"/>
              <a:t>) 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System.out.printf</a:t>
            </a:r>
            <a:r>
              <a:rPr lang="en-GB" sz="1200" dirty="0"/>
              <a:t>("Constructor name: %s\n", </a:t>
            </a:r>
            <a:r>
              <a:rPr lang="en-GB" sz="1200" b="1" dirty="0" err="1"/>
              <a:t>ctor.getName</a:t>
            </a:r>
            <a:r>
              <a:rPr lang="en-GB" sz="1200" b="1" dirty="0"/>
              <a:t>()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System.out.printf</a:t>
            </a:r>
            <a:r>
              <a:rPr lang="en-GB" sz="1200" dirty="0"/>
              <a:t>("Parameters:  %d\n", </a:t>
            </a:r>
            <a:r>
              <a:rPr lang="en-GB" sz="1200" b="1" dirty="0" err="1"/>
              <a:t>ctor.getParameterTypes</a:t>
            </a:r>
            <a:r>
              <a:rPr lang="en-GB" sz="1200" b="1" dirty="0"/>
              <a:t>().length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System.out.printf</a:t>
            </a:r>
            <a:r>
              <a:rPr lang="en-GB" sz="1200" dirty="0"/>
              <a:t>("Exceptions:  %d\n", </a:t>
            </a:r>
            <a:r>
              <a:rPr lang="en-GB" sz="1200" b="1" dirty="0" err="1"/>
              <a:t>ctor.getExceptionTypes</a:t>
            </a:r>
            <a:r>
              <a:rPr lang="en-GB" sz="1200" b="1" dirty="0"/>
              <a:t>().length</a:t>
            </a:r>
            <a:r>
              <a:rPr lang="en-GB" sz="1200" dirty="0"/>
              <a:t>);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7433" y="2945656"/>
            <a:ext cx="8086725" cy="251947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sz="1200" dirty="0"/>
              <a:t>private static void </a:t>
            </a:r>
            <a:r>
              <a:rPr lang="en-GB" sz="1200" dirty="0" err="1"/>
              <a:t>displayModifierInfo</a:t>
            </a:r>
            <a:r>
              <a:rPr lang="en-GB" sz="1200" dirty="0"/>
              <a:t>(Constructor&lt;?&gt; </a:t>
            </a:r>
            <a:r>
              <a:rPr lang="en-GB" sz="1200" dirty="0" err="1"/>
              <a:t>ctor</a:t>
            </a:r>
            <a:r>
              <a:rPr lang="en-GB" sz="1200" dirty="0"/>
              <a:t>) {</a:t>
            </a:r>
          </a:p>
          <a:p>
            <a:r>
              <a:rPr lang="en-GB" sz="1200" dirty="0" smtClean="0"/>
              <a:t>  </a:t>
            </a:r>
            <a:r>
              <a:rPr lang="en-GB" sz="1200" b="1" dirty="0" err="1" smtClean="0"/>
              <a:t>int</a:t>
            </a:r>
            <a:r>
              <a:rPr lang="en-GB" sz="1200" b="1" dirty="0" smtClean="0"/>
              <a:t> </a:t>
            </a:r>
            <a:r>
              <a:rPr lang="en-GB" sz="1200" b="1" dirty="0"/>
              <a:t>mod = </a:t>
            </a:r>
            <a:r>
              <a:rPr lang="en-GB" sz="1200" b="1" dirty="0" err="1"/>
              <a:t>ctor.getModifiers</a:t>
            </a:r>
            <a:r>
              <a:rPr lang="en-GB" sz="1200" b="1" dirty="0"/>
              <a:t>();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StringBuffer</a:t>
            </a:r>
            <a:r>
              <a:rPr lang="en-GB" sz="1200" dirty="0" smtClean="0"/>
              <a:t> </a:t>
            </a:r>
            <a:r>
              <a:rPr lang="en-GB" sz="1200" dirty="0" err="1"/>
              <a:t>buf</a:t>
            </a:r>
            <a:r>
              <a:rPr lang="en-GB" sz="1200" dirty="0"/>
              <a:t> = new </a:t>
            </a:r>
            <a:r>
              <a:rPr lang="en-GB" sz="1200" dirty="0" err="1"/>
              <a:t>StringBuffer</a:t>
            </a:r>
            <a:r>
              <a:rPr lang="en-GB" sz="1200" dirty="0"/>
              <a:t>();</a:t>
            </a:r>
          </a:p>
          <a:p>
            <a:endParaRPr lang="en-GB" sz="1200" dirty="0"/>
          </a:p>
          <a:p>
            <a:r>
              <a:rPr lang="en-GB" sz="1200" dirty="0" smtClean="0"/>
              <a:t>  if </a:t>
            </a:r>
            <a:r>
              <a:rPr lang="en-GB" sz="1200" dirty="0"/>
              <a:t>(</a:t>
            </a:r>
            <a:r>
              <a:rPr lang="en-GB" sz="1200" b="1" dirty="0" err="1"/>
              <a:t>Modifier.isPublic</a:t>
            </a:r>
            <a:r>
              <a:rPr lang="en-GB" sz="1200" b="1" dirty="0"/>
              <a:t>(mod)</a:t>
            </a:r>
            <a:r>
              <a:rPr lang="en-GB" sz="1200" dirty="0"/>
              <a:t>)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buf.append</a:t>
            </a:r>
            <a:r>
              <a:rPr lang="en-GB" sz="1200" dirty="0"/>
              <a:t>("public "); </a:t>
            </a:r>
          </a:p>
          <a:p>
            <a:r>
              <a:rPr lang="en-GB" sz="1200" dirty="0" smtClean="0"/>
              <a:t>  else </a:t>
            </a:r>
            <a:r>
              <a:rPr lang="en-GB" sz="1200" dirty="0"/>
              <a:t>if (</a:t>
            </a:r>
            <a:r>
              <a:rPr lang="en-GB" sz="1200" b="1" dirty="0" err="1"/>
              <a:t>Modifier.isPrivate</a:t>
            </a:r>
            <a:r>
              <a:rPr lang="en-GB" sz="1200" b="1" dirty="0"/>
              <a:t>(mod)</a:t>
            </a:r>
            <a:r>
              <a:rPr lang="en-GB" sz="1200" dirty="0"/>
              <a:t>)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buf.append</a:t>
            </a:r>
            <a:r>
              <a:rPr lang="en-GB" sz="1200" dirty="0"/>
              <a:t>("private "); </a:t>
            </a:r>
          </a:p>
          <a:p>
            <a:r>
              <a:rPr lang="en-GB" sz="1200" dirty="0" smtClean="0"/>
              <a:t>  else </a:t>
            </a:r>
            <a:r>
              <a:rPr lang="en-GB" sz="1200" dirty="0"/>
              <a:t>if (</a:t>
            </a:r>
            <a:r>
              <a:rPr lang="en-GB" sz="1200" b="1" dirty="0" err="1"/>
              <a:t>Modifier.isProtected</a:t>
            </a:r>
            <a:r>
              <a:rPr lang="en-GB" sz="1200" b="1" dirty="0"/>
              <a:t>(mod)</a:t>
            </a:r>
            <a:r>
              <a:rPr lang="en-GB" sz="1200" dirty="0"/>
              <a:t>)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buf.append</a:t>
            </a:r>
            <a:r>
              <a:rPr lang="en-GB" sz="1200" dirty="0"/>
              <a:t>("protected "); </a:t>
            </a:r>
          </a:p>
          <a:p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System.out.printf</a:t>
            </a:r>
            <a:r>
              <a:rPr lang="en-GB" sz="1200" dirty="0"/>
              <a:t>("Modifiers:   %s\n\n",  </a:t>
            </a:r>
            <a:r>
              <a:rPr lang="en-GB" sz="1200" dirty="0" err="1"/>
              <a:t>buf.toString</a:t>
            </a:r>
            <a:r>
              <a:rPr lang="en-GB" sz="1200" dirty="0"/>
              <a:t>());</a:t>
            </a:r>
          </a:p>
          <a:p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77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07B1E8E-2102-4532-A5CF-B4E787094042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Getting Field Info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ucida Console" pitchFamily="49" charset="0"/>
              </a:rPr>
              <a:t>Class&lt;?&gt;</a:t>
            </a:r>
            <a:r>
              <a:rPr lang="en-GB" dirty="0"/>
              <a:t> allows you to get info about </a:t>
            </a:r>
            <a:r>
              <a:rPr lang="en-GB" dirty="0" smtClean="0"/>
              <a:t>fields </a:t>
            </a:r>
            <a:r>
              <a:rPr lang="en-GB" dirty="0"/>
              <a:t>in a type</a:t>
            </a:r>
          </a:p>
          <a:p>
            <a:pPr lvl="1"/>
            <a:r>
              <a:rPr lang="en-GB" dirty="0" err="1" smtClean="0">
                <a:latin typeface="Lucida Console" pitchFamily="49" charset="0"/>
              </a:rPr>
              <a:t>getDeclaredFields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/>
              <a:t> </a:t>
            </a:r>
            <a:endParaRPr lang="en-GB" dirty="0"/>
          </a:p>
          <a:p>
            <a:pPr lvl="2"/>
            <a:r>
              <a:rPr lang="en-GB" dirty="0"/>
              <a:t>Returns </a:t>
            </a:r>
            <a:r>
              <a:rPr lang="en-GB" dirty="0" smtClean="0">
                <a:latin typeface="Lucida Console" pitchFamily="49" charset="0"/>
              </a:rPr>
              <a:t>Field[]</a:t>
            </a:r>
            <a:r>
              <a:rPr lang="en-GB" dirty="0" smtClean="0"/>
              <a:t> </a:t>
            </a:r>
            <a:r>
              <a:rPr lang="en-GB" dirty="0"/>
              <a:t>of all </a:t>
            </a:r>
            <a:r>
              <a:rPr lang="en-GB" dirty="0" smtClean="0"/>
              <a:t>fields </a:t>
            </a:r>
            <a:r>
              <a:rPr lang="en-GB" dirty="0"/>
              <a:t>declared in this type (excludes inherited)</a:t>
            </a:r>
            <a:endParaRPr lang="en-GB" dirty="0">
              <a:latin typeface="Lucida Console" pitchFamily="49" charset="0"/>
            </a:endParaRPr>
          </a:p>
          <a:p>
            <a:pPr lvl="1"/>
            <a:r>
              <a:rPr lang="en-GB" dirty="0" err="1" smtClean="0">
                <a:latin typeface="Lucida Console" pitchFamily="49" charset="0"/>
              </a:rPr>
              <a:t>getFields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/>
              <a:t> </a:t>
            </a:r>
            <a:endParaRPr lang="en-GB" dirty="0"/>
          </a:p>
          <a:p>
            <a:pPr lvl="2"/>
            <a:r>
              <a:rPr lang="en-GB" dirty="0"/>
              <a:t>Returns </a:t>
            </a:r>
            <a:r>
              <a:rPr lang="en-GB" dirty="0" smtClean="0">
                <a:latin typeface="Lucida Console" pitchFamily="49" charset="0"/>
              </a:rPr>
              <a:t>Field[]</a:t>
            </a:r>
            <a:r>
              <a:rPr lang="en-GB" dirty="0" smtClean="0"/>
              <a:t> </a:t>
            </a:r>
            <a:r>
              <a:rPr lang="en-GB" dirty="0"/>
              <a:t>of public </a:t>
            </a:r>
            <a:r>
              <a:rPr lang="en-GB" dirty="0" smtClean="0"/>
              <a:t>fields </a:t>
            </a:r>
            <a:r>
              <a:rPr lang="en-GB" dirty="0"/>
              <a:t>available in this type (includes inherited)</a:t>
            </a:r>
            <a:endParaRPr lang="en-GB" dirty="0">
              <a:latin typeface="Lucida Console" pitchFamily="49" charset="0"/>
            </a:endParaRPr>
          </a:p>
          <a:p>
            <a:pPr lvl="1"/>
            <a:endParaRPr lang="en-GB" dirty="0"/>
          </a:p>
          <a:p>
            <a:r>
              <a:rPr lang="en-GB" dirty="0" err="1" smtClean="0">
                <a:latin typeface="Lucida Console" pitchFamily="49" charset="0"/>
              </a:rPr>
              <a:t>java.lang.reflect.Field</a:t>
            </a:r>
            <a:r>
              <a:rPr lang="en-GB" dirty="0" smtClean="0"/>
              <a:t> </a:t>
            </a:r>
            <a:r>
              <a:rPr lang="en-GB" dirty="0"/>
              <a:t>describes:</a:t>
            </a:r>
          </a:p>
          <a:p>
            <a:pPr lvl="1"/>
            <a:r>
              <a:rPr lang="en-GB" dirty="0" smtClean="0"/>
              <a:t>Field </a:t>
            </a:r>
            <a:r>
              <a:rPr lang="en-GB" dirty="0"/>
              <a:t>name</a:t>
            </a:r>
          </a:p>
          <a:p>
            <a:pPr lvl="2"/>
            <a:r>
              <a:rPr lang="en-GB" dirty="0"/>
              <a:t>Expressed as a </a:t>
            </a:r>
            <a:r>
              <a:rPr lang="en-GB" dirty="0">
                <a:latin typeface="Lucida Console" pitchFamily="49" charset="0"/>
              </a:rPr>
              <a:t>String</a:t>
            </a:r>
          </a:p>
          <a:p>
            <a:pPr lvl="1"/>
            <a:r>
              <a:rPr lang="en-GB" dirty="0" smtClean="0"/>
              <a:t>Field type</a:t>
            </a:r>
            <a:endParaRPr lang="en-GB" dirty="0"/>
          </a:p>
          <a:p>
            <a:pPr lvl="2"/>
            <a:r>
              <a:rPr lang="en-GB" dirty="0"/>
              <a:t>Type info is expressed as </a:t>
            </a:r>
            <a:r>
              <a:rPr lang="en-GB" dirty="0">
                <a:latin typeface="Lucida Console" pitchFamily="49" charset="0"/>
              </a:rPr>
              <a:t>Class&lt;?&gt;</a:t>
            </a:r>
          </a:p>
          <a:p>
            <a:pPr lvl="1"/>
            <a:r>
              <a:rPr lang="en-GB" dirty="0" smtClean="0"/>
              <a:t>Field modifiers </a:t>
            </a:r>
            <a:endParaRPr lang="en-GB" dirty="0"/>
          </a:p>
          <a:p>
            <a:pPr lvl="2"/>
            <a:r>
              <a:rPr lang="en-GB" dirty="0"/>
              <a:t>Expressed as an integer (use the </a:t>
            </a:r>
            <a:r>
              <a:rPr lang="en-GB" dirty="0">
                <a:latin typeface="Lucida Console" pitchFamily="49" charset="0"/>
              </a:rPr>
              <a:t>Modifier</a:t>
            </a:r>
            <a:r>
              <a:rPr lang="en-GB" dirty="0"/>
              <a:t> class to process the info)</a:t>
            </a:r>
          </a:p>
          <a:p>
            <a:pPr lvl="2"/>
            <a:r>
              <a:rPr lang="en-GB" dirty="0"/>
              <a:t>Methods, constructors, and fields all have modifier info</a:t>
            </a:r>
          </a:p>
        </p:txBody>
      </p:sp>
    </p:spTree>
    <p:extLst>
      <p:ext uri="{BB962C8B-B14F-4D97-AF65-F5344CB8AC3E}">
        <p14:creationId xmlns:p14="http://schemas.microsoft.com/office/powerpoint/2010/main" val="12830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D7A905E-AD25-4372-BAC8-F18034418D7B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Getting Field Info – Example (1)</a:t>
            </a:r>
            <a:endParaRPr lang="en-GB" sz="2800" dirty="0" smtClean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Get field information for a specified type:</a:t>
            </a:r>
            <a:endParaRPr lang="en-GB" dirty="0" smtClean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1675" y="1688121"/>
            <a:ext cx="8086725" cy="43158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sz="1200" dirty="0"/>
              <a:t>public class </a:t>
            </a:r>
            <a:r>
              <a:rPr lang="en-GB" sz="1200" dirty="0" err="1" smtClean="0"/>
              <a:t>DemoFieldInfo</a:t>
            </a:r>
            <a:r>
              <a:rPr lang="en-GB" sz="1200" dirty="0" smtClean="0"/>
              <a:t> </a:t>
            </a:r>
            <a:r>
              <a:rPr lang="en-GB" sz="1200" dirty="0"/>
              <a:t>{</a:t>
            </a:r>
          </a:p>
          <a:p>
            <a:endParaRPr lang="en-GB" sz="1200" dirty="0"/>
          </a:p>
          <a:p>
            <a:r>
              <a:rPr lang="en-GB" sz="1200" dirty="0" smtClean="0"/>
              <a:t>  public </a:t>
            </a:r>
            <a:r>
              <a:rPr lang="en-GB" sz="1200" dirty="0"/>
              <a:t>static void main(String[] </a:t>
            </a:r>
            <a:r>
              <a:rPr lang="en-GB" sz="1200" dirty="0" err="1"/>
              <a:t>args</a:t>
            </a:r>
            <a:r>
              <a:rPr lang="en-GB" sz="1200" dirty="0"/>
              <a:t>) {</a:t>
            </a:r>
          </a:p>
          <a:p>
            <a:endParaRPr lang="en-GB" sz="1200" dirty="0"/>
          </a:p>
          <a:p>
            <a:r>
              <a:rPr lang="en-GB" sz="1200" dirty="0" smtClean="0"/>
              <a:t>    Scanner </a:t>
            </a:r>
            <a:r>
              <a:rPr lang="en-GB" sz="1200" dirty="0" err="1"/>
              <a:t>scanner</a:t>
            </a:r>
            <a:r>
              <a:rPr lang="en-GB" sz="1200" dirty="0"/>
              <a:t> = new Scanner(System.in);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System.out.print</a:t>
            </a:r>
            <a:r>
              <a:rPr lang="en-GB" sz="1200" dirty="0"/>
              <a:t>("Enter a fully qualified Java </a:t>
            </a:r>
            <a:r>
              <a:rPr lang="en-GB" sz="1200" dirty="0" err="1"/>
              <a:t>typename</a:t>
            </a:r>
            <a:r>
              <a:rPr lang="en-GB" sz="1200" dirty="0"/>
              <a:t>: ");</a:t>
            </a:r>
          </a:p>
          <a:p>
            <a:r>
              <a:rPr lang="en-GB" sz="1200" dirty="0" smtClean="0"/>
              <a:t>    String </a:t>
            </a:r>
            <a:r>
              <a:rPr lang="en-GB" sz="1200" dirty="0" err="1"/>
              <a:t>typeName</a:t>
            </a:r>
            <a:r>
              <a:rPr lang="en-GB" sz="1200" dirty="0"/>
              <a:t> = </a:t>
            </a:r>
            <a:r>
              <a:rPr lang="en-GB" sz="1200" dirty="0" err="1"/>
              <a:t>scanner.nextLine</a:t>
            </a:r>
            <a:r>
              <a:rPr lang="en-GB" sz="1200" dirty="0"/>
              <a:t>();</a:t>
            </a:r>
          </a:p>
          <a:p>
            <a:endParaRPr lang="en-GB" sz="1200" dirty="0"/>
          </a:p>
          <a:p>
            <a:r>
              <a:rPr lang="en-GB" sz="1200" dirty="0" smtClean="0"/>
              <a:t>    try </a:t>
            </a:r>
            <a:r>
              <a:rPr lang="en-GB" sz="1200" dirty="0"/>
              <a:t>{</a:t>
            </a:r>
          </a:p>
          <a:p>
            <a:r>
              <a:rPr lang="en-GB" sz="1200" b="1" dirty="0" smtClean="0"/>
              <a:t>      Field</a:t>
            </a:r>
            <a:r>
              <a:rPr lang="en-GB" sz="1200" b="1" dirty="0"/>
              <a:t>[] fields = </a:t>
            </a:r>
            <a:r>
              <a:rPr lang="en-GB" sz="1200" b="1" dirty="0" err="1"/>
              <a:t>Class.forName</a:t>
            </a:r>
            <a:r>
              <a:rPr lang="en-GB" sz="1200" b="1" dirty="0"/>
              <a:t>(</a:t>
            </a:r>
            <a:r>
              <a:rPr lang="en-GB" sz="1200" b="1" dirty="0" err="1"/>
              <a:t>typeName</a:t>
            </a:r>
            <a:r>
              <a:rPr lang="en-GB" sz="1200" b="1" dirty="0"/>
              <a:t>).</a:t>
            </a:r>
            <a:r>
              <a:rPr lang="en-GB" sz="1200" b="1" dirty="0" err="1"/>
              <a:t>getDeclaredFields</a:t>
            </a:r>
            <a:r>
              <a:rPr lang="en-GB" sz="1200" b="1" dirty="0"/>
              <a:t>();</a:t>
            </a:r>
          </a:p>
          <a:p>
            <a:r>
              <a:rPr lang="en-GB" sz="1200" dirty="0" smtClean="0"/>
              <a:t>      for </a:t>
            </a:r>
            <a:r>
              <a:rPr lang="en-GB" sz="1200" dirty="0"/>
              <a:t>(Field </a:t>
            </a:r>
            <a:r>
              <a:rPr lang="en-GB" sz="1200" dirty="0" err="1"/>
              <a:t>field</a:t>
            </a:r>
            <a:r>
              <a:rPr lang="en-GB" sz="1200" dirty="0"/>
              <a:t>: fields) {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displayFieldInfo</a:t>
            </a:r>
            <a:r>
              <a:rPr lang="en-GB" sz="1200" dirty="0" smtClean="0"/>
              <a:t>(field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displayModifierInfo</a:t>
            </a:r>
            <a:r>
              <a:rPr lang="en-GB" sz="1200" dirty="0" smtClean="0"/>
              <a:t>(field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    }</a:t>
            </a:r>
            <a:endParaRPr lang="en-GB" sz="1200" dirty="0"/>
          </a:p>
          <a:p>
            <a:r>
              <a:rPr lang="en-GB" sz="1200" dirty="0" smtClean="0"/>
              <a:t>    }</a:t>
            </a:r>
            <a:endParaRPr lang="en-GB" sz="1200" dirty="0"/>
          </a:p>
          <a:p>
            <a:r>
              <a:rPr lang="en-GB" sz="1200" dirty="0" smtClean="0"/>
              <a:t>    catch </a:t>
            </a:r>
            <a:r>
              <a:rPr lang="en-GB" sz="1200" dirty="0"/>
              <a:t>(</a:t>
            </a:r>
            <a:r>
              <a:rPr lang="en-GB" sz="1200" dirty="0" err="1"/>
              <a:t>ClassNotFoundException</a:t>
            </a:r>
            <a:r>
              <a:rPr lang="en-GB" sz="1200" dirty="0"/>
              <a:t> ex) {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System.out.println</a:t>
            </a:r>
            <a:r>
              <a:rPr lang="en-GB" sz="1200" dirty="0"/>
              <a:t>("Exception: class not found");</a:t>
            </a:r>
          </a:p>
          <a:p>
            <a:r>
              <a:rPr lang="en-GB" sz="1200" dirty="0" smtClean="0"/>
              <a:t>    }</a:t>
            </a:r>
            <a:endParaRPr lang="en-GB" sz="1200" dirty="0"/>
          </a:p>
          <a:p>
            <a:r>
              <a:rPr lang="en-GB" sz="1200" dirty="0" smtClean="0"/>
              <a:t>  }</a:t>
            </a:r>
            <a:endParaRPr lang="en-GB" sz="1200" dirty="0"/>
          </a:p>
          <a:p>
            <a:r>
              <a:rPr lang="en-GB" sz="1200" dirty="0" smtClean="0"/>
              <a:t>  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// See </a:t>
            </a:r>
            <a:r>
              <a:rPr lang="en-GB" sz="1200" dirty="0" err="1" smtClean="0"/>
              <a:t>displayFieldInfo</a:t>
            </a:r>
            <a:r>
              <a:rPr lang="en-GB" sz="1200" dirty="0" smtClean="0"/>
              <a:t>() and </a:t>
            </a:r>
            <a:r>
              <a:rPr lang="en-GB" sz="1200" dirty="0" err="1" smtClean="0"/>
              <a:t>displayModifierInfo</a:t>
            </a:r>
            <a:r>
              <a:rPr lang="en-GB" sz="1200" dirty="0" smtClean="0"/>
              <a:t>() on the next slide.</a:t>
            </a:r>
          </a:p>
          <a:p>
            <a:r>
              <a:rPr lang="en-GB" sz="1200" dirty="0" smtClean="0"/>
              <a:t>  …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079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D7A905E-AD25-4372-BAC8-F18034418D7B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>
                <a:cs typeface="Tahoma" pitchFamily="34" charset="0"/>
              </a:rPr>
              <a:t>Getting Field Info – Example </a:t>
            </a:r>
            <a:r>
              <a:rPr lang="en-GB" sz="3400" dirty="0" smtClean="0">
                <a:cs typeface="Tahoma" pitchFamily="34" charset="0"/>
              </a:rPr>
              <a:t>(2)</a:t>
            </a:r>
            <a:endParaRPr lang="en-GB" sz="2800" dirty="0" smtClean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Example continued: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1675" y="1688121"/>
            <a:ext cx="8086725" cy="7998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sz="1200" dirty="0"/>
              <a:t>private static void </a:t>
            </a:r>
            <a:r>
              <a:rPr lang="en-GB" sz="1200" dirty="0" err="1"/>
              <a:t>displayFieldInfo</a:t>
            </a:r>
            <a:r>
              <a:rPr lang="en-GB" sz="1200" dirty="0"/>
              <a:t>(Field field) 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System.out.printf</a:t>
            </a:r>
            <a:r>
              <a:rPr lang="en-GB" sz="1200" dirty="0"/>
              <a:t>("Field name: %s\n", </a:t>
            </a:r>
            <a:r>
              <a:rPr lang="en-GB" sz="1200" b="1" dirty="0" err="1"/>
              <a:t>field.getName</a:t>
            </a:r>
            <a:r>
              <a:rPr lang="en-GB" sz="1200" b="1" dirty="0"/>
              <a:t>()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System.out.printf</a:t>
            </a:r>
            <a:r>
              <a:rPr lang="en-GB" sz="1200" dirty="0"/>
              <a:t>("Field type: %s\n", </a:t>
            </a:r>
            <a:r>
              <a:rPr lang="en-GB" sz="1200" b="1" dirty="0" err="1"/>
              <a:t>field.getType</a:t>
            </a:r>
            <a:r>
              <a:rPr lang="en-GB" sz="1200" b="1" dirty="0"/>
              <a:t>()</a:t>
            </a:r>
            <a:r>
              <a:rPr lang="en-GB" sz="1200" dirty="0"/>
              <a:t>);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7433" y="2722362"/>
            <a:ext cx="8086725" cy="359337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sz="1200" dirty="0" smtClean="0"/>
              <a:t>// This method is similar to before :-)</a:t>
            </a:r>
          </a:p>
          <a:p>
            <a:endParaRPr lang="en-GB" sz="1200" dirty="0" smtClean="0"/>
          </a:p>
          <a:p>
            <a:r>
              <a:rPr lang="en-GB" sz="1200" dirty="0" smtClean="0"/>
              <a:t>private </a:t>
            </a:r>
            <a:r>
              <a:rPr lang="en-GB" sz="1200" dirty="0"/>
              <a:t>static void </a:t>
            </a:r>
            <a:r>
              <a:rPr lang="en-GB" sz="1200" dirty="0" err="1" smtClean="0"/>
              <a:t>displayModifierInfo</a:t>
            </a:r>
            <a:r>
              <a:rPr lang="en-GB" sz="1200" dirty="0" smtClean="0"/>
              <a:t>(Field field) </a:t>
            </a:r>
            <a:r>
              <a:rPr lang="en-GB" sz="1200" dirty="0"/>
              <a:t>{</a:t>
            </a:r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b="1" dirty="0" err="1" smtClean="0"/>
              <a:t>int</a:t>
            </a:r>
            <a:r>
              <a:rPr lang="en-GB" sz="1200" b="1" dirty="0" smtClean="0"/>
              <a:t> </a:t>
            </a:r>
            <a:r>
              <a:rPr lang="en-GB" sz="1200" b="1" dirty="0"/>
              <a:t>mod = </a:t>
            </a:r>
            <a:r>
              <a:rPr lang="en-GB" sz="1200" b="1" dirty="0" err="1" smtClean="0"/>
              <a:t>field.getModifiers</a:t>
            </a:r>
            <a:r>
              <a:rPr lang="en-GB" sz="1200" b="1" dirty="0"/>
              <a:t>();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StringBuffer</a:t>
            </a:r>
            <a:r>
              <a:rPr lang="en-GB" sz="1200" dirty="0" smtClean="0"/>
              <a:t> </a:t>
            </a:r>
            <a:r>
              <a:rPr lang="en-GB" sz="1200" dirty="0" err="1"/>
              <a:t>buf</a:t>
            </a:r>
            <a:r>
              <a:rPr lang="en-GB" sz="1200" dirty="0"/>
              <a:t> = new </a:t>
            </a:r>
            <a:r>
              <a:rPr lang="en-GB" sz="1200" dirty="0" err="1"/>
              <a:t>StringBuffer</a:t>
            </a:r>
            <a:r>
              <a:rPr lang="en-GB" sz="1200" dirty="0"/>
              <a:t>();</a:t>
            </a:r>
          </a:p>
          <a:p>
            <a:endParaRPr lang="en-GB" sz="1200" dirty="0"/>
          </a:p>
          <a:p>
            <a:r>
              <a:rPr lang="en-GB" sz="1200" dirty="0" smtClean="0"/>
              <a:t>  if </a:t>
            </a:r>
            <a:r>
              <a:rPr lang="en-GB" sz="1200" dirty="0"/>
              <a:t>(</a:t>
            </a:r>
            <a:r>
              <a:rPr lang="en-GB" sz="1200" b="1" dirty="0" err="1"/>
              <a:t>Modifier.isPublic</a:t>
            </a:r>
            <a:r>
              <a:rPr lang="en-GB" sz="1200" b="1" dirty="0"/>
              <a:t>(mod)</a:t>
            </a:r>
            <a:r>
              <a:rPr lang="en-GB" sz="1200" dirty="0"/>
              <a:t>)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buf.append</a:t>
            </a:r>
            <a:r>
              <a:rPr lang="en-GB" sz="1200" dirty="0"/>
              <a:t>("public "); </a:t>
            </a:r>
          </a:p>
          <a:p>
            <a:r>
              <a:rPr lang="en-GB" sz="1200" dirty="0" smtClean="0"/>
              <a:t>  else </a:t>
            </a:r>
            <a:r>
              <a:rPr lang="en-GB" sz="1200" dirty="0"/>
              <a:t>if (</a:t>
            </a:r>
            <a:r>
              <a:rPr lang="en-GB" sz="1200" b="1" dirty="0" err="1"/>
              <a:t>Modifier.isPrivate</a:t>
            </a:r>
            <a:r>
              <a:rPr lang="en-GB" sz="1200" b="1" dirty="0"/>
              <a:t>(mod)</a:t>
            </a:r>
            <a:r>
              <a:rPr lang="en-GB" sz="1200" dirty="0"/>
              <a:t>)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buf.append</a:t>
            </a:r>
            <a:r>
              <a:rPr lang="en-GB" sz="1200" dirty="0"/>
              <a:t>("private "); </a:t>
            </a:r>
          </a:p>
          <a:p>
            <a:r>
              <a:rPr lang="en-GB" sz="1200" dirty="0" smtClean="0"/>
              <a:t>  else </a:t>
            </a:r>
            <a:r>
              <a:rPr lang="en-GB" sz="1200" dirty="0"/>
              <a:t>if (</a:t>
            </a:r>
            <a:r>
              <a:rPr lang="en-GB" sz="1200" b="1" dirty="0" err="1"/>
              <a:t>Modifier.isProtected</a:t>
            </a:r>
            <a:r>
              <a:rPr lang="en-GB" sz="1200" b="1" dirty="0"/>
              <a:t>(mod)</a:t>
            </a:r>
            <a:r>
              <a:rPr lang="en-GB" sz="1200" dirty="0"/>
              <a:t>)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buf.append</a:t>
            </a:r>
            <a:r>
              <a:rPr lang="en-GB" sz="1200" dirty="0"/>
              <a:t>("protected "); </a:t>
            </a:r>
          </a:p>
          <a:p>
            <a:endParaRPr lang="en-GB" sz="1200" dirty="0"/>
          </a:p>
          <a:p>
            <a:r>
              <a:rPr lang="en-GB" sz="1200" dirty="0" smtClean="0"/>
              <a:t>  if (</a:t>
            </a:r>
            <a:r>
              <a:rPr lang="en-GB" sz="1200" b="1" dirty="0" err="1"/>
              <a:t>Modifier.isStatic</a:t>
            </a:r>
            <a:r>
              <a:rPr lang="en-GB" sz="1200" b="1" dirty="0"/>
              <a:t>(mod)</a:t>
            </a:r>
            <a:r>
              <a:rPr lang="en-GB" sz="1200" dirty="0"/>
              <a:t>)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buf.append</a:t>
            </a:r>
            <a:r>
              <a:rPr lang="en-GB" sz="1200" dirty="0"/>
              <a:t>("static"); </a:t>
            </a:r>
          </a:p>
          <a:p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dirty="0" err="1"/>
              <a:t>System.out.printf</a:t>
            </a:r>
            <a:r>
              <a:rPr lang="en-GB" sz="1200" dirty="0"/>
              <a:t>("Modifiers: %s\n\n",  </a:t>
            </a:r>
            <a:r>
              <a:rPr lang="en-GB" sz="1200" dirty="0" err="1"/>
              <a:t>buf.toString</a:t>
            </a:r>
            <a:r>
              <a:rPr lang="en-GB" sz="1200" dirty="0"/>
              <a:t>());</a:t>
            </a:r>
          </a:p>
          <a:p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3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431BBE5-AA5F-47B5-A4F0-6709A8637049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/>
              <a:t>3. Creating and Using Objects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Creating an object</a:t>
            </a:r>
          </a:p>
          <a:p>
            <a:r>
              <a:rPr lang="en-GB" dirty="0" smtClean="0"/>
              <a:t>Invoking methods</a:t>
            </a:r>
          </a:p>
          <a:p>
            <a:r>
              <a:rPr lang="en-GB" dirty="0" smtClean="0"/>
              <a:t>Accessing field values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4" grpId="0"/>
      <p:bldP spid="9656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Contents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Getting started with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Accessing metadata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Creating and using objects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8150225" cy="1644650"/>
            <a:chOff x="274" y="3059"/>
            <a:chExt cx="5134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616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DemoReflection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147038E-0F0E-4F23-9F36-4ABE2C64B523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Creating an Object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dirty="0" smtClean="0"/>
              <a:t>You can use reflection to create an object</a:t>
            </a:r>
          </a:p>
          <a:p>
            <a:pPr lvl="1"/>
            <a:r>
              <a:rPr lang="en-GB" dirty="0" smtClean="0"/>
              <a:t>Allows you to create objects for types that are not known at compile-time</a:t>
            </a:r>
          </a:p>
          <a:p>
            <a:pPr lvl="1"/>
            <a:endParaRPr lang="en-GB" dirty="0"/>
          </a:p>
          <a:p>
            <a:r>
              <a:rPr lang="en-GB" dirty="0" smtClean="0"/>
              <a:t>How to do it:</a:t>
            </a:r>
          </a:p>
          <a:p>
            <a:pPr lvl="2"/>
            <a:endParaRPr lang="en-GB" sz="800" dirty="0" smtClean="0"/>
          </a:p>
          <a:p>
            <a:pPr lvl="1"/>
            <a:r>
              <a:rPr lang="en-GB" dirty="0" smtClean="0"/>
              <a:t>First, get a </a:t>
            </a:r>
            <a:r>
              <a:rPr lang="en-GB" dirty="0" smtClean="0">
                <a:latin typeface="Lucida Console" pitchFamily="49" charset="0"/>
              </a:rPr>
              <a:t>Class&lt;?&gt;</a:t>
            </a:r>
            <a:r>
              <a:rPr lang="en-GB" dirty="0" smtClean="0"/>
              <a:t> for the required type</a:t>
            </a:r>
          </a:p>
          <a:p>
            <a:pPr lvl="2">
              <a:tabLst>
                <a:tab pos="5018088" algn="l"/>
              </a:tabLst>
            </a:pPr>
            <a:r>
              <a:rPr lang="en-GB" dirty="0" smtClean="0"/>
              <a:t>Via </a:t>
            </a:r>
            <a:r>
              <a:rPr lang="en-GB" dirty="0" err="1" smtClean="0">
                <a:latin typeface="Lucida Console" pitchFamily="49" charset="0"/>
              </a:rPr>
              <a:t>TypeName.class</a:t>
            </a:r>
            <a:endParaRPr lang="en-GB" dirty="0" smtClean="0"/>
          </a:p>
          <a:p>
            <a:pPr lvl="2">
              <a:tabLst>
                <a:tab pos="5018088" algn="l"/>
              </a:tabLst>
            </a:pPr>
            <a:r>
              <a:rPr lang="en-GB" dirty="0" smtClean="0"/>
              <a:t>Or </a:t>
            </a:r>
            <a:r>
              <a:rPr lang="en-GB" dirty="0" err="1" smtClean="0">
                <a:latin typeface="Lucida Console" pitchFamily="49" charset="0"/>
              </a:rPr>
              <a:t>Class.forName</a:t>
            </a:r>
            <a:r>
              <a:rPr lang="en-GB" dirty="0">
                <a:latin typeface="Lucida Console" pitchFamily="49" charset="0"/>
              </a:rPr>
              <a:t>("</a:t>
            </a:r>
            <a:r>
              <a:rPr lang="en-GB" dirty="0" err="1">
                <a:latin typeface="Lucida Console" pitchFamily="49" charset="0"/>
              </a:rPr>
              <a:t>typeName</a:t>
            </a:r>
            <a:r>
              <a:rPr lang="en-GB" dirty="0" smtClean="0">
                <a:latin typeface="Lucida Console" pitchFamily="49" charset="0"/>
              </a:rPr>
              <a:t>")</a:t>
            </a:r>
          </a:p>
          <a:p>
            <a:pPr lvl="2">
              <a:tabLst>
                <a:tab pos="5018088" algn="l"/>
              </a:tabLst>
            </a:pPr>
            <a:endParaRPr lang="en-GB" dirty="0" smtClean="0">
              <a:latin typeface="Lucida Console" pitchFamily="49" charset="0"/>
            </a:endParaRPr>
          </a:p>
          <a:p>
            <a:pPr lvl="1"/>
            <a:r>
              <a:rPr lang="en-GB" dirty="0" smtClean="0"/>
              <a:t>Then, get a </a:t>
            </a:r>
            <a:r>
              <a:rPr lang="en-GB" dirty="0" smtClean="0">
                <a:latin typeface="Lucida Console" pitchFamily="49" charset="0"/>
              </a:rPr>
              <a:t>Constructor&lt;?&gt;</a:t>
            </a:r>
            <a:r>
              <a:rPr lang="en-GB" dirty="0" smtClean="0"/>
              <a:t> for the type</a:t>
            </a:r>
          </a:p>
          <a:p>
            <a:pPr lvl="2"/>
            <a:r>
              <a:rPr lang="en-GB" dirty="0" smtClean="0"/>
              <a:t>Via </a:t>
            </a:r>
            <a:r>
              <a:rPr lang="en-GB" dirty="0" err="1" smtClean="0">
                <a:latin typeface="Lucida Console" pitchFamily="49" charset="0"/>
              </a:rPr>
              <a:t>getDeclaredConstructor</a:t>
            </a:r>
            <a:r>
              <a:rPr lang="en-GB" dirty="0" smtClean="0">
                <a:latin typeface="Lucida Console" pitchFamily="49" charset="0"/>
              </a:rPr>
              <a:t>(</a:t>
            </a:r>
            <a:r>
              <a:rPr lang="en-GB" i="1" dirty="0" err="1" smtClean="0">
                <a:latin typeface="Lucida Console" pitchFamily="49" charset="0"/>
              </a:rPr>
              <a:t>parameterTypes</a:t>
            </a:r>
            <a:r>
              <a:rPr lang="en-GB" dirty="0" smtClean="0">
                <a:latin typeface="Lucida Console" pitchFamily="49" charset="0"/>
              </a:rPr>
              <a:t>)</a:t>
            </a:r>
          </a:p>
          <a:p>
            <a:pPr lvl="2"/>
            <a:r>
              <a:rPr lang="en-GB" dirty="0" smtClean="0"/>
              <a:t>Or </a:t>
            </a:r>
            <a:r>
              <a:rPr lang="en-GB" dirty="0" err="1" smtClean="0">
                <a:latin typeface="Lucida Console" pitchFamily="49" charset="0"/>
              </a:rPr>
              <a:t>getConstructor</a:t>
            </a:r>
            <a:r>
              <a:rPr lang="en-GB" dirty="0" smtClean="0">
                <a:latin typeface="Lucida Console" pitchFamily="49" charset="0"/>
              </a:rPr>
              <a:t>(</a:t>
            </a:r>
            <a:r>
              <a:rPr lang="en-GB" i="1" dirty="0" err="1" smtClean="0">
                <a:latin typeface="Lucida Console" pitchFamily="49" charset="0"/>
              </a:rPr>
              <a:t>parameterTypes</a:t>
            </a:r>
            <a:r>
              <a:rPr lang="en-GB" i="1" dirty="0" smtClean="0">
                <a:latin typeface="Lucida Console" pitchFamily="49" charset="0"/>
              </a:rPr>
              <a:t>)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Then create an instance</a:t>
            </a:r>
          </a:p>
          <a:p>
            <a:pPr lvl="2"/>
            <a:r>
              <a:rPr lang="en-GB" dirty="0" smtClean="0"/>
              <a:t>Via </a:t>
            </a:r>
            <a:r>
              <a:rPr lang="en-GB" dirty="0" err="1" smtClean="0">
                <a:latin typeface="Lucida Console" pitchFamily="49" charset="0"/>
              </a:rPr>
              <a:t>newInstance</a:t>
            </a:r>
            <a:r>
              <a:rPr lang="en-GB" dirty="0" smtClean="0">
                <a:latin typeface="Lucida Console" pitchFamily="49" charset="0"/>
              </a:rPr>
              <a:t>(</a:t>
            </a:r>
            <a:r>
              <a:rPr lang="en-GB" i="1" dirty="0" err="1" smtClean="0">
                <a:latin typeface="Lucida Console" pitchFamily="49" charset="0"/>
              </a:rPr>
              <a:t>parameterValues</a:t>
            </a:r>
            <a:r>
              <a:rPr lang="en-GB" i="1" dirty="0" smtClean="0">
                <a:latin typeface="Lucida Console" pitchFamily="49" charset="0"/>
              </a:rPr>
              <a:t>)</a:t>
            </a:r>
            <a:endParaRPr lang="en-GB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D7A905E-AD25-4372-BAC8-F18034418D7B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Creating an Object – Example</a:t>
            </a:r>
            <a:endParaRPr lang="en-GB" sz="2200" dirty="0" smtClean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Here's a simple class with a constructor</a:t>
            </a: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Here's some code to create an instance via reflection: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1675" y="1638280"/>
            <a:ext cx="8086725" cy="8284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sz="1200" dirty="0"/>
              <a:t>public class Book {</a:t>
            </a:r>
          </a:p>
          <a:p>
            <a:r>
              <a:rPr lang="en-GB" sz="1200" dirty="0" smtClean="0"/>
              <a:t>  public Book(String title, String author, double price) { … }</a:t>
            </a:r>
          </a:p>
          <a:p>
            <a:r>
              <a:rPr lang="en-GB" sz="1200" dirty="0" smtClean="0"/>
              <a:t>  …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5213" y="3285678"/>
            <a:ext cx="8086725" cy="33813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sz="1200" dirty="0"/>
              <a:t>public class </a:t>
            </a:r>
            <a:r>
              <a:rPr lang="en-GB" sz="1200" dirty="0" err="1"/>
              <a:t>DemoObjectCreation</a:t>
            </a:r>
            <a:r>
              <a:rPr lang="en-GB" sz="1200" dirty="0"/>
              <a:t> {</a:t>
            </a:r>
          </a:p>
          <a:p>
            <a:endParaRPr lang="en-GB" sz="1200" dirty="0"/>
          </a:p>
          <a:p>
            <a:r>
              <a:rPr lang="en-GB" sz="1200" dirty="0" smtClean="0"/>
              <a:t>  public </a:t>
            </a:r>
            <a:r>
              <a:rPr lang="en-GB" sz="1200" dirty="0"/>
              <a:t>static void main(String[] </a:t>
            </a:r>
            <a:r>
              <a:rPr lang="en-GB" sz="1200" dirty="0" err="1"/>
              <a:t>args</a:t>
            </a:r>
            <a:r>
              <a:rPr lang="en-GB" sz="1200" dirty="0"/>
              <a:t>) {</a:t>
            </a:r>
          </a:p>
          <a:p>
            <a:r>
              <a:rPr lang="en-GB" sz="1200" dirty="0" smtClean="0"/>
              <a:t>    try {</a:t>
            </a:r>
            <a:endParaRPr lang="en-GB" sz="1200" dirty="0"/>
          </a:p>
          <a:p>
            <a:r>
              <a:rPr lang="en-GB" sz="1200" b="1" dirty="0" smtClean="0"/>
              <a:t>      Class&lt;Book</a:t>
            </a:r>
            <a:r>
              <a:rPr lang="en-GB" sz="1200" b="1" dirty="0"/>
              <a:t>&gt; </a:t>
            </a:r>
            <a:r>
              <a:rPr lang="en-GB" sz="1200" b="1" dirty="0" err="1"/>
              <a:t>bookClass</a:t>
            </a:r>
            <a:r>
              <a:rPr lang="en-GB" sz="1200" b="1" dirty="0"/>
              <a:t> = </a:t>
            </a:r>
            <a:r>
              <a:rPr lang="en-GB" sz="1200" b="1" dirty="0" err="1"/>
              <a:t>Book.class</a:t>
            </a:r>
            <a:r>
              <a:rPr lang="en-GB" sz="1200" b="1" dirty="0"/>
              <a:t>;</a:t>
            </a:r>
          </a:p>
          <a:p>
            <a:r>
              <a:rPr lang="en-GB" sz="1200" b="1" dirty="0" smtClean="0"/>
              <a:t>      Constructor&lt;Book</a:t>
            </a:r>
            <a:r>
              <a:rPr lang="en-GB" sz="1200" b="1" dirty="0"/>
              <a:t>&gt; </a:t>
            </a:r>
            <a:r>
              <a:rPr lang="en-GB" sz="1200" b="1" dirty="0" err="1"/>
              <a:t>bookCtor</a:t>
            </a:r>
            <a:r>
              <a:rPr lang="en-GB" sz="1200" b="1" dirty="0"/>
              <a:t> = </a:t>
            </a:r>
            <a:r>
              <a:rPr lang="en-GB" sz="1200" b="1" dirty="0" err="1" smtClean="0"/>
              <a:t>bookClass.getConstructor</a:t>
            </a:r>
            <a:r>
              <a:rPr lang="en-GB" sz="1200" b="1" dirty="0" smtClean="0"/>
              <a:t>(</a:t>
            </a:r>
            <a:r>
              <a:rPr lang="en-GB" sz="1200" b="1" dirty="0" err="1" smtClean="0"/>
              <a:t>String.class</a:t>
            </a:r>
            <a:r>
              <a:rPr lang="en-GB" sz="1200" b="1" dirty="0"/>
              <a:t>, </a:t>
            </a:r>
            <a:endParaRPr lang="en-GB" sz="1200" b="1" dirty="0" smtClean="0"/>
          </a:p>
          <a:p>
            <a:r>
              <a:rPr lang="en-GB" sz="1200" b="1" dirty="0"/>
              <a:t> </a:t>
            </a:r>
            <a:r>
              <a:rPr lang="en-GB" sz="1200" b="1" dirty="0" smtClean="0"/>
              <a:t>                                                           </a:t>
            </a:r>
            <a:r>
              <a:rPr lang="en-GB" sz="1200" b="1" dirty="0" err="1" smtClean="0"/>
              <a:t>String.class</a:t>
            </a:r>
            <a:r>
              <a:rPr lang="en-GB" sz="1200" b="1" dirty="0"/>
              <a:t>, </a:t>
            </a:r>
            <a:endParaRPr lang="en-GB" sz="1200" b="1" dirty="0" smtClean="0"/>
          </a:p>
          <a:p>
            <a:r>
              <a:rPr lang="en-GB" sz="1200" b="1" dirty="0"/>
              <a:t> </a:t>
            </a:r>
            <a:r>
              <a:rPr lang="en-GB" sz="1200" b="1" dirty="0" smtClean="0"/>
              <a:t>                                                           </a:t>
            </a:r>
            <a:r>
              <a:rPr lang="en-GB" sz="1200" b="1" dirty="0" err="1" smtClean="0"/>
              <a:t>Double.TYPE</a:t>
            </a:r>
            <a:r>
              <a:rPr lang="en-GB" sz="1200" b="1" dirty="0"/>
              <a:t>);</a:t>
            </a:r>
          </a:p>
          <a:p>
            <a:endParaRPr lang="en-GB" sz="1200" b="1" dirty="0"/>
          </a:p>
          <a:p>
            <a:r>
              <a:rPr lang="en-GB" sz="1200" b="1" dirty="0" smtClean="0"/>
              <a:t>      </a:t>
            </a:r>
            <a:r>
              <a:rPr lang="en-GB" sz="1200" b="1" dirty="0"/>
              <a:t>Book </a:t>
            </a:r>
            <a:r>
              <a:rPr lang="en-GB" sz="1200" b="1" dirty="0" err="1"/>
              <a:t>aBook</a:t>
            </a:r>
            <a:r>
              <a:rPr lang="en-GB" sz="1200" b="1" dirty="0"/>
              <a:t> = </a:t>
            </a:r>
            <a:r>
              <a:rPr lang="en-GB" sz="1200" b="1" dirty="0" err="1"/>
              <a:t>bookCtor.newInstance</a:t>
            </a:r>
            <a:r>
              <a:rPr lang="en-GB" sz="1200" b="1" dirty="0"/>
              <a:t>("The </a:t>
            </a:r>
            <a:r>
              <a:rPr lang="en-GB" sz="1200" b="1" dirty="0" err="1"/>
              <a:t>Gruffalo</a:t>
            </a:r>
            <a:r>
              <a:rPr lang="en-GB" sz="1200" b="1" dirty="0"/>
              <a:t>", "Julia Donaldson", 6.99);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System.out.println</a:t>
            </a:r>
            <a:r>
              <a:rPr lang="en-GB" sz="1200" dirty="0" smtClean="0"/>
              <a:t>(</a:t>
            </a:r>
            <a:r>
              <a:rPr lang="en-GB" sz="1200" dirty="0" err="1" smtClean="0"/>
              <a:t>aBook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  }</a:t>
            </a:r>
            <a:endParaRPr lang="en-GB" sz="1200" dirty="0"/>
          </a:p>
          <a:p>
            <a:r>
              <a:rPr lang="en-GB" sz="1200" dirty="0" smtClean="0"/>
              <a:t>    catch </a:t>
            </a:r>
            <a:r>
              <a:rPr lang="en-GB" sz="1200" dirty="0"/>
              <a:t>(</a:t>
            </a:r>
            <a:r>
              <a:rPr lang="en-GB" sz="1200" dirty="0" err="1"/>
              <a:t>NoSuchMethodException</a:t>
            </a:r>
            <a:r>
              <a:rPr lang="en-GB" sz="1200" dirty="0"/>
              <a:t> ex) </a:t>
            </a:r>
            <a:r>
              <a:rPr lang="en-GB" sz="1200" dirty="0" smtClean="0"/>
              <a:t>{ … }</a:t>
            </a:r>
            <a:endParaRPr lang="en-GB" sz="1200" dirty="0"/>
          </a:p>
          <a:p>
            <a:r>
              <a:rPr lang="en-GB" sz="1200" dirty="0" smtClean="0"/>
              <a:t>    catch </a:t>
            </a:r>
            <a:r>
              <a:rPr lang="en-GB" sz="1200" dirty="0"/>
              <a:t>(</a:t>
            </a:r>
            <a:r>
              <a:rPr lang="en-GB" sz="1200" dirty="0" err="1"/>
              <a:t>IllegalAccessException</a:t>
            </a:r>
            <a:r>
              <a:rPr lang="en-GB" sz="1200" dirty="0"/>
              <a:t> ex) </a:t>
            </a:r>
            <a:r>
              <a:rPr lang="en-GB" sz="1200" dirty="0" smtClean="0"/>
              <a:t>{ … }</a:t>
            </a:r>
            <a:endParaRPr lang="en-GB" sz="1200" dirty="0"/>
          </a:p>
          <a:p>
            <a:r>
              <a:rPr lang="en-GB" sz="1200" dirty="0" smtClean="0"/>
              <a:t>    catch </a:t>
            </a:r>
            <a:r>
              <a:rPr lang="en-GB" sz="1200" dirty="0"/>
              <a:t>(</a:t>
            </a:r>
            <a:r>
              <a:rPr lang="en-GB" sz="1200" dirty="0" err="1"/>
              <a:t>InstantiationException</a:t>
            </a:r>
            <a:r>
              <a:rPr lang="en-GB" sz="1200" dirty="0"/>
              <a:t> ex) </a:t>
            </a:r>
            <a:r>
              <a:rPr lang="en-GB" sz="1200" dirty="0" smtClean="0"/>
              <a:t>{ … }</a:t>
            </a:r>
            <a:endParaRPr lang="en-GB" sz="1200" dirty="0"/>
          </a:p>
          <a:p>
            <a:r>
              <a:rPr lang="en-GB" sz="1200" dirty="0" smtClean="0"/>
              <a:t>    catch </a:t>
            </a:r>
            <a:r>
              <a:rPr lang="en-GB" sz="1200" dirty="0"/>
              <a:t>(</a:t>
            </a:r>
            <a:r>
              <a:rPr lang="en-GB" sz="1200" dirty="0" err="1"/>
              <a:t>InvocationTargetException</a:t>
            </a:r>
            <a:r>
              <a:rPr lang="en-GB" sz="1200" dirty="0"/>
              <a:t> ex) </a:t>
            </a:r>
            <a:r>
              <a:rPr lang="en-GB" sz="1200" dirty="0" smtClean="0"/>
              <a:t>{ … }</a:t>
            </a:r>
            <a:endParaRPr lang="en-GB" sz="1200" dirty="0"/>
          </a:p>
          <a:p>
            <a:r>
              <a:rPr lang="en-GB" sz="1200" dirty="0" smtClean="0"/>
              <a:t>  }</a:t>
            </a:r>
            <a:endParaRPr lang="en-GB" sz="1200" dirty="0"/>
          </a:p>
          <a:p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1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147038E-0F0E-4F23-9F36-4ABE2C64B523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Invoking Methods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r>
              <a:rPr lang="en-GB" dirty="0" smtClean="0"/>
              <a:t>You can use reflection to invoke a method</a:t>
            </a:r>
          </a:p>
          <a:p>
            <a:pPr lvl="1"/>
            <a:r>
              <a:rPr lang="en-GB" dirty="0" smtClean="0"/>
              <a:t>Allows you to make use of objects created via reflection</a:t>
            </a:r>
          </a:p>
          <a:p>
            <a:pPr lvl="1"/>
            <a:endParaRPr lang="en-GB" dirty="0"/>
          </a:p>
          <a:p>
            <a:r>
              <a:rPr lang="en-GB" dirty="0" smtClean="0"/>
              <a:t>How to do it:</a:t>
            </a:r>
          </a:p>
          <a:p>
            <a:pPr lvl="2"/>
            <a:endParaRPr lang="en-GB" sz="800" dirty="0" smtClean="0"/>
          </a:p>
          <a:p>
            <a:pPr lvl="1"/>
            <a:r>
              <a:rPr lang="en-GB" dirty="0" smtClean="0"/>
              <a:t>First, get a </a:t>
            </a:r>
            <a:r>
              <a:rPr lang="en-GB" dirty="0" smtClean="0">
                <a:latin typeface="Lucida Console" pitchFamily="49" charset="0"/>
              </a:rPr>
              <a:t>Class&lt;?&gt;</a:t>
            </a:r>
            <a:r>
              <a:rPr lang="en-GB" dirty="0" smtClean="0"/>
              <a:t> for the required type</a:t>
            </a:r>
          </a:p>
          <a:p>
            <a:pPr lvl="2">
              <a:tabLst>
                <a:tab pos="5018088" algn="l"/>
              </a:tabLst>
            </a:pPr>
            <a:r>
              <a:rPr lang="en-GB" dirty="0" smtClean="0"/>
              <a:t>Via </a:t>
            </a:r>
            <a:r>
              <a:rPr lang="en-GB" dirty="0" err="1" smtClean="0">
                <a:latin typeface="Lucida Console" pitchFamily="49" charset="0"/>
              </a:rPr>
              <a:t>TypeName.class</a:t>
            </a:r>
            <a:endParaRPr lang="en-GB" dirty="0" smtClean="0"/>
          </a:p>
          <a:p>
            <a:pPr lvl="2">
              <a:tabLst>
                <a:tab pos="5018088" algn="l"/>
              </a:tabLst>
            </a:pPr>
            <a:r>
              <a:rPr lang="en-GB" dirty="0" smtClean="0"/>
              <a:t>Or </a:t>
            </a:r>
            <a:r>
              <a:rPr lang="en-GB" dirty="0" err="1" smtClean="0">
                <a:latin typeface="Lucida Console" pitchFamily="49" charset="0"/>
              </a:rPr>
              <a:t>Class.forName</a:t>
            </a:r>
            <a:r>
              <a:rPr lang="en-GB" dirty="0">
                <a:latin typeface="Lucida Console" pitchFamily="49" charset="0"/>
              </a:rPr>
              <a:t>("</a:t>
            </a:r>
            <a:r>
              <a:rPr lang="en-GB" dirty="0" err="1">
                <a:latin typeface="Lucida Console" pitchFamily="49" charset="0"/>
              </a:rPr>
              <a:t>typeName</a:t>
            </a:r>
            <a:r>
              <a:rPr lang="en-GB" dirty="0" smtClean="0">
                <a:latin typeface="Lucida Console" pitchFamily="49" charset="0"/>
              </a:rPr>
              <a:t>")</a:t>
            </a:r>
          </a:p>
          <a:p>
            <a:pPr lvl="2">
              <a:tabLst>
                <a:tab pos="5018088" algn="l"/>
              </a:tabLst>
            </a:pPr>
            <a:endParaRPr lang="en-GB" dirty="0" smtClean="0">
              <a:latin typeface="Lucida Console" pitchFamily="49" charset="0"/>
            </a:endParaRPr>
          </a:p>
          <a:p>
            <a:pPr lvl="1"/>
            <a:r>
              <a:rPr lang="en-GB" dirty="0" smtClean="0"/>
              <a:t>Then, get a </a:t>
            </a:r>
            <a:r>
              <a:rPr lang="en-GB" dirty="0" smtClean="0">
                <a:latin typeface="Lucida Console" pitchFamily="49" charset="0"/>
              </a:rPr>
              <a:t>Method</a:t>
            </a:r>
            <a:r>
              <a:rPr lang="en-GB" dirty="0" smtClean="0"/>
              <a:t> for the type</a:t>
            </a:r>
          </a:p>
          <a:p>
            <a:pPr lvl="2"/>
            <a:r>
              <a:rPr lang="en-GB" dirty="0" smtClean="0"/>
              <a:t>Via </a:t>
            </a:r>
            <a:r>
              <a:rPr lang="en-GB" dirty="0" err="1" smtClean="0">
                <a:latin typeface="Lucida Console" pitchFamily="49" charset="0"/>
              </a:rPr>
              <a:t>getDeclaredMethod</a:t>
            </a:r>
            <a:r>
              <a:rPr lang="en-GB" dirty="0" smtClean="0">
                <a:latin typeface="Lucida Console" pitchFamily="49" charset="0"/>
              </a:rPr>
              <a:t>(</a:t>
            </a:r>
            <a:r>
              <a:rPr lang="en-GB" i="1" dirty="0" err="1" smtClean="0">
                <a:latin typeface="Lucida Console" pitchFamily="49" charset="0"/>
              </a:rPr>
              <a:t>parameterTypes</a:t>
            </a:r>
            <a:r>
              <a:rPr lang="en-GB" dirty="0" smtClean="0">
                <a:latin typeface="Lucida Console" pitchFamily="49" charset="0"/>
              </a:rPr>
              <a:t>)</a:t>
            </a:r>
          </a:p>
          <a:p>
            <a:pPr lvl="2"/>
            <a:r>
              <a:rPr lang="en-GB" dirty="0" smtClean="0"/>
              <a:t>Or </a:t>
            </a:r>
            <a:r>
              <a:rPr lang="en-GB" dirty="0" err="1" smtClean="0">
                <a:latin typeface="Lucida Console" pitchFamily="49" charset="0"/>
              </a:rPr>
              <a:t>getMethod</a:t>
            </a:r>
            <a:r>
              <a:rPr lang="en-GB" dirty="0" smtClean="0">
                <a:latin typeface="Lucida Console" pitchFamily="49" charset="0"/>
              </a:rPr>
              <a:t>(</a:t>
            </a:r>
            <a:r>
              <a:rPr lang="en-GB" i="1" dirty="0" err="1" smtClean="0">
                <a:latin typeface="Lucida Console" pitchFamily="49" charset="0"/>
              </a:rPr>
              <a:t>parameterTypes</a:t>
            </a:r>
            <a:r>
              <a:rPr lang="en-GB" i="1" dirty="0" smtClean="0">
                <a:latin typeface="Lucida Console" pitchFamily="49" charset="0"/>
              </a:rPr>
              <a:t>)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Then invoke the method</a:t>
            </a:r>
          </a:p>
          <a:p>
            <a:pPr lvl="2"/>
            <a:r>
              <a:rPr lang="en-GB" dirty="0" smtClean="0"/>
              <a:t>Via </a:t>
            </a:r>
            <a:r>
              <a:rPr lang="en-GB" dirty="0" smtClean="0">
                <a:latin typeface="Lucida Console" pitchFamily="49" charset="0"/>
              </a:rPr>
              <a:t>Invoke(</a:t>
            </a:r>
            <a:r>
              <a:rPr lang="en-GB" i="1" dirty="0" err="1" smtClean="0">
                <a:latin typeface="Lucida Console" pitchFamily="49" charset="0"/>
              </a:rPr>
              <a:t>targetObject</a:t>
            </a:r>
            <a:r>
              <a:rPr lang="en-GB" i="1" dirty="0" smtClean="0">
                <a:latin typeface="Lucida Console" pitchFamily="49" charset="0"/>
              </a:rPr>
              <a:t>, </a:t>
            </a:r>
            <a:r>
              <a:rPr lang="en-GB" i="1" dirty="0" err="1" smtClean="0">
                <a:latin typeface="Lucida Console" pitchFamily="49" charset="0"/>
              </a:rPr>
              <a:t>parameterValues</a:t>
            </a:r>
            <a:r>
              <a:rPr lang="en-GB" i="1" dirty="0" smtClean="0">
                <a:latin typeface="Lucida Console" pitchFamily="49" charset="0"/>
              </a:rPr>
              <a:t>)</a:t>
            </a:r>
            <a:endParaRPr lang="en-GB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D7A905E-AD25-4372-BAC8-F18034418D7B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Invoking Methods – Example </a:t>
            </a:r>
            <a:endParaRPr lang="en-GB" sz="2200" dirty="0" smtClean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Here's a simple class with some methods</a:t>
            </a: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Here's some code to create an instance via reflection: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1675" y="1638281"/>
            <a:ext cx="8086725" cy="99859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sz="1200" dirty="0"/>
              <a:t>public class Book {</a:t>
            </a:r>
          </a:p>
          <a:p>
            <a:r>
              <a:rPr lang="en-GB" sz="1200" dirty="0" smtClean="0"/>
              <a:t>  </a:t>
            </a:r>
            <a:r>
              <a:rPr lang="en-GB" sz="1200" dirty="0"/>
              <a:t>public </a:t>
            </a:r>
            <a:r>
              <a:rPr lang="en-GB" sz="1200" dirty="0" smtClean="0"/>
              <a:t>double </a:t>
            </a:r>
            <a:r>
              <a:rPr lang="en-GB" sz="1200" dirty="0" err="1"/>
              <a:t>increasePrice</a:t>
            </a:r>
            <a:r>
              <a:rPr lang="en-GB" sz="1200" dirty="0"/>
              <a:t>(double amount) </a:t>
            </a:r>
            <a:r>
              <a:rPr lang="en-GB" sz="1200" dirty="0" smtClean="0"/>
              <a:t>{ … }</a:t>
            </a:r>
          </a:p>
          <a:p>
            <a:r>
              <a:rPr lang="en-GB" sz="1200" dirty="0" smtClean="0"/>
              <a:t>  </a:t>
            </a:r>
            <a:r>
              <a:rPr lang="en-GB" sz="1200" dirty="0"/>
              <a:t>public String </a:t>
            </a:r>
            <a:r>
              <a:rPr lang="en-GB" sz="1200" dirty="0" err="1"/>
              <a:t>toString</a:t>
            </a:r>
            <a:r>
              <a:rPr lang="en-GB" sz="1200" dirty="0"/>
              <a:t>() </a:t>
            </a:r>
            <a:r>
              <a:rPr lang="en-GB" sz="1200" dirty="0" smtClean="0"/>
              <a:t>{ … }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…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5213" y="3296312"/>
            <a:ext cx="8086725" cy="339156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sz="1200" dirty="0"/>
              <a:t>public class </a:t>
            </a:r>
            <a:r>
              <a:rPr lang="en-GB" sz="1200" dirty="0" err="1"/>
              <a:t>DemoMethodInvocation</a:t>
            </a:r>
            <a:r>
              <a:rPr lang="en-GB" sz="1200" dirty="0"/>
              <a:t> {</a:t>
            </a:r>
          </a:p>
          <a:p>
            <a:endParaRPr lang="en-GB" sz="1200" dirty="0"/>
          </a:p>
          <a:p>
            <a:r>
              <a:rPr lang="en-GB" sz="1200" dirty="0" smtClean="0"/>
              <a:t>  public </a:t>
            </a:r>
            <a:r>
              <a:rPr lang="en-GB" sz="1200" dirty="0"/>
              <a:t>static void main(String[] </a:t>
            </a:r>
            <a:r>
              <a:rPr lang="en-GB" sz="1200" dirty="0" err="1"/>
              <a:t>args</a:t>
            </a:r>
            <a:r>
              <a:rPr lang="en-GB" sz="1200" dirty="0"/>
              <a:t>) {</a:t>
            </a:r>
          </a:p>
          <a:p>
            <a:r>
              <a:rPr lang="en-GB" sz="1200" dirty="0" smtClean="0"/>
              <a:t>    try {</a:t>
            </a:r>
            <a:endParaRPr lang="en-GB" sz="1200" dirty="0"/>
          </a:p>
          <a:p>
            <a:r>
              <a:rPr lang="en-GB" sz="1200" dirty="0" smtClean="0"/>
              <a:t>      Class&lt;Book</a:t>
            </a:r>
            <a:r>
              <a:rPr lang="en-GB" sz="1200" dirty="0"/>
              <a:t>&gt; </a:t>
            </a:r>
            <a:r>
              <a:rPr lang="en-GB" sz="1200" dirty="0" err="1"/>
              <a:t>bookClass</a:t>
            </a:r>
            <a:r>
              <a:rPr lang="en-GB" sz="1200" dirty="0"/>
              <a:t> = </a:t>
            </a:r>
            <a:r>
              <a:rPr lang="en-GB" sz="1200" dirty="0" err="1"/>
              <a:t>Book.class</a:t>
            </a:r>
            <a:r>
              <a:rPr lang="en-GB" sz="1200" dirty="0"/>
              <a:t>;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  Book </a:t>
            </a:r>
            <a:r>
              <a:rPr lang="en-GB" sz="1200" dirty="0" err="1"/>
              <a:t>aBook</a:t>
            </a:r>
            <a:r>
              <a:rPr lang="en-GB" sz="1200" dirty="0" smtClean="0"/>
              <a:t>;</a:t>
            </a:r>
          </a:p>
          <a:p>
            <a:r>
              <a:rPr lang="en-GB" sz="1200" dirty="0" smtClean="0"/>
              <a:t>      …</a:t>
            </a:r>
          </a:p>
          <a:p>
            <a:r>
              <a:rPr lang="en-GB" sz="1200" dirty="0" smtClean="0"/>
              <a:t>      </a:t>
            </a:r>
            <a:r>
              <a:rPr lang="en-GB" sz="1200" b="1" dirty="0" smtClean="0"/>
              <a:t>Method </a:t>
            </a:r>
            <a:r>
              <a:rPr lang="en-GB" sz="1200" b="1" dirty="0" err="1"/>
              <a:t>method</a:t>
            </a:r>
            <a:r>
              <a:rPr lang="en-GB" sz="1200" b="1" dirty="0"/>
              <a:t> = </a:t>
            </a:r>
            <a:r>
              <a:rPr lang="en-GB" sz="1200" b="1" dirty="0" err="1"/>
              <a:t>bookClass.getMethod</a:t>
            </a:r>
            <a:r>
              <a:rPr lang="en-GB" sz="1200" b="1" dirty="0"/>
              <a:t>("</a:t>
            </a:r>
            <a:r>
              <a:rPr lang="en-GB" sz="1200" b="1" dirty="0" err="1"/>
              <a:t>increasePrice</a:t>
            </a:r>
            <a:r>
              <a:rPr lang="en-GB" sz="1200" b="1" dirty="0"/>
              <a:t>", </a:t>
            </a:r>
            <a:r>
              <a:rPr lang="en-GB" sz="1200" b="1" dirty="0" err="1"/>
              <a:t>Double.TYPE</a:t>
            </a:r>
            <a:r>
              <a:rPr lang="en-GB" sz="1200" b="1" dirty="0" smtClean="0"/>
              <a:t>);</a:t>
            </a:r>
          </a:p>
          <a:p>
            <a:r>
              <a:rPr lang="en-GB" sz="1200" dirty="0" smtClean="0"/>
              <a:t>      </a:t>
            </a:r>
            <a:r>
              <a:rPr lang="en-GB" sz="1200" b="1" dirty="0" smtClean="0"/>
              <a:t>double </a:t>
            </a:r>
            <a:r>
              <a:rPr lang="en-GB" sz="1200" b="1" dirty="0" err="1"/>
              <a:t>newPrice</a:t>
            </a:r>
            <a:r>
              <a:rPr lang="en-GB" sz="1200" b="1" dirty="0"/>
              <a:t> = (Double)</a:t>
            </a:r>
            <a:r>
              <a:rPr lang="en-GB" sz="1200" b="1" dirty="0" err="1"/>
              <a:t>method.invoke</a:t>
            </a:r>
            <a:r>
              <a:rPr lang="en-GB" sz="1200" b="1" dirty="0"/>
              <a:t>(</a:t>
            </a:r>
            <a:r>
              <a:rPr lang="en-GB" sz="1200" b="1" dirty="0" err="1"/>
              <a:t>aBook</a:t>
            </a:r>
            <a:r>
              <a:rPr lang="en-GB" sz="1200" b="1" dirty="0"/>
              <a:t>, 1.50</a:t>
            </a:r>
            <a:r>
              <a:rPr lang="en-GB" sz="1200" b="1" dirty="0" smtClean="0"/>
              <a:t>);</a:t>
            </a:r>
          </a:p>
          <a:p>
            <a:endParaRPr lang="en-GB" sz="1200" dirty="0" smtClean="0"/>
          </a:p>
          <a:p>
            <a:r>
              <a:rPr lang="en-GB" sz="1200" dirty="0" smtClean="0"/>
              <a:t>      </a:t>
            </a:r>
            <a:r>
              <a:rPr lang="en-GB" sz="1200" dirty="0" err="1"/>
              <a:t>System.out.printf</a:t>
            </a:r>
            <a:r>
              <a:rPr lang="en-GB" sz="1200" dirty="0"/>
              <a:t>("New price: %.2f\n", </a:t>
            </a:r>
            <a:r>
              <a:rPr lang="en-GB" sz="1200" dirty="0" err="1"/>
              <a:t>newPrice</a:t>
            </a:r>
            <a:r>
              <a:rPr lang="en-GB" sz="1200" dirty="0"/>
              <a:t>);</a:t>
            </a:r>
            <a:endParaRPr lang="en-GB" sz="1200" b="1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}</a:t>
            </a:r>
            <a:endParaRPr lang="en-GB" sz="1200" dirty="0"/>
          </a:p>
          <a:p>
            <a:r>
              <a:rPr lang="en-GB" sz="1200" dirty="0" smtClean="0"/>
              <a:t>    catch </a:t>
            </a:r>
            <a:r>
              <a:rPr lang="en-GB" sz="1200" dirty="0"/>
              <a:t>(</a:t>
            </a:r>
            <a:r>
              <a:rPr lang="en-GB" sz="1200" dirty="0" err="1"/>
              <a:t>NoSuchMethodException</a:t>
            </a:r>
            <a:r>
              <a:rPr lang="en-GB" sz="1200" dirty="0"/>
              <a:t> ex) </a:t>
            </a:r>
            <a:r>
              <a:rPr lang="en-GB" sz="1200" dirty="0" smtClean="0"/>
              <a:t>{ … }</a:t>
            </a:r>
            <a:endParaRPr lang="en-GB" sz="1200" dirty="0"/>
          </a:p>
          <a:p>
            <a:r>
              <a:rPr lang="en-GB" sz="1200" dirty="0" smtClean="0"/>
              <a:t>    catch </a:t>
            </a:r>
            <a:r>
              <a:rPr lang="en-GB" sz="1200" dirty="0"/>
              <a:t>(</a:t>
            </a:r>
            <a:r>
              <a:rPr lang="en-GB" sz="1200" dirty="0" err="1"/>
              <a:t>IllegalAccessException</a:t>
            </a:r>
            <a:r>
              <a:rPr lang="en-GB" sz="1200" dirty="0"/>
              <a:t> ex) </a:t>
            </a:r>
            <a:r>
              <a:rPr lang="en-GB" sz="1200" dirty="0" smtClean="0"/>
              <a:t>{ … }</a:t>
            </a:r>
            <a:endParaRPr lang="en-GB" sz="1200" dirty="0"/>
          </a:p>
          <a:p>
            <a:r>
              <a:rPr lang="en-GB" sz="1200" dirty="0" smtClean="0"/>
              <a:t>    catch </a:t>
            </a:r>
            <a:r>
              <a:rPr lang="en-GB" sz="1200" dirty="0"/>
              <a:t>(</a:t>
            </a:r>
            <a:r>
              <a:rPr lang="en-GB" sz="1200" dirty="0" err="1"/>
              <a:t>InstantiationException</a:t>
            </a:r>
            <a:r>
              <a:rPr lang="en-GB" sz="1200" dirty="0"/>
              <a:t> ex) </a:t>
            </a:r>
            <a:r>
              <a:rPr lang="en-GB" sz="1200" dirty="0" smtClean="0"/>
              <a:t>{ … }</a:t>
            </a:r>
            <a:endParaRPr lang="en-GB" sz="1200" dirty="0"/>
          </a:p>
          <a:p>
            <a:r>
              <a:rPr lang="en-GB" sz="1200" dirty="0" smtClean="0"/>
              <a:t>    catch </a:t>
            </a:r>
            <a:r>
              <a:rPr lang="en-GB" sz="1200" dirty="0"/>
              <a:t>(</a:t>
            </a:r>
            <a:r>
              <a:rPr lang="en-GB" sz="1200" dirty="0" err="1"/>
              <a:t>InvocationTargetException</a:t>
            </a:r>
            <a:r>
              <a:rPr lang="en-GB" sz="1200" dirty="0"/>
              <a:t> ex) </a:t>
            </a:r>
            <a:r>
              <a:rPr lang="en-GB" sz="1200" dirty="0" smtClean="0"/>
              <a:t>{ … }</a:t>
            </a:r>
            <a:endParaRPr lang="en-GB" sz="1200" dirty="0"/>
          </a:p>
          <a:p>
            <a:r>
              <a:rPr lang="en-GB" sz="1200" dirty="0" smtClean="0"/>
              <a:t>  }</a:t>
            </a:r>
            <a:endParaRPr lang="en-GB" sz="1200" dirty="0"/>
          </a:p>
          <a:p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45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07B1E8E-2102-4532-A5CF-B4E787094042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Accessing Field Values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>
                <a:latin typeface="Lucida Console" pitchFamily="49" charset="0"/>
              </a:rPr>
              <a:t>java.lang.reflect.Field</a:t>
            </a:r>
            <a:r>
              <a:rPr lang="en-GB" dirty="0" smtClean="0"/>
              <a:t> allows you to get/set accessible fields on an object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First,  get a </a:t>
            </a:r>
            <a:r>
              <a:rPr lang="en-GB" dirty="0" smtClean="0">
                <a:latin typeface="Lucida Console" pitchFamily="49" charset="0"/>
              </a:rPr>
              <a:t>Field</a:t>
            </a:r>
            <a:r>
              <a:rPr lang="en-GB" dirty="0" smtClean="0"/>
              <a:t> object to specify an accessible field on a type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Then call a getter method to get the field value on a target object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And/or call </a:t>
            </a:r>
            <a:r>
              <a:rPr lang="en-GB" dirty="0"/>
              <a:t>a </a:t>
            </a:r>
            <a:r>
              <a:rPr lang="en-GB" dirty="0" smtClean="0"/>
              <a:t>setter </a:t>
            </a:r>
            <a:r>
              <a:rPr lang="en-GB" dirty="0"/>
              <a:t>method to </a:t>
            </a:r>
            <a:r>
              <a:rPr lang="en-GB" dirty="0" smtClean="0"/>
              <a:t>set </a:t>
            </a:r>
            <a:r>
              <a:rPr lang="en-GB" dirty="0"/>
              <a:t>the field value on a target object</a:t>
            </a:r>
          </a:p>
          <a:p>
            <a:pPr lvl="1"/>
            <a:endParaRPr lang="en-GB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08574" y="3358114"/>
            <a:ext cx="7565758" cy="82050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 smtClean="0">
                <a:cs typeface="+mn-cs"/>
              </a:rPr>
              <a:t>Object </a:t>
            </a:r>
            <a:r>
              <a:rPr lang="en-GB" sz="1200" dirty="0" err="1" smtClean="0">
                <a:cs typeface="+mn-cs"/>
              </a:rPr>
              <a:t>objectValue</a:t>
            </a:r>
            <a:r>
              <a:rPr lang="en-GB" sz="1200" dirty="0" smtClean="0">
                <a:cs typeface="+mn-cs"/>
              </a:rPr>
              <a:t> = </a:t>
            </a:r>
            <a:r>
              <a:rPr lang="en-GB" sz="1200" dirty="0" err="1" smtClean="0">
                <a:cs typeface="+mn-cs"/>
              </a:rPr>
              <a:t>aField.get</a:t>
            </a:r>
            <a:r>
              <a:rPr lang="en-GB" sz="1200" dirty="0" smtClean="0">
                <a:cs typeface="+mn-cs"/>
              </a:rPr>
              <a:t>(</a:t>
            </a:r>
            <a:r>
              <a:rPr lang="en-GB" sz="1200" dirty="0" err="1" smtClean="0">
                <a:cs typeface="+mn-cs"/>
              </a:rPr>
              <a:t>targetObject</a:t>
            </a:r>
            <a:r>
              <a:rPr lang="en-GB" sz="1200" dirty="0" smtClean="0">
                <a:cs typeface="+mn-cs"/>
              </a:rPr>
              <a:t>);</a:t>
            </a:r>
          </a:p>
          <a:p>
            <a:pPr>
              <a:defRPr/>
            </a:pPr>
            <a:r>
              <a:rPr lang="en-GB" sz="1200" dirty="0" err="1" smtClean="0">
                <a:cs typeface="+mn-cs"/>
              </a:rPr>
              <a:t>int</a:t>
            </a:r>
            <a:r>
              <a:rPr lang="en-GB" sz="1200" dirty="0" smtClean="0">
                <a:cs typeface="+mn-cs"/>
              </a:rPr>
              <a:t>    </a:t>
            </a:r>
            <a:r>
              <a:rPr lang="en-GB" sz="1200" dirty="0" err="1" smtClean="0">
                <a:cs typeface="+mn-cs"/>
              </a:rPr>
              <a:t>intValue</a:t>
            </a:r>
            <a:r>
              <a:rPr lang="en-GB" sz="1200" dirty="0" smtClean="0">
                <a:cs typeface="+mn-cs"/>
              </a:rPr>
              <a:t>    = </a:t>
            </a:r>
            <a:r>
              <a:rPr lang="en-GB" sz="1200" dirty="0" err="1" smtClean="0"/>
              <a:t>aField.getInt</a:t>
            </a:r>
            <a:r>
              <a:rPr lang="en-GB" sz="1200" dirty="0" smtClean="0"/>
              <a:t>(</a:t>
            </a:r>
            <a:r>
              <a:rPr lang="en-GB" sz="1200" dirty="0" err="1" smtClean="0"/>
              <a:t>targetObject</a:t>
            </a:r>
            <a:r>
              <a:rPr lang="en-GB" sz="1200" dirty="0" smtClean="0"/>
              <a:t>);</a:t>
            </a:r>
          </a:p>
          <a:p>
            <a:pPr>
              <a:defRPr/>
            </a:pPr>
            <a:r>
              <a:rPr lang="en-GB" sz="1200" dirty="0" smtClean="0"/>
              <a:t>double </a:t>
            </a:r>
            <a:r>
              <a:rPr lang="en-GB" sz="1200" dirty="0" err="1" smtClean="0"/>
              <a:t>doubleValue</a:t>
            </a:r>
            <a:r>
              <a:rPr lang="en-GB" sz="1200" dirty="0" smtClean="0"/>
              <a:t> = </a:t>
            </a:r>
            <a:r>
              <a:rPr lang="en-GB" sz="1200" dirty="0" err="1" smtClean="0"/>
              <a:t>aField.getDouble</a:t>
            </a:r>
            <a:r>
              <a:rPr lang="en-GB" sz="1200" dirty="0" smtClean="0"/>
              <a:t>(</a:t>
            </a:r>
            <a:r>
              <a:rPr lang="en-GB" sz="1200" dirty="0" err="1" smtClean="0"/>
              <a:t>targetObject</a:t>
            </a:r>
            <a:r>
              <a:rPr lang="en-GB" sz="1200" dirty="0" smtClean="0"/>
              <a:t>);</a:t>
            </a:r>
          </a:p>
          <a:p>
            <a:pPr>
              <a:defRPr/>
            </a:pPr>
            <a:r>
              <a:rPr lang="en-GB" sz="1200" dirty="0" smtClean="0"/>
              <a:t>…</a:t>
            </a:r>
            <a:endParaRPr lang="en-GB" sz="12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01479" y="4807666"/>
            <a:ext cx="7565758" cy="82050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 err="1" smtClean="0">
                <a:cs typeface="+mn-cs"/>
              </a:rPr>
              <a:t>aField.set</a:t>
            </a:r>
            <a:r>
              <a:rPr lang="en-GB" sz="1200" dirty="0" smtClean="0">
                <a:cs typeface="+mn-cs"/>
              </a:rPr>
              <a:t>(</a:t>
            </a:r>
            <a:r>
              <a:rPr lang="en-GB" sz="1200" dirty="0" err="1" smtClean="0">
                <a:cs typeface="+mn-cs"/>
              </a:rPr>
              <a:t>targetObject</a:t>
            </a:r>
            <a:r>
              <a:rPr lang="en-GB" sz="1200" dirty="0" smtClean="0">
                <a:cs typeface="+mn-cs"/>
              </a:rPr>
              <a:t>, </a:t>
            </a:r>
            <a:r>
              <a:rPr lang="en-GB" sz="1200" dirty="0" err="1" smtClean="0">
                <a:cs typeface="+mn-cs"/>
              </a:rPr>
              <a:t>objectValue</a:t>
            </a:r>
            <a:r>
              <a:rPr lang="en-GB" sz="1200" dirty="0" smtClean="0">
                <a:cs typeface="+mn-cs"/>
              </a:rPr>
              <a:t>);</a:t>
            </a:r>
          </a:p>
          <a:p>
            <a:pPr>
              <a:defRPr/>
            </a:pPr>
            <a:r>
              <a:rPr lang="en-GB" sz="1200" dirty="0" err="1" smtClean="0"/>
              <a:t>aField.setInt</a:t>
            </a:r>
            <a:r>
              <a:rPr lang="en-GB" sz="1200" dirty="0" smtClean="0"/>
              <a:t>(</a:t>
            </a:r>
            <a:r>
              <a:rPr lang="en-GB" sz="1200" dirty="0" err="1" smtClean="0"/>
              <a:t>targetObject</a:t>
            </a:r>
            <a:r>
              <a:rPr lang="en-GB" sz="1200" dirty="0" smtClean="0"/>
              <a:t>, </a:t>
            </a:r>
            <a:r>
              <a:rPr lang="en-GB" sz="1200" dirty="0" err="1" smtClean="0"/>
              <a:t>intValue</a:t>
            </a:r>
            <a:r>
              <a:rPr lang="en-GB" sz="1200" dirty="0" smtClean="0"/>
              <a:t>);</a:t>
            </a:r>
          </a:p>
          <a:p>
            <a:pPr>
              <a:defRPr/>
            </a:pPr>
            <a:r>
              <a:rPr lang="en-GB" sz="1200" dirty="0" err="1" smtClean="0"/>
              <a:t>aField.setDouble</a:t>
            </a:r>
            <a:r>
              <a:rPr lang="en-GB" sz="1200" dirty="0" smtClean="0"/>
              <a:t>(</a:t>
            </a:r>
            <a:r>
              <a:rPr lang="en-GB" sz="1200" dirty="0" err="1" smtClean="0"/>
              <a:t>targetObject</a:t>
            </a:r>
            <a:r>
              <a:rPr lang="en-GB" sz="1200" dirty="0"/>
              <a:t>, </a:t>
            </a:r>
            <a:r>
              <a:rPr lang="en-GB" sz="1200" dirty="0" err="1" smtClean="0"/>
              <a:t>doubleValue</a:t>
            </a:r>
            <a:r>
              <a:rPr lang="en-GB" sz="1200" dirty="0"/>
              <a:t>);</a:t>
            </a:r>
          </a:p>
          <a:p>
            <a:pPr>
              <a:defRPr/>
            </a:pPr>
            <a:r>
              <a:rPr lang="en-GB" sz="1200" dirty="0" smtClean="0"/>
              <a:t>…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327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D7A905E-AD25-4372-BAC8-F18034418D7B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Accessing </a:t>
            </a:r>
            <a:r>
              <a:rPr lang="en-GB" sz="3400" dirty="0">
                <a:cs typeface="Tahoma" pitchFamily="34" charset="0"/>
              </a:rPr>
              <a:t>Field </a:t>
            </a:r>
            <a:r>
              <a:rPr lang="en-GB" sz="3400" dirty="0" smtClean="0">
                <a:cs typeface="Tahoma" pitchFamily="34" charset="0"/>
              </a:rPr>
              <a:t>Values – Example </a:t>
            </a:r>
            <a:endParaRPr lang="en-GB" sz="2200" dirty="0" smtClean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Here's a simple class with some public fields(!)</a:t>
            </a: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Here's some code to get a field value via reflection: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1675" y="1638280"/>
            <a:ext cx="8086725" cy="103381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sz="1200" dirty="0"/>
              <a:t>public class Book {</a:t>
            </a:r>
          </a:p>
          <a:p>
            <a:r>
              <a:rPr lang="en-GB" sz="1200" dirty="0" smtClean="0"/>
              <a:t>  public </a:t>
            </a:r>
            <a:r>
              <a:rPr lang="en-GB" sz="1200" dirty="0"/>
              <a:t>String title;</a:t>
            </a:r>
          </a:p>
          <a:p>
            <a:r>
              <a:rPr lang="en-GB" sz="1200" dirty="0" smtClean="0"/>
              <a:t>  public </a:t>
            </a:r>
            <a:r>
              <a:rPr lang="en-GB" sz="1200" dirty="0"/>
              <a:t>String author;</a:t>
            </a:r>
          </a:p>
          <a:p>
            <a:r>
              <a:rPr lang="en-GB" sz="1200" dirty="0" smtClean="0"/>
              <a:t>  public </a:t>
            </a:r>
            <a:r>
              <a:rPr lang="en-GB" sz="1200" dirty="0"/>
              <a:t>double price</a:t>
            </a:r>
            <a:r>
              <a:rPr lang="en-GB" sz="1200" dirty="0" smtClean="0"/>
              <a:t>;   // Etc.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5213" y="3381375"/>
            <a:ext cx="8086725" cy="33813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sz="1200" dirty="0"/>
              <a:t>public class </a:t>
            </a:r>
            <a:r>
              <a:rPr lang="en-GB" sz="1200" dirty="0" err="1"/>
              <a:t>DemoFieldValues</a:t>
            </a:r>
            <a:r>
              <a:rPr lang="en-GB" sz="1200" dirty="0"/>
              <a:t> {</a:t>
            </a:r>
          </a:p>
          <a:p>
            <a:endParaRPr lang="en-GB" sz="800" dirty="0"/>
          </a:p>
          <a:p>
            <a:r>
              <a:rPr lang="en-GB" sz="1200" dirty="0" smtClean="0"/>
              <a:t>  public </a:t>
            </a:r>
            <a:r>
              <a:rPr lang="en-GB" sz="1200" dirty="0"/>
              <a:t>static void main(String[] </a:t>
            </a:r>
            <a:r>
              <a:rPr lang="en-GB" sz="1200" dirty="0" err="1"/>
              <a:t>args</a:t>
            </a:r>
            <a:r>
              <a:rPr lang="en-GB" sz="1200" dirty="0"/>
              <a:t>) </a:t>
            </a:r>
            <a:r>
              <a:rPr lang="en-GB" sz="1200" dirty="0" smtClean="0"/>
              <a:t>{</a:t>
            </a:r>
          </a:p>
          <a:p>
            <a:endParaRPr lang="en-GB" sz="800" dirty="0"/>
          </a:p>
          <a:p>
            <a:r>
              <a:rPr lang="en-GB" sz="1200" dirty="0" smtClean="0"/>
              <a:t>    Book </a:t>
            </a:r>
            <a:r>
              <a:rPr lang="en-GB" sz="1200" dirty="0" err="1"/>
              <a:t>aBook</a:t>
            </a:r>
            <a:r>
              <a:rPr lang="en-GB" sz="1200" dirty="0"/>
              <a:t> = new Book("Hitch-hikers Guide to the Galaxy", "Douglas Adams", 6.99);</a:t>
            </a:r>
          </a:p>
          <a:p>
            <a:endParaRPr lang="en-GB" sz="800" dirty="0"/>
          </a:p>
          <a:p>
            <a:r>
              <a:rPr lang="en-GB" sz="1200" dirty="0" smtClean="0"/>
              <a:t>    try </a:t>
            </a:r>
            <a:r>
              <a:rPr lang="en-GB" sz="1200" dirty="0"/>
              <a:t>{</a:t>
            </a:r>
          </a:p>
          <a:p>
            <a:r>
              <a:rPr lang="en-GB" sz="1200" dirty="0" smtClean="0"/>
              <a:t>      Scanner </a:t>
            </a:r>
            <a:r>
              <a:rPr lang="en-GB" sz="1200" dirty="0" err="1"/>
              <a:t>scanner</a:t>
            </a:r>
            <a:r>
              <a:rPr lang="en-GB" sz="1200" dirty="0"/>
              <a:t> = new Scanner(System.in);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System.out.print</a:t>
            </a:r>
            <a:r>
              <a:rPr lang="en-GB" sz="1200" dirty="0"/>
              <a:t>("Enter the name of an accessible field in the Book class: ");</a:t>
            </a:r>
          </a:p>
          <a:p>
            <a:r>
              <a:rPr lang="en-GB" sz="1200" dirty="0" smtClean="0"/>
              <a:t>      String </a:t>
            </a:r>
            <a:r>
              <a:rPr lang="en-GB" sz="1200" dirty="0" err="1"/>
              <a:t>fieldName</a:t>
            </a:r>
            <a:r>
              <a:rPr lang="en-GB" sz="1200" dirty="0"/>
              <a:t> = </a:t>
            </a:r>
            <a:r>
              <a:rPr lang="en-GB" sz="1200" dirty="0" err="1"/>
              <a:t>scanner.nextLine</a:t>
            </a:r>
            <a:r>
              <a:rPr lang="en-GB" sz="1200" dirty="0"/>
              <a:t>();</a:t>
            </a:r>
          </a:p>
          <a:p>
            <a:endParaRPr lang="en-GB" sz="1200" dirty="0"/>
          </a:p>
          <a:p>
            <a:r>
              <a:rPr lang="en-GB" sz="1200" dirty="0"/>
              <a:t> </a:t>
            </a:r>
            <a:r>
              <a:rPr lang="en-GB" sz="1200" dirty="0" smtClean="0"/>
              <a:t>     </a:t>
            </a:r>
            <a:r>
              <a:rPr lang="en-GB" sz="1200" b="1" dirty="0" smtClean="0"/>
              <a:t>Class&lt;Book</a:t>
            </a:r>
            <a:r>
              <a:rPr lang="en-GB" sz="1200" b="1" dirty="0"/>
              <a:t>&gt; </a:t>
            </a:r>
            <a:r>
              <a:rPr lang="en-GB" sz="1200" b="1" dirty="0" err="1"/>
              <a:t>bookClass</a:t>
            </a:r>
            <a:r>
              <a:rPr lang="en-GB" sz="1200" b="1" dirty="0"/>
              <a:t> = </a:t>
            </a:r>
            <a:r>
              <a:rPr lang="en-GB" sz="1200" b="1" dirty="0" err="1"/>
              <a:t>Book.class</a:t>
            </a:r>
            <a:r>
              <a:rPr lang="en-GB" sz="1200" b="1" dirty="0" smtClean="0"/>
              <a:t>;</a:t>
            </a:r>
          </a:p>
          <a:p>
            <a:r>
              <a:rPr lang="en-GB" sz="1200" dirty="0" smtClean="0"/>
              <a:t>      </a:t>
            </a:r>
            <a:r>
              <a:rPr lang="en-GB" sz="1200" b="1" dirty="0" smtClean="0"/>
              <a:t>Field </a:t>
            </a:r>
            <a:r>
              <a:rPr lang="en-GB" sz="1200" b="1" dirty="0" err="1"/>
              <a:t>field</a:t>
            </a:r>
            <a:r>
              <a:rPr lang="en-GB" sz="1200" b="1" dirty="0"/>
              <a:t> = </a:t>
            </a:r>
            <a:r>
              <a:rPr lang="en-GB" sz="1200" b="1" dirty="0" err="1"/>
              <a:t>bookClass.getField</a:t>
            </a:r>
            <a:r>
              <a:rPr lang="en-GB" sz="1200" b="1" dirty="0"/>
              <a:t>(</a:t>
            </a:r>
            <a:r>
              <a:rPr lang="en-GB" sz="1200" b="1" dirty="0" err="1"/>
              <a:t>fieldName</a:t>
            </a:r>
            <a:r>
              <a:rPr lang="en-GB" sz="1200" b="1" dirty="0"/>
              <a:t>);</a:t>
            </a:r>
          </a:p>
          <a:p>
            <a:r>
              <a:rPr lang="en-GB" sz="1200" dirty="0" smtClean="0"/>
              <a:t>      </a:t>
            </a:r>
            <a:r>
              <a:rPr lang="en-GB" sz="1200" b="1" dirty="0" err="1" smtClean="0"/>
              <a:t>System.out.printf</a:t>
            </a:r>
            <a:r>
              <a:rPr lang="en-GB" sz="1200" b="1" dirty="0"/>
              <a:t>("Value of %s field: %s", </a:t>
            </a:r>
            <a:r>
              <a:rPr lang="en-GB" sz="1200" b="1" dirty="0" err="1"/>
              <a:t>fieldName</a:t>
            </a:r>
            <a:r>
              <a:rPr lang="en-GB" sz="1200" b="1" dirty="0"/>
              <a:t>, </a:t>
            </a:r>
            <a:r>
              <a:rPr lang="en-GB" sz="1200" b="1" dirty="0" err="1"/>
              <a:t>field.get</a:t>
            </a:r>
            <a:r>
              <a:rPr lang="en-GB" sz="1200" b="1" dirty="0"/>
              <a:t>(</a:t>
            </a:r>
            <a:r>
              <a:rPr lang="en-GB" sz="1200" b="1" dirty="0" err="1"/>
              <a:t>aBook</a:t>
            </a:r>
            <a:r>
              <a:rPr lang="en-GB" sz="1200" b="1" dirty="0" smtClean="0"/>
              <a:t>));</a:t>
            </a:r>
            <a:endParaRPr lang="en-GB" sz="1200" b="1" dirty="0"/>
          </a:p>
          <a:p>
            <a:r>
              <a:rPr lang="en-GB" sz="1200" dirty="0" smtClean="0"/>
              <a:t>    }</a:t>
            </a:r>
            <a:endParaRPr lang="en-GB" sz="1200" dirty="0"/>
          </a:p>
          <a:p>
            <a:r>
              <a:rPr lang="en-GB" sz="1200" dirty="0" smtClean="0"/>
              <a:t>    catch </a:t>
            </a:r>
            <a:r>
              <a:rPr lang="en-GB" sz="1200" dirty="0"/>
              <a:t>(</a:t>
            </a:r>
            <a:r>
              <a:rPr lang="en-GB" sz="1200" dirty="0" err="1"/>
              <a:t>NoSuchFieldException</a:t>
            </a:r>
            <a:r>
              <a:rPr lang="en-GB" sz="1200" dirty="0"/>
              <a:t> ex) </a:t>
            </a:r>
            <a:r>
              <a:rPr lang="en-GB" sz="1200" dirty="0" smtClean="0"/>
              <a:t>{ … }</a:t>
            </a:r>
            <a:endParaRPr lang="en-GB" sz="1200" dirty="0"/>
          </a:p>
          <a:p>
            <a:r>
              <a:rPr lang="en-GB" sz="1200" dirty="0" smtClean="0"/>
              <a:t>    catch </a:t>
            </a:r>
            <a:r>
              <a:rPr lang="en-GB" sz="1200" dirty="0"/>
              <a:t>(</a:t>
            </a:r>
            <a:r>
              <a:rPr lang="en-GB" sz="1200" dirty="0" err="1"/>
              <a:t>IllegalAccessException</a:t>
            </a:r>
            <a:r>
              <a:rPr lang="en-GB" sz="1200" dirty="0"/>
              <a:t> ex) </a:t>
            </a:r>
            <a:r>
              <a:rPr lang="en-GB" sz="1200" dirty="0" smtClean="0"/>
              <a:t>{ … }</a:t>
            </a:r>
            <a:endParaRPr lang="en-GB" sz="1200" dirty="0"/>
          </a:p>
          <a:p>
            <a:r>
              <a:rPr lang="en-GB" sz="1200" dirty="0" smtClean="0"/>
              <a:t>  }</a:t>
            </a:r>
            <a:endParaRPr lang="en-GB" sz="1200" dirty="0"/>
          </a:p>
          <a:p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36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Summary</a:t>
            </a:r>
            <a:endParaRPr lang="en-GB" sz="3400" dirty="0" smtClean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Getting started with reflection</a:t>
            </a:r>
          </a:p>
          <a:p>
            <a:r>
              <a:rPr lang="en-GB" dirty="0"/>
              <a:t>Accessing metadata information</a:t>
            </a:r>
          </a:p>
          <a:p>
            <a:r>
              <a:rPr lang="en-GB" dirty="0"/>
              <a:t>Creating and using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1E1A988-86D5-493B-9EAD-AF77FFC8F57C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1. Getting Started with Reflection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Recap of classes</a:t>
            </a:r>
          </a:p>
          <a:p>
            <a:r>
              <a:rPr lang="en-GB" dirty="0"/>
              <a:t>Contents of a .class </a:t>
            </a:r>
            <a:r>
              <a:rPr lang="en-GB" dirty="0" smtClean="0"/>
              <a:t>file</a:t>
            </a:r>
          </a:p>
          <a:p>
            <a:r>
              <a:rPr lang="en-GB" dirty="0" smtClean="0"/>
              <a:t>Accessing metadata </a:t>
            </a:r>
            <a:r>
              <a:rPr lang="en-GB" dirty="0"/>
              <a:t>at </a:t>
            </a:r>
            <a:r>
              <a:rPr lang="en-GB" dirty="0" smtClean="0"/>
              <a:t>run-time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D51A7AE-D6AD-49F8-A1B5-BACE3EE178CE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Recap of Classes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>
              <a:tabLst>
                <a:tab pos="3403600" algn="l"/>
              </a:tabLst>
            </a:pPr>
            <a:r>
              <a:rPr lang="en-GB" dirty="0"/>
              <a:t>The fully qualified name for a class/interface includes its package name</a:t>
            </a:r>
          </a:p>
          <a:p>
            <a:pPr lvl="1">
              <a:tabLst>
                <a:tab pos="3403600" algn="l"/>
              </a:tabLst>
            </a:pPr>
            <a:r>
              <a:rPr lang="en-GB" dirty="0"/>
              <a:t>Outer class/interface: 	</a:t>
            </a:r>
            <a:r>
              <a:rPr lang="en-GB" dirty="0" err="1">
                <a:latin typeface="Lucida Console" pitchFamily="49" charset="0"/>
              </a:rPr>
              <a:t>package.Type</a:t>
            </a:r>
            <a:endParaRPr lang="en-GB" dirty="0">
              <a:latin typeface="Lucida Console" pitchFamily="49" charset="0"/>
            </a:endParaRPr>
          </a:p>
          <a:p>
            <a:pPr lvl="1">
              <a:tabLst>
                <a:tab pos="3403600" algn="l"/>
              </a:tabLst>
            </a:pPr>
            <a:r>
              <a:rPr lang="en-GB" dirty="0"/>
              <a:t>Inner class/interface:	</a:t>
            </a:r>
            <a:r>
              <a:rPr lang="en-GB" dirty="0" err="1" smtClean="0">
                <a:latin typeface="Lucida Console" pitchFamily="49" charset="0"/>
              </a:rPr>
              <a:t>package.OuterType.InnerType</a:t>
            </a:r>
            <a:endParaRPr lang="en-GB" dirty="0" smtClean="0">
              <a:latin typeface="Lucida Console" pitchFamily="49" charset="0"/>
            </a:endParaRPr>
          </a:p>
          <a:p>
            <a:pPr lvl="1">
              <a:tabLst>
                <a:tab pos="3403600" algn="l"/>
              </a:tabLst>
            </a:pPr>
            <a:endParaRPr lang="en-GB" dirty="0">
              <a:latin typeface="Lucida Console" pitchFamily="49" charset="0"/>
            </a:endParaRPr>
          </a:p>
          <a:p>
            <a:r>
              <a:rPr lang="en-GB" dirty="0" smtClean="0"/>
              <a:t>Each Java class/interface is compiled into a separate </a:t>
            </a:r>
            <a:r>
              <a:rPr lang="en-GB" dirty="0" smtClean="0">
                <a:latin typeface="Lucida Console" pitchFamily="49" charset="0"/>
              </a:rPr>
              <a:t>.class</a:t>
            </a:r>
            <a:r>
              <a:rPr lang="en-GB" dirty="0" smtClean="0"/>
              <a:t> file, with the following name: </a:t>
            </a:r>
          </a:p>
          <a:p>
            <a:pPr lvl="1">
              <a:tabLst>
                <a:tab pos="3403600" algn="l"/>
              </a:tabLst>
            </a:pPr>
            <a:r>
              <a:rPr lang="en-GB" dirty="0" smtClean="0"/>
              <a:t>Outer class/interface: 	</a:t>
            </a:r>
            <a:r>
              <a:rPr lang="en-GB" dirty="0" err="1" smtClean="0">
                <a:latin typeface="Lucida Console" pitchFamily="49" charset="0"/>
              </a:rPr>
              <a:t>Type.class</a:t>
            </a:r>
            <a:endParaRPr lang="en-GB" dirty="0" smtClean="0">
              <a:latin typeface="Lucida Console" pitchFamily="49" charset="0"/>
            </a:endParaRPr>
          </a:p>
          <a:p>
            <a:pPr lvl="1">
              <a:tabLst>
                <a:tab pos="3403600" algn="l"/>
              </a:tabLst>
            </a:pPr>
            <a:r>
              <a:rPr lang="en-GB" dirty="0" smtClean="0"/>
              <a:t>Inner class/interface:	</a:t>
            </a:r>
            <a:r>
              <a:rPr lang="en-GB" dirty="0" err="1" smtClean="0">
                <a:latin typeface="Lucida Console" pitchFamily="49" charset="0"/>
              </a:rPr>
              <a:t>OuterType$InnerType.class</a:t>
            </a:r>
            <a:endParaRPr lang="en-GB" dirty="0" smtClean="0">
              <a:latin typeface="Lucida Console" pitchFamily="49" charset="0"/>
            </a:endParaRPr>
          </a:p>
          <a:p>
            <a:pPr lvl="1">
              <a:tabLst>
                <a:tab pos="3403600" algn="l"/>
              </a:tabLst>
            </a:pPr>
            <a:endParaRPr lang="en-GB" dirty="0">
              <a:latin typeface="Lucida Console" pitchFamily="49" charset="0"/>
            </a:endParaRPr>
          </a:p>
          <a:p>
            <a:pPr>
              <a:tabLst>
                <a:tab pos="3403600" algn="l"/>
              </a:tabLst>
            </a:pPr>
            <a:endParaRPr lang="en-GB" dirty="0" smtClean="0">
              <a:latin typeface="+mj-lt"/>
            </a:endParaRPr>
          </a:p>
          <a:p>
            <a:pPr>
              <a:tabLst>
                <a:tab pos="3403600" algn="l"/>
              </a:tabLst>
            </a:pPr>
            <a:endParaRPr lang="en-GB" dirty="0" smtClean="0">
              <a:latin typeface="+mj-lt"/>
            </a:endParaRPr>
          </a:p>
          <a:p>
            <a:pPr marL="457200" lvl="1" indent="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264EC07-3C2F-47AD-98F0-4AA70A116E13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Contents of a .class File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r>
              <a:rPr lang="en-GB" dirty="0" smtClean="0">
                <a:latin typeface="Lucida Console" pitchFamily="49" charset="0"/>
                <a:cs typeface="Tahoma" pitchFamily="34" charset="0"/>
              </a:rPr>
              <a:t>.class</a:t>
            </a:r>
            <a:r>
              <a:rPr lang="en-GB" dirty="0" smtClean="0">
                <a:cs typeface="Tahoma" pitchFamily="34" charset="0"/>
              </a:rPr>
              <a:t> files contain the following information:</a:t>
            </a:r>
          </a:p>
          <a:p>
            <a:pPr lvl="1"/>
            <a:r>
              <a:rPr lang="en-GB" dirty="0" smtClean="0">
                <a:cs typeface="Tahoma" pitchFamily="34" charset="0"/>
              </a:rPr>
              <a:t>Byte codes for all the Java code</a:t>
            </a:r>
          </a:p>
          <a:p>
            <a:pPr lvl="1"/>
            <a:r>
              <a:rPr lang="en-GB" dirty="0" smtClean="0">
                <a:cs typeface="Tahoma" pitchFamily="34" charset="0"/>
              </a:rPr>
              <a:t>Constants (string literals and numbers)</a:t>
            </a:r>
          </a:p>
          <a:p>
            <a:pPr lvl="1"/>
            <a:r>
              <a:rPr lang="en-GB" dirty="0" smtClean="0">
                <a:cs typeface="Tahoma" pitchFamily="34" charset="0"/>
              </a:rPr>
              <a:t>Metadata about the class/interface housed in the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.class</a:t>
            </a:r>
            <a:r>
              <a:rPr lang="en-GB" dirty="0" smtClean="0">
                <a:cs typeface="Tahoma" pitchFamily="34" charset="0"/>
              </a:rPr>
              <a:t> file</a:t>
            </a:r>
          </a:p>
          <a:p>
            <a:pPr lvl="1"/>
            <a:endParaRPr lang="en-GB" dirty="0">
              <a:cs typeface="Tahoma" pitchFamily="34" charset="0"/>
            </a:endParaRPr>
          </a:p>
          <a:p>
            <a:r>
              <a:rPr lang="en-GB" dirty="0" smtClean="0">
                <a:cs typeface="Tahoma" pitchFamily="34" charset="0"/>
              </a:rPr>
              <a:t>Metadata information available:</a:t>
            </a:r>
          </a:p>
          <a:p>
            <a:pPr lvl="1"/>
            <a:r>
              <a:rPr lang="en-GB" dirty="0" smtClean="0"/>
              <a:t>Is the type a class or interface?</a:t>
            </a:r>
          </a:p>
          <a:p>
            <a:pPr lvl="1"/>
            <a:r>
              <a:rPr lang="en-GB" dirty="0" smtClean="0"/>
              <a:t>Modifiers on the type (e.g. is it public, is it abstract, etc.)</a:t>
            </a:r>
          </a:p>
          <a:p>
            <a:pPr lvl="1"/>
            <a:r>
              <a:rPr lang="en-GB" dirty="0" smtClean="0"/>
              <a:t>Name of the super-type</a:t>
            </a:r>
          </a:p>
          <a:p>
            <a:pPr lvl="1"/>
            <a:r>
              <a:rPr lang="en-GB" dirty="0" smtClean="0"/>
              <a:t>List of interfaces implemented</a:t>
            </a:r>
          </a:p>
          <a:p>
            <a:pPr lvl="1"/>
            <a:r>
              <a:rPr lang="en-GB" dirty="0" smtClean="0"/>
              <a:t>Full metadata about all method/constructor signatures</a:t>
            </a:r>
          </a:p>
          <a:p>
            <a:pPr lvl="1"/>
            <a:r>
              <a:rPr lang="en-GB" dirty="0"/>
              <a:t>Full metadata about all </a:t>
            </a:r>
            <a:r>
              <a:rPr lang="en-GB" dirty="0" smtClean="0"/>
              <a:t>fields</a:t>
            </a:r>
            <a:endParaRPr lang="en-GB" dirty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4E9A07D-7C1C-4137-A3CA-AEB449950086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Accessing Metadata at Run-Time</a:t>
            </a:r>
            <a:endParaRPr lang="en-GB" sz="3400" dirty="0" smtClean="0">
              <a:latin typeface="Lucida Console" pitchFamily="49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r>
              <a:rPr lang="en-GB" dirty="0" smtClean="0">
                <a:cs typeface="Tahoma" pitchFamily="34" charset="0"/>
              </a:rPr>
              <a:t>You can access class/interface metadata at run-time</a:t>
            </a:r>
          </a:p>
          <a:p>
            <a:pPr lvl="1"/>
            <a:r>
              <a:rPr lang="en-GB" dirty="0" smtClean="0">
                <a:cs typeface="Tahoma" pitchFamily="34" charset="0"/>
              </a:rPr>
              <a:t>Via the Java Reflection API</a:t>
            </a:r>
          </a:p>
          <a:p>
            <a:pPr lvl="1"/>
            <a:endParaRPr lang="en-GB" dirty="0">
              <a:cs typeface="Tahoma" pitchFamily="34" charset="0"/>
            </a:endParaRPr>
          </a:p>
          <a:p>
            <a:r>
              <a:rPr lang="en-GB" dirty="0" smtClean="0">
                <a:cs typeface="Tahoma" pitchFamily="34" charset="0"/>
              </a:rPr>
              <a:t>This enables you to write extremely adaptable code</a:t>
            </a:r>
          </a:p>
          <a:p>
            <a:pPr lvl="1"/>
            <a:r>
              <a:rPr lang="en-GB" dirty="0" smtClean="0">
                <a:cs typeface="Tahoma" pitchFamily="34" charset="0"/>
              </a:rPr>
              <a:t>You can discover the full capabilities of a type at run-time</a:t>
            </a:r>
          </a:p>
          <a:p>
            <a:pPr lvl="1"/>
            <a:r>
              <a:rPr lang="en-GB" dirty="0" smtClean="0">
                <a:cs typeface="Tahoma" pitchFamily="34" charset="0"/>
              </a:rPr>
              <a:t>You can then create instances of a type, invoke its methods, and access its fields</a:t>
            </a:r>
          </a:p>
          <a:p>
            <a:pPr lvl="1"/>
            <a:endParaRPr lang="en-GB" dirty="0" smtClean="0">
              <a:cs typeface="Tahoma" pitchFamily="34" charset="0"/>
            </a:endParaRPr>
          </a:p>
          <a:p>
            <a:r>
              <a:rPr lang="en-GB" dirty="0" smtClean="0">
                <a:cs typeface="Tahoma" pitchFamily="34" charset="0"/>
              </a:rPr>
              <a:t>You can do all of this, without any compile-time dependency on the class/interface type</a:t>
            </a:r>
          </a:p>
          <a:p>
            <a:pPr lvl="1"/>
            <a:r>
              <a:rPr lang="en-GB" dirty="0" smtClean="0">
                <a:cs typeface="Tahoma" pitchFamily="34" charset="0"/>
              </a:rPr>
              <a:t>Allows you to plug in completely new classes/interfaces after deployment</a:t>
            </a:r>
          </a:p>
          <a:p>
            <a:pPr lvl="1"/>
            <a:r>
              <a:rPr lang="en-GB" dirty="0" smtClean="0">
                <a:cs typeface="Tahoma" pitchFamily="34" charset="0"/>
              </a:rPr>
              <a:t>Extreme flexibility!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20500CD-3DBB-461C-9B1A-7F46DD64FCB6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2. </a:t>
            </a:r>
            <a:r>
              <a:rPr lang="en-GB" sz="3400" dirty="0"/>
              <a:t>Accessing </a:t>
            </a:r>
            <a:r>
              <a:rPr lang="en-GB" sz="3400" dirty="0" smtClean="0"/>
              <a:t>Metadata Information</a:t>
            </a:r>
            <a:endParaRPr lang="en-GB" sz="3400" dirty="0" smtClean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Getting class information</a:t>
            </a:r>
          </a:p>
          <a:p>
            <a:r>
              <a:rPr lang="en-GB" dirty="0" smtClean="0"/>
              <a:t>Getting method information</a:t>
            </a:r>
          </a:p>
          <a:p>
            <a:r>
              <a:rPr lang="en-GB" dirty="0"/>
              <a:t>Getting </a:t>
            </a:r>
            <a:r>
              <a:rPr lang="en-GB" dirty="0" smtClean="0"/>
              <a:t>constructor information</a:t>
            </a:r>
            <a:endParaRPr lang="en-GB" dirty="0"/>
          </a:p>
          <a:p>
            <a:r>
              <a:rPr lang="en-GB" dirty="0" smtClean="0"/>
              <a:t>Getting field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07B1E8E-2102-4532-A5CF-B4E787094042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Getting Class Info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Full information about a class/interface is provided via the </a:t>
            </a:r>
            <a:r>
              <a:rPr lang="en-GB" dirty="0" smtClean="0">
                <a:latin typeface="Lucida Console" pitchFamily="49" charset="0"/>
              </a:rPr>
              <a:t>Class&lt;?&gt;</a:t>
            </a:r>
            <a:r>
              <a:rPr lang="en-GB" dirty="0" smtClean="0"/>
              <a:t> type</a:t>
            </a:r>
          </a:p>
          <a:p>
            <a:endParaRPr lang="en-GB" dirty="0"/>
          </a:p>
          <a:p>
            <a:r>
              <a:rPr lang="en-GB" dirty="0" smtClean="0"/>
              <a:t>There are several ways to get a </a:t>
            </a:r>
            <a:r>
              <a:rPr lang="en-GB" dirty="0">
                <a:latin typeface="Lucida Console" pitchFamily="49" charset="0"/>
              </a:rPr>
              <a:t>Class&lt;?&gt;</a:t>
            </a:r>
            <a:r>
              <a:rPr lang="en-GB" dirty="0"/>
              <a:t> </a:t>
            </a:r>
            <a:r>
              <a:rPr lang="en-GB" dirty="0" smtClean="0"/>
              <a:t>for an existing object:</a:t>
            </a:r>
          </a:p>
          <a:p>
            <a:endParaRPr lang="en-GB" dirty="0" smtClean="0">
              <a:latin typeface="Lucida Console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1858" y="3432517"/>
            <a:ext cx="7972474" cy="28831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 smtClean="0">
                <a:cs typeface="+mn-cs"/>
              </a:rPr>
              <a:t>Class&lt;?&gt; </a:t>
            </a:r>
            <a:r>
              <a:rPr lang="en-GB" sz="1200" dirty="0" err="1" smtClean="0">
                <a:cs typeface="+mn-cs"/>
              </a:rPr>
              <a:t>classInfo</a:t>
            </a:r>
            <a:r>
              <a:rPr lang="en-GB" sz="1200" dirty="0" smtClean="0">
                <a:cs typeface="+mn-cs"/>
              </a:rPr>
              <a:t> = </a:t>
            </a:r>
            <a:r>
              <a:rPr lang="en-GB" sz="1200" i="1" dirty="0" err="1" smtClean="0">
                <a:cs typeface="+mn-cs"/>
              </a:rPr>
              <a:t>anObject</a:t>
            </a:r>
            <a:r>
              <a:rPr lang="en-GB" sz="1200" dirty="0" err="1" smtClean="0">
                <a:cs typeface="+mn-cs"/>
              </a:rPr>
              <a:t>.getClass</a:t>
            </a:r>
            <a:r>
              <a:rPr lang="en-GB" sz="1200" dirty="0" smtClean="0">
                <a:cs typeface="+mn-cs"/>
              </a:rPr>
              <a:t>();</a:t>
            </a:r>
            <a:endParaRPr lang="en-GB" sz="1200" dirty="0"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9510" y="3911260"/>
            <a:ext cx="7972474" cy="28831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 smtClean="0">
                <a:cs typeface="+mn-cs"/>
              </a:rPr>
              <a:t>Class&lt;?&gt; </a:t>
            </a:r>
            <a:r>
              <a:rPr lang="en-GB" sz="1200" dirty="0" err="1" smtClean="0">
                <a:cs typeface="+mn-cs"/>
              </a:rPr>
              <a:t>classInfo</a:t>
            </a:r>
            <a:r>
              <a:rPr lang="en-GB" sz="1200" dirty="0" smtClean="0">
                <a:cs typeface="+mn-cs"/>
              </a:rPr>
              <a:t> = </a:t>
            </a:r>
            <a:r>
              <a:rPr lang="en-GB" sz="1200" dirty="0" err="1" smtClean="0">
                <a:cs typeface="+mn-cs"/>
              </a:rPr>
              <a:t>Class.forName</a:t>
            </a:r>
            <a:r>
              <a:rPr lang="en-GB" sz="1200" dirty="0" smtClean="0">
                <a:cs typeface="+mn-cs"/>
              </a:rPr>
              <a:t>("</a:t>
            </a:r>
            <a:r>
              <a:rPr lang="en-GB" sz="1200" i="1" dirty="0" smtClean="0">
                <a:cs typeface="+mn-cs"/>
              </a:rPr>
              <a:t>fully-qualified-</a:t>
            </a:r>
            <a:r>
              <a:rPr lang="en-GB" sz="1200" i="1" dirty="0" err="1" smtClean="0">
                <a:cs typeface="+mn-cs"/>
              </a:rPr>
              <a:t>typename</a:t>
            </a:r>
            <a:r>
              <a:rPr lang="en-GB" sz="1200" dirty="0" smtClean="0">
                <a:cs typeface="+mn-cs"/>
              </a:rPr>
              <a:t>");</a:t>
            </a:r>
            <a:endParaRPr lang="en-GB" sz="1200" dirty="0"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7162" y="4400636"/>
            <a:ext cx="7972474" cy="28831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 smtClean="0">
                <a:cs typeface="+mn-cs"/>
              </a:rPr>
              <a:t>Class&lt;?&gt; </a:t>
            </a:r>
            <a:r>
              <a:rPr lang="en-GB" sz="1200" dirty="0" err="1" smtClean="0">
                <a:cs typeface="+mn-cs"/>
              </a:rPr>
              <a:t>classInfo</a:t>
            </a:r>
            <a:r>
              <a:rPr lang="en-GB" sz="1200" dirty="0" smtClean="0">
                <a:cs typeface="+mn-cs"/>
              </a:rPr>
              <a:t> = </a:t>
            </a:r>
            <a:r>
              <a:rPr lang="en-GB" sz="1200" i="1" dirty="0" err="1" smtClean="0">
                <a:cs typeface="+mn-cs"/>
              </a:rPr>
              <a:t>TypeName</a:t>
            </a:r>
            <a:r>
              <a:rPr lang="en-GB" sz="1200" dirty="0" err="1" smtClean="0">
                <a:cs typeface="+mn-cs"/>
              </a:rPr>
              <a:t>.class</a:t>
            </a:r>
            <a:r>
              <a:rPr lang="en-GB" sz="1200" dirty="0" smtClean="0">
                <a:cs typeface="+mn-cs"/>
              </a:rPr>
              <a:t>;</a:t>
            </a:r>
            <a:endParaRPr lang="en-GB" sz="12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D7A905E-AD25-4372-BAC8-F18034418D7B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dirty="0" smtClean="0">
                <a:cs typeface="Tahoma" pitchFamily="34" charset="0"/>
              </a:rPr>
              <a:t>Getting Class Info – Example 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This example shows how to get class information for some existing objects</a:t>
            </a:r>
            <a:endParaRPr lang="en-GB" dirty="0" smtClean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1675" y="2072586"/>
            <a:ext cx="8086725" cy="39773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public class </a:t>
            </a:r>
            <a:r>
              <a:rPr lang="en-GB" sz="1200" dirty="0" err="1" smtClean="0"/>
              <a:t>DemoClassInfo</a:t>
            </a:r>
            <a:r>
              <a:rPr lang="en-GB" sz="1200" dirty="0" smtClean="0"/>
              <a:t> </a:t>
            </a:r>
            <a:r>
              <a:rPr lang="en-GB" sz="1200" dirty="0"/>
              <a:t>{</a:t>
            </a:r>
          </a:p>
          <a:p>
            <a:endParaRPr lang="en-GB" sz="1200" dirty="0"/>
          </a:p>
          <a:p>
            <a:r>
              <a:rPr lang="en-GB" sz="1200" dirty="0" smtClean="0"/>
              <a:t>  public </a:t>
            </a:r>
            <a:r>
              <a:rPr lang="en-GB" sz="1200" dirty="0"/>
              <a:t>static void main(String[] </a:t>
            </a:r>
            <a:r>
              <a:rPr lang="en-GB" sz="1200" dirty="0" err="1"/>
              <a:t>args</a:t>
            </a:r>
            <a:r>
              <a:rPr lang="en-GB" sz="1200" dirty="0"/>
              <a:t>) {</a:t>
            </a:r>
          </a:p>
          <a:p>
            <a:endParaRPr lang="en-GB" sz="1200" dirty="0"/>
          </a:p>
          <a:p>
            <a:r>
              <a:rPr lang="en-GB" sz="1200" dirty="0" smtClean="0"/>
              <a:t>    String </a:t>
            </a:r>
            <a:r>
              <a:rPr lang="en-GB" sz="1200" dirty="0"/>
              <a:t>name = "John";</a:t>
            </a:r>
          </a:p>
          <a:p>
            <a:r>
              <a:rPr lang="en-GB" sz="1200" dirty="0" smtClean="0"/>
              <a:t>    Date </a:t>
            </a:r>
            <a:r>
              <a:rPr lang="en-GB" sz="1200" dirty="0"/>
              <a:t>now = new Date();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/>
              <a:t>num</a:t>
            </a:r>
            <a:r>
              <a:rPr lang="en-GB" sz="1200" dirty="0"/>
              <a:t> = 42;</a:t>
            </a:r>
          </a:p>
          <a:p>
            <a:endParaRPr lang="en-GB" sz="1200" dirty="0"/>
          </a:p>
          <a:p>
            <a:r>
              <a:rPr lang="en-GB" sz="1200" dirty="0" smtClean="0"/>
              <a:t>    // </a:t>
            </a:r>
            <a:r>
              <a:rPr lang="en-GB" sz="1200" dirty="0"/>
              <a:t>Get a Class&lt;?&gt; via </a:t>
            </a:r>
            <a:r>
              <a:rPr lang="en-GB" sz="1200" dirty="0" err="1"/>
              <a:t>getClass</a:t>
            </a:r>
            <a:r>
              <a:rPr lang="en-GB" sz="1200" dirty="0"/>
              <a:t>(), </a:t>
            </a:r>
            <a:r>
              <a:rPr lang="en-GB" sz="1200" dirty="0" smtClean="0"/>
              <a:t>can </a:t>
            </a:r>
            <a:r>
              <a:rPr lang="en-GB" sz="1200" dirty="0"/>
              <a:t>also use </a:t>
            </a:r>
            <a:r>
              <a:rPr lang="en-GB" sz="1200" dirty="0" err="1"/>
              <a:t>Class.forName</a:t>
            </a:r>
            <a:r>
              <a:rPr lang="en-GB" sz="1200" dirty="0"/>
              <a:t>() or </a:t>
            </a:r>
            <a:r>
              <a:rPr lang="en-GB" sz="1200" dirty="0" err="1"/>
              <a:t>ClassName.class</a:t>
            </a:r>
            <a:endParaRPr lang="en-GB" sz="1200" dirty="0"/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displayClassInfo</a:t>
            </a:r>
            <a:r>
              <a:rPr lang="en-GB" sz="1200" dirty="0" smtClean="0"/>
              <a:t>(</a:t>
            </a:r>
            <a:r>
              <a:rPr lang="en-GB" sz="1200" b="1" dirty="0" err="1" smtClean="0"/>
              <a:t>name.getClass</a:t>
            </a:r>
            <a:r>
              <a:rPr lang="en-GB" sz="1200" b="1" dirty="0"/>
              <a:t>()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displayClassInfo</a:t>
            </a:r>
            <a:r>
              <a:rPr lang="en-GB" sz="1200" dirty="0" smtClean="0"/>
              <a:t>(</a:t>
            </a:r>
            <a:r>
              <a:rPr lang="en-GB" sz="1200" b="1" dirty="0" err="1" smtClean="0"/>
              <a:t>now.getClass</a:t>
            </a:r>
            <a:r>
              <a:rPr lang="en-GB" sz="1200" b="1" dirty="0"/>
              <a:t>()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displayClassInfo</a:t>
            </a:r>
            <a:r>
              <a:rPr lang="en-GB" sz="1200" dirty="0" smtClean="0"/>
              <a:t>(</a:t>
            </a:r>
            <a:r>
              <a:rPr lang="en-GB" sz="1200" b="1" dirty="0" smtClean="0"/>
              <a:t>new </a:t>
            </a:r>
            <a:r>
              <a:rPr lang="en-GB" sz="1200" b="1" dirty="0"/>
              <a:t>Integer(</a:t>
            </a:r>
            <a:r>
              <a:rPr lang="en-GB" sz="1200" b="1" dirty="0" err="1"/>
              <a:t>num</a:t>
            </a:r>
            <a:r>
              <a:rPr lang="en-GB" sz="1200" b="1" dirty="0"/>
              <a:t>).</a:t>
            </a:r>
            <a:r>
              <a:rPr lang="en-GB" sz="1200" b="1" dirty="0" err="1"/>
              <a:t>getClass</a:t>
            </a:r>
            <a:r>
              <a:rPr lang="en-GB" sz="1200" b="1" dirty="0"/>
              <a:t>()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displayClassInfo</a:t>
            </a:r>
            <a:r>
              <a:rPr lang="en-GB" sz="1200" dirty="0" smtClean="0"/>
              <a:t>(</a:t>
            </a:r>
            <a:r>
              <a:rPr lang="en-GB" sz="1200" b="1" dirty="0" err="1" smtClean="0"/>
              <a:t>args.getClass</a:t>
            </a:r>
            <a:r>
              <a:rPr lang="en-GB" sz="1200" b="1" dirty="0"/>
              <a:t>()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}</a:t>
            </a:r>
            <a:endParaRPr lang="en-GB" sz="1200" dirty="0"/>
          </a:p>
          <a:p>
            <a:endParaRPr lang="en-GB" sz="1200" dirty="0"/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private </a:t>
            </a:r>
            <a:r>
              <a:rPr lang="en-GB" sz="1200" dirty="0"/>
              <a:t>static void </a:t>
            </a:r>
            <a:r>
              <a:rPr lang="en-GB" sz="1200" dirty="0" err="1"/>
              <a:t>displayClassInfo</a:t>
            </a:r>
            <a:r>
              <a:rPr lang="en-GB" sz="1200" dirty="0"/>
              <a:t>(Class&lt;?&gt; </a:t>
            </a:r>
            <a:r>
              <a:rPr lang="en-GB" sz="1200" dirty="0" err="1"/>
              <a:t>classInfo</a:t>
            </a:r>
            <a:r>
              <a:rPr lang="en-GB" sz="1200" dirty="0"/>
              <a:t>)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System.out.printf</a:t>
            </a:r>
            <a:r>
              <a:rPr lang="en-GB" sz="1200" dirty="0"/>
              <a:t>("Class name:  %s\n",   </a:t>
            </a:r>
            <a:r>
              <a:rPr lang="en-GB" sz="1200" b="1" dirty="0" err="1"/>
              <a:t>classInfo.getName</a:t>
            </a:r>
            <a:r>
              <a:rPr lang="en-GB" sz="1200" b="1" dirty="0"/>
              <a:t>()</a:t>
            </a:r>
            <a:r>
              <a:rPr lang="en-GB" sz="1200" dirty="0"/>
              <a:t>);</a:t>
            </a:r>
          </a:p>
          <a:p>
            <a:r>
              <a:rPr lang="pt-BR" sz="1200" dirty="0" smtClean="0"/>
              <a:t>    System.out.printf</a:t>
            </a:r>
            <a:r>
              <a:rPr lang="pt-BR" sz="1200" dirty="0"/>
              <a:t>("Simple name: %s\n\n", </a:t>
            </a:r>
            <a:r>
              <a:rPr lang="pt-BR" sz="1200" b="1" dirty="0"/>
              <a:t>classInfo.getSimpleName()</a:t>
            </a:r>
            <a:r>
              <a:rPr lang="pt-BR" sz="1200" dirty="0"/>
              <a:t>);</a:t>
            </a:r>
          </a:p>
          <a:p>
            <a:r>
              <a:rPr lang="en-GB" sz="1200" dirty="0" smtClean="0"/>
              <a:t>  }</a:t>
            </a:r>
            <a:endParaRPr lang="en-GB" sz="1200" dirty="0"/>
          </a:p>
          <a:p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17156</TotalTime>
  <Words>2179</Words>
  <Application>Microsoft Office PowerPoint</Application>
  <PresentationFormat>On-screen Show (4:3)</PresentationFormat>
  <Paragraphs>470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Blends</vt:lpstr>
      <vt:lpstr>Reflection</vt:lpstr>
      <vt:lpstr>Contents</vt:lpstr>
      <vt:lpstr>1. Getting Started with Reflection</vt:lpstr>
      <vt:lpstr>Recap of Classes</vt:lpstr>
      <vt:lpstr>Contents of a .class File</vt:lpstr>
      <vt:lpstr>Accessing Metadata at Run-Time</vt:lpstr>
      <vt:lpstr>2. Accessing Metadata Information</vt:lpstr>
      <vt:lpstr>Getting Class Info</vt:lpstr>
      <vt:lpstr>Getting Class Info – Example </vt:lpstr>
      <vt:lpstr>Getting Method Info</vt:lpstr>
      <vt:lpstr>Getting Method Info – Example (1)</vt:lpstr>
      <vt:lpstr>Getting Method Info – Example (2)</vt:lpstr>
      <vt:lpstr>Getting Constructor Info</vt:lpstr>
      <vt:lpstr>Getting Constructor Info – Example (1)</vt:lpstr>
      <vt:lpstr>Getting Constructor Info – Example (2)</vt:lpstr>
      <vt:lpstr>Getting Field Info</vt:lpstr>
      <vt:lpstr>Getting Field Info – Example (1)</vt:lpstr>
      <vt:lpstr>Getting Field Info – Example (2)</vt:lpstr>
      <vt:lpstr>3. Creating and Using Objects</vt:lpstr>
      <vt:lpstr>Creating an Object</vt:lpstr>
      <vt:lpstr>Creating an Object – Example</vt:lpstr>
      <vt:lpstr>Invoking Methods</vt:lpstr>
      <vt:lpstr>Invoking Methods – Example </vt:lpstr>
      <vt:lpstr>Accessing Field Values</vt:lpstr>
      <vt:lpstr>Accessing Field Values – Example </vt:lpstr>
      <vt:lpstr>Summary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549</cp:revision>
  <dcterms:created xsi:type="dcterms:W3CDTF">2002-05-03T12:27:39Z</dcterms:created>
  <dcterms:modified xsi:type="dcterms:W3CDTF">2011-06-25T15:55:25Z</dcterms:modified>
</cp:coreProperties>
</file>