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7"/>
  </p:notesMasterIdLst>
  <p:handoutMasterIdLst>
    <p:handoutMasterId r:id="rId18"/>
  </p:handoutMasterIdLst>
  <p:sldIdLst>
    <p:sldId id="256" r:id="rId2"/>
    <p:sldId id="497" r:id="rId3"/>
    <p:sldId id="319" r:id="rId4"/>
    <p:sldId id="339" r:id="rId5"/>
    <p:sldId id="352" r:id="rId6"/>
    <p:sldId id="340" r:id="rId7"/>
    <p:sldId id="323" r:id="rId8"/>
    <p:sldId id="411" r:id="rId9"/>
    <p:sldId id="517" r:id="rId10"/>
    <p:sldId id="486" r:id="rId11"/>
    <p:sldId id="500" r:id="rId12"/>
    <p:sldId id="519" r:id="rId13"/>
    <p:sldId id="518" r:id="rId14"/>
    <p:sldId id="520" r:id="rId15"/>
    <p:sldId id="375" r:id="rId16"/>
  </p:sldIdLst>
  <p:sldSz cx="9144000" cy="6858000" type="screen4x3"/>
  <p:notesSz cx="6854825" cy="97504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CC99FF"/>
    <a:srgbClr val="E400A8"/>
    <a:srgbClr val="CC0099"/>
    <a:srgbClr val="3FFF48"/>
    <a:srgbClr val="3399FF"/>
    <a:srgbClr val="000099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7898" autoAdjust="0"/>
    <p:restoredTop sz="94595" autoAdjust="0"/>
  </p:normalViewPr>
  <p:slideViewPr>
    <p:cSldViewPr snapToGrid="0">
      <p:cViewPr varScale="1">
        <p:scale>
          <a:sx n="90" d="100"/>
          <a:sy n="90" d="100"/>
        </p:scale>
        <p:origin x="-1590" y="-102"/>
      </p:cViewPr>
      <p:guideLst>
        <p:guide orient="horz" pos="3959"/>
        <p:guide pos="38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>
        <p:scale>
          <a:sx n="70" d="100"/>
          <a:sy n="70" d="100"/>
        </p:scale>
        <p:origin x="-672" y="-72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47713" y="314325"/>
            <a:ext cx="5427662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Swing User Interfaces</a:t>
            </a:r>
            <a:endParaRPr lang="en-GB" dirty="0"/>
          </a:p>
        </p:txBody>
      </p:sp>
      <p:sp>
        <p:nvSpPr>
          <p:cNvPr id="34819" name="Line 7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0" name="Line 8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1" name="Rectangle 9"/>
          <p:cNvSpPr>
            <a:spLocks noChangeArrowheads="1"/>
          </p:cNvSpPr>
          <p:nvPr/>
        </p:nvSpPr>
        <p:spPr bwMode="auto">
          <a:xfrm>
            <a:off x="2324100" y="9282113"/>
            <a:ext cx="2206625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r>
              <a:rPr lang="en-GB" sz="1000">
                <a:latin typeface="Tahoma" pitchFamily="34" charset="0"/>
              </a:rPr>
              <a:t>© Olsen Software, 2011</a:t>
            </a:r>
          </a:p>
        </p:txBody>
      </p:sp>
    </p:spTree>
    <p:extLst>
      <p:ext uri="{BB962C8B-B14F-4D97-AF65-F5344CB8AC3E}">
        <p14:creationId xmlns:p14="http://schemas.microsoft.com/office/powerpoint/2010/main" val="158704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47713" y="314325"/>
            <a:ext cx="5427662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Swing User Interfaces</a:t>
            </a:r>
            <a:endParaRPr lang="en-GB" dirty="0"/>
          </a:p>
        </p:txBody>
      </p:sp>
      <p:sp>
        <p:nvSpPr>
          <p:cNvPr id="1843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48175"/>
            <a:ext cx="548322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767263" y="9231313"/>
            <a:ext cx="152400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0419D0D7-06F0-4C33-AB52-5913A86581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8438" name="Line 8"/>
          <p:cNvSpPr>
            <a:spLocks noChangeShapeType="1"/>
          </p:cNvSpPr>
          <p:nvPr/>
        </p:nvSpPr>
        <p:spPr bwMode="auto">
          <a:xfrm>
            <a:off x="695325" y="4438650"/>
            <a:ext cx="54737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39" name="Line 9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2324100" y="9282113"/>
            <a:ext cx="2206625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r>
              <a:rPr lang="en-GB" sz="1000">
                <a:latin typeface="Tahoma" pitchFamily="34" charset="0"/>
              </a:rPr>
              <a:t>© Olsen Software, 2011</a:t>
            </a:r>
          </a:p>
        </p:txBody>
      </p:sp>
      <p:sp>
        <p:nvSpPr>
          <p:cNvPr id="18441" name="Line 11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33020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Swing User Interfaces</a:t>
            </a:r>
            <a:endParaRPr lang="en-GB" sz="1000" dirty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9459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Swing User Interfaces</a:t>
            </a:r>
            <a:endParaRPr lang="en-GB" sz="1000" dirty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Swing User Interfaces</a:t>
            </a:r>
            <a:endParaRPr lang="en-GB" sz="1000" dirty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Swing User Interfaces</a:t>
            </a:r>
            <a:endParaRPr lang="en-GB" sz="1000" dirty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Swing User Interfaces</a:t>
            </a:r>
            <a:endParaRPr lang="en-GB" sz="1000" dirty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Swing User Interfaces</a:t>
            </a:r>
            <a:endParaRPr lang="en-GB" sz="1000" dirty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Swing User Interfaces</a:t>
            </a:r>
            <a:endParaRPr lang="en-GB" sz="1000" dirty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Swing User Interfaces</a:t>
            </a:r>
            <a:endParaRPr lang="en-GB" sz="1000" dirty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Swing User Interfaces</a:t>
            </a:r>
            <a:endParaRPr lang="en-GB" sz="1000" dirty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Swing User Interfaces</a:t>
            </a:r>
            <a:endParaRPr lang="en-GB" sz="1000" dirty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Swing User Interfaces</a:t>
            </a:r>
            <a:endParaRPr lang="en-GB" sz="1000" dirty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Swing User Interfaces</a:t>
            </a:r>
            <a:endParaRPr lang="en-GB" sz="1000" dirty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Swing User Interfaces</a:t>
            </a:r>
            <a:endParaRPr lang="en-GB" sz="1000" dirty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Swing User Interfaces</a:t>
            </a:r>
            <a:endParaRPr lang="en-GB" sz="1000" dirty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Swing User Interfaces</a:t>
            </a:r>
            <a:endParaRPr lang="en-GB" sz="1000" dirty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98463" y="1397000"/>
            <a:ext cx="711200" cy="474663"/>
            <a:chOff x="720" y="336"/>
            <a:chExt cx="624" cy="43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2288" y="1819275"/>
            <a:ext cx="738187" cy="474663"/>
            <a:chOff x="912" y="2640"/>
            <a:chExt cx="672" cy="43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248" y="2640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7950" y="1746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flipV="1">
            <a:off x="423863" y="2111375"/>
            <a:ext cx="8343900" cy="555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25"/>
          <p:cNvSpPr>
            <a:spLocks noChangeArrowheads="1"/>
          </p:cNvSpPr>
          <p:nvPr userDrawn="1"/>
        </p:nvSpPr>
        <p:spPr bwMode="auto">
          <a:xfrm rot="16200000" flipV="1">
            <a:off x="242888" y="1785937"/>
            <a:ext cx="1055688" cy="555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52705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5282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7882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02C5C-03D4-4FA1-B4ED-7DE638EBFE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37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0375" y="214313"/>
            <a:ext cx="2133600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14313"/>
            <a:ext cx="625157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6178C-C9C5-4FE2-A218-F0372BF358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90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70C72-B8AA-45DB-B27F-6418586B32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27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BFD1A-9CE9-4011-8235-E3FF58E4EC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79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196975"/>
            <a:ext cx="4167188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196975"/>
            <a:ext cx="4167187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DCB69-BBA0-4A40-8637-2B55B2F2F5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29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DCC52-77C4-4C05-A160-A71A032C9B2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76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D5019-3924-4019-AEE1-D0FFB2C956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44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F165F-2712-400C-8954-01FA7C72E6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8EE6A-CCDA-4E83-B14D-455F67AB89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DF7DC-920C-4D21-A44F-71B63C5CA0A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69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223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223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461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646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573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ADA8EA5-89F9-49F9-8997-9A67D2FF90A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4" name="Rectangle 14"/>
          <p:cNvSpPr>
            <a:spLocks noChangeArrowheads="1"/>
          </p:cNvSpPr>
          <p:nvPr userDrawn="1"/>
        </p:nvSpPr>
        <p:spPr bwMode="auto">
          <a:xfrm flipV="1">
            <a:off x="423863" y="906463"/>
            <a:ext cx="8343900" cy="5556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5"/>
          <p:cNvSpPr>
            <a:spLocks noChangeArrowheads="1"/>
          </p:cNvSpPr>
          <p:nvPr userDrawn="1"/>
        </p:nvSpPr>
        <p:spPr bwMode="auto">
          <a:xfrm rot="16200000" flipV="1">
            <a:off x="242888" y="614362"/>
            <a:ext cx="1055688" cy="555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0225"/>
            <a:ext cx="7772400" cy="1462088"/>
          </a:xfrm>
        </p:spPr>
        <p:txBody>
          <a:bodyPr/>
          <a:lstStyle/>
          <a:p>
            <a:pPr algn="ctr" eaLnBrk="1" hangingPunct="1"/>
            <a:r>
              <a:rPr lang="en-GB" sz="3000" dirty="0" smtClean="0"/>
              <a:t>Swing User Interfaces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0200" y="2922588"/>
            <a:ext cx="8620125" cy="2852737"/>
          </a:xfrm>
        </p:spPr>
        <p:txBody>
          <a:bodyPr/>
          <a:lstStyle/>
          <a:p>
            <a:pPr eaLnBrk="1" hangingPunct="1">
              <a:tabLst>
                <a:tab pos="7078663" algn="l"/>
              </a:tabLst>
            </a:pPr>
            <a:r>
              <a:rPr lang="en-GB" b="1" smtClean="0"/>
              <a:t>Appendix </a:t>
            </a:r>
            <a:r>
              <a:rPr lang="en-GB" b="1" smtClean="0"/>
              <a:t>C</a:t>
            </a:r>
            <a:endParaRPr lang="en-GB" b="1" smtClean="0"/>
          </a:p>
          <a:p>
            <a:pPr eaLnBrk="1" hangingPunct="1">
              <a:tabLst>
                <a:tab pos="7078663" algn="l"/>
              </a:tabLst>
            </a:pPr>
            <a:endParaRPr lang="en-GB" b="1" dirty="0" smtClean="0"/>
          </a:p>
          <a:p>
            <a:pPr eaLnBrk="1" hangingPunct="1">
              <a:tabLst>
                <a:tab pos="7078663" algn="l"/>
              </a:tabLst>
            </a:pPr>
            <a:r>
              <a:rPr lang="en-GB" b="1" dirty="0" smtClean="0"/>
              <a:t>Sun Certified Java Programmer Workshop</a:t>
            </a:r>
          </a:p>
          <a:p>
            <a:pPr eaLnBrk="1" hangingPunct="1">
              <a:tabLst>
                <a:tab pos="7078663" algn="l"/>
              </a:tabLst>
            </a:pPr>
            <a:endParaRPr lang="en-GB" sz="1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7727B7A-3BA2-4058-B5FC-B8C1FC425754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Setting Up a Top-Level Container</a:t>
            </a: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Swing applications have at least one top-level Swing container</a:t>
            </a:r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JFrame</a:t>
            </a:r>
            <a:r>
              <a:rPr lang="en-GB" smtClean="0"/>
              <a:t>, </a:t>
            </a:r>
            <a:r>
              <a:rPr lang="en-GB" smtClean="0">
                <a:latin typeface="Lucida Console" pitchFamily="49" charset="0"/>
              </a:rPr>
              <a:t>JDialog</a:t>
            </a:r>
            <a:r>
              <a:rPr lang="en-GB" smtClean="0"/>
              <a:t>, or </a:t>
            </a:r>
            <a:r>
              <a:rPr lang="en-GB" smtClean="0">
                <a:latin typeface="Lucida Console" pitchFamily="49" charset="0"/>
              </a:rPr>
              <a:t>JApplet</a:t>
            </a:r>
          </a:p>
          <a:p>
            <a:pPr eaLnBrk="1" hangingPunct="1"/>
            <a:r>
              <a:rPr lang="en-GB" smtClean="0"/>
              <a:t>The sample application has a single </a:t>
            </a:r>
            <a:r>
              <a:rPr lang="en-GB" smtClean="0">
                <a:latin typeface="Lucida Console" pitchFamily="49" charset="0"/>
              </a:rPr>
              <a:t>JFrame</a:t>
            </a:r>
          </a:p>
        </p:txBody>
      </p:sp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555625" y="2919413"/>
            <a:ext cx="8232775" cy="216058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/>
              <a:t>// Create the </a:t>
            </a:r>
            <a:r>
              <a:rPr lang="en-GB" sz="1200" dirty="0" err="1" smtClean="0"/>
              <a:t>Jframe</a:t>
            </a:r>
            <a:r>
              <a:rPr lang="en-GB" sz="1200" dirty="0" smtClean="0"/>
              <a:t>.</a:t>
            </a:r>
            <a:endParaRPr lang="en-GB" sz="1200" dirty="0"/>
          </a:p>
          <a:p>
            <a:pPr defTabSz="739775"/>
            <a:r>
              <a:rPr lang="en-GB" sz="1200" dirty="0" err="1"/>
              <a:t>JFrame</a:t>
            </a:r>
            <a:r>
              <a:rPr lang="en-GB" sz="1200" dirty="0"/>
              <a:t> frame = new </a:t>
            </a:r>
            <a:r>
              <a:rPr lang="en-GB" sz="1200" dirty="0" err="1"/>
              <a:t>JFrame</a:t>
            </a:r>
            <a:r>
              <a:rPr lang="en-GB" sz="1200" dirty="0"/>
              <a:t>("My Simple Swing Frame");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/>
              <a:t>// Set the size of the frame (width, height</a:t>
            </a:r>
            <a:r>
              <a:rPr lang="en-GB" sz="1200" dirty="0" smtClean="0"/>
              <a:t>).</a:t>
            </a:r>
            <a:endParaRPr lang="en-GB" sz="1200" dirty="0"/>
          </a:p>
          <a:p>
            <a:pPr defTabSz="739775"/>
            <a:r>
              <a:rPr lang="en-GB" sz="1200" dirty="0" err="1"/>
              <a:t>frame.setSize</a:t>
            </a:r>
            <a:r>
              <a:rPr lang="en-GB" sz="1200" dirty="0"/>
              <a:t>(400,200); 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/>
              <a:t>// Ensure the window is closed properly on </a:t>
            </a:r>
            <a:r>
              <a:rPr lang="en-GB" sz="1200" dirty="0" smtClean="0"/>
              <a:t>exit.</a:t>
            </a:r>
            <a:endParaRPr lang="en-GB" sz="1200" dirty="0"/>
          </a:p>
          <a:p>
            <a:pPr defTabSz="739775"/>
            <a:r>
              <a:rPr lang="en-GB" sz="1200" dirty="0" err="1"/>
              <a:t>frame.setDefaultCloseOperation</a:t>
            </a:r>
            <a:r>
              <a:rPr lang="en-GB" sz="1200" dirty="0"/>
              <a:t>(</a:t>
            </a:r>
            <a:r>
              <a:rPr lang="en-GB" sz="1200" dirty="0" err="1"/>
              <a:t>JFrame.EXIT_ON_CLOSE</a:t>
            </a:r>
            <a:r>
              <a:rPr lang="en-GB" sz="1200" dirty="0"/>
              <a:t>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/>
              <a:t>// Make the frame </a:t>
            </a:r>
            <a:r>
              <a:rPr lang="en-GB" sz="1200" dirty="0" smtClean="0"/>
              <a:t>visible.</a:t>
            </a:r>
            <a:endParaRPr lang="en-GB" sz="1200" dirty="0"/>
          </a:p>
          <a:p>
            <a:pPr defTabSz="739775"/>
            <a:r>
              <a:rPr lang="en-GB" sz="1200" dirty="0" err="1"/>
              <a:t>frame.setVisible</a:t>
            </a:r>
            <a:r>
              <a:rPr lang="en-GB" sz="1200" dirty="0"/>
              <a:t>(true); </a:t>
            </a:r>
          </a:p>
        </p:txBody>
      </p:sp>
      <p:pic>
        <p:nvPicPr>
          <p:cNvPr id="12294" name="Picture 1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41875" y="4881563"/>
            <a:ext cx="3646488" cy="1824037"/>
          </a:xfrm>
          <a:noFill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857B770-045D-4361-AE6F-5319FE290254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Setting Up Components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Swing defines a gamut of component classes</a:t>
            </a:r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JLabel</a:t>
            </a:r>
            <a:r>
              <a:rPr lang="en-GB" smtClean="0"/>
              <a:t>, </a:t>
            </a:r>
            <a:r>
              <a:rPr lang="en-GB" smtClean="0">
                <a:latin typeface="Lucida Console" pitchFamily="49" charset="0"/>
              </a:rPr>
              <a:t>JTextField</a:t>
            </a:r>
            <a:r>
              <a:rPr lang="en-GB" smtClean="0"/>
              <a:t>, </a:t>
            </a:r>
            <a:r>
              <a:rPr lang="en-GB" smtClean="0">
                <a:latin typeface="Lucida Console" pitchFamily="49" charset="0"/>
              </a:rPr>
              <a:t>JButton</a:t>
            </a:r>
            <a:r>
              <a:rPr lang="en-GB" smtClean="0"/>
              <a:t>, </a:t>
            </a:r>
            <a:r>
              <a:rPr lang="en-GB" smtClean="0">
                <a:latin typeface="Lucida Console" pitchFamily="49" charset="0"/>
              </a:rPr>
              <a:t>JTextArea</a:t>
            </a:r>
            <a:r>
              <a:rPr lang="en-GB" smtClean="0"/>
              <a:t>, etc.</a:t>
            </a:r>
          </a:p>
          <a:p>
            <a:pPr eaLnBrk="1" hangingPunct="1"/>
            <a:r>
              <a:rPr lang="en-GB" smtClean="0"/>
              <a:t>Components are typically contained in a </a:t>
            </a:r>
            <a:r>
              <a:rPr lang="en-GB" smtClean="0">
                <a:latin typeface="Lucida Console" pitchFamily="49" charset="0"/>
              </a:rPr>
              <a:t>JPanel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555625" y="2536825"/>
            <a:ext cx="8232775" cy="270510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 err="1"/>
              <a:t>JLabel</a:t>
            </a:r>
            <a:r>
              <a:rPr lang="en-GB" sz="1200" dirty="0"/>
              <a:t>     label     = new </a:t>
            </a:r>
            <a:r>
              <a:rPr lang="en-GB" sz="1200" dirty="0" err="1"/>
              <a:t>JLabel</a:t>
            </a:r>
            <a:r>
              <a:rPr lang="en-GB" sz="1200" dirty="0"/>
              <a:t>("Enter text:");</a:t>
            </a:r>
          </a:p>
          <a:p>
            <a:pPr defTabSz="739775"/>
            <a:r>
              <a:rPr lang="en-GB" sz="1200" dirty="0" err="1"/>
              <a:t>JTextField</a:t>
            </a:r>
            <a:r>
              <a:rPr lang="en-GB" sz="1200" dirty="0"/>
              <a:t> </a:t>
            </a:r>
            <a:r>
              <a:rPr lang="en-GB" sz="1200" dirty="0" err="1"/>
              <a:t>textField</a:t>
            </a:r>
            <a:r>
              <a:rPr lang="en-GB" sz="1200" dirty="0"/>
              <a:t> = new </a:t>
            </a:r>
            <a:r>
              <a:rPr lang="en-GB" sz="1200" dirty="0" err="1"/>
              <a:t>JTextField</a:t>
            </a:r>
            <a:r>
              <a:rPr lang="en-GB" sz="1200" dirty="0"/>
              <a:t>(20);</a:t>
            </a:r>
          </a:p>
          <a:p>
            <a:pPr defTabSz="739775"/>
            <a:r>
              <a:rPr lang="en-GB" sz="1200" dirty="0" err="1"/>
              <a:t>JButton</a:t>
            </a:r>
            <a:r>
              <a:rPr lang="en-GB" sz="1200" dirty="0"/>
              <a:t>    button    = new </a:t>
            </a:r>
            <a:r>
              <a:rPr lang="en-GB" sz="1200" dirty="0" err="1"/>
              <a:t>JButton</a:t>
            </a:r>
            <a:r>
              <a:rPr lang="en-GB" sz="1200" dirty="0"/>
              <a:t>("Click me");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/>
              <a:t>// Create the </a:t>
            </a:r>
            <a:r>
              <a:rPr lang="en-GB" sz="1200" dirty="0" err="1" smtClean="0"/>
              <a:t>JPanel</a:t>
            </a:r>
            <a:r>
              <a:rPr lang="en-GB" sz="1200" dirty="0" smtClean="0"/>
              <a:t>.</a:t>
            </a:r>
            <a:endParaRPr lang="en-GB" sz="1200" dirty="0"/>
          </a:p>
          <a:p>
            <a:pPr defTabSz="739775"/>
            <a:r>
              <a:rPr lang="en-GB" sz="1200" dirty="0" err="1"/>
              <a:t>JPanel</a:t>
            </a:r>
            <a:r>
              <a:rPr lang="en-GB" sz="1200" dirty="0"/>
              <a:t> pane = new </a:t>
            </a:r>
            <a:r>
              <a:rPr lang="en-GB" sz="1200" dirty="0" err="1"/>
              <a:t>JPanel</a:t>
            </a:r>
            <a:r>
              <a:rPr lang="en-GB" sz="1200" dirty="0"/>
              <a:t>();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/>
              <a:t>// Set an internal border (top, bottom, left, right) for the </a:t>
            </a:r>
            <a:r>
              <a:rPr lang="en-GB" sz="1200" dirty="0" err="1" smtClean="0"/>
              <a:t>JPanel</a:t>
            </a:r>
            <a:r>
              <a:rPr lang="en-GB" sz="1200" dirty="0" smtClean="0"/>
              <a:t>.</a:t>
            </a:r>
            <a:endParaRPr lang="en-GB" sz="1200" dirty="0"/>
          </a:p>
          <a:p>
            <a:pPr defTabSz="739775"/>
            <a:r>
              <a:rPr lang="en-GB" sz="1200" dirty="0" err="1"/>
              <a:t>pane.setBorder</a:t>
            </a:r>
            <a:r>
              <a:rPr lang="en-GB" sz="1200" dirty="0"/>
              <a:t>(</a:t>
            </a:r>
            <a:r>
              <a:rPr lang="en-GB" sz="1200" dirty="0" err="1"/>
              <a:t>BorderFactory.createEmptyBorder</a:t>
            </a:r>
            <a:r>
              <a:rPr lang="en-GB" sz="1200" dirty="0"/>
              <a:t>(20, 20, 20, 20));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/>
              <a:t>// Add components to the </a:t>
            </a:r>
            <a:r>
              <a:rPr lang="en-GB" sz="1200" dirty="0" err="1" smtClean="0"/>
              <a:t>JPanel</a:t>
            </a:r>
            <a:r>
              <a:rPr lang="en-GB" sz="1200" dirty="0" smtClean="0"/>
              <a:t>.</a:t>
            </a:r>
            <a:endParaRPr lang="en-GB" sz="1200" dirty="0"/>
          </a:p>
          <a:p>
            <a:pPr defTabSz="739775"/>
            <a:r>
              <a:rPr lang="en-GB" sz="1200" dirty="0" err="1"/>
              <a:t>pane.add</a:t>
            </a:r>
            <a:r>
              <a:rPr lang="en-GB" sz="1200" dirty="0"/>
              <a:t>(label);</a:t>
            </a:r>
          </a:p>
          <a:p>
            <a:pPr defTabSz="739775"/>
            <a:r>
              <a:rPr lang="en-GB" sz="1200" dirty="0" err="1"/>
              <a:t>pane.add</a:t>
            </a:r>
            <a:r>
              <a:rPr lang="en-GB" sz="1200" dirty="0"/>
              <a:t>(</a:t>
            </a:r>
            <a:r>
              <a:rPr lang="en-GB" sz="1200" dirty="0" err="1"/>
              <a:t>textField</a:t>
            </a:r>
            <a:r>
              <a:rPr lang="en-GB" sz="1200" dirty="0"/>
              <a:t>);</a:t>
            </a:r>
          </a:p>
          <a:p>
            <a:pPr defTabSz="739775"/>
            <a:r>
              <a:rPr lang="en-GB" sz="1200" dirty="0" err="1"/>
              <a:t>pane.add</a:t>
            </a:r>
            <a:r>
              <a:rPr lang="en-GB" sz="1200" dirty="0"/>
              <a:t>(button);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3036384-FDFE-45B1-B4C9-FA61F2FB26A9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Adding Components to the Frame</a:t>
            </a:r>
            <a:endParaRPr lang="en-GB" sz="3400" smtClean="0">
              <a:latin typeface="Lucida Console" pitchFamily="49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Add the </a:t>
            </a:r>
            <a:r>
              <a:rPr lang="en-GB" smtClean="0">
                <a:latin typeface="Lucida Console" pitchFamily="49" charset="0"/>
              </a:rPr>
              <a:t>JPanel</a:t>
            </a:r>
            <a:r>
              <a:rPr lang="en-GB" smtClean="0"/>
              <a:t> to the </a:t>
            </a:r>
            <a:r>
              <a:rPr lang="en-GB" smtClean="0">
                <a:latin typeface="Lucida Console" pitchFamily="49" charset="0"/>
              </a:rPr>
              <a:t>JFrame</a:t>
            </a:r>
            <a:r>
              <a:rPr lang="en-GB" smtClean="0"/>
              <a:t>'s content pane</a:t>
            </a:r>
          </a:p>
          <a:p>
            <a:pPr lvl="1" eaLnBrk="1" hangingPunct="1"/>
            <a:r>
              <a:rPr lang="en-GB" smtClean="0"/>
              <a:t>Call </a:t>
            </a:r>
            <a:r>
              <a:rPr lang="en-GB" smtClean="0">
                <a:latin typeface="Lucida Console" pitchFamily="49" charset="0"/>
              </a:rPr>
              <a:t>pack()</a:t>
            </a:r>
            <a:r>
              <a:rPr lang="en-GB" smtClean="0"/>
              <a:t> instead of </a:t>
            </a:r>
            <a:r>
              <a:rPr lang="en-GB" smtClean="0">
                <a:latin typeface="Lucida Console" pitchFamily="49" charset="0"/>
              </a:rPr>
              <a:t>setSize()</a:t>
            </a:r>
            <a:r>
              <a:rPr lang="en-GB" smtClean="0"/>
              <a:t> on the </a:t>
            </a:r>
            <a:r>
              <a:rPr lang="en-GB" smtClean="0">
                <a:latin typeface="Lucida Console" pitchFamily="49" charset="0"/>
              </a:rPr>
              <a:t>JFrame</a:t>
            </a:r>
            <a:endParaRPr lang="en-GB" smtClean="0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555625" y="2036763"/>
            <a:ext cx="8232775" cy="109220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/>
              <a:t>// Code, as before…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/>
              <a:t>// Add the </a:t>
            </a:r>
            <a:r>
              <a:rPr lang="en-GB" sz="1200" dirty="0" err="1"/>
              <a:t>JPanel</a:t>
            </a:r>
            <a:r>
              <a:rPr lang="en-GB" sz="1200" dirty="0"/>
              <a:t> to the frame, and then display the </a:t>
            </a:r>
            <a:r>
              <a:rPr lang="en-GB" sz="1200" dirty="0" err="1" smtClean="0"/>
              <a:t>JFrame</a:t>
            </a:r>
            <a:r>
              <a:rPr lang="en-GB" sz="1200" dirty="0" smtClean="0"/>
              <a:t>.</a:t>
            </a:r>
            <a:endParaRPr lang="en-GB" sz="1200" dirty="0"/>
          </a:p>
          <a:p>
            <a:pPr defTabSz="739775"/>
            <a:r>
              <a:rPr lang="en-GB" sz="1200" dirty="0" err="1"/>
              <a:t>frame.getContentPane</a:t>
            </a:r>
            <a:r>
              <a:rPr lang="en-GB" sz="1200" dirty="0"/>
              <a:t>().add(pane);</a:t>
            </a:r>
          </a:p>
          <a:p>
            <a:pPr defTabSz="739775"/>
            <a:r>
              <a:rPr lang="en-GB" sz="1200" dirty="0" err="1"/>
              <a:t>frame.setVisible</a:t>
            </a:r>
            <a:r>
              <a:rPr lang="en-GB" sz="1200" dirty="0"/>
              <a:t>();</a:t>
            </a:r>
          </a:p>
        </p:txBody>
      </p:sp>
      <p:pic>
        <p:nvPicPr>
          <p:cNvPr id="14342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27275" y="3783013"/>
            <a:ext cx="6110288" cy="1566862"/>
          </a:xfrm>
          <a:noFill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BA757D6-0B56-4606-8B04-6A0B4E465D65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Handling Events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Use the familiar approach to event-handling </a:t>
            </a:r>
          </a:p>
          <a:p>
            <a:pPr lvl="1" eaLnBrk="1" hangingPunct="1"/>
            <a:r>
              <a:rPr lang="en-GB" smtClean="0"/>
              <a:t>Implement the appropriate </a:t>
            </a:r>
            <a:r>
              <a:rPr lang="en-GB" smtClean="0">
                <a:latin typeface="Lucida Console" pitchFamily="49" charset="0"/>
              </a:rPr>
              <a:t>XxxxListener</a:t>
            </a:r>
            <a:r>
              <a:rPr lang="en-GB" smtClean="0"/>
              <a:t> interface</a:t>
            </a:r>
          </a:p>
          <a:p>
            <a:pPr lvl="1" eaLnBrk="1" hangingPunct="1"/>
            <a:r>
              <a:rPr lang="en-GB" smtClean="0"/>
              <a:t>Implement the methods declared in the </a:t>
            </a:r>
            <a:r>
              <a:rPr lang="en-GB" smtClean="0">
                <a:latin typeface="Lucida Console" pitchFamily="49" charset="0"/>
              </a:rPr>
              <a:t>XxxxListener</a:t>
            </a:r>
            <a:r>
              <a:rPr lang="en-GB" smtClean="0"/>
              <a:t> interface</a:t>
            </a:r>
          </a:p>
          <a:p>
            <a:pPr lvl="1" eaLnBrk="1" hangingPunct="1"/>
            <a:r>
              <a:rPr lang="en-GB" smtClean="0"/>
              <a:t>Call </a:t>
            </a:r>
            <a:r>
              <a:rPr lang="en-GB" smtClean="0">
                <a:latin typeface="Lucida Console" pitchFamily="49" charset="0"/>
              </a:rPr>
              <a:t>addXxxxListener()</a:t>
            </a:r>
            <a:r>
              <a:rPr lang="en-GB" smtClean="0"/>
              <a:t> on the source object</a:t>
            </a:r>
          </a:p>
          <a:p>
            <a:pPr eaLnBrk="1" hangingPunct="1"/>
            <a:r>
              <a:rPr lang="en-GB" smtClean="0"/>
              <a:t>For example, to handle button click events:</a:t>
            </a:r>
          </a:p>
          <a:p>
            <a:pPr eaLnBrk="1" hangingPunct="1"/>
            <a:endParaRPr lang="en-GB" smtClean="0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555625" y="3273425"/>
            <a:ext cx="8232775" cy="288290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/>
              <a:t>import </a:t>
            </a:r>
            <a:r>
              <a:rPr lang="en-GB" sz="1200" dirty="0" err="1"/>
              <a:t>java.awt.event.ActionListener</a:t>
            </a:r>
            <a:r>
              <a:rPr lang="en-GB" sz="1200" dirty="0"/>
              <a:t>;</a:t>
            </a:r>
          </a:p>
          <a:p>
            <a:pPr defTabSz="739775"/>
            <a:r>
              <a:rPr lang="en-GB" sz="1200" dirty="0"/>
              <a:t>import </a:t>
            </a:r>
            <a:r>
              <a:rPr lang="en-GB" sz="1200" dirty="0" err="1"/>
              <a:t>java.awt.event.ActionEvent</a:t>
            </a:r>
            <a:r>
              <a:rPr lang="en-GB" sz="1200" dirty="0"/>
              <a:t>;</a:t>
            </a:r>
          </a:p>
          <a:p>
            <a:pPr defTabSz="739775"/>
            <a:r>
              <a:rPr lang="en-GB" sz="1200" dirty="0"/>
              <a:t>…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/>
              <a:t>public class </a:t>
            </a:r>
            <a:r>
              <a:rPr lang="en-GB" sz="1200" dirty="0" err="1" smtClean="0"/>
              <a:t>SimpleSwingDemo</a:t>
            </a:r>
            <a:r>
              <a:rPr lang="en-GB" sz="1200" dirty="0" smtClean="0"/>
              <a:t> </a:t>
            </a:r>
            <a:r>
              <a:rPr lang="en-GB" sz="1200" dirty="0"/>
              <a:t>implements </a:t>
            </a:r>
            <a:r>
              <a:rPr lang="en-GB" sz="1200" dirty="0" err="1"/>
              <a:t>ActionListener</a:t>
            </a:r>
            <a:r>
              <a:rPr lang="en-GB" sz="1200" dirty="0"/>
              <a:t> {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/>
              <a:t>    public </a:t>
            </a:r>
            <a:r>
              <a:rPr lang="en-GB" sz="1200" dirty="0" err="1" smtClean="0"/>
              <a:t>SimpleSwingDemo</a:t>
            </a:r>
            <a:r>
              <a:rPr lang="en-GB" sz="1200" dirty="0" smtClean="0"/>
              <a:t>() </a:t>
            </a:r>
            <a:r>
              <a:rPr lang="en-GB" sz="1200" dirty="0"/>
              <a:t>{</a:t>
            </a:r>
          </a:p>
          <a:p>
            <a:pPr defTabSz="739775"/>
            <a:r>
              <a:rPr lang="en-GB" sz="1200" dirty="0"/>
              <a:t>        …</a:t>
            </a:r>
          </a:p>
          <a:p>
            <a:pPr defTabSz="739775"/>
            <a:r>
              <a:rPr lang="en-GB" sz="1200" dirty="0"/>
              <a:t>        </a:t>
            </a:r>
            <a:r>
              <a:rPr lang="en-GB" sz="1200" dirty="0" err="1"/>
              <a:t>button.addActionListener</a:t>
            </a:r>
            <a:r>
              <a:rPr lang="en-GB" sz="1200" dirty="0"/>
              <a:t>(this);</a:t>
            </a:r>
          </a:p>
          <a:p>
            <a:pPr defTabSz="739775"/>
            <a:r>
              <a:rPr lang="en-GB" sz="1200" dirty="0"/>
              <a:t>    }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/>
              <a:t>    public void </a:t>
            </a:r>
            <a:r>
              <a:rPr lang="en-GB" sz="1200" dirty="0" err="1"/>
              <a:t>actionPerformed</a:t>
            </a:r>
            <a:r>
              <a:rPr lang="en-GB" sz="1200" dirty="0"/>
              <a:t>(</a:t>
            </a:r>
            <a:r>
              <a:rPr lang="en-GB" sz="1200" dirty="0" err="1"/>
              <a:t>ActionEvent</a:t>
            </a:r>
            <a:r>
              <a:rPr lang="en-GB" sz="1200" dirty="0"/>
              <a:t> </a:t>
            </a:r>
            <a:r>
              <a:rPr lang="en-GB" sz="1200" dirty="0" err="1"/>
              <a:t>evt</a:t>
            </a:r>
            <a:r>
              <a:rPr lang="en-GB" sz="1200" dirty="0"/>
              <a:t>) {</a:t>
            </a:r>
          </a:p>
          <a:p>
            <a:pPr defTabSz="739775"/>
            <a:r>
              <a:rPr lang="en-GB" sz="1200" dirty="0"/>
              <a:t>        // Event handler code…</a:t>
            </a:r>
          </a:p>
          <a:p>
            <a:pPr defTabSz="739775"/>
            <a:r>
              <a:rPr lang="en-GB" sz="1200" dirty="0"/>
              <a:t>    }</a:t>
            </a:r>
          </a:p>
          <a:p>
            <a:pPr defTabSz="739775"/>
            <a:r>
              <a:rPr lang="en-GB" sz="12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3647D14-27E6-4E8E-A3A6-CEDBFDAF2689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Displaying Dialog Boxes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Swing provides several ways to display dialog boxes</a:t>
            </a:r>
          </a:p>
          <a:p>
            <a:pPr lvl="1" eaLnBrk="1" hangingPunct="1"/>
            <a:r>
              <a:rPr lang="en-GB" smtClean="0"/>
              <a:t>Use </a:t>
            </a:r>
            <a:r>
              <a:rPr lang="en-GB" smtClean="0">
                <a:latin typeface="Lucida Console" pitchFamily="49" charset="0"/>
              </a:rPr>
              <a:t>JOptionPane</a:t>
            </a:r>
            <a:r>
              <a:rPr lang="en-GB" smtClean="0"/>
              <a:t> to create simple, standard dialogs</a:t>
            </a:r>
          </a:p>
          <a:p>
            <a:pPr lvl="1" eaLnBrk="1" hangingPunct="1"/>
            <a:r>
              <a:rPr lang="en-GB" smtClean="0"/>
              <a:t>Use </a:t>
            </a:r>
            <a:r>
              <a:rPr lang="en-GB" smtClean="0">
                <a:latin typeface="Lucida Console" pitchFamily="49" charset="0"/>
              </a:rPr>
              <a:t>JFileChooser</a:t>
            </a:r>
            <a:r>
              <a:rPr lang="en-GB" smtClean="0"/>
              <a:t> to display a file-chooser dialog</a:t>
            </a:r>
          </a:p>
          <a:p>
            <a:pPr lvl="1" eaLnBrk="1" hangingPunct="1"/>
            <a:r>
              <a:rPr lang="en-GB" smtClean="0"/>
              <a:t>Use </a:t>
            </a:r>
            <a:r>
              <a:rPr lang="en-GB" smtClean="0">
                <a:latin typeface="Lucida Console" pitchFamily="49" charset="0"/>
              </a:rPr>
              <a:t>JColorChooser</a:t>
            </a:r>
            <a:r>
              <a:rPr lang="en-GB" smtClean="0"/>
              <a:t> to display a colour-chooser dialog</a:t>
            </a:r>
          </a:p>
          <a:p>
            <a:pPr lvl="1" eaLnBrk="1" hangingPunct="1"/>
            <a:r>
              <a:rPr lang="en-GB" smtClean="0"/>
              <a:t>Use </a:t>
            </a:r>
            <a:r>
              <a:rPr lang="en-GB" smtClean="0">
                <a:latin typeface="Lucida Console" pitchFamily="49" charset="0"/>
              </a:rPr>
              <a:t>ProgressMonitor</a:t>
            </a:r>
            <a:r>
              <a:rPr lang="en-GB" smtClean="0"/>
              <a:t> to display a progress-indicator dialog</a:t>
            </a:r>
          </a:p>
          <a:p>
            <a:pPr lvl="1" eaLnBrk="1" hangingPunct="1"/>
            <a:r>
              <a:rPr lang="en-GB" smtClean="0"/>
              <a:t>Use </a:t>
            </a:r>
            <a:r>
              <a:rPr lang="en-GB" smtClean="0">
                <a:latin typeface="Lucida Console" pitchFamily="49" charset="0"/>
              </a:rPr>
              <a:t>JDialog</a:t>
            </a:r>
            <a:r>
              <a:rPr lang="en-GB" smtClean="0"/>
              <a:t> to display custom dialog boxes</a:t>
            </a:r>
          </a:p>
          <a:p>
            <a:pPr eaLnBrk="1" hangingPunct="1"/>
            <a:r>
              <a:rPr lang="en-GB" smtClean="0"/>
              <a:t>For example, to display a simple dialog box:</a:t>
            </a:r>
          </a:p>
          <a:p>
            <a:pPr eaLnBrk="1" hangingPunct="1"/>
            <a:endParaRPr lang="en-GB" smtClean="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55625" y="4000500"/>
            <a:ext cx="8232775" cy="123190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>
                <a:solidFill>
                  <a:srgbClr val="4D4D4D"/>
                </a:solidFill>
              </a:rPr>
              <a:t>public void actionPerformed(ActionEvent evt) {</a:t>
            </a:r>
          </a:p>
          <a:p>
            <a:pPr defTabSz="739775"/>
            <a:r>
              <a:rPr lang="en-GB" sz="1200"/>
              <a:t>    JOptionPane.showMessageDialog(frame,</a:t>
            </a:r>
          </a:p>
          <a:p>
            <a:pPr defTabSz="739775"/>
            <a:r>
              <a:rPr lang="en-GB" sz="1200"/>
              <a:t>                                  textField.getText(),</a:t>
            </a:r>
          </a:p>
          <a:p>
            <a:pPr defTabSz="739775"/>
            <a:r>
              <a:rPr lang="en-GB" sz="1200"/>
              <a:t>                                  "My Dialog Box",</a:t>
            </a:r>
          </a:p>
          <a:p>
            <a:pPr defTabSz="739775"/>
            <a:r>
              <a:rPr lang="en-GB" sz="1200"/>
              <a:t>                                  JOptionPane.PLAIN_MESSAGE);</a:t>
            </a:r>
          </a:p>
          <a:p>
            <a:pPr defTabSz="739775"/>
            <a:r>
              <a:rPr lang="en-GB" sz="1200">
                <a:solidFill>
                  <a:srgbClr val="4D4D4D"/>
                </a:solidFill>
              </a:rPr>
              <a:t>}</a:t>
            </a:r>
          </a:p>
        </p:txBody>
      </p:sp>
      <p:pic>
        <p:nvPicPr>
          <p:cNvPr id="687108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5183188"/>
            <a:ext cx="4086225" cy="1047750"/>
          </a:xfrm>
          <a:noFill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</a:extLst>
        </p:spPr>
      </p:pic>
      <p:pic>
        <p:nvPicPr>
          <p:cNvPr id="687110" name="Picture 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2100" y="5545138"/>
            <a:ext cx="2552700" cy="1162050"/>
          </a:xfrm>
          <a:noFill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</a:extLst>
        </p:spPr>
      </p:pic>
      <p:sp>
        <p:nvSpPr>
          <p:cNvPr id="687112" name="Freeform 8"/>
          <p:cNvSpPr>
            <a:spLocks/>
          </p:cNvSpPr>
          <p:nvPr/>
        </p:nvSpPr>
        <p:spPr bwMode="auto">
          <a:xfrm>
            <a:off x="4857750" y="5915025"/>
            <a:ext cx="523875" cy="161925"/>
          </a:xfrm>
          <a:custGeom>
            <a:avLst/>
            <a:gdLst>
              <a:gd name="T0" fmla="*/ 0 w 330"/>
              <a:gd name="T1" fmla="*/ 0 h 264"/>
              <a:gd name="T2" fmla="*/ 0 w 330"/>
              <a:gd name="T3" fmla="*/ 161925 h 264"/>
              <a:gd name="T4" fmla="*/ 523875 w 330"/>
              <a:gd name="T5" fmla="*/ 161925 h 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0" h="264">
                <a:moveTo>
                  <a:pt x="0" y="0"/>
                </a:moveTo>
                <a:lnTo>
                  <a:pt x="0" y="264"/>
                </a:lnTo>
                <a:lnTo>
                  <a:pt x="330" y="264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8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8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C6D1916-32EE-4768-A523-45B767EEA876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Summary</a:t>
            </a:r>
            <a:endParaRPr lang="en-GB" sz="3400" smtClean="0"/>
          </a:p>
        </p:txBody>
      </p:sp>
      <p:sp>
        <p:nvSpPr>
          <p:cNvPr id="31643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218113"/>
          </a:xfrm>
        </p:spPr>
        <p:txBody>
          <a:bodyPr/>
          <a:lstStyle/>
          <a:p>
            <a:pPr marL="457200" indent="-457200" eaLnBrk="1" hangingPunct="1"/>
            <a:r>
              <a:rPr lang="en-GB" smtClean="0"/>
              <a:t>Introduction to Swing</a:t>
            </a:r>
          </a:p>
          <a:p>
            <a:pPr marL="457200" indent="-457200" eaLnBrk="1" hangingPunct="1"/>
            <a:r>
              <a:rPr lang="en-GB" smtClean="0"/>
              <a:t>A worked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6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6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30" grpId="0"/>
      <p:bldP spid="3164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ECACC53-D232-4830-B514-9F307AAFB92C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Contents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smtClean="0"/>
              <a:t>Introduction to Swing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smtClean="0"/>
              <a:t>A worked example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endParaRPr lang="en-GB" smtClean="0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063"/>
            <a:ext cx="8150225" cy="1644650"/>
            <a:chOff x="274" y="3059"/>
            <a:chExt cx="5134" cy="1036"/>
          </a:xfrm>
        </p:grpSpPr>
        <p:sp>
          <p:nvSpPr>
            <p:cNvPr id="4102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616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12636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lvl="1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>
                  <a:solidFill>
                    <a:schemeClr val="tx2"/>
                  </a:solidFill>
                  <a:sym typeface="Wingdings" pitchFamily="2" charset="2"/>
                </a:rPr>
                <a:t>Demo project: </a:t>
              </a:r>
              <a:r>
                <a:rPr lang="en-GB" sz="2000" b="1" dirty="0" err="1">
                  <a:solidFill>
                    <a:schemeClr val="tx2"/>
                  </a:solidFill>
                  <a:sym typeface="Wingdings" pitchFamily="2" charset="2"/>
                </a:rPr>
                <a:t>DemoSwingUI</a:t>
              </a:r>
              <a:endParaRPr lang="en-US" sz="2000" b="1" dirty="0"/>
            </a:p>
          </p:txBody>
        </p:sp>
        <p:pic>
          <p:nvPicPr>
            <p:cNvPr id="4103" name="Picture 6" descr="bd09771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4" grpId="0"/>
      <p:bldP spid="62259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620A131-3F04-4499-B1A4-24BE3E4C0BE1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GB" sz="3400" smtClean="0"/>
              <a:t>1. Introduction to Swing</a:t>
            </a: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is Swing?</a:t>
            </a:r>
          </a:p>
          <a:p>
            <a:pPr eaLnBrk="1" hangingPunct="1"/>
            <a:r>
              <a:rPr lang="en-GB" smtClean="0"/>
              <a:t>Swing features</a:t>
            </a:r>
          </a:p>
          <a:p>
            <a:pPr eaLnBrk="1" hangingPunct="1"/>
            <a:r>
              <a:rPr lang="en-GB" smtClean="0"/>
              <a:t>Design patterns used in Swing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3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3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/>
      <p:bldP spid="19354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971DE5F-7821-4337-A43A-59044DD6399E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What is Swing?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86388"/>
          </a:xfrm>
          <a:noFill/>
        </p:spPr>
        <p:txBody>
          <a:bodyPr/>
          <a:lstStyle/>
          <a:p>
            <a:pPr eaLnBrk="1" hangingPunct="1"/>
            <a:r>
              <a:rPr lang="en-GB" smtClean="0"/>
              <a:t>Swing is a standard (and recommended) Java library for creating user interfaces</a:t>
            </a:r>
          </a:p>
          <a:p>
            <a:pPr lvl="1" eaLnBrk="1" hangingPunct="1"/>
            <a:r>
              <a:rPr lang="en-US" smtClean="0"/>
              <a:t>A vast improvement on the Abstract Windowing Toolkit (AWT), the original GUI library available in JDK 1.0</a:t>
            </a:r>
          </a:p>
          <a:p>
            <a:pPr lvl="1" eaLnBrk="1" hangingPunct="1"/>
            <a:r>
              <a:rPr lang="en-US" smtClean="0"/>
              <a:t>Swing provides more useful controls, and better performance</a:t>
            </a:r>
          </a:p>
          <a:p>
            <a:pPr lvl="1" eaLnBrk="1" hangingPunct="1"/>
            <a:r>
              <a:rPr lang="en-US" smtClean="0"/>
              <a:t>Swing does not use any native code (AWT does...)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1EA979D-617C-4887-ACA6-85795D8BE5E7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Swing Features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440363"/>
          </a:xfrm>
          <a:noFill/>
        </p:spPr>
        <p:txBody>
          <a:bodyPr/>
          <a:lstStyle/>
          <a:p>
            <a:pPr eaLnBrk="1" hangingPunct="1"/>
            <a:r>
              <a:rPr lang="en-GB" smtClean="0"/>
              <a:t>Many components and containers, located in the </a:t>
            </a:r>
            <a:r>
              <a:rPr lang="en-GB" smtClean="0">
                <a:latin typeface="Lucida Console" pitchFamily="49" charset="0"/>
              </a:rPr>
              <a:t>javax.swing</a:t>
            </a:r>
            <a:r>
              <a:rPr lang="en-GB" smtClean="0"/>
              <a:t> package (and other related packages)</a:t>
            </a:r>
          </a:p>
          <a:p>
            <a:pPr lvl="1" eaLnBrk="1" hangingPunct="1"/>
            <a:r>
              <a:rPr lang="en-GB" smtClean="0"/>
              <a:t>For example, </a:t>
            </a:r>
            <a:r>
              <a:rPr lang="en-GB" smtClean="0">
                <a:latin typeface="Lucida Console" pitchFamily="49" charset="0"/>
              </a:rPr>
              <a:t>javax.swing.JButton</a:t>
            </a:r>
            <a:r>
              <a:rPr lang="en-GB" smtClean="0"/>
              <a:t>, </a:t>
            </a:r>
            <a:r>
              <a:rPr lang="en-GB" smtClean="0">
                <a:latin typeface="Lucida Console" pitchFamily="49" charset="0"/>
              </a:rPr>
              <a:t>javax.swing.JFrame</a:t>
            </a:r>
            <a:r>
              <a:rPr lang="en-GB" smtClean="0"/>
              <a:t> </a:t>
            </a:r>
          </a:p>
          <a:p>
            <a:pPr eaLnBrk="1" hangingPunct="1"/>
            <a:r>
              <a:rPr lang="en-GB" smtClean="0"/>
              <a:t>Pluggable look-and-feel</a:t>
            </a:r>
          </a:p>
          <a:p>
            <a:pPr lvl="1" eaLnBrk="1" hangingPunct="1"/>
            <a:r>
              <a:rPr lang="en-US" smtClean="0"/>
              <a:t>Windows look-and-feel</a:t>
            </a:r>
          </a:p>
          <a:p>
            <a:pPr lvl="1" eaLnBrk="1" hangingPunct="1"/>
            <a:r>
              <a:rPr lang="en-US" smtClean="0"/>
              <a:t>Motif look-and-feel</a:t>
            </a:r>
          </a:p>
          <a:p>
            <a:pPr lvl="1" eaLnBrk="1" hangingPunct="1"/>
            <a:r>
              <a:rPr lang="en-US" smtClean="0"/>
              <a:t>Metal look-and-feel</a:t>
            </a:r>
          </a:p>
          <a:p>
            <a:pPr eaLnBrk="1" hangingPunct="1"/>
            <a:r>
              <a:rPr lang="en-US" smtClean="0"/>
              <a:t>Plus additional features…</a:t>
            </a:r>
          </a:p>
          <a:p>
            <a:pPr lvl="1" eaLnBrk="1" hangingPunct="1"/>
            <a:r>
              <a:rPr lang="en-US" smtClean="0"/>
              <a:t>High-quality Java 2D graphics and images</a:t>
            </a:r>
          </a:p>
          <a:p>
            <a:pPr lvl="1" eaLnBrk="1" hangingPunct="1"/>
            <a:r>
              <a:rPr lang="en-US" smtClean="0"/>
              <a:t>Drag-and-drop </a:t>
            </a:r>
          </a:p>
          <a:p>
            <a:pPr lvl="1" eaLnBrk="1" hangingPunct="1"/>
            <a:r>
              <a:rPr lang="en-US" smtClean="0"/>
              <a:t>Accessibility API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381197-73BE-402E-92F8-E465160935E4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Design Patterns Used in Swing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440363"/>
          </a:xfrm>
          <a:noFill/>
        </p:spPr>
        <p:txBody>
          <a:bodyPr/>
          <a:lstStyle/>
          <a:p>
            <a:pPr eaLnBrk="1" hangingPunct="1"/>
            <a:r>
              <a:rPr lang="en-GB" smtClean="0"/>
              <a:t>Swing uses various design patterns </a:t>
            </a:r>
          </a:p>
          <a:p>
            <a:pPr eaLnBrk="1" hangingPunct="1"/>
            <a:r>
              <a:rPr lang="en-GB" smtClean="0"/>
              <a:t>Model-View-Controller (MVC)</a:t>
            </a:r>
          </a:p>
          <a:p>
            <a:pPr lvl="1" eaLnBrk="1" hangingPunct="1"/>
            <a:r>
              <a:rPr lang="en-GB" smtClean="0"/>
              <a:t>Separate the data (model), from its onscreen appearance (view), from the code that links the two together (controller)</a:t>
            </a:r>
          </a:p>
          <a:p>
            <a:pPr lvl="1" eaLnBrk="1" hangingPunct="1"/>
            <a:r>
              <a:rPr lang="en-GB" smtClean="0"/>
              <a:t>For example, </a:t>
            </a:r>
            <a:r>
              <a:rPr lang="en-GB" smtClean="0">
                <a:latin typeface="Lucida Console" pitchFamily="49" charset="0"/>
              </a:rPr>
              <a:t>JTable</a:t>
            </a:r>
            <a:r>
              <a:rPr lang="en-GB" smtClean="0"/>
              <a:t> uses MVC</a:t>
            </a:r>
          </a:p>
          <a:p>
            <a:pPr eaLnBrk="1" hangingPunct="1"/>
            <a:r>
              <a:rPr lang="en-GB" smtClean="0"/>
              <a:t>Observer-Observable</a:t>
            </a:r>
          </a:p>
          <a:p>
            <a:pPr lvl="1" eaLnBrk="1" hangingPunct="1"/>
            <a:r>
              <a:rPr lang="en-GB" smtClean="0"/>
              <a:t>Event-handling </a:t>
            </a:r>
          </a:p>
          <a:p>
            <a:pPr lvl="1" eaLnBrk="1" hangingPunct="1"/>
            <a:r>
              <a:rPr lang="en-GB" smtClean="0"/>
              <a:t>For example, when you click a </a:t>
            </a:r>
            <a:r>
              <a:rPr lang="en-GB" smtClean="0">
                <a:latin typeface="Lucida Console" pitchFamily="49" charset="0"/>
              </a:rPr>
              <a:t>JButton</a:t>
            </a:r>
            <a:r>
              <a:rPr lang="en-GB" smtClean="0"/>
              <a:t> ('observable') an </a:t>
            </a:r>
            <a:r>
              <a:rPr lang="en-GB" smtClean="0">
                <a:latin typeface="Lucida Console" pitchFamily="49" charset="0"/>
              </a:rPr>
              <a:t>ActionEvent</a:t>
            </a:r>
            <a:r>
              <a:rPr lang="en-GB" smtClean="0"/>
              <a:t> is raised; listeners ('observers') implement the </a:t>
            </a:r>
            <a:r>
              <a:rPr lang="en-GB" smtClean="0">
                <a:latin typeface="Lucida Console" pitchFamily="49" charset="0"/>
              </a:rPr>
              <a:t>ActionListener</a:t>
            </a:r>
            <a:r>
              <a:rPr lang="en-GB" smtClean="0"/>
              <a:t> interface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CE98A00-B9AB-4267-9C5A-DD29CB40E938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201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2. A Worked Example</a:t>
            </a:r>
          </a:p>
        </p:txBody>
      </p:sp>
      <p:sp>
        <p:nvSpPr>
          <p:cNvPr id="2017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Getting started</a:t>
            </a:r>
          </a:p>
          <a:p>
            <a:pPr eaLnBrk="1" hangingPunct="1"/>
            <a:r>
              <a:rPr lang="en-GB" smtClean="0"/>
              <a:t>Choosing the look and feel</a:t>
            </a:r>
          </a:p>
          <a:p>
            <a:pPr eaLnBrk="1" hangingPunct="1"/>
            <a:r>
              <a:rPr lang="en-GB" smtClean="0"/>
              <a:t>Setting up a top-level container </a:t>
            </a:r>
          </a:p>
          <a:p>
            <a:pPr eaLnBrk="1" hangingPunct="1"/>
            <a:r>
              <a:rPr lang="en-GB" smtClean="0"/>
              <a:t>Setting up components</a:t>
            </a:r>
          </a:p>
          <a:p>
            <a:pPr eaLnBrk="1" hangingPunct="1"/>
            <a:r>
              <a:rPr lang="en-GB" smtClean="0"/>
              <a:t>Adding components to the frame</a:t>
            </a:r>
          </a:p>
          <a:p>
            <a:pPr eaLnBrk="1" hangingPunct="1"/>
            <a:r>
              <a:rPr lang="en-GB" smtClean="0"/>
              <a:t>Handling events</a:t>
            </a:r>
          </a:p>
          <a:p>
            <a:pPr eaLnBrk="1" hangingPunct="1"/>
            <a:r>
              <a:rPr lang="en-GB" smtClean="0"/>
              <a:t>Displaying dialog boxes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1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1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1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1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1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1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/>
      <p:bldP spid="20173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FD3749E-D955-4F6A-B4AE-487412E8FE93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Getting Started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73688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The core Swing classes are located in the </a:t>
            </a:r>
            <a:r>
              <a:rPr lang="en-US" dirty="0" err="1" smtClean="0">
                <a:latin typeface="Lucida Console" pitchFamily="49" charset="0"/>
              </a:rPr>
              <a:t>javax.swing</a:t>
            </a:r>
            <a:r>
              <a:rPr lang="en-US" dirty="0" smtClean="0"/>
              <a:t> package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We'll create a standalone Swing application</a:t>
            </a:r>
          </a:p>
          <a:p>
            <a:pPr lvl="1" eaLnBrk="1" hangingPunct="1"/>
            <a:r>
              <a:rPr lang="en-US" dirty="0" smtClean="0"/>
              <a:t>See </a:t>
            </a:r>
            <a:r>
              <a:rPr lang="en-US" dirty="0" smtClean="0">
                <a:latin typeface="Lucida Console" pitchFamily="49" charset="0"/>
              </a:rPr>
              <a:t>SimpleSwingDemo.java</a:t>
            </a:r>
          </a:p>
        </p:txBody>
      </p:sp>
      <p:sp>
        <p:nvSpPr>
          <p:cNvPr id="10245" name="Rectangle 10"/>
          <p:cNvSpPr>
            <a:spLocks noChangeArrowheads="1"/>
          </p:cNvSpPr>
          <p:nvPr/>
        </p:nvSpPr>
        <p:spPr bwMode="auto">
          <a:xfrm>
            <a:off x="555625" y="2019300"/>
            <a:ext cx="8232775" cy="140493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import javax.swing.JFrame;</a:t>
            </a:r>
          </a:p>
          <a:p>
            <a:pPr defTabSz="739775"/>
            <a:r>
              <a:rPr lang="en-GB" sz="1200"/>
              <a:t>import javax.swing.JPanel;</a:t>
            </a:r>
          </a:p>
          <a:p>
            <a:pPr defTabSz="739775"/>
            <a:r>
              <a:rPr lang="en-GB" sz="1200"/>
              <a:t>import javax.swing.JLabel;</a:t>
            </a:r>
          </a:p>
          <a:p>
            <a:pPr defTabSz="739775"/>
            <a:r>
              <a:rPr lang="en-GB" sz="1200"/>
              <a:t>import javax.swing.JTextField;</a:t>
            </a:r>
          </a:p>
          <a:p>
            <a:pPr defTabSz="739775"/>
            <a:r>
              <a:rPr lang="en-GB" sz="1200"/>
              <a:t>import javax.swing.JButton;</a:t>
            </a:r>
          </a:p>
          <a:p>
            <a:pPr defTabSz="739775"/>
            <a:r>
              <a:rPr lang="en-GB" sz="1200"/>
              <a:t>import javax.swing.UIManager;</a:t>
            </a:r>
          </a:p>
          <a:p>
            <a:pPr defTabSz="739775"/>
            <a:r>
              <a:rPr lang="en-GB" sz="1200"/>
              <a:t>… etc…</a:t>
            </a:r>
          </a:p>
        </p:txBody>
      </p:sp>
      <p:sp>
        <p:nvSpPr>
          <p:cNvPr id="10246" name="Rectangle 11"/>
          <p:cNvSpPr>
            <a:spLocks noChangeArrowheads="1"/>
          </p:cNvSpPr>
          <p:nvPr/>
        </p:nvSpPr>
        <p:spPr bwMode="auto">
          <a:xfrm>
            <a:off x="565150" y="4426226"/>
            <a:ext cx="8232775" cy="209384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/>
              <a:t>public class </a:t>
            </a:r>
            <a:r>
              <a:rPr lang="en-GB" sz="1200" dirty="0" err="1" smtClean="0"/>
              <a:t>SimpleSwingDemo</a:t>
            </a:r>
            <a:r>
              <a:rPr lang="en-GB" sz="1200" dirty="0" smtClean="0"/>
              <a:t> </a:t>
            </a:r>
            <a:r>
              <a:rPr lang="en-GB" sz="1200" dirty="0"/>
              <a:t>{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/>
              <a:t>  public static void main(String[] </a:t>
            </a:r>
            <a:r>
              <a:rPr lang="en-GB" sz="1200" dirty="0" err="1"/>
              <a:t>args</a:t>
            </a:r>
            <a:r>
              <a:rPr lang="en-GB" sz="1200" dirty="0"/>
              <a:t>) {</a:t>
            </a:r>
          </a:p>
          <a:p>
            <a:pPr defTabSz="739775"/>
            <a:r>
              <a:rPr lang="en-GB" sz="1200" dirty="0" smtClean="0"/>
              <a:t>    new </a:t>
            </a:r>
            <a:r>
              <a:rPr lang="en-GB" sz="1200" dirty="0" err="1" smtClean="0"/>
              <a:t>SimpleSwingDemo</a:t>
            </a:r>
            <a:r>
              <a:rPr lang="en-GB" sz="1200" dirty="0" smtClean="0"/>
              <a:t>();</a:t>
            </a:r>
            <a:endParaRPr lang="en-GB" sz="1200" dirty="0"/>
          </a:p>
          <a:p>
            <a:pPr defTabSz="739775"/>
            <a:r>
              <a:rPr lang="en-GB" sz="1200" dirty="0"/>
              <a:t>  }</a:t>
            </a:r>
          </a:p>
          <a:p>
            <a:pPr defTabSz="739775"/>
            <a:endParaRPr lang="en-GB" sz="1200" dirty="0"/>
          </a:p>
          <a:p>
            <a:pPr defTabSz="739775"/>
            <a:r>
              <a:rPr lang="en-GB" sz="1200" dirty="0"/>
              <a:t>  public </a:t>
            </a:r>
            <a:r>
              <a:rPr lang="en-GB" sz="1200" dirty="0" err="1" smtClean="0"/>
              <a:t>SimpleSwingDemo</a:t>
            </a:r>
            <a:r>
              <a:rPr lang="en-GB" sz="1200" dirty="0" smtClean="0"/>
              <a:t>() </a:t>
            </a:r>
            <a:r>
              <a:rPr lang="en-GB" sz="1200" dirty="0"/>
              <a:t>{</a:t>
            </a:r>
          </a:p>
          <a:p>
            <a:pPr defTabSz="739775"/>
            <a:r>
              <a:rPr lang="en-GB" sz="1200" dirty="0"/>
              <a:t>    // For this example, we'll put all the interesting code </a:t>
            </a:r>
            <a:r>
              <a:rPr lang="en-GB" sz="1200" dirty="0" smtClean="0"/>
              <a:t>here </a:t>
            </a:r>
            <a:r>
              <a:rPr lang="en-GB" sz="1200" dirty="0"/>
              <a:t>in the constructor </a:t>
            </a:r>
            <a:endParaRPr lang="en-GB" sz="1200" dirty="0" smtClean="0"/>
          </a:p>
          <a:p>
            <a:pPr defTabSz="739775"/>
            <a:r>
              <a:rPr lang="en-GB" sz="1200" dirty="0" smtClean="0"/>
              <a:t>    … </a:t>
            </a:r>
            <a:endParaRPr lang="en-GB" sz="1200" dirty="0"/>
          </a:p>
          <a:p>
            <a:pPr defTabSz="739775"/>
            <a:r>
              <a:rPr lang="en-GB" sz="1200" dirty="0"/>
              <a:t>  }</a:t>
            </a:r>
          </a:p>
          <a:p>
            <a:pPr defTabSz="739775"/>
            <a:r>
              <a:rPr lang="en-GB" sz="12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3BBDA15-BAFC-43F2-ACC8-B00A6ED22D1E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Choosing the Look and Feel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73688"/>
          </a:xfrm>
          <a:noFill/>
        </p:spPr>
        <p:txBody>
          <a:bodyPr/>
          <a:lstStyle/>
          <a:p>
            <a:pPr eaLnBrk="1" hangingPunct="1"/>
            <a:r>
              <a:rPr lang="en-GB" smtClean="0"/>
              <a:t>Swing lets you choose a look and feel for your program</a:t>
            </a: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565150" y="1689100"/>
            <a:ext cx="8232775" cy="437673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BufferedReader br = new BufferedReader(new InputStreamReader(System.in));</a:t>
            </a:r>
          </a:p>
          <a:p>
            <a:pPr defTabSz="739775"/>
            <a:r>
              <a:rPr lang="en-GB" sz="1200"/>
              <a:t>…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System.out.print("Choose look-and-feel [windows, motif, metal, default] ");</a:t>
            </a:r>
          </a:p>
          <a:p>
            <a:pPr defTabSz="739775"/>
            <a:r>
              <a:rPr lang="en-GB" sz="1200"/>
              <a:t>String in = br.readLine();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if (in.equals("windows")) {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    UIManager.setLookAndFeel("com.sun.java.swing.plaf.windows.WindowsLookAndFeel");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} else if (in.equals("motif")) {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    UIManager.setLookAndFeel("com.sun.java.swing.plaf.motif.MotifLookAndFeel");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} else if (in.equals("motif")) {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    UIManager.setLookAndFeel("javax.swing.plaf.metal.MetalLookAndFeel");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} else {</a:t>
            </a:r>
          </a:p>
          <a:p>
            <a:pPr defTabSz="739775"/>
            <a:endParaRPr lang="en-GB" sz="1200"/>
          </a:p>
          <a:p>
            <a:pPr defTabSz="739775"/>
            <a:r>
              <a:rPr lang="en-GB" sz="1200"/>
              <a:t>    // Set the cross-platform look and feel</a:t>
            </a:r>
          </a:p>
          <a:p>
            <a:pPr defTabSz="739775"/>
            <a:r>
              <a:rPr lang="en-GB" sz="1200"/>
              <a:t>    UIManager.setLookAndFeel(UIManager.getCrossPlatformLookAndFeelClassName());</a:t>
            </a:r>
          </a:p>
          <a:p>
            <a:pPr defTabSz="739775"/>
            <a:r>
              <a:rPr lang="en-GB" sz="12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7626</TotalTime>
  <Words>873</Words>
  <Application>Microsoft Office PowerPoint</Application>
  <PresentationFormat>On-screen Show (4:3)</PresentationFormat>
  <Paragraphs>202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Blends</vt:lpstr>
      <vt:lpstr>Swing User Interfaces</vt:lpstr>
      <vt:lpstr>Contents</vt:lpstr>
      <vt:lpstr>1. Introduction to Swing</vt:lpstr>
      <vt:lpstr>What is Swing?</vt:lpstr>
      <vt:lpstr>Swing Features </vt:lpstr>
      <vt:lpstr>Design Patterns Used in Swing</vt:lpstr>
      <vt:lpstr>2. A Worked Example</vt:lpstr>
      <vt:lpstr>Getting Started</vt:lpstr>
      <vt:lpstr>Choosing the Look and Feel</vt:lpstr>
      <vt:lpstr>Setting Up a Top-Level Container</vt:lpstr>
      <vt:lpstr>Setting Up Components</vt:lpstr>
      <vt:lpstr>Adding Components to the Frame</vt:lpstr>
      <vt:lpstr>Handling Events</vt:lpstr>
      <vt:lpstr>Displaying Dialog Boxes</vt:lpstr>
      <vt:lpstr>Summary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 Olsen</cp:lastModifiedBy>
  <cp:revision>202</cp:revision>
  <dcterms:created xsi:type="dcterms:W3CDTF">2002-05-03T12:27:39Z</dcterms:created>
  <dcterms:modified xsi:type="dcterms:W3CDTF">2011-06-25T15:55:34Z</dcterms:modified>
</cp:coreProperties>
</file>