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3"/>
  </p:notesMasterIdLst>
  <p:handoutMasterIdLst>
    <p:handoutMasterId r:id="rId24"/>
  </p:handoutMasterIdLst>
  <p:sldIdLst>
    <p:sldId id="256" r:id="rId2"/>
    <p:sldId id="497" r:id="rId3"/>
    <p:sldId id="506" r:id="rId4"/>
    <p:sldId id="528" r:id="rId5"/>
    <p:sldId id="544" r:id="rId6"/>
    <p:sldId id="529" r:id="rId7"/>
    <p:sldId id="530" r:id="rId8"/>
    <p:sldId id="531" r:id="rId9"/>
    <p:sldId id="532" r:id="rId10"/>
    <p:sldId id="527" r:id="rId11"/>
    <p:sldId id="545" r:id="rId12"/>
    <p:sldId id="534" r:id="rId13"/>
    <p:sldId id="535" r:id="rId14"/>
    <p:sldId id="537" r:id="rId15"/>
    <p:sldId id="538" r:id="rId16"/>
    <p:sldId id="539" r:id="rId17"/>
    <p:sldId id="540" r:id="rId18"/>
    <p:sldId id="541" r:id="rId19"/>
    <p:sldId id="542" r:id="rId20"/>
    <p:sldId id="543" r:id="rId21"/>
    <p:sldId id="375" r:id="rId22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CC99FF"/>
    <a:srgbClr val="E400A8"/>
    <a:srgbClr val="CC0099"/>
    <a:srgbClr val="3FFF48"/>
    <a:srgbClr val="3399FF"/>
    <a:srgbClr val="00009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898" autoAdjust="0"/>
    <p:restoredTop sz="94595" autoAdjust="0"/>
  </p:normalViewPr>
  <p:slideViewPr>
    <p:cSldViewPr snapToGrid="0">
      <p:cViewPr varScale="1">
        <p:scale>
          <a:sx n="90" d="100"/>
          <a:sy n="90" d="100"/>
        </p:scale>
        <p:origin x="-1590" y="-102"/>
      </p:cViewPr>
      <p:guideLst>
        <p:guide orient="horz" pos="3959"/>
        <p:guide pos="38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72"/>
    </p:cViewPr>
  </p:sorterViewPr>
  <p:notesViewPr>
    <p:cSldViewPr snapToGrid="0">
      <p:cViewPr>
        <p:scale>
          <a:sx n="70" d="100"/>
          <a:sy n="70" d="100"/>
        </p:scale>
        <p:origin x="-672" y="-72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47713" y="314325"/>
            <a:ext cx="5427662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r>
              <a:rPr lang="en-GB" dirty="0" smtClean="0"/>
              <a:t>Swing Containers and Components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324100" y="9282113"/>
            <a:ext cx="2206625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05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47713" y="314325"/>
            <a:ext cx="5427662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r>
              <a:rPr lang="en-GB" dirty="0" smtClean="0"/>
              <a:t>Swing Containers and Components</a:t>
            </a:r>
            <a:endParaRPr lang="en-GB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767263" y="9231313"/>
            <a:ext cx="152400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ahoma" pitchFamily="34" charset="0"/>
              </a:defRPr>
            </a:lvl1pPr>
          </a:lstStyle>
          <a:p>
            <a:r>
              <a:rPr lang="en-GB"/>
              <a:t>Page </a:t>
            </a:r>
            <a:fld id="{60FE7CE0-56FF-4656-95AF-FCF79D1A408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324100" y="9282113"/>
            <a:ext cx="2206625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4243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Swing Containers and Components</a:t>
            </a:r>
            <a:endParaRPr lang="en-GB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Swing Containers and Components</a:t>
            </a:r>
            <a:endParaRPr lang="en-GB" dirty="0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Swing Containers and Components</a:t>
            </a:r>
            <a:endParaRPr lang="en-GB" dirty="0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Swing Containers and Components</a:t>
            </a:r>
            <a:endParaRPr lang="en-GB" dirty="0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Swing Containers and Components</a:t>
            </a:r>
            <a:endParaRPr lang="en-GB" dirty="0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Swing Containers and Components</a:t>
            </a:r>
            <a:endParaRPr lang="en-GB" dirty="0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Swing Containers and Components</a:t>
            </a:r>
            <a:endParaRPr lang="en-GB" dirty="0"/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Swing Containers and Components</a:t>
            </a:r>
            <a:endParaRPr lang="en-GB" dirty="0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Swing Containers and Components</a:t>
            </a:r>
            <a:endParaRPr lang="en-GB" dirty="0"/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Swing Containers and Components</a:t>
            </a:r>
            <a:endParaRPr lang="en-GB" dirty="0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Swing Containers and Components</a:t>
            </a:r>
            <a:endParaRPr lang="en-GB" dirty="0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Swing Containers and Components</a:t>
            </a:r>
            <a:endParaRPr lang="en-GB" dirty="0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Swing Containers and Components</a:t>
            </a:r>
            <a:endParaRPr lang="en-GB" dirty="0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Swing Containers and Components</a:t>
            </a:r>
            <a:endParaRPr lang="en-GB" dirty="0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Swing Containers and Components</a:t>
            </a:r>
            <a:endParaRPr lang="en-GB" dirty="0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Swing Containers and Components</a:t>
            </a:r>
            <a:endParaRPr lang="en-GB" dirty="0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Swing Containers and Components</a:t>
            </a:r>
            <a:endParaRPr lang="en-GB" dirty="0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Swing Containers and Components</a:t>
            </a:r>
            <a:endParaRPr lang="en-GB" dirty="0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Swing Containers and Components</a:t>
            </a:r>
            <a:endParaRPr lang="en-GB" dirty="0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Swing Containers and Components</a:t>
            </a:r>
            <a:endParaRPr lang="en-GB" dirty="0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 smtClean="0"/>
              <a:t>Swing Containers and Components</a:t>
            </a:r>
            <a:endParaRPr lang="en-GB" dirty="0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398463" y="1397000"/>
            <a:ext cx="711200" cy="474663"/>
            <a:chOff x="720" y="336"/>
            <a:chExt cx="624" cy="432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522288" y="1819275"/>
            <a:ext cx="738187" cy="474663"/>
            <a:chOff x="912" y="2640"/>
            <a:chExt cx="672" cy="432"/>
          </a:xfrm>
        </p:grpSpPr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1248" y="264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07950" y="1746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 flipV="1">
            <a:off x="423863" y="2111375"/>
            <a:ext cx="8343900" cy="555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5270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28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17433" name="Rectangle 25"/>
          <p:cNvSpPr>
            <a:spLocks noChangeArrowheads="1"/>
          </p:cNvSpPr>
          <p:nvPr userDrawn="1"/>
        </p:nvSpPr>
        <p:spPr bwMode="auto">
          <a:xfrm rot="16200000" flipV="1">
            <a:off x="242888" y="1785937"/>
            <a:ext cx="1055688" cy="555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A0B371-B563-4B0B-9623-381E5143056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2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214313"/>
            <a:ext cx="213360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14313"/>
            <a:ext cx="62515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817926-1134-4FA7-9E0C-C6B23366F33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93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844B0A-6E9C-4861-942B-77A53422065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15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518699-EB6E-476C-970F-64B65FBE1BF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59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96975"/>
            <a:ext cx="4167188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196975"/>
            <a:ext cx="4167187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D13BCD-476D-4D98-A691-39B09DA07A1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74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50B231-9401-478B-92E5-9F86F00893F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16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459349-55DF-4B61-A7D7-3D2656FA0E7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03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5C6F58-BB17-4C9B-811D-776A658F68B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459716-4D24-4094-B797-EF10688D35C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48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4DCE3F-9F37-4B3D-917E-243A2FA02C9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5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4577C858-E279-42DB-9B9D-2AB38FFAA7B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6398" name="Rectangle 14"/>
          <p:cNvSpPr>
            <a:spLocks noChangeArrowheads="1"/>
          </p:cNvSpPr>
          <p:nvPr userDrawn="1"/>
        </p:nvSpPr>
        <p:spPr bwMode="auto">
          <a:xfrm flipV="1">
            <a:off x="423863" y="906463"/>
            <a:ext cx="8343900" cy="5556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 userDrawn="1"/>
        </p:nvSpPr>
        <p:spPr bwMode="auto">
          <a:xfrm rot="16200000" flipV="1">
            <a:off x="242888" y="614362"/>
            <a:ext cx="1055688" cy="555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0225"/>
            <a:ext cx="7772400" cy="1462088"/>
          </a:xfrm>
        </p:spPr>
        <p:txBody>
          <a:bodyPr/>
          <a:lstStyle/>
          <a:p>
            <a:pPr algn="ctr"/>
            <a:r>
              <a:rPr lang="en-GB" sz="3400" dirty="0" smtClean="0"/>
              <a:t>Swing Containers and Components</a:t>
            </a:r>
            <a:endParaRPr lang="en-GB" sz="3400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0200" y="2922588"/>
            <a:ext cx="8620125" cy="2852737"/>
          </a:xfrm>
        </p:spPr>
        <p:txBody>
          <a:bodyPr/>
          <a:lstStyle/>
          <a:p>
            <a:pPr eaLnBrk="1" hangingPunct="1">
              <a:tabLst>
                <a:tab pos="7078663" algn="l"/>
              </a:tabLst>
            </a:pPr>
            <a:r>
              <a:rPr lang="en-GB" b="1" smtClean="0"/>
              <a:t>Appendix </a:t>
            </a:r>
            <a:r>
              <a:rPr lang="en-GB" b="1" smtClean="0"/>
              <a:t>D</a:t>
            </a:r>
            <a:endParaRPr lang="en-GB" b="1" dirty="0" smtClean="0"/>
          </a:p>
          <a:p>
            <a:pPr eaLnBrk="1" hangingPunct="1">
              <a:tabLst>
                <a:tab pos="7078663" algn="l"/>
              </a:tabLst>
            </a:pPr>
            <a:endParaRPr lang="en-GB" b="1" dirty="0" smtClean="0"/>
          </a:p>
          <a:p>
            <a:pPr eaLnBrk="1" hangingPunct="1">
              <a:tabLst>
                <a:tab pos="7078663" algn="l"/>
              </a:tabLst>
            </a:pPr>
            <a:r>
              <a:rPr lang="en-GB" b="1" dirty="0" smtClean="0"/>
              <a:t>Sun Certified Java Programmer Workshop</a:t>
            </a:r>
          </a:p>
          <a:p>
            <a:pPr eaLnBrk="1" hangingPunct="1">
              <a:tabLst>
                <a:tab pos="7078663" algn="l"/>
              </a:tabLst>
            </a:pPr>
            <a:endParaRPr lang="en-GB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B954A02-F91B-4A1A-A7C2-EF9F05D7CE90}" type="slidenum">
              <a:rPr lang="en-GB"/>
              <a:pPr/>
              <a:t>10</a:t>
            </a:fld>
            <a:endParaRPr lang="en-GB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2. Creating Components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ym typeface="Wingdings" pitchFamily="2" charset="2"/>
              </a:rPr>
              <a:t>Overview of components</a:t>
            </a:r>
          </a:p>
          <a:p>
            <a:r>
              <a:rPr lang="en-GB" dirty="0" smtClean="0">
                <a:sym typeface="Wingdings" pitchFamily="2" charset="2"/>
              </a:rPr>
              <a:t>Text </a:t>
            </a:r>
            <a:r>
              <a:rPr lang="en-GB" dirty="0">
                <a:sym typeface="Wingdings" pitchFamily="2" charset="2"/>
              </a:rPr>
              <a:t>fields and text areas</a:t>
            </a:r>
          </a:p>
          <a:p>
            <a:r>
              <a:rPr lang="en-GB" dirty="0">
                <a:sym typeface="Wingdings" pitchFamily="2" charset="2"/>
              </a:rPr>
              <a:t>Push buttons</a:t>
            </a:r>
          </a:p>
          <a:p>
            <a:r>
              <a:rPr lang="en-GB" dirty="0">
                <a:sym typeface="Wingdings" pitchFamily="2" charset="2"/>
              </a:rPr>
              <a:t>Check boxes</a:t>
            </a:r>
          </a:p>
          <a:p>
            <a:r>
              <a:rPr lang="en-GB" dirty="0">
                <a:sym typeface="Wingdings" pitchFamily="2" charset="2"/>
              </a:rPr>
              <a:t>Radio buttons</a:t>
            </a:r>
          </a:p>
          <a:p>
            <a:r>
              <a:rPr lang="en-GB" dirty="0">
                <a:sym typeface="Wingdings" pitchFamily="2" charset="2"/>
              </a:rPr>
              <a:t>Menus</a:t>
            </a:r>
          </a:p>
          <a:p>
            <a:r>
              <a:rPr lang="en-GB" dirty="0">
                <a:sym typeface="Wingdings" pitchFamily="2" charset="2"/>
              </a:rPr>
              <a:t>Other controls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3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3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2" grpId="0"/>
      <p:bldP spid="7372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64549A4-5E7F-4FDA-A5CC-2468124679FF}" type="slidenum">
              <a:rPr lang="en-GB"/>
              <a:pPr/>
              <a:t>11</a:t>
            </a:fld>
            <a:endParaRPr lang="en-GB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Overview of Components</a:t>
            </a:r>
            <a:endParaRPr lang="en-GB" sz="2800" dirty="0">
              <a:latin typeface="Lucida Console" pitchFamily="49" charset="0"/>
            </a:endParaRP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Swing provides a wide range of components </a:t>
            </a:r>
          </a:p>
          <a:p>
            <a:pPr lvl="1"/>
            <a:r>
              <a:rPr lang="en-GB" dirty="0" smtClean="0">
                <a:latin typeface="+mj-lt"/>
              </a:rPr>
              <a:t>Simple components, such as text boxes and buttons</a:t>
            </a:r>
          </a:p>
          <a:p>
            <a:pPr lvl="1"/>
            <a:r>
              <a:rPr lang="en-GB" dirty="0" smtClean="0">
                <a:latin typeface="+mj-lt"/>
              </a:rPr>
              <a:t>More interesting components, such as progress bars and sliders</a:t>
            </a:r>
          </a:p>
          <a:p>
            <a:pPr lvl="1"/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We'll investigate various component classes in this section</a:t>
            </a:r>
          </a:p>
          <a:p>
            <a:pPr lvl="1"/>
            <a:r>
              <a:rPr lang="en-GB" dirty="0" smtClean="0">
                <a:latin typeface="+mj-lt"/>
              </a:rPr>
              <a:t>See the </a:t>
            </a:r>
            <a:r>
              <a:rPr lang="en-GB" dirty="0" err="1" smtClean="0">
                <a:latin typeface="Lucida Console" pitchFamily="49" charset="0"/>
              </a:rPr>
              <a:t>ComponentDemo.java</a:t>
            </a:r>
            <a:r>
              <a:rPr lang="en-GB" dirty="0" smtClean="0">
                <a:latin typeface="+mj-lt"/>
              </a:rPr>
              <a:t> sample code</a:t>
            </a:r>
          </a:p>
          <a:p>
            <a:pPr lvl="1"/>
            <a:endParaRPr lang="en-GB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1D5717D-D207-4AEE-B191-7755C7582C5B}" type="slidenum">
              <a:rPr lang="en-GB"/>
              <a:pPr/>
              <a:t>12</a:t>
            </a:fld>
            <a:endParaRPr lang="en-GB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Text Fields and Text Areas</a:t>
            </a:r>
            <a:endParaRPr lang="en-GB" sz="2800">
              <a:latin typeface="Lucida Console" pitchFamily="49" charset="0"/>
            </a:endParaRP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Useful classes:</a:t>
            </a:r>
          </a:p>
          <a:p>
            <a:pPr lvl="1"/>
            <a:r>
              <a:rPr lang="en-GB">
                <a:latin typeface="Lucida Console" pitchFamily="49" charset="0"/>
              </a:rPr>
              <a:t>JTextField     = </a:t>
            </a:r>
            <a:r>
              <a:rPr lang="en-GB"/>
              <a:t>Single line of text</a:t>
            </a:r>
          </a:p>
          <a:p>
            <a:pPr lvl="1"/>
            <a:r>
              <a:rPr lang="en-GB">
                <a:latin typeface="Lucida Console" pitchFamily="49" charset="0"/>
              </a:rPr>
              <a:t>JPasswordField = </a:t>
            </a:r>
            <a:r>
              <a:rPr lang="en-GB"/>
              <a:t>Single line of text, displays as asterisks</a:t>
            </a:r>
          </a:p>
          <a:p>
            <a:pPr lvl="1"/>
            <a:r>
              <a:rPr lang="en-GB">
                <a:latin typeface="Lucida Console" pitchFamily="49" charset="0"/>
              </a:rPr>
              <a:t>JTextArea      = </a:t>
            </a:r>
            <a:r>
              <a:rPr lang="en-GB"/>
              <a:t>Multiple lines of text</a:t>
            </a:r>
          </a:p>
          <a:p>
            <a:pPr lvl="1"/>
            <a:r>
              <a:rPr lang="en-GB">
                <a:latin typeface="Lucida Console" pitchFamily="49" charset="0"/>
              </a:rPr>
              <a:t>JEditorPane    = </a:t>
            </a:r>
            <a:r>
              <a:rPr lang="en-GB"/>
              <a:t>Multiple lines of text in multiple fonts</a:t>
            </a:r>
          </a:p>
          <a:p>
            <a:pPr lvl="1"/>
            <a:endParaRPr lang="en-GB"/>
          </a:p>
        </p:txBody>
      </p:sp>
      <p:sp>
        <p:nvSpPr>
          <p:cNvPr id="761860" name="Rectangle 4"/>
          <p:cNvSpPr>
            <a:spLocks noChangeArrowheads="1"/>
          </p:cNvSpPr>
          <p:nvPr/>
        </p:nvSpPr>
        <p:spPr bwMode="auto">
          <a:xfrm>
            <a:off x="565150" y="3140763"/>
            <a:ext cx="8232775" cy="355158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smtClean="0"/>
              <a:t>public void </a:t>
            </a:r>
            <a:r>
              <a:rPr lang="en-GB" sz="1200" dirty="0" err="1" smtClean="0"/>
              <a:t>demoText</a:t>
            </a:r>
            <a:r>
              <a:rPr lang="en-GB" sz="1200" dirty="0" smtClean="0"/>
              <a:t>() {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JFrame</a:t>
            </a:r>
            <a:r>
              <a:rPr lang="en-GB" sz="1200" dirty="0" smtClean="0"/>
              <a:t> </a:t>
            </a:r>
            <a:r>
              <a:rPr lang="en-GB" sz="1200" dirty="0"/>
              <a:t>frame = new </a:t>
            </a:r>
            <a:r>
              <a:rPr lang="en-GB" sz="1200" dirty="0" err="1"/>
              <a:t>JFrame</a:t>
            </a:r>
            <a:r>
              <a:rPr lang="en-GB" sz="1200" dirty="0"/>
              <a:t>("Frame with text components");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frame.setDefaultCloseOperation</a:t>
            </a:r>
            <a:r>
              <a:rPr lang="en-GB" sz="1200" dirty="0" smtClean="0"/>
              <a:t>(</a:t>
            </a:r>
            <a:r>
              <a:rPr lang="en-GB" sz="1200" dirty="0" err="1" smtClean="0"/>
              <a:t>JFrame.EXIT_ON_CLOSE</a:t>
            </a:r>
            <a:r>
              <a:rPr lang="en-GB" sz="1200" dirty="0" smtClean="0"/>
              <a:t>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// </a:t>
            </a:r>
            <a:r>
              <a:rPr lang="en-GB" sz="1200" dirty="0"/>
              <a:t>Create a </a:t>
            </a:r>
            <a:r>
              <a:rPr lang="en-GB" sz="1200" dirty="0" err="1"/>
              <a:t>JPanel</a:t>
            </a:r>
            <a:r>
              <a:rPr lang="en-GB" sz="1200" dirty="0"/>
              <a:t>, to hold text </a:t>
            </a:r>
            <a:r>
              <a:rPr lang="en-GB" sz="1200" dirty="0" smtClean="0"/>
              <a:t>components.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JPanel</a:t>
            </a:r>
            <a:r>
              <a:rPr lang="en-GB" sz="1200" dirty="0" smtClean="0"/>
              <a:t> </a:t>
            </a:r>
            <a:r>
              <a:rPr lang="en-GB" sz="1200" dirty="0"/>
              <a:t>pane = new </a:t>
            </a:r>
            <a:r>
              <a:rPr lang="en-GB" sz="1200" dirty="0" err="1"/>
              <a:t>JPanel</a:t>
            </a:r>
            <a:r>
              <a:rPr lang="en-GB" sz="1200" dirty="0"/>
              <a:t>();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pane.setLayout</a:t>
            </a:r>
            <a:r>
              <a:rPr lang="en-GB" sz="1200" dirty="0" smtClean="0"/>
              <a:t>(new </a:t>
            </a:r>
            <a:r>
              <a:rPr lang="en-GB" sz="1200" dirty="0" err="1"/>
              <a:t>FlowLayout</a:t>
            </a:r>
            <a:r>
              <a:rPr lang="en-GB" sz="1200" dirty="0"/>
              <a:t>(</a:t>
            </a:r>
            <a:r>
              <a:rPr lang="en-GB" sz="1200" dirty="0" err="1"/>
              <a:t>FlowLayout.LEFT</a:t>
            </a:r>
            <a:r>
              <a:rPr lang="en-GB" sz="1200" dirty="0"/>
              <a:t>));</a:t>
            </a:r>
          </a:p>
          <a:p>
            <a:pPr defTabSz="739775"/>
            <a:r>
              <a:rPr lang="en-GB" sz="1200" dirty="0"/>
              <a:t>       </a:t>
            </a:r>
          </a:p>
          <a:p>
            <a:pPr defTabSz="739775"/>
            <a:r>
              <a:rPr lang="en-GB" sz="1200" dirty="0" smtClean="0"/>
              <a:t>  // </a:t>
            </a:r>
            <a:r>
              <a:rPr lang="en-GB" sz="1200" dirty="0"/>
              <a:t>Add text components to </a:t>
            </a:r>
            <a:r>
              <a:rPr lang="en-GB" sz="1200" dirty="0" err="1" smtClean="0"/>
              <a:t>JPanel</a:t>
            </a:r>
            <a:r>
              <a:rPr lang="en-GB" sz="1200" dirty="0" smtClean="0"/>
              <a:t>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pane.add</a:t>
            </a:r>
            <a:r>
              <a:rPr lang="en-GB" sz="1200" dirty="0" smtClean="0"/>
              <a:t>(new </a:t>
            </a:r>
            <a:r>
              <a:rPr lang="en-GB" sz="1200" dirty="0" err="1"/>
              <a:t>JTextField</a:t>
            </a:r>
            <a:r>
              <a:rPr lang="en-GB" sz="1200" dirty="0"/>
              <a:t>(10));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pane.add</a:t>
            </a:r>
            <a:r>
              <a:rPr lang="en-GB" sz="1200" dirty="0" smtClean="0"/>
              <a:t>(new </a:t>
            </a:r>
            <a:r>
              <a:rPr lang="en-GB" sz="1200" dirty="0" err="1"/>
              <a:t>JPasswordField</a:t>
            </a:r>
            <a:r>
              <a:rPr lang="en-GB" sz="1200" dirty="0"/>
              <a:t>(10));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JScrollPane</a:t>
            </a:r>
            <a:r>
              <a:rPr lang="en-GB" sz="1200" dirty="0" smtClean="0"/>
              <a:t> </a:t>
            </a:r>
            <a:r>
              <a:rPr lang="en-GB" sz="1200" dirty="0" err="1"/>
              <a:t>scrollpane</a:t>
            </a:r>
            <a:r>
              <a:rPr lang="en-GB" sz="1200" dirty="0"/>
              <a:t> = </a:t>
            </a:r>
            <a:r>
              <a:rPr lang="en-GB" sz="1200" dirty="0" smtClean="0"/>
              <a:t>new </a:t>
            </a:r>
            <a:r>
              <a:rPr lang="en-GB" sz="1200" dirty="0" err="1"/>
              <a:t>JScrollPane</a:t>
            </a:r>
            <a:r>
              <a:rPr lang="en-GB" sz="1200" dirty="0"/>
              <a:t>(new </a:t>
            </a:r>
            <a:r>
              <a:rPr lang="en-GB" sz="1200" dirty="0" err="1"/>
              <a:t>JTextArea</a:t>
            </a:r>
            <a:r>
              <a:rPr lang="en-GB" sz="1200" dirty="0"/>
              <a:t>(30, 30));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pane.add</a:t>
            </a:r>
            <a:r>
              <a:rPr lang="en-GB" sz="1200" dirty="0" smtClean="0"/>
              <a:t>(</a:t>
            </a:r>
            <a:r>
              <a:rPr lang="en-GB" sz="1200" dirty="0" err="1" smtClean="0"/>
              <a:t>scrollpane</a:t>
            </a:r>
            <a:r>
              <a:rPr lang="en-GB" sz="1200" dirty="0"/>
              <a:t>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// </a:t>
            </a:r>
            <a:r>
              <a:rPr lang="en-GB" sz="1200" dirty="0"/>
              <a:t>Add </a:t>
            </a:r>
            <a:r>
              <a:rPr lang="en-GB" sz="1200" dirty="0" err="1"/>
              <a:t>JPanel</a:t>
            </a:r>
            <a:r>
              <a:rPr lang="en-GB" sz="1200" dirty="0"/>
              <a:t> to frame, and </a:t>
            </a:r>
            <a:r>
              <a:rPr lang="en-GB" sz="1200" dirty="0" smtClean="0"/>
              <a:t>display.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frame.getContentPane</a:t>
            </a:r>
            <a:r>
              <a:rPr lang="en-GB" sz="1200" dirty="0"/>
              <a:t>().add(pane);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frame.setSize</a:t>
            </a:r>
            <a:r>
              <a:rPr lang="en-GB" sz="1200" dirty="0" smtClean="0"/>
              <a:t>(300</a:t>
            </a:r>
            <a:r>
              <a:rPr lang="en-GB" sz="1200" dirty="0"/>
              <a:t>, 200);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frame.setVisible</a:t>
            </a:r>
            <a:r>
              <a:rPr lang="en-GB" sz="1200" dirty="0" smtClean="0"/>
              <a:t>(true</a:t>
            </a:r>
            <a:r>
              <a:rPr lang="en-GB" sz="1200" dirty="0"/>
              <a:t>); </a:t>
            </a:r>
            <a:endParaRPr lang="en-GB" sz="1200" dirty="0" smtClean="0"/>
          </a:p>
          <a:p>
            <a:pPr defTabSz="739775"/>
            <a:r>
              <a:rPr lang="en-GB" sz="1200" dirty="0" smtClean="0"/>
              <a:t>}</a:t>
            </a:r>
            <a:endParaRPr lang="en-GB" sz="1200" dirty="0"/>
          </a:p>
        </p:txBody>
      </p:sp>
      <p:pic>
        <p:nvPicPr>
          <p:cNvPr id="761864" name="Picture 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95769" y="5066675"/>
            <a:ext cx="2243884" cy="1716375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566D200-2214-460E-9D07-7338567EDF4A}" type="slidenum">
              <a:rPr lang="en-GB"/>
              <a:pPr/>
              <a:t>13</a:t>
            </a:fld>
            <a:endParaRPr lang="en-GB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Push Buttons </a:t>
            </a:r>
            <a:r>
              <a:rPr lang="en-GB" sz="2800"/>
              <a:t>(1 of 2)</a:t>
            </a:r>
            <a:endParaRPr lang="en-GB" sz="2800">
              <a:latin typeface="Lucida Console" pitchFamily="49" charset="0"/>
            </a:endParaRP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 smtClean="0">
                <a:latin typeface="Lucida Console" pitchFamily="49" charset="0"/>
              </a:rPr>
              <a:t>JButton</a:t>
            </a:r>
            <a:r>
              <a:rPr lang="en-GB" dirty="0"/>
              <a:t> </a:t>
            </a:r>
            <a:r>
              <a:rPr lang="en-GB" dirty="0" smtClean="0"/>
              <a:t>and handle “action” events (see next slide)</a:t>
            </a:r>
            <a:endParaRPr lang="en-GB" dirty="0"/>
          </a:p>
        </p:txBody>
      </p:sp>
      <p:sp>
        <p:nvSpPr>
          <p:cNvPr id="768006" name="Rectangle 6"/>
          <p:cNvSpPr>
            <a:spLocks noChangeArrowheads="1"/>
          </p:cNvSpPr>
          <p:nvPr/>
        </p:nvSpPr>
        <p:spPr bwMode="auto">
          <a:xfrm>
            <a:off x="565150" y="1663908"/>
            <a:ext cx="8232775" cy="502626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smtClean="0"/>
              <a:t>public void </a:t>
            </a:r>
            <a:r>
              <a:rPr lang="en-GB" sz="1200" dirty="0" err="1" smtClean="0"/>
              <a:t>demoPushButtons</a:t>
            </a:r>
            <a:r>
              <a:rPr lang="en-GB" sz="1200" dirty="0" smtClean="0"/>
              <a:t>() {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JFrame</a:t>
            </a:r>
            <a:r>
              <a:rPr lang="en-GB" sz="1200" dirty="0" smtClean="0"/>
              <a:t> </a:t>
            </a:r>
            <a:r>
              <a:rPr lang="en-GB" sz="1200" dirty="0"/>
              <a:t>frame = new </a:t>
            </a:r>
            <a:r>
              <a:rPr lang="en-GB" sz="1200" dirty="0" err="1"/>
              <a:t>JFrame</a:t>
            </a:r>
            <a:r>
              <a:rPr lang="en-GB" sz="1200" dirty="0"/>
              <a:t>("Frame with buttons");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frame.setDefaultCloseOperation</a:t>
            </a:r>
            <a:r>
              <a:rPr lang="en-GB" sz="1200" dirty="0" smtClean="0"/>
              <a:t>(</a:t>
            </a:r>
            <a:r>
              <a:rPr lang="en-GB" sz="1200" dirty="0" err="1" smtClean="0"/>
              <a:t>JFrame.EXIT_ON_CLOSE</a:t>
            </a:r>
            <a:r>
              <a:rPr lang="en-GB" sz="1200" dirty="0" smtClean="0"/>
              <a:t>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JButton</a:t>
            </a:r>
            <a:r>
              <a:rPr lang="en-GB" sz="1200" dirty="0" smtClean="0"/>
              <a:t> </a:t>
            </a:r>
            <a:r>
              <a:rPr lang="en-GB" sz="1200" dirty="0"/>
              <a:t>b1 = new </a:t>
            </a:r>
            <a:r>
              <a:rPr lang="en-GB" sz="1200" dirty="0" err="1"/>
              <a:t>JButton</a:t>
            </a:r>
            <a:r>
              <a:rPr lang="en-GB" sz="1200" dirty="0"/>
              <a:t>("Hide icons", icon1);</a:t>
            </a:r>
          </a:p>
          <a:p>
            <a:pPr defTabSz="739775"/>
            <a:r>
              <a:rPr lang="en-GB" sz="1200" dirty="0" smtClean="0"/>
              <a:t>  b1.setVerticalTextPosition(</a:t>
            </a:r>
            <a:r>
              <a:rPr lang="en-GB" sz="1200" dirty="0" err="1" smtClean="0"/>
              <a:t>AbstractButton.CENTER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b1.setHorizontalTextPosition(</a:t>
            </a:r>
            <a:r>
              <a:rPr lang="en-GB" sz="1200" dirty="0" err="1" smtClean="0"/>
              <a:t>AbstractButton.LEADING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b1.setMnemonic(</a:t>
            </a:r>
            <a:r>
              <a:rPr lang="en-GB" sz="1200" dirty="0" err="1" smtClean="0"/>
              <a:t>KeyEvent.VK_H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b1.setActionCommand</a:t>
            </a:r>
            <a:r>
              <a:rPr lang="en-GB" sz="1200" dirty="0"/>
              <a:t>("hide");</a:t>
            </a:r>
          </a:p>
          <a:p>
            <a:pPr defTabSz="739775"/>
            <a:r>
              <a:rPr lang="en-GB" sz="1200" dirty="0" smtClean="0"/>
              <a:t>  b1.setToolTipText</a:t>
            </a:r>
            <a:r>
              <a:rPr lang="en-GB" sz="1200" dirty="0"/>
              <a:t>("Click to hide icons on buttons");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JButton</a:t>
            </a:r>
            <a:r>
              <a:rPr lang="en-GB" sz="1200" dirty="0" smtClean="0"/>
              <a:t> </a:t>
            </a:r>
            <a:r>
              <a:rPr lang="en-GB" sz="1200" dirty="0"/>
              <a:t>b2 = new </a:t>
            </a:r>
            <a:r>
              <a:rPr lang="en-GB" sz="1200" dirty="0" err="1"/>
              <a:t>JButton</a:t>
            </a:r>
            <a:r>
              <a:rPr lang="en-GB" sz="1200" dirty="0"/>
              <a:t>("Show icons", icon2);</a:t>
            </a:r>
          </a:p>
          <a:p>
            <a:pPr defTabSz="739775"/>
            <a:r>
              <a:rPr lang="en-GB" sz="1200" dirty="0" smtClean="0"/>
              <a:t>  b2.setVerticalTextPosition(</a:t>
            </a:r>
            <a:r>
              <a:rPr lang="en-GB" sz="1200" dirty="0" err="1" smtClean="0"/>
              <a:t>AbstractButton.CENTER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b2.setHorizontalTextPosition(</a:t>
            </a:r>
            <a:r>
              <a:rPr lang="en-GB" sz="1200" dirty="0" err="1" smtClean="0"/>
              <a:t>AbstractButton.TRAILING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b2.setMnemonic(</a:t>
            </a:r>
            <a:r>
              <a:rPr lang="en-GB" sz="1200" dirty="0" err="1" smtClean="0"/>
              <a:t>KeyEvent.VK_S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b2.setActionCommand</a:t>
            </a:r>
            <a:r>
              <a:rPr lang="en-GB" sz="1200" dirty="0"/>
              <a:t>("show");</a:t>
            </a:r>
          </a:p>
          <a:p>
            <a:pPr defTabSz="739775"/>
            <a:r>
              <a:rPr lang="en-GB" sz="1200" dirty="0" smtClean="0"/>
              <a:t>  b2.setToolTipText</a:t>
            </a:r>
            <a:r>
              <a:rPr lang="en-GB" sz="1200" dirty="0"/>
              <a:t>("Click to show icons on buttons");</a:t>
            </a:r>
          </a:p>
          <a:p>
            <a:pPr defTabSz="739775"/>
            <a:endParaRPr lang="en-GB" sz="1200" dirty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PushButtonActionListener</a:t>
            </a:r>
            <a:r>
              <a:rPr lang="en-GB" sz="1200" dirty="0" smtClean="0"/>
              <a:t> listener = new </a:t>
            </a:r>
            <a:r>
              <a:rPr lang="en-GB" sz="1200" dirty="0" err="1" smtClean="0"/>
              <a:t>PushButtonActionListener</a:t>
            </a:r>
            <a:r>
              <a:rPr lang="en-GB" sz="1200" dirty="0" smtClean="0"/>
              <a:t>(); // See next slide</a:t>
            </a:r>
          </a:p>
          <a:p>
            <a:r>
              <a:rPr lang="en-GB" sz="1200" dirty="0" smtClean="0"/>
              <a:t>  b1.addActionListener(listener);</a:t>
            </a:r>
          </a:p>
          <a:p>
            <a:r>
              <a:rPr lang="en-GB" sz="1200" dirty="0" smtClean="0"/>
              <a:t>  b2.addActionListener(listener);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JPanel</a:t>
            </a:r>
            <a:r>
              <a:rPr lang="en-GB" sz="1200" dirty="0" smtClean="0"/>
              <a:t> </a:t>
            </a:r>
            <a:r>
              <a:rPr lang="en-GB" sz="1200" dirty="0"/>
              <a:t>pane = new </a:t>
            </a:r>
            <a:r>
              <a:rPr lang="en-GB" sz="1200" dirty="0" err="1"/>
              <a:t>JPanel</a:t>
            </a:r>
            <a:r>
              <a:rPr lang="en-GB" sz="1200" dirty="0"/>
              <a:t>();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pane.setLayout</a:t>
            </a:r>
            <a:r>
              <a:rPr lang="en-GB" sz="1200" dirty="0" smtClean="0"/>
              <a:t>(new </a:t>
            </a:r>
            <a:r>
              <a:rPr lang="en-GB" sz="1200" dirty="0" err="1"/>
              <a:t>FlowLayout</a:t>
            </a:r>
            <a:r>
              <a:rPr lang="en-GB" sz="1200" dirty="0"/>
              <a:t>(</a:t>
            </a:r>
            <a:r>
              <a:rPr lang="en-GB" sz="1200" dirty="0" err="1"/>
              <a:t>FlowLayout.LEFT</a:t>
            </a:r>
            <a:r>
              <a:rPr lang="en-GB" sz="1200" dirty="0"/>
              <a:t>));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pane.add</a:t>
            </a:r>
            <a:r>
              <a:rPr lang="en-GB" sz="1200" dirty="0" smtClean="0"/>
              <a:t>(b1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pane.add</a:t>
            </a:r>
            <a:r>
              <a:rPr lang="en-GB" sz="1200" dirty="0" smtClean="0"/>
              <a:t>(b2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…</a:t>
            </a:r>
          </a:p>
        </p:txBody>
      </p:sp>
      <p:pic>
        <p:nvPicPr>
          <p:cNvPr id="768007" name="Picture 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16325" y="5440025"/>
            <a:ext cx="2752725" cy="1343025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8D9CD8B-F3DA-4A01-96A3-3C53E3FA1F58}" type="slidenum">
              <a:rPr lang="en-GB"/>
              <a:pPr/>
              <a:t>14</a:t>
            </a:fld>
            <a:endParaRPr lang="en-GB"/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Push Buttons </a:t>
            </a:r>
            <a:r>
              <a:rPr lang="en-GB" sz="2800"/>
              <a:t>(2 of 2)</a:t>
            </a:r>
            <a:endParaRPr lang="en-GB" sz="2800">
              <a:latin typeface="Lucida Console" pitchFamily="49" charset="0"/>
            </a:endParaRP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Buttons generate "</a:t>
            </a:r>
            <a:r>
              <a:rPr lang="en-GB" dirty="0"/>
              <a:t>action" </a:t>
            </a:r>
            <a:r>
              <a:rPr lang="en-GB" dirty="0" smtClean="0"/>
              <a:t>events</a:t>
            </a:r>
          </a:p>
          <a:p>
            <a:pPr lvl="1"/>
            <a:r>
              <a:rPr lang="en-GB" dirty="0" smtClean="0"/>
              <a:t>To handle action events, define a class that implements the </a:t>
            </a:r>
            <a:r>
              <a:rPr lang="en-GB" dirty="0" err="1" smtClean="0">
                <a:latin typeface="Lucida Console" pitchFamily="49" charset="0"/>
              </a:rPr>
              <a:t>ActionListener</a:t>
            </a:r>
            <a:r>
              <a:rPr lang="en-GB" dirty="0" smtClean="0"/>
              <a:t> interface</a:t>
            </a:r>
          </a:p>
          <a:p>
            <a:pPr lvl="1"/>
            <a:r>
              <a:rPr lang="en-GB" dirty="0" smtClean="0"/>
              <a:t>Implement </a:t>
            </a:r>
            <a:r>
              <a:rPr lang="en-GB" dirty="0" err="1" smtClean="0">
                <a:latin typeface="Lucida Console" pitchFamily="49" charset="0"/>
              </a:rPr>
              <a:t>actionPerformed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/>
              <a:t> to handle the event</a:t>
            </a:r>
            <a:endParaRPr lang="en-GB" dirty="0"/>
          </a:p>
        </p:txBody>
      </p:sp>
      <p:sp>
        <p:nvSpPr>
          <p:cNvPr id="774148" name="Rectangle 4"/>
          <p:cNvSpPr>
            <a:spLocks noChangeArrowheads="1"/>
          </p:cNvSpPr>
          <p:nvPr/>
        </p:nvSpPr>
        <p:spPr bwMode="auto">
          <a:xfrm>
            <a:off x="565150" y="2734603"/>
            <a:ext cx="8232775" cy="301500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 dirty="0" smtClean="0"/>
              <a:t>// Inner class, to handle </a:t>
            </a:r>
            <a:r>
              <a:rPr lang="en-GB" sz="1200" dirty="0" err="1" smtClean="0"/>
              <a:t>ActionEvents</a:t>
            </a:r>
            <a:r>
              <a:rPr lang="en-GB" sz="1200" dirty="0" smtClean="0"/>
              <a:t> for the </a:t>
            </a:r>
            <a:r>
              <a:rPr lang="en-GB" sz="1200" dirty="0" err="1" smtClean="0"/>
              <a:t>demoPushButtons</a:t>
            </a:r>
            <a:r>
              <a:rPr lang="en-GB" sz="1200" dirty="0" smtClean="0"/>
              <a:t>() method.</a:t>
            </a:r>
          </a:p>
          <a:p>
            <a:r>
              <a:rPr lang="en-GB" sz="1200" dirty="0" smtClean="0"/>
              <a:t>class </a:t>
            </a:r>
            <a:r>
              <a:rPr lang="en-GB" sz="1200" dirty="0" err="1" smtClean="0"/>
              <a:t>PushButtonActionListener</a:t>
            </a:r>
            <a:r>
              <a:rPr lang="en-GB" sz="1200" dirty="0" smtClean="0"/>
              <a:t> implements </a:t>
            </a:r>
            <a:r>
              <a:rPr lang="en-GB" sz="1200" dirty="0" err="1" smtClean="0"/>
              <a:t>ActionListener</a:t>
            </a:r>
            <a:r>
              <a:rPr lang="en-GB" sz="1200" dirty="0" smtClean="0"/>
              <a:t> {</a:t>
            </a:r>
          </a:p>
          <a:p>
            <a:endParaRPr lang="en-GB" sz="1200" dirty="0" smtClean="0"/>
          </a:p>
          <a:p>
            <a:r>
              <a:rPr lang="en-GB" sz="1200" dirty="0" smtClean="0"/>
              <a:t>  public void </a:t>
            </a:r>
            <a:r>
              <a:rPr lang="en-GB" sz="1200" dirty="0" err="1" smtClean="0"/>
              <a:t>actionPerformed</a:t>
            </a:r>
            <a:r>
              <a:rPr lang="en-GB" sz="1200" dirty="0" smtClean="0"/>
              <a:t>(</a:t>
            </a:r>
            <a:r>
              <a:rPr lang="en-GB" sz="1200" dirty="0" err="1" smtClean="0"/>
              <a:t>ActionEvent</a:t>
            </a:r>
            <a:r>
              <a:rPr lang="en-GB" sz="1200" dirty="0" smtClean="0"/>
              <a:t> e) {</a:t>
            </a:r>
          </a:p>
          <a:p>
            <a:endParaRPr lang="en-GB" sz="1200" dirty="0" smtClean="0"/>
          </a:p>
          <a:p>
            <a:r>
              <a:rPr lang="en-GB" sz="1200" dirty="0" smtClean="0"/>
              <a:t>    if ("</a:t>
            </a:r>
            <a:r>
              <a:rPr lang="en-GB" sz="1200" dirty="0" err="1" smtClean="0"/>
              <a:t>hide".equals</a:t>
            </a:r>
            <a:r>
              <a:rPr lang="en-GB" sz="1200" dirty="0" smtClean="0"/>
              <a:t>(</a:t>
            </a:r>
            <a:r>
              <a:rPr lang="en-GB" sz="1200" dirty="0" err="1" smtClean="0"/>
              <a:t>e.getActionCommand</a:t>
            </a:r>
            <a:r>
              <a:rPr lang="en-GB" sz="1200" dirty="0" smtClean="0"/>
              <a:t>())) {</a:t>
            </a:r>
          </a:p>
          <a:p>
            <a:r>
              <a:rPr lang="en-GB" sz="1200" dirty="0" smtClean="0"/>
              <a:t>      b1.setIcon(null);</a:t>
            </a:r>
          </a:p>
          <a:p>
            <a:r>
              <a:rPr lang="en-GB" sz="1200" dirty="0" smtClean="0"/>
              <a:t>      b2.setIcon(null);</a:t>
            </a:r>
          </a:p>
          <a:p>
            <a:endParaRPr lang="en-GB" sz="1200" dirty="0" smtClean="0"/>
          </a:p>
          <a:p>
            <a:r>
              <a:rPr lang="en-GB" sz="1200" dirty="0" smtClean="0"/>
              <a:t>    } </a:t>
            </a:r>
          </a:p>
          <a:p>
            <a:r>
              <a:rPr lang="en-GB" sz="1200" dirty="0" smtClean="0"/>
              <a:t>    else if ("</a:t>
            </a:r>
            <a:r>
              <a:rPr lang="en-GB" sz="1200" dirty="0" err="1" smtClean="0"/>
              <a:t>show".equals</a:t>
            </a:r>
            <a:r>
              <a:rPr lang="en-GB" sz="1200" dirty="0" smtClean="0"/>
              <a:t>(</a:t>
            </a:r>
            <a:r>
              <a:rPr lang="en-GB" sz="1200" dirty="0" err="1" smtClean="0"/>
              <a:t>e.getActionCommand</a:t>
            </a:r>
            <a:r>
              <a:rPr lang="en-GB" sz="1200" dirty="0" smtClean="0"/>
              <a:t>())) {</a:t>
            </a:r>
          </a:p>
          <a:p>
            <a:r>
              <a:rPr lang="en-GB" sz="1200" dirty="0" smtClean="0"/>
              <a:t>      b1.setIcon(icon1);</a:t>
            </a:r>
          </a:p>
          <a:p>
            <a:r>
              <a:rPr lang="en-GB" sz="1200" dirty="0" smtClean="0"/>
              <a:t>      b2.setIcon(icon2);</a:t>
            </a:r>
          </a:p>
          <a:p>
            <a:r>
              <a:rPr lang="en-GB" sz="1200" dirty="0" smtClean="0"/>
              <a:t>    }</a:t>
            </a:r>
          </a:p>
          <a:p>
            <a:r>
              <a:rPr lang="en-GB" sz="1200" dirty="0" smtClean="0"/>
              <a:t>  }</a:t>
            </a:r>
          </a:p>
          <a:p>
            <a:r>
              <a:rPr lang="en-GB" sz="1200" dirty="0" smtClean="0"/>
              <a:t>}</a:t>
            </a:r>
          </a:p>
        </p:txBody>
      </p:sp>
      <p:pic>
        <p:nvPicPr>
          <p:cNvPr id="774150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29275" y="5300941"/>
            <a:ext cx="2752725" cy="1343025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C457123-8F0F-4790-9F60-BE1EF3AB9C94}" type="slidenum">
              <a:rPr lang="en-GB"/>
              <a:pPr/>
              <a:t>15</a:t>
            </a:fld>
            <a:endParaRPr lang="en-GB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Check Boxes </a:t>
            </a:r>
            <a:r>
              <a:rPr lang="en-GB" sz="2800"/>
              <a:t>(1 of 2)</a:t>
            </a:r>
            <a:endParaRPr lang="en-GB" sz="2800">
              <a:latin typeface="Lucida Console" pitchFamily="49" charset="0"/>
            </a:endParaRP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>
                <a:latin typeface="Lucida Console" pitchFamily="49" charset="0"/>
              </a:rPr>
              <a:t>JCheckBox</a:t>
            </a:r>
            <a:r>
              <a:rPr lang="en-GB" dirty="0"/>
              <a:t> and listen for "item" events</a:t>
            </a:r>
          </a:p>
        </p:txBody>
      </p:sp>
      <p:sp>
        <p:nvSpPr>
          <p:cNvPr id="778244" name="Rectangle 4"/>
          <p:cNvSpPr>
            <a:spLocks noChangeArrowheads="1"/>
          </p:cNvSpPr>
          <p:nvPr/>
        </p:nvSpPr>
        <p:spPr bwMode="auto">
          <a:xfrm>
            <a:off x="565150" y="1631951"/>
            <a:ext cx="8232775" cy="434912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smtClean="0"/>
              <a:t>public void </a:t>
            </a:r>
            <a:r>
              <a:rPr lang="en-GB" sz="1200" dirty="0" err="1" smtClean="0"/>
              <a:t>demoCheckBoxes</a:t>
            </a:r>
            <a:r>
              <a:rPr lang="en-GB" sz="1200" dirty="0" smtClean="0"/>
              <a:t>() {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JFrame</a:t>
            </a:r>
            <a:r>
              <a:rPr lang="en-GB" sz="1200" dirty="0" smtClean="0"/>
              <a:t> </a:t>
            </a:r>
            <a:r>
              <a:rPr lang="en-GB" sz="1200" dirty="0"/>
              <a:t>frame = new </a:t>
            </a:r>
            <a:r>
              <a:rPr lang="en-GB" sz="1200" dirty="0" err="1"/>
              <a:t>JFrame</a:t>
            </a:r>
            <a:r>
              <a:rPr lang="en-GB" sz="1200" dirty="0"/>
              <a:t>("Frame with check boxes");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frame.setDefaultCloseOperation</a:t>
            </a:r>
            <a:r>
              <a:rPr lang="en-GB" sz="1200" dirty="0" smtClean="0"/>
              <a:t>(</a:t>
            </a:r>
            <a:r>
              <a:rPr lang="en-GB" sz="1200" dirty="0" err="1" smtClean="0"/>
              <a:t>JFrame.EXIT_ON_CLOSE</a:t>
            </a:r>
            <a:r>
              <a:rPr lang="en-GB" sz="1200" dirty="0" smtClean="0"/>
              <a:t>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JCheckBox</a:t>
            </a:r>
            <a:r>
              <a:rPr lang="en-GB" sz="1200" dirty="0" smtClean="0"/>
              <a:t> </a:t>
            </a:r>
            <a:r>
              <a:rPr lang="en-GB" sz="1200" dirty="0"/>
              <a:t>cb1 = new </a:t>
            </a:r>
            <a:r>
              <a:rPr lang="en-GB" sz="1200" dirty="0" err="1"/>
              <a:t>JCheckBox</a:t>
            </a:r>
            <a:r>
              <a:rPr lang="en-GB" sz="1200" dirty="0"/>
              <a:t>("Ski hire");</a:t>
            </a:r>
          </a:p>
          <a:p>
            <a:pPr defTabSz="739775"/>
            <a:r>
              <a:rPr lang="en-GB" sz="1200" dirty="0" smtClean="0"/>
              <a:t>  cb1.setMnemonic(</a:t>
            </a:r>
            <a:r>
              <a:rPr lang="en-GB" sz="1200" dirty="0" err="1" smtClean="0"/>
              <a:t>KeyEvent.VK_S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cb1.setSelected(true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cb1.setToolTipText</a:t>
            </a:r>
            <a:r>
              <a:rPr lang="en-GB" sz="1200" dirty="0"/>
              <a:t>("Do you require ski hire?");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JCheckBox</a:t>
            </a:r>
            <a:r>
              <a:rPr lang="en-GB" sz="1200" dirty="0" smtClean="0"/>
              <a:t> </a:t>
            </a:r>
            <a:r>
              <a:rPr lang="en-GB" sz="1200" dirty="0"/>
              <a:t>cb2 = new </a:t>
            </a:r>
            <a:r>
              <a:rPr lang="en-GB" sz="1200" dirty="0" err="1"/>
              <a:t>JCheckBox</a:t>
            </a:r>
            <a:r>
              <a:rPr lang="en-GB" sz="1200" dirty="0"/>
              <a:t>("Boots hire");</a:t>
            </a:r>
          </a:p>
          <a:p>
            <a:pPr defTabSz="739775"/>
            <a:r>
              <a:rPr lang="en-GB" sz="1200" dirty="0" smtClean="0"/>
              <a:t>  cb2.setMnemonic(</a:t>
            </a:r>
            <a:r>
              <a:rPr lang="en-GB" sz="1200" dirty="0" err="1" smtClean="0"/>
              <a:t>KeyEvent.VK_B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cb2.setSelected(true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cb2.setToolTipText</a:t>
            </a:r>
            <a:r>
              <a:rPr lang="en-GB" sz="1200" dirty="0"/>
              <a:t>("Do you require boot hire?");</a:t>
            </a:r>
          </a:p>
          <a:p>
            <a:pPr defTabSz="739775"/>
            <a:endParaRPr lang="en-GB" sz="1200" dirty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CheckBoxItemListener</a:t>
            </a:r>
            <a:r>
              <a:rPr lang="en-GB" sz="1200" dirty="0" smtClean="0"/>
              <a:t> listener = new </a:t>
            </a:r>
            <a:r>
              <a:rPr lang="en-GB" sz="1200" dirty="0" err="1" smtClean="0"/>
              <a:t>CheckBoxItemListener</a:t>
            </a:r>
            <a:r>
              <a:rPr lang="en-GB" sz="1200" dirty="0" smtClean="0"/>
              <a:t>();  // See next slide.</a:t>
            </a:r>
          </a:p>
          <a:p>
            <a:r>
              <a:rPr lang="en-GB" sz="1200" dirty="0" smtClean="0"/>
              <a:t>  cb1.addItemListener(listener);</a:t>
            </a:r>
          </a:p>
          <a:p>
            <a:r>
              <a:rPr lang="en-GB" sz="1200" dirty="0" smtClean="0"/>
              <a:t>  cb2.addItemListener(listener);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JPanel</a:t>
            </a:r>
            <a:r>
              <a:rPr lang="en-GB" sz="1200" dirty="0" smtClean="0"/>
              <a:t> </a:t>
            </a:r>
            <a:r>
              <a:rPr lang="en-GB" sz="1200" dirty="0"/>
              <a:t>pane = new </a:t>
            </a:r>
            <a:r>
              <a:rPr lang="en-GB" sz="1200" dirty="0" err="1"/>
              <a:t>JPanel</a:t>
            </a:r>
            <a:r>
              <a:rPr lang="en-GB" sz="1200" dirty="0"/>
              <a:t>();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pane.setLayout</a:t>
            </a:r>
            <a:r>
              <a:rPr lang="en-GB" sz="1200" dirty="0" smtClean="0"/>
              <a:t>(new </a:t>
            </a:r>
            <a:r>
              <a:rPr lang="en-GB" sz="1200" dirty="0" err="1"/>
              <a:t>FlowLayout</a:t>
            </a:r>
            <a:r>
              <a:rPr lang="en-GB" sz="1200" dirty="0"/>
              <a:t>(</a:t>
            </a:r>
            <a:r>
              <a:rPr lang="en-GB" sz="1200" dirty="0" err="1"/>
              <a:t>FlowLayout.LEFT</a:t>
            </a:r>
            <a:r>
              <a:rPr lang="en-GB" sz="1200" dirty="0"/>
              <a:t>));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pane.add</a:t>
            </a:r>
            <a:r>
              <a:rPr lang="en-GB" sz="1200" dirty="0" smtClean="0"/>
              <a:t>(cb1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pane.add</a:t>
            </a:r>
            <a:r>
              <a:rPr lang="en-GB" sz="1200" dirty="0" smtClean="0"/>
              <a:t>(cb2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…</a:t>
            </a:r>
          </a:p>
        </p:txBody>
      </p:sp>
      <p:pic>
        <p:nvPicPr>
          <p:cNvPr id="778246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03595" y="5542332"/>
            <a:ext cx="2514600" cy="981075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B3177B3-F4ED-4285-9D7E-24484B5CA22D}" type="slidenum">
              <a:rPr lang="en-GB"/>
              <a:pPr/>
              <a:t>16</a:t>
            </a:fld>
            <a:endParaRPr lang="en-GB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Check Boxes </a:t>
            </a:r>
            <a:r>
              <a:rPr lang="en-GB" sz="2800"/>
              <a:t>(2 of 2)</a:t>
            </a:r>
            <a:endParaRPr lang="en-GB" sz="2800">
              <a:latin typeface="Lucida Console" pitchFamily="49" charset="0"/>
            </a:endParaRP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Check boxes generate "item" </a:t>
            </a:r>
            <a:r>
              <a:rPr lang="en-GB" dirty="0"/>
              <a:t>events</a:t>
            </a:r>
          </a:p>
          <a:p>
            <a:pPr lvl="1"/>
            <a:r>
              <a:rPr lang="en-GB" dirty="0"/>
              <a:t>To handle </a:t>
            </a:r>
            <a:r>
              <a:rPr lang="en-GB" dirty="0" smtClean="0"/>
              <a:t>them, </a:t>
            </a:r>
            <a:r>
              <a:rPr lang="en-GB" dirty="0"/>
              <a:t>define a class that implements </a:t>
            </a:r>
            <a:r>
              <a:rPr lang="en-GB" dirty="0" err="1" smtClean="0">
                <a:latin typeface="Lucida Console" pitchFamily="49" charset="0"/>
              </a:rPr>
              <a:t>ItemListener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Implement </a:t>
            </a:r>
            <a:r>
              <a:rPr lang="en-GB" dirty="0" err="1" smtClean="0">
                <a:latin typeface="Lucida Console" pitchFamily="49" charset="0"/>
              </a:rPr>
              <a:t>itemStateChanged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/>
              <a:t> </a:t>
            </a:r>
            <a:r>
              <a:rPr lang="en-GB" dirty="0"/>
              <a:t>to handle the event</a:t>
            </a:r>
          </a:p>
          <a:p>
            <a:r>
              <a:rPr lang="en-GB" dirty="0" smtClean="0"/>
              <a:t>Handle </a:t>
            </a:r>
            <a:r>
              <a:rPr lang="en-GB" dirty="0"/>
              <a:t>"item" events:</a:t>
            </a:r>
          </a:p>
        </p:txBody>
      </p:sp>
      <p:sp>
        <p:nvSpPr>
          <p:cNvPr id="782340" name="Rectangle 4"/>
          <p:cNvSpPr>
            <a:spLocks noChangeArrowheads="1"/>
          </p:cNvSpPr>
          <p:nvPr/>
        </p:nvSpPr>
        <p:spPr bwMode="auto">
          <a:xfrm>
            <a:off x="314960" y="2416504"/>
            <a:ext cx="8523605" cy="428916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 dirty="0" smtClean="0"/>
              <a:t>// Inner class, to handle </a:t>
            </a:r>
            <a:r>
              <a:rPr lang="en-GB" sz="1200" dirty="0" err="1" smtClean="0"/>
              <a:t>ItemEvents</a:t>
            </a:r>
            <a:r>
              <a:rPr lang="en-GB" sz="1200" dirty="0" smtClean="0"/>
              <a:t> for the </a:t>
            </a:r>
            <a:r>
              <a:rPr lang="en-GB" sz="1200" dirty="0" err="1" smtClean="0"/>
              <a:t>demoCheckBoxes</a:t>
            </a:r>
            <a:r>
              <a:rPr lang="en-GB" sz="1200" dirty="0" smtClean="0"/>
              <a:t>() method.</a:t>
            </a:r>
          </a:p>
          <a:p>
            <a:r>
              <a:rPr lang="en-GB" sz="1200" dirty="0" smtClean="0"/>
              <a:t>class </a:t>
            </a:r>
            <a:r>
              <a:rPr lang="en-GB" sz="1200" dirty="0" err="1" smtClean="0"/>
              <a:t>CheckBoxItemListener</a:t>
            </a:r>
            <a:r>
              <a:rPr lang="en-GB" sz="1200" dirty="0" smtClean="0"/>
              <a:t> implements </a:t>
            </a:r>
            <a:r>
              <a:rPr lang="en-GB" sz="1200" dirty="0" err="1" smtClean="0"/>
              <a:t>ItemListener</a:t>
            </a:r>
            <a:r>
              <a:rPr lang="en-GB" sz="1200" dirty="0" smtClean="0"/>
              <a:t> {</a:t>
            </a:r>
          </a:p>
          <a:p>
            <a:endParaRPr lang="en-GB" sz="1200" dirty="0" smtClean="0"/>
          </a:p>
          <a:p>
            <a:r>
              <a:rPr lang="en-GB" sz="1200" dirty="0" smtClean="0"/>
              <a:t>  public void </a:t>
            </a:r>
            <a:r>
              <a:rPr lang="en-GB" sz="1200" dirty="0" err="1" smtClean="0"/>
              <a:t>itemStateChanged</a:t>
            </a:r>
            <a:r>
              <a:rPr lang="en-GB" sz="1200" dirty="0" smtClean="0"/>
              <a:t>(</a:t>
            </a:r>
            <a:r>
              <a:rPr lang="en-GB" sz="1200" dirty="0" err="1" smtClean="0"/>
              <a:t>ItemEvent</a:t>
            </a:r>
            <a:r>
              <a:rPr lang="en-GB" sz="1200" dirty="0" smtClean="0"/>
              <a:t> e) {</a:t>
            </a:r>
          </a:p>
          <a:p>
            <a:r>
              <a:rPr lang="en-GB" sz="1200" dirty="0" smtClean="0"/>
              <a:t>  </a:t>
            </a:r>
          </a:p>
          <a:p>
            <a:r>
              <a:rPr lang="en-GB" sz="1200" dirty="0" smtClean="0"/>
              <a:t>    Object source = </a:t>
            </a:r>
            <a:r>
              <a:rPr lang="en-GB" sz="1200" dirty="0" err="1" smtClean="0"/>
              <a:t>e.getItemSelectable</a:t>
            </a:r>
            <a:r>
              <a:rPr lang="en-GB" sz="1200" dirty="0" smtClean="0"/>
              <a:t>();</a:t>
            </a:r>
          </a:p>
          <a:p>
            <a:r>
              <a:rPr lang="en-GB" sz="1200" dirty="0" smtClean="0"/>
              <a:t>    String label  = "";</a:t>
            </a:r>
          </a:p>
          <a:p>
            <a:endParaRPr lang="en-GB" sz="1200" dirty="0" smtClean="0"/>
          </a:p>
          <a:p>
            <a:r>
              <a:rPr lang="en-GB" sz="1200" dirty="0" smtClean="0"/>
              <a:t>    if (source == cb1) {</a:t>
            </a:r>
          </a:p>
          <a:p>
            <a:r>
              <a:rPr lang="en-GB" sz="1200" dirty="0" smtClean="0"/>
              <a:t>      label = cb1.getText();</a:t>
            </a:r>
          </a:p>
          <a:p>
            <a:r>
              <a:rPr lang="en-GB" sz="1200" dirty="0" smtClean="0"/>
              <a:t>    } </a:t>
            </a:r>
          </a:p>
          <a:p>
            <a:r>
              <a:rPr lang="en-GB" sz="1200" dirty="0" smtClean="0"/>
              <a:t>    else if (source == cb2) {</a:t>
            </a:r>
          </a:p>
          <a:p>
            <a:r>
              <a:rPr lang="en-GB" sz="1200" dirty="0" smtClean="0"/>
              <a:t>      label = cb2.getText();</a:t>
            </a:r>
          </a:p>
          <a:p>
            <a:r>
              <a:rPr lang="en-GB" sz="1200" dirty="0" smtClean="0"/>
              <a:t>    }</a:t>
            </a:r>
          </a:p>
          <a:p>
            <a:endParaRPr lang="en-GB" sz="1200" dirty="0" smtClean="0"/>
          </a:p>
          <a:p>
            <a:r>
              <a:rPr lang="en-GB" sz="1200" dirty="0" smtClean="0"/>
              <a:t>    if (</a:t>
            </a:r>
            <a:r>
              <a:rPr lang="en-GB" sz="1200" dirty="0" err="1" smtClean="0"/>
              <a:t>e.getStateChange</a:t>
            </a:r>
            <a:r>
              <a:rPr lang="en-GB" sz="1200" dirty="0" smtClean="0"/>
              <a:t>() == </a:t>
            </a:r>
            <a:r>
              <a:rPr lang="en-GB" sz="1200" dirty="0" err="1" smtClean="0"/>
              <a:t>ItemEvent.SELECTED</a:t>
            </a:r>
            <a:r>
              <a:rPr lang="en-GB" sz="1200" dirty="0" smtClean="0"/>
              <a:t>) {</a:t>
            </a:r>
          </a:p>
          <a:p>
            <a:r>
              <a:rPr lang="en-GB" sz="1200" dirty="0" smtClean="0"/>
              <a:t>      </a:t>
            </a:r>
            <a:r>
              <a:rPr lang="en-GB" sz="1200" dirty="0" err="1" smtClean="0"/>
              <a:t>System.out.println</a:t>
            </a:r>
            <a:r>
              <a:rPr lang="en-GB" sz="1200" dirty="0" smtClean="0"/>
              <a:t>(label + " required");</a:t>
            </a:r>
          </a:p>
          <a:p>
            <a:r>
              <a:rPr lang="en-GB" sz="1200" dirty="0" smtClean="0"/>
              <a:t>    } </a:t>
            </a:r>
          </a:p>
          <a:p>
            <a:r>
              <a:rPr lang="en-GB" sz="1200" dirty="0" smtClean="0"/>
              <a:t>    else if (</a:t>
            </a:r>
            <a:r>
              <a:rPr lang="en-GB" sz="1200" dirty="0" err="1" smtClean="0"/>
              <a:t>e.getStateChange</a:t>
            </a:r>
            <a:r>
              <a:rPr lang="en-GB" sz="1200" dirty="0" smtClean="0"/>
              <a:t>() == </a:t>
            </a:r>
            <a:r>
              <a:rPr lang="en-GB" sz="1200" dirty="0" err="1" smtClean="0"/>
              <a:t>ItemEvent.DESELECTED</a:t>
            </a:r>
            <a:r>
              <a:rPr lang="en-GB" sz="1200" dirty="0" smtClean="0"/>
              <a:t>) {</a:t>
            </a:r>
          </a:p>
          <a:p>
            <a:r>
              <a:rPr lang="en-GB" sz="1200" dirty="0" smtClean="0"/>
              <a:t>      </a:t>
            </a:r>
            <a:r>
              <a:rPr lang="en-GB" sz="1200" dirty="0" err="1" smtClean="0"/>
              <a:t>System.out.println</a:t>
            </a:r>
            <a:r>
              <a:rPr lang="en-GB" sz="1200" dirty="0" smtClean="0"/>
              <a:t>(label + " not required");</a:t>
            </a:r>
          </a:p>
          <a:p>
            <a:r>
              <a:rPr lang="en-GB" sz="1200" dirty="0" smtClean="0"/>
              <a:t>    }</a:t>
            </a:r>
          </a:p>
          <a:p>
            <a:r>
              <a:rPr lang="en-GB" sz="1200" dirty="0" smtClean="0"/>
              <a:t>  } </a:t>
            </a:r>
          </a:p>
          <a:p>
            <a:r>
              <a:rPr lang="en-GB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531A785-1D34-4708-9C3D-C0B9DBC3662E}" type="slidenum">
              <a:rPr lang="en-GB"/>
              <a:pPr/>
              <a:t>17</a:t>
            </a:fld>
            <a:endParaRPr lang="en-GB"/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Radio Buttons </a:t>
            </a:r>
            <a:r>
              <a:rPr lang="en-GB" sz="2800"/>
              <a:t>(1 of 2)</a:t>
            </a:r>
            <a:endParaRPr lang="en-GB" sz="2800">
              <a:latin typeface="Lucida Console" pitchFamily="49" charset="0"/>
            </a:endParaRP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group of </a:t>
            </a:r>
            <a:r>
              <a:rPr lang="en-GB" dirty="0" err="1">
                <a:latin typeface="Lucida Console" pitchFamily="49" charset="0"/>
              </a:rPr>
              <a:t>JRadioButton</a:t>
            </a:r>
            <a:r>
              <a:rPr lang="en-GB" dirty="0" err="1"/>
              <a:t>s</a:t>
            </a:r>
            <a:r>
              <a:rPr lang="en-GB" dirty="0"/>
              <a:t>, await "action" events</a:t>
            </a:r>
          </a:p>
        </p:txBody>
      </p:sp>
      <p:sp>
        <p:nvSpPr>
          <p:cNvPr id="786436" name="Rectangle 4"/>
          <p:cNvSpPr>
            <a:spLocks noChangeArrowheads="1"/>
          </p:cNvSpPr>
          <p:nvPr/>
        </p:nvSpPr>
        <p:spPr bwMode="auto">
          <a:xfrm>
            <a:off x="565150" y="1618937"/>
            <a:ext cx="8232775" cy="515661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smtClean="0"/>
              <a:t>public void </a:t>
            </a:r>
            <a:r>
              <a:rPr lang="en-GB" sz="1200" dirty="0" err="1" smtClean="0"/>
              <a:t>demoRadioButtons</a:t>
            </a:r>
            <a:r>
              <a:rPr lang="en-GB" sz="1200" dirty="0" smtClean="0"/>
              <a:t>() {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JFrame</a:t>
            </a:r>
            <a:r>
              <a:rPr lang="en-GB" sz="1200" dirty="0" smtClean="0"/>
              <a:t> </a:t>
            </a:r>
            <a:r>
              <a:rPr lang="en-GB" sz="1200" dirty="0"/>
              <a:t>frame = new </a:t>
            </a:r>
            <a:r>
              <a:rPr lang="en-GB" sz="1200" dirty="0" err="1"/>
              <a:t>JFrame</a:t>
            </a:r>
            <a:r>
              <a:rPr lang="en-GB" sz="1200" dirty="0"/>
              <a:t>("Frame with radio buttons");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frame.setDefaultCloseOperation</a:t>
            </a:r>
            <a:r>
              <a:rPr lang="en-GB" sz="1200" dirty="0" smtClean="0"/>
              <a:t>(</a:t>
            </a:r>
            <a:r>
              <a:rPr lang="en-GB" sz="1200" dirty="0" err="1" smtClean="0"/>
              <a:t>JFrame.EXIT_ON_CLOSE</a:t>
            </a:r>
            <a:r>
              <a:rPr lang="en-GB" sz="1200" dirty="0" smtClean="0"/>
              <a:t>);</a:t>
            </a:r>
          </a:p>
          <a:p>
            <a:pPr defTabSz="739775"/>
            <a:r>
              <a:rPr lang="en-GB" sz="1200" dirty="0" smtClean="0"/>
              <a:t> </a:t>
            </a:r>
            <a:endParaRPr lang="en-GB" sz="1200" dirty="0"/>
          </a:p>
          <a:p>
            <a:pPr defTabSz="739775"/>
            <a:r>
              <a:rPr lang="en-GB" sz="1200" dirty="0" smtClean="0"/>
              <a:t>  rb1 </a:t>
            </a:r>
            <a:r>
              <a:rPr lang="en-GB" sz="1200" dirty="0"/>
              <a:t>= new </a:t>
            </a:r>
            <a:r>
              <a:rPr lang="en-GB" sz="1200" dirty="0" err="1"/>
              <a:t>JRadioButton</a:t>
            </a:r>
            <a:r>
              <a:rPr lang="en-GB" sz="1200" dirty="0"/>
              <a:t>("Male");</a:t>
            </a:r>
          </a:p>
          <a:p>
            <a:pPr defTabSz="739775"/>
            <a:r>
              <a:rPr lang="en-GB" sz="1200" dirty="0" smtClean="0"/>
              <a:t>  rb1.setMnemonic(</a:t>
            </a:r>
            <a:r>
              <a:rPr lang="en-GB" sz="1200" dirty="0" err="1" smtClean="0"/>
              <a:t>KeyEvent.VK_M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rb1.setActionCommand</a:t>
            </a:r>
            <a:r>
              <a:rPr lang="en-GB" sz="1200" dirty="0"/>
              <a:t>("male");</a:t>
            </a:r>
          </a:p>
          <a:p>
            <a:pPr defTabSz="739775"/>
            <a:r>
              <a:rPr lang="en-GB" sz="1200" dirty="0" smtClean="0"/>
              <a:t>  rb1.setToolTipText</a:t>
            </a:r>
            <a:r>
              <a:rPr lang="en-GB" sz="1200" dirty="0"/>
              <a:t>("Are you male?");</a:t>
            </a:r>
          </a:p>
          <a:p>
            <a:pPr defTabSz="739775"/>
            <a:r>
              <a:rPr lang="en-GB" sz="1200" dirty="0" smtClean="0"/>
              <a:t>  rb1.setSelected(true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/>
              <a:t> </a:t>
            </a:r>
          </a:p>
          <a:p>
            <a:pPr defTabSz="739775"/>
            <a:r>
              <a:rPr lang="en-GB" sz="1200" dirty="0" smtClean="0"/>
              <a:t>  rb2 </a:t>
            </a:r>
            <a:r>
              <a:rPr lang="en-GB" sz="1200" dirty="0"/>
              <a:t>= new </a:t>
            </a:r>
            <a:r>
              <a:rPr lang="en-GB" sz="1200" dirty="0" err="1"/>
              <a:t>JRadioButton</a:t>
            </a:r>
            <a:r>
              <a:rPr lang="en-GB" sz="1200" dirty="0"/>
              <a:t>("Female");</a:t>
            </a:r>
          </a:p>
          <a:p>
            <a:pPr defTabSz="739775"/>
            <a:r>
              <a:rPr lang="en-GB" sz="1200" dirty="0" smtClean="0"/>
              <a:t>  rb2.setMnemonic(</a:t>
            </a:r>
            <a:r>
              <a:rPr lang="en-GB" sz="1200" dirty="0" err="1" smtClean="0"/>
              <a:t>KeyEvent.VK_F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rb2.setActionCommand</a:t>
            </a:r>
            <a:r>
              <a:rPr lang="en-GB" sz="1200" dirty="0"/>
              <a:t>("female");</a:t>
            </a:r>
          </a:p>
          <a:p>
            <a:pPr defTabSz="739775"/>
            <a:r>
              <a:rPr lang="en-GB" sz="1200" dirty="0" smtClean="0"/>
              <a:t>  rb2.setToolTipText</a:t>
            </a:r>
            <a:r>
              <a:rPr lang="en-GB" sz="1200" dirty="0"/>
              <a:t>("Are you female?");</a:t>
            </a:r>
          </a:p>
          <a:p>
            <a:pPr defTabSz="739775"/>
            <a:endParaRPr lang="en-GB" sz="1200" dirty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RadioButtonActionListener</a:t>
            </a:r>
            <a:r>
              <a:rPr lang="en-GB" sz="1200" dirty="0" smtClean="0"/>
              <a:t> listener = new </a:t>
            </a:r>
            <a:r>
              <a:rPr lang="en-GB" sz="1200" dirty="0" err="1" smtClean="0"/>
              <a:t>RadioButtonActionListener</a:t>
            </a:r>
            <a:r>
              <a:rPr lang="en-GB" sz="1200" dirty="0" smtClean="0"/>
              <a:t>(); // Next slide.</a:t>
            </a:r>
          </a:p>
          <a:p>
            <a:r>
              <a:rPr lang="en-GB" sz="1200" dirty="0" smtClean="0"/>
              <a:t>  rb1.addActionListener(listener);</a:t>
            </a:r>
          </a:p>
          <a:p>
            <a:r>
              <a:rPr lang="en-GB" sz="1200" dirty="0" smtClean="0"/>
              <a:t>  rb2.addActionListener(listener);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ButtonGroup</a:t>
            </a:r>
            <a:r>
              <a:rPr lang="en-GB" sz="1200" dirty="0" smtClean="0"/>
              <a:t> </a:t>
            </a:r>
            <a:r>
              <a:rPr lang="en-GB" sz="1200" dirty="0"/>
              <a:t>group = new </a:t>
            </a:r>
            <a:r>
              <a:rPr lang="en-GB" sz="1200" dirty="0" err="1"/>
              <a:t>ButtonGroup</a:t>
            </a:r>
            <a:r>
              <a:rPr lang="en-GB" sz="1200" dirty="0"/>
              <a:t>();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group.add</a:t>
            </a:r>
            <a:r>
              <a:rPr lang="en-GB" sz="1200" dirty="0" smtClean="0"/>
              <a:t>(rb1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group.add</a:t>
            </a:r>
            <a:r>
              <a:rPr lang="en-GB" sz="1200" dirty="0" smtClean="0"/>
              <a:t>(rb2</a:t>
            </a:r>
            <a:r>
              <a:rPr lang="en-GB" sz="1200" dirty="0"/>
              <a:t>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JPanel</a:t>
            </a:r>
            <a:r>
              <a:rPr lang="en-GB" sz="1200" dirty="0" smtClean="0"/>
              <a:t> </a:t>
            </a:r>
            <a:r>
              <a:rPr lang="en-GB" sz="1200" dirty="0"/>
              <a:t>pane = new </a:t>
            </a:r>
            <a:r>
              <a:rPr lang="en-GB" sz="1200" dirty="0" err="1"/>
              <a:t>JPanel</a:t>
            </a:r>
            <a:r>
              <a:rPr lang="en-GB" sz="1200" dirty="0"/>
              <a:t>();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pane.setLayout</a:t>
            </a:r>
            <a:r>
              <a:rPr lang="en-GB" sz="1200" dirty="0" smtClean="0"/>
              <a:t>(new </a:t>
            </a:r>
            <a:r>
              <a:rPr lang="en-GB" sz="1200" dirty="0" err="1"/>
              <a:t>FlowLayout</a:t>
            </a:r>
            <a:r>
              <a:rPr lang="en-GB" sz="1200" dirty="0"/>
              <a:t>(</a:t>
            </a:r>
            <a:r>
              <a:rPr lang="en-GB" sz="1200" dirty="0" err="1"/>
              <a:t>FlowLayout.LEFT</a:t>
            </a:r>
            <a:r>
              <a:rPr lang="en-GB" sz="1200" dirty="0"/>
              <a:t>));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pane.add</a:t>
            </a:r>
            <a:r>
              <a:rPr lang="en-GB" sz="1200" dirty="0" smtClean="0"/>
              <a:t>(rb1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pane.add</a:t>
            </a:r>
            <a:r>
              <a:rPr lang="en-GB" sz="1200" dirty="0" smtClean="0"/>
              <a:t>(rb2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…</a:t>
            </a:r>
          </a:p>
        </p:txBody>
      </p:sp>
      <p:pic>
        <p:nvPicPr>
          <p:cNvPr id="786438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95180" y="5784850"/>
            <a:ext cx="2628900" cy="1000125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648BBC7-9B94-4B0D-A22B-EFEB6626CFEF}" type="slidenum">
              <a:rPr lang="en-GB"/>
              <a:pPr/>
              <a:t>18</a:t>
            </a:fld>
            <a:endParaRPr lang="en-GB"/>
          </a:p>
        </p:txBody>
      </p:sp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Radio Buttons </a:t>
            </a:r>
            <a:r>
              <a:rPr lang="en-GB" sz="2800"/>
              <a:t>(2 of 2)</a:t>
            </a:r>
            <a:endParaRPr lang="en-GB" sz="2800">
              <a:latin typeface="Lucida Console" pitchFamily="49" charset="0"/>
            </a:endParaRP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Handle "action" events:</a:t>
            </a:r>
          </a:p>
        </p:txBody>
      </p:sp>
      <p:sp>
        <p:nvSpPr>
          <p:cNvPr id="790532" name="Rectangle 4"/>
          <p:cNvSpPr>
            <a:spLocks noChangeArrowheads="1"/>
          </p:cNvSpPr>
          <p:nvPr/>
        </p:nvSpPr>
        <p:spPr bwMode="auto">
          <a:xfrm>
            <a:off x="565150" y="1652517"/>
            <a:ext cx="8232775" cy="360903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sz="1200" dirty="0" smtClean="0"/>
              <a:t>// Inner class, to handle </a:t>
            </a:r>
            <a:r>
              <a:rPr lang="en-GB" sz="1200" dirty="0" err="1" smtClean="0"/>
              <a:t>ActionEvents</a:t>
            </a:r>
            <a:r>
              <a:rPr lang="en-GB" sz="1200" dirty="0" smtClean="0"/>
              <a:t> for the </a:t>
            </a:r>
            <a:r>
              <a:rPr lang="en-GB" sz="1200" dirty="0" err="1" smtClean="0"/>
              <a:t>demoRadioButtons</a:t>
            </a:r>
            <a:r>
              <a:rPr lang="en-GB" sz="1200" dirty="0" smtClean="0"/>
              <a:t>() method.</a:t>
            </a:r>
          </a:p>
          <a:p>
            <a:r>
              <a:rPr lang="en-GB" sz="1200" dirty="0" smtClean="0"/>
              <a:t>class </a:t>
            </a:r>
            <a:r>
              <a:rPr lang="en-GB" sz="1200" dirty="0" err="1" smtClean="0"/>
              <a:t>RadioButtonActionListener</a:t>
            </a:r>
            <a:r>
              <a:rPr lang="en-GB" sz="1200" dirty="0" smtClean="0"/>
              <a:t> implements </a:t>
            </a:r>
            <a:r>
              <a:rPr lang="en-GB" sz="1200" dirty="0" err="1" smtClean="0"/>
              <a:t>ActionListener</a:t>
            </a:r>
            <a:r>
              <a:rPr lang="en-GB" sz="1200" dirty="0" smtClean="0"/>
              <a:t> {</a:t>
            </a:r>
          </a:p>
          <a:p>
            <a:endParaRPr lang="en-GB" sz="1200" dirty="0" smtClean="0"/>
          </a:p>
          <a:p>
            <a:r>
              <a:rPr lang="en-GB" sz="1200" dirty="0" smtClean="0"/>
              <a:t>  public void </a:t>
            </a:r>
            <a:r>
              <a:rPr lang="en-GB" sz="1200" dirty="0" err="1" smtClean="0"/>
              <a:t>actionPerformed</a:t>
            </a:r>
            <a:r>
              <a:rPr lang="en-GB" sz="1200" dirty="0" smtClean="0"/>
              <a:t>(</a:t>
            </a:r>
            <a:r>
              <a:rPr lang="en-GB" sz="1200" dirty="0" err="1" smtClean="0"/>
              <a:t>ActionEvent</a:t>
            </a:r>
            <a:r>
              <a:rPr lang="en-GB" sz="1200" dirty="0" smtClean="0"/>
              <a:t> e) {</a:t>
            </a:r>
          </a:p>
          <a:p>
            <a:endParaRPr lang="en-GB" sz="1200" dirty="0" smtClean="0"/>
          </a:p>
          <a:p>
            <a:r>
              <a:rPr lang="en-GB" sz="1200" dirty="0" smtClean="0"/>
              <a:t>    if ("</a:t>
            </a:r>
            <a:r>
              <a:rPr lang="en-GB" sz="1200" dirty="0" err="1" smtClean="0"/>
              <a:t>male".equals</a:t>
            </a:r>
            <a:r>
              <a:rPr lang="en-GB" sz="1200" dirty="0" smtClean="0"/>
              <a:t>(</a:t>
            </a:r>
            <a:r>
              <a:rPr lang="en-GB" sz="1200" dirty="0" err="1" smtClean="0"/>
              <a:t>e.getActionCommand</a:t>
            </a:r>
            <a:r>
              <a:rPr lang="en-GB" sz="1200" dirty="0" smtClean="0"/>
              <a:t>())) {</a:t>
            </a:r>
          </a:p>
          <a:p>
            <a:r>
              <a:rPr lang="en-GB" sz="1200" dirty="0" smtClean="0"/>
              <a:t>      </a:t>
            </a:r>
            <a:r>
              <a:rPr lang="en-GB" sz="1200" dirty="0" err="1" smtClean="0"/>
              <a:t>JOptionPane.showMessageDialog</a:t>
            </a:r>
            <a:r>
              <a:rPr lang="en-GB" sz="1200" dirty="0" smtClean="0"/>
              <a:t>(null, </a:t>
            </a:r>
          </a:p>
          <a:p>
            <a:r>
              <a:rPr lang="en-GB" sz="1200" dirty="0" smtClean="0"/>
              <a:t>                                   "Male", </a:t>
            </a:r>
          </a:p>
          <a:p>
            <a:r>
              <a:rPr lang="en-GB" sz="1200" dirty="0" smtClean="0"/>
              <a:t>                                   "Item selected", </a:t>
            </a:r>
          </a:p>
          <a:p>
            <a:r>
              <a:rPr lang="en-GB" sz="1200" dirty="0" smtClean="0"/>
              <a:t>                                    </a:t>
            </a:r>
            <a:r>
              <a:rPr lang="en-GB" sz="1200" dirty="0" err="1" smtClean="0"/>
              <a:t>JOptionPane.PLAIN_MESSAGE</a:t>
            </a:r>
            <a:r>
              <a:rPr lang="en-GB" sz="1200" dirty="0" smtClean="0"/>
              <a:t>);</a:t>
            </a:r>
          </a:p>
          <a:p>
            <a:endParaRPr lang="en-GB" sz="1200" dirty="0" smtClean="0"/>
          </a:p>
          <a:p>
            <a:r>
              <a:rPr lang="en-GB" sz="1200" dirty="0" smtClean="0"/>
              <a:t>    } else if ("</a:t>
            </a:r>
            <a:r>
              <a:rPr lang="en-GB" sz="1200" dirty="0" err="1" smtClean="0"/>
              <a:t>female".equals</a:t>
            </a:r>
            <a:r>
              <a:rPr lang="en-GB" sz="1200" dirty="0" smtClean="0"/>
              <a:t>(</a:t>
            </a:r>
            <a:r>
              <a:rPr lang="en-GB" sz="1200" dirty="0" err="1" smtClean="0"/>
              <a:t>e.getActionCommand</a:t>
            </a:r>
            <a:r>
              <a:rPr lang="en-GB" sz="1200" dirty="0" smtClean="0"/>
              <a:t>())) {</a:t>
            </a:r>
          </a:p>
          <a:p>
            <a:r>
              <a:rPr lang="en-GB" sz="1200" dirty="0" smtClean="0"/>
              <a:t>      </a:t>
            </a:r>
            <a:r>
              <a:rPr lang="en-GB" sz="1200" dirty="0" err="1" smtClean="0"/>
              <a:t>JOptionPane.showMessageDialog</a:t>
            </a:r>
            <a:r>
              <a:rPr lang="en-GB" sz="1200" dirty="0" smtClean="0"/>
              <a:t>(null, </a:t>
            </a:r>
          </a:p>
          <a:p>
            <a:r>
              <a:rPr lang="en-GB" sz="1200" dirty="0" smtClean="0"/>
              <a:t>                                   "Female", </a:t>
            </a:r>
          </a:p>
          <a:p>
            <a:r>
              <a:rPr lang="en-GB" sz="1200" dirty="0" smtClean="0"/>
              <a:t>                                   "Item selected", </a:t>
            </a:r>
          </a:p>
          <a:p>
            <a:r>
              <a:rPr lang="en-GB" sz="1200" dirty="0" smtClean="0"/>
              <a:t>                                    </a:t>
            </a:r>
            <a:r>
              <a:rPr lang="en-GB" sz="1200" dirty="0" err="1" smtClean="0"/>
              <a:t>JOptionPane.PLAIN_MESSAGE</a:t>
            </a:r>
            <a:r>
              <a:rPr lang="en-GB" sz="1200" dirty="0" smtClean="0"/>
              <a:t>);</a:t>
            </a:r>
          </a:p>
          <a:p>
            <a:r>
              <a:rPr lang="en-GB" sz="1200" dirty="0" smtClean="0"/>
              <a:t>    }</a:t>
            </a:r>
          </a:p>
          <a:p>
            <a:r>
              <a:rPr lang="en-GB" sz="1200" dirty="0" smtClean="0"/>
              <a:t>  }</a:t>
            </a:r>
          </a:p>
          <a:p>
            <a:r>
              <a:rPr lang="en-GB" sz="1200" dirty="0" smtClean="0"/>
              <a:t>}</a:t>
            </a:r>
          </a:p>
        </p:txBody>
      </p:sp>
      <p:pic>
        <p:nvPicPr>
          <p:cNvPr id="790534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73115" y="4910663"/>
            <a:ext cx="2552700" cy="1162050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6ECD353-DDAA-4C0B-8C91-218D3CA16AB9}" type="slidenum">
              <a:rPr lang="en-GB"/>
              <a:pPr/>
              <a:t>19</a:t>
            </a:fld>
            <a:endParaRPr lang="en-GB"/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Menus</a:t>
            </a:r>
            <a:endParaRPr lang="en-GB" sz="2800">
              <a:latin typeface="Lucida Console" pitchFamily="49" charset="0"/>
            </a:endParaRP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 </a:t>
            </a:r>
            <a:r>
              <a:rPr lang="en-GB">
                <a:latin typeface="Lucida Console" pitchFamily="49" charset="0"/>
              </a:rPr>
              <a:t>JMenuBar</a:t>
            </a:r>
            <a:r>
              <a:rPr lang="en-GB"/>
              <a:t>, </a:t>
            </a:r>
            <a:r>
              <a:rPr lang="en-GB">
                <a:latin typeface="Lucida Console" pitchFamily="49" charset="0"/>
              </a:rPr>
              <a:t>JMenu</a:t>
            </a:r>
            <a:r>
              <a:rPr lang="en-GB"/>
              <a:t>, and </a:t>
            </a:r>
            <a:r>
              <a:rPr lang="en-GB">
                <a:latin typeface="Lucida Console" pitchFamily="49" charset="0"/>
              </a:rPr>
              <a:t>JMenuItem</a:t>
            </a:r>
          </a:p>
        </p:txBody>
      </p:sp>
      <p:sp>
        <p:nvSpPr>
          <p:cNvPr id="794628" name="Rectangle 4"/>
          <p:cNvSpPr>
            <a:spLocks noChangeArrowheads="1"/>
          </p:cNvSpPr>
          <p:nvPr/>
        </p:nvSpPr>
        <p:spPr bwMode="auto">
          <a:xfrm>
            <a:off x="565150" y="1648918"/>
            <a:ext cx="8232775" cy="50666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smtClean="0"/>
              <a:t>public void </a:t>
            </a:r>
            <a:r>
              <a:rPr lang="en-GB" sz="1200" dirty="0" err="1" smtClean="0"/>
              <a:t>demoMenus</a:t>
            </a:r>
            <a:r>
              <a:rPr lang="en-GB" sz="1200" dirty="0" smtClean="0"/>
              <a:t>() {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JFrame</a:t>
            </a:r>
            <a:r>
              <a:rPr lang="en-GB" sz="1200" dirty="0" smtClean="0"/>
              <a:t> </a:t>
            </a:r>
            <a:r>
              <a:rPr lang="en-GB" sz="1200" dirty="0"/>
              <a:t>frame = new </a:t>
            </a:r>
            <a:r>
              <a:rPr lang="en-GB" sz="1200" dirty="0" err="1"/>
              <a:t>JFrame</a:t>
            </a:r>
            <a:r>
              <a:rPr lang="en-GB" sz="1200" dirty="0"/>
              <a:t>("Frame with menus");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frame.setDefaultCloseOperation</a:t>
            </a:r>
            <a:r>
              <a:rPr lang="en-GB" sz="1200" dirty="0" smtClean="0"/>
              <a:t>(</a:t>
            </a:r>
            <a:r>
              <a:rPr lang="en-GB" sz="1200" dirty="0" err="1" smtClean="0"/>
              <a:t>JFrame.EXIT_ON_CLOSE</a:t>
            </a:r>
            <a:r>
              <a:rPr lang="en-GB" sz="1200" dirty="0" smtClean="0"/>
              <a:t>);</a:t>
            </a:r>
          </a:p>
          <a:p>
            <a:pPr defTabSz="739775"/>
            <a:r>
              <a:rPr lang="en-GB" sz="1200" dirty="0" smtClean="0"/>
              <a:t>  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JMenuBar</a:t>
            </a:r>
            <a:r>
              <a:rPr lang="en-GB" sz="1200" dirty="0" smtClean="0"/>
              <a:t> </a:t>
            </a:r>
            <a:r>
              <a:rPr lang="en-GB" sz="1200" dirty="0" err="1"/>
              <a:t>menuBar</a:t>
            </a:r>
            <a:r>
              <a:rPr lang="en-GB" sz="1200" dirty="0"/>
              <a:t> = new </a:t>
            </a:r>
            <a:r>
              <a:rPr lang="en-GB" sz="1200" dirty="0" err="1"/>
              <a:t>JMenuBar</a:t>
            </a:r>
            <a:r>
              <a:rPr lang="en-GB" sz="1200" dirty="0"/>
              <a:t>();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frame.setJMenuBar</a:t>
            </a:r>
            <a:r>
              <a:rPr lang="en-GB" sz="1200" dirty="0" smtClean="0"/>
              <a:t>(</a:t>
            </a:r>
            <a:r>
              <a:rPr lang="en-GB" sz="1200" dirty="0" err="1" smtClean="0"/>
              <a:t>menuBar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/>
              <a:t> </a:t>
            </a:r>
            <a:endParaRPr lang="en-GB" sz="1200" dirty="0" smtClean="0"/>
          </a:p>
          <a:p>
            <a:pPr defTabSz="739775"/>
            <a:r>
              <a:rPr lang="en-GB" sz="1200" dirty="0" smtClean="0"/>
              <a:t>  // </a:t>
            </a:r>
            <a:r>
              <a:rPr lang="en-GB" sz="1200" dirty="0"/>
              <a:t>Create a "File" menu, and add "Open" and "Close" menu </a:t>
            </a:r>
            <a:r>
              <a:rPr lang="en-GB" sz="1200" dirty="0" smtClean="0"/>
              <a:t>items.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JMenu</a:t>
            </a:r>
            <a:r>
              <a:rPr lang="en-GB" sz="1200" dirty="0" smtClean="0"/>
              <a:t> file </a:t>
            </a:r>
            <a:r>
              <a:rPr lang="en-GB" sz="1200" dirty="0"/>
              <a:t>= new </a:t>
            </a:r>
            <a:r>
              <a:rPr lang="en-GB" sz="1200" dirty="0" err="1"/>
              <a:t>JMenu</a:t>
            </a:r>
            <a:r>
              <a:rPr lang="en-GB" sz="1200" dirty="0"/>
              <a:t>("File");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file.setMnemonic</a:t>
            </a:r>
            <a:r>
              <a:rPr lang="en-GB" sz="1200" dirty="0" smtClean="0"/>
              <a:t>(</a:t>
            </a:r>
            <a:r>
              <a:rPr lang="en-GB" sz="1200" dirty="0" err="1" smtClean="0"/>
              <a:t>KeyEvent.VK_F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menuBar.add</a:t>
            </a:r>
            <a:r>
              <a:rPr lang="en-GB" sz="1200" dirty="0" smtClean="0"/>
              <a:t>(file);</a:t>
            </a:r>
            <a:endParaRPr lang="en-GB" sz="1200" dirty="0"/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JMenuItem</a:t>
            </a:r>
            <a:r>
              <a:rPr lang="en-GB" sz="1200" dirty="0" smtClean="0"/>
              <a:t> open </a:t>
            </a:r>
            <a:r>
              <a:rPr lang="en-GB" sz="1200" dirty="0"/>
              <a:t>= new </a:t>
            </a:r>
            <a:r>
              <a:rPr lang="en-GB" sz="1200" dirty="0" err="1"/>
              <a:t>JMenuItem</a:t>
            </a:r>
            <a:r>
              <a:rPr lang="en-GB" sz="1200" dirty="0"/>
              <a:t>("Open...", </a:t>
            </a:r>
            <a:r>
              <a:rPr lang="en-GB" sz="1200" dirty="0" err="1"/>
              <a:t>KeyEvent.VK_O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open.setAccelerator</a:t>
            </a:r>
            <a:r>
              <a:rPr lang="en-GB" sz="1200" dirty="0" smtClean="0"/>
              <a:t>(</a:t>
            </a:r>
            <a:r>
              <a:rPr lang="en-GB" sz="1200" dirty="0" err="1" smtClean="0"/>
              <a:t>KeyStroke.getKeyStroke</a:t>
            </a:r>
            <a:r>
              <a:rPr lang="en-GB" sz="1200" dirty="0" smtClean="0"/>
              <a:t>(</a:t>
            </a:r>
            <a:r>
              <a:rPr lang="en-GB" sz="1200" dirty="0" err="1" smtClean="0"/>
              <a:t>KeyEvent.VK_O</a:t>
            </a:r>
            <a:r>
              <a:rPr lang="en-GB" sz="1200" dirty="0" smtClean="0"/>
              <a:t>, </a:t>
            </a:r>
            <a:r>
              <a:rPr lang="en-GB" sz="1200" dirty="0" err="1" smtClean="0"/>
              <a:t>ActionEvent.CTRL_MASK</a:t>
            </a:r>
            <a:r>
              <a:rPr lang="en-GB" sz="1200" dirty="0" smtClean="0"/>
              <a:t>));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JMenuItem</a:t>
            </a:r>
            <a:r>
              <a:rPr lang="en-GB" sz="1200" dirty="0" smtClean="0"/>
              <a:t> close </a:t>
            </a:r>
            <a:r>
              <a:rPr lang="en-GB" sz="1200" dirty="0"/>
              <a:t>= new </a:t>
            </a:r>
            <a:r>
              <a:rPr lang="en-GB" sz="1200" dirty="0" err="1"/>
              <a:t>JMenuItem</a:t>
            </a:r>
            <a:r>
              <a:rPr lang="en-GB" sz="1200" dirty="0"/>
              <a:t>("Close", </a:t>
            </a:r>
            <a:r>
              <a:rPr lang="en-GB" sz="1200" dirty="0" err="1"/>
              <a:t>KeyEvent.VK_C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close.setAccelerator</a:t>
            </a:r>
            <a:r>
              <a:rPr lang="en-GB" sz="1200" dirty="0" smtClean="0"/>
              <a:t>(</a:t>
            </a:r>
            <a:r>
              <a:rPr lang="en-GB" sz="1200" dirty="0" err="1" smtClean="0"/>
              <a:t>KeyStroke.getKeyStroke</a:t>
            </a:r>
            <a:r>
              <a:rPr lang="en-GB" sz="1200" dirty="0" smtClean="0"/>
              <a:t>(KeyEvent.VK_F4</a:t>
            </a:r>
            <a:r>
              <a:rPr lang="en-GB" sz="1200" dirty="0"/>
              <a:t>, </a:t>
            </a:r>
            <a:r>
              <a:rPr lang="en-GB" sz="1200" dirty="0" err="1"/>
              <a:t>ActionEvent.ALT_MASK</a:t>
            </a:r>
            <a:r>
              <a:rPr lang="en-GB" sz="1200" dirty="0"/>
              <a:t>));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file.add</a:t>
            </a:r>
            <a:r>
              <a:rPr lang="en-GB" sz="1200" dirty="0" smtClean="0"/>
              <a:t>(open);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file.addSeparator</a:t>
            </a:r>
            <a:r>
              <a:rPr lang="en-GB" sz="1200" dirty="0"/>
              <a:t>();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file.add</a:t>
            </a:r>
            <a:r>
              <a:rPr lang="en-GB" sz="1200" dirty="0" smtClean="0"/>
              <a:t>(close);</a:t>
            </a:r>
            <a:endParaRPr lang="en-GB" sz="1200" dirty="0"/>
          </a:p>
          <a:p>
            <a:pPr defTabSz="739775"/>
            <a:endParaRPr lang="en-GB" sz="1200" dirty="0" smtClean="0"/>
          </a:p>
          <a:p>
            <a:pPr defTabSz="739775"/>
            <a:r>
              <a:rPr lang="en-GB" sz="1200" dirty="0" smtClean="0"/>
              <a:t>  // Now create </a:t>
            </a:r>
            <a:r>
              <a:rPr lang="en-GB" sz="1200" dirty="0"/>
              <a:t>an "Edit" </a:t>
            </a:r>
            <a:r>
              <a:rPr lang="en-GB" sz="1200" dirty="0" smtClean="0"/>
              <a:t>menu.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JMenu</a:t>
            </a:r>
            <a:r>
              <a:rPr lang="en-GB" sz="1200" dirty="0" smtClean="0"/>
              <a:t> edit </a:t>
            </a:r>
            <a:r>
              <a:rPr lang="en-GB" sz="1200" dirty="0"/>
              <a:t>= new </a:t>
            </a:r>
            <a:r>
              <a:rPr lang="en-GB" sz="1200" dirty="0" err="1"/>
              <a:t>JMenu</a:t>
            </a:r>
            <a:r>
              <a:rPr lang="en-GB" sz="1200" dirty="0"/>
              <a:t>("Edit");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edit.setMnemonic</a:t>
            </a:r>
            <a:r>
              <a:rPr lang="en-GB" sz="1200" dirty="0" smtClean="0"/>
              <a:t>(</a:t>
            </a:r>
            <a:r>
              <a:rPr lang="en-GB" sz="1200" dirty="0" err="1" smtClean="0"/>
              <a:t>KeyEvent.VK_E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menuBar.add</a:t>
            </a:r>
            <a:r>
              <a:rPr lang="en-GB" sz="1200" dirty="0" smtClean="0"/>
              <a:t>(edit);</a:t>
            </a:r>
            <a:endParaRPr lang="en-GB" sz="1200" dirty="0"/>
          </a:p>
          <a:p>
            <a:pPr defTabSz="739775"/>
            <a:r>
              <a:rPr lang="en-GB" sz="1200" dirty="0" smtClean="0"/>
              <a:t>  …</a:t>
            </a:r>
          </a:p>
        </p:txBody>
      </p:sp>
      <p:graphicFrame>
        <p:nvGraphicFramePr>
          <p:cNvPr id="794630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69272383"/>
              </p:ext>
            </p:extLst>
          </p:nvPr>
        </p:nvGraphicFramePr>
        <p:xfrm>
          <a:off x="5547995" y="4903788"/>
          <a:ext cx="28575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637" name="Bitmap Image" r:id="rId4" imgW="2857899" imgH="1905266" progId="PBrush">
                  <p:embed/>
                </p:oleObj>
              </mc:Choice>
              <mc:Fallback>
                <p:oleObj name="Bitmap Image" r:id="rId4" imgW="2857899" imgH="1905266" progId="PBrus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7995" y="4903788"/>
                        <a:ext cx="28575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F64D92C-6C88-453D-9464-FB09E442384F}" type="slidenum">
              <a:rPr lang="en-GB"/>
              <a:pPr/>
              <a:t>2</a:t>
            </a:fld>
            <a:endParaRPr lang="en-GB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Contents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GB"/>
              <a:t>Using panes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/>
              <a:t>Creating components</a:t>
            </a:r>
            <a:endParaRPr lang="en-GB">
              <a:latin typeface="Lucida Console" pitchFamily="49" charset="0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063"/>
            <a:ext cx="8150225" cy="1644650"/>
            <a:chOff x="274" y="3059"/>
            <a:chExt cx="5134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616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12636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lvl="1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/>
              </a:r>
              <a:b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</a:br>
              <a:r>
                <a:rPr lang="en-GB" sz="2000" b="1" dirty="0" err="1" smtClean="0">
                  <a:solidFill>
                    <a:schemeClr val="tx2"/>
                  </a:solidFill>
                  <a:sym typeface="Wingdings" pitchFamily="2" charset="2"/>
                </a:rPr>
                <a:t>DemoSwingContainersComponents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/>
      <p:bldP spid="6225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BD7C896-4F9B-4B91-9C8A-A96F2FC97683}" type="slidenum">
              <a:rPr lang="en-GB"/>
              <a:pPr/>
              <a:t>20</a:t>
            </a:fld>
            <a:endParaRPr lang="en-GB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Other Controls </a:t>
            </a:r>
            <a:endParaRPr lang="en-GB" sz="2700"/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latin typeface="Lucida Console" pitchFamily="49" charset="0"/>
              </a:rPr>
              <a:t>JProgressBar</a:t>
            </a:r>
            <a:endParaRPr lang="en-GB" dirty="0">
              <a:latin typeface="Lucida Console" pitchFamily="49" charset="0"/>
            </a:endParaRPr>
          </a:p>
          <a:p>
            <a:pPr lvl="1"/>
            <a:r>
              <a:rPr lang="en-GB" dirty="0"/>
              <a:t>Vertical or horizontal progress </a:t>
            </a:r>
            <a:r>
              <a:rPr lang="en-GB" dirty="0" smtClean="0"/>
              <a:t>indicator</a:t>
            </a:r>
          </a:p>
          <a:p>
            <a:pPr lvl="1"/>
            <a:endParaRPr lang="en-GB" dirty="0"/>
          </a:p>
          <a:p>
            <a:r>
              <a:rPr lang="en-GB" dirty="0" err="1">
                <a:latin typeface="Lucida Console" pitchFamily="49" charset="0"/>
              </a:rPr>
              <a:t>ProgressMonitor</a:t>
            </a:r>
            <a:endParaRPr lang="en-GB" dirty="0">
              <a:latin typeface="Lucida Console" pitchFamily="49" charset="0"/>
            </a:endParaRPr>
          </a:p>
          <a:p>
            <a:pPr lvl="1"/>
            <a:r>
              <a:rPr lang="en-GB" dirty="0"/>
              <a:t>Similar to </a:t>
            </a:r>
            <a:r>
              <a:rPr lang="en-GB" dirty="0" err="1" smtClean="0">
                <a:latin typeface="Lucida Console" pitchFamily="49" charset="0"/>
              </a:rPr>
              <a:t>JProgressBar</a:t>
            </a:r>
            <a:r>
              <a:rPr lang="en-GB" dirty="0" smtClean="0"/>
              <a:t> (but invisible </a:t>
            </a:r>
            <a:r>
              <a:rPr lang="en-GB" dirty="0"/>
              <a:t>until a task </a:t>
            </a:r>
            <a:r>
              <a:rPr lang="en-GB" dirty="0" smtClean="0"/>
              <a:t>completes)</a:t>
            </a:r>
          </a:p>
          <a:p>
            <a:pPr lvl="1"/>
            <a:endParaRPr lang="en-GB" dirty="0"/>
          </a:p>
          <a:p>
            <a:r>
              <a:rPr lang="en-GB" dirty="0" err="1">
                <a:latin typeface="Lucida Console" pitchFamily="49" charset="0"/>
              </a:rPr>
              <a:t>JSlider</a:t>
            </a:r>
            <a:endParaRPr lang="en-GB" dirty="0">
              <a:latin typeface="Lucida Console" pitchFamily="49" charset="0"/>
            </a:endParaRPr>
          </a:p>
          <a:p>
            <a:pPr lvl="1"/>
            <a:r>
              <a:rPr lang="en-GB" dirty="0"/>
              <a:t>Enables the user to select a numerical value in a specified </a:t>
            </a:r>
            <a:r>
              <a:rPr lang="en-GB" dirty="0" smtClean="0"/>
              <a:t>range</a:t>
            </a:r>
          </a:p>
          <a:p>
            <a:pPr lvl="1"/>
            <a:endParaRPr lang="en-GB" dirty="0">
              <a:latin typeface="Lucida Console" pitchFamily="49" charset="0"/>
            </a:endParaRPr>
          </a:p>
          <a:p>
            <a:r>
              <a:rPr lang="en-GB" dirty="0"/>
              <a:t>And more…</a:t>
            </a:r>
          </a:p>
          <a:p>
            <a:pPr lvl="1"/>
            <a:r>
              <a:rPr lang="en-GB" dirty="0"/>
              <a:t>Lookup </a:t>
            </a:r>
            <a:r>
              <a:rPr lang="en-GB" dirty="0" err="1">
                <a:latin typeface="Lucida Console" pitchFamily="49" charset="0"/>
              </a:rPr>
              <a:t>JComponent</a:t>
            </a:r>
            <a:r>
              <a:rPr lang="en-GB" dirty="0"/>
              <a:t> in the Swing API documentation, and find the list of known subclasses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773C5D2-89E1-472E-95F2-A5925A0D377D}" type="slidenum">
              <a:rPr lang="en-GB"/>
              <a:pPr/>
              <a:t>21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Summary</a:t>
            </a:r>
            <a:endParaRPr lang="en-GB" sz="3400"/>
          </a:p>
        </p:txBody>
      </p:sp>
      <p:sp>
        <p:nvSpPr>
          <p:cNvPr id="31643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218113"/>
          </a:xfrm>
        </p:spPr>
        <p:txBody>
          <a:bodyPr/>
          <a:lstStyle/>
          <a:p>
            <a:pPr marL="457200" indent="-457200"/>
            <a:r>
              <a:rPr lang="en-GB"/>
              <a:t>Using panes</a:t>
            </a:r>
          </a:p>
          <a:p>
            <a:pPr marL="457200" indent="-457200"/>
            <a:r>
              <a:rPr lang="en-GB"/>
              <a:t>Creating components</a:t>
            </a:r>
            <a:endParaRPr lang="en-GB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30" grpId="0"/>
      <p:bldP spid="3164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3C95778-413B-4478-94CA-6006208D74F6}" type="slidenum">
              <a:rPr lang="en-GB"/>
              <a:pPr/>
              <a:t>3</a:t>
            </a:fld>
            <a:endParaRPr lang="en-GB"/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1. Using Panes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ym typeface="Wingdings" pitchFamily="2" charset="2"/>
              </a:rPr>
              <a:t>Overview of panes</a:t>
            </a:r>
          </a:p>
          <a:p>
            <a:r>
              <a:rPr lang="en-GB" dirty="0" smtClean="0">
                <a:sym typeface="Wingdings" pitchFamily="2" charset="2"/>
              </a:rPr>
              <a:t>Using </a:t>
            </a:r>
            <a:r>
              <a:rPr lang="en-GB" dirty="0" err="1">
                <a:latin typeface="Lucida Console" pitchFamily="49" charset="0"/>
                <a:sym typeface="Wingdings" pitchFamily="2" charset="2"/>
              </a:rPr>
              <a:t>JPanel</a:t>
            </a:r>
            <a:endParaRPr lang="en-GB" dirty="0">
              <a:latin typeface="Lucida Console" pitchFamily="49" charset="0"/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Using </a:t>
            </a:r>
            <a:r>
              <a:rPr lang="en-GB" dirty="0" err="1">
                <a:latin typeface="Lucida Console" pitchFamily="49" charset="0"/>
                <a:sym typeface="Wingdings" pitchFamily="2" charset="2"/>
              </a:rPr>
              <a:t>JScrollPane</a:t>
            </a:r>
            <a:endParaRPr lang="en-GB" dirty="0">
              <a:latin typeface="Lucida Console" pitchFamily="49" charset="0"/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Using </a:t>
            </a:r>
            <a:r>
              <a:rPr lang="en-GB" dirty="0" err="1">
                <a:latin typeface="Lucida Console" pitchFamily="49" charset="0"/>
                <a:sym typeface="Wingdings" pitchFamily="2" charset="2"/>
              </a:rPr>
              <a:t>JSplitPane</a:t>
            </a:r>
            <a:endParaRPr lang="en-GB" dirty="0">
              <a:latin typeface="Lucida Console" pitchFamily="49" charset="0"/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Using </a:t>
            </a:r>
            <a:r>
              <a:rPr lang="en-GB" dirty="0" err="1">
                <a:latin typeface="Lucida Console" pitchFamily="49" charset="0"/>
                <a:sym typeface="Wingdings" pitchFamily="2" charset="2"/>
              </a:rPr>
              <a:t>JToolBar</a:t>
            </a:r>
            <a:endParaRPr lang="en-GB" dirty="0">
              <a:latin typeface="Lucida Console" pitchFamily="49" charset="0"/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Using </a:t>
            </a:r>
            <a:r>
              <a:rPr lang="en-GB" dirty="0" err="1">
                <a:latin typeface="Lucida Console" pitchFamily="49" charset="0"/>
                <a:sym typeface="Wingdings" pitchFamily="2" charset="2"/>
              </a:rPr>
              <a:t>JTabbedPane</a:t>
            </a:r>
            <a:endParaRPr lang="en-GB" dirty="0">
              <a:latin typeface="Lucida Console" pitchFamily="49" charset="0"/>
              <a:sym typeface="Wingdings" pitchFamily="2" charset="2"/>
            </a:endParaRPr>
          </a:p>
          <a:p>
            <a:endParaRPr lang="en-GB" dirty="0">
              <a:latin typeface="Lucida Console" pitchFamily="49" charset="0"/>
              <a:sym typeface="Wingdings" pitchFamily="2" charset="2"/>
            </a:endParaRPr>
          </a:p>
          <a:p>
            <a:endParaRPr lang="en-GB" dirty="0">
              <a:latin typeface="Lucida Console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0" grpId="0"/>
      <p:bldP spid="6420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64549A4-5E7F-4FDA-A5CC-2468124679FF}" type="slidenum">
              <a:rPr lang="en-GB"/>
              <a:pPr/>
              <a:t>4</a:t>
            </a:fld>
            <a:endParaRPr lang="en-GB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Overview of Panes</a:t>
            </a:r>
            <a:endParaRPr lang="en-GB" sz="2800" dirty="0">
              <a:latin typeface="Lucida Console" pitchFamily="49" charset="0"/>
            </a:endParaRP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Panes </a:t>
            </a:r>
            <a:r>
              <a:rPr lang="en-GB" dirty="0"/>
              <a:t>provide areas of "real estate" on a top level </a:t>
            </a:r>
            <a:r>
              <a:rPr lang="en-GB" dirty="0" smtClean="0"/>
              <a:t>window</a:t>
            </a:r>
          </a:p>
          <a:p>
            <a:pPr lvl="1"/>
            <a:r>
              <a:rPr lang="en-GB" dirty="0" smtClean="0">
                <a:latin typeface="+mj-lt"/>
              </a:rPr>
              <a:t>Each frame has a </a:t>
            </a:r>
            <a:r>
              <a:rPr lang="en-GB" smtClean="0">
                <a:latin typeface="+mj-lt"/>
              </a:rPr>
              <a:t>content pane</a:t>
            </a:r>
            <a:endParaRPr lang="en-GB" dirty="0" smtClean="0">
              <a:latin typeface="+mj-lt"/>
            </a:endParaRPr>
          </a:p>
          <a:p>
            <a:pPr lvl="1"/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There are several pane classes available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JPanel</a:t>
            </a:r>
            <a:r>
              <a:rPr lang="en-GB" dirty="0" smtClean="0"/>
              <a:t> </a:t>
            </a:r>
            <a:r>
              <a:rPr lang="en-GB" dirty="0"/>
              <a:t>is the </a:t>
            </a:r>
            <a:r>
              <a:rPr lang="en-GB" dirty="0" smtClean="0"/>
              <a:t>simplest </a:t>
            </a:r>
            <a:r>
              <a:rPr lang="en-GB" dirty="0" smtClean="0">
                <a:sym typeface="Wingdings" pitchFamily="2" charset="2"/>
              </a:rPr>
              <a:t></a:t>
            </a:r>
            <a:endParaRPr lang="en-GB" dirty="0" smtClean="0"/>
          </a:p>
          <a:p>
            <a:pPr lvl="1"/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We'll investigate the various panel classes in this section</a:t>
            </a:r>
          </a:p>
          <a:p>
            <a:pPr lvl="1"/>
            <a:r>
              <a:rPr lang="en-GB" dirty="0" smtClean="0">
                <a:latin typeface="+mj-lt"/>
              </a:rPr>
              <a:t>See the </a:t>
            </a:r>
            <a:r>
              <a:rPr lang="en-GB" dirty="0" err="1" smtClean="0">
                <a:latin typeface="Lucida Console" pitchFamily="49" charset="0"/>
              </a:rPr>
              <a:t>PaneDemo.java</a:t>
            </a:r>
            <a:r>
              <a:rPr lang="en-GB" dirty="0" smtClean="0">
                <a:latin typeface="+mj-lt"/>
              </a:rPr>
              <a:t> sample code</a:t>
            </a:r>
          </a:p>
          <a:p>
            <a:pPr lvl="1"/>
            <a:endParaRPr lang="en-GB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64549A4-5E7F-4FDA-A5CC-2468124679FF}" type="slidenum">
              <a:rPr lang="en-GB"/>
              <a:pPr/>
              <a:t>5</a:t>
            </a:fld>
            <a:endParaRPr lang="en-GB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Using </a:t>
            </a:r>
            <a:r>
              <a:rPr lang="en-GB" sz="3400">
                <a:latin typeface="Lucida Console" pitchFamily="49" charset="0"/>
              </a:rPr>
              <a:t>JPanel</a:t>
            </a:r>
            <a:endParaRPr lang="en-GB" sz="2800">
              <a:latin typeface="Lucida Console" pitchFamily="49" charset="0"/>
            </a:endParaRP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example shows how to create and use a simple </a:t>
            </a:r>
            <a:r>
              <a:rPr lang="en-GB" dirty="0" err="1" smtClean="0">
                <a:latin typeface="Lucida Console" pitchFamily="49" charset="0"/>
              </a:rPr>
              <a:t>JPanel</a:t>
            </a:r>
            <a:r>
              <a:rPr lang="en-GB" dirty="0" smtClean="0"/>
              <a:t> pane in a frame window</a:t>
            </a:r>
          </a:p>
        </p:txBody>
      </p:sp>
      <p:sp>
        <p:nvSpPr>
          <p:cNvPr id="739332" name="Rectangle 4"/>
          <p:cNvSpPr>
            <a:spLocks noChangeArrowheads="1"/>
          </p:cNvSpPr>
          <p:nvPr/>
        </p:nvSpPr>
        <p:spPr bwMode="auto">
          <a:xfrm>
            <a:off x="565150" y="2080594"/>
            <a:ext cx="8232775" cy="416161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smtClean="0"/>
              <a:t>public void </a:t>
            </a:r>
            <a:r>
              <a:rPr lang="en-GB" sz="1200" dirty="0" err="1" smtClean="0"/>
              <a:t>demoJPanel</a:t>
            </a:r>
            <a:r>
              <a:rPr lang="en-GB" sz="1200" dirty="0" smtClean="0"/>
              <a:t>() { </a:t>
            </a:r>
          </a:p>
          <a:p>
            <a:pPr defTabSz="739775"/>
            <a:endParaRPr lang="en-GB" sz="1200" dirty="0" smtClean="0"/>
          </a:p>
          <a:p>
            <a:pPr defTabSz="739775"/>
            <a:r>
              <a:rPr lang="en-GB" sz="1200" dirty="0" smtClean="0"/>
              <a:t>  // </a:t>
            </a:r>
            <a:r>
              <a:rPr lang="en-GB" sz="1200" dirty="0"/>
              <a:t>Create a </a:t>
            </a:r>
            <a:r>
              <a:rPr lang="en-GB" sz="1200" dirty="0" err="1"/>
              <a:t>JFrame</a:t>
            </a:r>
            <a:r>
              <a:rPr lang="en-GB" sz="1200" dirty="0"/>
              <a:t> and a </a:t>
            </a:r>
            <a:r>
              <a:rPr lang="en-GB" sz="1200" dirty="0" err="1" smtClean="0"/>
              <a:t>JPanel</a:t>
            </a:r>
            <a:r>
              <a:rPr lang="en-GB" sz="1200" dirty="0" smtClean="0"/>
              <a:t>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JFrame</a:t>
            </a:r>
            <a:r>
              <a:rPr lang="en-GB" sz="1200" dirty="0" smtClean="0"/>
              <a:t>  </a:t>
            </a:r>
            <a:r>
              <a:rPr lang="en-GB" sz="1200" dirty="0"/>
              <a:t>frame  = new </a:t>
            </a:r>
            <a:r>
              <a:rPr lang="en-GB" sz="1200" dirty="0" err="1"/>
              <a:t>JFrame</a:t>
            </a:r>
            <a:r>
              <a:rPr lang="en-GB" sz="1200" dirty="0"/>
              <a:t>("Frame using </a:t>
            </a:r>
            <a:r>
              <a:rPr lang="en-GB" sz="1200" dirty="0" err="1"/>
              <a:t>JPanel</a:t>
            </a:r>
            <a:r>
              <a:rPr lang="en-GB" sz="1200" dirty="0"/>
              <a:t>");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JPanel</a:t>
            </a:r>
            <a:r>
              <a:rPr lang="en-GB" sz="1200" dirty="0" smtClean="0"/>
              <a:t>  </a:t>
            </a:r>
            <a:r>
              <a:rPr lang="en-GB" sz="1200" dirty="0"/>
              <a:t>pane   = new </a:t>
            </a:r>
            <a:r>
              <a:rPr lang="en-GB" sz="1200" dirty="0" err="1"/>
              <a:t>JPanel</a:t>
            </a:r>
            <a:r>
              <a:rPr lang="en-GB" sz="1200" dirty="0"/>
              <a:t>();</a:t>
            </a:r>
          </a:p>
          <a:p>
            <a:pPr defTabSz="739775"/>
            <a:r>
              <a:rPr lang="en-GB" sz="1200" dirty="0"/>
              <a:t> </a:t>
            </a:r>
          </a:p>
          <a:p>
            <a:pPr defTabSz="739775"/>
            <a:r>
              <a:rPr lang="en-GB" sz="1200" dirty="0" smtClean="0"/>
              <a:t>  // </a:t>
            </a:r>
            <a:r>
              <a:rPr lang="en-GB" sz="1200" dirty="0"/>
              <a:t>Configure the </a:t>
            </a:r>
            <a:r>
              <a:rPr lang="en-GB" sz="1200" dirty="0" err="1"/>
              <a:t>JPanel</a:t>
            </a:r>
            <a:r>
              <a:rPr lang="en-GB" sz="1200" dirty="0"/>
              <a:t> as you </a:t>
            </a:r>
            <a:r>
              <a:rPr lang="en-GB" sz="1200" dirty="0" smtClean="0"/>
              <a:t>like.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pane.setBackground</a:t>
            </a:r>
            <a:r>
              <a:rPr lang="en-GB" sz="1200" dirty="0" smtClean="0"/>
              <a:t>(</a:t>
            </a:r>
            <a:r>
              <a:rPr lang="en-GB" sz="1200" dirty="0" err="1" smtClean="0"/>
              <a:t>Color.red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pane.setBorder</a:t>
            </a:r>
            <a:r>
              <a:rPr lang="en-GB" sz="1200" dirty="0" smtClean="0"/>
              <a:t>(</a:t>
            </a:r>
            <a:r>
              <a:rPr lang="en-GB" sz="1200" dirty="0" err="1" smtClean="0"/>
              <a:t>BorderFactory.createLineBorder</a:t>
            </a:r>
            <a:r>
              <a:rPr lang="en-GB" sz="1200" dirty="0" smtClean="0"/>
              <a:t>(</a:t>
            </a:r>
            <a:r>
              <a:rPr lang="en-GB" sz="1200" dirty="0" err="1" smtClean="0"/>
              <a:t>Color.yellow</a:t>
            </a:r>
            <a:r>
              <a:rPr lang="en-GB" sz="1200" dirty="0"/>
              <a:t>, 3));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pane.setLayout</a:t>
            </a:r>
            <a:r>
              <a:rPr lang="en-GB" sz="1200" dirty="0" smtClean="0"/>
              <a:t>(new </a:t>
            </a:r>
            <a:r>
              <a:rPr lang="en-GB" sz="1200" dirty="0" err="1"/>
              <a:t>FlowLayout</a:t>
            </a:r>
            <a:r>
              <a:rPr lang="en-GB" sz="1200" dirty="0"/>
              <a:t>(</a:t>
            </a:r>
            <a:r>
              <a:rPr lang="en-GB" sz="1200" dirty="0" err="1"/>
              <a:t>FlowLayout.LEFT</a:t>
            </a:r>
            <a:r>
              <a:rPr lang="en-GB" sz="1200" dirty="0"/>
              <a:t>, 10, 10));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// </a:t>
            </a:r>
            <a:r>
              <a:rPr lang="en-GB" sz="1200" dirty="0"/>
              <a:t>Add components to the </a:t>
            </a:r>
            <a:r>
              <a:rPr lang="en-GB" sz="1200" dirty="0" err="1" smtClean="0"/>
              <a:t>JPanel</a:t>
            </a:r>
            <a:r>
              <a:rPr lang="en-GB" sz="1200" dirty="0" smtClean="0"/>
              <a:t>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pane.add</a:t>
            </a:r>
            <a:r>
              <a:rPr lang="en-GB" sz="1200" dirty="0" smtClean="0"/>
              <a:t>(new </a:t>
            </a:r>
            <a:r>
              <a:rPr lang="en-GB" sz="1200" dirty="0" err="1"/>
              <a:t>JTextField</a:t>
            </a:r>
            <a:r>
              <a:rPr lang="en-GB" sz="1200" dirty="0"/>
              <a:t>(20));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pane.add</a:t>
            </a:r>
            <a:r>
              <a:rPr lang="en-GB" sz="1200" dirty="0" smtClean="0"/>
              <a:t>(new </a:t>
            </a:r>
            <a:r>
              <a:rPr lang="en-GB" sz="1200" dirty="0" err="1"/>
              <a:t>JButton</a:t>
            </a:r>
            <a:r>
              <a:rPr lang="en-GB" sz="1200" dirty="0"/>
              <a:t>("A Button"));</a:t>
            </a:r>
          </a:p>
          <a:p>
            <a:pPr defTabSz="739775"/>
            <a:r>
              <a:rPr lang="en-GB" sz="1200" dirty="0"/>
              <a:t>            </a:t>
            </a:r>
          </a:p>
          <a:p>
            <a:pPr defTabSz="739775"/>
            <a:r>
              <a:rPr lang="en-GB" sz="1200" dirty="0" smtClean="0"/>
              <a:t>  // </a:t>
            </a:r>
            <a:r>
              <a:rPr lang="en-GB" sz="1200" dirty="0"/>
              <a:t>Add </a:t>
            </a:r>
            <a:r>
              <a:rPr lang="en-GB" sz="1200" dirty="0" err="1"/>
              <a:t>JPanel</a:t>
            </a:r>
            <a:r>
              <a:rPr lang="en-GB" sz="1200" dirty="0"/>
              <a:t> to "content pane" of </a:t>
            </a:r>
            <a:r>
              <a:rPr lang="en-GB" sz="1200" dirty="0" err="1" smtClean="0"/>
              <a:t>Jframe</a:t>
            </a:r>
            <a:r>
              <a:rPr lang="en-GB" sz="1200" dirty="0" smtClean="0"/>
              <a:t>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frame.getContentPane</a:t>
            </a:r>
            <a:r>
              <a:rPr lang="en-GB" sz="1200" dirty="0"/>
              <a:t>().add(pane);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// </a:t>
            </a:r>
            <a:r>
              <a:rPr lang="en-GB" sz="1200" dirty="0"/>
              <a:t>Display the </a:t>
            </a:r>
            <a:r>
              <a:rPr lang="en-GB" sz="1200" dirty="0" smtClean="0"/>
              <a:t>frame.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frame.setSize</a:t>
            </a:r>
            <a:r>
              <a:rPr lang="en-GB" sz="1200" dirty="0" smtClean="0"/>
              <a:t>(300</a:t>
            </a:r>
            <a:r>
              <a:rPr lang="en-GB" sz="1200" dirty="0"/>
              <a:t>, 200);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frame.setVisible</a:t>
            </a:r>
            <a:r>
              <a:rPr lang="en-GB" sz="1200" dirty="0" smtClean="0"/>
              <a:t>(true</a:t>
            </a:r>
            <a:r>
              <a:rPr lang="en-GB" sz="1200" dirty="0"/>
              <a:t>); </a:t>
            </a:r>
            <a:endParaRPr lang="en-GB" sz="1200" dirty="0" smtClean="0"/>
          </a:p>
          <a:p>
            <a:pPr defTabSz="739775"/>
            <a:r>
              <a:rPr lang="en-GB" sz="1200" dirty="0" smtClean="0"/>
              <a:t>}</a:t>
            </a:r>
            <a:endParaRPr lang="en-GB" sz="1200" dirty="0"/>
          </a:p>
        </p:txBody>
      </p:sp>
      <p:pic>
        <p:nvPicPr>
          <p:cNvPr id="739334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78475" y="4800918"/>
            <a:ext cx="2857500" cy="1905000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24B98E5-DCDC-40CE-9DFE-59B21A2E3517}" type="slidenum">
              <a:rPr lang="en-GB"/>
              <a:pPr/>
              <a:t>6</a:t>
            </a:fld>
            <a:endParaRPr lang="en-GB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Using </a:t>
            </a:r>
            <a:r>
              <a:rPr lang="en-GB" sz="3400">
                <a:latin typeface="Lucida Console" pitchFamily="49" charset="0"/>
              </a:rPr>
              <a:t>JScrollPane</a:t>
            </a:r>
            <a:endParaRPr lang="en-GB" sz="2800">
              <a:latin typeface="Lucida Console" pitchFamily="49" charset="0"/>
            </a:endParaRP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latin typeface="Lucida Console" pitchFamily="49" charset="0"/>
              </a:rPr>
              <a:t>JScrollPane</a:t>
            </a:r>
            <a:r>
              <a:rPr lang="en-GB" dirty="0"/>
              <a:t> provides a scrollable view of a component</a:t>
            </a:r>
          </a:p>
          <a:p>
            <a:pPr lvl="1"/>
            <a:r>
              <a:rPr lang="en-GB" dirty="0"/>
              <a:t>Adds </a:t>
            </a:r>
            <a:r>
              <a:rPr lang="en-GB" dirty="0" smtClean="0"/>
              <a:t>scrollable </a:t>
            </a:r>
            <a:r>
              <a:rPr lang="en-GB" dirty="0"/>
              <a:t>behaviour to components</a:t>
            </a:r>
            <a:endParaRPr lang="en-GB" dirty="0">
              <a:latin typeface="Lucida Console" pitchFamily="49" charset="0"/>
            </a:endParaRPr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565150" y="2031999"/>
            <a:ext cx="8232775" cy="304358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smtClean="0"/>
              <a:t>public void </a:t>
            </a:r>
            <a:r>
              <a:rPr lang="en-GB" sz="1200" dirty="0" err="1" smtClean="0"/>
              <a:t>demoJScrollPane</a:t>
            </a:r>
            <a:r>
              <a:rPr lang="en-GB" sz="1200" dirty="0" smtClean="0"/>
              <a:t>() { </a:t>
            </a:r>
          </a:p>
          <a:p>
            <a:pPr defTabSz="739775"/>
            <a:endParaRPr lang="en-GB" sz="1200" dirty="0" smtClean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JFrame</a:t>
            </a:r>
            <a:r>
              <a:rPr lang="en-GB" sz="1200" dirty="0" smtClean="0"/>
              <a:t> </a:t>
            </a:r>
            <a:r>
              <a:rPr lang="en-GB" sz="1200" dirty="0"/>
              <a:t>frame = new </a:t>
            </a:r>
            <a:r>
              <a:rPr lang="en-GB" sz="1200" dirty="0" err="1"/>
              <a:t>JFrame</a:t>
            </a:r>
            <a:r>
              <a:rPr lang="en-GB" sz="1200" dirty="0"/>
              <a:t>("Frame using </a:t>
            </a:r>
            <a:r>
              <a:rPr lang="en-GB" sz="1200" dirty="0" err="1"/>
              <a:t>JScrollPane</a:t>
            </a:r>
            <a:r>
              <a:rPr lang="en-GB" sz="1200" dirty="0"/>
              <a:t>");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frame.setDefaultCloseOperation</a:t>
            </a:r>
            <a:r>
              <a:rPr lang="en-GB" sz="1200" dirty="0" smtClean="0"/>
              <a:t>(</a:t>
            </a:r>
            <a:r>
              <a:rPr lang="en-GB" sz="1200" dirty="0" err="1" smtClean="0"/>
              <a:t>JFrame.EXIT_ON_CLOSE</a:t>
            </a:r>
            <a:r>
              <a:rPr lang="en-GB" sz="1200" dirty="0" smtClean="0"/>
              <a:t>);</a:t>
            </a:r>
          </a:p>
          <a:p>
            <a:pPr defTabSz="739775"/>
            <a:r>
              <a:rPr lang="en-GB" sz="1200" dirty="0" smtClean="0"/>
              <a:t> </a:t>
            </a:r>
            <a:endParaRPr lang="en-GB" sz="1200" dirty="0"/>
          </a:p>
          <a:p>
            <a:pPr defTabSz="739775"/>
            <a:r>
              <a:rPr lang="en-GB" sz="1200" dirty="0" smtClean="0"/>
              <a:t>  // </a:t>
            </a:r>
            <a:r>
              <a:rPr lang="en-GB" sz="1200" dirty="0"/>
              <a:t>Create a </a:t>
            </a:r>
            <a:r>
              <a:rPr lang="en-GB" sz="1200" dirty="0" err="1"/>
              <a:t>JTextArea</a:t>
            </a:r>
            <a:r>
              <a:rPr lang="en-GB" sz="1200" dirty="0"/>
              <a:t>, and wrap it in a </a:t>
            </a:r>
            <a:r>
              <a:rPr lang="en-GB" sz="1200" dirty="0" err="1" smtClean="0"/>
              <a:t>JScrollPane</a:t>
            </a:r>
            <a:r>
              <a:rPr lang="en-GB" sz="1200" dirty="0" smtClean="0"/>
              <a:t>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JTextArea</a:t>
            </a:r>
            <a:r>
              <a:rPr lang="en-GB" sz="1200" dirty="0" smtClean="0"/>
              <a:t>   </a:t>
            </a:r>
            <a:r>
              <a:rPr lang="en-GB" sz="1200" dirty="0" err="1"/>
              <a:t>textarea</a:t>
            </a:r>
            <a:r>
              <a:rPr lang="en-GB" sz="1200" dirty="0"/>
              <a:t> = new </a:t>
            </a:r>
            <a:r>
              <a:rPr lang="en-GB" sz="1200" dirty="0" err="1"/>
              <a:t>JTextArea</a:t>
            </a:r>
            <a:r>
              <a:rPr lang="en-GB" sz="1200" dirty="0"/>
              <a:t>(10, 30);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JScrollPane</a:t>
            </a:r>
            <a:r>
              <a:rPr lang="en-GB" sz="1200" dirty="0" smtClean="0"/>
              <a:t> </a:t>
            </a:r>
            <a:r>
              <a:rPr lang="en-GB" sz="1200" dirty="0"/>
              <a:t>pane     = new </a:t>
            </a:r>
            <a:r>
              <a:rPr lang="en-GB" sz="1200" dirty="0" err="1"/>
              <a:t>JScrollPane</a:t>
            </a:r>
            <a:r>
              <a:rPr lang="en-GB" sz="1200" dirty="0"/>
              <a:t>(</a:t>
            </a:r>
            <a:r>
              <a:rPr lang="en-GB" sz="1200" dirty="0" err="1"/>
              <a:t>textarea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/>
              <a:t>             </a:t>
            </a:r>
          </a:p>
          <a:p>
            <a:pPr defTabSz="739775"/>
            <a:r>
              <a:rPr lang="en-GB" sz="1200" dirty="0" smtClean="0"/>
              <a:t>  // </a:t>
            </a:r>
            <a:r>
              <a:rPr lang="en-GB" sz="1200" dirty="0"/>
              <a:t>Add </a:t>
            </a:r>
            <a:r>
              <a:rPr lang="en-GB" sz="1200" dirty="0" err="1"/>
              <a:t>JScrollPane</a:t>
            </a:r>
            <a:r>
              <a:rPr lang="en-GB" sz="1200" dirty="0"/>
              <a:t> to "content pane" of </a:t>
            </a:r>
            <a:r>
              <a:rPr lang="en-GB" sz="1200" dirty="0" err="1" smtClean="0"/>
              <a:t>Jframe</a:t>
            </a:r>
            <a:r>
              <a:rPr lang="en-GB" sz="1200" dirty="0" smtClean="0"/>
              <a:t>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frame.getContentPane</a:t>
            </a:r>
            <a:r>
              <a:rPr lang="en-GB" sz="1200" dirty="0"/>
              <a:t>().add(pane);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// </a:t>
            </a:r>
            <a:r>
              <a:rPr lang="en-GB" sz="1200" dirty="0"/>
              <a:t>Display the </a:t>
            </a:r>
            <a:r>
              <a:rPr lang="en-GB" sz="1200" dirty="0" smtClean="0"/>
              <a:t>frame.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frame.setSize</a:t>
            </a:r>
            <a:r>
              <a:rPr lang="en-GB" sz="1200" dirty="0" smtClean="0"/>
              <a:t>(300</a:t>
            </a:r>
            <a:r>
              <a:rPr lang="en-GB" sz="1200" dirty="0"/>
              <a:t>, 100);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frame.setVisible</a:t>
            </a:r>
            <a:r>
              <a:rPr lang="en-GB" sz="1200" dirty="0" smtClean="0"/>
              <a:t>(true);</a:t>
            </a:r>
          </a:p>
          <a:p>
            <a:pPr defTabSz="739775"/>
            <a:r>
              <a:rPr lang="en-GB" sz="1200" dirty="0" smtClean="0"/>
              <a:t>}</a:t>
            </a:r>
            <a:endParaRPr lang="en-GB" sz="1200" dirty="0"/>
          </a:p>
        </p:txBody>
      </p:sp>
      <p:pic>
        <p:nvPicPr>
          <p:cNvPr id="743430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9435" y="4118293"/>
            <a:ext cx="2819400" cy="1171575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4EDD5E6-0881-4E71-B260-4945904EF427}" type="slidenum">
              <a:rPr lang="en-GB"/>
              <a:pPr/>
              <a:t>7</a:t>
            </a:fld>
            <a:endParaRPr lang="en-GB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Using </a:t>
            </a:r>
            <a:r>
              <a:rPr lang="en-GB" sz="3400">
                <a:latin typeface="Lucida Console" pitchFamily="49" charset="0"/>
              </a:rPr>
              <a:t>JSplitPane</a:t>
            </a:r>
            <a:endParaRPr lang="en-GB" sz="2800">
              <a:latin typeface="Lucida Console" pitchFamily="49" charset="0"/>
            </a:endParaRP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latin typeface="Lucida Console" pitchFamily="49" charset="0"/>
              </a:rPr>
              <a:t>JSplitPane</a:t>
            </a:r>
            <a:r>
              <a:rPr lang="en-GB"/>
              <a:t> divides two (and only two) components</a:t>
            </a:r>
          </a:p>
          <a:p>
            <a:pPr lvl="1"/>
            <a:r>
              <a:rPr lang="en-GB"/>
              <a:t>Split horizontally or vertically</a:t>
            </a:r>
            <a:endParaRPr lang="en-GB">
              <a:latin typeface="Lucida Console" pitchFamily="49" charset="0"/>
            </a:endParaRPr>
          </a:p>
        </p:txBody>
      </p:sp>
      <p:sp>
        <p:nvSpPr>
          <p:cNvPr id="747524" name="Rectangle 4"/>
          <p:cNvSpPr>
            <a:spLocks noChangeArrowheads="1"/>
          </p:cNvSpPr>
          <p:nvPr/>
        </p:nvSpPr>
        <p:spPr bwMode="auto">
          <a:xfrm>
            <a:off x="565150" y="2008684"/>
            <a:ext cx="8232775" cy="45345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smtClean="0"/>
              <a:t>public void </a:t>
            </a:r>
            <a:r>
              <a:rPr lang="en-GB" sz="1200" dirty="0" err="1" smtClean="0"/>
              <a:t>demoJSplitPane</a:t>
            </a:r>
            <a:r>
              <a:rPr lang="en-GB" sz="1200" dirty="0" smtClean="0"/>
              <a:t>() { 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JFrame</a:t>
            </a:r>
            <a:r>
              <a:rPr lang="en-GB" sz="1200" dirty="0" smtClean="0"/>
              <a:t> </a:t>
            </a:r>
            <a:r>
              <a:rPr lang="en-GB" sz="1200" dirty="0"/>
              <a:t>frame = new </a:t>
            </a:r>
            <a:r>
              <a:rPr lang="en-GB" sz="1200" dirty="0" err="1"/>
              <a:t>JFrame</a:t>
            </a:r>
            <a:r>
              <a:rPr lang="en-GB" sz="1200" dirty="0"/>
              <a:t>("Frame using </a:t>
            </a:r>
            <a:r>
              <a:rPr lang="en-GB" sz="1200" dirty="0" err="1"/>
              <a:t>JSplitPane</a:t>
            </a:r>
            <a:r>
              <a:rPr lang="en-GB" sz="1200" dirty="0"/>
              <a:t>");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frame.setDefaultCloseOperation</a:t>
            </a:r>
            <a:r>
              <a:rPr lang="en-GB" sz="1200" dirty="0" smtClean="0"/>
              <a:t>(</a:t>
            </a:r>
            <a:r>
              <a:rPr lang="en-GB" sz="1200" dirty="0" err="1" smtClean="0"/>
              <a:t>JFrame.EXIT_ON_CLOSE</a:t>
            </a:r>
            <a:r>
              <a:rPr lang="en-GB" sz="1200" dirty="0" smtClean="0"/>
              <a:t>);</a:t>
            </a:r>
          </a:p>
          <a:p>
            <a:pPr defTabSz="739775"/>
            <a:r>
              <a:rPr lang="en-GB" sz="1200" dirty="0" smtClean="0"/>
              <a:t> </a:t>
            </a:r>
            <a:endParaRPr lang="en-GB" sz="1200" dirty="0"/>
          </a:p>
          <a:p>
            <a:pPr defTabSz="739775"/>
            <a:r>
              <a:rPr lang="en-GB" sz="1200" dirty="0" smtClean="0"/>
              <a:t>  // </a:t>
            </a:r>
            <a:r>
              <a:rPr lang="en-GB" sz="1200" dirty="0"/>
              <a:t>Create two </a:t>
            </a:r>
            <a:r>
              <a:rPr lang="en-GB" sz="1200" dirty="0" err="1"/>
              <a:t>JTextAreas</a:t>
            </a:r>
            <a:r>
              <a:rPr lang="en-GB" sz="1200" dirty="0"/>
              <a:t>, and wrap each in its own </a:t>
            </a:r>
            <a:r>
              <a:rPr lang="en-GB" sz="1200" dirty="0" err="1" smtClean="0"/>
              <a:t>JScrollPane</a:t>
            </a:r>
            <a:r>
              <a:rPr lang="en-GB" sz="1200" dirty="0" smtClean="0"/>
              <a:t>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JTextArea</a:t>
            </a:r>
            <a:r>
              <a:rPr lang="en-GB" sz="1200" dirty="0" smtClean="0"/>
              <a:t>   </a:t>
            </a:r>
            <a:r>
              <a:rPr lang="en-GB" sz="1200" dirty="0" err="1"/>
              <a:t>textareaT</a:t>
            </a:r>
            <a:r>
              <a:rPr lang="en-GB" sz="1200" dirty="0"/>
              <a:t> = new </a:t>
            </a:r>
            <a:r>
              <a:rPr lang="en-GB" sz="1200" dirty="0" err="1"/>
              <a:t>JTextArea</a:t>
            </a:r>
            <a:r>
              <a:rPr lang="en-GB" sz="1200" dirty="0"/>
              <a:t>(10, 30);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JTextArea</a:t>
            </a:r>
            <a:r>
              <a:rPr lang="en-GB" sz="1200" dirty="0" smtClean="0"/>
              <a:t>   </a:t>
            </a:r>
            <a:r>
              <a:rPr lang="en-GB" sz="1200" dirty="0" err="1"/>
              <a:t>textareaB</a:t>
            </a:r>
            <a:r>
              <a:rPr lang="en-GB" sz="1200" dirty="0"/>
              <a:t> = new </a:t>
            </a:r>
            <a:r>
              <a:rPr lang="en-GB" sz="1200" dirty="0" err="1"/>
              <a:t>JTextArea</a:t>
            </a:r>
            <a:r>
              <a:rPr lang="en-GB" sz="1200" dirty="0"/>
              <a:t>(10, 30);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JScrollPane</a:t>
            </a:r>
            <a:r>
              <a:rPr lang="en-GB" sz="1200" dirty="0" smtClean="0"/>
              <a:t> </a:t>
            </a:r>
            <a:r>
              <a:rPr lang="en-GB" sz="1200" dirty="0" err="1"/>
              <a:t>paneT</a:t>
            </a:r>
            <a:r>
              <a:rPr lang="en-GB" sz="1200" dirty="0"/>
              <a:t>     = new </a:t>
            </a:r>
            <a:r>
              <a:rPr lang="en-GB" sz="1200" dirty="0" err="1"/>
              <a:t>JScrollPane</a:t>
            </a:r>
            <a:r>
              <a:rPr lang="en-GB" sz="1200" dirty="0"/>
              <a:t>(</a:t>
            </a:r>
            <a:r>
              <a:rPr lang="en-GB" sz="1200" dirty="0" err="1"/>
              <a:t>textareaT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JScrollPane</a:t>
            </a:r>
            <a:r>
              <a:rPr lang="en-GB" sz="1200" dirty="0" smtClean="0"/>
              <a:t> </a:t>
            </a:r>
            <a:r>
              <a:rPr lang="en-GB" sz="1200" dirty="0" err="1"/>
              <a:t>paneB</a:t>
            </a:r>
            <a:r>
              <a:rPr lang="en-GB" sz="1200" dirty="0"/>
              <a:t>     = new </a:t>
            </a:r>
            <a:r>
              <a:rPr lang="en-GB" sz="1200" dirty="0" err="1"/>
              <a:t>JScrollPane</a:t>
            </a:r>
            <a:r>
              <a:rPr lang="en-GB" sz="1200" dirty="0"/>
              <a:t>(</a:t>
            </a:r>
            <a:r>
              <a:rPr lang="en-GB" sz="1200" dirty="0" err="1"/>
              <a:t>textareaB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/>
              <a:t>             </a:t>
            </a:r>
          </a:p>
          <a:p>
            <a:pPr defTabSz="739775"/>
            <a:r>
              <a:rPr lang="en-GB" sz="1200" dirty="0" smtClean="0"/>
              <a:t>  // </a:t>
            </a:r>
            <a:r>
              <a:rPr lang="en-GB" sz="1200" dirty="0"/>
              <a:t>Add the two </a:t>
            </a:r>
            <a:r>
              <a:rPr lang="en-GB" sz="1200" dirty="0" err="1"/>
              <a:t>JScrollPanes</a:t>
            </a:r>
            <a:r>
              <a:rPr lang="en-GB" sz="1200" dirty="0"/>
              <a:t> to a </a:t>
            </a:r>
            <a:r>
              <a:rPr lang="en-GB" sz="1200" dirty="0" err="1" smtClean="0"/>
              <a:t>JSplitPane</a:t>
            </a:r>
            <a:r>
              <a:rPr lang="en-GB" sz="1200" dirty="0" smtClean="0"/>
              <a:t>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JSplitPane</a:t>
            </a:r>
            <a:r>
              <a:rPr lang="en-GB" sz="1200" dirty="0" smtClean="0"/>
              <a:t> </a:t>
            </a:r>
            <a:r>
              <a:rPr lang="en-GB" sz="1200" dirty="0" err="1"/>
              <a:t>splitPane</a:t>
            </a:r>
            <a:r>
              <a:rPr lang="en-GB" sz="1200" dirty="0"/>
              <a:t> = new </a:t>
            </a:r>
            <a:r>
              <a:rPr lang="en-GB" sz="1200" dirty="0" err="1" smtClean="0"/>
              <a:t>JSplitPane</a:t>
            </a:r>
            <a:r>
              <a:rPr lang="en-GB" sz="1200" dirty="0" smtClean="0"/>
              <a:t>(</a:t>
            </a:r>
            <a:r>
              <a:rPr lang="en-GB" sz="1200" dirty="0" err="1" smtClean="0"/>
              <a:t>JSplitPane.VERTICAL_SPLIT</a:t>
            </a:r>
            <a:r>
              <a:rPr lang="en-GB" sz="1200" dirty="0"/>
              <a:t>, </a:t>
            </a:r>
            <a:r>
              <a:rPr lang="en-GB" sz="1200" dirty="0" err="1"/>
              <a:t>paneT</a:t>
            </a:r>
            <a:r>
              <a:rPr lang="en-GB" sz="1200" dirty="0"/>
              <a:t>, </a:t>
            </a:r>
            <a:r>
              <a:rPr lang="en-GB" sz="1200" dirty="0" err="1"/>
              <a:t>paneB</a:t>
            </a:r>
            <a:r>
              <a:rPr lang="en-GB" sz="1200" dirty="0"/>
              <a:t>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// </a:t>
            </a:r>
            <a:r>
              <a:rPr lang="en-GB" sz="1200" dirty="0"/>
              <a:t>Configure the panes in the </a:t>
            </a:r>
            <a:r>
              <a:rPr lang="en-GB" sz="1200" dirty="0" err="1" smtClean="0"/>
              <a:t>JSplitPane</a:t>
            </a:r>
            <a:r>
              <a:rPr lang="en-GB" sz="1200" dirty="0" smtClean="0"/>
              <a:t>.        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splitPane.setOneTouchExpandable</a:t>
            </a:r>
            <a:r>
              <a:rPr lang="en-GB" sz="1200" dirty="0" smtClean="0"/>
              <a:t>(true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splitPane.setDividerLocation</a:t>
            </a:r>
            <a:r>
              <a:rPr lang="en-GB" sz="1200" dirty="0" smtClean="0"/>
              <a:t>(100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paneT.setMinimumSize</a:t>
            </a:r>
            <a:r>
              <a:rPr lang="en-GB" sz="1200" dirty="0" smtClean="0"/>
              <a:t>(new </a:t>
            </a:r>
            <a:r>
              <a:rPr lang="en-GB" sz="1200" dirty="0"/>
              <a:t>Dimension(100,50));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paneB.setMinimumSize</a:t>
            </a:r>
            <a:r>
              <a:rPr lang="en-GB" sz="1200" dirty="0" smtClean="0"/>
              <a:t>(new </a:t>
            </a:r>
            <a:r>
              <a:rPr lang="en-GB" sz="1200" dirty="0"/>
              <a:t>Dimension(100,50));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// </a:t>
            </a:r>
            <a:r>
              <a:rPr lang="en-GB" sz="1200" dirty="0"/>
              <a:t>Add </a:t>
            </a:r>
            <a:r>
              <a:rPr lang="en-GB" sz="1200" dirty="0" err="1"/>
              <a:t>JSplitPane</a:t>
            </a:r>
            <a:r>
              <a:rPr lang="en-GB" sz="1200" dirty="0"/>
              <a:t> to frame, and </a:t>
            </a:r>
            <a:r>
              <a:rPr lang="en-GB" sz="1200" dirty="0" smtClean="0"/>
              <a:t>display.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frame.getContentPane</a:t>
            </a:r>
            <a:r>
              <a:rPr lang="en-GB" sz="1200" dirty="0"/>
              <a:t>().add(</a:t>
            </a:r>
            <a:r>
              <a:rPr lang="en-GB" sz="1200" dirty="0" err="1"/>
              <a:t>splitPane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frame.setSize</a:t>
            </a:r>
            <a:r>
              <a:rPr lang="en-GB" sz="1200" dirty="0" smtClean="0"/>
              <a:t>(300</a:t>
            </a:r>
            <a:r>
              <a:rPr lang="en-GB" sz="1200" dirty="0"/>
              <a:t>, 300);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frame.setVisible</a:t>
            </a:r>
            <a:r>
              <a:rPr lang="en-GB" sz="1200" dirty="0" smtClean="0"/>
              <a:t>(true</a:t>
            </a:r>
            <a:r>
              <a:rPr lang="en-GB" sz="1200" dirty="0"/>
              <a:t>); </a:t>
            </a:r>
            <a:endParaRPr lang="en-GB" sz="1200" dirty="0" smtClean="0"/>
          </a:p>
          <a:p>
            <a:pPr defTabSz="739775"/>
            <a:r>
              <a:rPr lang="en-GB" sz="1200" dirty="0" smtClean="0"/>
              <a:t>}</a:t>
            </a:r>
            <a:endParaRPr lang="en-GB" sz="1200" dirty="0"/>
          </a:p>
        </p:txBody>
      </p:sp>
      <p:pic>
        <p:nvPicPr>
          <p:cNvPr id="747526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88177" y="4347149"/>
            <a:ext cx="2091128" cy="2091128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895E054-7830-4D7E-AA50-714A64ED5035}" type="slidenum">
              <a:rPr lang="en-GB"/>
              <a:pPr/>
              <a:t>8</a:t>
            </a:fld>
            <a:endParaRPr lang="en-GB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Using </a:t>
            </a:r>
            <a:r>
              <a:rPr lang="en-GB" sz="3400">
                <a:latin typeface="Lucida Console" pitchFamily="49" charset="0"/>
              </a:rPr>
              <a:t>JToolBar</a:t>
            </a:r>
            <a:endParaRPr lang="en-GB" sz="2800">
              <a:latin typeface="Lucida Console" pitchFamily="49" charset="0"/>
            </a:endParaRP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latin typeface="Lucida Console" pitchFamily="49" charset="0"/>
              </a:rPr>
              <a:t>JToolBar</a:t>
            </a:r>
            <a:r>
              <a:rPr lang="en-GB"/>
              <a:t> groups components into a row or column</a:t>
            </a:r>
          </a:p>
        </p:txBody>
      </p:sp>
      <p:sp>
        <p:nvSpPr>
          <p:cNvPr id="751620" name="Rectangle 4"/>
          <p:cNvSpPr>
            <a:spLocks noChangeArrowheads="1"/>
          </p:cNvSpPr>
          <p:nvPr/>
        </p:nvSpPr>
        <p:spPr bwMode="auto">
          <a:xfrm>
            <a:off x="565150" y="1603947"/>
            <a:ext cx="8232775" cy="520658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smtClean="0"/>
              <a:t>public void </a:t>
            </a:r>
            <a:r>
              <a:rPr lang="en-GB" sz="1200" dirty="0" err="1" smtClean="0"/>
              <a:t>demoJToolBar</a:t>
            </a:r>
            <a:r>
              <a:rPr lang="en-GB" sz="1200" dirty="0" smtClean="0"/>
              <a:t>() { 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JFrame</a:t>
            </a:r>
            <a:r>
              <a:rPr lang="en-GB" sz="1200" dirty="0" smtClean="0"/>
              <a:t> frame = </a:t>
            </a:r>
            <a:r>
              <a:rPr lang="en-GB" sz="1200" dirty="0"/>
              <a:t>new </a:t>
            </a:r>
            <a:r>
              <a:rPr lang="en-GB" sz="1200" dirty="0" err="1"/>
              <a:t>JFrame</a:t>
            </a:r>
            <a:r>
              <a:rPr lang="en-GB" sz="1200" dirty="0"/>
              <a:t>("Frame using </a:t>
            </a:r>
            <a:r>
              <a:rPr lang="en-GB" sz="1200" dirty="0" err="1"/>
              <a:t>JToolBar</a:t>
            </a:r>
            <a:r>
              <a:rPr lang="en-GB" sz="1200" dirty="0"/>
              <a:t>");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frame.setDefaultCloseOperation</a:t>
            </a:r>
            <a:r>
              <a:rPr lang="en-GB" sz="1200" dirty="0" smtClean="0"/>
              <a:t>(</a:t>
            </a:r>
            <a:r>
              <a:rPr lang="en-GB" sz="1200" dirty="0" err="1" smtClean="0"/>
              <a:t>JFrame.EXIT_ON_CLOSE</a:t>
            </a:r>
            <a:r>
              <a:rPr lang="en-GB" sz="1200" dirty="0" smtClean="0"/>
              <a:t>);</a:t>
            </a:r>
          </a:p>
          <a:p>
            <a:pPr defTabSz="739775"/>
            <a:endParaRPr lang="en-GB" sz="1200" dirty="0" smtClean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JTextArea</a:t>
            </a:r>
            <a:r>
              <a:rPr lang="en-GB" sz="1200" dirty="0" smtClean="0"/>
              <a:t>   </a:t>
            </a:r>
            <a:r>
              <a:rPr lang="en-GB" sz="1200" dirty="0" err="1"/>
              <a:t>textarea</a:t>
            </a:r>
            <a:r>
              <a:rPr lang="en-GB" sz="1200" dirty="0"/>
              <a:t>   = new </a:t>
            </a:r>
            <a:r>
              <a:rPr lang="en-GB" sz="1200" dirty="0" err="1"/>
              <a:t>JTextArea</a:t>
            </a:r>
            <a:r>
              <a:rPr lang="en-GB" sz="1200" dirty="0"/>
              <a:t>(10, 30);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JScrollPane</a:t>
            </a:r>
            <a:r>
              <a:rPr lang="en-GB" sz="1200" dirty="0" smtClean="0"/>
              <a:t> </a:t>
            </a:r>
            <a:r>
              <a:rPr lang="en-GB" sz="1200" dirty="0" err="1"/>
              <a:t>scrollpane</a:t>
            </a:r>
            <a:r>
              <a:rPr lang="en-GB" sz="1200" dirty="0"/>
              <a:t> = new </a:t>
            </a:r>
            <a:r>
              <a:rPr lang="en-GB" sz="1200" dirty="0" err="1"/>
              <a:t>JScrollPane</a:t>
            </a:r>
            <a:r>
              <a:rPr lang="en-GB" sz="1200" dirty="0"/>
              <a:t>(</a:t>
            </a:r>
            <a:r>
              <a:rPr lang="en-GB" sz="1200" dirty="0" err="1"/>
              <a:t>textarea</a:t>
            </a:r>
            <a:r>
              <a:rPr lang="en-GB" sz="1200" dirty="0"/>
              <a:t>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JButton</a:t>
            </a:r>
            <a:r>
              <a:rPr lang="en-GB" sz="1200" dirty="0" smtClean="0"/>
              <a:t> </a:t>
            </a:r>
            <a:r>
              <a:rPr lang="en-GB" sz="1200" dirty="0"/>
              <a:t>button1 = new </a:t>
            </a:r>
            <a:r>
              <a:rPr lang="en-GB" sz="1200" dirty="0" err="1"/>
              <a:t>JButton</a:t>
            </a:r>
            <a:r>
              <a:rPr lang="en-GB" sz="1200" dirty="0"/>
              <a:t>("Button1");</a:t>
            </a:r>
          </a:p>
          <a:p>
            <a:pPr defTabSz="739775"/>
            <a:r>
              <a:rPr lang="en-GB" sz="1200" dirty="0" smtClean="0"/>
              <a:t>  button1.setActionCommand</a:t>
            </a:r>
            <a:r>
              <a:rPr lang="en-GB" sz="1200" dirty="0"/>
              <a:t>("OPEN");</a:t>
            </a:r>
          </a:p>
          <a:p>
            <a:pPr defTabSz="739775"/>
            <a:r>
              <a:rPr lang="en-GB" sz="1200" dirty="0" smtClean="0"/>
              <a:t>  button1.setToolTipText</a:t>
            </a:r>
            <a:r>
              <a:rPr lang="en-GB" sz="1200" dirty="0"/>
              <a:t>("Open a file");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JButton</a:t>
            </a:r>
            <a:r>
              <a:rPr lang="en-GB" sz="1200" dirty="0" smtClean="0"/>
              <a:t> </a:t>
            </a:r>
            <a:r>
              <a:rPr lang="en-GB" sz="1200" dirty="0"/>
              <a:t>button2 = new </a:t>
            </a:r>
            <a:r>
              <a:rPr lang="en-GB" sz="1200" dirty="0" err="1"/>
              <a:t>JButton</a:t>
            </a:r>
            <a:r>
              <a:rPr lang="en-GB" sz="1200" dirty="0"/>
              <a:t>("Button2");</a:t>
            </a:r>
          </a:p>
          <a:p>
            <a:pPr defTabSz="739775"/>
            <a:r>
              <a:rPr lang="en-GB" sz="1200" dirty="0" smtClean="0"/>
              <a:t>  button2.setActionCommand</a:t>
            </a:r>
            <a:r>
              <a:rPr lang="en-GB" sz="1200" dirty="0"/>
              <a:t>("CLOSE");</a:t>
            </a:r>
          </a:p>
          <a:p>
            <a:pPr defTabSz="739775"/>
            <a:r>
              <a:rPr lang="en-GB" sz="1200" dirty="0" smtClean="0"/>
              <a:t>  button2.setToolTipText</a:t>
            </a:r>
            <a:r>
              <a:rPr lang="en-GB" sz="1200" dirty="0"/>
              <a:t>("Close a file");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JToolBar</a:t>
            </a:r>
            <a:r>
              <a:rPr lang="en-GB" sz="1200" dirty="0" smtClean="0"/>
              <a:t> </a:t>
            </a:r>
            <a:r>
              <a:rPr lang="en-GB" sz="1200" dirty="0"/>
              <a:t>toolbar = new </a:t>
            </a:r>
            <a:r>
              <a:rPr lang="en-GB" sz="1200" dirty="0" err="1"/>
              <a:t>JToolBar</a:t>
            </a:r>
            <a:r>
              <a:rPr lang="en-GB" sz="1200" dirty="0"/>
              <a:t>();  </a:t>
            </a:r>
            <a:r>
              <a:rPr lang="en-GB" sz="1200" dirty="0" smtClean="0"/>
              <a:t> // </a:t>
            </a:r>
            <a:r>
              <a:rPr lang="en-GB" sz="1200" dirty="0"/>
              <a:t>Create </a:t>
            </a:r>
            <a:r>
              <a:rPr lang="en-GB" sz="1200" dirty="0" smtClean="0"/>
              <a:t>toolbar.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toolbar.add</a:t>
            </a:r>
            <a:r>
              <a:rPr lang="en-GB" sz="1200" dirty="0" smtClean="0"/>
              <a:t>(button1</a:t>
            </a:r>
            <a:r>
              <a:rPr lang="en-GB" sz="1200" dirty="0"/>
              <a:t>);               </a:t>
            </a:r>
            <a:r>
              <a:rPr lang="en-GB" sz="1200" dirty="0" smtClean="0"/>
              <a:t> // </a:t>
            </a:r>
            <a:r>
              <a:rPr lang="en-GB" sz="1200" dirty="0"/>
              <a:t>Add </a:t>
            </a:r>
            <a:r>
              <a:rPr lang="en-GB" sz="1200" dirty="0" smtClean="0"/>
              <a:t>button1.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toolbar.add</a:t>
            </a:r>
            <a:r>
              <a:rPr lang="en-GB" sz="1200" dirty="0" smtClean="0"/>
              <a:t>(button2</a:t>
            </a:r>
            <a:r>
              <a:rPr lang="en-GB" sz="1200" dirty="0"/>
              <a:t>);               </a:t>
            </a:r>
            <a:r>
              <a:rPr lang="en-GB" sz="1200" dirty="0" smtClean="0"/>
              <a:t> // </a:t>
            </a:r>
            <a:r>
              <a:rPr lang="en-GB" sz="1200" dirty="0"/>
              <a:t>And </a:t>
            </a:r>
            <a:r>
              <a:rPr lang="en-GB" sz="1200" dirty="0" smtClean="0"/>
              <a:t>button2.</a:t>
            </a:r>
            <a:endParaRPr lang="en-GB" sz="1200" dirty="0"/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JPanel</a:t>
            </a:r>
            <a:r>
              <a:rPr lang="en-GB" sz="1200" dirty="0" smtClean="0"/>
              <a:t> </a:t>
            </a:r>
            <a:r>
              <a:rPr lang="en-GB" sz="1200" dirty="0" err="1"/>
              <a:t>mainpane</a:t>
            </a:r>
            <a:r>
              <a:rPr lang="en-GB" sz="1200" dirty="0"/>
              <a:t> = new </a:t>
            </a:r>
            <a:r>
              <a:rPr lang="en-GB" sz="1200" dirty="0" err="1"/>
              <a:t>JPanel</a:t>
            </a:r>
            <a:r>
              <a:rPr lang="en-GB" sz="1200" dirty="0"/>
              <a:t>();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mainpane.setLayout</a:t>
            </a:r>
            <a:r>
              <a:rPr lang="en-GB" sz="1200" dirty="0" smtClean="0"/>
              <a:t>(new </a:t>
            </a:r>
            <a:r>
              <a:rPr lang="en-GB" sz="1200" dirty="0" err="1"/>
              <a:t>BorderLayout</a:t>
            </a:r>
            <a:r>
              <a:rPr lang="en-GB" sz="1200" dirty="0"/>
              <a:t>());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mainpane.add</a:t>
            </a:r>
            <a:r>
              <a:rPr lang="en-GB" sz="1200" dirty="0" smtClean="0"/>
              <a:t>(toolbar</a:t>
            </a:r>
            <a:r>
              <a:rPr lang="en-GB" sz="1200" dirty="0"/>
              <a:t>, </a:t>
            </a:r>
            <a:r>
              <a:rPr lang="en-GB" sz="1200" dirty="0" err="1"/>
              <a:t>BorderLayout.PAGE_START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mainpane.add</a:t>
            </a:r>
            <a:r>
              <a:rPr lang="en-GB" sz="1200" dirty="0" smtClean="0"/>
              <a:t>(</a:t>
            </a:r>
            <a:r>
              <a:rPr lang="en-GB" sz="1200" dirty="0" err="1" smtClean="0"/>
              <a:t>scrollpane</a:t>
            </a:r>
            <a:r>
              <a:rPr lang="en-GB" sz="1200" dirty="0"/>
              <a:t>, </a:t>
            </a:r>
            <a:r>
              <a:rPr lang="en-GB" sz="1200" dirty="0" err="1"/>
              <a:t>BorderLayout.CENTER</a:t>
            </a:r>
            <a:r>
              <a:rPr lang="en-GB" sz="1200" dirty="0"/>
              <a:t>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frame.getContentPane</a:t>
            </a:r>
            <a:r>
              <a:rPr lang="en-GB" sz="1200" dirty="0"/>
              <a:t>().add(</a:t>
            </a:r>
            <a:r>
              <a:rPr lang="en-GB" sz="1200" dirty="0" err="1"/>
              <a:t>mainpane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frame.setSize</a:t>
            </a:r>
            <a:r>
              <a:rPr lang="en-GB" sz="1200" dirty="0" smtClean="0"/>
              <a:t>(300</a:t>
            </a:r>
            <a:r>
              <a:rPr lang="en-GB" sz="1200" dirty="0"/>
              <a:t>, 300);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frame.setVisible</a:t>
            </a:r>
            <a:r>
              <a:rPr lang="en-GB" sz="1200" dirty="0" smtClean="0"/>
              <a:t>(true</a:t>
            </a:r>
            <a:r>
              <a:rPr lang="en-GB" sz="1200" dirty="0"/>
              <a:t>); </a:t>
            </a:r>
            <a:endParaRPr lang="en-GB" sz="1200" dirty="0" smtClean="0"/>
          </a:p>
          <a:p>
            <a:pPr defTabSz="739775"/>
            <a:r>
              <a:rPr lang="en-GB" sz="1200" dirty="0" smtClean="0"/>
              <a:t>}</a:t>
            </a:r>
            <a:endParaRPr lang="en-GB" sz="1200" dirty="0"/>
          </a:p>
        </p:txBody>
      </p:sp>
      <p:pic>
        <p:nvPicPr>
          <p:cNvPr id="751622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51030" y="4002159"/>
            <a:ext cx="2371442" cy="2513551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448C574-8D11-4DA0-A113-E7858B01F912}" type="slidenum">
              <a:rPr lang="en-GB"/>
              <a:pPr/>
              <a:t>9</a:t>
            </a:fld>
            <a:endParaRPr lang="en-GB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Using </a:t>
            </a:r>
            <a:r>
              <a:rPr lang="en-GB" sz="3400">
                <a:latin typeface="Lucida Console" pitchFamily="49" charset="0"/>
              </a:rPr>
              <a:t>JTabbedPane</a:t>
            </a:r>
            <a:endParaRPr lang="en-GB" sz="2800">
              <a:latin typeface="Lucida Console" pitchFamily="49" charset="0"/>
            </a:endParaRP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latin typeface="Lucida Console" pitchFamily="49" charset="0"/>
              </a:rPr>
              <a:t>JTabbedPane</a:t>
            </a:r>
            <a:r>
              <a:rPr lang="en-GB"/>
              <a:t> displays tabbed panes </a:t>
            </a:r>
            <a:r>
              <a:rPr lang="en-GB">
                <a:sym typeface="Wingdings" pitchFamily="2" charset="2"/>
              </a:rPr>
              <a:t></a:t>
            </a:r>
            <a:endParaRPr lang="en-GB"/>
          </a:p>
        </p:txBody>
      </p:sp>
      <p:sp>
        <p:nvSpPr>
          <p:cNvPr id="755716" name="Rectangle 4"/>
          <p:cNvSpPr>
            <a:spLocks noChangeArrowheads="1"/>
          </p:cNvSpPr>
          <p:nvPr/>
        </p:nvSpPr>
        <p:spPr bwMode="auto">
          <a:xfrm>
            <a:off x="565150" y="1683027"/>
            <a:ext cx="8232775" cy="446936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smtClean="0"/>
              <a:t>public void </a:t>
            </a:r>
            <a:r>
              <a:rPr lang="en-GB" sz="1200" dirty="0" err="1" smtClean="0"/>
              <a:t>demoJTabbedPane</a:t>
            </a:r>
            <a:r>
              <a:rPr lang="en-GB" sz="1200" dirty="0" smtClean="0"/>
              <a:t>() { 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JFrame</a:t>
            </a:r>
            <a:r>
              <a:rPr lang="en-GB" sz="1200" dirty="0" smtClean="0"/>
              <a:t> </a:t>
            </a:r>
            <a:r>
              <a:rPr lang="en-GB" sz="1200" dirty="0"/>
              <a:t>frame = new </a:t>
            </a:r>
            <a:r>
              <a:rPr lang="en-GB" sz="1200" dirty="0" err="1"/>
              <a:t>JFrame</a:t>
            </a:r>
            <a:r>
              <a:rPr lang="en-GB" sz="1200" dirty="0"/>
              <a:t>("Frame using </a:t>
            </a:r>
            <a:r>
              <a:rPr lang="en-GB" sz="1200" dirty="0" err="1"/>
              <a:t>JTabbedPane</a:t>
            </a:r>
            <a:r>
              <a:rPr lang="en-GB" sz="1200" dirty="0"/>
              <a:t>");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frame.setDefaultCloseOperation</a:t>
            </a:r>
            <a:r>
              <a:rPr lang="en-GB" sz="1200" dirty="0" smtClean="0"/>
              <a:t>(</a:t>
            </a:r>
            <a:r>
              <a:rPr lang="en-GB" sz="1200" dirty="0" err="1" smtClean="0"/>
              <a:t>JFrame.EXIT_ON_CLOSE</a:t>
            </a:r>
            <a:r>
              <a:rPr lang="en-GB" sz="1200" dirty="0" smtClean="0"/>
              <a:t>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// </a:t>
            </a:r>
            <a:r>
              <a:rPr lang="en-GB" sz="1200" dirty="0"/>
              <a:t>Create components for tab1 (wrap in a </a:t>
            </a:r>
            <a:r>
              <a:rPr lang="en-GB" sz="1200" dirty="0" err="1"/>
              <a:t>JPanel</a:t>
            </a:r>
            <a:r>
              <a:rPr lang="en-GB" sz="1200" dirty="0" smtClean="0"/>
              <a:t>).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JTextField</a:t>
            </a:r>
            <a:r>
              <a:rPr lang="en-GB" sz="1200" dirty="0" smtClean="0"/>
              <a:t> </a:t>
            </a:r>
            <a:r>
              <a:rPr lang="en-GB" sz="1200" dirty="0"/>
              <a:t>textfield1  = new </a:t>
            </a:r>
            <a:r>
              <a:rPr lang="en-GB" sz="1200" dirty="0" err="1"/>
              <a:t>JTextField</a:t>
            </a:r>
            <a:r>
              <a:rPr lang="en-GB" sz="1200" dirty="0"/>
              <a:t>(30);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JPanel</a:t>
            </a:r>
            <a:r>
              <a:rPr lang="en-GB" sz="1200" dirty="0" smtClean="0"/>
              <a:t> </a:t>
            </a:r>
            <a:r>
              <a:rPr lang="en-GB" sz="1200" dirty="0"/>
              <a:t>panel1 = new </a:t>
            </a:r>
            <a:r>
              <a:rPr lang="en-GB" sz="1200" dirty="0" err="1"/>
              <a:t>JPanel</a:t>
            </a:r>
            <a:r>
              <a:rPr lang="en-GB" sz="1200" dirty="0"/>
              <a:t>();</a:t>
            </a:r>
          </a:p>
          <a:p>
            <a:pPr defTabSz="739775"/>
            <a:r>
              <a:rPr lang="en-GB" sz="1200" dirty="0" smtClean="0"/>
              <a:t>  panel1.add(textfield1</a:t>
            </a:r>
            <a:r>
              <a:rPr lang="en-GB" sz="1200" dirty="0"/>
              <a:t>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// </a:t>
            </a:r>
            <a:r>
              <a:rPr lang="en-GB" sz="1200" dirty="0"/>
              <a:t>Create components for tab2 (wrap in a </a:t>
            </a:r>
            <a:r>
              <a:rPr lang="en-GB" sz="1200" dirty="0" err="1"/>
              <a:t>JPanel</a:t>
            </a:r>
            <a:r>
              <a:rPr lang="en-GB" sz="1200" dirty="0" smtClean="0"/>
              <a:t>).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JButton</a:t>
            </a:r>
            <a:r>
              <a:rPr lang="en-GB" sz="1200" dirty="0" smtClean="0"/>
              <a:t> </a:t>
            </a:r>
            <a:r>
              <a:rPr lang="en-GB" sz="1200" dirty="0"/>
              <a:t>button2 = new </a:t>
            </a:r>
            <a:r>
              <a:rPr lang="en-GB" sz="1200" dirty="0" err="1"/>
              <a:t>JButton</a:t>
            </a:r>
            <a:r>
              <a:rPr lang="en-GB" sz="1200" dirty="0"/>
              <a:t>("A button");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JPanel</a:t>
            </a:r>
            <a:r>
              <a:rPr lang="en-GB" sz="1200" dirty="0" smtClean="0"/>
              <a:t> </a:t>
            </a:r>
            <a:r>
              <a:rPr lang="en-GB" sz="1200" dirty="0"/>
              <a:t>panel2 = new </a:t>
            </a:r>
            <a:r>
              <a:rPr lang="en-GB" sz="1200" dirty="0" err="1"/>
              <a:t>JPanel</a:t>
            </a:r>
            <a:r>
              <a:rPr lang="en-GB" sz="1200" dirty="0"/>
              <a:t>();</a:t>
            </a:r>
          </a:p>
          <a:p>
            <a:pPr defTabSz="739775"/>
            <a:r>
              <a:rPr lang="en-GB" sz="1200" dirty="0" smtClean="0"/>
              <a:t>  panel2.add(button2</a:t>
            </a:r>
            <a:r>
              <a:rPr lang="en-GB" sz="1200" dirty="0"/>
              <a:t>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// </a:t>
            </a:r>
            <a:r>
              <a:rPr lang="en-GB" sz="1200" dirty="0"/>
              <a:t>Create a </a:t>
            </a:r>
            <a:r>
              <a:rPr lang="en-GB" sz="1200" dirty="0" err="1"/>
              <a:t>JTabbedPane</a:t>
            </a:r>
            <a:r>
              <a:rPr lang="en-GB" sz="1200" dirty="0"/>
              <a:t>, and add </a:t>
            </a:r>
            <a:r>
              <a:rPr lang="en-GB" sz="1200" dirty="0" smtClean="0"/>
              <a:t>tabs.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JTabbedPane</a:t>
            </a:r>
            <a:r>
              <a:rPr lang="en-GB" sz="1200" dirty="0" smtClean="0"/>
              <a:t> </a:t>
            </a:r>
            <a:r>
              <a:rPr lang="en-GB" sz="1200" dirty="0" err="1"/>
              <a:t>tabbedPane</a:t>
            </a:r>
            <a:r>
              <a:rPr lang="en-GB" sz="1200" dirty="0"/>
              <a:t> = new </a:t>
            </a:r>
            <a:r>
              <a:rPr lang="en-GB" sz="1200" dirty="0" err="1"/>
              <a:t>JTabbedPane</a:t>
            </a:r>
            <a:r>
              <a:rPr lang="en-GB" sz="1200" dirty="0"/>
              <a:t>();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tabbedPane.addTab</a:t>
            </a:r>
            <a:r>
              <a:rPr lang="en-GB" sz="1200" dirty="0"/>
              <a:t>("Tab 1", null, panel1, "Go to tab 1");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tabbedPane.addTab</a:t>
            </a:r>
            <a:r>
              <a:rPr lang="en-GB" sz="1200" dirty="0"/>
              <a:t>("Tab 2", null, panel2, "Go to tab 2");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 smtClean="0"/>
              <a:t>  // </a:t>
            </a:r>
            <a:r>
              <a:rPr lang="en-GB" sz="1200" dirty="0"/>
              <a:t>Add </a:t>
            </a:r>
            <a:r>
              <a:rPr lang="en-GB" sz="1200" dirty="0" err="1"/>
              <a:t>JTabbedPane</a:t>
            </a:r>
            <a:r>
              <a:rPr lang="en-GB" sz="1200" dirty="0"/>
              <a:t> to frame, and </a:t>
            </a:r>
            <a:r>
              <a:rPr lang="en-GB" sz="1200" dirty="0" smtClean="0"/>
              <a:t>display.</a:t>
            </a:r>
            <a:endParaRPr lang="en-GB" sz="1200" dirty="0"/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frame.getContentPane</a:t>
            </a:r>
            <a:r>
              <a:rPr lang="en-GB" sz="1200" dirty="0"/>
              <a:t>().add(</a:t>
            </a:r>
            <a:r>
              <a:rPr lang="en-GB" sz="1200" dirty="0" err="1"/>
              <a:t>tabbedPane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frame.setSize</a:t>
            </a:r>
            <a:r>
              <a:rPr lang="en-GB" sz="1200" dirty="0" smtClean="0"/>
              <a:t>(300</a:t>
            </a:r>
            <a:r>
              <a:rPr lang="en-GB" sz="1200" dirty="0"/>
              <a:t>, 300);</a:t>
            </a:r>
          </a:p>
          <a:p>
            <a:pPr defTabSz="739775"/>
            <a:r>
              <a:rPr lang="en-GB" sz="1200" dirty="0" smtClean="0"/>
              <a:t>  </a:t>
            </a:r>
            <a:r>
              <a:rPr lang="en-GB" sz="1200" dirty="0" err="1" smtClean="0"/>
              <a:t>frame.setVisible</a:t>
            </a:r>
            <a:r>
              <a:rPr lang="en-GB" sz="1200" dirty="0" smtClean="0"/>
              <a:t>(true</a:t>
            </a:r>
            <a:r>
              <a:rPr lang="en-GB" sz="1200" dirty="0"/>
              <a:t>); </a:t>
            </a:r>
            <a:endParaRPr lang="en-GB" sz="1200" dirty="0" smtClean="0"/>
          </a:p>
          <a:p>
            <a:pPr defTabSz="739775"/>
            <a:r>
              <a:rPr lang="en-GB" sz="1200" dirty="0" smtClean="0"/>
              <a:t>}</a:t>
            </a:r>
            <a:endParaRPr lang="en-GB" sz="1200" dirty="0"/>
          </a:p>
        </p:txBody>
      </p:sp>
      <p:pic>
        <p:nvPicPr>
          <p:cNvPr id="755718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4269" y="4571999"/>
            <a:ext cx="2187575" cy="2187575"/>
          </a:xfrm>
          <a:noFill/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7949</TotalTime>
  <Words>2002</Words>
  <Application>Microsoft Office PowerPoint</Application>
  <PresentationFormat>On-screen Show (4:3)</PresentationFormat>
  <Paragraphs>428</Paragraphs>
  <Slides>21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Blends</vt:lpstr>
      <vt:lpstr>Bitmap Image</vt:lpstr>
      <vt:lpstr>Swing Containers and Components</vt:lpstr>
      <vt:lpstr>Contents</vt:lpstr>
      <vt:lpstr>1. Using Panes</vt:lpstr>
      <vt:lpstr>Overview of Panes</vt:lpstr>
      <vt:lpstr>Using JPanel</vt:lpstr>
      <vt:lpstr>Using JScrollPane</vt:lpstr>
      <vt:lpstr>Using JSplitPane</vt:lpstr>
      <vt:lpstr>Using JToolBar</vt:lpstr>
      <vt:lpstr>Using JTabbedPane</vt:lpstr>
      <vt:lpstr>2. Creating Components</vt:lpstr>
      <vt:lpstr>Overview of Components</vt:lpstr>
      <vt:lpstr>Text Fields and Text Areas</vt:lpstr>
      <vt:lpstr>Push Buttons (1 of 2)</vt:lpstr>
      <vt:lpstr>Push Buttons (2 of 2)</vt:lpstr>
      <vt:lpstr>Check Boxes (1 of 2)</vt:lpstr>
      <vt:lpstr>Check Boxes (2 of 2)</vt:lpstr>
      <vt:lpstr>Radio Buttons (1 of 2)</vt:lpstr>
      <vt:lpstr>Radio Buttons (2 of 2)</vt:lpstr>
      <vt:lpstr>Menus</vt:lpstr>
      <vt:lpstr>Other Controls </vt:lpstr>
      <vt:lpstr>Summary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 Olsen</cp:lastModifiedBy>
  <cp:revision>214</cp:revision>
  <dcterms:created xsi:type="dcterms:W3CDTF">2002-05-03T12:27:39Z</dcterms:created>
  <dcterms:modified xsi:type="dcterms:W3CDTF">2011-06-25T15:55:58Z</dcterms:modified>
</cp:coreProperties>
</file>