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542" r:id="rId3"/>
    <p:sldId id="543" r:id="rId4"/>
    <p:sldId id="559" r:id="rId5"/>
    <p:sldId id="544" r:id="rId6"/>
    <p:sldId id="545" r:id="rId7"/>
    <p:sldId id="546" r:id="rId8"/>
    <p:sldId id="547" r:id="rId9"/>
    <p:sldId id="548" r:id="rId10"/>
    <p:sldId id="549" r:id="rId11"/>
    <p:sldId id="560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00CC"/>
    <a:srgbClr val="CC99FF"/>
    <a:srgbClr val="E400A8"/>
    <a:srgbClr val="CC0099"/>
    <a:srgbClr val="3FFF48"/>
    <a:srgbClr val="33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595" autoAdjust="0"/>
  </p:normalViewPr>
  <p:slideViewPr>
    <p:cSldViewPr snapToGrid="0">
      <p:cViewPr varScale="1">
        <p:scale>
          <a:sx n="94" d="100"/>
          <a:sy n="94" d="100"/>
        </p:scale>
        <p:origin x="-1554" y="-90"/>
      </p:cViewPr>
      <p:guideLst>
        <p:guide orient="horz" pos="3959"/>
        <p:guide pos="3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576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Swing Layouts and Dialogs</a:t>
            </a:r>
            <a:endParaRPr lang="en-GB" dirty="0"/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</p:spTree>
    <p:extLst>
      <p:ext uri="{BB962C8B-B14F-4D97-AF65-F5344CB8AC3E}">
        <p14:creationId xmlns:p14="http://schemas.microsoft.com/office/powerpoint/2010/main" val="159535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Swing Layouts and Dialogs</a:t>
            </a:r>
            <a:endParaRPr lang="en-GB" dirty="0"/>
          </a:p>
        </p:txBody>
      </p:sp>
      <p:sp>
        <p:nvSpPr>
          <p:cNvPr id="225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263" y="9231313"/>
            <a:ext cx="15240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8605B354-BF35-4EAD-A455-7884FD77DA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177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Layouts and Dialogs</a:t>
            </a:r>
          </a:p>
        </p:txBody>
      </p:sp>
      <p:sp>
        <p:nvSpPr>
          <p:cNvPr id="2355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B339265E-C245-4DB6-A713-30690155B7FF}" type="slidenum">
              <a:rPr lang="en-GB"/>
              <a:pPr/>
              <a:t>10</a:t>
            </a:fld>
            <a:endParaRPr lang="en-GB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B339265E-C245-4DB6-A713-30690155B7FF}" type="slidenum">
              <a:rPr lang="en-GB"/>
              <a:pPr/>
              <a:t>11</a:t>
            </a:fld>
            <a:endParaRPr lang="en-GB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80E36E08-746B-4BFD-A4BC-F2C84F5478BB}" type="slidenum">
              <a:rPr lang="en-GB"/>
              <a:pPr/>
              <a:t>12</a:t>
            </a:fld>
            <a:endParaRPr lang="en-GB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6AA0A3D4-4640-418C-98EB-8801A8DC7FF2}" type="slidenum">
              <a:rPr lang="en-GB"/>
              <a:pPr/>
              <a:t>13</a:t>
            </a:fld>
            <a:endParaRPr lang="en-GB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5EC5A2D1-316F-4EE9-8852-1AED65240D11}" type="slidenum">
              <a:rPr lang="en-GB"/>
              <a:pPr/>
              <a:t>14</a:t>
            </a:fld>
            <a:endParaRPr lang="en-GB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39F86896-3511-482E-B41A-AB9BFF822040}" type="slidenum">
              <a:rPr lang="en-GB"/>
              <a:pPr/>
              <a:t>15</a:t>
            </a:fld>
            <a:endParaRPr lang="en-GB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0EF27989-E10F-4676-84B2-C80635BA8EDF}" type="slidenum">
              <a:rPr lang="en-GB"/>
              <a:pPr/>
              <a:t>16</a:t>
            </a:fld>
            <a:endParaRPr lang="en-GB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D78946A5-1B2E-468F-9FA7-F4A65591E84D}" type="slidenum">
              <a:rPr lang="en-GB"/>
              <a:pPr/>
              <a:t>17</a:t>
            </a:fld>
            <a:endParaRPr lang="en-GB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30D0282F-53C8-400A-ADF5-4EB20430B26E}" type="slidenum">
              <a:rPr lang="en-GB"/>
              <a:pPr/>
              <a:t>18</a:t>
            </a:fld>
            <a:endParaRPr lang="en-GB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CB383CE9-D5D4-4C5D-8CB3-C1B5F78DD166}" type="slidenum">
              <a:rPr lang="en-GB"/>
              <a:pPr/>
              <a:t>19</a:t>
            </a:fld>
            <a:endParaRPr lang="en-GB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5E500A8E-AD19-48F0-BF5E-0A636C5D9E57}" type="slidenum">
              <a:rPr lang="en-GB"/>
              <a:pPr/>
              <a:t>2</a:t>
            </a:fld>
            <a:endParaRPr lang="en-GB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9706C7C7-A3FD-41D8-B7D1-85B1EAF923BC}" type="slidenum">
              <a:rPr lang="en-GB"/>
              <a:pPr/>
              <a:t>20</a:t>
            </a:fld>
            <a:endParaRPr lang="en-GB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8220AAE2-68F7-4139-8609-85096CB6059A}" type="slidenum">
              <a:rPr lang="en-GB"/>
              <a:pPr/>
              <a:t>3</a:t>
            </a:fld>
            <a:endParaRPr lang="en-GB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8220AAE2-68F7-4139-8609-85096CB6059A}" type="slidenum">
              <a:rPr lang="en-GB"/>
              <a:pPr/>
              <a:t>4</a:t>
            </a:fld>
            <a:endParaRPr lang="en-GB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E7E35BF6-C828-4C90-B72E-9898699C2812}" type="slidenum">
              <a:rPr lang="en-GB"/>
              <a:pPr/>
              <a:t>5</a:t>
            </a:fld>
            <a:endParaRPr lang="en-GB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14FDE148-3AB6-4B19-A657-732E968C60E9}" type="slidenum">
              <a:rPr lang="en-GB"/>
              <a:pPr/>
              <a:t>6</a:t>
            </a:fld>
            <a:endParaRPr lang="en-GB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A5C71CB7-A748-4AAA-AA67-8AD33CF703C1}" type="slidenum">
              <a:rPr lang="en-GB"/>
              <a:pPr/>
              <a:t>7</a:t>
            </a:fld>
            <a:endParaRPr lang="en-GB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D011193C-AA41-4CB3-B591-5112BBC3801D}" type="slidenum">
              <a:rPr lang="en-GB"/>
              <a:pPr/>
              <a:t>8</a:t>
            </a:fld>
            <a:endParaRPr lang="en-GB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Layouts and Dialogs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GB"/>
              <a:t>Page </a:t>
            </a:r>
            <a:fld id="{4469CB5D-F66C-4DB8-B07F-99C9BC199429}" type="slidenum">
              <a:rPr lang="en-GB"/>
              <a:pPr/>
              <a:t>9</a:t>
            </a:fld>
            <a:endParaRPr lang="en-GB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0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9CF1A-0762-4846-B6EF-BFDD483B74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9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D963-2E23-4954-8092-78515EE6AB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1749-C374-4503-A414-EADF35D52F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9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1D7CC-8F1C-4CE1-96FF-F26FA130F7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0DAA-68D1-4F7A-A174-03C73A0D1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F1D3-D620-43E2-8408-232141F75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CF8CC-03B5-4ADC-B88E-C75B594D93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3630A-25C9-4243-BA61-B001DD034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8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5139-5504-4F67-97C6-942D97DB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7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74B0-2C61-4E46-804D-B0AD1546F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8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BE96FE-F8D7-44FD-9BEA-8F2CF2CF83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GB" sz="3400" dirty="0"/>
              <a:t>Swing Layouts and Dialogs</a:t>
            </a:r>
            <a:endParaRPr lang="en-GB" sz="34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E</a:t>
            </a: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61F09A-7EDF-47D3-ABFE-AD40D43F5320}" type="slidenum">
              <a:rPr lang="en-GB"/>
              <a:pPr/>
              <a:t>10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2. Displaying Dialog Boxes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Overview of dialog boxes</a:t>
            </a:r>
          </a:p>
          <a:p>
            <a:r>
              <a:rPr lang="en-GB" dirty="0" smtClean="0">
                <a:sym typeface="Wingdings" pitchFamily="2" charset="2"/>
              </a:rPr>
              <a:t>Creating </a:t>
            </a:r>
            <a:r>
              <a:rPr lang="en-GB" dirty="0">
                <a:sym typeface="Wingdings" pitchFamily="2" charset="2"/>
              </a:rPr>
              <a:t>simple dialog boxes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r>
              <a:rPr lang="en-GB" dirty="0"/>
              <a:t>Displaying a message dialog box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Displaying a confirmation dialog box</a:t>
            </a:r>
          </a:p>
          <a:p>
            <a:r>
              <a:rPr lang="en-GB" dirty="0">
                <a:sym typeface="Wingdings" pitchFamily="2" charset="2"/>
              </a:rPr>
              <a:t>Displaying a dialog box with specific options</a:t>
            </a:r>
          </a:p>
          <a:p>
            <a:r>
              <a:rPr lang="en-GB" dirty="0">
                <a:sym typeface="Wingdings" pitchFamily="2" charset="2"/>
              </a:rPr>
              <a:t>Displaying an input dialog box</a:t>
            </a:r>
          </a:p>
          <a:p>
            <a:r>
              <a:rPr lang="en-US" dirty="0">
                <a:sym typeface="Wingdings" pitchFamily="2" charset="2"/>
              </a:rPr>
              <a:t>Choosing files</a:t>
            </a:r>
          </a:p>
          <a:p>
            <a:r>
              <a:rPr lang="en-US" dirty="0">
                <a:sym typeface="Wingdings" pitchFamily="2" charset="2"/>
              </a:rPr>
              <a:t>Choosing </a:t>
            </a:r>
            <a:r>
              <a:rPr lang="en-US" dirty="0" err="1">
                <a:sym typeface="Wingdings" pitchFamily="2" charset="2"/>
              </a:rPr>
              <a:t>colours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Displaying custom dialog boxes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6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1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1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1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1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61F09A-7EDF-47D3-ABFE-AD40D43F5320}" type="slidenum">
              <a:rPr lang="en-GB"/>
              <a:pPr/>
              <a:t>11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Overview of Dialog </a:t>
            </a:r>
            <a:r>
              <a:rPr lang="en-GB" sz="3400" dirty="0"/>
              <a:t>Boxes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Most GUI applications need dialog boxes at some point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Swing provides standard dialog box classes for common tasks (file open, file save, colour chooser, </a:t>
            </a:r>
            <a:r>
              <a:rPr lang="en-GB" dirty="0" err="1" smtClean="0">
                <a:sym typeface="Wingdings" pitchFamily="2" charset="2"/>
              </a:rPr>
              <a:t>etc</a:t>
            </a:r>
            <a:r>
              <a:rPr lang="en-GB" dirty="0" smtClean="0">
                <a:sym typeface="Wingdings" pitchFamily="2" charset="2"/>
              </a:rPr>
              <a:t>).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You can also define custom dialog boxes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We’ll take a look at </a:t>
            </a:r>
            <a:r>
              <a:rPr lang="en-GB" dirty="0" smtClean="0">
                <a:sym typeface="Wingdings" pitchFamily="2" charset="2"/>
              </a:rPr>
              <a:t>how to use standard dialogs and custom dialogs in this section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See the </a:t>
            </a:r>
            <a:r>
              <a:rPr lang="en-GB" dirty="0">
                <a:latin typeface="Lucida Console" pitchFamily="49" charset="0"/>
              </a:rPr>
              <a:t>DialogBoxDemo.java</a:t>
            </a:r>
            <a:r>
              <a:rPr lang="en-GB" sz="1800" dirty="0" smtClean="0"/>
              <a:t> </a:t>
            </a:r>
            <a:r>
              <a:rPr lang="en-GB" dirty="0">
                <a:sym typeface="Wingdings" pitchFamily="2" charset="2"/>
              </a:rPr>
              <a:t>sample code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9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1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E562C5-91A9-4264-83C5-29C2EF63A4E7}" type="slidenum">
              <a:rPr lang="en-GB"/>
              <a:pPr/>
              <a:t>12</a:t>
            </a:fld>
            <a:endParaRPr lang="en-GB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Simple Dialog Boxes</a:t>
            </a:r>
            <a:endParaRPr lang="en-GB" sz="3400">
              <a:latin typeface="Lucida Console" pitchFamily="49" charset="0"/>
              <a:sym typeface="Wingdings" pitchFamily="2" charset="2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  <a:noFill/>
          <a:ln/>
        </p:spPr>
        <p:txBody>
          <a:bodyPr/>
          <a:lstStyle/>
          <a:p>
            <a:r>
              <a:rPr lang="en-GB" dirty="0"/>
              <a:t>Use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/>
              <a:t> to create simple dialog boxes</a:t>
            </a:r>
          </a:p>
          <a:p>
            <a:pPr lvl="1"/>
            <a:r>
              <a:rPr lang="en-US" dirty="0"/>
              <a:t>Modal</a:t>
            </a:r>
          </a:p>
          <a:p>
            <a:pPr lvl="1"/>
            <a:r>
              <a:rPr lang="en-US" dirty="0"/>
              <a:t>Layout is managed implicitly</a:t>
            </a:r>
          </a:p>
          <a:p>
            <a:pPr lvl="1"/>
            <a:r>
              <a:rPr lang="en-US" dirty="0"/>
              <a:t>You can specify text, title, icon, screen location, and parent </a:t>
            </a:r>
            <a:r>
              <a:rPr lang="en-US" dirty="0" smtClean="0"/>
              <a:t>frame</a:t>
            </a:r>
          </a:p>
          <a:p>
            <a:pPr lvl="1"/>
            <a:endParaRPr lang="en-US" dirty="0"/>
          </a:p>
          <a:p>
            <a:r>
              <a:rPr lang="en-GB" dirty="0"/>
              <a:t>Use one of the following class methods in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/>
              <a:t> 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showMessageDialog</a:t>
            </a:r>
            <a:r>
              <a:rPr lang="en-US" dirty="0">
                <a:latin typeface="Lucida Console" pitchFamily="49" charset="0"/>
              </a:rPr>
              <a:t>() – </a:t>
            </a:r>
            <a:r>
              <a:rPr lang="en-US" dirty="0"/>
              <a:t>For a message dialog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showConfirmDialog</a:t>
            </a:r>
            <a:r>
              <a:rPr lang="en-US" dirty="0">
                <a:latin typeface="Lucida Console" pitchFamily="49" charset="0"/>
              </a:rPr>
              <a:t>() – </a:t>
            </a:r>
            <a:r>
              <a:rPr lang="en-US" dirty="0"/>
              <a:t>For a confirmation dialog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showOptionDialog</a:t>
            </a:r>
            <a:r>
              <a:rPr lang="en-US" dirty="0">
                <a:latin typeface="Lucida Console" pitchFamily="49" charset="0"/>
              </a:rPr>
              <a:t>()  – </a:t>
            </a:r>
            <a:r>
              <a:rPr lang="en-US" dirty="0"/>
              <a:t>For a dialog with specific options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showInputDialog</a:t>
            </a:r>
            <a:r>
              <a:rPr lang="en-US" dirty="0">
                <a:latin typeface="Lucida Console" pitchFamily="49" charset="0"/>
              </a:rPr>
              <a:t>()   – </a:t>
            </a:r>
            <a:r>
              <a:rPr lang="en-US" dirty="0"/>
              <a:t>For a dialog that gets user input </a:t>
            </a:r>
          </a:p>
        </p:txBody>
      </p:sp>
    </p:spTree>
    <p:extLst>
      <p:ext uri="{BB962C8B-B14F-4D97-AF65-F5344CB8AC3E}">
        <p14:creationId xmlns:p14="http://schemas.microsoft.com/office/powerpoint/2010/main" val="24676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US" dirty="0" err="1">
                <a:latin typeface="Lucida Console" pitchFamily="49" charset="0"/>
              </a:rPr>
              <a:t>showMessageDialog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smtClean="0">
                <a:latin typeface="+mj-lt"/>
              </a:rPr>
              <a:t>See demo function: </a:t>
            </a:r>
            <a:r>
              <a:rPr lang="en-GB" dirty="0" err="1">
                <a:latin typeface="Lucida Console" pitchFamily="49" charset="0"/>
              </a:rPr>
              <a:t>displayMessageDialogBoxes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450CFD9-BABC-4EE0-81C8-30882DD8A8A5}" type="slidenum">
              <a:rPr lang="en-GB"/>
              <a:pPr/>
              <a:t>13</a:t>
            </a:fld>
            <a:endParaRPr lang="en-GB"/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869950" y="2158580"/>
            <a:ext cx="5556250" cy="1022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JOptionPane.showMessageDialog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smtClean="0"/>
              <a:t>null,  // Parent component</a:t>
            </a:r>
            <a:endParaRPr lang="en-GB" sz="1200" dirty="0"/>
          </a:p>
          <a:p>
            <a:pPr defTabSz="739775"/>
            <a:r>
              <a:rPr lang="en-GB" sz="1200" dirty="0"/>
              <a:t>        "This is a plain (icon-less) dialog",</a:t>
            </a:r>
          </a:p>
          <a:p>
            <a:pPr defTabSz="739775"/>
            <a:r>
              <a:rPr lang="en-GB" sz="1200" dirty="0"/>
              <a:t>        "My Dialog Box",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JOptionPane.PLAIN_MESSAGE</a:t>
            </a:r>
            <a:r>
              <a:rPr lang="en-GB" sz="1200" dirty="0"/>
              <a:t>);</a:t>
            </a:r>
          </a:p>
        </p:txBody>
      </p:sp>
      <p:sp>
        <p:nvSpPr>
          <p:cNvPr id="537614" name="Rectangle 14"/>
          <p:cNvSpPr>
            <a:spLocks noChangeArrowheads="1"/>
          </p:cNvSpPr>
          <p:nvPr/>
        </p:nvSpPr>
        <p:spPr bwMode="auto">
          <a:xfrm>
            <a:off x="869950" y="3340410"/>
            <a:ext cx="5556250" cy="1022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JOptionPane.showMessageDialog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 smtClean="0"/>
              <a:t>        null</a:t>
            </a:r>
            <a:r>
              <a:rPr lang="en-GB" sz="1200" dirty="0"/>
              <a:t>,  // Parent component</a:t>
            </a:r>
            <a:r>
              <a:rPr lang="en-GB" sz="1200" dirty="0" smtClean="0"/>
              <a:t>,</a:t>
            </a:r>
            <a:endParaRPr lang="en-GB" sz="1200" dirty="0"/>
          </a:p>
          <a:p>
            <a:pPr defTabSz="739775"/>
            <a:r>
              <a:rPr lang="en-GB" sz="1200" dirty="0"/>
              <a:t>        "This is a warning message",</a:t>
            </a:r>
          </a:p>
          <a:p>
            <a:pPr defTabSz="739775"/>
            <a:r>
              <a:rPr lang="en-GB" sz="1200" dirty="0"/>
              <a:t>        "My Dialog Box",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JOptionPane.WARNING_MESSAGE</a:t>
            </a:r>
            <a:r>
              <a:rPr lang="en-GB" sz="1200" dirty="0"/>
              <a:t>);</a:t>
            </a:r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869950" y="4503190"/>
            <a:ext cx="5556250" cy="1022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JOptionPane.showMessageDialog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 smtClean="0"/>
              <a:t>        </a:t>
            </a:r>
            <a:r>
              <a:rPr lang="en-GB" sz="1200" dirty="0"/>
              <a:t>null,  // Parent </a:t>
            </a:r>
            <a:r>
              <a:rPr lang="en-GB" sz="1200" dirty="0" smtClean="0"/>
              <a:t>component</a:t>
            </a:r>
          </a:p>
          <a:p>
            <a:pPr defTabSz="739775"/>
            <a:r>
              <a:rPr lang="en-GB" sz="1200" dirty="0" smtClean="0"/>
              <a:t>        </a:t>
            </a:r>
            <a:r>
              <a:rPr lang="en-GB" sz="1200" dirty="0"/>
              <a:t>"This is an error message",</a:t>
            </a:r>
          </a:p>
          <a:p>
            <a:pPr defTabSz="739775"/>
            <a:r>
              <a:rPr lang="en-GB" sz="1200" dirty="0"/>
              <a:t>        "My Dialog Box",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JOptionPane.ERROR_MESSAGE</a:t>
            </a:r>
            <a:r>
              <a:rPr lang="en-GB" sz="1200" dirty="0"/>
              <a:t>);</a:t>
            </a:r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869950" y="5685020"/>
            <a:ext cx="5556250" cy="1022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JOptionPane.showMessageDialog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 smtClean="0"/>
              <a:t>        </a:t>
            </a:r>
            <a:r>
              <a:rPr lang="en-GB" sz="1200" dirty="0"/>
              <a:t>null,  // Parent </a:t>
            </a:r>
            <a:r>
              <a:rPr lang="en-GB" sz="1200" dirty="0" smtClean="0"/>
              <a:t>component</a:t>
            </a:r>
          </a:p>
          <a:p>
            <a:pPr defTabSz="739775"/>
            <a:r>
              <a:rPr lang="en-GB" sz="1200" dirty="0" smtClean="0"/>
              <a:t>        </a:t>
            </a:r>
            <a:r>
              <a:rPr lang="en-GB" sz="1200" dirty="0"/>
              <a:t>"This is an information message",</a:t>
            </a:r>
          </a:p>
          <a:p>
            <a:pPr defTabSz="739775"/>
            <a:r>
              <a:rPr lang="en-GB" sz="1200" dirty="0"/>
              <a:t>        "My Dialog Box",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JOptionPane.INFORMATION_MESSAGE</a:t>
            </a:r>
            <a:r>
              <a:rPr lang="en-GB" sz="1200" dirty="0"/>
              <a:t>);</a:t>
            </a: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Displaying a Message Dialog Box</a:t>
            </a:r>
            <a:endParaRPr lang="en-GB" sz="2800"/>
          </a:p>
        </p:txBody>
      </p:sp>
      <p:pic>
        <p:nvPicPr>
          <p:cNvPr id="537607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1725" y="2164748"/>
            <a:ext cx="2105025" cy="9588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53761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515708"/>
            <a:ext cx="2105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76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5699125"/>
            <a:ext cx="2105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7618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348165"/>
            <a:ext cx="2105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1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65D929E-CB7F-4294-8103-1C1A8D015D8E}" type="slidenum">
              <a:rPr lang="en-GB"/>
              <a:pPr/>
              <a:t>14</a:t>
            </a:fld>
            <a:endParaRPr lang="en-GB"/>
          </a:p>
        </p:txBody>
      </p:sp>
      <p:sp>
        <p:nvSpPr>
          <p:cNvPr id="709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Displaying a Confirmation Dialog Box</a:t>
            </a:r>
            <a:endParaRPr lang="en-GB" sz="2800"/>
          </a:p>
        </p:txBody>
      </p:sp>
      <p:sp>
        <p:nvSpPr>
          <p:cNvPr id="7096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US" dirty="0" err="1">
                <a:latin typeface="Lucida Console" pitchFamily="49" charset="0"/>
              </a:rPr>
              <a:t>showConfirmDialog</a:t>
            </a:r>
            <a:r>
              <a:rPr lang="en-US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/>
              <a:t>See demo function: </a:t>
            </a:r>
            <a:r>
              <a:rPr lang="en-GB" dirty="0" err="1" smtClean="0">
                <a:latin typeface="Lucida Console" pitchFamily="49" charset="0"/>
              </a:rPr>
              <a:t>displayConfirmationDialogBoxes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display Yes/No buttons: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display Yes/No/Cancel buttons: </a:t>
            </a:r>
          </a:p>
        </p:txBody>
      </p:sp>
      <p:sp>
        <p:nvSpPr>
          <p:cNvPr id="709634" name="Rectangle 2"/>
          <p:cNvSpPr>
            <a:spLocks noChangeArrowheads="1"/>
          </p:cNvSpPr>
          <p:nvPr/>
        </p:nvSpPr>
        <p:spPr bwMode="auto">
          <a:xfrm>
            <a:off x="869950" y="2743195"/>
            <a:ext cx="5556250" cy="15575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int</a:t>
            </a:r>
            <a:r>
              <a:rPr lang="en-GB" sz="1200" dirty="0"/>
              <a:t> result;</a:t>
            </a:r>
          </a:p>
          <a:p>
            <a:pPr defTabSz="739775"/>
            <a:r>
              <a:rPr lang="en-GB" sz="1200" dirty="0"/>
              <a:t>result = </a:t>
            </a:r>
            <a:r>
              <a:rPr lang="en-GB" sz="1200" dirty="0" err="1"/>
              <a:t>JOptionPane.showConfirmDialog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/>
              <a:t>           null,  // Parent </a:t>
            </a:r>
            <a:r>
              <a:rPr lang="en-GB" sz="1200" dirty="0" smtClean="0"/>
              <a:t>component</a:t>
            </a:r>
            <a:endParaRPr lang="en-GB" sz="1200" dirty="0"/>
          </a:p>
          <a:p>
            <a:pPr defTabSz="739775"/>
            <a:r>
              <a:rPr lang="en-GB" sz="1200" dirty="0"/>
              <a:t>           "Are you sure you want to quit?",</a:t>
            </a:r>
          </a:p>
          <a:p>
            <a:pPr defTabSz="739775"/>
            <a:r>
              <a:rPr lang="en-GB" sz="1200" dirty="0"/>
              <a:t>           "My Dialog Box",</a:t>
            </a:r>
          </a:p>
          <a:p>
            <a:pPr defTabSz="739775"/>
            <a:r>
              <a:rPr lang="en-GB" sz="1200" dirty="0"/>
              <a:t>           </a:t>
            </a:r>
            <a:r>
              <a:rPr lang="en-GB" sz="1200" dirty="0" err="1"/>
              <a:t>JOptionPane.YES_NO_OPTION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if (result == </a:t>
            </a:r>
            <a:r>
              <a:rPr lang="en-GB" sz="1200" dirty="0" err="1"/>
              <a:t>JOptionPane.YES_OPTION</a:t>
            </a:r>
            <a:r>
              <a:rPr lang="en-GB" sz="1200" dirty="0"/>
              <a:t>) { … }</a:t>
            </a:r>
          </a:p>
        </p:txBody>
      </p:sp>
      <p:sp>
        <p:nvSpPr>
          <p:cNvPr id="709652" name="Rectangle 20"/>
          <p:cNvSpPr>
            <a:spLocks noChangeArrowheads="1"/>
          </p:cNvSpPr>
          <p:nvPr/>
        </p:nvSpPr>
        <p:spPr bwMode="auto">
          <a:xfrm>
            <a:off x="869950" y="4952010"/>
            <a:ext cx="5556250" cy="15575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int</a:t>
            </a:r>
            <a:r>
              <a:rPr lang="en-GB" sz="1200" dirty="0"/>
              <a:t> result;</a:t>
            </a:r>
          </a:p>
          <a:p>
            <a:pPr defTabSz="739775"/>
            <a:r>
              <a:rPr lang="en-GB" sz="1200" dirty="0"/>
              <a:t>result = </a:t>
            </a:r>
            <a:r>
              <a:rPr lang="en-GB" sz="1200" dirty="0" err="1"/>
              <a:t>JOptionPane.showConfirmDialog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/>
              <a:t>           null,  // Parent component</a:t>
            </a:r>
          </a:p>
          <a:p>
            <a:pPr defTabSz="739775"/>
            <a:r>
              <a:rPr lang="en-GB" sz="1200" dirty="0" smtClean="0"/>
              <a:t>           </a:t>
            </a:r>
            <a:r>
              <a:rPr lang="en-GB" sz="1200" dirty="0"/>
              <a:t>"Save changes?",</a:t>
            </a:r>
          </a:p>
          <a:p>
            <a:pPr defTabSz="739775"/>
            <a:r>
              <a:rPr lang="en-GB" sz="1200" dirty="0"/>
              <a:t>           "My Dialog Box",</a:t>
            </a:r>
          </a:p>
          <a:p>
            <a:pPr defTabSz="739775"/>
            <a:r>
              <a:rPr lang="en-GB" sz="1200" dirty="0"/>
              <a:t>           </a:t>
            </a:r>
            <a:r>
              <a:rPr lang="en-GB" sz="1200" dirty="0" err="1"/>
              <a:t>JOptionPane.YES_NO_CANCEL_OPTION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if (result == </a:t>
            </a:r>
            <a:r>
              <a:rPr lang="en-GB" sz="1200" dirty="0" err="1"/>
              <a:t>JOptionPane.YES_OPTION</a:t>
            </a:r>
            <a:r>
              <a:rPr lang="en-GB" sz="1200" dirty="0"/>
              <a:t>) { … }</a:t>
            </a:r>
          </a:p>
        </p:txBody>
      </p:sp>
      <p:pic>
        <p:nvPicPr>
          <p:cNvPr id="709647" name="Picture 1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7875" y="2719643"/>
            <a:ext cx="2552700" cy="11620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709653" name="Picture 2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7875" y="4898295"/>
            <a:ext cx="2552700" cy="11620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74215D5-132B-4CAE-B3C0-538A4BFDA9A1}" type="slidenum">
              <a:rPr lang="en-GB"/>
              <a:pPr/>
              <a:t>15</a:t>
            </a:fld>
            <a:endParaRPr lang="en-GB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>
                <a:sym typeface="Wingdings" pitchFamily="2" charset="2"/>
              </a:rPr>
              <a:t>Displaying a Dialog Box with Specific Options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US" dirty="0" err="1">
                <a:latin typeface="Lucida Console" pitchFamily="49" charset="0"/>
              </a:rPr>
              <a:t>showOptionDialog</a:t>
            </a:r>
            <a:r>
              <a:rPr lang="en-US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/>
              <a:t>Specify what you want for the </a:t>
            </a:r>
            <a:r>
              <a:rPr lang="en-GB" dirty="0" smtClean="0"/>
              <a:t>buttons</a:t>
            </a:r>
          </a:p>
          <a:p>
            <a:pPr lvl="1"/>
            <a:r>
              <a:rPr lang="en-GB" dirty="0"/>
              <a:t>See demo function: </a:t>
            </a:r>
            <a:r>
              <a:rPr lang="en-GB" dirty="0" err="1" smtClean="0">
                <a:latin typeface="Lucida Console" pitchFamily="49" charset="0"/>
              </a:rPr>
              <a:t>displayOptionDialogBoxes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716805" name="Rectangle 5"/>
          <p:cNvSpPr>
            <a:spLocks noChangeArrowheads="1"/>
          </p:cNvSpPr>
          <p:nvPr/>
        </p:nvSpPr>
        <p:spPr bwMode="auto">
          <a:xfrm>
            <a:off x="869950" y="2413415"/>
            <a:ext cx="5556250" cy="277346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Object[] options = { "</a:t>
            </a:r>
            <a:r>
              <a:rPr lang="en-GB" sz="1200" dirty="0" err="1"/>
              <a:t>Oui</a:t>
            </a:r>
            <a:r>
              <a:rPr lang="en-GB" sz="1200" dirty="0"/>
              <a:t>", "Non" };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err="1"/>
              <a:t>int</a:t>
            </a:r>
            <a:r>
              <a:rPr lang="en-GB" sz="1200" dirty="0"/>
              <a:t> result;</a:t>
            </a:r>
          </a:p>
          <a:p>
            <a:pPr defTabSz="739775"/>
            <a:r>
              <a:rPr lang="en-GB" sz="1200" dirty="0"/>
              <a:t>result = </a:t>
            </a:r>
            <a:r>
              <a:rPr lang="en-GB" sz="1200" dirty="0" err="1"/>
              <a:t>JOptionPane.showOptionDialog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/>
              <a:t>            null,  // Parent </a:t>
            </a:r>
            <a:r>
              <a:rPr lang="en-GB" sz="1200" dirty="0" smtClean="0"/>
              <a:t>component </a:t>
            </a:r>
            <a:endParaRPr lang="en-GB" sz="1200" dirty="0"/>
          </a:p>
          <a:p>
            <a:pPr defTabSz="739775"/>
            <a:r>
              <a:rPr lang="en-GB" sz="1200" dirty="0"/>
              <a:t>            "</a:t>
            </a:r>
            <a:r>
              <a:rPr lang="en-GB" sz="1200" dirty="0" err="1"/>
              <a:t>Parlez-vous</a:t>
            </a:r>
            <a:r>
              <a:rPr lang="en-GB" sz="1200" dirty="0"/>
              <a:t> </a:t>
            </a:r>
            <a:r>
              <a:rPr lang="en-GB" sz="1200" dirty="0" err="1"/>
              <a:t>français</a:t>
            </a:r>
            <a:r>
              <a:rPr lang="en-GB" sz="1200" dirty="0"/>
              <a:t> </a:t>
            </a:r>
            <a:r>
              <a:rPr lang="en-GB" sz="1200" dirty="0" err="1"/>
              <a:t>couramment</a:t>
            </a:r>
            <a:r>
              <a:rPr lang="en-GB" sz="1200" dirty="0"/>
              <a:t>?", </a:t>
            </a:r>
          </a:p>
          <a:p>
            <a:pPr defTabSz="739775"/>
            <a:r>
              <a:rPr lang="en-GB" sz="1200" dirty="0"/>
              <a:t>            "</a:t>
            </a:r>
            <a:r>
              <a:rPr lang="en-GB" sz="1200" dirty="0" err="1"/>
              <a:t>Français</a:t>
            </a:r>
            <a:r>
              <a:rPr lang="en-GB" sz="1200" dirty="0"/>
              <a:t>", </a:t>
            </a:r>
          </a:p>
          <a:p>
            <a:pPr defTabSz="739775"/>
            <a:r>
              <a:rPr lang="en-GB" sz="1200" dirty="0"/>
              <a:t>            </a:t>
            </a:r>
            <a:r>
              <a:rPr lang="en-GB" sz="1200" dirty="0" err="1"/>
              <a:t>JOptionPane.YES_NO_OPTION</a:t>
            </a:r>
            <a:r>
              <a:rPr lang="en-GB" sz="1200" dirty="0"/>
              <a:t>,</a:t>
            </a:r>
          </a:p>
          <a:p>
            <a:pPr defTabSz="739775"/>
            <a:r>
              <a:rPr lang="en-GB" sz="1200" dirty="0"/>
              <a:t>            </a:t>
            </a:r>
            <a:r>
              <a:rPr lang="en-GB" sz="1200" dirty="0" err="1"/>
              <a:t>JOptionPane.QUESTION_MESSAGE</a:t>
            </a:r>
            <a:r>
              <a:rPr lang="en-GB" sz="1200" dirty="0"/>
              <a:t>,</a:t>
            </a:r>
          </a:p>
          <a:p>
            <a:pPr defTabSz="739775"/>
            <a:r>
              <a:rPr lang="en-GB" sz="1200" dirty="0"/>
              <a:t>            null, </a:t>
            </a:r>
          </a:p>
          <a:p>
            <a:pPr defTabSz="739775"/>
            <a:r>
              <a:rPr lang="en-GB" sz="1200" dirty="0"/>
              <a:t>            options, </a:t>
            </a:r>
          </a:p>
          <a:p>
            <a:pPr defTabSz="739775"/>
            <a:r>
              <a:rPr lang="en-GB" sz="1200" dirty="0"/>
              <a:t>            options[0]);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if (result == </a:t>
            </a:r>
            <a:r>
              <a:rPr lang="en-GB" sz="1200" dirty="0" err="1"/>
              <a:t>JOptionPane.YES_OPTION</a:t>
            </a:r>
            <a:r>
              <a:rPr lang="en-GB" sz="1200" dirty="0"/>
              <a:t>) { … }</a:t>
            </a:r>
          </a:p>
        </p:txBody>
      </p:sp>
      <p:pic>
        <p:nvPicPr>
          <p:cNvPr id="716810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3150" y="2946920"/>
            <a:ext cx="2552700" cy="11620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40766F4-32EE-46B2-BE4F-A56412794739}" type="slidenum">
              <a:rPr lang="en-GB"/>
              <a:pPr/>
              <a:t>16</a:t>
            </a:fld>
            <a:endParaRPr lang="en-GB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Displaying an Input Dialog Box</a:t>
            </a:r>
            <a:endParaRPr lang="en-GB" sz="2800"/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JOptionPane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US" dirty="0" err="1">
                <a:latin typeface="Lucida Console" pitchFamily="49" charset="0"/>
              </a:rPr>
              <a:t>showInputDialog</a:t>
            </a:r>
            <a:r>
              <a:rPr lang="en-US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/>
              <a:t>See demo function: </a:t>
            </a:r>
            <a:r>
              <a:rPr lang="en-GB" dirty="0" err="1">
                <a:latin typeface="Lucida Console" pitchFamily="49" charset="0"/>
              </a:rPr>
              <a:t>displayInputDialogBoxes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Allow </a:t>
            </a:r>
            <a:r>
              <a:rPr lang="en-GB" dirty="0"/>
              <a:t>free-format text entry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Choose from a finite list of allowable options </a:t>
            </a:r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869950" y="4932526"/>
            <a:ext cx="5556250" cy="17031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String s;</a:t>
            </a:r>
          </a:p>
          <a:p>
            <a:pPr defTabSz="739775"/>
            <a:r>
              <a:rPr lang="en-GB" sz="1200" dirty="0"/>
              <a:t>s = (String) </a:t>
            </a:r>
            <a:r>
              <a:rPr lang="en-GB" sz="1200" dirty="0" err="1"/>
              <a:t>JOptionPane.showInputDialog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 smtClean="0"/>
              <a:t>               </a:t>
            </a:r>
            <a:r>
              <a:rPr lang="en-GB" sz="1200" dirty="0"/>
              <a:t>null,  // Parent component</a:t>
            </a:r>
            <a:r>
              <a:rPr lang="en-GB" sz="1200" dirty="0" smtClean="0"/>
              <a:t>,</a:t>
            </a:r>
            <a:endParaRPr lang="en-GB" sz="1200" dirty="0"/>
          </a:p>
          <a:p>
            <a:pPr defTabSz="739775"/>
            <a:r>
              <a:rPr lang="en-GB" sz="1200" dirty="0"/>
              <a:t>               "Choose a currency:",</a:t>
            </a:r>
          </a:p>
          <a:p>
            <a:pPr defTabSz="739775"/>
            <a:r>
              <a:rPr lang="en-GB" sz="1200" dirty="0"/>
              <a:t>               "My Dialog Box",</a:t>
            </a:r>
          </a:p>
          <a:p>
            <a:pPr defTabSz="739775"/>
            <a:r>
              <a:rPr lang="en-GB" sz="1200" dirty="0"/>
              <a:t>               </a:t>
            </a:r>
            <a:r>
              <a:rPr lang="en-GB" sz="1200" dirty="0" err="1"/>
              <a:t>JOptionPane.PLAIN_MESSAGE</a:t>
            </a:r>
            <a:r>
              <a:rPr lang="en-GB" sz="1200" dirty="0"/>
              <a:t>,</a:t>
            </a:r>
          </a:p>
          <a:p>
            <a:pPr defTabSz="739775"/>
            <a:r>
              <a:rPr lang="en-GB" sz="1200" dirty="0"/>
              <a:t>               null,</a:t>
            </a:r>
          </a:p>
          <a:p>
            <a:pPr defTabSz="739775"/>
            <a:r>
              <a:rPr lang="en-GB" sz="1200" dirty="0"/>
              <a:t>               new Object[] {"USD", "GBP", "EUR"},</a:t>
            </a:r>
          </a:p>
          <a:p>
            <a:pPr defTabSz="739775"/>
            <a:r>
              <a:rPr lang="en-GB" sz="1200" dirty="0"/>
              <a:t>               "USD");</a:t>
            </a: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869950" y="2758189"/>
            <a:ext cx="5556250" cy="125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String s;</a:t>
            </a:r>
          </a:p>
          <a:p>
            <a:pPr defTabSz="739775"/>
            <a:r>
              <a:rPr lang="en-GB" sz="1200" dirty="0"/>
              <a:t>s = (String) </a:t>
            </a:r>
            <a:r>
              <a:rPr lang="en-GB" sz="1200" dirty="0" err="1"/>
              <a:t>JOptionPane.showInputDialog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 smtClean="0"/>
              <a:t>               </a:t>
            </a:r>
            <a:r>
              <a:rPr lang="en-GB" sz="1200" dirty="0"/>
              <a:t>null,  // Parent component</a:t>
            </a:r>
          </a:p>
          <a:p>
            <a:pPr defTabSz="739775"/>
            <a:r>
              <a:rPr lang="en-GB" sz="1200" dirty="0"/>
              <a:t>               "Please enter your name:",</a:t>
            </a:r>
          </a:p>
          <a:p>
            <a:pPr defTabSz="739775"/>
            <a:r>
              <a:rPr lang="en-GB" sz="1200" dirty="0"/>
              <a:t>               "My Dialog Box",</a:t>
            </a:r>
          </a:p>
          <a:p>
            <a:pPr defTabSz="739775"/>
            <a:r>
              <a:rPr lang="en-GB" sz="1200" dirty="0"/>
              <a:t>               </a:t>
            </a:r>
            <a:r>
              <a:rPr lang="en-GB" sz="1200" dirty="0" err="1"/>
              <a:t>JOptionPane.PLAIN_MESSAGE</a:t>
            </a:r>
            <a:r>
              <a:rPr lang="en-GB" sz="1200" dirty="0"/>
              <a:t>);</a:t>
            </a:r>
          </a:p>
        </p:txBody>
      </p:sp>
      <p:pic>
        <p:nvPicPr>
          <p:cNvPr id="692238" name="Picture 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0" y="5122360"/>
            <a:ext cx="2552700" cy="11811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692240" name="Picture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0" y="2814500"/>
            <a:ext cx="2552700" cy="11811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C7A2AB3-22C8-4385-A528-99685226BE6A}" type="slidenum">
              <a:rPr lang="en-GB"/>
              <a:pPr/>
              <a:t>17</a:t>
            </a:fld>
            <a:endParaRPr lang="en-GB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Choosing Files</a:t>
            </a:r>
            <a:endParaRPr lang="en-GB" sz="280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</a:t>
            </a:r>
            <a:r>
              <a:rPr lang="en-GB" dirty="0" err="1">
                <a:latin typeface="Lucida Console" pitchFamily="49" charset="0"/>
              </a:rPr>
              <a:t>JFileChooser</a:t>
            </a:r>
            <a:r>
              <a:rPr lang="en-GB" dirty="0"/>
              <a:t> object…</a:t>
            </a:r>
          </a:p>
          <a:p>
            <a:pPr lvl="1"/>
            <a:r>
              <a:rPr lang="en-GB" dirty="0"/>
              <a:t>See demo function: </a:t>
            </a:r>
            <a:r>
              <a:rPr lang="en-GB" dirty="0" err="1">
                <a:latin typeface="Lucida Console" pitchFamily="49" charset="0"/>
              </a:rPr>
              <a:t>displayFileChooserDialogBoxes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Call </a:t>
            </a:r>
            <a:r>
              <a:rPr lang="en-GB" dirty="0" err="1">
                <a:latin typeface="Lucida Console" pitchFamily="49" charset="0"/>
              </a:rPr>
              <a:t>showOpenDialog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/>
              <a:t> to display a file-open dialog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showSaveDialog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/>
              <a:t> to display a file-save dialog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563563" y="2763908"/>
            <a:ext cx="6946509" cy="1223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JFileChooser</a:t>
            </a:r>
            <a:r>
              <a:rPr lang="en-GB" sz="1200" dirty="0"/>
              <a:t> </a:t>
            </a:r>
            <a:r>
              <a:rPr lang="en-GB" sz="1200" dirty="0" smtClean="0"/>
              <a:t>chooser = </a:t>
            </a:r>
            <a:r>
              <a:rPr lang="en-GB" sz="1200" dirty="0"/>
              <a:t>new </a:t>
            </a:r>
            <a:r>
              <a:rPr lang="en-GB" sz="1200" dirty="0" err="1"/>
              <a:t>JFileChooser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if (</a:t>
            </a:r>
            <a:r>
              <a:rPr lang="en-GB" sz="1200" dirty="0" err="1" smtClean="0"/>
              <a:t>chooser.showOpenDialog</a:t>
            </a:r>
            <a:r>
              <a:rPr lang="en-GB" sz="1200" dirty="0" smtClean="0"/>
              <a:t>(null) == </a:t>
            </a:r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                </a:t>
            </a:r>
            <a:r>
              <a:rPr lang="en-GB" sz="1200" dirty="0" err="1" smtClean="0"/>
              <a:t>JFileChooser.APPROVE_OPTION</a:t>
            </a:r>
            <a:r>
              <a:rPr lang="en-GB" sz="1200" dirty="0"/>
              <a:t>) {</a:t>
            </a:r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File </a:t>
            </a:r>
            <a:r>
              <a:rPr lang="en-GB" sz="1200" dirty="0" err="1"/>
              <a:t>file</a:t>
            </a:r>
            <a:r>
              <a:rPr lang="en-GB" sz="1200" dirty="0"/>
              <a:t> = </a:t>
            </a:r>
            <a:r>
              <a:rPr lang="en-GB" sz="1200" dirty="0" err="1"/>
              <a:t>chooser.getSelectedFile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…</a:t>
            </a:r>
          </a:p>
          <a:p>
            <a:pPr defTabSz="739775"/>
            <a:r>
              <a:rPr lang="en-GB" sz="1200" dirty="0"/>
              <a:t>}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563563" y="5096657"/>
            <a:ext cx="6946509" cy="12438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JFileChooser</a:t>
            </a:r>
            <a:r>
              <a:rPr lang="en-GB" sz="1200" dirty="0"/>
              <a:t> </a:t>
            </a:r>
            <a:r>
              <a:rPr lang="en-GB" sz="1200" dirty="0" smtClean="0"/>
              <a:t>chooser = </a:t>
            </a:r>
            <a:r>
              <a:rPr lang="en-GB" sz="1200" dirty="0"/>
              <a:t>new </a:t>
            </a:r>
            <a:r>
              <a:rPr lang="en-GB" sz="1200" dirty="0" err="1"/>
              <a:t>JFileChooser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if (</a:t>
            </a:r>
            <a:r>
              <a:rPr lang="en-GB" sz="1200" dirty="0" err="1" smtClean="0"/>
              <a:t>chooser.showSaveDialog</a:t>
            </a:r>
            <a:r>
              <a:rPr lang="en-GB" sz="1200" dirty="0" smtClean="0"/>
              <a:t>(null) </a:t>
            </a:r>
            <a:r>
              <a:rPr lang="en-GB" sz="1200" dirty="0"/>
              <a:t>== </a:t>
            </a:r>
            <a:endParaRPr lang="en-GB" sz="1200" dirty="0" smtClean="0"/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                </a:t>
            </a:r>
            <a:r>
              <a:rPr lang="en-GB" sz="1200" dirty="0" err="1" smtClean="0"/>
              <a:t>JFileChooser.APPROVE_OPTION</a:t>
            </a:r>
            <a:r>
              <a:rPr lang="en-GB" sz="1200" dirty="0"/>
              <a:t>) {</a:t>
            </a:r>
          </a:p>
          <a:p>
            <a:pPr defTabSz="739775"/>
            <a:r>
              <a:rPr lang="en-GB" sz="1200" dirty="0"/>
              <a:t>  </a:t>
            </a:r>
            <a:r>
              <a:rPr lang="en-GB" sz="1200" dirty="0" smtClean="0"/>
              <a:t>File </a:t>
            </a:r>
            <a:r>
              <a:rPr lang="en-GB" sz="1200" dirty="0" err="1"/>
              <a:t>file</a:t>
            </a:r>
            <a:r>
              <a:rPr lang="en-GB" sz="1200" dirty="0"/>
              <a:t> = </a:t>
            </a:r>
            <a:r>
              <a:rPr lang="en-GB" sz="1200" dirty="0" err="1"/>
              <a:t>chooser.getSelectedFile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…</a:t>
            </a:r>
          </a:p>
          <a:p>
            <a:pPr defTabSz="739775"/>
            <a:r>
              <a:rPr lang="en-GB" sz="1200" dirty="0"/>
              <a:t>}</a:t>
            </a:r>
          </a:p>
        </p:txBody>
      </p:sp>
      <p:pic>
        <p:nvPicPr>
          <p:cNvPr id="635911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5465" y="2805544"/>
            <a:ext cx="2888035" cy="1706698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635913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4014" y="5052410"/>
            <a:ext cx="2889486" cy="17081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5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9D95A9-CC64-4223-B75C-7B52128F3285}" type="slidenum">
              <a:rPr lang="en-GB"/>
              <a:pPr/>
              <a:t>18</a:t>
            </a:fld>
            <a:endParaRPr lang="en-GB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Choosing Colours</a:t>
            </a:r>
            <a:endParaRPr lang="en-GB" sz="280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Lucida Console" pitchFamily="49" charset="0"/>
              </a:rPr>
              <a:t>JColorChooser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US" dirty="0" err="1">
                <a:latin typeface="Lucida Console" pitchFamily="49" charset="0"/>
              </a:rPr>
              <a:t>showDialog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smtClean="0"/>
              <a:t>See </a:t>
            </a:r>
            <a:r>
              <a:rPr lang="en-GB" dirty="0"/>
              <a:t>demo function: </a:t>
            </a:r>
            <a:r>
              <a:rPr lang="en-GB" dirty="0" err="1">
                <a:latin typeface="Lucida Console" pitchFamily="49" charset="0"/>
              </a:rPr>
              <a:t>displayColorChooserDialogBoxes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563563" y="2081312"/>
            <a:ext cx="5868987" cy="153131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Color</a:t>
            </a:r>
            <a:r>
              <a:rPr lang="en-GB" sz="1200" dirty="0"/>
              <a:t> </a:t>
            </a:r>
            <a:r>
              <a:rPr lang="en-GB" sz="1200" dirty="0" err="1"/>
              <a:t>chosenColour</a:t>
            </a:r>
            <a:r>
              <a:rPr lang="en-GB" sz="1200" dirty="0"/>
              <a:t>;</a:t>
            </a:r>
          </a:p>
          <a:p>
            <a:pPr defTabSz="739775"/>
            <a:r>
              <a:rPr lang="en-GB" sz="1200" dirty="0" err="1"/>
              <a:t>chosenColour</a:t>
            </a:r>
            <a:r>
              <a:rPr lang="en-GB" sz="1200" dirty="0"/>
              <a:t> = </a:t>
            </a:r>
            <a:r>
              <a:rPr lang="en-GB" sz="1200" dirty="0" err="1"/>
              <a:t>JColorChooser.showDialog</a:t>
            </a:r>
            <a:r>
              <a:rPr lang="en-GB" sz="1200" dirty="0"/>
              <a:t>(</a:t>
            </a:r>
          </a:p>
          <a:p>
            <a:pPr defTabSz="739775"/>
            <a:r>
              <a:rPr lang="en-GB" sz="1200" dirty="0"/>
              <a:t>                 </a:t>
            </a:r>
            <a:r>
              <a:rPr lang="en-GB" sz="1200" dirty="0" smtClean="0"/>
              <a:t>null,</a:t>
            </a:r>
            <a:endParaRPr lang="en-GB" sz="1200" dirty="0"/>
          </a:p>
          <a:p>
            <a:pPr defTabSz="739775"/>
            <a:r>
              <a:rPr lang="en-GB" sz="1200" dirty="0"/>
              <a:t>                 "My Dialog Box",</a:t>
            </a:r>
          </a:p>
          <a:p>
            <a:pPr defTabSz="739775"/>
            <a:r>
              <a:rPr lang="en-GB" sz="1200" dirty="0"/>
              <a:t>                 </a:t>
            </a:r>
            <a:r>
              <a:rPr lang="en-GB" sz="1200" dirty="0" err="1"/>
              <a:t>Color.red</a:t>
            </a:r>
            <a:r>
              <a:rPr lang="en-GB" sz="1200" dirty="0" smtClean="0"/>
              <a:t>);</a:t>
            </a:r>
          </a:p>
          <a:p>
            <a:r>
              <a:rPr lang="en-GB" sz="1200" dirty="0"/>
              <a:t>if (</a:t>
            </a:r>
            <a:r>
              <a:rPr lang="en-GB" sz="1200" dirty="0" err="1"/>
              <a:t>chosenColour</a:t>
            </a:r>
            <a:r>
              <a:rPr lang="en-GB" sz="1200" dirty="0"/>
              <a:t> != null) {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03496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8700" y="2379663"/>
            <a:ext cx="3829050" cy="356552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6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dirty="0" smtClean="0"/>
              <a:t>See demo function: </a:t>
            </a:r>
            <a:r>
              <a:rPr lang="en-GB" dirty="0" err="1">
                <a:latin typeface="Lucida Console" pitchFamily="49" charset="0"/>
              </a:rPr>
              <a:t>displayCustomDialogBoxes</a:t>
            </a:r>
            <a:r>
              <a:rPr lang="en-GB" dirty="0">
                <a:latin typeface="Lucida Console" pitchFamily="49" charset="0"/>
              </a:rPr>
              <a:t>()</a:t>
            </a:r>
            <a:endParaRPr lang="en-GB" dirty="0" smtClean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56E266-E3C2-4156-953F-C1DCE14715FD}" type="slidenum">
              <a:rPr lang="en-GB"/>
              <a:pPr/>
              <a:t>19</a:t>
            </a:fld>
            <a:endParaRPr lang="en-GB"/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563563" y="1648918"/>
            <a:ext cx="8232775" cy="506462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// Create controls to display in the dialog (well, in a </a:t>
            </a:r>
            <a:r>
              <a:rPr lang="en-GB" sz="1200" dirty="0" err="1"/>
              <a:t>JPanel</a:t>
            </a:r>
            <a:r>
              <a:rPr lang="en-GB" sz="1200" dirty="0"/>
              <a:t> actually</a:t>
            </a:r>
            <a:r>
              <a:rPr lang="en-GB" sz="1200" dirty="0" smtClean="0"/>
              <a:t>).</a:t>
            </a:r>
            <a:endParaRPr lang="en-GB" sz="1200" dirty="0"/>
          </a:p>
          <a:p>
            <a:pPr defTabSz="739775"/>
            <a:r>
              <a:rPr lang="en-GB" sz="1200" dirty="0" err="1"/>
              <a:t>JLabel</a:t>
            </a:r>
            <a:r>
              <a:rPr lang="en-GB" sz="1200" dirty="0"/>
              <a:t>      label      = new </a:t>
            </a:r>
            <a:r>
              <a:rPr lang="en-GB" sz="1200" dirty="0" err="1"/>
              <a:t>JLabel</a:t>
            </a:r>
            <a:r>
              <a:rPr lang="en-GB" sz="1200" dirty="0"/>
              <a:t>("Enter text:");</a:t>
            </a:r>
          </a:p>
          <a:p>
            <a:pPr defTabSz="739775"/>
            <a:r>
              <a:rPr lang="en-GB" sz="1200" dirty="0" err="1"/>
              <a:t>JTextField</a:t>
            </a:r>
            <a:r>
              <a:rPr lang="en-GB" sz="1200" dirty="0"/>
              <a:t>  </a:t>
            </a:r>
            <a:r>
              <a:rPr lang="en-GB" sz="1200" dirty="0" err="1"/>
              <a:t>textField</a:t>
            </a:r>
            <a:r>
              <a:rPr lang="en-GB" sz="1200" dirty="0"/>
              <a:t>  = new </a:t>
            </a:r>
            <a:r>
              <a:rPr lang="en-GB" sz="1200" dirty="0" err="1"/>
              <a:t>JTextField</a:t>
            </a:r>
            <a:r>
              <a:rPr lang="en-GB" sz="1200" dirty="0"/>
              <a:t>(20);</a:t>
            </a:r>
          </a:p>
          <a:p>
            <a:pPr defTabSz="739775"/>
            <a:r>
              <a:rPr lang="en-GB" sz="1200" dirty="0" err="1"/>
              <a:t>JButton</a:t>
            </a:r>
            <a:r>
              <a:rPr lang="en-GB" sz="1200" dirty="0"/>
              <a:t>     button     = new </a:t>
            </a:r>
            <a:r>
              <a:rPr lang="en-GB" sz="1200" dirty="0" err="1"/>
              <a:t>JButton</a:t>
            </a:r>
            <a:r>
              <a:rPr lang="en-GB" sz="1200" dirty="0"/>
              <a:t>("Done");</a:t>
            </a:r>
          </a:p>
          <a:p>
            <a:pPr defTabSz="739775"/>
            <a:r>
              <a:rPr lang="en-GB" sz="1200" dirty="0" err="1"/>
              <a:t>JPanel</a:t>
            </a:r>
            <a:r>
              <a:rPr lang="en-GB" sz="1200" dirty="0"/>
              <a:t>      pane      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 </a:t>
            </a:r>
          </a:p>
          <a:p>
            <a:pPr defTabSz="739775"/>
            <a:r>
              <a:rPr lang="en-GB" sz="1200" dirty="0"/>
              <a:t>// Add the controls to the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pane.setBorder</a:t>
            </a:r>
            <a:r>
              <a:rPr lang="en-GB" sz="1200" dirty="0"/>
              <a:t>(</a:t>
            </a:r>
            <a:r>
              <a:rPr lang="en-GB" sz="1200" dirty="0" err="1"/>
              <a:t>BorderFactory.createEmptyBorder</a:t>
            </a:r>
            <a:r>
              <a:rPr lang="en-GB" sz="1200" dirty="0"/>
              <a:t>(5, 5, 5, 5));</a:t>
            </a:r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(label);</a:t>
            </a:r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</a:t>
            </a:r>
            <a:r>
              <a:rPr lang="en-GB" sz="1200" dirty="0" err="1"/>
              <a:t>textField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(button);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Add the </a:t>
            </a:r>
            <a:r>
              <a:rPr lang="en-GB" sz="1200" dirty="0" err="1"/>
              <a:t>JPanel</a:t>
            </a:r>
            <a:r>
              <a:rPr lang="en-GB" sz="1200" dirty="0"/>
              <a:t> to a modal </a:t>
            </a:r>
            <a:r>
              <a:rPr lang="en-GB" sz="1200" dirty="0" err="1" smtClean="0"/>
              <a:t>JDialog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JDialog</a:t>
            </a:r>
            <a:r>
              <a:rPr lang="en-GB" sz="1200" dirty="0"/>
              <a:t> dialog = new </a:t>
            </a:r>
            <a:r>
              <a:rPr lang="en-GB" sz="1200" dirty="0" err="1"/>
              <a:t>JDialog</a:t>
            </a:r>
            <a:r>
              <a:rPr lang="en-GB" sz="1200" dirty="0" smtClean="0"/>
              <a:t>((Frame)null, </a:t>
            </a:r>
            <a:r>
              <a:rPr lang="en-GB" sz="1200" dirty="0"/>
              <a:t>"My Dialog Box", true);</a:t>
            </a:r>
          </a:p>
          <a:p>
            <a:pPr defTabSz="739775"/>
            <a:r>
              <a:rPr lang="en-GB" sz="1200" dirty="0" err="1"/>
              <a:t>dialog.getContentPane</a:t>
            </a:r>
            <a:r>
              <a:rPr lang="en-GB" sz="1200" dirty="0"/>
              <a:t>().add(pane);</a:t>
            </a:r>
          </a:p>
          <a:p>
            <a:pPr defTabSz="739775"/>
            <a:r>
              <a:rPr lang="en-GB" sz="1200" dirty="0" err="1" smtClean="0"/>
              <a:t>dialog.setDefaultCloseOperation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JDialog.DISPOSE_ON_CLOSE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err="1"/>
              <a:t>dialog.pack</a:t>
            </a:r>
            <a:r>
              <a:rPr lang="en-GB" sz="1200" dirty="0"/>
              <a:t>();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Close the dialog when the user clicks the "Done" </a:t>
            </a:r>
            <a:r>
              <a:rPr lang="en-GB" sz="1200" dirty="0" smtClean="0"/>
              <a:t>button.</a:t>
            </a:r>
            <a:endParaRPr lang="en-GB" sz="1200" dirty="0"/>
          </a:p>
          <a:p>
            <a:pPr defTabSz="739775"/>
            <a:r>
              <a:rPr lang="en-GB" sz="1200" dirty="0" err="1"/>
              <a:t>button.addActionListener</a:t>
            </a:r>
            <a:r>
              <a:rPr lang="en-GB" sz="1200" dirty="0"/>
              <a:t>(new </a:t>
            </a:r>
            <a:r>
              <a:rPr lang="en-GB" sz="1200" dirty="0" err="1"/>
              <a:t>ActionListener</a:t>
            </a:r>
            <a:r>
              <a:rPr lang="en-GB" sz="1200" dirty="0"/>
              <a:t>() {</a:t>
            </a:r>
          </a:p>
          <a:p>
            <a:pPr defTabSz="739775"/>
            <a:r>
              <a:rPr lang="en-GB" sz="1200" dirty="0"/>
              <a:t>    public void </a:t>
            </a:r>
            <a:r>
              <a:rPr lang="en-GB" sz="1200" dirty="0" err="1"/>
              <a:t>actionPerformed</a:t>
            </a:r>
            <a:r>
              <a:rPr lang="en-GB" sz="1200" dirty="0"/>
              <a:t>(</a:t>
            </a:r>
            <a:r>
              <a:rPr lang="en-GB" sz="1200" dirty="0" err="1"/>
              <a:t>ActionEvent</a:t>
            </a:r>
            <a:r>
              <a:rPr lang="en-GB" sz="1200" dirty="0"/>
              <a:t> e) {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dialog.setVisible</a:t>
            </a:r>
            <a:r>
              <a:rPr lang="en-GB" sz="1200" dirty="0"/>
              <a:t>(false);</a:t>
            </a:r>
          </a:p>
          <a:p>
            <a:pPr defTabSz="739775"/>
            <a:r>
              <a:rPr lang="en-GB" sz="1200" dirty="0"/>
              <a:t>    }</a:t>
            </a:r>
          </a:p>
          <a:p>
            <a:pPr defTabSz="739775"/>
            <a:r>
              <a:rPr lang="en-GB" sz="1200" dirty="0"/>
              <a:t>});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Display the dialog</a:t>
            </a:r>
          </a:p>
          <a:p>
            <a:pPr defTabSz="739775"/>
            <a:r>
              <a:rPr lang="en-GB" sz="1200" dirty="0" err="1"/>
              <a:t>dialog.setVisible</a:t>
            </a:r>
            <a:r>
              <a:rPr lang="en-GB" sz="1200" dirty="0"/>
              <a:t>(true);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Creating Custom Dialog Boxes</a:t>
            </a:r>
            <a:endParaRPr lang="en-GB" sz="3400">
              <a:latin typeface="Lucida Console" pitchFamily="49" charset="0"/>
            </a:endParaRPr>
          </a:p>
        </p:txBody>
      </p:sp>
      <p:pic>
        <p:nvPicPr>
          <p:cNvPr id="640007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7638" y="5602288"/>
            <a:ext cx="3725862" cy="96202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E44B820-732C-487D-8D75-36922742D560}" type="slidenum">
              <a:rPr lang="en-GB"/>
              <a:pPr/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/>
              <a:t>Using layout managers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/>
              <a:t>Displaying dialog boxes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1pPr>
              <a:lvl2pPr marL="12636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b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DemoSwingLayoutsDialogs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0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2AEBD5-779A-4EAB-B118-9C4B19DFE749}" type="slidenum">
              <a:rPr lang="en-GB"/>
              <a:pPr/>
              <a:t>20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Summary</a:t>
            </a:r>
            <a:endParaRPr lang="en-GB" sz="340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/>
            <a:r>
              <a:rPr lang="en-GB"/>
              <a:t>Using layout managers</a:t>
            </a:r>
          </a:p>
          <a:p>
            <a:pPr marL="457200" indent="-457200"/>
            <a:r>
              <a:rPr lang="en-GB"/>
              <a:t>Displaying dialog boxes</a:t>
            </a:r>
          </a:p>
        </p:txBody>
      </p:sp>
    </p:spTree>
    <p:extLst>
      <p:ext uri="{BB962C8B-B14F-4D97-AF65-F5344CB8AC3E}">
        <p14:creationId xmlns:p14="http://schemas.microsoft.com/office/powerpoint/2010/main" val="28939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61D0B4D-8A66-47C9-ABB1-482B89BB2C9D}" type="slidenum">
              <a:rPr lang="en-GB"/>
              <a:pPr/>
              <a:t>3</a:t>
            </a:fld>
            <a:endParaRPr lang="en-GB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1. Using Layout Managers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Overview of layout managers</a:t>
            </a:r>
          </a:p>
          <a:p>
            <a:r>
              <a:rPr lang="en-GB" dirty="0" smtClean="0">
                <a:sym typeface="Wingdings" pitchFamily="2" charset="2"/>
              </a:rPr>
              <a:t>Flow </a:t>
            </a:r>
            <a:r>
              <a:rPr lang="en-GB" dirty="0">
                <a:sym typeface="Wingdings" pitchFamily="2" charset="2"/>
              </a:rPr>
              <a:t>layout</a:t>
            </a:r>
          </a:p>
          <a:p>
            <a:r>
              <a:rPr lang="en-GB" dirty="0">
                <a:sym typeface="Wingdings" pitchFamily="2" charset="2"/>
              </a:rPr>
              <a:t>Border layout</a:t>
            </a:r>
          </a:p>
          <a:p>
            <a:r>
              <a:rPr lang="en-GB" dirty="0">
                <a:sym typeface="Wingdings" pitchFamily="2" charset="2"/>
              </a:rPr>
              <a:t>Grid layout</a:t>
            </a:r>
          </a:p>
          <a:p>
            <a:r>
              <a:rPr lang="en-GB" dirty="0">
                <a:sym typeface="Wingdings" pitchFamily="2" charset="2"/>
              </a:rPr>
              <a:t>Box layout</a:t>
            </a:r>
          </a:p>
          <a:p>
            <a:r>
              <a:rPr lang="en-GB" dirty="0">
                <a:sym typeface="Wingdings" pitchFamily="2" charset="2"/>
              </a:rPr>
              <a:t>Other layouts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08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/>
      <p:bldP spid="7598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61D0B4D-8A66-47C9-ABB1-482B89BB2C9D}" type="slidenum">
              <a:rPr lang="en-GB"/>
              <a:pPr/>
              <a:t>4</a:t>
            </a:fld>
            <a:endParaRPr lang="en-GB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Overview of Layout </a:t>
            </a:r>
            <a:r>
              <a:rPr lang="en-GB" sz="3400" dirty="0"/>
              <a:t>Managers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Swing uses layout managers to organize the overall arrangement of components in a window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You will typically use several layout managers in a window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Gives Swing insight into how to “flow” your components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We’ll take a look at the most common layout managers in this section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See the </a:t>
            </a:r>
            <a:r>
              <a:rPr lang="en-GB" dirty="0">
                <a:latin typeface="Lucida Console" pitchFamily="49" charset="0"/>
              </a:rPr>
              <a:t>LayoutManagerDemo.java</a:t>
            </a:r>
            <a:r>
              <a:rPr lang="en-GB" sz="1800" dirty="0" smtClean="0"/>
              <a:t> </a:t>
            </a:r>
            <a:r>
              <a:rPr lang="en-GB" dirty="0" smtClean="0">
                <a:sym typeface="Wingdings" pitchFamily="2" charset="2"/>
              </a:rPr>
              <a:t>sample code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56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/>
      <p:bldP spid="759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BE32400-C53E-47B3-8068-574247F50265}" type="slidenum">
              <a:rPr lang="en-GB"/>
              <a:pPr/>
              <a:t>5</a:t>
            </a:fld>
            <a:endParaRPr lang="en-GB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Flow Layout</a:t>
            </a:r>
            <a:endParaRPr lang="en-GB" sz="280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Call </a:t>
            </a:r>
            <a:r>
              <a:rPr lang="en-GB">
                <a:latin typeface="Lucida Console" pitchFamily="49" charset="0"/>
              </a:rPr>
              <a:t>setLayout(new FlowLayout())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565150" y="1689099"/>
            <a:ext cx="8232775" cy="483162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dirty="0"/>
              <a:t>public void </a:t>
            </a:r>
            <a:r>
              <a:rPr lang="en-GB" dirty="0" err="1"/>
              <a:t>demoFlowLayout</a:t>
            </a:r>
            <a:r>
              <a:rPr lang="en-GB" dirty="0"/>
              <a:t>() { </a:t>
            </a:r>
            <a:endParaRPr lang="en-GB" dirty="0" smtClean="0"/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JFrame</a:t>
            </a:r>
            <a:r>
              <a:rPr lang="en-GB" dirty="0" smtClean="0"/>
              <a:t> frame = </a:t>
            </a:r>
            <a:r>
              <a:rPr lang="en-GB" dirty="0"/>
              <a:t>new </a:t>
            </a:r>
            <a:r>
              <a:rPr lang="en-GB" dirty="0" err="1"/>
              <a:t>JFrame</a:t>
            </a:r>
            <a:r>
              <a:rPr lang="en-GB" dirty="0"/>
              <a:t>("</a:t>
            </a:r>
            <a:r>
              <a:rPr lang="en-GB" dirty="0" err="1"/>
              <a:t>FlowLayout</a:t>
            </a:r>
            <a:r>
              <a:rPr lang="en-GB" dirty="0"/>
              <a:t> Frame");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frame.setDefaultCloseOperation</a:t>
            </a:r>
            <a:r>
              <a:rPr lang="en-GB" dirty="0" smtClean="0"/>
              <a:t>(</a:t>
            </a:r>
            <a:r>
              <a:rPr lang="en-GB" dirty="0" err="1" smtClean="0"/>
              <a:t>JFrame.EXIT_ON_CLOSE</a:t>
            </a:r>
            <a:r>
              <a:rPr lang="en-GB" dirty="0" smtClean="0"/>
              <a:t>);</a:t>
            </a:r>
          </a:p>
          <a:p>
            <a:pPr defTabSz="739775"/>
            <a:endParaRPr lang="en-GB" dirty="0" smtClean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JPanel</a:t>
            </a:r>
            <a:r>
              <a:rPr lang="en-GB" dirty="0" smtClean="0"/>
              <a:t> pane = </a:t>
            </a:r>
            <a:r>
              <a:rPr lang="en-GB" dirty="0"/>
              <a:t>new </a:t>
            </a:r>
            <a:r>
              <a:rPr lang="en-GB" dirty="0" err="1"/>
              <a:t>JPanel</a:t>
            </a:r>
            <a:r>
              <a:rPr lang="en-GB" dirty="0"/>
              <a:t>();</a:t>
            </a:r>
          </a:p>
          <a:p>
            <a:pPr defTabSz="739775"/>
            <a:endParaRPr lang="en-GB" dirty="0" smtClean="0"/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// Set the layout manager (and border) for the </a:t>
            </a:r>
            <a:r>
              <a:rPr lang="en-GB" dirty="0" err="1" smtClean="0"/>
              <a:t>JPanel</a:t>
            </a:r>
            <a:r>
              <a:rPr lang="en-GB" dirty="0" smtClean="0"/>
              <a:t>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pane.setLayout</a:t>
            </a:r>
            <a:r>
              <a:rPr lang="en-GB" dirty="0" smtClean="0"/>
              <a:t>(new </a:t>
            </a:r>
            <a:r>
              <a:rPr lang="en-GB" dirty="0" err="1"/>
              <a:t>FlowLayout</a:t>
            </a:r>
            <a:r>
              <a:rPr lang="en-GB" dirty="0"/>
              <a:t>(</a:t>
            </a:r>
            <a:r>
              <a:rPr lang="en-GB" dirty="0" err="1"/>
              <a:t>FlowLayout.LEFT</a:t>
            </a:r>
            <a:r>
              <a:rPr lang="en-GB" dirty="0"/>
              <a:t>, 10, 10));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/>
              <a:t>pane.setBorder</a:t>
            </a:r>
            <a:r>
              <a:rPr lang="en-GB" dirty="0"/>
              <a:t>(</a:t>
            </a:r>
            <a:r>
              <a:rPr lang="en-GB" dirty="0" err="1"/>
              <a:t>BorderFactory.createEmptyBorder</a:t>
            </a:r>
            <a:r>
              <a:rPr lang="en-GB" dirty="0"/>
              <a:t>(20, 20, 20, 20</a:t>
            </a:r>
            <a:r>
              <a:rPr lang="en-GB" dirty="0" smtClean="0"/>
              <a:t>));</a:t>
            </a:r>
          </a:p>
          <a:p>
            <a:pPr defTabSz="739775"/>
            <a:endParaRPr lang="en-GB" dirty="0"/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components to the </a:t>
            </a:r>
            <a:r>
              <a:rPr lang="en-GB" dirty="0" err="1" smtClean="0"/>
              <a:t>JPanel</a:t>
            </a:r>
            <a:r>
              <a:rPr lang="en-GB" dirty="0" smtClean="0"/>
              <a:t>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1"));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2"));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3"));</a:t>
            </a:r>
          </a:p>
          <a:p>
            <a:pPr defTabSz="739775"/>
            <a:r>
              <a:rPr lang="en-GB" dirty="0"/>
              <a:t>            </a:t>
            </a:r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the </a:t>
            </a:r>
            <a:r>
              <a:rPr lang="en-GB" dirty="0" err="1"/>
              <a:t>JPanel</a:t>
            </a:r>
            <a:r>
              <a:rPr lang="en-GB" dirty="0"/>
              <a:t> to a </a:t>
            </a:r>
            <a:r>
              <a:rPr lang="en-GB" dirty="0" err="1"/>
              <a:t>JFrame</a:t>
            </a:r>
            <a:r>
              <a:rPr lang="en-GB" dirty="0"/>
              <a:t>, and display </a:t>
            </a:r>
            <a:r>
              <a:rPr lang="en-GB" dirty="0" smtClean="0"/>
              <a:t>it.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frame.getContentPane</a:t>
            </a:r>
            <a:r>
              <a:rPr lang="en-GB" dirty="0"/>
              <a:t>().add(pane);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frame.setSize</a:t>
            </a:r>
            <a:r>
              <a:rPr lang="en-GB" dirty="0" smtClean="0"/>
              <a:t>(300</a:t>
            </a:r>
            <a:r>
              <a:rPr lang="en-GB" dirty="0"/>
              <a:t>, 200);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frame.setVisible</a:t>
            </a:r>
            <a:r>
              <a:rPr lang="en-GB" dirty="0" smtClean="0"/>
              <a:t>(true</a:t>
            </a:r>
            <a:r>
              <a:rPr lang="en-GB" dirty="0"/>
              <a:t>); </a:t>
            </a:r>
            <a:endParaRPr lang="en-GB" dirty="0" smtClean="0"/>
          </a:p>
          <a:p>
            <a:pPr defTabSz="739775"/>
            <a:r>
              <a:rPr lang="en-GB" dirty="0"/>
              <a:t>}</a:t>
            </a:r>
          </a:p>
        </p:txBody>
      </p:sp>
      <p:pic>
        <p:nvPicPr>
          <p:cNvPr id="664582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7275" y="4289973"/>
            <a:ext cx="2857500" cy="19050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CDB8664-0CC3-4B37-B441-81E0CB698F1D}" type="slidenum">
              <a:rPr lang="en-GB"/>
              <a:pPr/>
              <a:t>6</a:t>
            </a:fld>
            <a:endParaRPr lang="en-GB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Border Layout</a:t>
            </a:r>
            <a:endParaRPr lang="en-GB" sz="280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Call </a:t>
            </a:r>
            <a:r>
              <a:rPr lang="en-GB">
                <a:latin typeface="Lucida Console" pitchFamily="49" charset="0"/>
              </a:rPr>
              <a:t>setLayout(new BorderLayout())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565150" y="1689099"/>
            <a:ext cx="8232775" cy="483162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dirty="0"/>
              <a:t>public void </a:t>
            </a:r>
            <a:r>
              <a:rPr lang="en-GB" dirty="0" err="1"/>
              <a:t>demoBorderLayout</a:t>
            </a:r>
            <a:r>
              <a:rPr lang="en-GB" dirty="0"/>
              <a:t>() </a:t>
            </a:r>
            <a:r>
              <a:rPr lang="en-GB" dirty="0" smtClean="0"/>
              <a:t>{</a:t>
            </a:r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JFrame</a:t>
            </a:r>
            <a:r>
              <a:rPr lang="en-GB" dirty="0" smtClean="0"/>
              <a:t> frame = </a:t>
            </a:r>
            <a:r>
              <a:rPr lang="en-GB" dirty="0"/>
              <a:t>new </a:t>
            </a:r>
            <a:r>
              <a:rPr lang="en-GB" dirty="0" err="1"/>
              <a:t>JFrame</a:t>
            </a:r>
            <a:r>
              <a:rPr lang="en-GB" dirty="0"/>
              <a:t>("</a:t>
            </a:r>
            <a:r>
              <a:rPr lang="en-GB" dirty="0" err="1"/>
              <a:t>BorderLayout</a:t>
            </a:r>
            <a:r>
              <a:rPr lang="en-GB" dirty="0"/>
              <a:t> Frame");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frame.setDefaultCloseOperation</a:t>
            </a:r>
            <a:r>
              <a:rPr lang="en-GB" dirty="0" smtClean="0"/>
              <a:t>(</a:t>
            </a:r>
            <a:r>
              <a:rPr lang="en-GB" dirty="0" err="1" smtClean="0"/>
              <a:t>JFrame.EXIT_ON_CLOSE</a:t>
            </a:r>
            <a:r>
              <a:rPr lang="en-GB" dirty="0" smtClean="0"/>
              <a:t>);</a:t>
            </a:r>
          </a:p>
          <a:p>
            <a:pPr defTabSz="739775"/>
            <a:r>
              <a:rPr lang="en-GB" dirty="0" smtClean="0"/>
              <a:t>  </a:t>
            </a:r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JPanel</a:t>
            </a:r>
            <a:r>
              <a:rPr lang="en-GB" dirty="0" smtClean="0"/>
              <a:t> pane = </a:t>
            </a:r>
            <a:r>
              <a:rPr lang="en-GB" dirty="0"/>
              <a:t>new </a:t>
            </a:r>
            <a:r>
              <a:rPr lang="en-GB" dirty="0" err="1"/>
              <a:t>JPanel</a:t>
            </a:r>
            <a:r>
              <a:rPr lang="en-GB" dirty="0"/>
              <a:t>();</a:t>
            </a:r>
          </a:p>
          <a:p>
            <a:pPr defTabSz="739775"/>
            <a:endParaRPr lang="en-GB" dirty="0"/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Set the layout manager (and border) for the </a:t>
            </a:r>
            <a:r>
              <a:rPr lang="en-GB" dirty="0" err="1"/>
              <a:t>JPanel</a:t>
            </a:r>
            <a:r>
              <a:rPr lang="en-GB" dirty="0" smtClean="0"/>
              <a:t>.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pane.setLayout</a:t>
            </a:r>
            <a:r>
              <a:rPr lang="en-GB" dirty="0" smtClean="0"/>
              <a:t>(new </a:t>
            </a:r>
            <a:r>
              <a:rPr lang="en-GB" dirty="0" err="1"/>
              <a:t>BorderLayout</a:t>
            </a:r>
            <a:r>
              <a:rPr lang="en-GB" dirty="0"/>
              <a:t>(10, 10));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pane.setBorder</a:t>
            </a:r>
            <a:r>
              <a:rPr lang="en-GB" dirty="0" smtClean="0"/>
              <a:t>(</a:t>
            </a:r>
            <a:r>
              <a:rPr lang="en-GB" dirty="0" err="1" smtClean="0"/>
              <a:t>BorderFactory.createEmptyBorder</a:t>
            </a:r>
            <a:r>
              <a:rPr lang="en-GB" dirty="0" smtClean="0"/>
              <a:t>(20</a:t>
            </a:r>
            <a:r>
              <a:rPr lang="en-GB" dirty="0"/>
              <a:t>, 20, 20, 20</a:t>
            </a:r>
            <a:r>
              <a:rPr lang="en-GB" dirty="0" smtClean="0"/>
              <a:t>));</a:t>
            </a:r>
          </a:p>
          <a:p>
            <a:pPr defTabSz="739775"/>
            <a:endParaRPr lang="en-GB" dirty="0"/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components to the </a:t>
            </a:r>
            <a:r>
              <a:rPr lang="en-GB" dirty="0" err="1" smtClean="0"/>
              <a:t>JPanel</a:t>
            </a:r>
            <a:r>
              <a:rPr lang="en-GB" dirty="0" smtClean="0"/>
              <a:t>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(20), </a:t>
            </a:r>
            <a:r>
              <a:rPr lang="en-GB" dirty="0" err="1"/>
              <a:t>BorderLayout.NORTH</a:t>
            </a:r>
            <a:r>
              <a:rPr lang="en-GB" dirty="0"/>
              <a:t>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(20), </a:t>
            </a:r>
            <a:r>
              <a:rPr lang="en-GB" dirty="0" err="1"/>
              <a:t>BorderLayout.SOUTH</a:t>
            </a:r>
            <a:r>
              <a:rPr lang="en-GB" dirty="0"/>
              <a:t>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1"), </a:t>
            </a:r>
            <a:r>
              <a:rPr lang="en-GB" dirty="0" err="1"/>
              <a:t>BorderLayout.WEST</a:t>
            </a:r>
            <a:r>
              <a:rPr lang="en-GB" dirty="0"/>
              <a:t>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2"), </a:t>
            </a:r>
            <a:r>
              <a:rPr lang="en-GB" dirty="0" err="1"/>
              <a:t>BorderLayout.CENTER</a:t>
            </a:r>
            <a:r>
              <a:rPr lang="en-GB" dirty="0"/>
              <a:t>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3"), </a:t>
            </a:r>
            <a:r>
              <a:rPr lang="en-GB" dirty="0" err="1"/>
              <a:t>BorderLayout.EAST</a:t>
            </a:r>
            <a:r>
              <a:rPr lang="en-GB" dirty="0"/>
              <a:t>);</a:t>
            </a:r>
          </a:p>
          <a:p>
            <a:pPr defTabSz="739775"/>
            <a:r>
              <a:rPr lang="en-GB" dirty="0"/>
              <a:t>            </a:t>
            </a:r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the </a:t>
            </a:r>
            <a:r>
              <a:rPr lang="en-GB" dirty="0" err="1"/>
              <a:t>JPanel</a:t>
            </a:r>
            <a:r>
              <a:rPr lang="en-GB" dirty="0"/>
              <a:t> to a </a:t>
            </a:r>
            <a:r>
              <a:rPr lang="en-GB" dirty="0" err="1"/>
              <a:t>JFrame</a:t>
            </a:r>
            <a:r>
              <a:rPr lang="en-GB" dirty="0"/>
              <a:t>, and display </a:t>
            </a:r>
            <a:r>
              <a:rPr lang="en-GB" dirty="0" smtClean="0"/>
              <a:t>it.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frame.getContentPane</a:t>
            </a:r>
            <a:r>
              <a:rPr lang="en-GB" dirty="0"/>
              <a:t>().add(pane);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frame.setSize</a:t>
            </a:r>
            <a:r>
              <a:rPr lang="en-GB" dirty="0" smtClean="0"/>
              <a:t>(300</a:t>
            </a:r>
            <a:r>
              <a:rPr lang="en-GB" dirty="0"/>
              <a:t>, 200);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frame.setVisible</a:t>
            </a:r>
            <a:r>
              <a:rPr lang="en-GB" dirty="0" smtClean="0"/>
              <a:t>(true</a:t>
            </a:r>
            <a:r>
              <a:rPr lang="en-GB" dirty="0"/>
              <a:t>); </a:t>
            </a:r>
            <a:endParaRPr lang="en-GB" dirty="0" smtClean="0"/>
          </a:p>
          <a:p>
            <a:pPr defTabSz="739775"/>
            <a:r>
              <a:rPr lang="en-GB" dirty="0"/>
              <a:t>}</a:t>
            </a:r>
          </a:p>
        </p:txBody>
      </p:sp>
      <p:pic>
        <p:nvPicPr>
          <p:cNvPr id="72704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5861" y="5126636"/>
            <a:ext cx="2456934" cy="1637956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17AD332-9F56-454F-9E32-CD3B4723B1B7}" type="slidenum">
              <a:rPr lang="en-GB"/>
              <a:pPr/>
              <a:t>7</a:t>
            </a:fld>
            <a:endParaRPr lang="en-GB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Grid Layout</a:t>
            </a:r>
            <a:endParaRPr lang="en-GB" sz="280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Call </a:t>
            </a:r>
            <a:r>
              <a:rPr lang="en-GB">
                <a:latin typeface="Lucida Console" pitchFamily="49" charset="0"/>
              </a:rPr>
              <a:t>setLayout(new GridLayout())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565150" y="1689099"/>
            <a:ext cx="8232775" cy="478665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dirty="0"/>
              <a:t>public void </a:t>
            </a:r>
            <a:r>
              <a:rPr lang="en-GB" dirty="0" err="1"/>
              <a:t>demoGridLayout</a:t>
            </a:r>
            <a:r>
              <a:rPr lang="en-GB" dirty="0"/>
              <a:t>() </a:t>
            </a:r>
            <a:r>
              <a:rPr lang="en-GB" dirty="0" smtClean="0"/>
              <a:t>{</a:t>
            </a:r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JFrame</a:t>
            </a:r>
            <a:r>
              <a:rPr lang="en-GB" dirty="0" smtClean="0"/>
              <a:t> frame = </a:t>
            </a:r>
            <a:r>
              <a:rPr lang="en-GB" dirty="0"/>
              <a:t>new </a:t>
            </a:r>
            <a:r>
              <a:rPr lang="en-GB" dirty="0" err="1"/>
              <a:t>JFrame</a:t>
            </a:r>
            <a:r>
              <a:rPr lang="en-GB" dirty="0"/>
              <a:t>("</a:t>
            </a:r>
            <a:r>
              <a:rPr lang="en-GB" dirty="0" err="1"/>
              <a:t>GridLayout</a:t>
            </a:r>
            <a:r>
              <a:rPr lang="en-GB" dirty="0"/>
              <a:t> Frame");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frame.setDefaultCloseOperation</a:t>
            </a:r>
            <a:r>
              <a:rPr lang="en-GB" dirty="0" smtClean="0"/>
              <a:t>(</a:t>
            </a:r>
            <a:r>
              <a:rPr lang="en-GB" dirty="0" err="1" smtClean="0"/>
              <a:t>JFrame.EXIT_ON_CLOSE</a:t>
            </a:r>
            <a:r>
              <a:rPr lang="en-GB" dirty="0" smtClean="0"/>
              <a:t>);</a:t>
            </a:r>
          </a:p>
          <a:p>
            <a:pPr defTabSz="739775"/>
            <a:endParaRPr lang="en-GB" dirty="0" smtClean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JPanel</a:t>
            </a:r>
            <a:r>
              <a:rPr lang="en-GB" dirty="0" smtClean="0"/>
              <a:t> pane = </a:t>
            </a:r>
            <a:r>
              <a:rPr lang="en-GB" dirty="0"/>
              <a:t>new </a:t>
            </a:r>
            <a:r>
              <a:rPr lang="en-GB" dirty="0" err="1"/>
              <a:t>JPanel</a:t>
            </a:r>
            <a:r>
              <a:rPr lang="en-GB" dirty="0"/>
              <a:t>();</a:t>
            </a:r>
          </a:p>
          <a:p>
            <a:pPr defTabSz="739775"/>
            <a:endParaRPr lang="en-GB" dirty="0"/>
          </a:p>
          <a:p>
            <a:pPr defTabSz="739775"/>
            <a:r>
              <a:rPr lang="en-GB" dirty="0"/>
              <a:t> </a:t>
            </a:r>
            <a:r>
              <a:rPr lang="en-GB" dirty="0" smtClean="0"/>
              <a:t> // </a:t>
            </a:r>
            <a:r>
              <a:rPr lang="en-GB" dirty="0"/>
              <a:t>Set the layout manager (and border) for the </a:t>
            </a:r>
            <a:r>
              <a:rPr lang="en-GB" dirty="0" err="1"/>
              <a:t>JPanel</a:t>
            </a:r>
            <a:r>
              <a:rPr lang="en-GB" dirty="0" smtClean="0"/>
              <a:t>.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pane.setLayout</a:t>
            </a:r>
            <a:r>
              <a:rPr lang="en-GB" dirty="0" smtClean="0"/>
              <a:t>(new </a:t>
            </a:r>
            <a:r>
              <a:rPr lang="en-GB" dirty="0" err="1"/>
              <a:t>GridLayout</a:t>
            </a:r>
            <a:r>
              <a:rPr lang="en-GB" dirty="0"/>
              <a:t>(5, 0, 10, 10</a:t>
            </a:r>
            <a:r>
              <a:rPr lang="en-GB" dirty="0" smtClean="0"/>
              <a:t>));  // rows, cols, </a:t>
            </a:r>
            <a:r>
              <a:rPr lang="en-GB" dirty="0" err="1" smtClean="0"/>
              <a:t>hgap</a:t>
            </a:r>
            <a:r>
              <a:rPr lang="en-GB" dirty="0" smtClean="0"/>
              <a:t>, </a:t>
            </a:r>
            <a:r>
              <a:rPr lang="en-GB" dirty="0" err="1" smtClean="0"/>
              <a:t>vgap</a:t>
            </a:r>
            <a:r>
              <a:rPr lang="en-GB" dirty="0" smtClean="0"/>
              <a:t>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pane.setBorder</a:t>
            </a:r>
            <a:r>
              <a:rPr lang="en-GB" dirty="0" smtClean="0"/>
              <a:t>(</a:t>
            </a:r>
            <a:r>
              <a:rPr lang="en-GB" dirty="0" err="1" smtClean="0"/>
              <a:t>BorderFactory.createEmptyBorder</a:t>
            </a:r>
            <a:r>
              <a:rPr lang="en-GB" dirty="0" smtClean="0"/>
              <a:t>(20</a:t>
            </a:r>
            <a:r>
              <a:rPr lang="en-GB" dirty="0"/>
              <a:t>, 20, 20, 20</a:t>
            </a:r>
            <a:r>
              <a:rPr lang="en-GB" dirty="0" smtClean="0"/>
              <a:t>));</a:t>
            </a:r>
          </a:p>
          <a:p>
            <a:pPr defTabSz="739775"/>
            <a:endParaRPr lang="en-GB" dirty="0"/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components to the </a:t>
            </a:r>
            <a:r>
              <a:rPr lang="en-GB" dirty="0" err="1" smtClean="0"/>
              <a:t>JPanel</a:t>
            </a:r>
            <a:r>
              <a:rPr lang="en-GB" dirty="0" smtClean="0"/>
              <a:t>.</a:t>
            </a:r>
            <a:endParaRPr lang="en-GB" dirty="0"/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JTextField</a:t>
            </a:r>
            <a:r>
              <a:rPr lang="en-GB" dirty="0"/>
              <a:t>(20));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1"));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2"));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pane.add</a:t>
            </a:r>
            <a:r>
              <a:rPr lang="en-GB" dirty="0" smtClean="0"/>
              <a:t>(new </a:t>
            </a:r>
            <a:r>
              <a:rPr lang="en-GB" dirty="0" err="1"/>
              <a:t>JButton</a:t>
            </a:r>
            <a:r>
              <a:rPr lang="en-GB" dirty="0"/>
              <a:t>("Button 3"));</a:t>
            </a:r>
          </a:p>
          <a:p>
            <a:pPr defTabSz="739775"/>
            <a:r>
              <a:rPr lang="en-GB" dirty="0"/>
              <a:t>            </a:t>
            </a:r>
          </a:p>
          <a:p>
            <a:pPr defTabSz="739775"/>
            <a:r>
              <a:rPr lang="en-GB" dirty="0" smtClean="0"/>
              <a:t>  // </a:t>
            </a:r>
            <a:r>
              <a:rPr lang="en-GB" dirty="0"/>
              <a:t>Add the </a:t>
            </a:r>
            <a:r>
              <a:rPr lang="en-GB" dirty="0" err="1"/>
              <a:t>JPanel</a:t>
            </a:r>
            <a:r>
              <a:rPr lang="en-GB" dirty="0"/>
              <a:t> to a </a:t>
            </a:r>
            <a:r>
              <a:rPr lang="en-GB" dirty="0" err="1"/>
              <a:t>JFrame</a:t>
            </a:r>
            <a:r>
              <a:rPr lang="en-GB" dirty="0"/>
              <a:t>, and display it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frame.getContentPane</a:t>
            </a:r>
            <a:r>
              <a:rPr lang="en-GB" dirty="0"/>
              <a:t>().add(pane);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frame.setSize</a:t>
            </a:r>
            <a:r>
              <a:rPr lang="en-GB" dirty="0" smtClean="0"/>
              <a:t>(300</a:t>
            </a:r>
            <a:r>
              <a:rPr lang="en-GB" dirty="0"/>
              <a:t>, 200);</a:t>
            </a:r>
          </a:p>
          <a:p>
            <a:pPr defTabSz="739775"/>
            <a:r>
              <a:rPr lang="en-GB" dirty="0" smtClean="0"/>
              <a:t>  </a:t>
            </a:r>
            <a:r>
              <a:rPr lang="en-GB" dirty="0" err="1" smtClean="0"/>
              <a:t>frame.setVisible</a:t>
            </a:r>
            <a:r>
              <a:rPr lang="en-GB" dirty="0" smtClean="0"/>
              <a:t>(true</a:t>
            </a:r>
            <a:r>
              <a:rPr lang="en-GB" dirty="0"/>
              <a:t>); </a:t>
            </a:r>
            <a:endParaRPr lang="en-GB" dirty="0" smtClean="0"/>
          </a:p>
          <a:p>
            <a:pPr defTabSz="739775"/>
            <a:r>
              <a:rPr lang="en-GB" dirty="0"/>
              <a:t>}</a:t>
            </a:r>
          </a:p>
        </p:txBody>
      </p:sp>
      <p:pic>
        <p:nvPicPr>
          <p:cNvPr id="731142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7275" y="4379913"/>
            <a:ext cx="2857500" cy="19050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4697F2-A12F-475E-89CE-11EC27FAC03D}" type="slidenum">
              <a:rPr lang="en-GB"/>
              <a:pPr/>
              <a:t>8</a:t>
            </a:fld>
            <a:endParaRPr lang="en-GB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Box Layout</a:t>
            </a:r>
            <a:endParaRPr lang="en-GB" sz="270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Very flexible way to organize complex user interfaces</a:t>
            </a:r>
          </a:p>
          <a:p>
            <a:pPr lvl="1"/>
            <a:r>
              <a:rPr lang="en-GB" dirty="0"/>
              <a:t>Create </a:t>
            </a:r>
            <a:r>
              <a:rPr lang="en-GB" dirty="0" smtClean="0"/>
              <a:t>panels </a:t>
            </a:r>
            <a:r>
              <a:rPr lang="en-GB" dirty="0"/>
              <a:t>with </a:t>
            </a:r>
            <a:r>
              <a:rPr lang="en-GB" dirty="0" smtClean="0"/>
              <a:t>X-axis </a:t>
            </a:r>
            <a:r>
              <a:rPr lang="en-GB" dirty="0"/>
              <a:t>or Y-axis </a:t>
            </a:r>
            <a:r>
              <a:rPr lang="en-GB" dirty="0" err="1" smtClean="0">
                <a:latin typeface="Lucida Console" pitchFamily="49" charset="0"/>
              </a:rPr>
              <a:t>BoxLayout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Then add the panels to a top-level panel</a:t>
            </a:r>
            <a:endParaRPr lang="en-GB" dirty="0">
              <a:latin typeface="+mj-lt"/>
            </a:endParaRP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563563" y="2443397"/>
            <a:ext cx="8232775" cy="423487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public void </a:t>
            </a:r>
            <a:r>
              <a:rPr lang="en-GB" sz="1200" dirty="0" err="1"/>
              <a:t>demoBoxLayout</a:t>
            </a:r>
            <a:r>
              <a:rPr lang="en-GB" sz="1200" dirty="0"/>
              <a:t>() </a:t>
            </a:r>
            <a:r>
              <a:rPr lang="en-GB" sz="1200" dirty="0" smtClean="0"/>
              <a:t>{</a:t>
            </a:r>
          </a:p>
          <a:p>
            <a:pPr defTabSz="739775"/>
            <a:r>
              <a:rPr lang="en-GB" sz="1200" dirty="0"/>
              <a:t> </a:t>
            </a:r>
            <a:r>
              <a:rPr lang="en-GB" sz="1200" dirty="0" smtClean="0"/>
              <a:t> …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 err="1"/>
              <a:t>textPanel</a:t>
            </a:r>
            <a:r>
              <a:rPr lang="en-GB" sz="1200" dirty="0"/>
              <a:t> </a:t>
            </a:r>
            <a:r>
              <a:rPr lang="en-GB" sz="1200" dirty="0" smtClean="0"/>
              <a:t>  = </a:t>
            </a:r>
            <a:r>
              <a:rPr lang="en-GB" sz="1200" dirty="0"/>
              <a:t>new </a:t>
            </a:r>
            <a:r>
              <a:rPr lang="en-GB" sz="1200" dirty="0" err="1"/>
              <a:t>JPanel</a:t>
            </a:r>
            <a:r>
              <a:rPr lang="en-GB" sz="1200" dirty="0"/>
              <a:t>();     </a:t>
            </a:r>
            <a:r>
              <a:rPr lang="en-GB" sz="1200" dirty="0" smtClean="0"/>
              <a:t>// Panel to </a:t>
            </a:r>
            <a:r>
              <a:rPr lang="en-GB" sz="1200" dirty="0"/>
              <a:t>hold text </a:t>
            </a:r>
            <a:r>
              <a:rPr lang="en-GB" sz="1200" dirty="0" smtClean="0"/>
              <a:t>components.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 err="1"/>
              <a:t>buttonPanel</a:t>
            </a:r>
            <a:r>
              <a:rPr lang="en-GB" sz="1200" dirty="0"/>
              <a:t> = new </a:t>
            </a:r>
            <a:r>
              <a:rPr lang="en-GB" sz="1200" dirty="0" err="1"/>
              <a:t>JPanel</a:t>
            </a:r>
            <a:r>
              <a:rPr lang="en-GB" sz="1200" dirty="0"/>
              <a:t>();     </a:t>
            </a:r>
            <a:r>
              <a:rPr lang="en-GB" sz="1200" dirty="0" smtClean="0"/>
              <a:t>// Panel to </a:t>
            </a:r>
            <a:r>
              <a:rPr lang="en-GB" sz="1200" dirty="0"/>
              <a:t>hold button </a:t>
            </a:r>
            <a:r>
              <a:rPr lang="en-GB" sz="1200" dirty="0" smtClean="0"/>
              <a:t>components.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 err="1"/>
              <a:t>mainPanel</a:t>
            </a:r>
            <a:r>
              <a:rPr lang="en-GB" sz="1200" dirty="0"/>
              <a:t>   = new </a:t>
            </a:r>
            <a:r>
              <a:rPr lang="en-GB" sz="1200" dirty="0" err="1"/>
              <a:t>JPanel</a:t>
            </a:r>
            <a:r>
              <a:rPr lang="en-GB" sz="1200" dirty="0"/>
              <a:t>();     </a:t>
            </a:r>
            <a:r>
              <a:rPr lang="en-GB" sz="1200" dirty="0" smtClean="0"/>
              <a:t>// </a:t>
            </a:r>
            <a:r>
              <a:rPr lang="en-GB" sz="1200" dirty="0"/>
              <a:t>Contains the 2 other </a:t>
            </a:r>
            <a:r>
              <a:rPr lang="en-GB" sz="1200" dirty="0" smtClean="0"/>
              <a:t>panels.</a:t>
            </a:r>
            <a:endParaRPr lang="en-GB" sz="1200" dirty="0"/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textPanel.setLayout</a:t>
            </a:r>
            <a:r>
              <a:rPr lang="en-GB" sz="1200" dirty="0" smtClean="0"/>
              <a:t>(new </a:t>
            </a:r>
            <a:r>
              <a:rPr lang="en-GB" sz="1200" dirty="0" err="1"/>
              <a:t>BoxLayout</a:t>
            </a:r>
            <a:r>
              <a:rPr lang="en-GB" sz="1200" dirty="0"/>
              <a:t>(</a:t>
            </a:r>
            <a:r>
              <a:rPr lang="en-GB" sz="1200" dirty="0" err="1"/>
              <a:t>textPanel</a:t>
            </a:r>
            <a:r>
              <a:rPr lang="en-GB" sz="1200" dirty="0"/>
              <a:t>, </a:t>
            </a:r>
            <a:r>
              <a:rPr lang="en-GB" sz="1200" dirty="0" err="1"/>
              <a:t>BoxLayout.Y_AXIS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textPanel.add</a:t>
            </a:r>
            <a:r>
              <a:rPr lang="en-GB" sz="1200" dirty="0" smtClean="0"/>
              <a:t>(new </a:t>
            </a:r>
            <a:r>
              <a:rPr lang="en-GB" sz="1200" dirty="0" err="1"/>
              <a:t>JTextField</a:t>
            </a:r>
            <a:r>
              <a:rPr lang="en-GB" sz="1200" dirty="0"/>
              <a:t>(20));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textPanel.add</a:t>
            </a:r>
            <a:r>
              <a:rPr lang="en-GB" sz="1200" dirty="0" smtClean="0"/>
              <a:t>(</a:t>
            </a:r>
            <a:r>
              <a:rPr lang="en-GB" sz="1200" dirty="0" err="1" smtClean="0"/>
              <a:t>Box.createVerticalStrut</a:t>
            </a:r>
            <a:r>
              <a:rPr lang="en-GB" sz="1200" dirty="0" smtClean="0"/>
              <a:t>(5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textPanel.add</a:t>
            </a:r>
            <a:r>
              <a:rPr lang="en-GB" sz="1200" dirty="0" smtClean="0"/>
              <a:t>(new </a:t>
            </a:r>
            <a:r>
              <a:rPr lang="en-GB" sz="1200" dirty="0" err="1"/>
              <a:t>JTextField</a:t>
            </a:r>
            <a:r>
              <a:rPr lang="en-GB" sz="1200" dirty="0"/>
              <a:t>(20));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buttonPanel.setLayout</a:t>
            </a:r>
            <a:r>
              <a:rPr lang="en-GB" sz="1200" dirty="0" smtClean="0"/>
              <a:t>(new </a:t>
            </a:r>
            <a:r>
              <a:rPr lang="en-GB" sz="1200" dirty="0" err="1"/>
              <a:t>BoxLayout</a:t>
            </a:r>
            <a:r>
              <a:rPr lang="en-GB" sz="1200" dirty="0"/>
              <a:t>(</a:t>
            </a:r>
            <a:r>
              <a:rPr lang="en-GB" sz="1200" dirty="0" err="1"/>
              <a:t>buttonPanel</a:t>
            </a:r>
            <a:r>
              <a:rPr lang="en-GB" sz="1200" dirty="0"/>
              <a:t>, </a:t>
            </a:r>
            <a:r>
              <a:rPr lang="en-GB" sz="1200" dirty="0" err="1"/>
              <a:t>BoxLayout.X_AXIS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buttonPanel.add</a:t>
            </a:r>
            <a:r>
              <a:rPr lang="en-GB" sz="1200" dirty="0" smtClean="0"/>
              <a:t>(new </a:t>
            </a:r>
            <a:r>
              <a:rPr lang="en-GB" sz="1200" dirty="0" err="1"/>
              <a:t>JButton</a:t>
            </a:r>
            <a:r>
              <a:rPr lang="en-GB" sz="1200" dirty="0"/>
              <a:t>("Button 1"));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buttonPanel.add</a:t>
            </a:r>
            <a:r>
              <a:rPr lang="en-GB" sz="1200" dirty="0" smtClean="0"/>
              <a:t>(</a:t>
            </a:r>
            <a:r>
              <a:rPr lang="en-GB" sz="1200" dirty="0" err="1" smtClean="0"/>
              <a:t>Box.createHorizontalStrut</a:t>
            </a:r>
            <a:r>
              <a:rPr lang="en-GB" sz="1200" dirty="0" smtClean="0"/>
              <a:t>(5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buttonPanel.add</a:t>
            </a:r>
            <a:r>
              <a:rPr lang="en-GB" sz="1200" dirty="0" smtClean="0"/>
              <a:t>(new </a:t>
            </a:r>
            <a:r>
              <a:rPr lang="en-GB" sz="1200" dirty="0" err="1"/>
              <a:t>JButton</a:t>
            </a:r>
            <a:r>
              <a:rPr lang="en-GB" sz="1200" dirty="0"/>
              <a:t>("Button 2"));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buttonPanel.add</a:t>
            </a:r>
            <a:r>
              <a:rPr lang="en-GB" sz="1200" dirty="0" smtClean="0"/>
              <a:t>(</a:t>
            </a:r>
            <a:r>
              <a:rPr lang="en-GB" sz="1200" dirty="0" err="1" smtClean="0"/>
              <a:t>Box.createHorizontalStrut</a:t>
            </a:r>
            <a:r>
              <a:rPr lang="en-GB" sz="1200" dirty="0" smtClean="0"/>
              <a:t>(5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buttonPanel.add</a:t>
            </a:r>
            <a:r>
              <a:rPr lang="en-GB" sz="1200" dirty="0" smtClean="0"/>
              <a:t>(new </a:t>
            </a:r>
            <a:r>
              <a:rPr lang="en-GB" sz="1200" dirty="0" err="1"/>
              <a:t>JButton</a:t>
            </a:r>
            <a:r>
              <a:rPr lang="en-GB" sz="1200" dirty="0"/>
              <a:t>("Button 3"));</a:t>
            </a:r>
          </a:p>
          <a:p>
            <a:pPr defTabSz="739775"/>
            <a:r>
              <a:rPr lang="en-GB" sz="1200" dirty="0"/>
              <a:t>          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mainPanel.setLayout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, 10, 10));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mainPanel.add</a:t>
            </a:r>
            <a:r>
              <a:rPr lang="en-GB" sz="1200" dirty="0" smtClean="0"/>
              <a:t>(</a:t>
            </a:r>
            <a:r>
              <a:rPr lang="en-GB" sz="1200" dirty="0" err="1" smtClean="0"/>
              <a:t>textPanel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mainPanel.add</a:t>
            </a:r>
            <a:r>
              <a:rPr lang="en-GB" sz="1200" dirty="0" smtClean="0"/>
              <a:t>(</a:t>
            </a:r>
            <a:r>
              <a:rPr lang="en-GB" sz="1200" dirty="0" err="1" smtClean="0"/>
              <a:t>buttonPanel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…</a:t>
            </a:r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6481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0700" y="4823766"/>
            <a:ext cx="2483579" cy="1655214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3E1D23-FFF3-4FCC-B0E3-1C7A31DB850C}" type="slidenum">
              <a:rPr lang="en-GB"/>
              <a:pPr/>
              <a:t>9</a:t>
            </a:fld>
            <a:endParaRPr lang="en-GB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Other Layouts</a:t>
            </a:r>
            <a:endParaRPr lang="en-GB" sz="270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Lucida Console" pitchFamily="49" charset="0"/>
              </a:rPr>
              <a:t>CardLayout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Panels overlap just like in a tabbed pane, but without the tabs</a:t>
            </a:r>
          </a:p>
          <a:p>
            <a:r>
              <a:rPr lang="en-GB" dirty="0" err="1">
                <a:latin typeface="Lucida Console" pitchFamily="49" charset="0"/>
              </a:rPr>
              <a:t>DefaultMenuLayout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The layout manager used by </a:t>
            </a:r>
            <a:r>
              <a:rPr lang="en-GB" dirty="0" err="1"/>
              <a:t>menubars</a:t>
            </a:r>
            <a:r>
              <a:rPr lang="en-GB" dirty="0"/>
              <a:t> and popups</a:t>
            </a:r>
          </a:p>
          <a:p>
            <a:r>
              <a:rPr lang="en-GB" dirty="0" err="1">
                <a:latin typeface="Lucida Console" pitchFamily="49" charset="0"/>
              </a:rPr>
              <a:t>ScrollPaneLayout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The default layout manager used by </a:t>
            </a:r>
            <a:r>
              <a:rPr lang="en-GB" dirty="0" err="1">
                <a:latin typeface="Lucida Console" pitchFamily="49" charset="0"/>
              </a:rPr>
              <a:t>JScrollPane</a:t>
            </a:r>
            <a:endParaRPr lang="en-GB" dirty="0">
              <a:latin typeface="Lucida Console" pitchFamily="49" charset="0"/>
            </a:endParaRPr>
          </a:p>
          <a:p>
            <a:r>
              <a:rPr lang="en-GB" dirty="0"/>
              <a:t>And more…</a:t>
            </a:r>
          </a:p>
          <a:p>
            <a:pPr lvl="1"/>
            <a:r>
              <a:rPr lang="en-GB" dirty="0"/>
              <a:t>Lookup </a:t>
            </a:r>
            <a:r>
              <a:rPr lang="en-GB" dirty="0" err="1">
                <a:latin typeface="Lucida Console" pitchFamily="49" charset="0"/>
              </a:rPr>
              <a:t>LayoutManager</a:t>
            </a:r>
            <a:r>
              <a:rPr lang="en-GB" dirty="0"/>
              <a:t> in the Swing API documentation, and find the list of known subclasses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8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1673</Words>
  <Application>Microsoft Office PowerPoint</Application>
  <PresentationFormat>On-screen Show (4:3)</PresentationFormat>
  <Paragraphs>376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Blends</vt:lpstr>
      <vt:lpstr>Swing Layouts and Dialogs</vt:lpstr>
      <vt:lpstr>Contents</vt:lpstr>
      <vt:lpstr>1. Using Layout Managers</vt:lpstr>
      <vt:lpstr>Overview of Layout Managers</vt:lpstr>
      <vt:lpstr>Flow Layout</vt:lpstr>
      <vt:lpstr>Border Layout</vt:lpstr>
      <vt:lpstr>Grid Layout</vt:lpstr>
      <vt:lpstr>Box Layout</vt:lpstr>
      <vt:lpstr>Other Layouts</vt:lpstr>
      <vt:lpstr>2. Displaying Dialog Boxes</vt:lpstr>
      <vt:lpstr>Overview of Dialog Boxes</vt:lpstr>
      <vt:lpstr>Creating Simple Dialog Boxes</vt:lpstr>
      <vt:lpstr>Displaying a Message Dialog Box</vt:lpstr>
      <vt:lpstr>Displaying a Confirmation Dialog Box</vt:lpstr>
      <vt:lpstr>Displaying a Dialog Box with Specific Options</vt:lpstr>
      <vt:lpstr>Displaying an Input Dialog Box</vt:lpstr>
      <vt:lpstr>Choosing Files</vt:lpstr>
      <vt:lpstr>Choosing Colours</vt:lpstr>
      <vt:lpstr>Creating Custom Dialog Boxes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243</cp:revision>
  <dcterms:created xsi:type="dcterms:W3CDTF">2002-05-03T12:27:39Z</dcterms:created>
  <dcterms:modified xsi:type="dcterms:W3CDTF">2011-07-05T10:26:53Z</dcterms:modified>
</cp:coreProperties>
</file>