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7" r:id="rId3"/>
    <p:sldId id="533" r:id="rId4"/>
    <p:sldId id="534" r:id="rId5"/>
    <p:sldId id="516" r:id="rId6"/>
    <p:sldId id="525" r:id="rId7"/>
    <p:sldId id="353" r:id="rId8"/>
    <p:sldId id="535" r:id="rId9"/>
    <p:sldId id="368" r:id="rId10"/>
    <p:sldId id="463" r:id="rId11"/>
    <p:sldId id="537" r:id="rId12"/>
    <p:sldId id="523" r:id="rId13"/>
    <p:sldId id="536" r:id="rId14"/>
    <p:sldId id="524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6" r:id="rId23"/>
    <p:sldId id="547" r:id="rId24"/>
    <p:sldId id="375" r:id="rId25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00CC"/>
    <a:srgbClr val="CC99FF"/>
    <a:srgbClr val="E400A8"/>
    <a:srgbClr val="CC0099"/>
    <a:srgbClr val="3FFF48"/>
    <a:srgbClr val="33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595" autoAdjust="0"/>
  </p:normalViewPr>
  <p:slideViewPr>
    <p:cSldViewPr snapToGrid="0">
      <p:cViewPr varScale="1">
        <p:scale>
          <a:sx n="90" d="100"/>
          <a:sy n="90" d="100"/>
        </p:scale>
        <p:origin x="-1590" y="-102"/>
      </p:cViewPr>
      <p:guideLst>
        <p:guide orient="horz" pos="3959"/>
        <p:guide pos="3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820" y="-10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Applets</a:t>
            </a:r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</p:spTree>
    <p:extLst>
      <p:ext uri="{BB962C8B-B14F-4D97-AF65-F5344CB8AC3E}">
        <p14:creationId xmlns:p14="http://schemas.microsoft.com/office/powerpoint/2010/main" val="366461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Applets</a:t>
            </a:r>
          </a:p>
        </p:txBody>
      </p:sp>
      <p:sp>
        <p:nvSpPr>
          <p:cNvPr id="225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263" y="9231313"/>
            <a:ext cx="15240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B9D6BF7-9CD0-4A0E-AD19-590AE70773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639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355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Applets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3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EB83E-ADB9-4553-B716-F1D18C375D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2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848BE-A8BC-482D-8BAC-2B09CD5942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6E6DF-71A5-41F5-AAC0-2AF35953E1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300B-9704-4698-988C-C5C1F109F4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0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DA216-825F-4DD8-A4D9-FDE5E2E249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EA7-5303-4450-8CC1-A154F9CC3D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4B54-B576-4744-8C1E-71DF5415D4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2E617-F1A6-4D47-B3F3-7104A1DD80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BC5FD-3652-4B96-8B35-250A8D2B1B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88409-DA3B-4A01-B226-04D0B4B2F8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C43CCD-7E3F-4517-9C70-CC267466DD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GB" sz="3400" smtClean="0"/>
              <a:t>Applets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</a:t>
            </a:r>
            <a:r>
              <a:rPr lang="en-GB" b="1" smtClean="0"/>
              <a:t>F</a:t>
            </a: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When you are ready to deploy your applet to the production Web server…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… it’s common practice to package the applet as a JAR file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To do this within Eclipse: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Right-click the Java file(s)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Select Export from pop-up menu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Select General | Archive File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Specify JAR filename / location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To do this from the command prompt: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407582C-10F8-4426-B65C-E7562CDA1AC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Packaging an Applet as a JAR</a:t>
            </a:r>
            <a:endParaRPr lang="en-US" sz="3400" smtClean="0">
              <a:sym typeface="Wingdings" pitchFamily="2" charset="2"/>
            </a:endParaRPr>
          </a:p>
        </p:txBody>
      </p:sp>
      <p:pic>
        <p:nvPicPr>
          <p:cNvPr id="1229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614613"/>
            <a:ext cx="2444750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820738" y="6078538"/>
            <a:ext cx="7624762" cy="6318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solidFill>
                  <a:schemeClr val="bg1"/>
                </a:solidFill>
              </a:rPr>
              <a:t>cd bin  </a:t>
            </a:r>
            <a:r>
              <a:rPr lang="en-GB" sz="1200" i="1" dirty="0">
                <a:solidFill>
                  <a:schemeClr val="bg1"/>
                </a:solidFill>
              </a:rPr>
              <a:t>(i.e. the build folder for your Java classes)</a:t>
            </a:r>
          </a:p>
          <a:p>
            <a:pPr defTabSz="739775"/>
            <a:endParaRPr lang="en-GB" sz="600" dirty="0">
              <a:solidFill>
                <a:schemeClr val="bg1"/>
              </a:solidFill>
            </a:endParaRPr>
          </a:p>
          <a:p>
            <a:pPr defTabSz="739775"/>
            <a:r>
              <a:rPr lang="en-GB" sz="1200" dirty="0">
                <a:solidFill>
                  <a:schemeClr val="bg1"/>
                </a:solidFill>
              </a:rPr>
              <a:t>jar </a:t>
            </a:r>
            <a:r>
              <a:rPr lang="en-GB" sz="1200" dirty="0" err="1">
                <a:solidFill>
                  <a:schemeClr val="bg1"/>
                </a:solidFill>
              </a:rPr>
              <a:t>cvf</a:t>
            </a:r>
            <a:r>
              <a:rPr lang="en-GB" sz="1200" dirty="0">
                <a:solidFill>
                  <a:schemeClr val="bg1"/>
                </a:solidFill>
              </a:rPr>
              <a:t> MyApplet.jar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65A09F-0DD5-4A35-8AD1-C8BD05283278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3. Deploying an Applet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Using a simple &lt;applet&gt; tag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Using the Deployment Toolkit script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/>
            <a:r>
              <a:rPr lang="en-GB" dirty="0" smtClean="0"/>
              <a:t>The Java Network Launch Protocol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5A1B02C-87B4-4473-A56E-B67397812D1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 Simple &lt;applet&gt; Tag</a:t>
            </a:r>
            <a:endParaRPr lang="en-GB" sz="2800" smtClean="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Prior to Java SE 6 Update 10:</a:t>
            </a:r>
          </a:p>
          <a:p>
            <a:pPr lvl="1" eaLnBrk="1" hangingPunct="1"/>
            <a:r>
              <a:rPr lang="en-GB" smtClean="0"/>
              <a:t>You deploy an applet by using an </a:t>
            </a:r>
            <a:r>
              <a:rPr lang="en-GB" smtClean="0">
                <a:latin typeface="Lucida Console" pitchFamily="49" charset="0"/>
              </a:rPr>
              <a:t>&lt;applet&gt;</a:t>
            </a:r>
            <a:r>
              <a:rPr lang="en-GB" smtClean="0"/>
              <a:t> tag in an HTML page</a:t>
            </a:r>
          </a:p>
          <a:p>
            <a:pPr lvl="1" eaLnBrk="1" hangingPunct="1"/>
            <a:r>
              <a:rPr lang="en-GB" smtClean="0"/>
              <a:t>The browser’s Java Plug-In automatically runs the latest version of the JRE installed on the client machine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Example:</a:t>
            </a:r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492125" y="3603625"/>
            <a:ext cx="8302625" cy="2703513"/>
          </a:xfrm>
          <a:prstGeom prst="rect">
            <a:avLst/>
          </a:prstGeom>
          <a:solidFill>
            <a:srgbClr val="99FF99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&lt;html&gt;</a:t>
            </a:r>
          </a:p>
          <a:p>
            <a:r>
              <a:rPr lang="en-GB" sz="1200"/>
              <a:t>…</a:t>
            </a:r>
          </a:p>
          <a:p>
            <a:r>
              <a:rPr lang="en-GB" sz="1200"/>
              <a:t>&lt;body&gt;</a:t>
            </a:r>
          </a:p>
          <a:p>
            <a:endParaRPr lang="en-GB" sz="1200"/>
          </a:p>
          <a:p>
            <a:r>
              <a:rPr lang="en-GB" sz="1200"/>
              <a:t>  &lt;h1&gt;Here's my HelloWorld applet&lt;/h1&gt;</a:t>
            </a:r>
          </a:p>
          <a:p>
            <a:r>
              <a:rPr lang="en-GB" sz="1200" b="1"/>
              <a:t>  &lt;applet archive='MyApplet.jar'</a:t>
            </a:r>
          </a:p>
          <a:p>
            <a:r>
              <a:rPr lang="en-GB" sz="1200" b="1"/>
              <a:t>          code='demo.applets.HelloWorldApplet.class'</a:t>
            </a:r>
          </a:p>
          <a:p>
            <a:r>
              <a:rPr lang="en-GB" sz="1200" b="1"/>
              <a:t>          width='300'</a:t>
            </a:r>
          </a:p>
          <a:p>
            <a:r>
              <a:rPr lang="en-GB" sz="1200" b="1"/>
              <a:t>          height='300'&gt; </a:t>
            </a:r>
          </a:p>
          <a:p>
            <a:r>
              <a:rPr lang="en-GB" sz="1200" b="1"/>
              <a:t>  &lt;/applet&gt;</a:t>
            </a:r>
          </a:p>
          <a:p>
            <a:r>
              <a:rPr lang="en-GB" sz="1200"/>
              <a:t>  p&gt;Do you like it?&lt;/p&gt;</a:t>
            </a:r>
          </a:p>
          <a:p>
            <a:r>
              <a:rPr lang="en-GB" sz="1200"/>
              <a:t>	</a:t>
            </a:r>
          </a:p>
          <a:p>
            <a:r>
              <a:rPr lang="en-GB" sz="1200"/>
              <a:t>&lt;/body&gt;</a:t>
            </a:r>
          </a:p>
          <a:p>
            <a:r>
              <a:rPr lang="en-GB" sz="1200"/>
              <a:t>&lt;/html&gt;                                                         </a:t>
            </a:r>
            <a:r>
              <a:rPr lang="en-GB" sz="1200" u="sng"/>
              <a:t>HelloWorldHostPage1.html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0800" y="3348038"/>
            <a:ext cx="2574925" cy="8461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u="sng" dirty="0">
                <a:solidFill>
                  <a:srgbClr val="FF0000"/>
                </a:solidFill>
                <a:latin typeface="+mj-lt"/>
              </a:rPr>
              <a:t>Using &lt;applet&gt;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:</a:t>
            </a:r>
          </a:p>
          <a:p>
            <a:pPr>
              <a:defRPr/>
            </a:pPr>
            <a:endParaRPr lang="en-GB" sz="700" dirty="0">
              <a:solidFill>
                <a:srgbClr val="FF0000"/>
              </a:solidFill>
              <a:latin typeface="+mj-lt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Don’t have to use a JAR</a:t>
            </a: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Can specify </a:t>
            </a:r>
            <a:r>
              <a:rPr lang="en-GB" dirty="0">
                <a:solidFill>
                  <a:srgbClr val="FF0000"/>
                </a:solidFill>
              </a:rPr>
              <a:t>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B726A6-00BD-4786-9142-82EA06DD242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Using the Deployment Toolkit Script</a:t>
            </a:r>
            <a:endParaRPr lang="en-GB" sz="3400" smtClean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 Java SE 6 Update 10 and above:</a:t>
            </a:r>
          </a:p>
          <a:p>
            <a:pPr lvl="1" eaLnBrk="1" hangingPunct="1"/>
            <a:r>
              <a:rPr lang="en-GB" smtClean="0"/>
              <a:t>You should use the </a:t>
            </a:r>
            <a:r>
              <a:rPr lang="en-GB" u="sng" smtClean="0"/>
              <a:t>Deployment Toolkit JavaScript</a:t>
            </a:r>
            <a:r>
              <a:rPr lang="en-GB" smtClean="0"/>
              <a:t> script</a:t>
            </a:r>
          </a:p>
          <a:p>
            <a:pPr lvl="1" eaLnBrk="1" hangingPunct="1"/>
            <a:r>
              <a:rPr lang="en-GB" smtClean="0"/>
              <a:t>The script exposes a </a:t>
            </a:r>
            <a:r>
              <a:rPr lang="en-GB" smtClean="0">
                <a:latin typeface="Lucida Console" pitchFamily="49" charset="0"/>
              </a:rPr>
              <a:t>deployJava</a:t>
            </a:r>
            <a:r>
              <a:rPr lang="en-GB" smtClean="0"/>
              <a:t> object, which has functions for downloading RIAs (i.e. applets and Java Web Start applications)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Example:</a:t>
            </a:r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492125" y="3629025"/>
            <a:ext cx="8302625" cy="3067050"/>
          </a:xfrm>
          <a:prstGeom prst="rect">
            <a:avLst/>
          </a:prstGeom>
          <a:solidFill>
            <a:srgbClr val="99FF99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&lt;html&gt;</a:t>
            </a:r>
          </a:p>
          <a:p>
            <a:r>
              <a:rPr lang="en-GB" sz="1200" b="1"/>
              <a:t>&lt;script src="http://www.java.com/js/deployJava.js"&gt;&lt;/script&gt;</a:t>
            </a:r>
          </a:p>
          <a:p>
            <a:r>
              <a:rPr lang="en-GB" sz="1200"/>
              <a:t>…</a:t>
            </a:r>
          </a:p>
          <a:p>
            <a:r>
              <a:rPr lang="en-GB" sz="1200"/>
              <a:t>&lt;body&gt;</a:t>
            </a:r>
          </a:p>
          <a:p>
            <a:endParaRPr lang="en-GB" sz="1200"/>
          </a:p>
          <a:p>
            <a:r>
              <a:rPr lang="en-GB" sz="1200"/>
              <a:t>  &lt;h1&gt;Here's my HelloWorld applet&lt;/h1&gt;</a:t>
            </a:r>
          </a:p>
          <a:p>
            <a:r>
              <a:rPr lang="en-GB" sz="1200" b="1"/>
              <a:t>  &lt;script&gt; </a:t>
            </a:r>
          </a:p>
          <a:p>
            <a:r>
              <a:rPr lang="en-GB" sz="1200" b="1"/>
              <a:t>    var attributes = { archive:'MyApplet.jar', </a:t>
            </a:r>
          </a:p>
          <a:p>
            <a:r>
              <a:rPr lang="en-GB" sz="1200" b="1"/>
              <a:t>                       code:'demo.applets.HelloWorldApplet.class', </a:t>
            </a:r>
          </a:p>
          <a:p>
            <a:r>
              <a:rPr lang="en-GB" sz="1200" b="1"/>
              <a:t>                       width:300, height:300 }; </a:t>
            </a:r>
          </a:p>
          <a:p>
            <a:r>
              <a:rPr lang="en-GB" sz="1200" b="1"/>
              <a:t>    deployJava.runApplet(attributes, null, '1.6'); </a:t>
            </a:r>
          </a:p>
          <a:p>
            <a:r>
              <a:rPr lang="en-GB" sz="1200" b="1"/>
              <a:t>  &lt;/script&gt;</a:t>
            </a:r>
          </a:p>
          <a:p>
            <a:r>
              <a:rPr lang="en-GB" sz="1200"/>
              <a:t>  p&gt;Do you like it?&lt;/p&gt;</a:t>
            </a:r>
          </a:p>
          <a:p>
            <a:r>
              <a:rPr lang="en-GB" sz="1200"/>
              <a:t>	</a:t>
            </a:r>
          </a:p>
          <a:p>
            <a:r>
              <a:rPr lang="en-GB" sz="1200"/>
              <a:t>&lt;/body&gt;</a:t>
            </a:r>
          </a:p>
          <a:p>
            <a:r>
              <a:rPr lang="en-GB" sz="1200"/>
              <a:t>&lt;/html&gt;                                                         </a:t>
            </a:r>
            <a:r>
              <a:rPr lang="en-GB" sz="1200" u="sng"/>
              <a:t>HelloWorldHostPage2.html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3348038"/>
            <a:ext cx="2574925" cy="12668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/>
          <a:lstStyle/>
          <a:p>
            <a:pPr>
              <a:defRPr/>
            </a:pPr>
            <a:r>
              <a:rPr lang="en-GB" u="sng" dirty="0" err="1">
                <a:solidFill>
                  <a:srgbClr val="FF0000"/>
                </a:solidFill>
              </a:rPr>
              <a:t>runApplet</a:t>
            </a:r>
            <a:r>
              <a:rPr lang="en-GB" u="sng" dirty="0">
                <a:solidFill>
                  <a:srgbClr val="FF0000"/>
                </a:solidFill>
              </a:rPr>
              <a:t>()</a:t>
            </a:r>
            <a:r>
              <a:rPr lang="en-GB" u="sng" dirty="0">
                <a:solidFill>
                  <a:srgbClr val="FF0000"/>
                </a:solidFill>
                <a:latin typeface="+mj-lt"/>
              </a:rPr>
              <a:t> arguments:</a:t>
            </a:r>
          </a:p>
          <a:p>
            <a:pPr>
              <a:defRPr/>
            </a:pPr>
            <a:endParaRPr lang="en-GB" sz="700" u="sng" dirty="0">
              <a:solidFill>
                <a:srgbClr val="FF0000"/>
              </a:solidFill>
              <a:latin typeface="+mj-lt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attributes</a:t>
            </a: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parameters</a:t>
            </a: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JRE min version (browser 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will download if necessary)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/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53147F0-E46B-46BC-9FAC-C7B826C6142D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Java Network Launch Protocol</a:t>
            </a:r>
            <a:endParaRPr lang="en-GB" sz="3400" smtClean="0">
              <a:sym typeface="Wingdings" pitchFamily="2" charset="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deployJava</a:t>
            </a:r>
            <a:r>
              <a:rPr lang="en-GB" smtClean="0"/>
              <a:t> object provides access to the </a:t>
            </a:r>
            <a:r>
              <a:rPr lang="en-GB" u="sng" smtClean="0"/>
              <a:t>Java Network Launch Protocol (JNLP)</a:t>
            </a:r>
          </a:p>
          <a:p>
            <a:pPr lvl="1" eaLnBrk="1" hangingPunct="1"/>
            <a:r>
              <a:rPr lang="en-GB" smtClean="0"/>
              <a:t>Gives you very powerful control over how RIAs are deployed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For full details on JNLP, see: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http://download.oracle.com/javase/6/docs</a:t>
            </a:r>
            <a:br>
              <a:rPr lang="en-GB" smtClean="0">
                <a:latin typeface="Lucida Console" pitchFamily="49" charset="0"/>
              </a:rPr>
            </a:br>
            <a:r>
              <a:rPr lang="en-GB" smtClean="0">
                <a:latin typeface="Lucida Console" pitchFamily="49" charset="0"/>
              </a:rPr>
              <a:t>                          /technotes/guides/jweb</a:t>
            </a:r>
            <a:br>
              <a:rPr lang="en-GB" smtClean="0">
                <a:latin typeface="Lucida Console" pitchFamily="49" charset="0"/>
              </a:rPr>
            </a:br>
            <a:r>
              <a:rPr lang="en-GB" smtClean="0">
                <a:latin typeface="Lucida Console" pitchFamily="49" charset="0"/>
              </a:rPr>
              <a:t>                          /deployment_advice.html</a:t>
            </a:r>
          </a:p>
          <a:p>
            <a:pPr eaLnBrk="1" hangingPunct="1"/>
            <a:endParaRPr lang="en-GB" u="sng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B21F1F3-8AEE-4870-B0A1-127BD66DC92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4. Parameterizing an Applet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Defining parameters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Accessing parameters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FDE885-E240-445C-A657-3A55F349DE1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  <a:endParaRPr lang="en-GB" sz="2800" smtClean="0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define parameters for an applet</a:t>
            </a:r>
          </a:p>
          <a:p>
            <a:pPr lvl="1" eaLnBrk="1" hangingPunct="1"/>
            <a:r>
              <a:rPr lang="en-GB" smtClean="0"/>
              <a:t>Define the parameters in the HTML page, as part of the </a:t>
            </a:r>
            <a:r>
              <a:rPr lang="en-GB" smtClean="0">
                <a:latin typeface="Lucida Console" pitchFamily="49" charset="0"/>
              </a:rPr>
              <a:t>&lt;applet&gt;</a:t>
            </a:r>
            <a:r>
              <a:rPr lang="en-GB" smtClean="0"/>
              <a:t> tag or in the </a:t>
            </a:r>
            <a:r>
              <a:rPr lang="en-GB" smtClean="0">
                <a:latin typeface="Lucida Console" pitchFamily="49" charset="0"/>
              </a:rPr>
              <a:t>deployJava</a:t>
            </a:r>
            <a:r>
              <a:rPr lang="en-GB" smtClean="0"/>
              <a:t> JavaScript object</a:t>
            </a:r>
          </a:p>
          <a:p>
            <a:pPr lvl="1" eaLnBrk="1" hangingPunct="1"/>
            <a:r>
              <a:rPr lang="en-GB" smtClean="0"/>
              <a:t>Access the parameters in the applet code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Benefits:</a:t>
            </a:r>
          </a:p>
          <a:p>
            <a:pPr lvl="1" eaLnBrk="1" hangingPunct="1"/>
            <a:r>
              <a:rPr lang="en-GB" smtClean="0"/>
              <a:t>Avoid hard-coding details in the applet code</a:t>
            </a:r>
          </a:p>
          <a:p>
            <a:pPr lvl="1" eaLnBrk="1" hangingPunct="1"/>
            <a:r>
              <a:rPr lang="en-GB" smtClean="0"/>
              <a:t>Easier to modify in the HTML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98FB68-C327-403D-936F-D110F76A864D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Defining Parameters</a:t>
            </a:r>
            <a:endParaRPr lang="en-GB" sz="3400" smtClean="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you are using an </a:t>
            </a:r>
            <a:r>
              <a:rPr lang="en-GB" smtClean="0">
                <a:latin typeface="Lucida Console" pitchFamily="49" charset="0"/>
              </a:rPr>
              <a:t>&lt;applet&gt;</a:t>
            </a:r>
            <a:r>
              <a:rPr lang="en-GB" smtClean="0"/>
              <a:t> tag: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If you are using the </a:t>
            </a:r>
            <a:r>
              <a:rPr lang="en-GB" smtClean="0">
                <a:latin typeface="Lucida Console" pitchFamily="49" charset="0"/>
              </a:rPr>
              <a:t>deployJava</a:t>
            </a:r>
            <a:r>
              <a:rPr lang="en-GB" smtClean="0"/>
              <a:t> object: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492125" y="1690688"/>
            <a:ext cx="8302625" cy="1798637"/>
          </a:xfrm>
          <a:prstGeom prst="rect">
            <a:avLst/>
          </a:prstGeom>
          <a:solidFill>
            <a:srgbClr val="99FF99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&lt;applet archive='MyApplet.jar'</a:t>
            </a:r>
          </a:p>
          <a:p>
            <a:r>
              <a:rPr lang="en-GB" sz="1200"/>
              <a:t>        code='demo.applets.ParameterizedHelloWorldApplet.class'</a:t>
            </a:r>
          </a:p>
          <a:p>
            <a:r>
              <a:rPr lang="en-GB" sz="1200"/>
              <a:t>        width='300'</a:t>
            </a:r>
          </a:p>
          <a:p>
            <a:r>
              <a:rPr lang="en-GB" sz="1200"/>
              <a:t>        height='300'&gt; </a:t>
            </a:r>
          </a:p>
          <a:p>
            <a:endParaRPr lang="en-GB" sz="1200"/>
          </a:p>
          <a:p>
            <a:r>
              <a:rPr lang="en-GB" sz="1200"/>
              <a:t>  </a:t>
            </a:r>
            <a:r>
              <a:rPr lang="en-GB" sz="1200" b="1"/>
              <a:t>&lt;param name='greeting1' value='Bonjour' /&gt;</a:t>
            </a:r>
          </a:p>
          <a:p>
            <a:r>
              <a:rPr lang="en-GB" sz="1200" b="1"/>
              <a:t>  &lt;param name='greeting2' value='mon ami'  /&gt;</a:t>
            </a:r>
          </a:p>
          <a:p>
            <a:endParaRPr lang="en-GB" sz="1200"/>
          </a:p>
          <a:p>
            <a:r>
              <a:rPr lang="en-GB" sz="1200"/>
              <a:t>&lt;/applet&gt;                                          </a:t>
            </a:r>
            <a:r>
              <a:rPr lang="en-GB" sz="1200" u="sng"/>
              <a:t>ParameterizedHelloWorldHostPage1.html</a:t>
            </a:r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490538" y="4740275"/>
            <a:ext cx="8301037" cy="1449388"/>
          </a:xfrm>
          <a:prstGeom prst="rect">
            <a:avLst/>
          </a:prstGeom>
          <a:solidFill>
            <a:srgbClr val="99FF99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/>
              <a:t>&lt;script&gt; </a:t>
            </a:r>
          </a:p>
          <a:p>
            <a:r>
              <a:rPr lang="en-GB" sz="1200"/>
              <a:t>  var attributes = { archive:'MyApplet.jar', </a:t>
            </a:r>
          </a:p>
          <a:p>
            <a:r>
              <a:rPr lang="en-GB" sz="1200"/>
              <a:t>                     code:'demo.applets.ParameterizedHelloWorldApplet.class', </a:t>
            </a:r>
          </a:p>
          <a:p>
            <a:r>
              <a:rPr lang="en-GB" sz="1200"/>
              <a:t>                     width:300, height:300 }; </a:t>
            </a:r>
          </a:p>
          <a:p>
            <a:r>
              <a:rPr lang="en-GB" sz="1200"/>
              <a:t>  </a:t>
            </a:r>
            <a:r>
              <a:rPr lang="en-GB" sz="1200" b="1"/>
              <a:t>var parameters = { greeting1:'Hello', greeting2:'mate' }</a:t>
            </a:r>
          </a:p>
          <a:p>
            <a:r>
              <a:rPr lang="en-GB" sz="1200"/>
              <a:t>  deployJava.runApplet(attributes, </a:t>
            </a:r>
            <a:r>
              <a:rPr lang="en-GB" sz="1200" b="1"/>
              <a:t>parameters</a:t>
            </a:r>
            <a:r>
              <a:rPr lang="en-GB" sz="1200"/>
              <a:t>, '1.6'); </a:t>
            </a:r>
          </a:p>
          <a:p>
            <a:r>
              <a:rPr lang="en-GB" sz="1200"/>
              <a:t>&lt;/script&gt;                                          </a:t>
            </a:r>
            <a:r>
              <a:rPr lang="en-GB" sz="1200" u="sng"/>
              <a:t>ParameterizedHelloWorldHostPage2.html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9CD9B45-BD7F-49B1-9CAB-F5C01B4037A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Accessing Parameters</a:t>
            </a:r>
            <a:endParaRPr lang="en-GB" sz="3400" smtClean="0">
              <a:sym typeface="Wingdings" pitchFamily="2" charset="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access parameters in an applet, call </a:t>
            </a:r>
            <a:r>
              <a:rPr lang="en-GB" smtClean="0">
                <a:latin typeface="Lucida Console" pitchFamily="49" charset="0"/>
              </a:rPr>
              <a:t>getParameter()</a:t>
            </a:r>
            <a:endParaRPr lang="en-GB" u="sng" smtClean="0">
              <a:latin typeface="Lucida Console" pitchFamily="49" charset="0"/>
            </a:endParaRP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511175" y="1666876"/>
            <a:ext cx="8148638" cy="27987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ParameterizedHelloWorldApplet</a:t>
            </a:r>
            <a:r>
              <a:rPr lang="en-GB" sz="1200" dirty="0"/>
              <a:t> extends Applet {</a:t>
            </a:r>
          </a:p>
          <a:p>
            <a:endParaRPr lang="en-GB" sz="1200" dirty="0"/>
          </a:p>
          <a:p>
            <a:r>
              <a:rPr lang="en-GB" sz="1200" dirty="0"/>
              <a:t>  private </a:t>
            </a:r>
            <a:r>
              <a:rPr lang="en-GB" sz="1200" dirty="0" err="1"/>
              <a:t>StringBuffer</a:t>
            </a:r>
            <a:r>
              <a:rPr lang="en-GB" sz="1200" dirty="0"/>
              <a:t> buffer;</a:t>
            </a:r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/>
              <a:t>public void </a:t>
            </a:r>
            <a:r>
              <a:rPr lang="en-GB" sz="1200" dirty="0" err="1"/>
              <a:t>init</a:t>
            </a:r>
            <a:r>
              <a:rPr lang="en-GB" sz="1200" dirty="0"/>
              <a:t>() {</a:t>
            </a:r>
          </a:p>
          <a:p>
            <a:r>
              <a:rPr lang="en-GB" sz="1200" dirty="0"/>
              <a:t>    buffer = new </a:t>
            </a:r>
            <a:r>
              <a:rPr lang="en-GB" sz="1200" dirty="0" err="1"/>
              <a:t>StringBuffer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b="1" dirty="0"/>
              <a:t>    String greeting1 = </a:t>
            </a:r>
            <a:r>
              <a:rPr lang="en-GB" sz="1200" b="1" dirty="0" err="1"/>
              <a:t>this.getParameter</a:t>
            </a:r>
            <a:r>
              <a:rPr lang="en-GB" sz="1200" b="1" dirty="0"/>
              <a:t>("greeting1");</a:t>
            </a:r>
          </a:p>
          <a:p>
            <a:r>
              <a:rPr lang="en-GB" sz="1200" b="1" dirty="0"/>
              <a:t>    String greeting2 = </a:t>
            </a:r>
            <a:r>
              <a:rPr lang="en-GB" sz="1200" b="1" dirty="0" err="1"/>
              <a:t>this.getParameter</a:t>
            </a:r>
            <a:r>
              <a:rPr lang="en-GB" sz="1200" b="1" dirty="0"/>
              <a:t>("greeting2");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addItem</a:t>
            </a:r>
            <a:r>
              <a:rPr lang="en-GB" sz="1200" dirty="0"/>
              <a:t>("</a:t>
            </a:r>
            <a:r>
              <a:rPr lang="en-GB" sz="1200" dirty="0" err="1"/>
              <a:t>init</a:t>
            </a:r>
            <a:r>
              <a:rPr lang="en-GB" sz="1200" dirty="0"/>
              <a:t>() says " + greeting1 + ", " + greeting2);</a:t>
            </a:r>
          </a:p>
          <a:p>
            <a:r>
              <a:rPr lang="en-GB" sz="1200" dirty="0"/>
              <a:t>  }</a:t>
            </a:r>
          </a:p>
          <a:p>
            <a:r>
              <a:rPr lang="en-GB" sz="1200" dirty="0"/>
              <a:t>  …</a:t>
            </a:r>
          </a:p>
          <a:p>
            <a:endParaRPr lang="en-GB" sz="1200" dirty="0"/>
          </a:p>
          <a:p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B21F1F3-8AEE-4870-B0A1-127BD66DC920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5. Using Swing in an Applet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Example Swing </a:t>
            </a:r>
            <a:r>
              <a:rPr lang="en-GB" dirty="0" smtClean="0">
                <a:sym typeface="Wingdings" pitchFamily="2" charset="2"/>
              </a:rPr>
              <a:t>applet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Running the applet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7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E7813AC-A6DC-4033-958B-C91B3A84FBA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Getting started with applets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Developing an applet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Deploying an applet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Parameterizing an applet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Using Swing in an applet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GB" dirty="0" smtClean="0"/>
          </a:p>
        </p:txBody>
      </p:sp>
      <p:grpSp>
        <p:nvGrpSpPr>
          <p:cNvPr id="4101" name="Group 9"/>
          <p:cNvGrpSpPr>
            <a:grpSpLocks/>
          </p:cNvGrpSpPr>
          <p:nvPr/>
        </p:nvGrpSpPr>
        <p:grpSpPr bwMode="auto">
          <a:xfrm>
            <a:off x="434975" y="5199063"/>
            <a:ext cx="8150225" cy="1644650"/>
            <a:chOff x="274" y="3059"/>
            <a:chExt cx="5134" cy="1036"/>
          </a:xfrm>
        </p:grpSpPr>
        <p:sp>
          <p:nvSpPr>
            <p:cNvPr id="410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1pPr>
              <a:lvl2pPr marL="12636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  <a:cs typeface="Arial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br>
                <a:rPr lang="en-GB" sz="2000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GB" sz="2000" b="1">
                  <a:solidFill>
                    <a:schemeClr val="tx2"/>
                  </a:solidFill>
                  <a:sym typeface="Wingdings" pitchFamily="2" charset="2"/>
                </a:rPr>
                <a:t>DemoApplets</a:t>
              </a:r>
              <a:endParaRPr lang="en-US" sz="2000" b="1"/>
            </a:p>
          </p:txBody>
        </p:sp>
        <p:pic>
          <p:nvPicPr>
            <p:cNvPr id="4103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FDE885-E240-445C-A657-3A55F349DE1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  <a:endParaRPr lang="en-GB" sz="2800" smtClean="0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use Swing components in an applet</a:t>
            </a:r>
          </a:p>
          <a:p>
            <a:pPr lvl="1" eaLnBrk="1" hangingPunct="1"/>
            <a:r>
              <a:rPr lang="en-GB" dirty="0" smtClean="0"/>
              <a:t>Inherit from </a:t>
            </a:r>
            <a:r>
              <a:rPr lang="en-GB" dirty="0" err="1" smtClean="0">
                <a:latin typeface="Lucida Console" pitchFamily="49" charset="0"/>
              </a:rPr>
              <a:t>JApplet</a:t>
            </a:r>
            <a:r>
              <a:rPr lang="en-GB" dirty="0" smtClean="0"/>
              <a:t> rather than </a:t>
            </a:r>
            <a:r>
              <a:rPr lang="en-GB" dirty="0" smtClean="0">
                <a:latin typeface="Lucida Console" pitchFamily="49" charset="0"/>
              </a:rPr>
              <a:t>Applet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err="1" smtClean="0">
                <a:latin typeface="Lucida Console" pitchFamily="49" charset="0"/>
              </a:rPr>
              <a:t>JApplet</a:t>
            </a:r>
            <a:r>
              <a:rPr lang="en-GB" dirty="0" smtClean="0"/>
              <a:t> has a content pane (just like </a:t>
            </a:r>
            <a:r>
              <a:rPr lang="en-GB" dirty="0" err="1" smtClean="0">
                <a:latin typeface="Lucida Console" pitchFamily="49" charset="0"/>
              </a:rPr>
              <a:t>JFrame</a:t>
            </a:r>
            <a:r>
              <a:rPr lang="en-GB" dirty="0" smtClean="0"/>
              <a:t>)</a:t>
            </a:r>
          </a:p>
          <a:p>
            <a:pPr lvl="1" eaLnBrk="1" hangingPunct="1"/>
            <a:r>
              <a:rPr lang="en-GB" dirty="0" smtClean="0"/>
              <a:t>You can assign a standard pane (e.g. </a:t>
            </a:r>
            <a:r>
              <a:rPr lang="en-GB" dirty="0" err="1" smtClean="0">
                <a:latin typeface="Lucida Console" pitchFamily="49" charset="0"/>
              </a:rPr>
              <a:t>JPanel</a:t>
            </a:r>
            <a:r>
              <a:rPr lang="en-GB" dirty="0" smtClean="0"/>
              <a:t>) or a custom pane</a:t>
            </a:r>
          </a:p>
          <a:p>
            <a:pPr lvl="1" eaLnBrk="1" hangingPunct="1"/>
            <a:r>
              <a:rPr lang="en-GB" dirty="0" smtClean="0"/>
              <a:t>You can add components to the pane, as normal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Note:</a:t>
            </a:r>
          </a:p>
          <a:p>
            <a:pPr lvl="1" eaLnBrk="1" hangingPunct="1"/>
            <a:r>
              <a:rPr lang="en-GB" dirty="0" smtClean="0"/>
              <a:t>You should perform UI tasks in the event-dispatching thread</a:t>
            </a:r>
          </a:p>
          <a:p>
            <a:pPr lvl="1" eaLnBrk="1" hangingPunct="1"/>
            <a:r>
              <a:rPr lang="en-GB" dirty="0" smtClean="0"/>
              <a:t>Ensures thread safety</a:t>
            </a:r>
          </a:p>
        </p:txBody>
      </p:sp>
    </p:spTree>
    <p:extLst>
      <p:ext uri="{BB962C8B-B14F-4D97-AF65-F5344CB8AC3E}">
        <p14:creationId xmlns:p14="http://schemas.microsoft.com/office/powerpoint/2010/main" val="42891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98FB68-C327-403D-936F-D110F76A864D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Example Swing Applet (1 of 2)</a:t>
            </a:r>
            <a:endParaRPr lang="en-GB" sz="3400" dirty="0" smtClean="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Here's the outline for a simple Swing applet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11175" y="1666876"/>
            <a:ext cx="8148638" cy="320283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SwingApplet</a:t>
            </a:r>
            <a:r>
              <a:rPr lang="en-GB" sz="1200" dirty="0"/>
              <a:t> </a:t>
            </a:r>
            <a:r>
              <a:rPr lang="en-GB" sz="1200" b="1" dirty="0"/>
              <a:t>extends </a:t>
            </a:r>
            <a:r>
              <a:rPr lang="en-GB" sz="1200" b="1" dirty="0" err="1"/>
              <a:t>JApplet</a:t>
            </a:r>
            <a:r>
              <a:rPr lang="en-GB" sz="1200" b="1" dirty="0"/>
              <a:t> </a:t>
            </a:r>
            <a:r>
              <a:rPr lang="en-GB" sz="1200" dirty="0"/>
              <a:t>implements </a:t>
            </a:r>
            <a:r>
              <a:rPr lang="en-GB" sz="1200" dirty="0" err="1"/>
              <a:t>ActionListener</a:t>
            </a:r>
            <a:r>
              <a:rPr lang="en-GB" sz="1200" dirty="0"/>
              <a:t> {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</a:t>
            </a:r>
            <a:r>
              <a:rPr lang="en-GB" sz="1200" dirty="0"/>
              <a:t>void </a:t>
            </a:r>
            <a:r>
              <a:rPr lang="en-GB" sz="1200" dirty="0" err="1"/>
              <a:t>init</a:t>
            </a:r>
            <a:r>
              <a:rPr lang="en-GB" sz="1200" dirty="0"/>
              <a:t>() {</a:t>
            </a:r>
          </a:p>
          <a:p>
            <a:r>
              <a:rPr lang="en-GB" sz="1200" dirty="0" smtClean="0"/>
              <a:t>    try </a:t>
            </a:r>
            <a:r>
              <a:rPr lang="en-GB" sz="1200" dirty="0"/>
              <a:t>{</a:t>
            </a:r>
          </a:p>
          <a:p>
            <a:r>
              <a:rPr lang="en-GB" sz="1200" b="1" dirty="0" smtClean="0"/>
              <a:t>      </a:t>
            </a:r>
            <a:r>
              <a:rPr lang="en-GB" sz="1200" b="1" dirty="0" err="1" smtClean="0"/>
              <a:t>SwingUtilities.invokeAndWait</a:t>
            </a:r>
            <a:r>
              <a:rPr lang="en-GB" sz="1200" b="1" dirty="0" smtClean="0"/>
              <a:t>(new </a:t>
            </a:r>
            <a:r>
              <a:rPr lang="en-GB" sz="1200" b="1" dirty="0"/>
              <a:t>Runnable() {</a:t>
            </a:r>
          </a:p>
          <a:p>
            <a:r>
              <a:rPr lang="en-GB" sz="1200" b="1" dirty="0" smtClean="0"/>
              <a:t>                                     public </a:t>
            </a:r>
            <a:r>
              <a:rPr lang="en-GB" sz="1200" b="1" dirty="0"/>
              <a:t>void run() {</a:t>
            </a:r>
          </a:p>
          <a:p>
            <a:r>
              <a:rPr lang="en-GB" sz="1200" b="1" dirty="0" smtClean="0"/>
              <a:t>                                       </a:t>
            </a:r>
            <a:r>
              <a:rPr lang="en-GB" sz="1200" b="1" dirty="0" err="1" smtClean="0"/>
              <a:t>createGUI</a:t>
            </a:r>
            <a:r>
              <a:rPr lang="en-GB" sz="1200" b="1" dirty="0"/>
              <a:t>();</a:t>
            </a:r>
          </a:p>
          <a:p>
            <a:r>
              <a:rPr lang="en-GB" sz="1200" b="1" dirty="0" smtClean="0"/>
              <a:t>                                     }</a:t>
            </a:r>
            <a:endParaRPr lang="en-GB" sz="1200" b="1" dirty="0"/>
          </a:p>
          <a:p>
            <a:r>
              <a:rPr lang="en-GB" sz="1200" b="1" dirty="0"/>
              <a:t>            </a:t>
            </a:r>
            <a:r>
              <a:rPr lang="en-GB" sz="1200" b="1" dirty="0" smtClean="0"/>
              <a:t>                       });</a:t>
            </a:r>
            <a:endParaRPr lang="en-GB" sz="1200" b="1" dirty="0"/>
          </a:p>
          <a:p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} catch (Exception e) {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</a:t>
            </a:r>
            <a:r>
              <a:rPr lang="en-GB" sz="1200" dirty="0" err="1"/>
              <a:t>System.err.println</a:t>
            </a:r>
            <a:r>
              <a:rPr lang="en-GB" sz="1200" dirty="0"/>
              <a:t>("</a:t>
            </a:r>
            <a:r>
              <a:rPr lang="en-GB" sz="1200" dirty="0" err="1"/>
              <a:t>createGUI</a:t>
            </a:r>
            <a:r>
              <a:rPr lang="en-GB" sz="1200" dirty="0"/>
              <a:t>() exception occurred");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endParaRPr lang="en-GB" sz="1200" dirty="0"/>
          </a:p>
          <a:p>
            <a:r>
              <a:rPr lang="en-GB" sz="1200" dirty="0" smtClean="0"/>
              <a:t>  // See </a:t>
            </a:r>
            <a:r>
              <a:rPr lang="en-GB" sz="1200" dirty="0" err="1" smtClean="0"/>
              <a:t>createGUI</a:t>
            </a:r>
            <a:r>
              <a:rPr lang="en-GB" sz="1200" dirty="0" smtClean="0"/>
              <a:t>() method on next slide.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2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98FB68-C327-403D-936F-D110F76A864D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Example Swing Applet </a:t>
            </a:r>
            <a:r>
              <a:rPr lang="en-GB" sz="3400" dirty="0" smtClean="0">
                <a:sym typeface="Wingdings" pitchFamily="2" charset="2"/>
              </a:rPr>
              <a:t>(2 </a:t>
            </a:r>
            <a:r>
              <a:rPr lang="en-GB" sz="3400" dirty="0">
                <a:sym typeface="Wingdings" pitchFamily="2" charset="2"/>
              </a:rPr>
              <a:t>of 2)</a:t>
            </a:r>
            <a:endParaRPr lang="en-GB" sz="3400" dirty="0" smtClean="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Here's the code to create the GUI, and to handle events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11175" y="1666875"/>
            <a:ext cx="8148638" cy="469139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SwingApplet</a:t>
            </a:r>
            <a:r>
              <a:rPr lang="en-GB" sz="1200" dirty="0"/>
              <a:t> extends </a:t>
            </a:r>
            <a:r>
              <a:rPr lang="en-GB" sz="1200" dirty="0" err="1"/>
              <a:t>JApplet</a:t>
            </a:r>
            <a:r>
              <a:rPr lang="en-GB" sz="1200" dirty="0"/>
              <a:t> implements </a:t>
            </a:r>
            <a:r>
              <a:rPr lang="en-GB" sz="1200" dirty="0" err="1"/>
              <a:t>ActionListener</a:t>
            </a:r>
            <a:r>
              <a:rPr lang="en-GB" sz="1200" dirty="0"/>
              <a:t> {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  </a:t>
            </a:r>
            <a:r>
              <a:rPr lang="en-GB" sz="1200" dirty="0"/>
              <a:t>private </a:t>
            </a:r>
            <a:r>
              <a:rPr lang="en-GB" sz="1200" dirty="0" err="1"/>
              <a:t>JLabel</a:t>
            </a:r>
            <a:r>
              <a:rPr lang="en-GB" sz="1200" dirty="0"/>
              <a:t> label </a:t>
            </a:r>
            <a:r>
              <a:rPr lang="en-GB" sz="1200" dirty="0" smtClean="0"/>
              <a:t>        = </a:t>
            </a:r>
            <a:r>
              <a:rPr lang="en-GB" sz="1200" dirty="0"/>
              <a:t>new </a:t>
            </a:r>
            <a:r>
              <a:rPr lang="en-GB" sz="1200" dirty="0" err="1"/>
              <a:t>JLabel</a:t>
            </a:r>
            <a:r>
              <a:rPr lang="en-GB" sz="1200" dirty="0"/>
              <a:t>("Enter text:");</a:t>
            </a:r>
          </a:p>
          <a:p>
            <a:r>
              <a:rPr lang="en-GB" sz="1200" dirty="0"/>
              <a:t>  private </a:t>
            </a:r>
            <a:r>
              <a:rPr lang="en-GB" sz="1200" dirty="0" err="1"/>
              <a:t>JTextField</a:t>
            </a:r>
            <a:r>
              <a:rPr lang="en-GB" sz="1200" dirty="0"/>
              <a:t> </a:t>
            </a:r>
            <a:r>
              <a:rPr lang="en-GB" sz="1200" dirty="0" err="1"/>
              <a:t>textField</a:t>
            </a:r>
            <a:r>
              <a:rPr lang="en-GB" sz="1200" dirty="0"/>
              <a:t> = new </a:t>
            </a:r>
            <a:r>
              <a:rPr lang="en-GB" sz="1200" dirty="0" err="1"/>
              <a:t>JTextField</a:t>
            </a:r>
            <a:r>
              <a:rPr lang="en-GB" sz="1200" dirty="0"/>
              <a:t>(20);</a:t>
            </a:r>
          </a:p>
          <a:p>
            <a:r>
              <a:rPr lang="en-GB" sz="1200" dirty="0"/>
              <a:t>  private </a:t>
            </a:r>
            <a:r>
              <a:rPr lang="en-GB" sz="1200" dirty="0" err="1"/>
              <a:t>JButton</a:t>
            </a:r>
            <a:r>
              <a:rPr lang="en-GB" sz="1200" dirty="0"/>
              <a:t> button </a:t>
            </a:r>
            <a:r>
              <a:rPr lang="en-GB" sz="1200" dirty="0" smtClean="0"/>
              <a:t>      = </a:t>
            </a:r>
            <a:r>
              <a:rPr lang="en-GB" sz="1200" dirty="0"/>
              <a:t>new </a:t>
            </a:r>
            <a:r>
              <a:rPr lang="en-GB" sz="1200" dirty="0" err="1"/>
              <a:t>JButton</a:t>
            </a:r>
            <a:r>
              <a:rPr lang="en-GB" sz="1200" dirty="0"/>
              <a:t>("Click me");</a:t>
            </a:r>
          </a:p>
          <a:p>
            <a:endParaRPr lang="en-GB" sz="1200" dirty="0" smtClean="0"/>
          </a:p>
          <a:p>
            <a:r>
              <a:rPr lang="en-GB" sz="1200" dirty="0" smtClean="0"/>
              <a:t>  private </a:t>
            </a:r>
            <a:r>
              <a:rPr lang="en-GB" sz="1200" dirty="0"/>
              <a:t>void </a:t>
            </a:r>
            <a:r>
              <a:rPr lang="en-GB" sz="1200" dirty="0" err="1"/>
              <a:t>createGUI</a:t>
            </a:r>
            <a:r>
              <a:rPr lang="en-GB" sz="1200" dirty="0"/>
              <a:t>()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pane.setBorder</a:t>
            </a:r>
            <a:r>
              <a:rPr lang="en-GB" sz="1200" dirty="0" smtClean="0"/>
              <a:t>(</a:t>
            </a:r>
            <a:r>
              <a:rPr lang="en-GB" sz="1200" dirty="0" err="1" smtClean="0"/>
              <a:t>BorderFactory.createEmptyBorder</a:t>
            </a:r>
            <a:r>
              <a:rPr lang="en-GB" sz="1200" dirty="0" smtClean="0"/>
              <a:t>(20</a:t>
            </a:r>
            <a:r>
              <a:rPr lang="en-GB" sz="1200" dirty="0"/>
              <a:t>, 20, 20, 20</a:t>
            </a:r>
            <a:r>
              <a:rPr lang="en-GB" sz="1200" dirty="0" smtClean="0"/>
              <a:t>));  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(label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</a:t>
            </a:r>
            <a:r>
              <a:rPr lang="en-GB" sz="1200" dirty="0" err="1" smtClean="0"/>
              <a:t>textField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(button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button.addActionListener</a:t>
            </a:r>
            <a:r>
              <a:rPr lang="en-GB" sz="1200" dirty="0" smtClean="0"/>
              <a:t>(this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b="1" dirty="0" err="1"/>
              <a:t>this.setContentPane</a:t>
            </a:r>
            <a:r>
              <a:rPr lang="en-GB" sz="1200" b="1" dirty="0"/>
              <a:t>(pane);        </a:t>
            </a:r>
          </a:p>
          <a:p>
            <a:r>
              <a:rPr lang="en-GB" sz="1200" dirty="0" smtClean="0"/>
              <a:t>  }        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void </a:t>
            </a:r>
            <a:r>
              <a:rPr lang="en-GB" sz="1200" dirty="0" err="1"/>
              <a:t>actionPerformed</a:t>
            </a:r>
            <a:r>
              <a:rPr lang="en-GB" sz="1200" dirty="0"/>
              <a:t>(</a:t>
            </a:r>
            <a:r>
              <a:rPr lang="en-GB" sz="1200" dirty="0" err="1"/>
              <a:t>ActionEvent</a:t>
            </a:r>
            <a:r>
              <a:rPr lang="en-GB" sz="1200" dirty="0"/>
              <a:t> </a:t>
            </a:r>
            <a:r>
              <a:rPr lang="en-GB" sz="1200" dirty="0" err="1"/>
              <a:t>evt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JOptionPane.showMessageDialog</a:t>
            </a:r>
            <a:r>
              <a:rPr lang="en-GB" sz="1200" dirty="0" smtClean="0"/>
              <a:t>(this</a:t>
            </a:r>
            <a:r>
              <a:rPr lang="en-GB" sz="1200" dirty="0"/>
              <a:t>, </a:t>
            </a:r>
          </a:p>
          <a:p>
            <a:r>
              <a:rPr lang="en-GB" sz="1200" dirty="0"/>
              <a:t>                      </a:t>
            </a:r>
            <a:r>
              <a:rPr lang="en-GB" sz="1200" dirty="0" err="1"/>
              <a:t>textField.getText</a:t>
            </a:r>
            <a:r>
              <a:rPr lang="en-GB" sz="1200" dirty="0"/>
              <a:t>(),</a:t>
            </a:r>
          </a:p>
          <a:p>
            <a:r>
              <a:rPr lang="en-GB" sz="1200" dirty="0"/>
              <a:t>                      "My Dialog Box", </a:t>
            </a:r>
          </a:p>
          <a:p>
            <a:r>
              <a:rPr lang="en-GB" sz="1200" dirty="0"/>
              <a:t>                      </a:t>
            </a:r>
            <a:r>
              <a:rPr lang="en-GB" sz="1200" dirty="0" err="1"/>
              <a:t>JOptionPane.PLAIN_MESSAGE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94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98FB68-C327-403D-936F-D110F76A864D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Running the Applet</a:t>
            </a:r>
            <a:endParaRPr lang="en-GB" sz="3400" dirty="0" smtClean="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is how the applet appears when you run it</a:t>
            </a:r>
          </a:p>
          <a:p>
            <a:pPr lvl="1" eaLnBrk="1" hangingPunct="1"/>
            <a:r>
              <a:rPr lang="en-GB" dirty="0" smtClean="0"/>
              <a:t>Also see </a:t>
            </a:r>
            <a:r>
              <a:rPr lang="en-GB" dirty="0"/>
              <a:t>the </a:t>
            </a:r>
            <a:r>
              <a:rPr lang="en-GB" dirty="0" smtClean="0">
                <a:latin typeface="Lucida Console" pitchFamily="49" charset="0"/>
              </a:rPr>
              <a:t>SwingAppletHostPage.html</a:t>
            </a:r>
            <a:r>
              <a:rPr lang="en-GB" dirty="0" smtClean="0"/>
              <a:t> host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2" y="2145232"/>
            <a:ext cx="4543425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7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26EDE09-71B4-4AFA-9888-F42A4FDEA4F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eaLnBrk="1" hangingPunct="1"/>
            <a:r>
              <a:rPr lang="en-GB" dirty="0" smtClean="0"/>
              <a:t>Getting started with applets</a:t>
            </a:r>
          </a:p>
          <a:p>
            <a:pPr eaLnBrk="1" hangingPunct="1"/>
            <a:r>
              <a:rPr lang="en-GB" dirty="0" smtClean="0"/>
              <a:t>Developing an applet</a:t>
            </a:r>
          </a:p>
          <a:p>
            <a:pPr eaLnBrk="1" hangingPunct="1"/>
            <a:r>
              <a:rPr lang="en-GB" dirty="0" smtClean="0"/>
              <a:t>Deploying an applet</a:t>
            </a:r>
          </a:p>
          <a:p>
            <a:pPr eaLnBrk="1" hangingPunct="1"/>
            <a:r>
              <a:rPr lang="en-GB" dirty="0" smtClean="0"/>
              <a:t>Parameterizing an applet</a:t>
            </a:r>
          </a:p>
          <a:p>
            <a:pPr eaLnBrk="1" hangingPunct="1"/>
            <a:r>
              <a:rPr lang="en-GB" dirty="0" smtClean="0"/>
              <a:t>Using Swing in an applet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B786EE-EBB1-4FFC-84AD-7A1598DD8D0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1. Getting Started with Applets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Overview of applets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to write an applet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Applet UIs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/>
      <p:bldP spid="7598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72D9C2-F4DD-4781-A5F0-BD2EE3FF566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Applets</a:t>
            </a:r>
            <a:endParaRPr lang="en-GB" sz="2800" smtClean="0">
              <a:latin typeface="Lucida Console" pitchFamily="49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is an applet?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A special kind of Java program embedded in a Web page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Runs client-side within a browser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Managed and executed by a Java plug-in (built into the browser)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Purpose of applets: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Perform intelligent client-side processing via Java code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E.g. UI animations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E.g. complex algorithmic calculations</a:t>
            </a:r>
            <a:endParaRPr lang="en-GB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89CEE3-1078-4F59-B60F-5B399674B5B3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How to Write an Applet</a:t>
            </a:r>
            <a:endParaRPr lang="en-GB" sz="28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An applet is a Java class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Must inherit from </a:t>
            </a:r>
            <a:r>
              <a:rPr lang="en-GB" dirty="0" err="1" smtClean="0">
                <a:latin typeface="Lucida Console" pitchFamily="49" charset="0"/>
              </a:rPr>
              <a:t>java.applet.Applet</a:t>
            </a:r>
            <a:r>
              <a:rPr lang="en-GB" dirty="0" smtClean="0"/>
              <a:t> (AWT applets)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Or inherit from </a:t>
            </a:r>
            <a:r>
              <a:rPr lang="en-GB" dirty="0" err="1" smtClean="0">
                <a:latin typeface="Lucida Console" pitchFamily="49" charset="0"/>
              </a:rPr>
              <a:t>javax.swing.JApplet</a:t>
            </a:r>
            <a:r>
              <a:rPr lang="en-GB" dirty="0" smtClean="0"/>
              <a:t> (Swing applets)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 implement the following lifecycle methods: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void </a:t>
            </a:r>
            <a:r>
              <a:rPr lang="en-GB" dirty="0" err="1" smtClean="0">
                <a:latin typeface="Lucida Console" pitchFamily="49" charset="0"/>
              </a:rPr>
              <a:t>init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Useful for one-time initialization (if needed) when applet is loaded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Put your initialization code here, rather than in a constructor</a:t>
            </a:r>
            <a:endParaRPr lang="en-GB" dirty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void start()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Called when applet is displayed – you should override this method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E.g. create a new thread to do time-consuming tasks, play animations, etc.</a:t>
            </a:r>
            <a:endParaRPr lang="en-GB" dirty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void stop()</a:t>
            </a:r>
          </a:p>
          <a:p>
            <a:pPr lvl="2" eaLnBrk="1" hangingPunct="1">
              <a:defRPr/>
            </a:pPr>
            <a:r>
              <a:rPr lang="en-GB" dirty="0"/>
              <a:t>Called when </a:t>
            </a:r>
            <a:r>
              <a:rPr lang="en-GB" dirty="0" smtClean="0"/>
              <a:t>user navigates away from page – </a:t>
            </a:r>
            <a:r>
              <a:rPr lang="en-GB" dirty="0"/>
              <a:t>you should override this </a:t>
            </a:r>
            <a:r>
              <a:rPr lang="en-GB" dirty="0" smtClean="0"/>
              <a:t>method</a:t>
            </a:r>
          </a:p>
          <a:p>
            <a:pPr lvl="2" eaLnBrk="1" hangingPunct="1">
              <a:defRPr/>
            </a:pPr>
            <a:r>
              <a:rPr lang="en-GB" dirty="0" smtClean="0"/>
              <a:t>E.g. stop background threads</a:t>
            </a:r>
            <a:endParaRPr lang="en-GB" dirty="0"/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void destroy()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Useful for releasing resources (if needed) 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584792A-CA62-40FE-9382-913302CC173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Applet UIs</a:t>
            </a:r>
            <a:endParaRPr lang="en-GB" sz="2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Applets can contain UI components</a:t>
            </a:r>
          </a:p>
          <a:p>
            <a:pPr lvl="1" eaLnBrk="1" hangingPunct="1">
              <a:defRPr/>
            </a:pPr>
            <a:r>
              <a:rPr lang="en-GB" dirty="0" smtClean="0"/>
              <a:t>Text boxes, buttons, etc.</a:t>
            </a:r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Applet</a:t>
            </a:r>
            <a:r>
              <a:rPr lang="en-GB" dirty="0" smtClean="0"/>
              <a:t> class inherits from </a:t>
            </a:r>
            <a:r>
              <a:rPr lang="en-GB" dirty="0" err="1" smtClean="0">
                <a:latin typeface="Lucida Console" pitchFamily="49" charset="0"/>
              </a:rPr>
              <a:t>java.awt.Panel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You can add AWT UI components directly to the applet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E.g. </a:t>
            </a:r>
            <a:r>
              <a:rPr lang="en-GB" dirty="0" err="1" smtClean="0">
                <a:latin typeface="Lucida Console" pitchFamily="49" charset="0"/>
              </a:rPr>
              <a:t>TextField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latin typeface="Lucida Console" pitchFamily="49" charset="0"/>
              </a:rPr>
              <a:t>Button</a:t>
            </a:r>
          </a:p>
          <a:p>
            <a:pPr lvl="1" eaLnBrk="1" hangingPunct="1">
              <a:defRPr/>
            </a:pPr>
            <a:endParaRPr lang="en-GB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err="1" smtClean="0">
                <a:latin typeface="Lucida Console" pitchFamily="49" charset="0"/>
              </a:rPr>
              <a:t>JApplet</a:t>
            </a:r>
            <a:r>
              <a:rPr lang="en-GB" dirty="0" smtClean="0"/>
              <a:t> class inherits from </a:t>
            </a:r>
            <a:r>
              <a:rPr lang="en-GB" dirty="0" smtClean="0">
                <a:latin typeface="Lucida Console" pitchFamily="49" charset="0"/>
              </a:rPr>
              <a:t>Applet</a:t>
            </a:r>
          </a:p>
          <a:p>
            <a:pPr lvl="1" eaLnBrk="1" hangingPunct="1">
              <a:defRPr/>
            </a:pPr>
            <a:r>
              <a:rPr lang="en-GB" dirty="0" smtClean="0"/>
              <a:t>Swing applets have a single root pane (just like a </a:t>
            </a:r>
            <a:r>
              <a:rPr lang="en-GB" dirty="0" err="1" smtClean="0">
                <a:latin typeface="Lucida Console" pitchFamily="49" charset="0"/>
              </a:rPr>
              <a:t>JFrame</a:t>
            </a:r>
            <a:r>
              <a:rPr lang="en-GB" dirty="0" smtClean="0"/>
              <a:t>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/>
              <a:t>You can add Swing UI </a:t>
            </a:r>
            <a:r>
              <a:rPr lang="en-GB" dirty="0"/>
              <a:t>components </a:t>
            </a:r>
            <a:r>
              <a:rPr lang="en-GB" dirty="0" smtClean="0"/>
              <a:t>to the root pane</a:t>
            </a:r>
            <a:endParaRPr lang="en-GB" dirty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err="1" smtClean="0">
                <a:latin typeface="Lucida Console" pitchFamily="49" charset="0"/>
              </a:rPr>
              <a:t>JTextField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JButton</a:t>
            </a: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12C375-988A-440A-88B2-5EDC563501B5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2. Developing an Applet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“hello world” applet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Running an applet in Eclipse</a:t>
            </a:r>
            <a:endParaRPr lang="en-GB" smtClean="0">
              <a:latin typeface="Lucida Console" pitchFamily="49" charset="0"/>
              <a:sym typeface="Wingdings" pitchFamily="2" charset="2"/>
            </a:endParaRPr>
          </a:p>
          <a:p>
            <a:pPr eaLnBrk="1" hangingPunct="1"/>
            <a:r>
              <a:rPr lang="en-GB" smtClean="0"/>
              <a:t>Packaging an applet as a JAR</a:t>
            </a:r>
          </a:p>
          <a:p>
            <a:pPr eaLnBrk="1" hangingPunct="1"/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C10F41-9E40-46F3-8617-08E933A260D6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 Hello World Applet</a:t>
            </a:r>
            <a:endParaRPr lang="en-GB" sz="2800" smtClean="0">
              <a:latin typeface="Lucida Console" pitchFamily="49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Here’s a simple applet, to display applet lifecycle info</a:t>
            </a:r>
            <a:endParaRPr lang="en-GB" smtClean="0">
              <a:latin typeface="Lucida Console" pitchFamily="49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11175" y="1666875"/>
            <a:ext cx="8148638" cy="44783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HelloWorldApplet</a:t>
            </a:r>
            <a:r>
              <a:rPr lang="en-GB" sz="1200" dirty="0"/>
              <a:t> extends Applet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StringBuffer</a:t>
            </a:r>
            <a:r>
              <a:rPr lang="en-GB" sz="1200" dirty="0"/>
              <a:t> buffer;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init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buffer = new </a:t>
            </a:r>
            <a:r>
              <a:rPr lang="en-GB" sz="1200" dirty="0" err="1"/>
              <a:t>StringBuffer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addItem</a:t>
            </a:r>
            <a:r>
              <a:rPr lang="en-GB" sz="1200" dirty="0"/>
              <a:t>("</a:t>
            </a:r>
            <a:r>
              <a:rPr lang="en-GB" sz="1200" dirty="0" err="1"/>
              <a:t>init</a:t>
            </a:r>
            <a:r>
              <a:rPr lang="en-GB" sz="1200" dirty="0"/>
              <a:t>() 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void start()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addItem</a:t>
            </a:r>
            <a:r>
              <a:rPr lang="en-GB" sz="1200" dirty="0"/>
              <a:t>("start() 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void stop()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addItem</a:t>
            </a:r>
            <a:r>
              <a:rPr lang="en-GB" sz="1200" dirty="0"/>
              <a:t>("stop() ");  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void destroy()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addItem</a:t>
            </a:r>
            <a:r>
              <a:rPr lang="en-GB" sz="1200" dirty="0"/>
              <a:t>("destroy() 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  <a:endParaRPr lang="en-GB" sz="1200" dirty="0"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711575" y="4518025"/>
            <a:ext cx="5221288" cy="2165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private void </a:t>
            </a:r>
            <a:r>
              <a:rPr lang="en-GB" sz="1200" dirty="0" err="1"/>
              <a:t>addItem</a:t>
            </a:r>
            <a:r>
              <a:rPr lang="en-GB" sz="1200" dirty="0"/>
              <a:t>(String message)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(message);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buffer.append</a:t>
            </a:r>
            <a:r>
              <a:rPr lang="en-GB" sz="1200" dirty="0"/>
              <a:t>(message);</a:t>
            </a:r>
          </a:p>
          <a:p>
            <a:pPr>
              <a:defRPr/>
            </a:pPr>
            <a:r>
              <a:rPr lang="en-GB" sz="1200" dirty="0"/>
              <a:t>  repaint();</a:t>
            </a:r>
          </a:p>
          <a:p>
            <a:pPr>
              <a:defRPr/>
            </a:pPr>
            <a:r>
              <a:rPr lang="en-GB" sz="1200" dirty="0"/>
              <a:t>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void paint(Graphics g)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g.setColor</a:t>
            </a:r>
            <a:r>
              <a:rPr lang="en-GB" sz="1200" dirty="0"/>
              <a:t>(</a:t>
            </a:r>
            <a:r>
              <a:rPr lang="en-GB" sz="1200" dirty="0" err="1"/>
              <a:t>Color.RED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g.drawRect</a:t>
            </a:r>
            <a:r>
              <a:rPr lang="en-GB" sz="1200" dirty="0"/>
              <a:t>(5, 5, </a:t>
            </a:r>
            <a:r>
              <a:rPr lang="en-GB" sz="1200" dirty="0" err="1"/>
              <a:t>getWidth</a:t>
            </a:r>
            <a:r>
              <a:rPr lang="en-GB" sz="1200" dirty="0"/>
              <a:t>() - 10, </a:t>
            </a:r>
            <a:r>
              <a:rPr lang="en-GB" sz="1200" dirty="0" err="1"/>
              <a:t>getHeight</a:t>
            </a:r>
            <a:r>
              <a:rPr lang="en-GB" sz="1200" dirty="0"/>
              <a:t>() - 10);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g.drawString</a:t>
            </a:r>
            <a:r>
              <a:rPr lang="en-GB" sz="1200" dirty="0"/>
              <a:t>(</a:t>
            </a:r>
            <a:r>
              <a:rPr lang="en-GB" sz="1200" dirty="0" err="1"/>
              <a:t>buffer.toString</a:t>
            </a:r>
            <a:r>
              <a:rPr lang="en-GB" sz="1200" dirty="0"/>
              <a:t>(), 10, 20);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954088" y="5688013"/>
            <a:ext cx="2757487" cy="0"/>
          </a:xfrm>
          <a:prstGeom prst="straightConnector1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92E67E7-3516-447E-B922-2A0FE0B6AA90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>
                <a:sym typeface="Wingdings" pitchFamily="2" charset="2"/>
              </a:rPr>
              <a:t>Running an Applet in Eclipse</a:t>
            </a:r>
            <a:endParaRPr lang="en-GB" sz="3400" smtClean="0">
              <a:latin typeface="Lucida Console" pitchFamily="49" charset="0"/>
              <a:sym typeface="Wingdings" pitchFamily="2" charset="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You can run an applet within Eclipse</a:t>
            </a:r>
          </a:p>
          <a:p>
            <a:pPr lvl="1" eaLnBrk="1" hangingPunct="1"/>
            <a:r>
              <a:rPr lang="en-GB" smtClean="0"/>
              <a:t>Run As | Java Applet</a:t>
            </a:r>
          </a:p>
          <a:p>
            <a:pPr lvl="1" eaLnBrk="1" hangingPunct="1"/>
            <a:r>
              <a:rPr lang="en-GB" smtClean="0"/>
              <a:t>Launches </a:t>
            </a:r>
            <a:r>
              <a:rPr lang="en-GB" smtClean="0">
                <a:latin typeface="Lucida Console" pitchFamily="49" charset="0"/>
              </a:rPr>
              <a:t>appletviewer.exe</a:t>
            </a:r>
            <a:r>
              <a:rPr lang="en-GB" smtClean="0"/>
              <a:t> (JDK tool for hosting an applet)</a:t>
            </a:r>
            <a:endParaRPr lang="en-US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489200"/>
            <a:ext cx="28733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</TotalTime>
  <Words>1487</Words>
  <Application>Microsoft Office PowerPoint</Application>
  <PresentationFormat>On-screen Show (4:3)</PresentationFormat>
  <Paragraphs>345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Blends</vt:lpstr>
      <vt:lpstr>Applets</vt:lpstr>
      <vt:lpstr>Contents</vt:lpstr>
      <vt:lpstr>1. Getting Started with Applets</vt:lpstr>
      <vt:lpstr>Overview of Applets</vt:lpstr>
      <vt:lpstr>How to Write an Applet</vt:lpstr>
      <vt:lpstr>Applet UIs</vt:lpstr>
      <vt:lpstr>2. Developing an Applet</vt:lpstr>
      <vt:lpstr>A Hello World Applet</vt:lpstr>
      <vt:lpstr>Running an Applet in Eclipse</vt:lpstr>
      <vt:lpstr>Packaging an Applet as a JAR</vt:lpstr>
      <vt:lpstr>3. Deploying an Applet</vt:lpstr>
      <vt:lpstr>Using a Simple &lt;applet&gt; Tag</vt:lpstr>
      <vt:lpstr>Using the Deployment Toolkit Script</vt:lpstr>
      <vt:lpstr>The Java Network Launch Protocol</vt:lpstr>
      <vt:lpstr>4. Parameterizing an Applet</vt:lpstr>
      <vt:lpstr>Overview</vt:lpstr>
      <vt:lpstr>Defining Parameters</vt:lpstr>
      <vt:lpstr>Accessing Parameters</vt:lpstr>
      <vt:lpstr>5. Using Swing in an Applet</vt:lpstr>
      <vt:lpstr>Overview</vt:lpstr>
      <vt:lpstr>Example Swing Applet (1 of 2)</vt:lpstr>
      <vt:lpstr>Example Swing Applet (2 of 2)</vt:lpstr>
      <vt:lpstr>Running the Applet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237</cp:revision>
  <dcterms:created xsi:type="dcterms:W3CDTF">2002-05-03T12:27:39Z</dcterms:created>
  <dcterms:modified xsi:type="dcterms:W3CDTF">2011-06-25T15:55:49Z</dcterms:modified>
</cp:coreProperties>
</file>