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9" r:id="rId3"/>
    <p:sldId id="339" r:id="rId4"/>
    <p:sldId id="352" r:id="rId5"/>
    <p:sldId id="446" r:id="rId6"/>
    <p:sldId id="340" r:id="rId7"/>
    <p:sldId id="447" r:id="rId8"/>
    <p:sldId id="448" r:id="rId9"/>
    <p:sldId id="369" r:id="rId10"/>
    <p:sldId id="456" r:id="rId11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99FF"/>
    <a:srgbClr val="CCCCFF"/>
    <a:srgbClr val="FFCCCC"/>
    <a:srgbClr val="FFA5A5"/>
    <a:srgbClr val="FFFF66"/>
    <a:srgbClr val="FFDC95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936" autoAdjust="0"/>
    <p:restoredTop sz="94591" autoAdjust="0"/>
  </p:normalViewPr>
  <p:slideViewPr>
    <p:cSldViewPr snapToGrid="0">
      <p:cViewPr>
        <p:scale>
          <a:sx n="80" d="100"/>
          <a:sy n="80" d="100"/>
        </p:scale>
        <p:origin x="-1860" y="-300"/>
      </p:cViewPr>
      <p:guideLst>
        <p:guide orient="horz" pos="1064"/>
        <p:guide pos="10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2712" y="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33575" y="330200"/>
            <a:ext cx="3373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Overview of Java Enterprise Edition</a:t>
            </a:r>
          </a:p>
        </p:txBody>
      </p:sp>
      <p:sp>
        <p:nvSpPr>
          <p:cNvPr id="24579" name="Line 7"/>
          <p:cNvSpPr>
            <a:spLocks noChangeShapeType="1"/>
          </p:cNvSpPr>
          <p:nvPr/>
        </p:nvSpPr>
        <p:spPr bwMode="auto">
          <a:xfrm>
            <a:off x="719138" y="590550"/>
            <a:ext cx="567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0" name="Line 8"/>
          <p:cNvSpPr>
            <a:spLocks noChangeShapeType="1"/>
          </p:cNvSpPr>
          <p:nvPr/>
        </p:nvSpPr>
        <p:spPr bwMode="auto">
          <a:xfrm>
            <a:off x="719138" y="9688513"/>
            <a:ext cx="567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2406650" y="9744075"/>
            <a:ext cx="2286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 b="0"/>
              <a:t>© Olsen Software, 2011</a:t>
            </a:r>
          </a:p>
        </p:txBody>
      </p:sp>
    </p:spTree>
    <p:extLst>
      <p:ext uri="{BB962C8B-B14F-4D97-AF65-F5344CB8AC3E}">
        <p14:creationId xmlns:p14="http://schemas.microsoft.com/office/powerpoint/2010/main" val="2869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33575" y="330200"/>
            <a:ext cx="3373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Overview of Java Enterprise Edition</a:t>
            </a:r>
          </a:p>
        </p:txBody>
      </p:sp>
      <p:sp>
        <p:nvSpPr>
          <p:cNvPr id="1331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668838"/>
            <a:ext cx="56800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3317" name="Line 8"/>
          <p:cNvSpPr>
            <a:spLocks noChangeShapeType="1"/>
          </p:cNvSpPr>
          <p:nvPr/>
        </p:nvSpPr>
        <p:spPr bwMode="auto">
          <a:xfrm>
            <a:off x="719138" y="4659313"/>
            <a:ext cx="56705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8" name="Line 9"/>
          <p:cNvSpPr>
            <a:spLocks noChangeShapeType="1"/>
          </p:cNvSpPr>
          <p:nvPr/>
        </p:nvSpPr>
        <p:spPr bwMode="auto">
          <a:xfrm>
            <a:off x="719138" y="9688513"/>
            <a:ext cx="567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2406650" y="9744075"/>
            <a:ext cx="2286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 b="0"/>
              <a:t>© Olsen Software, 2011</a:t>
            </a:r>
          </a:p>
        </p:txBody>
      </p:sp>
      <p:sp>
        <p:nvSpPr>
          <p:cNvPr id="13320" name="Line 11"/>
          <p:cNvSpPr>
            <a:spLocks noChangeShapeType="1"/>
          </p:cNvSpPr>
          <p:nvPr/>
        </p:nvSpPr>
        <p:spPr bwMode="auto">
          <a:xfrm>
            <a:off x="719138" y="590550"/>
            <a:ext cx="567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74141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Overview of Java Enterprise Edition</a:t>
            </a:r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Notes Placeholder 1"/>
          <p:cNvSpPr>
            <a:spLocks noGrp="1"/>
          </p:cNvSpPr>
          <p:nvPr/>
        </p:nvSpPr>
        <p:spPr bwMode="auto">
          <a:xfrm>
            <a:off x="709613" y="4668838"/>
            <a:ext cx="56800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Overview of Java Enterprise Edition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Notes Placeholder 1"/>
          <p:cNvSpPr>
            <a:spLocks noGrp="1"/>
          </p:cNvSpPr>
          <p:nvPr/>
        </p:nvSpPr>
        <p:spPr bwMode="auto">
          <a:xfrm>
            <a:off x="709613" y="4668838"/>
            <a:ext cx="56800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Overview of Java Enterprise Edition</a:t>
            </a: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Notes Placeholder 2"/>
          <p:cNvSpPr>
            <a:spLocks noGrp="1"/>
          </p:cNvSpPr>
          <p:nvPr/>
        </p:nvSpPr>
        <p:spPr bwMode="auto">
          <a:xfrm>
            <a:off x="709613" y="4668838"/>
            <a:ext cx="56800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Overview of Java Enterprise Edition</a:t>
            </a: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Notes Placeholder 1"/>
          <p:cNvSpPr>
            <a:spLocks noGrp="1"/>
          </p:cNvSpPr>
          <p:nvPr/>
        </p:nvSpPr>
        <p:spPr bwMode="auto">
          <a:xfrm>
            <a:off x="709613" y="4668838"/>
            <a:ext cx="56800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Overview of Java Enterprise Edition</a:t>
            </a: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Notes Placeholder 1"/>
          <p:cNvSpPr>
            <a:spLocks noGrp="1"/>
          </p:cNvSpPr>
          <p:nvPr/>
        </p:nvSpPr>
        <p:spPr bwMode="auto">
          <a:xfrm>
            <a:off x="709613" y="4668838"/>
            <a:ext cx="56800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Overview of Java Enterprise Edition</a:t>
            </a: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Notes Placeholder 1"/>
          <p:cNvSpPr>
            <a:spLocks noGrp="1"/>
          </p:cNvSpPr>
          <p:nvPr/>
        </p:nvSpPr>
        <p:spPr bwMode="auto">
          <a:xfrm>
            <a:off x="709613" y="4668838"/>
            <a:ext cx="56800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Overview of Java Enterprise Edition</a:t>
            </a: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Notes Placeholder 1"/>
          <p:cNvSpPr>
            <a:spLocks noGrp="1"/>
          </p:cNvSpPr>
          <p:nvPr/>
        </p:nvSpPr>
        <p:spPr bwMode="auto">
          <a:xfrm>
            <a:off x="709613" y="4668838"/>
            <a:ext cx="56800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Overview of Java Enterprise Edition</a:t>
            </a: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Notes Placeholder 1"/>
          <p:cNvSpPr>
            <a:spLocks noGrp="1"/>
          </p:cNvSpPr>
          <p:nvPr/>
        </p:nvSpPr>
        <p:spPr bwMode="auto">
          <a:xfrm>
            <a:off x="709613" y="4668838"/>
            <a:ext cx="56800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Overview of Java Enterprise Edition</a:t>
            </a: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Notes Placeholder 1"/>
          <p:cNvSpPr>
            <a:spLocks noGrp="1"/>
          </p:cNvSpPr>
          <p:nvPr/>
        </p:nvSpPr>
        <p:spPr bwMode="auto">
          <a:xfrm>
            <a:off x="709613" y="4668838"/>
            <a:ext cx="56800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Overview of Java Enterprise Edition</a:t>
            </a: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Notes Placeholder 1"/>
          <p:cNvSpPr>
            <a:spLocks noGrp="1"/>
          </p:cNvSpPr>
          <p:nvPr/>
        </p:nvSpPr>
        <p:spPr bwMode="auto">
          <a:xfrm>
            <a:off x="709613" y="4668838"/>
            <a:ext cx="56800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77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4DC4C-FC0B-4E54-A23F-2CA48D5D1C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79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4C6CC-5174-4F95-8628-89127D6325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58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693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78502-3705-4F63-85DF-2D08139E4C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39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693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5988" y="1196975"/>
            <a:ext cx="4167187" cy="239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5988" y="3740150"/>
            <a:ext cx="4167187" cy="239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30962-CB80-4EBC-BB30-65BDB7CC7C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1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BD7D3-A5C8-415B-BF3D-7299DD8C2D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44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E0123-EB18-4875-B406-0B6D5EA858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17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59C91-C4CA-4489-B83B-E18866D9D6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4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41F0F-77E7-4C9C-9601-66383E3EA6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82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7CAC4-3D07-4240-897F-66653618BA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86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64920-02DD-41C8-81C4-3553A46B46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92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0304F-D2A1-443D-87C2-669699A67F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41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98EEC-B71E-49FA-BB4B-800A1B39BF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9680B07-C5E8-4683-8045-7517657FCA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4" name="Rectangle 14"/>
          <p:cNvSpPr>
            <a:spLocks noChangeArrowheads="1"/>
          </p:cNvSpPr>
          <p:nvPr userDrawn="1"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5"/>
          <p:cNvSpPr>
            <a:spLocks noChangeArrowheads="1"/>
          </p:cNvSpPr>
          <p:nvPr userDrawn="1"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772400" cy="1462088"/>
          </a:xfrm>
        </p:spPr>
        <p:txBody>
          <a:bodyPr/>
          <a:lstStyle/>
          <a:p>
            <a:pPr algn="ctr" eaLnBrk="1" hangingPunct="1"/>
            <a:r>
              <a:rPr lang="en-GB" sz="3600" smtClean="0"/>
              <a:t>Overview of Java Enterprise Edition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Appendix </a:t>
            </a:r>
            <a:r>
              <a:rPr lang="en-GB" b="1" smtClean="0"/>
              <a:t>G</a:t>
            </a:r>
            <a:endParaRPr lang="en-GB" b="1" dirty="0" smtClean="0"/>
          </a:p>
          <a:p>
            <a:pPr eaLnBrk="1" hangingPunct="1">
              <a:tabLst>
                <a:tab pos="7078663" algn="l"/>
              </a:tabLst>
            </a:pPr>
            <a:endParaRPr lang="en-GB" b="1" dirty="0" smtClean="0"/>
          </a:p>
          <a:p>
            <a:pPr eaLnBrk="1" hangingPunct="1">
              <a:tabLst>
                <a:tab pos="7078663" algn="l"/>
              </a:tabLst>
            </a:pPr>
            <a:r>
              <a:rPr lang="en-GB" b="1" dirty="0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51AFAA0-E5F0-4DE1-A1CB-3D492144B217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10</a:t>
            </a:fld>
            <a:endParaRPr lang="en-GB" sz="1200" b="0" smtClean="0">
              <a:solidFill>
                <a:schemeClr val="tx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Summary of Java EE APIs</a:t>
            </a:r>
            <a:endParaRPr lang="en-GB" sz="3400" smtClean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25413" y="1430338"/>
            <a:ext cx="4151312" cy="485775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400">
                <a:solidFill>
                  <a:schemeClr val="tx2"/>
                </a:solidFill>
              </a:rPr>
              <a:t>API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125413" y="1941513"/>
            <a:ext cx="4151312" cy="3841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JDBC API</a:t>
            </a:r>
          </a:p>
        </p:txBody>
      </p:sp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125413" y="2343150"/>
            <a:ext cx="4151312" cy="384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EJB Technology</a:t>
            </a:r>
          </a:p>
        </p:txBody>
      </p:sp>
      <p:sp>
        <p:nvSpPr>
          <p:cNvPr id="12295" name="Text Box 11"/>
          <p:cNvSpPr txBox="1">
            <a:spLocks noChangeArrowheads="1"/>
          </p:cNvSpPr>
          <p:nvPr/>
        </p:nvSpPr>
        <p:spPr bwMode="auto">
          <a:xfrm>
            <a:off x="125413" y="2754313"/>
            <a:ext cx="4151312" cy="3825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Java Servlet Technology</a:t>
            </a:r>
          </a:p>
        </p:txBody>
      </p:sp>
      <p:sp>
        <p:nvSpPr>
          <p:cNvPr id="12296" name="Text Box 13"/>
          <p:cNvSpPr txBox="1">
            <a:spLocks noChangeArrowheads="1"/>
          </p:cNvSpPr>
          <p:nvPr/>
        </p:nvSpPr>
        <p:spPr bwMode="auto">
          <a:xfrm>
            <a:off x="125413" y="3155950"/>
            <a:ext cx="4151312" cy="384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Java Server Page (JSP) Technology</a:t>
            </a:r>
          </a:p>
        </p:txBody>
      </p:sp>
      <p:sp>
        <p:nvSpPr>
          <p:cNvPr id="12297" name="Text Box 15"/>
          <p:cNvSpPr txBox="1">
            <a:spLocks noChangeArrowheads="1"/>
          </p:cNvSpPr>
          <p:nvPr/>
        </p:nvSpPr>
        <p:spPr bwMode="auto">
          <a:xfrm>
            <a:off x="125413" y="3563938"/>
            <a:ext cx="4151312" cy="3841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Java Naming and Directory Interface (JNDI)</a:t>
            </a:r>
          </a:p>
        </p:txBody>
      </p:sp>
      <p:sp>
        <p:nvSpPr>
          <p:cNvPr id="12298" name="Text Box 19"/>
          <p:cNvSpPr txBox="1">
            <a:spLocks noChangeArrowheads="1"/>
          </p:cNvSpPr>
          <p:nvPr/>
        </p:nvSpPr>
        <p:spPr bwMode="auto">
          <a:xfrm>
            <a:off x="125413" y="4371975"/>
            <a:ext cx="4151312" cy="3841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Java Transaction API (JTA)</a:t>
            </a:r>
          </a:p>
        </p:txBody>
      </p:sp>
      <p:sp>
        <p:nvSpPr>
          <p:cNvPr id="12299" name="Text Box 21"/>
          <p:cNvSpPr txBox="1">
            <a:spLocks noChangeArrowheads="1"/>
          </p:cNvSpPr>
          <p:nvPr/>
        </p:nvSpPr>
        <p:spPr bwMode="auto">
          <a:xfrm>
            <a:off x="125413" y="4773613"/>
            <a:ext cx="4151312" cy="384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JavaMail API</a:t>
            </a:r>
          </a:p>
        </p:txBody>
      </p:sp>
      <p:sp>
        <p:nvSpPr>
          <p:cNvPr id="12300" name="Text Box 23"/>
          <p:cNvSpPr txBox="1">
            <a:spLocks noChangeArrowheads="1"/>
          </p:cNvSpPr>
          <p:nvPr/>
        </p:nvSpPr>
        <p:spPr bwMode="auto">
          <a:xfrm>
            <a:off x="125413" y="5184775"/>
            <a:ext cx="4151312" cy="3825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JavaBeans Activation Framework (JAF)</a:t>
            </a:r>
          </a:p>
        </p:txBody>
      </p:sp>
      <p:sp>
        <p:nvSpPr>
          <p:cNvPr id="12301" name="Text Box 25"/>
          <p:cNvSpPr txBox="1">
            <a:spLocks noChangeArrowheads="1"/>
          </p:cNvSpPr>
          <p:nvPr/>
        </p:nvSpPr>
        <p:spPr bwMode="auto">
          <a:xfrm>
            <a:off x="125413" y="5586413"/>
            <a:ext cx="4151312" cy="384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Java API for XML Processing (JAXP)</a:t>
            </a:r>
          </a:p>
        </p:txBody>
      </p:sp>
      <p:sp>
        <p:nvSpPr>
          <p:cNvPr id="12302" name="Text Box 27"/>
          <p:cNvSpPr txBox="1">
            <a:spLocks noChangeArrowheads="1"/>
          </p:cNvSpPr>
          <p:nvPr/>
        </p:nvSpPr>
        <p:spPr bwMode="auto">
          <a:xfrm>
            <a:off x="125413" y="5994400"/>
            <a:ext cx="4151312" cy="3841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Java EE Container Architecture</a:t>
            </a:r>
          </a:p>
        </p:txBody>
      </p:sp>
      <p:sp>
        <p:nvSpPr>
          <p:cNvPr id="12303" name="Text Box 29"/>
          <p:cNvSpPr txBox="1">
            <a:spLocks noChangeArrowheads="1"/>
          </p:cNvSpPr>
          <p:nvPr/>
        </p:nvSpPr>
        <p:spPr bwMode="auto">
          <a:xfrm>
            <a:off x="125413" y="3971925"/>
            <a:ext cx="4151312" cy="384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Java Message Service (JMS)</a:t>
            </a:r>
          </a:p>
        </p:txBody>
      </p:sp>
      <p:sp>
        <p:nvSpPr>
          <p:cNvPr id="12304" name="Text Box 31"/>
          <p:cNvSpPr txBox="1">
            <a:spLocks noChangeArrowheads="1"/>
          </p:cNvSpPr>
          <p:nvPr/>
        </p:nvSpPr>
        <p:spPr bwMode="auto">
          <a:xfrm>
            <a:off x="125413" y="6394450"/>
            <a:ext cx="4151312" cy="384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Java Authentication/Authorization Svc (JAAS)</a:t>
            </a:r>
          </a:p>
        </p:txBody>
      </p:sp>
      <p:sp>
        <p:nvSpPr>
          <p:cNvPr id="12305" name="Text Box 5"/>
          <p:cNvSpPr txBox="1">
            <a:spLocks noChangeArrowheads="1"/>
          </p:cNvSpPr>
          <p:nvPr/>
        </p:nvSpPr>
        <p:spPr bwMode="auto">
          <a:xfrm>
            <a:off x="4303713" y="1430338"/>
            <a:ext cx="4705350" cy="485775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400">
                <a:solidFill>
                  <a:schemeClr val="tx2"/>
                </a:solidFill>
              </a:rPr>
              <a:t>Description</a:t>
            </a:r>
          </a:p>
        </p:txBody>
      </p:sp>
      <p:sp>
        <p:nvSpPr>
          <p:cNvPr id="12306" name="Text Box 8"/>
          <p:cNvSpPr txBox="1">
            <a:spLocks noChangeArrowheads="1"/>
          </p:cNvSpPr>
          <p:nvPr/>
        </p:nvSpPr>
        <p:spPr bwMode="auto">
          <a:xfrm>
            <a:off x="4303713" y="1941513"/>
            <a:ext cx="4705350" cy="3841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Access, update, and manage databases</a:t>
            </a:r>
          </a:p>
        </p:txBody>
      </p:sp>
      <p:sp>
        <p:nvSpPr>
          <p:cNvPr id="12307" name="Text Box 10"/>
          <p:cNvSpPr txBox="1">
            <a:spLocks noChangeArrowheads="1"/>
          </p:cNvSpPr>
          <p:nvPr/>
        </p:nvSpPr>
        <p:spPr bwMode="auto">
          <a:xfrm>
            <a:off x="4303713" y="2343150"/>
            <a:ext cx="4705350" cy="384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Build reusable business components</a:t>
            </a:r>
          </a:p>
        </p:txBody>
      </p:sp>
      <p:sp>
        <p:nvSpPr>
          <p:cNvPr id="12308" name="Text Box 12"/>
          <p:cNvSpPr txBox="1">
            <a:spLocks noChangeArrowheads="1"/>
          </p:cNvSpPr>
          <p:nvPr/>
        </p:nvSpPr>
        <p:spPr bwMode="auto">
          <a:xfrm>
            <a:off x="4303713" y="2754313"/>
            <a:ext cx="4705350" cy="3825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Write a Java class to create Web page content dynamically</a:t>
            </a:r>
          </a:p>
        </p:txBody>
      </p:sp>
      <p:sp>
        <p:nvSpPr>
          <p:cNvPr id="12309" name="Text Box 14"/>
          <p:cNvSpPr txBox="1">
            <a:spLocks noChangeArrowheads="1"/>
          </p:cNvSpPr>
          <p:nvPr/>
        </p:nvSpPr>
        <p:spPr bwMode="auto">
          <a:xfrm>
            <a:off x="4303713" y="3155950"/>
            <a:ext cx="4705350" cy="384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Embed server-side Java scriptlets in HTML markup</a:t>
            </a:r>
          </a:p>
        </p:txBody>
      </p:sp>
      <p:sp>
        <p:nvSpPr>
          <p:cNvPr id="12310" name="Text Box 16"/>
          <p:cNvSpPr txBox="1">
            <a:spLocks noChangeArrowheads="1"/>
          </p:cNvSpPr>
          <p:nvPr/>
        </p:nvSpPr>
        <p:spPr bwMode="auto">
          <a:xfrm>
            <a:off x="4303713" y="3563938"/>
            <a:ext cx="4705350" cy="3841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Bind objects to names, to achieve location-independence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4303713" y="4371975"/>
            <a:ext cx="4705350" cy="3841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Create, commit, and rollback transactions</a:t>
            </a:r>
          </a:p>
        </p:txBody>
      </p:sp>
      <p:sp>
        <p:nvSpPr>
          <p:cNvPr id="12312" name="Text Box 22"/>
          <p:cNvSpPr txBox="1">
            <a:spLocks noChangeArrowheads="1"/>
          </p:cNvSpPr>
          <p:nvPr/>
        </p:nvSpPr>
        <p:spPr bwMode="auto">
          <a:xfrm>
            <a:off x="4303713" y="4773613"/>
            <a:ext cx="4705350" cy="384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Send e-mails</a:t>
            </a:r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4303713" y="5184775"/>
            <a:ext cx="4705350" cy="3825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Encapsulate access to different pieces of data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4303713" y="5586413"/>
            <a:ext cx="4705350" cy="384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Process XML documents using DOM, SAX, and XSLT</a:t>
            </a:r>
          </a:p>
        </p:txBody>
      </p:sp>
      <p:sp>
        <p:nvSpPr>
          <p:cNvPr id="12315" name="Text Box 28"/>
          <p:cNvSpPr txBox="1">
            <a:spLocks noChangeArrowheads="1"/>
          </p:cNvSpPr>
          <p:nvPr/>
        </p:nvSpPr>
        <p:spPr bwMode="auto">
          <a:xfrm>
            <a:off x="4332288" y="5994400"/>
            <a:ext cx="4705350" cy="3841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Used by tool vendors, to hook tools into Java EE platform</a:t>
            </a:r>
          </a:p>
        </p:txBody>
      </p:sp>
      <p:sp>
        <p:nvSpPr>
          <p:cNvPr id="12316" name="Text Box 30"/>
          <p:cNvSpPr txBox="1">
            <a:spLocks noChangeArrowheads="1"/>
          </p:cNvSpPr>
          <p:nvPr/>
        </p:nvSpPr>
        <p:spPr bwMode="auto">
          <a:xfrm>
            <a:off x="4303713" y="3971925"/>
            <a:ext cx="4705350" cy="384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Send and receive messages</a:t>
            </a:r>
          </a:p>
        </p:txBody>
      </p:sp>
      <p:sp>
        <p:nvSpPr>
          <p:cNvPr id="12317" name="Text Box 32"/>
          <p:cNvSpPr txBox="1">
            <a:spLocks noChangeArrowheads="1"/>
          </p:cNvSpPr>
          <p:nvPr/>
        </p:nvSpPr>
        <p:spPr bwMode="auto">
          <a:xfrm>
            <a:off x="4332288" y="6394450"/>
            <a:ext cx="4705350" cy="384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200">
                <a:solidFill>
                  <a:schemeClr val="tx2"/>
                </a:solidFill>
              </a:rPr>
              <a:t>Authenticate and authorize a user or group of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4C1F2D6-E92D-4FD2-A10E-26E28B575DBF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2</a:t>
            </a:fld>
            <a:endParaRPr lang="en-GB" sz="1200" b="0" smtClean="0">
              <a:solidFill>
                <a:schemeClr val="tx2"/>
              </a:solidFill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a distributed object application?</a:t>
            </a:r>
          </a:p>
          <a:p>
            <a:pPr eaLnBrk="1" hangingPunct="1"/>
            <a:r>
              <a:rPr lang="en-GB" smtClean="0"/>
              <a:t>Building distributed applications in Java</a:t>
            </a:r>
          </a:p>
          <a:p>
            <a:pPr eaLnBrk="1" hangingPunct="1"/>
            <a:r>
              <a:rPr lang="en-GB" smtClean="0"/>
              <a:t>What is a Web application?</a:t>
            </a:r>
          </a:p>
          <a:p>
            <a:pPr eaLnBrk="1" hangingPunct="1"/>
            <a:r>
              <a:rPr lang="en-GB" smtClean="0"/>
              <a:t>Building Web applications in Java</a:t>
            </a:r>
          </a:p>
          <a:p>
            <a:pPr eaLnBrk="1" hangingPunct="1"/>
            <a:r>
              <a:rPr lang="en-GB" smtClean="0"/>
              <a:t>What is a message-based system?</a:t>
            </a:r>
          </a:p>
          <a:p>
            <a:pPr eaLnBrk="1" hangingPunct="1"/>
            <a:r>
              <a:rPr lang="en-GB" smtClean="0"/>
              <a:t>What is the role of Web services?</a:t>
            </a:r>
          </a:p>
          <a:p>
            <a:pPr eaLnBrk="1" hangingPunct="1"/>
            <a:r>
              <a:rPr lang="en-GB" smtClean="0"/>
              <a:t>Java EE architecture</a:t>
            </a:r>
          </a:p>
          <a:p>
            <a:pPr eaLnBrk="1" hangingPunct="1"/>
            <a:r>
              <a:rPr lang="en-GB" smtClean="0"/>
              <a:t>Summary of Java EE 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7CCDE10-80A7-44D5-96C6-216994EE82A5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3</a:t>
            </a:fld>
            <a:endParaRPr lang="en-GB" sz="1200" b="0" smtClean="0">
              <a:solidFill>
                <a:schemeClr val="tx2"/>
              </a:solidFill>
            </a:endParaRPr>
          </a:p>
        </p:txBody>
      </p:sp>
      <p:pic>
        <p:nvPicPr>
          <p:cNvPr id="5123" name="Picture 30" descr="BS0010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735263"/>
            <a:ext cx="16811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300" smtClean="0"/>
              <a:t>What is a Distributed Object Application?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A distributed object application is an object-oriented application spread over multiple logical tiers</a:t>
            </a:r>
          </a:p>
          <a:p>
            <a:pPr lvl="1" eaLnBrk="1" hangingPunct="1"/>
            <a:r>
              <a:rPr lang="en-US" smtClean="0"/>
              <a:t>Typically also distributed over multiple physical tiers -- why?</a:t>
            </a:r>
          </a:p>
        </p:txBody>
      </p:sp>
      <p:pic>
        <p:nvPicPr>
          <p:cNvPr id="5126" name="Picture 28" descr="BS00103_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01013" y="3116263"/>
            <a:ext cx="971550" cy="1654175"/>
          </a:xfrm>
          <a:noFill/>
        </p:spPr>
      </p:pic>
      <p:sp>
        <p:nvSpPr>
          <p:cNvPr id="5127" name="Line 8"/>
          <p:cNvSpPr>
            <a:spLocks noChangeShapeType="1"/>
          </p:cNvSpPr>
          <p:nvPr/>
        </p:nvSpPr>
        <p:spPr bwMode="auto">
          <a:xfrm>
            <a:off x="2644775" y="3487738"/>
            <a:ext cx="26876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682625" y="3241675"/>
            <a:ext cx="2103438" cy="995363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chemeClr val="tx2"/>
                </a:solidFill>
              </a:rPr>
              <a:t>Java client app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582863" y="3179763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Method call</a:t>
            </a: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 flipV="1">
            <a:off x="2654300" y="3989388"/>
            <a:ext cx="3109913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1" name="Oval 7"/>
          <p:cNvSpPr>
            <a:spLocks noChangeArrowheads="1"/>
          </p:cNvSpPr>
          <p:nvPr/>
        </p:nvSpPr>
        <p:spPr bwMode="auto">
          <a:xfrm>
            <a:off x="5199063" y="3241675"/>
            <a:ext cx="2103437" cy="995363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chemeClr val="tx2"/>
                </a:solidFill>
              </a:rPr>
              <a:t>Remote object in</a:t>
            </a:r>
            <a:br>
              <a:rPr lang="en-GB">
                <a:solidFill>
                  <a:schemeClr val="tx2"/>
                </a:solidFill>
              </a:rPr>
            </a:br>
            <a:r>
              <a:rPr lang="en-GB">
                <a:solidFill>
                  <a:schemeClr val="tx2"/>
                </a:solidFill>
              </a:rPr>
              <a:t>Java server app</a:t>
            </a: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4625975" y="3963988"/>
            <a:ext cx="833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4213225" y="2971800"/>
            <a:ext cx="0" cy="2579688"/>
          </a:xfrm>
          <a:prstGeom prst="line">
            <a:avLst/>
          </a:pr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4" name="AutoShape 13"/>
          <p:cNvSpPr>
            <a:spLocks noChangeArrowheads="1"/>
          </p:cNvSpPr>
          <p:nvPr/>
        </p:nvSpPr>
        <p:spPr bwMode="auto">
          <a:xfrm>
            <a:off x="7980363" y="3408363"/>
            <a:ext cx="698500" cy="928687"/>
          </a:xfrm>
          <a:prstGeom prst="can">
            <a:avLst>
              <a:gd name="adj" fmla="val 33239"/>
            </a:avLst>
          </a:prstGeom>
          <a:gradFill rotWithShape="1">
            <a:gsLst>
              <a:gs pos="0">
                <a:srgbClr val="002041"/>
              </a:gs>
              <a:gs pos="50000">
                <a:srgbClr val="0066CC"/>
              </a:gs>
              <a:gs pos="100000">
                <a:srgbClr val="002041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839788" y="5541963"/>
            <a:ext cx="1817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Client computer</a:t>
            </a:r>
          </a:p>
        </p:txBody>
      </p:sp>
      <p:sp>
        <p:nvSpPr>
          <p:cNvPr id="5136" name="Text Box 20"/>
          <p:cNvSpPr txBox="1">
            <a:spLocks noChangeArrowheads="1"/>
          </p:cNvSpPr>
          <p:nvPr/>
        </p:nvSpPr>
        <p:spPr bwMode="auto">
          <a:xfrm>
            <a:off x="3633788" y="5541963"/>
            <a:ext cx="1063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Network</a:t>
            </a:r>
          </a:p>
        </p:txBody>
      </p:sp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5330825" y="5541963"/>
            <a:ext cx="1889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Server computer</a:t>
            </a:r>
          </a:p>
        </p:txBody>
      </p:sp>
      <p:sp>
        <p:nvSpPr>
          <p:cNvPr id="5138" name="Text Box 22"/>
          <p:cNvSpPr txBox="1">
            <a:spLocks noChangeArrowheads="1"/>
          </p:cNvSpPr>
          <p:nvPr/>
        </p:nvSpPr>
        <p:spPr bwMode="auto">
          <a:xfrm>
            <a:off x="7908925" y="4743450"/>
            <a:ext cx="1143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Database</a:t>
            </a:r>
          </a:p>
          <a:p>
            <a:pPr algn="ctr" eaLnBrk="1" hangingPunct="1"/>
            <a:r>
              <a:rPr lang="en-GB">
                <a:solidFill>
                  <a:schemeClr val="tx2"/>
                </a:solidFill>
              </a:rPr>
              <a:t>server</a:t>
            </a:r>
          </a:p>
        </p:txBody>
      </p:sp>
      <p:sp>
        <p:nvSpPr>
          <p:cNvPr id="5139" name="Line 23"/>
          <p:cNvSpPr>
            <a:spLocks noChangeShapeType="1"/>
          </p:cNvSpPr>
          <p:nvPr/>
        </p:nvSpPr>
        <p:spPr bwMode="auto">
          <a:xfrm>
            <a:off x="7294563" y="3730625"/>
            <a:ext cx="6810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140" name="Picture 14" descr="j028575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75" y="4100513"/>
            <a:ext cx="2190750" cy="1346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19F907C-D9D7-42C0-90C8-91D302DAE276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4</a:t>
            </a:fld>
            <a:endParaRPr lang="en-GB" sz="1200" b="0" smtClean="0">
              <a:solidFill>
                <a:schemeClr val="tx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Building Distributed Applications in Java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40363"/>
          </a:xfrm>
          <a:noFill/>
        </p:spPr>
        <p:txBody>
          <a:bodyPr/>
          <a:lstStyle/>
          <a:p>
            <a:pPr eaLnBrk="1" hangingPunct="1"/>
            <a:r>
              <a:rPr lang="en-GB" smtClean="0"/>
              <a:t>Java provides several different options for building distributed object applications</a:t>
            </a:r>
          </a:p>
          <a:p>
            <a:pPr lvl="1" eaLnBrk="1" hangingPunct="1"/>
            <a:r>
              <a:rPr lang="en-US" smtClean="0"/>
              <a:t>Session beans</a:t>
            </a:r>
          </a:p>
          <a:p>
            <a:pPr lvl="1" eaLnBrk="1" hangingPunct="1"/>
            <a:r>
              <a:rPr lang="en-US" smtClean="0"/>
              <a:t>Remote Method Invocation (RMI)</a:t>
            </a:r>
          </a:p>
          <a:p>
            <a:pPr lvl="1" eaLnBrk="1" hangingPunct="1"/>
            <a:r>
              <a:rPr lang="en-US" smtClean="0"/>
              <a:t>Common Object Request Broker Architecture (CORBA)</a:t>
            </a:r>
          </a:p>
          <a:p>
            <a:pPr lvl="2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08A9C12-09C7-4A88-A4D6-7E4E3E5179FB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5</a:t>
            </a:fld>
            <a:endParaRPr lang="en-GB" sz="1200" b="0" smtClean="0">
              <a:solidFill>
                <a:schemeClr val="tx2"/>
              </a:solidFill>
            </a:endParaRPr>
          </a:p>
        </p:txBody>
      </p:sp>
      <p:pic>
        <p:nvPicPr>
          <p:cNvPr id="7171" name="Picture 2" descr="BS0010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735263"/>
            <a:ext cx="16811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What is a Web Application?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A Web application is an application hosted by a Web server, to create and return HTML content dynamically</a:t>
            </a:r>
          </a:p>
          <a:p>
            <a:pPr lvl="1" eaLnBrk="1" hangingPunct="1"/>
            <a:r>
              <a:rPr lang="en-US" smtClean="0"/>
              <a:t>To provide up-to-date, targeted Web content to browser users</a:t>
            </a:r>
          </a:p>
        </p:txBody>
      </p:sp>
      <p:pic>
        <p:nvPicPr>
          <p:cNvPr id="7174" name="Picture 5" descr="BS00103_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01013" y="3116263"/>
            <a:ext cx="971550" cy="1654175"/>
          </a:xfrm>
          <a:noFill/>
        </p:spPr>
      </p:pic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2444750" y="3487738"/>
            <a:ext cx="26876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479425" y="3241675"/>
            <a:ext cx="2335213" cy="995363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chemeClr val="tx2"/>
                </a:solidFill>
              </a:rPr>
              <a:t>HTML form</a:t>
            </a:r>
          </a:p>
          <a:p>
            <a:pPr algn="ctr"/>
            <a:r>
              <a:rPr lang="en-GB">
                <a:solidFill>
                  <a:schemeClr val="tx2"/>
                </a:solidFill>
              </a:rPr>
              <a:t>in a browser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2582863" y="2922588"/>
            <a:ext cx="962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HTTP</a:t>
            </a:r>
          </a:p>
          <a:p>
            <a:pPr eaLnBrk="1" hangingPunct="1"/>
            <a:r>
              <a:rPr lang="en-GB">
                <a:solidFill>
                  <a:schemeClr val="tx2"/>
                </a:solidFill>
              </a:rPr>
              <a:t>request</a:t>
            </a: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H="1" flipV="1">
            <a:off x="2654300" y="3989388"/>
            <a:ext cx="3109913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4967288" y="3241675"/>
            <a:ext cx="2335212" cy="995363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chemeClr val="tx2"/>
                </a:solidFill>
              </a:rPr>
              <a:t>Java Web application</a:t>
            </a:r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4511675" y="3963988"/>
            <a:ext cx="1108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HTTP</a:t>
            </a:r>
          </a:p>
          <a:p>
            <a:pPr eaLnBrk="1" hangingPunct="1"/>
            <a:r>
              <a:rPr lang="en-GB">
                <a:solidFill>
                  <a:schemeClr val="tx2"/>
                </a:solidFill>
              </a:rPr>
              <a:t>response</a:t>
            </a:r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4213225" y="2971800"/>
            <a:ext cx="0" cy="2579688"/>
          </a:xfrm>
          <a:prstGeom prst="line">
            <a:avLst/>
          </a:pr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2" name="AutoShape 13"/>
          <p:cNvSpPr>
            <a:spLocks noChangeArrowheads="1"/>
          </p:cNvSpPr>
          <p:nvPr/>
        </p:nvSpPr>
        <p:spPr bwMode="auto">
          <a:xfrm>
            <a:off x="7980363" y="3408363"/>
            <a:ext cx="698500" cy="928687"/>
          </a:xfrm>
          <a:prstGeom prst="can">
            <a:avLst>
              <a:gd name="adj" fmla="val 33239"/>
            </a:avLst>
          </a:prstGeom>
          <a:gradFill rotWithShape="1">
            <a:gsLst>
              <a:gs pos="0">
                <a:srgbClr val="002041"/>
              </a:gs>
              <a:gs pos="50000">
                <a:srgbClr val="0066CC"/>
              </a:gs>
              <a:gs pos="100000">
                <a:srgbClr val="002041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839788" y="5541963"/>
            <a:ext cx="1790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Browser at the</a:t>
            </a:r>
          </a:p>
          <a:p>
            <a:pPr algn="ctr" eaLnBrk="1" hangingPunct="1"/>
            <a:r>
              <a:rPr lang="en-GB">
                <a:solidFill>
                  <a:schemeClr val="tx2"/>
                </a:solidFill>
              </a:rPr>
              <a:t>client computer</a:t>
            </a:r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3633788" y="5541963"/>
            <a:ext cx="1063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Network</a:t>
            </a:r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5545138" y="5541963"/>
            <a:ext cx="1428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Web Server </a:t>
            </a:r>
          </a:p>
          <a:p>
            <a:pPr algn="ctr" eaLnBrk="1" hangingPunct="1"/>
            <a:r>
              <a:rPr lang="en-GB">
                <a:solidFill>
                  <a:schemeClr val="tx2"/>
                </a:solidFill>
              </a:rPr>
              <a:t>computer</a:t>
            </a:r>
          </a:p>
        </p:txBody>
      </p:sp>
      <p:sp>
        <p:nvSpPr>
          <p:cNvPr id="7186" name="Text Box 17"/>
          <p:cNvSpPr txBox="1">
            <a:spLocks noChangeArrowheads="1"/>
          </p:cNvSpPr>
          <p:nvPr/>
        </p:nvSpPr>
        <p:spPr bwMode="auto">
          <a:xfrm>
            <a:off x="7908925" y="4743450"/>
            <a:ext cx="1143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Database</a:t>
            </a:r>
          </a:p>
          <a:p>
            <a:pPr algn="ctr" eaLnBrk="1" hangingPunct="1"/>
            <a:r>
              <a:rPr lang="en-GB">
                <a:solidFill>
                  <a:schemeClr val="tx2"/>
                </a:solidFill>
              </a:rPr>
              <a:t>server</a:t>
            </a:r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7294563" y="3730625"/>
            <a:ext cx="6810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188" name="Picture 19" descr="j028575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75" y="4100513"/>
            <a:ext cx="2190750" cy="1346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6C67060-01AC-48DE-A872-A1EA8948B116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6</a:t>
            </a:fld>
            <a:endParaRPr lang="en-GB" sz="1200" b="0" smtClean="0">
              <a:solidFill>
                <a:schemeClr val="tx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Building Web Applications in Java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40363"/>
          </a:xfrm>
          <a:noFill/>
        </p:spPr>
        <p:txBody>
          <a:bodyPr/>
          <a:lstStyle/>
          <a:p>
            <a:pPr eaLnBrk="1" hangingPunct="1"/>
            <a:r>
              <a:rPr lang="en-GB" smtClean="0"/>
              <a:t>Java provides two different ways for writing Web applications</a:t>
            </a:r>
          </a:p>
          <a:p>
            <a:pPr lvl="1" eaLnBrk="1" hangingPunct="1"/>
            <a:r>
              <a:rPr lang="en-GB" smtClean="0"/>
              <a:t>Servlets</a:t>
            </a:r>
          </a:p>
          <a:p>
            <a:pPr lvl="1" eaLnBrk="1" hangingPunct="1"/>
            <a:r>
              <a:rPr lang="en-GB" smtClean="0"/>
              <a:t>Java Server Pages (JSPs)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The dynamic content for Web applications is typically obtained from a relational database (RDBMS)</a:t>
            </a:r>
          </a:p>
          <a:p>
            <a:pPr lvl="1" eaLnBrk="1" hangingPunct="1"/>
            <a:r>
              <a:rPr lang="en-GB" smtClean="0"/>
              <a:t>Using JDBC, EJBs, JPA, Hibernate,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725149C-1455-4886-8262-5D9E11371DD1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7</a:t>
            </a:fld>
            <a:endParaRPr lang="en-GB" sz="1200" b="0" smtClean="0">
              <a:solidFill>
                <a:schemeClr val="tx2"/>
              </a:solidFill>
            </a:endParaRPr>
          </a:p>
        </p:txBody>
      </p:sp>
      <p:sp>
        <p:nvSpPr>
          <p:cNvPr id="9219" name="Freeform 260"/>
          <p:cNvSpPr>
            <a:spLocks/>
          </p:cNvSpPr>
          <p:nvPr/>
        </p:nvSpPr>
        <p:spPr bwMode="auto">
          <a:xfrm>
            <a:off x="3089275" y="4694238"/>
            <a:ext cx="2662238" cy="314325"/>
          </a:xfrm>
          <a:custGeom>
            <a:avLst/>
            <a:gdLst>
              <a:gd name="T0" fmla="*/ 0 w 1445"/>
              <a:gd name="T1" fmla="*/ 0 h 198"/>
              <a:gd name="T2" fmla="*/ 2147483647 w 1445"/>
              <a:gd name="T3" fmla="*/ 0 h 198"/>
              <a:gd name="T4" fmla="*/ 2147483647 w 1445"/>
              <a:gd name="T5" fmla="*/ 2147483647 h 198"/>
              <a:gd name="T6" fmla="*/ 0 60000 65536"/>
              <a:gd name="T7" fmla="*/ 0 60000 65536"/>
              <a:gd name="T8" fmla="*/ 0 60000 65536"/>
              <a:gd name="T9" fmla="*/ 0 w 1445"/>
              <a:gd name="T10" fmla="*/ 0 h 198"/>
              <a:gd name="T11" fmla="*/ 1445 w 1445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5" h="198">
                <a:moveTo>
                  <a:pt x="0" y="0"/>
                </a:moveTo>
                <a:lnTo>
                  <a:pt x="1445" y="0"/>
                </a:lnTo>
                <a:lnTo>
                  <a:pt x="1445" y="198"/>
                </a:ln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What is a Message-Based System?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A message-based system is a system where applications communicate by sending and receiving messages</a:t>
            </a:r>
          </a:p>
          <a:p>
            <a:pPr lvl="1" eaLnBrk="1" hangingPunct="1"/>
            <a:r>
              <a:rPr lang="en-US" smtClean="0"/>
              <a:t>Helps to decouple the 'sending' application from the 'receiving' application</a:t>
            </a:r>
          </a:p>
          <a:p>
            <a:pPr lvl="1" eaLnBrk="1" hangingPunct="1"/>
            <a:r>
              <a:rPr lang="en-US" smtClean="0"/>
              <a:t>Extremely useful for integrating heterogeneous applications, on different platforms/operating systems/languages</a:t>
            </a:r>
          </a:p>
          <a:p>
            <a:pPr lvl="1" eaLnBrk="1" hangingPunct="1"/>
            <a:r>
              <a:rPr lang="en-US" smtClean="0"/>
              <a:t>Java Message Service (JMS) is a standard Java messaging API</a:t>
            </a:r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930275" y="4221163"/>
            <a:ext cx="2335213" cy="99536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chemeClr val="tx2"/>
                </a:solidFill>
              </a:rPr>
              <a:t>Message sender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3276600" y="4129088"/>
            <a:ext cx="1327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400">
                <a:solidFill>
                  <a:schemeClr val="tx2"/>
                </a:solidFill>
              </a:rPr>
              <a:t>Put message</a:t>
            </a:r>
          </a:p>
          <a:p>
            <a:pPr eaLnBrk="1" hangingPunct="1"/>
            <a:r>
              <a:rPr lang="en-GB" sz="1400">
                <a:solidFill>
                  <a:schemeClr val="tx2"/>
                </a:solidFill>
              </a:rPr>
              <a:t>in queue</a:t>
            </a:r>
          </a:p>
        </p:txBody>
      </p:sp>
      <p:sp>
        <p:nvSpPr>
          <p:cNvPr id="9224" name="Oval 10"/>
          <p:cNvSpPr>
            <a:spLocks noChangeArrowheads="1"/>
          </p:cNvSpPr>
          <p:nvPr/>
        </p:nvSpPr>
        <p:spPr bwMode="auto">
          <a:xfrm>
            <a:off x="6318250" y="4221163"/>
            <a:ext cx="2335213" cy="99536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chemeClr val="tx2"/>
                </a:solidFill>
              </a:rPr>
              <a:t>Message receiver</a:t>
            </a:r>
          </a:p>
        </p:txBody>
      </p:sp>
      <p:sp>
        <p:nvSpPr>
          <p:cNvPr id="9225" name="Line 12"/>
          <p:cNvSpPr>
            <a:spLocks noChangeShapeType="1"/>
          </p:cNvSpPr>
          <p:nvPr/>
        </p:nvSpPr>
        <p:spPr bwMode="auto">
          <a:xfrm>
            <a:off x="4835525" y="4208463"/>
            <a:ext cx="0" cy="2159000"/>
          </a:xfrm>
          <a:prstGeom prst="line">
            <a:avLst/>
          </a:pr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1228725" y="6364288"/>
            <a:ext cx="1547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Computer #1</a:t>
            </a:r>
          </a:p>
        </p:txBody>
      </p:sp>
      <p:sp>
        <p:nvSpPr>
          <p:cNvPr id="9227" name="Text Box 15"/>
          <p:cNvSpPr txBox="1">
            <a:spLocks noChangeArrowheads="1"/>
          </p:cNvSpPr>
          <p:nvPr/>
        </p:nvSpPr>
        <p:spPr bwMode="auto">
          <a:xfrm>
            <a:off x="4256088" y="6364288"/>
            <a:ext cx="1063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Network</a:t>
            </a:r>
          </a:p>
        </p:txBody>
      </p:sp>
      <p:sp>
        <p:nvSpPr>
          <p:cNvPr id="9228" name="Text Box 16"/>
          <p:cNvSpPr txBox="1">
            <a:spLocks noChangeArrowheads="1"/>
          </p:cNvSpPr>
          <p:nvPr/>
        </p:nvSpPr>
        <p:spPr bwMode="auto">
          <a:xfrm>
            <a:off x="6838950" y="6364288"/>
            <a:ext cx="1547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Computer #2</a:t>
            </a:r>
          </a:p>
        </p:txBody>
      </p:sp>
      <p:pic>
        <p:nvPicPr>
          <p:cNvPr id="9229" name="Picture 19" descr="j028575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9488" y="5080000"/>
            <a:ext cx="2190750" cy="1346200"/>
          </a:xfrm>
          <a:noFill/>
        </p:spPr>
      </p:pic>
      <p:pic>
        <p:nvPicPr>
          <p:cNvPr id="9230" name="Picture 242" descr="j02857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4995863"/>
            <a:ext cx="219075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1" name="Rectangle 254"/>
          <p:cNvSpPr>
            <a:spLocks noChangeArrowheads="1"/>
          </p:cNvSpPr>
          <p:nvPr/>
        </p:nvSpPr>
        <p:spPr bwMode="auto">
          <a:xfrm>
            <a:off x="5454650" y="4991100"/>
            <a:ext cx="1149350" cy="23653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247"/>
          <p:cNvSpPr>
            <a:spLocks noChangeArrowheads="1"/>
          </p:cNvSpPr>
          <p:nvPr/>
        </p:nvSpPr>
        <p:spPr bwMode="auto">
          <a:xfrm>
            <a:off x="5857875" y="5033963"/>
            <a:ext cx="150813" cy="150812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248"/>
          <p:cNvSpPr>
            <a:spLocks noChangeArrowheads="1"/>
          </p:cNvSpPr>
          <p:nvPr/>
        </p:nvSpPr>
        <p:spPr bwMode="auto">
          <a:xfrm>
            <a:off x="6045200" y="5033963"/>
            <a:ext cx="150813" cy="150812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249"/>
          <p:cNvSpPr>
            <a:spLocks noChangeArrowheads="1"/>
          </p:cNvSpPr>
          <p:nvPr/>
        </p:nvSpPr>
        <p:spPr bwMode="auto">
          <a:xfrm>
            <a:off x="6230938" y="5033963"/>
            <a:ext cx="150812" cy="150812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250"/>
          <p:cNvSpPr>
            <a:spLocks noChangeArrowheads="1"/>
          </p:cNvSpPr>
          <p:nvPr/>
        </p:nvSpPr>
        <p:spPr bwMode="auto">
          <a:xfrm>
            <a:off x="6418263" y="5033963"/>
            <a:ext cx="150812" cy="150812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51"/>
          <p:cNvSpPr>
            <a:spLocks noChangeArrowheads="1"/>
          </p:cNvSpPr>
          <p:nvPr/>
        </p:nvSpPr>
        <p:spPr bwMode="auto">
          <a:xfrm>
            <a:off x="5678488" y="5033963"/>
            <a:ext cx="150812" cy="15081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52"/>
          <p:cNvSpPr>
            <a:spLocks noChangeArrowheads="1"/>
          </p:cNvSpPr>
          <p:nvPr/>
        </p:nvSpPr>
        <p:spPr bwMode="auto">
          <a:xfrm>
            <a:off x="5494338" y="5033963"/>
            <a:ext cx="150812" cy="15081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57"/>
          <p:cNvSpPr>
            <a:spLocks noChangeArrowheads="1"/>
          </p:cNvSpPr>
          <p:nvPr/>
        </p:nvSpPr>
        <p:spPr bwMode="auto">
          <a:xfrm>
            <a:off x="3368675" y="4622800"/>
            <a:ext cx="150813" cy="150813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61"/>
          <p:cNvSpPr txBox="1">
            <a:spLocks noChangeArrowheads="1"/>
          </p:cNvSpPr>
          <p:nvPr/>
        </p:nvSpPr>
        <p:spPr bwMode="auto">
          <a:xfrm>
            <a:off x="5378450" y="5202238"/>
            <a:ext cx="1358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400">
                <a:solidFill>
                  <a:schemeClr val="tx2"/>
                </a:solidFill>
              </a:rPr>
              <a:t>Result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228D6A2-171F-4CBE-8928-3AE0E3475FC1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8</a:t>
            </a:fld>
            <a:endParaRPr lang="en-GB" sz="1200" b="0" smtClean="0">
              <a:solidFill>
                <a:schemeClr val="tx2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What is the Role of Web Services?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A Web Service is a class whose methods are exposed over standard protocols</a:t>
            </a:r>
          </a:p>
          <a:p>
            <a:pPr lvl="1" eaLnBrk="1" hangingPunct="1"/>
            <a:r>
              <a:rPr lang="en-US" smtClean="0"/>
              <a:t>HTTP, XML, SOAP, UDDI, WSDL, and several other acronyms starting with WS </a:t>
            </a:r>
            <a:r>
              <a:rPr lang="en-US" smtClean="0">
                <a:sym typeface="Wingdings" pitchFamily="2" charset="2"/>
              </a:rPr>
              <a:t></a:t>
            </a:r>
          </a:p>
          <a:p>
            <a:pPr eaLnBrk="1" hangingPunct="1"/>
            <a:r>
              <a:rPr lang="en-US" smtClean="0"/>
              <a:t>Web Services promise to revolutionize distributed- and Web-based application development</a:t>
            </a:r>
          </a:p>
        </p:txBody>
      </p:sp>
      <p:pic>
        <p:nvPicPr>
          <p:cNvPr id="10245" name="Picture 23" descr="BS0010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635375"/>
            <a:ext cx="168116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24"/>
          <p:cNvSpPr>
            <a:spLocks noChangeShapeType="1"/>
          </p:cNvSpPr>
          <p:nvPr/>
        </p:nvSpPr>
        <p:spPr bwMode="auto">
          <a:xfrm>
            <a:off x="3330575" y="4387850"/>
            <a:ext cx="26876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Oval 25"/>
          <p:cNvSpPr>
            <a:spLocks noChangeArrowheads="1"/>
          </p:cNvSpPr>
          <p:nvPr/>
        </p:nvSpPr>
        <p:spPr bwMode="auto">
          <a:xfrm>
            <a:off x="1368425" y="4141788"/>
            <a:ext cx="2103438" cy="99536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chemeClr val="tx2"/>
                </a:solidFill>
              </a:rPr>
              <a:t>Any client app</a:t>
            </a:r>
          </a:p>
        </p:txBody>
      </p:sp>
      <p:sp>
        <p:nvSpPr>
          <p:cNvPr id="10248" name="Text Box 26"/>
          <p:cNvSpPr txBox="1">
            <a:spLocks noChangeArrowheads="1"/>
          </p:cNvSpPr>
          <p:nvPr/>
        </p:nvSpPr>
        <p:spPr bwMode="auto">
          <a:xfrm>
            <a:off x="3268663" y="3878263"/>
            <a:ext cx="866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400">
                <a:solidFill>
                  <a:schemeClr val="tx2"/>
                </a:solidFill>
              </a:rPr>
              <a:t>SOAP</a:t>
            </a:r>
          </a:p>
          <a:p>
            <a:pPr eaLnBrk="1" hangingPunct="1"/>
            <a:r>
              <a:rPr lang="en-GB" sz="1400">
                <a:solidFill>
                  <a:schemeClr val="tx2"/>
                </a:solidFill>
              </a:rPr>
              <a:t>request</a:t>
            </a:r>
          </a:p>
        </p:txBody>
      </p:sp>
      <p:sp>
        <p:nvSpPr>
          <p:cNvPr id="10249" name="Line 27"/>
          <p:cNvSpPr>
            <a:spLocks noChangeShapeType="1"/>
          </p:cNvSpPr>
          <p:nvPr/>
        </p:nvSpPr>
        <p:spPr bwMode="auto">
          <a:xfrm flipH="1" flipV="1">
            <a:off x="3340100" y="4889500"/>
            <a:ext cx="3109913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0" name="Oval 28"/>
          <p:cNvSpPr>
            <a:spLocks noChangeArrowheads="1"/>
          </p:cNvSpPr>
          <p:nvPr/>
        </p:nvSpPr>
        <p:spPr bwMode="auto">
          <a:xfrm>
            <a:off x="5884863" y="4141788"/>
            <a:ext cx="2103437" cy="99536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chemeClr val="tx2"/>
                </a:solidFill>
              </a:rPr>
              <a:t>Web service</a:t>
            </a:r>
          </a:p>
        </p:txBody>
      </p:sp>
      <p:sp>
        <p:nvSpPr>
          <p:cNvPr id="10251" name="Text Box 29"/>
          <p:cNvSpPr txBox="1">
            <a:spLocks noChangeArrowheads="1"/>
          </p:cNvSpPr>
          <p:nvPr/>
        </p:nvSpPr>
        <p:spPr bwMode="auto">
          <a:xfrm>
            <a:off x="5340350" y="4891088"/>
            <a:ext cx="993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400">
                <a:solidFill>
                  <a:schemeClr val="tx2"/>
                </a:solidFill>
              </a:rPr>
              <a:t>SOAP</a:t>
            </a:r>
          </a:p>
          <a:p>
            <a:pPr eaLnBrk="1" hangingPunct="1"/>
            <a:r>
              <a:rPr lang="en-GB" sz="1400">
                <a:solidFill>
                  <a:schemeClr val="tx2"/>
                </a:solidFill>
              </a:rPr>
              <a:t>response</a:t>
            </a:r>
          </a:p>
        </p:txBody>
      </p:sp>
      <p:sp>
        <p:nvSpPr>
          <p:cNvPr id="10252" name="Line 30"/>
          <p:cNvSpPr>
            <a:spLocks noChangeShapeType="1"/>
          </p:cNvSpPr>
          <p:nvPr/>
        </p:nvSpPr>
        <p:spPr bwMode="auto">
          <a:xfrm>
            <a:off x="4899025" y="3871913"/>
            <a:ext cx="0" cy="2579687"/>
          </a:xfrm>
          <a:prstGeom prst="line">
            <a:avLst/>
          </a:pr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3" name="Text Box 31"/>
          <p:cNvSpPr txBox="1">
            <a:spLocks noChangeArrowheads="1"/>
          </p:cNvSpPr>
          <p:nvPr/>
        </p:nvSpPr>
        <p:spPr bwMode="auto">
          <a:xfrm>
            <a:off x="1525588" y="6442075"/>
            <a:ext cx="2052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Web service client</a:t>
            </a:r>
          </a:p>
        </p:txBody>
      </p:sp>
      <p:sp>
        <p:nvSpPr>
          <p:cNvPr id="10254" name="Text Box 32"/>
          <p:cNvSpPr txBox="1">
            <a:spLocks noChangeArrowheads="1"/>
          </p:cNvSpPr>
          <p:nvPr/>
        </p:nvSpPr>
        <p:spPr bwMode="auto">
          <a:xfrm>
            <a:off x="4319588" y="6442075"/>
            <a:ext cx="1063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Network</a:t>
            </a:r>
          </a:p>
        </p:txBody>
      </p:sp>
      <p:sp>
        <p:nvSpPr>
          <p:cNvPr id="10255" name="Text Box 33"/>
          <p:cNvSpPr txBox="1">
            <a:spLocks noChangeArrowheads="1"/>
          </p:cNvSpPr>
          <p:nvPr/>
        </p:nvSpPr>
        <p:spPr bwMode="auto">
          <a:xfrm>
            <a:off x="5973763" y="6442075"/>
            <a:ext cx="212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>
                <a:solidFill>
                  <a:schemeClr val="tx2"/>
                </a:solidFill>
              </a:rPr>
              <a:t>Web service server</a:t>
            </a:r>
          </a:p>
        </p:txBody>
      </p:sp>
      <p:pic>
        <p:nvPicPr>
          <p:cNvPr id="10256" name="Picture 34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000625"/>
            <a:ext cx="219075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9EA0C46-CBCC-4664-B632-6207D3A852FB}" type="slidenum">
              <a:rPr lang="en-GB" sz="1200" b="0" smtClean="0">
                <a:solidFill>
                  <a:schemeClr val="tx2"/>
                </a:solidFill>
              </a:rPr>
              <a:pPr eaLnBrk="1" hangingPunct="1"/>
              <a:t>9</a:t>
            </a:fld>
            <a:endParaRPr lang="en-GB" sz="1200" b="0" smtClean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Java EE Architecture</a:t>
            </a:r>
          </a:p>
        </p:txBody>
      </p:sp>
      <p:sp>
        <p:nvSpPr>
          <p:cNvPr id="11268" name="Rectangle 19"/>
          <p:cNvSpPr>
            <a:spLocks noChangeArrowheads="1"/>
          </p:cNvSpPr>
          <p:nvPr/>
        </p:nvSpPr>
        <p:spPr bwMode="auto">
          <a:xfrm>
            <a:off x="833438" y="4427538"/>
            <a:ext cx="7534275" cy="11477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Text Box 20"/>
          <p:cNvSpPr txBox="1">
            <a:spLocks noChangeArrowheads="1"/>
          </p:cNvSpPr>
          <p:nvPr/>
        </p:nvSpPr>
        <p:spPr bwMode="auto">
          <a:xfrm>
            <a:off x="1211263" y="4829175"/>
            <a:ext cx="1503362" cy="3365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CORBA</a:t>
            </a:r>
          </a:p>
        </p:txBody>
      </p:sp>
      <p:sp>
        <p:nvSpPr>
          <p:cNvPr id="11270" name="Text Box 21"/>
          <p:cNvSpPr txBox="1">
            <a:spLocks noChangeArrowheads="1"/>
          </p:cNvSpPr>
          <p:nvPr/>
        </p:nvSpPr>
        <p:spPr bwMode="auto">
          <a:xfrm>
            <a:off x="2933700" y="4829175"/>
            <a:ext cx="1503363" cy="3365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RMI</a:t>
            </a:r>
          </a:p>
        </p:txBody>
      </p:sp>
      <p:sp>
        <p:nvSpPr>
          <p:cNvPr id="11271" name="Text Box 22"/>
          <p:cNvSpPr txBox="1">
            <a:spLocks noChangeArrowheads="1"/>
          </p:cNvSpPr>
          <p:nvPr/>
        </p:nvSpPr>
        <p:spPr bwMode="auto">
          <a:xfrm>
            <a:off x="4673600" y="4829175"/>
            <a:ext cx="1503363" cy="3365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JDBC</a:t>
            </a:r>
          </a:p>
        </p:txBody>
      </p:sp>
      <p:sp>
        <p:nvSpPr>
          <p:cNvPr id="11272" name="Text Box 23"/>
          <p:cNvSpPr txBox="1">
            <a:spLocks noChangeArrowheads="1"/>
          </p:cNvSpPr>
          <p:nvPr/>
        </p:nvSpPr>
        <p:spPr bwMode="auto">
          <a:xfrm>
            <a:off x="6435725" y="4829175"/>
            <a:ext cx="1503363" cy="3365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JNDI</a:t>
            </a:r>
          </a:p>
        </p:txBody>
      </p:sp>
      <p:sp>
        <p:nvSpPr>
          <p:cNvPr id="11273" name="Rectangle 24"/>
          <p:cNvSpPr>
            <a:spLocks noChangeArrowheads="1"/>
          </p:cNvSpPr>
          <p:nvPr/>
        </p:nvSpPr>
        <p:spPr bwMode="auto">
          <a:xfrm>
            <a:off x="833438" y="1581150"/>
            <a:ext cx="3533775" cy="2662238"/>
          </a:xfrm>
          <a:prstGeom prst="rect">
            <a:avLst/>
          </a:prstGeom>
          <a:solidFill>
            <a:srgbClr val="FF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5"/>
          <p:cNvSpPr>
            <a:spLocks noChangeArrowheads="1"/>
          </p:cNvSpPr>
          <p:nvPr/>
        </p:nvSpPr>
        <p:spPr bwMode="auto">
          <a:xfrm>
            <a:off x="4246563" y="3654425"/>
            <a:ext cx="4121150" cy="588963"/>
          </a:xfrm>
          <a:prstGeom prst="rect">
            <a:avLst/>
          </a:prstGeom>
          <a:solidFill>
            <a:srgbClr val="FF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26"/>
          <p:cNvSpPr txBox="1">
            <a:spLocks noChangeArrowheads="1"/>
          </p:cNvSpPr>
          <p:nvPr/>
        </p:nvSpPr>
        <p:spPr bwMode="auto">
          <a:xfrm>
            <a:off x="1211263" y="1944688"/>
            <a:ext cx="1503362" cy="3365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EJBs</a:t>
            </a:r>
          </a:p>
        </p:txBody>
      </p:sp>
      <p:sp>
        <p:nvSpPr>
          <p:cNvPr id="11276" name="Text Box 27"/>
          <p:cNvSpPr txBox="1">
            <a:spLocks noChangeArrowheads="1"/>
          </p:cNvSpPr>
          <p:nvPr/>
        </p:nvSpPr>
        <p:spPr bwMode="auto">
          <a:xfrm>
            <a:off x="1838325" y="2509838"/>
            <a:ext cx="1503363" cy="3365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Servlets</a:t>
            </a:r>
          </a:p>
        </p:txBody>
      </p:sp>
      <p:sp>
        <p:nvSpPr>
          <p:cNvPr id="11277" name="Text Box 28"/>
          <p:cNvSpPr txBox="1">
            <a:spLocks noChangeArrowheads="1"/>
          </p:cNvSpPr>
          <p:nvPr/>
        </p:nvSpPr>
        <p:spPr bwMode="auto">
          <a:xfrm>
            <a:off x="2600325" y="3054350"/>
            <a:ext cx="1503363" cy="3365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JSPs</a:t>
            </a:r>
          </a:p>
        </p:txBody>
      </p:sp>
      <p:sp>
        <p:nvSpPr>
          <p:cNvPr id="11278" name="Text Box 29"/>
          <p:cNvSpPr txBox="1">
            <a:spLocks noChangeArrowheads="1"/>
          </p:cNvSpPr>
          <p:nvPr/>
        </p:nvSpPr>
        <p:spPr bwMode="auto">
          <a:xfrm>
            <a:off x="4673600" y="3054350"/>
            <a:ext cx="1503363" cy="3365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JMS</a:t>
            </a:r>
          </a:p>
        </p:txBody>
      </p:sp>
      <p:sp>
        <p:nvSpPr>
          <p:cNvPr id="11279" name="Text Box 30"/>
          <p:cNvSpPr txBox="1">
            <a:spLocks noChangeArrowheads="1"/>
          </p:cNvSpPr>
          <p:nvPr/>
        </p:nvSpPr>
        <p:spPr bwMode="auto">
          <a:xfrm>
            <a:off x="6435725" y="3054350"/>
            <a:ext cx="1503363" cy="3365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JavaMail</a:t>
            </a:r>
          </a:p>
        </p:txBody>
      </p:sp>
      <p:sp>
        <p:nvSpPr>
          <p:cNvPr id="11280" name="Text Box 31"/>
          <p:cNvSpPr txBox="1">
            <a:spLocks noChangeArrowheads="1"/>
          </p:cNvSpPr>
          <p:nvPr/>
        </p:nvSpPr>
        <p:spPr bwMode="auto">
          <a:xfrm>
            <a:off x="4673600" y="1955800"/>
            <a:ext cx="3270250" cy="8905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chemeClr val="tx2"/>
                </a:solidFill>
              </a:rPr>
              <a:t>Java Transaction API (JTA)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5059</TotalTime>
  <Words>609</Words>
  <Application>Microsoft Office PowerPoint</Application>
  <PresentationFormat>On-screen Show (4:3)</PresentationFormat>
  <Paragraphs>137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Blends</vt:lpstr>
      <vt:lpstr>Overview of Java Enterprise Edition</vt:lpstr>
      <vt:lpstr>Contents</vt:lpstr>
      <vt:lpstr>What is a Distributed Object Application?</vt:lpstr>
      <vt:lpstr>Building Distributed Applications in Java</vt:lpstr>
      <vt:lpstr>What is a Web Application?</vt:lpstr>
      <vt:lpstr>Building Web Applications in Java</vt:lpstr>
      <vt:lpstr>What is a Message-Based System?</vt:lpstr>
      <vt:lpstr>What is the Role of Web Services?</vt:lpstr>
      <vt:lpstr>Java EE Architecture</vt:lpstr>
      <vt:lpstr>Summary of Java EE APIs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 Olsen</cp:lastModifiedBy>
  <cp:revision>172</cp:revision>
  <dcterms:created xsi:type="dcterms:W3CDTF">2002-05-03T12:27:39Z</dcterms:created>
  <dcterms:modified xsi:type="dcterms:W3CDTF">2011-06-25T15:55:47Z</dcterms:modified>
</cp:coreProperties>
</file>