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301" r:id="rId5"/>
    <p:sldId id="302" r:id="rId6"/>
    <p:sldId id="276" r:id="rId7"/>
    <p:sldId id="268" r:id="rId8"/>
    <p:sldId id="304" r:id="rId9"/>
    <p:sldId id="303" r:id="rId10"/>
    <p:sldId id="270" r:id="rId11"/>
    <p:sldId id="277" r:id="rId12"/>
    <p:sldId id="271" r:id="rId13"/>
    <p:sldId id="305" r:id="rId14"/>
    <p:sldId id="279" r:id="rId15"/>
    <p:sldId id="284" r:id="rId16"/>
    <p:sldId id="258" r:id="rId17"/>
    <p:sldId id="280" r:id="rId18"/>
    <p:sldId id="287" r:id="rId19"/>
    <p:sldId id="289" r:id="rId20"/>
    <p:sldId id="288" r:id="rId21"/>
    <p:sldId id="281" r:id="rId22"/>
    <p:sldId id="285" r:id="rId23"/>
    <p:sldId id="282" r:id="rId24"/>
    <p:sldId id="286" r:id="rId25"/>
    <p:sldId id="283" r:id="rId26"/>
    <p:sldId id="290" r:id="rId27"/>
    <p:sldId id="291" r:id="rId28"/>
    <p:sldId id="292" r:id="rId29"/>
    <p:sldId id="293" r:id="rId30"/>
    <p:sldId id="295" r:id="rId31"/>
    <p:sldId id="294" r:id="rId32"/>
    <p:sldId id="296" r:id="rId33"/>
    <p:sldId id="297" r:id="rId34"/>
    <p:sldId id="299" r:id="rId35"/>
    <p:sldId id="300" r:id="rId36"/>
    <p:sldId id="27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16320"/>
        <c:axId val="159418240"/>
      </c:scatterChart>
      <c:valAx>
        <c:axId val="159416320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18240"/>
        <c:crosses val="autoZero"/>
        <c:crossBetween val="midCat"/>
        <c:majorUnit val="5"/>
      </c:valAx>
      <c:valAx>
        <c:axId val="159418240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16320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Расход газа</c:v>
                </c:pt>
              </c:strCache>
            </c:strRef>
          </c:tx>
          <c:marker>
            <c:symbol val="none"/>
          </c:marker>
          <c:xVal>
            <c:numRef>
              <c:f>Лист3!$A$2:$A$10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Лист3!$B$2:$B$10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36160"/>
        <c:axId val="158934528"/>
      </c:scatterChart>
      <c:valAx>
        <c:axId val="159436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Коэффициент</a:t>
                </a:r>
                <a:r>
                  <a:rPr lang="ru-RU" b="0" baseline="0"/>
                  <a:t> относительной важности расхода газа по отношению к другим критериям, </a:t>
                </a:r>
                <a:r>
                  <a:rPr lang="en-US" b="0" baseline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934528"/>
        <c:crosses val="autoZero"/>
        <c:crossBetween val="midCat"/>
        <c:majorUnit val="10"/>
      </c:valAx>
      <c:valAx>
        <c:axId val="158934528"/>
        <c:scaling>
          <c:orientation val="minMax"/>
          <c:max val="40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</a:t>
                </a:r>
                <a:r>
                  <a:rPr lang="ru-RU" b="0" baseline="0"/>
                  <a:t> газа, </a:t>
                </a:r>
                <a:r>
                  <a:rPr lang="en-US" b="0" baseline="0"/>
                  <a:t>[</a:t>
                </a:r>
                <a:r>
                  <a:rPr lang="ru-RU" b="0" baseline="0"/>
                  <a:t>тыс.нм3/час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59436160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Лист3!$F$1</c:f>
              <c:strCache>
                <c:ptCount val="1"/>
                <c:pt idx="0">
                  <c:v>Расход мазута</c:v>
                </c:pt>
              </c:strCache>
            </c:strRef>
          </c:tx>
          <c:marker>
            <c:symbol val="none"/>
          </c:marker>
          <c:xVal>
            <c:numRef>
              <c:f>Лист3!$E$2:$E$10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Лист3!$F$2:$F$10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65120"/>
        <c:axId val="158983680"/>
      </c:scatterChart>
      <c:valAx>
        <c:axId val="158965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983680"/>
        <c:crosses val="autoZero"/>
        <c:crossBetween val="midCat"/>
        <c:majorUnit val="10"/>
      </c:valAx>
      <c:valAx>
        <c:axId val="158983680"/>
        <c:scaling>
          <c:orientation val="minMax"/>
          <c:max val="34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 мазута, </a:t>
                </a:r>
                <a:r>
                  <a:rPr lang="en-US" b="0"/>
                  <a:t>[</a:t>
                </a:r>
                <a:r>
                  <a:rPr lang="ru-RU" b="0"/>
                  <a:t>т./час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58965120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73024"/>
        <c:axId val="159475200"/>
      </c:scatterChart>
      <c:valAx>
        <c:axId val="159473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75200"/>
        <c:crosses val="autoZero"/>
        <c:crossBetween val="midCat"/>
        <c:majorUnit val="10"/>
      </c:valAx>
      <c:valAx>
        <c:axId val="159475200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73024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97600"/>
        <c:axId val="161371648"/>
      </c:scatterChart>
      <c:valAx>
        <c:axId val="159497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1371648"/>
        <c:crosses val="autoZero"/>
        <c:crossBetween val="midCat"/>
        <c:majorUnit val="10"/>
      </c:valAx>
      <c:valAx>
        <c:axId val="161371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97600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23.05.2014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23.05.2014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23.05.2014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23.05.2014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котельного отделения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газа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</a:t>
            </a:r>
            <a:r>
              <a:rPr lang="ru-RU" b="1" dirty="0" smtClean="0"/>
              <a:t>газа (К1)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г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г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52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газ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/>
                  <a:t>котлоагрегатов, работающих на газе.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523926"/>
              </a:xfrm>
              <a:prstGeom prst="rect">
                <a:avLst/>
              </a:prstGeom>
              <a:blipFill rotWithShape="1">
                <a:blip r:embed="rId3"/>
                <a:stretch>
                  <a:fillRect l="-217" t="-1163" b="-11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мазута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</a:t>
            </a:r>
            <a:r>
              <a:rPr lang="ru-RU" b="1" dirty="0" smtClean="0"/>
              <a:t>мазута (К2)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52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m </a:t>
                </a:r>
                <a:r>
                  <a:rPr lang="ru-RU" sz="1400" dirty="0"/>
                  <a:t>котлоагрегатов, работающих на мазуте.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523413"/>
              </a:xfrm>
              <a:prstGeom prst="rect">
                <a:avLst/>
              </a:prstGeom>
              <a:blipFill rotWithShape="1">
                <a:blip r:embed="rId2"/>
                <a:stretch>
                  <a:fillRect l="-217" t="-1163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м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м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финансовых затрат на используемое топливо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финансовых затрат на используемое </a:t>
            </a:r>
            <a:r>
              <a:rPr lang="ru-RU" b="1" dirty="0" smtClean="0"/>
              <a:t>топливо (К3)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м+г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𝐷𝑘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78396" y="3573016"/>
                <a:ext cx="7992888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m </a:t>
                </a:r>
                <a:r>
                  <a:rPr lang="ru-RU" sz="1400" dirty="0"/>
                  <a:t>котлоагрегатов, работающих на жидком топливе (мазуте).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расход мазута (тонн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400" dirty="0"/>
                  <a:t> тонн/час</a:t>
                </a:r>
                <a:r>
                  <a:rPr lang="ru-RU" sz="1400" dirty="0" smtClean="0"/>
                  <a:t>.</a:t>
                </a:r>
              </a:p>
              <a:p>
                <a:endParaRPr lang="ru-RU" sz="1400" dirty="0"/>
              </a:p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/>
                  <a:t>котлоагрегатов, работающих на газе.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расход газа (тыс. м</a:t>
                </a:r>
                <a:r>
                  <a:rPr lang="ru-RU" sz="1400" baseline="30000" dirty="0"/>
                  <a:t>3</a:t>
                </a:r>
                <a:r>
                  <a:rPr lang="ru-RU" sz="1400" dirty="0"/>
                  <a:t>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400" dirty="0"/>
                  <a:t> тонн/час.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6" y="3573016"/>
                <a:ext cx="7992888" cy="1877437"/>
              </a:xfrm>
              <a:prstGeom prst="rect">
                <a:avLst/>
              </a:prstGeom>
              <a:blipFill rotWithShape="1">
                <a:blip r:embed="rId3"/>
                <a:stretch>
                  <a:fillRect l="-229" t="-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КПД группы котлоагрегатов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КПД  группы котлоагрегатов </a:t>
            </a:r>
            <a:r>
              <a:rPr lang="ru-RU" b="1" dirty="0" smtClean="0"/>
              <a:t>(К4)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95536" y="4306163"/>
                <a:ext cx="84249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=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</a:t>
                </a:r>
                <a:r>
                  <a:rPr lang="ru-RU" sz="1400" dirty="0" smtClean="0"/>
                  <a:t>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</a:t>
                </a:r>
                <a:r>
                  <a:rPr lang="ru-RU" sz="1400" dirty="0" err="1" smtClean="0"/>
                  <a:t>теплопроизводительность</a:t>
                </a:r>
                <a:r>
                  <a:rPr lang="ru-RU" sz="1400" dirty="0" smtClean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</a:t>
                </a:r>
                <a:r>
                  <a:rPr lang="ru-RU" sz="1400" dirty="0" smtClean="0"/>
                  <a:t>агрегата.</a:t>
                </a:r>
                <a:endParaRPr lang="ru-RU" sz="14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6163"/>
                <a:ext cx="842493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17"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14</a:t>
            </a:fld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059832" y="529882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/>
                        <m:t>𝑭</m:t>
                      </m:r>
                      <m:r>
                        <a:rPr lang="en-US" sz="2400" b="1" i="1"/>
                        <m:t>=</m:t>
                      </m:r>
                      <m:r>
                        <a:rPr lang="en-US" sz="2400" b="1" i="1"/>
                        <m:t>𝑲</m:t>
                      </m:r>
                      <m:r>
                        <a:rPr lang="en-US" sz="2400" b="1" i="1"/>
                        <m:t>𝟏</m:t>
                      </m:r>
                      <m:r>
                        <a:rPr lang="en-US" sz="2400" b="1" i="1"/>
                        <m:t>+</m:t>
                      </m:r>
                      <m:r>
                        <a:rPr lang="en-US" sz="2400" b="1" i="1"/>
                        <m:t>𝑲</m:t>
                      </m:r>
                      <m:r>
                        <a:rPr lang="en-US" sz="2400" b="1" i="1"/>
                        <m:t>𝟐</m:t>
                      </m:r>
                      <m:r>
                        <a:rPr lang="en-US" sz="2400" b="1" i="1"/>
                        <m:t>+</m:t>
                      </m:r>
                      <m:r>
                        <a:rPr lang="en-US" sz="2400" b="1" i="1"/>
                        <m:t>𝑲</m:t>
                      </m:r>
                      <m:r>
                        <a:rPr lang="en-US" sz="2400" b="1" i="1"/>
                        <m:t>𝟑</m:t>
                      </m:r>
                      <m:r>
                        <a:rPr lang="en-US" sz="2400" b="1" i="1"/>
                        <m:t>−</m:t>
                      </m:r>
                      <m:r>
                        <a:rPr lang="en-US" sz="2400" b="1" i="1"/>
                        <m:t>𝑲</m:t>
                      </m:r>
                      <m:r>
                        <a:rPr lang="en-US" sz="2400" b="1" i="1"/>
                        <m:t>𝟒</m:t>
                      </m:r>
                      <m:r>
                        <a:rPr lang="en-US" sz="2400" b="1" i="1"/>
                        <m:t>→</m:t>
                      </m:r>
                      <m:r>
                        <a:rPr lang="en-US" sz="2400" b="1" i="1"/>
                        <m:t>𝒎𝒊𝒏</m:t>
                      </m:r>
                      <m:r>
                        <a:rPr lang="en-US" sz="2400" b="1" i="1"/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29882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60" y="534499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многокритериальной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Разработанный </a:t>
            </a:r>
            <a:r>
              <a:rPr lang="ru-RU" sz="2000" i="1" dirty="0" smtClean="0"/>
              <a:t>метод состоит из двух шагов: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множества возможных </a:t>
            </a:r>
            <a:r>
              <a:rPr lang="ru-RU" sz="2000" dirty="0" smtClean="0"/>
              <a:t>вектор</a:t>
            </a:r>
            <a:r>
              <a:rPr lang="ru-RU" sz="2000" dirty="0"/>
              <a:t>н</a:t>
            </a:r>
            <a:r>
              <a:rPr lang="ru-RU" sz="2000" dirty="0" smtClean="0"/>
              <a:t>ых </a:t>
            </a:r>
            <a:r>
              <a:rPr lang="ru-RU" sz="2000" dirty="0"/>
              <a:t>критериев;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наилучшего векторного критерия из множества возможных.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множества возможных векторных критериев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	</a:t>
            </a:r>
            <a:r>
              <a:rPr lang="ru-RU" sz="2000" i="1" dirty="0" smtClean="0"/>
              <a:t>Каждый </a:t>
            </a:r>
            <a:r>
              <a:rPr lang="ru-RU" sz="2000" i="1" dirty="0" smtClean="0"/>
              <a:t>из </a:t>
            </a:r>
            <a:r>
              <a:rPr lang="en-US" sz="2000" i="1" dirty="0" smtClean="0"/>
              <a:t>n </a:t>
            </a:r>
            <a:r>
              <a:rPr lang="ru-RU" sz="2000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мазуте;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	Для </a:t>
            </a:r>
            <a:r>
              <a:rPr lang="ru-RU" sz="2000" dirty="0" smtClean="0"/>
              <a:t>каждой из комбинаций проверяется, может ли она обеспечить выполнение </a:t>
            </a:r>
            <a:r>
              <a:rPr lang="ru-RU" sz="2000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2799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/>
                  <a:t>случае удовлетворения </a:t>
                </a:r>
                <a:r>
                  <a:rPr lang="ru-RU" sz="2000" dirty="0" smtClean="0"/>
                  <a:t>комбинации заданному ограничению – проведение «локальной» </a:t>
                </a:r>
                <a:r>
                  <a:rPr lang="ru-RU" sz="2000" dirty="0" smtClean="0"/>
                  <a:t>оптимизации с помощью метода прямых выборочных процедур с уменьшением интервала поиска.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 smtClean="0"/>
                  <a:t>противном случае комбинация не рассматривается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lvl="0"/>
                <a:r>
                  <a:rPr lang="ru-RU" sz="2000" dirty="0" smtClean="0"/>
                  <a:t>состоящего </a:t>
                </a:r>
                <a:r>
                  <a:rPr lang="ru-RU" sz="20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000" dirty="0" smtClean="0"/>
                  <a:t>для текущей комбинации.</a:t>
                </a:r>
                <a:endParaRPr lang="ru-RU" sz="20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2799741"/>
              </a:xfrm>
              <a:prstGeom prst="rect">
                <a:avLst/>
              </a:prstGeom>
              <a:blipFill rotWithShape="1">
                <a:blip r:embed="rId2"/>
                <a:stretch>
                  <a:fillRect l="-810" t="-1087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58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200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2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200" dirty="0"/>
                  <a:t> – суммарная паропроизводительность, которую должна обеспечивать очередь </a:t>
                </a:r>
                <a:r>
                  <a:rPr lang="ru-RU" sz="2200" dirty="0" smtClean="0"/>
                  <a:t>котлоагрегатов.</a:t>
                </a:r>
                <a:endParaRPr lang="ru-RU" sz="2200" dirty="0"/>
              </a:p>
              <a:p>
                <a:pPr algn="just"/>
                <a:endParaRPr lang="ru-RU" sz="2200" dirty="0"/>
              </a:p>
              <a:p>
                <a:pPr algn="just"/>
                <a:r>
                  <a:rPr lang="ru-RU" sz="2200" dirty="0" smtClean="0"/>
                  <a:t>	Необходимо определить </a:t>
                </a:r>
                <a:r>
                  <a:rPr lang="en-US" sz="2200" i="1" dirty="0" smtClean="0"/>
                  <a:t>n-1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200" dirty="0" smtClean="0"/>
                  <a:t>, где </a:t>
                </a:r>
                <a:r>
                  <a:rPr lang="en-US" sz="2200" dirty="0" smtClean="0"/>
                  <a:t>n – </a:t>
                </a:r>
                <a:r>
                  <a:rPr lang="ru-RU" sz="22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𝐾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586961"/>
              </a:xfrm>
              <a:prstGeom prst="rect">
                <a:avLst/>
              </a:prstGeom>
              <a:blipFill rotWithShape="1">
                <a:blip r:embed="rId2"/>
                <a:stretch>
                  <a:fillRect l="-957" t="-266" r="-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000" dirty="0" smtClean="0"/>
                  <a:t>	</a:t>
                </a:r>
                <a:r>
                  <a:rPr lang="ru-RU" sz="2000" b="1" dirty="0" err="1" smtClean="0"/>
                  <a:t>Контрпример</a:t>
                </a:r>
                <a:r>
                  <a:rPr lang="ru-RU" sz="2000" dirty="0" smtClean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= 500 </a:t>
                </a:r>
                <a:r>
                  <a:rPr lang="ru-RU" dirty="0" smtClean="0"/>
                  <a:t>т/ч;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«K1»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.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 smtClean="0"/>
                  <a:t>;</a:t>
                </a:r>
                <a:r>
                  <a:rPr lang="en-US" dirty="0" smtClean="0"/>
                  <a:t> </a:t>
                </a:r>
                <a:endParaRPr lang="ru-RU" dirty="0"/>
              </a:p>
              <a:p>
                <a:r>
                  <a:rPr lang="en-US" dirty="0"/>
                  <a:t>- </a:t>
                </a:r>
                <a:r>
                  <a:rPr lang="en-US" b="1" dirty="0"/>
                  <a:t>«K2»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(90 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ru-RU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/>
                  <a:t>; 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«K3»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(90 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).</m:t>
                    </m:r>
                  </m:oMath>
                </a14:m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=500−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−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= 240 т/ч</a:t>
                </a:r>
                <a:r>
                  <a:rPr lang="ru-RU" dirty="0" smtClean="0"/>
                  <a:t>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:r>
                  <a:rPr lang="ru-RU" sz="2000" dirty="0" smtClean="0"/>
                  <a:t>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ru-RU" sz="2000" dirty="0" smtClean="0"/>
                  <a:t> получаем недопустимое значение.</a:t>
                </a:r>
              </a:p>
              <a:p>
                <a:pPr algn="just"/>
                <a:r>
                  <a:rPr lang="ru-RU" sz="2200" dirty="0" smtClean="0"/>
                  <a:t>Необходимо разработать другой алгоритм выбора начальных решений.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1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</a:t>
            </a:r>
            <a:r>
              <a:rPr lang="ru-RU" sz="3400" dirty="0" smtClean="0"/>
              <a:t>многокритериальной </a:t>
            </a:r>
            <a:r>
              <a:rPr lang="ru-RU" sz="3400" dirty="0" smtClean="0"/>
              <a:t>оптимизации режимов работы котельного отделения электростанции </a:t>
            </a:r>
            <a:r>
              <a:rPr lang="ru-RU" sz="3400" dirty="0" smtClean="0"/>
              <a:t>и его исследование на </a:t>
            </a:r>
            <a:r>
              <a:rPr lang="ru-RU" sz="3400" dirty="0" smtClean="0"/>
              <a:t>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</a:t>
            </a:r>
            <a:r>
              <a:rPr lang="ru-RU" sz="3400" dirty="0" smtClean="0"/>
              <a:t>параметров и ограничений, </a:t>
            </a:r>
            <a:r>
              <a:rPr lang="ru-RU" sz="3400" dirty="0" smtClean="0"/>
              <a:t>необходимых для построения математической </a:t>
            </a:r>
            <a:r>
              <a:rPr lang="ru-RU" sz="3400" dirty="0" smtClean="0"/>
              <a:t>модели;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используемых </a:t>
            </a:r>
            <a:r>
              <a:rPr lang="ru-RU" sz="3400" dirty="0" smtClean="0"/>
              <a:t>критериев </a:t>
            </a:r>
            <a:r>
              <a:rPr lang="ru-RU" sz="3400" dirty="0" smtClean="0"/>
              <a:t>оптимизации;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целевой функции многокритериальной </a:t>
            </a:r>
            <a:r>
              <a:rPr lang="ru-RU" sz="3400" dirty="0" smtClean="0"/>
              <a:t>оптимизации;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Построение математической </a:t>
            </a:r>
            <a:r>
              <a:rPr lang="ru-RU" sz="3400" dirty="0" smtClean="0"/>
              <a:t>модели;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</a:t>
            </a:r>
            <a:r>
              <a:rPr lang="ru-RU" sz="3400" dirty="0" smtClean="0"/>
              <a:t>оптимизации;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</a:t>
            </a:r>
            <a:r>
              <a:rPr lang="ru-RU" sz="3400" dirty="0" smtClean="0"/>
              <a:t>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4187"/>
              </p:ext>
            </p:extLst>
          </p:nvPr>
        </p:nvGraphicFramePr>
        <p:xfrm>
          <a:off x="1691680" y="476672"/>
          <a:ext cx="5616624" cy="638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6672"/>
                        <a:ext cx="5616624" cy="6381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После расчета всех комбинаций, получим множество возможных решений: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𝑈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  <a:blipFill rotWithShape="1">
                <a:blip r:embed="rId2"/>
                <a:stretch>
                  <a:fillRect l="-983" t="-1158" r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наилучшего векторного критерия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16676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200" dirty="0" smtClean="0"/>
              <a:t>Выбор </a:t>
            </a:r>
            <a:r>
              <a:rPr lang="ru-RU" sz="2200" dirty="0"/>
              <a:t>наиболее подходящего векторного критерия из множества </a:t>
            </a:r>
            <a:r>
              <a:rPr lang="ru-RU" sz="2200" dirty="0" smtClean="0"/>
              <a:t> </a:t>
            </a:r>
            <a:r>
              <a:rPr lang="ru-RU" sz="2200" dirty="0"/>
              <a:t>состоит из двух этапов</a:t>
            </a:r>
            <a:r>
              <a:rPr lang="ru-RU" sz="22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построение множества </a:t>
            </a:r>
            <a:r>
              <a:rPr lang="ru-RU" sz="2200" dirty="0" smtClean="0"/>
              <a:t>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сужение множества Парето на основе информации о коэффициентах относительной важности критериев;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применение </a:t>
            </a:r>
            <a:r>
              <a:rPr lang="ru-RU" sz="2200" dirty="0"/>
              <a:t>метода целевого программирования </a:t>
            </a:r>
            <a:r>
              <a:rPr lang="ru-RU" sz="2200" dirty="0" smtClean="0"/>
              <a:t>для </a:t>
            </a:r>
            <a:r>
              <a:rPr lang="ru-RU" sz="2200" dirty="0"/>
              <a:t>выбора оптимального векторного критерия.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 smtClean="0"/>
                  <a:t>	(Лицо, принимающее решение) ЛПР должно </a:t>
                </a:r>
                <a:r>
                  <a:rPr lang="ru-RU" sz="2200" dirty="0"/>
                  <a:t>быть заинтересовано в максимизации каждой из функций </a:t>
                </a:r>
                <a:endParaRPr lang="ru-RU" sz="22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200" dirty="0"/>
                  <a:t>, </a:t>
                </a:r>
                <a:endParaRPr lang="ru-RU" sz="2200" dirty="0" smtClean="0"/>
              </a:p>
              <a:p>
                <a:pPr algn="just"/>
                <a:r>
                  <a:rPr lang="ru-RU" sz="2200" dirty="0" smtClean="0"/>
                  <a:t>участвующих </a:t>
                </a:r>
                <a:r>
                  <a:rPr lang="ru-RU" sz="2200" dirty="0"/>
                  <a:t>в задаче. </a:t>
                </a:r>
              </a:p>
              <a:p>
                <a:pPr algn="just"/>
                <a:endParaRPr lang="ru-RU" sz="2200" dirty="0" smtClean="0"/>
              </a:p>
              <a:p>
                <a:pPr algn="just"/>
                <a:r>
                  <a:rPr lang="ru-RU" sz="2200" dirty="0" smtClean="0"/>
                  <a:t>	Таким </a:t>
                </a:r>
                <a:r>
                  <a:rPr lang="ru-RU" sz="2200" dirty="0"/>
                  <a:t>образом, критерии расхода газа, мазута и финансовых затрат на используемое </a:t>
                </a:r>
                <a:r>
                  <a:rPr lang="ru-RU" sz="2200" dirty="0" smtClean="0"/>
                  <a:t>топливо</a:t>
                </a:r>
              </a:p>
              <a:p>
                <a:pPr algn="just"/>
                <a:endParaRPr lang="ru-RU" sz="2200" dirty="0" smtClean="0"/>
              </a:p>
              <a:p>
                <a:pPr algn="ctr"/>
                <a:r>
                  <a:rPr lang="ru-RU" sz="2200" dirty="0" smtClean="0"/>
                  <a:t> </a:t>
                </a:r>
                <a:r>
                  <a:rPr lang="ru-RU" sz="2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г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м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м+г</m:t>
                        </m:r>
                      </m:sub>
                    </m:sSub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𝐷𝑘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200" dirty="0"/>
                  <a:t>) </a:t>
                </a:r>
                <a:endParaRPr lang="ru-RU" sz="2200" dirty="0" smtClean="0"/>
              </a:p>
              <a:p>
                <a:pPr algn="ctr"/>
                <a:endParaRPr lang="ru-RU" sz="2200" dirty="0" smtClean="0"/>
              </a:p>
              <a:p>
                <a:pPr algn="just"/>
                <a:r>
                  <a:rPr lang="ru-RU" sz="2200" dirty="0" smtClean="0"/>
                  <a:t>будем </a:t>
                </a:r>
                <a:r>
                  <a:rPr lang="ru-RU" sz="2200" dirty="0"/>
                  <a:t>включать в математическую модель со знаком минус.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  <a:blipFill rotWithShape="1">
                <a:blip r:embed="rId2"/>
                <a:stretch>
                  <a:fillRect l="-949" t="-958" r="-949" b="-2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Сужение множества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целевого программирования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/>
                  <a:t>задано непустое множество </a:t>
                </a:r>
                <a:r>
                  <a:rPr lang="en-US" sz="2000" dirty="0"/>
                  <a:t>U</a:t>
                </a:r>
                <a:r>
                  <a:rPr lang="ru-RU" sz="2000" dirty="0"/>
                  <a:t>, которое называют множеством идеальных векторов. Данное множество считается недостижимым, т.е. выполняется </a:t>
                </a:r>
                <a:r>
                  <a:rPr lang="ru-RU" sz="2000" dirty="0" smtClean="0"/>
                  <a:t>равенство: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 ∩</m:t>
                      </m:r>
                      <m:r>
                        <a:rPr lang="ru-RU" i="1">
                          <a:latin typeface="Cambria Math"/>
                        </a:rPr>
                        <m:t>𝑌</m:t>
                      </m:r>
                      <m:r>
                        <a:rPr lang="ru-RU" i="1">
                          <a:latin typeface="Cambria Math"/>
                        </a:rPr>
                        <m:t>= ∅,</m:t>
                      </m:r>
                    </m:oMath>
                  </m:oMathPara>
                </a14:m>
                <a:endParaRPr lang="ru-RU" dirty="0" smtClean="0"/>
              </a:p>
              <a:p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ru-RU" sz="2000" dirty="0"/>
                  <a:t> – множество возможных векторов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  <a:blipFill rotWithShape="1">
                <a:blip r:embed="rId2"/>
                <a:stretch>
                  <a:fillRect l="-699" t="-611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3281" y="1477708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В </a:t>
            </a:r>
            <a:r>
              <a:rPr lang="ru-RU" dirty="0"/>
              <a:t>2012 году в рамках проекта «Инновация 4 </a:t>
            </a:r>
            <a:r>
              <a:rPr lang="en-US" dirty="0"/>
              <a:t>Generation</a:t>
            </a:r>
            <a:r>
              <a:rPr lang="ru-RU" dirty="0"/>
              <a:t>» компанией ЗАО «Крок инкорпорейтед» была разработана и введена в эксплуатацию на ТЭЦ-20 Мосэнерго система моделирования и оптимизации режимов работы электростанции (далее «СМиОР »),  в состав которой входит бизнес процесс  «</a:t>
            </a:r>
            <a:r>
              <a:rPr lang="en-US" dirty="0"/>
              <a:t>I</a:t>
            </a:r>
            <a:r>
              <a:rPr lang="ru-RU" dirty="0"/>
              <a:t>4</a:t>
            </a:r>
            <a:r>
              <a:rPr lang="en-US" dirty="0"/>
              <a:t>Plan</a:t>
            </a:r>
            <a:r>
              <a:rPr lang="ru-RU" dirty="0"/>
              <a:t> », отвечающий за определение планового состава оборудования и оптимального распределения нагрузок между энергоагрегатами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	Во </a:t>
            </a:r>
            <a:r>
              <a:rPr lang="ru-RU" dirty="0"/>
              <a:t>время эксплуатации «СМиОР</a:t>
            </a:r>
            <a:r>
              <a:rPr lang="ru-RU" dirty="0" smtClean="0"/>
              <a:t>» достигнут </a:t>
            </a:r>
            <a:r>
              <a:rPr lang="ru-RU" dirty="0"/>
              <a:t>экономический эффект в виде сокращения потребности в топливе на 3.28%, из которых: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0.6</a:t>
            </a:r>
            <a:r>
              <a:rPr lang="ru-RU" dirty="0"/>
              <a:t>% - за счет выбора оптимального планового состава оборудования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0.56</a:t>
            </a:r>
            <a:r>
              <a:rPr lang="ru-RU" dirty="0"/>
              <a:t>% за счет оптимизации распределения топлива между </a:t>
            </a:r>
            <a:r>
              <a:rPr lang="ru-RU" dirty="0" smtClean="0"/>
              <a:t>котлоагрегатами.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	Данные </a:t>
            </a:r>
            <a:r>
              <a:rPr lang="ru-RU" dirty="0"/>
              <a:t>результаты позволяют рассматривать внедренную на ТЭЦ-20 Мосэнерго «СМиОР» применимой к решению подобного рода задач оптимизации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78789034"/>
              </p:ext>
            </p:extLst>
          </p:nvPr>
        </p:nvGraphicFramePr>
        <p:xfrm>
          <a:off x="899592" y="1772816"/>
          <a:ext cx="727280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7045" y="580526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Зависимости расхода газа котлом «К4» от паровой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416824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1520" y="1340768"/>
                <a:ext cx="8568952" cy="1182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568952" cy="1182055"/>
              </a:xfrm>
              <a:prstGeom prst="rect">
                <a:avLst/>
              </a:prstGeom>
              <a:blipFill rotWithShape="1">
                <a:blip r:embed="rId2"/>
                <a:stretch>
                  <a:fillRect l="-569" t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42947"/>
              </p:ext>
            </p:extLst>
          </p:nvPr>
        </p:nvGraphicFramePr>
        <p:xfrm>
          <a:off x="467545" y="2612286"/>
          <a:ext cx="8352927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1702702"/>
                <a:gridCol w="1595356"/>
                <a:gridCol w="1640738"/>
                <a:gridCol w="1746339"/>
                <a:gridCol w="1667792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(разработанный программный продукт),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значений разработанного программного продукта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10,42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10,24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11,31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14,63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14,39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15,56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15,72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Сумма рангов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𝑈</m:t>
                    </m:r>
                    <m:r>
                      <a:rPr lang="ru-RU" i="1">
                        <a:latin typeface="Cambria Math"/>
                      </a:rPr>
                      <m:t>=9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5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  <m:r>
                          <a:rPr lang="ru-RU" b="1" i="1">
                            <a:latin typeface="Cambria Math"/>
                          </a:rPr>
                          <m:t>&gt;</m:t>
                        </m:r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/>
              <a:t>	</a:t>
            </a:r>
            <a:r>
              <a:rPr lang="ru-RU" sz="1900" dirty="0" smtClean="0"/>
              <a:t>Проблема </a:t>
            </a:r>
            <a:r>
              <a:rPr lang="ru-RU" sz="1900" dirty="0"/>
              <a:t>энергосбережения в настоящее время представляет собой стратегическое направление деятельности не только отдельных предприятий, но и экономической политики государства в целом. Одним из основных важнейших направлений энергосбережения является снижение затрат топливных ресурсов на производство энергии.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«обычная»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одного вида топлива»</a:t>
            </a:r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9857"/>
              </p:ext>
            </p:extLst>
          </p:nvPr>
        </p:nvGraphicFramePr>
        <p:xfrm>
          <a:off x="899590" y="2060850"/>
          <a:ext cx="7560841" cy="4288791"/>
        </p:xfrm>
        <a:graphic>
          <a:graphicData uri="http://schemas.openxmlformats.org/drawingml/2006/table">
            <a:tbl>
              <a:tblPr firstRow="1" firstCol="1" bandRow="1"/>
              <a:tblGrid>
                <a:gridCol w="1785342"/>
                <a:gridCol w="1211819"/>
                <a:gridCol w="1340586"/>
                <a:gridCol w="1909367"/>
                <a:gridCol w="1313727"/>
              </a:tblGrid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890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7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890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853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«Обычная».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411028845"/>
              </p:ext>
            </p:extLst>
          </p:nvPr>
        </p:nvGraphicFramePr>
        <p:xfrm>
          <a:off x="1115616" y="1772816"/>
          <a:ext cx="734481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расхода газа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расхода мазута от коэффициента относительной важности расхода газа по отношению к другим критериям.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65571401"/>
              </p:ext>
            </p:extLst>
          </p:nvPr>
        </p:nvGraphicFramePr>
        <p:xfrm>
          <a:off x="899592" y="1778634"/>
          <a:ext cx="7560839" cy="359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947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803618201"/>
              </p:ext>
            </p:extLst>
          </p:nvPr>
        </p:nvGraphicFramePr>
        <p:xfrm>
          <a:off x="1043608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/>
              <a:t>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параметры, 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</a:t>
            </a:r>
            <a:r>
              <a:rPr lang="en-US" sz="3400" dirty="0" smtClean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оптимизации</a:t>
            </a:r>
            <a:r>
              <a:rPr lang="en-US" sz="3400" dirty="0" smtClean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</a:t>
            </a:r>
            <a:r>
              <a:rPr lang="en-US" sz="3400" dirty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модель,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алгоритм, 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метода.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36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406184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  <a:endParaRPr lang="ru-RU" sz="1600" dirty="0" smtClean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23528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  <a:endParaRPr lang="ru-RU" sz="1600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3528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Был выбран метод прямых выборочных процедур с уменьшением интервала поиска, остальные метода направлены, в основном, на поиска локального экстремума функции.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</a:t>
            </a:r>
            <a:r>
              <a:rPr lang="ru-RU" sz="2000" i="1" dirty="0" smtClean="0"/>
              <a:t>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</a:t>
            </a:r>
            <a:r>
              <a:rPr lang="ru-RU" dirty="0" smtClean="0"/>
              <a:t>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</a:t>
            </a:r>
            <a:r>
              <a:rPr lang="ru-RU" dirty="0" smtClean="0"/>
              <a:t>нагрузок для каждого из котлов, </a:t>
            </a:r>
            <a:endParaRPr lang="ru-RU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оплива, используемого каждым 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  <a:endParaRPr lang="ru-RU" sz="2000" i="1" dirty="0" smtClean="0"/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группы </a:t>
            </a:r>
            <a:r>
              <a:rPr lang="ru-RU" dirty="0" smtClean="0"/>
              <a:t>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 математической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18070"/>
              </p:ext>
            </p:extLst>
          </p:nvPr>
        </p:nvGraphicFramePr>
        <p:xfrm>
          <a:off x="515115" y="2060848"/>
          <a:ext cx="8136903" cy="3157763"/>
        </p:xfrm>
        <a:graphic>
          <a:graphicData uri="http://schemas.openxmlformats.org/drawingml/2006/table">
            <a:tbl>
              <a:tblPr firstRow="1" firstCol="1" bandRow="1"/>
              <a:tblGrid>
                <a:gridCol w="3828281"/>
                <a:gridCol w="4308622"/>
              </a:tblGrid>
              <a:tr h="24803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Название 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Плановая паропроизводительность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Количество пара [тонн/час], которое должна обеспечивать очередь котлоагрегатов.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газ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газ на рынке электроэнергии, [руб./тыс.нм</a:t>
                      </a:r>
                      <a:r>
                        <a:rPr lang="ru-RU" sz="1600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].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мазут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мазут на рынке электроэнергии, [руб./тонн].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60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Коэффициенты относительной важности критериев оптимизации </a:t>
                      </a: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(необязательный параметр)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Задаются с помощью экспертного блока, могут принимать значения в диапазоне (0%; 100%). Показывают на сколько, в процентном соотношении, один из критериев оптимизации важнее остальных критериев.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39552" y="1528415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Таблица 1. Входные параметры математической модели: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 математической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528415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Таблица 2. Выходные параметры математической модели:</a:t>
            </a:r>
            <a:endParaRPr lang="ru-RU" sz="16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11083"/>
              </p:ext>
            </p:extLst>
          </p:nvPr>
        </p:nvGraphicFramePr>
        <p:xfrm>
          <a:off x="395536" y="1932434"/>
          <a:ext cx="8424936" cy="4299829"/>
        </p:xfrm>
        <a:graphic>
          <a:graphicData uri="http://schemas.openxmlformats.org/drawingml/2006/table">
            <a:tbl>
              <a:tblPr firstRow="1" firstCol="1" bandRow="1"/>
              <a:tblGrid>
                <a:gridCol w="2448272"/>
                <a:gridCol w="5976664"/>
              </a:tblGrid>
              <a:tr h="18436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Название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5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Оптимальные состояния котлоагрегатов очереди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Состояния для каждого из котлоагрегатов очереди (Вкл./Выкл.), при которых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490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Оптимальные паровые нагрузки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Распределение паровых нагрузок [тонн/час] между котлоагрегатами очереди, при котором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5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Вид топлива для котлоагрегата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Виды топлива (Газ/Мазут) для котлоагрегатов очереди, при использовании которых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3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dirty="0"/>
                  <a:t> – минимально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максимально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текущая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  <a:blipFill rotWithShape="1">
                <a:blip r:embed="rId3"/>
                <a:stretch>
                  <a:fillRect l="-651" t="-64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– суммарная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8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2324</Words>
  <Application>Microsoft Office PowerPoint</Application>
  <PresentationFormat>Экран (4:3)</PresentationFormat>
  <Paragraphs>381</Paragraphs>
  <Slides>36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Введение</vt:lpstr>
      <vt:lpstr>Существующие продукты и решения</vt:lpstr>
      <vt:lpstr>Алгоритмы оптимизации</vt:lpstr>
      <vt:lpstr>Постановка задачи</vt:lpstr>
      <vt:lpstr>Параметры математической модели </vt:lpstr>
      <vt:lpstr>Параметры математической модели </vt:lpstr>
      <vt:lpstr>Ограничения</vt:lpstr>
      <vt:lpstr>Критерий расхода газа</vt:lpstr>
      <vt:lpstr>Критерий расхода мазута</vt:lpstr>
      <vt:lpstr>Критерий финансовых затрат на используемое топливо</vt:lpstr>
      <vt:lpstr>Критерий КПД группы котлоагрегатов</vt:lpstr>
      <vt:lpstr>Задача оптимизации</vt:lpstr>
      <vt:lpstr>Метод многокритериальной оптимизации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«Локальная» оптимизация</vt:lpstr>
      <vt:lpstr>Выбор начальных решений</vt:lpstr>
      <vt:lpstr>Выбор начальных решений</vt:lpstr>
      <vt:lpstr>Формирование множества возможных векторных критериев</vt:lpstr>
      <vt:lpstr>Выбор наилучшего векторного критерия</vt:lpstr>
      <vt:lpstr>Множество Парето</vt:lpstr>
      <vt:lpstr>Сужение множества Парето</vt:lpstr>
      <vt:lpstr>Метод целевого программирования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219</cp:revision>
  <dcterms:created xsi:type="dcterms:W3CDTF">2012-12-23T10:07:41Z</dcterms:created>
  <dcterms:modified xsi:type="dcterms:W3CDTF">2014-05-23T03:58:07Z</dcterms:modified>
</cp:coreProperties>
</file>