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5" r:id="rId6"/>
    <p:sldId id="266" r:id="rId7"/>
    <p:sldId id="267" r:id="rId8"/>
    <p:sldId id="268" r:id="rId9"/>
    <p:sldId id="262" r:id="rId10"/>
    <p:sldId id="264" r:id="rId11"/>
    <p:sldId id="25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24.12.2012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24.12.2012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24.12.2012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24.12.2012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24.12.2012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24.12.2012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24.12.2012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24.12.2012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24.12.2012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24.12.2012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24.12.2012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24.12.2012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24.12.2012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842" y="1628800"/>
            <a:ext cx="7772400" cy="1470025"/>
          </a:xfrm>
        </p:spPr>
        <p:txBody>
          <a:bodyPr/>
          <a:lstStyle/>
          <a:p>
            <a:r>
              <a:rPr lang="ru-RU" dirty="0" smtClean="0"/>
              <a:t>Рекомендательная система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86093" y="5211197"/>
            <a:ext cx="6801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Студент: </a:t>
            </a:r>
            <a:r>
              <a:rPr lang="ru-RU" sz="2800" dirty="0" smtClean="0"/>
              <a:t>Кузьмин Артем Юрьевич</a:t>
            </a:r>
            <a:endParaRPr lang="ru-RU" sz="2800" dirty="0" smtClean="0"/>
          </a:p>
          <a:p>
            <a:pPr algn="ctr"/>
            <a:r>
              <a:rPr lang="ru-RU" sz="2400" dirty="0" smtClean="0"/>
              <a:t>Руководитель: </a:t>
            </a:r>
            <a:r>
              <a:rPr lang="ru-RU" sz="2800" dirty="0" smtClean="0"/>
              <a:t>Романова Татьяна Николаевна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Выявление факторов, мешающих решению задачи обнаружения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лиц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96544"/>
          </a:xfrm>
        </p:spPr>
        <p:txBody>
          <a:bodyPr>
            <a:normAutofit fontScale="25000" lnSpcReduction="20000"/>
          </a:bodyPr>
          <a:lstStyle/>
          <a:p>
            <a:endParaRPr lang="en-US" sz="7200" dirty="0" smtClean="0"/>
          </a:p>
          <a:p>
            <a:pPr algn="just"/>
            <a:r>
              <a:rPr lang="ru-RU" sz="7200" dirty="0" smtClean="0"/>
              <a:t>Разный </a:t>
            </a:r>
            <a:r>
              <a:rPr lang="ru-RU" sz="7200" dirty="0"/>
              <a:t>размер искомых объектов, а также масштаб изображений;</a:t>
            </a:r>
          </a:p>
          <a:p>
            <a:pPr lvl="0" algn="just" fontAlgn="base"/>
            <a:r>
              <a:rPr lang="ru-RU" sz="7200" dirty="0"/>
              <a:t>Определяемый объект может находиться где угодно на изображении;</a:t>
            </a:r>
          </a:p>
          <a:p>
            <a:pPr lvl="0" algn="just" fontAlgn="base"/>
            <a:r>
              <a:rPr lang="ru-RU" sz="7200" dirty="0"/>
              <a:t>Совершенно другой объект может быть похож на искомый;</a:t>
            </a:r>
          </a:p>
          <a:p>
            <a:pPr lvl="0" algn="just" fontAlgn="base"/>
            <a:r>
              <a:rPr lang="ru-RU" sz="7200" dirty="0" smtClean="0"/>
              <a:t>Помехи, искажения  на старых </a:t>
            </a:r>
            <a:r>
              <a:rPr lang="ru-RU" sz="7200" dirty="0"/>
              <a:t>и </a:t>
            </a:r>
            <a:r>
              <a:rPr lang="ru-RU" sz="7200" dirty="0" smtClean="0"/>
              <a:t>необработанных фотографиях;</a:t>
            </a:r>
            <a:endParaRPr lang="ru-RU" sz="7200" dirty="0"/>
          </a:p>
          <a:p>
            <a:pPr lvl="0" algn="just" fontAlgn="base"/>
            <a:r>
              <a:rPr lang="ru-RU" sz="7200" dirty="0" smtClean="0"/>
              <a:t>Один </a:t>
            </a:r>
            <a:r>
              <a:rPr lang="ru-RU" sz="7200" dirty="0"/>
              <a:t>и тот же объект может давать совершенно разную картинку, в зависимости от поворота или расстояния до </a:t>
            </a:r>
            <a:r>
              <a:rPr lang="ru-RU" sz="7200" dirty="0" smtClean="0"/>
              <a:t>него;</a:t>
            </a:r>
            <a:endParaRPr lang="ru-RU" sz="7200" dirty="0"/>
          </a:p>
          <a:p>
            <a:pPr lvl="0" algn="just" fontAlgn="base"/>
            <a:r>
              <a:rPr lang="ru-RU" sz="7200" dirty="0"/>
              <a:t>Качество изображения или </a:t>
            </a:r>
            <a:r>
              <a:rPr lang="ru-RU" sz="7200" dirty="0" smtClean="0"/>
              <a:t>кадра;</a:t>
            </a:r>
            <a:endParaRPr lang="ru-RU" sz="7200" dirty="0"/>
          </a:p>
          <a:p>
            <a:pPr lvl="0" algn="just" fontAlgn="base"/>
            <a:r>
              <a:rPr lang="ru-RU" sz="7200" dirty="0"/>
              <a:t>Расовая принадлежность людей: цвет кожи, расположение и размеры отдельных распознаваемых признаков;</a:t>
            </a:r>
          </a:p>
          <a:p>
            <a:pPr lvl="0" algn="just" fontAlgn="base"/>
            <a:r>
              <a:rPr lang="ru-RU" sz="7200" dirty="0"/>
              <a:t>Сильное изменение выражения </a:t>
            </a:r>
            <a:r>
              <a:rPr lang="ru-RU" sz="7200" dirty="0" smtClean="0"/>
              <a:t>лица;</a:t>
            </a:r>
            <a:endParaRPr lang="ru-RU" sz="7200" dirty="0"/>
          </a:p>
          <a:p>
            <a:pPr lvl="0" algn="just" fontAlgn="base"/>
            <a:r>
              <a:rPr lang="ru-RU" sz="7200" dirty="0"/>
              <a:t>Индивидуальные особенности лица </a:t>
            </a:r>
            <a:r>
              <a:rPr lang="ru-RU" sz="7200" dirty="0" smtClean="0"/>
              <a:t>человека </a:t>
            </a:r>
            <a:r>
              <a:rPr lang="ru-RU" sz="7200" dirty="0"/>
              <a:t>существенно осложняют автоматическое распознавание;</a:t>
            </a:r>
          </a:p>
          <a:p>
            <a:pPr lvl="0" algn="just" fontAlgn="base"/>
            <a:r>
              <a:rPr lang="ru-RU" sz="7200" dirty="0"/>
              <a:t>Часть лица </a:t>
            </a:r>
            <a:r>
              <a:rPr lang="ru-RU" sz="7200" dirty="0" smtClean="0"/>
              <a:t>может </a:t>
            </a:r>
            <a:r>
              <a:rPr lang="ru-RU" sz="7200" dirty="0"/>
              <a:t>быть невидима или обрезана;</a:t>
            </a:r>
          </a:p>
          <a:p>
            <a:pPr lvl="0" algn="just" fontAlgn="base"/>
            <a:r>
              <a:rPr lang="ru-RU" sz="7200" dirty="0"/>
              <a:t>Лица может не быть совсем на фотографии, но </a:t>
            </a:r>
            <a:r>
              <a:rPr lang="ru-RU" sz="7200" dirty="0" smtClean="0"/>
              <a:t>машина определяет </a:t>
            </a:r>
            <a:r>
              <a:rPr lang="ru-RU" sz="7200" dirty="0"/>
              <a:t>другие объекты за лицо и черты лица и детектирует именно их.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10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67544" y="1451917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 результате работы: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Проведен анализ </a:t>
            </a:r>
            <a:r>
              <a:rPr lang="ru-RU" sz="2800" dirty="0"/>
              <a:t>предметной </a:t>
            </a:r>
            <a:r>
              <a:rPr lang="ru-RU" sz="2800" dirty="0" smtClean="0"/>
              <a:t>области.</a:t>
            </a:r>
            <a:endParaRPr lang="ru-RU" sz="28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Проведен анализ </a:t>
            </a:r>
            <a:r>
              <a:rPr lang="ru-RU" sz="2800" dirty="0" smtClean="0"/>
              <a:t>алгоритмов выработки рекомендаци</a:t>
            </a:r>
            <a:r>
              <a:rPr lang="ru-RU" sz="2800" dirty="0"/>
              <a:t>й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Выявлены </a:t>
            </a:r>
            <a:r>
              <a:rPr lang="ru-RU" sz="2800" dirty="0" smtClean="0"/>
              <a:t>основные сильные стороны и недостатки алгоритмов.</a:t>
            </a:r>
            <a:endParaRPr lang="ru-RU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Сформулированы основные улучшения, которые могут быть применены к существующим алгоритмам</a:t>
            </a:r>
            <a:r>
              <a:rPr lang="ru-RU" dirty="0" smtClean="0"/>
              <a:t>.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11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 работы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b="1" dirty="0" smtClean="0"/>
              <a:t>Цель работы – </a:t>
            </a:r>
            <a:r>
              <a:rPr lang="ru-RU" dirty="0" smtClean="0"/>
              <a:t>провести анализ </a:t>
            </a:r>
            <a:r>
              <a:rPr lang="ru-RU" dirty="0" smtClean="0"/>
              <a:t>существующих алгоритмов рекомендательных систем</a:t>
            </a:r>
            <a:r>
              <a:rPr lang="ru-RU" dirty="0" smtClean="0"/>
              <a:t>.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r>
              <a:rPr lang="ru-RU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Анализ предметной области.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алгоритмов выработки рекомендаций.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Выявление </a:t>
            </a:r>
            <a:r>
              <a:rPr lang="ru-RU" dirty="0" smtClean="0"/>
              <a:t>сильных сторон и недостатков алгоритмов</a:t>
            </a:r>
            <a:r>
              <a:rPr lang="ru-RU" dirty="0" smtClean="0"/>
              <a:t>.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Формулирование основных улучшени</a:t>
            </a:r>
            <a:r>
              <a:rPr lang="ru-RU" dirty="0" smtClean="0"/>
              <a:t>й, которые можно применить к существующим алгоритмам</a:t>
            </a:r>
            <a:r>
              <a:rPr lang="ru-RU" dirty="0" smtClean="0"/>
              <a:t>.</a:t>
            </a: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2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smtClean="0"/>
              <a:t>Наиболее распространенные </a:t>
            </a:r>
            <a:r>
              <a:rPr lang="ru-RU" b="1" dirty="0" smtClean="0"/>
              <a:t>подходы к формированию рекомендаций:</a:t>
            </a:r>
            <a:endParaRPr lang="ru-RU" b="1" dirty="0" smtClean="0"/>
          </a:p>
          <a:p>
            <a:r>
              <a:rPr lang="ru-RU" dirty="0" smtClean="0"/>
              <a:t>на основании содержания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на основе транзакций (на основании пользовательского поведения);</a:t>
            </a:r>
          </a:p>
          <a:p>
            <a:r>
              <a:rPr lang="ru-RU" dirty="0" smtClean="0"/>
              <a:t>подход, основанный на всех данных (</a:t>
            </a:r>
            <a:r>
              <a:rPr lang="en-US" dirty="0" smtClean="0"/>
              <a:t>Memory-based);</a:t>
            </a:r>
          </a:p>
          <a:p>
            <a:r>
              <a:rPr lang="ru-RU" dirty="0" smtClean="0"/>
              <a:t>подход, основанный на моделях</a:t>
            </a:r>
            <a:r>
              <a:rPr lang="en-US" dirty="0" smtClean="0"/>
              <a:t> (Model-based).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Формирование рекомендаций на основании содержания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2500" dirty="0" smtClean="0"/>
              <a:t>	Р</a:t>
            </a:r>
            <a:r>
              <a:rPr lang="ru-RU" sz="2500" dirty="0" smtClean="0"/>
              <a:t>екомендации </a:t>
            </a:r>
            <a:r>
              <a:rPr lang="ru-RU" sz="2500" dirty="0"/>
              <a:t>формируются для товаров, похожих на товары, уже заказанные клиентом, или на товары, заказываемые похожими клиентами</a:t>
            </a:r>
            <a:r>
              <a:rPr lang="ru-RU" sz="2500" dirty="0" smtClean="0"/>
              <a:t>. </a:t>
            </a:r>
            <a:r>
              <a:rPr lang="ru-RU" sz="2400" dirty="0"/>
              <a:t>Степень похожести оценивается на основании характеристик товаров и клиентов. </a:t>
            </a:r>
            <a:endParaRPr lang="ru-RU" sz="2400" dirty="0" smtClean="0"/>
          </a:p>
          <a:p>
            <a:pPr marL="0" indent="0" algn="just">
              <a:buNone/>
            </a:pPr>
            <a:endParaRPr lang="ru-RU" sz="2500" dirty="0" smtClean="0"/>
          </a:p>
          <a:p>
            <a:pPr algn="just"/>
            <a:r>
              <a:rPr lang="ru-RU" b="1" dirty="0" smtClean="0"/>
              <a:t>Характеристики для товаров</a:t>
            </a:r>
            <a:endParaRPr lang="ru-RU" sz="2400" dirty="0" smtClean="0"/>
          </a:p>
          <a:p>
            <a:pPr lvl="1" algn="just"/>
            <a:r>
              <a:rPr lang="ru-RU" dirty="0"/>
              <a:t>с</a:t>
            </a:r>
            <a:r>
              <a:rPr lang="ru-RU" dirty="0" smtClean="0"/>
              <a:t>южет, режиссер, киношкола (для фильмов)</a:t>
            </a:r>
            <a:r>
              <a:rPr lang="en-US" dirty="0" smtClean="0"/>
              <a:t>;</a:t>
            </a:r>
          </a:p>
          <a:p>
            <a:pPr lvl="1" algn="just"/>
            <a:r>
              <a:rPr lang="ru-RU" dirty="0" smtClean="0"/>
              <a:t>общее музыкальное направление, стиль (для музыки)</a:t>
            </a:r>
            <a:r>
              <a:rPr lang="en-US" dirty="0" smtClean="0"/>
              <a:t>;</a:t>
            </a:r>
          </a:p>
          <a:p>
            <a:pPr lvl="1" algn="just"/>
            <a:r>
              <a:rPr lang="ru-RU" dirty="0"/>
              <a:t>функциональное назначение, категория, ценовая группа (для товаров</a:t>
            </a:r>
            <a:r>
              <a:rPr lang="ru-RU" dirty="0" smtClean="0"/>
              <a:t>).</a:t>
            </a:r>
          </a:p>
          <a:p>
            <a:pPr marL="457200" lvl="1" indent="0" algn="just">
              <a:buNone/>
            </a:pPr>
            <a:endParaRPr lang="ru-RU" dirty="0" smtClean="0"/>
          </a:p>
          <a:p>
            <a:pPr algn="just"/>
            <a:r>
              <a:rPr lang="ru-RU" b="1" dirty="0"/>
              <a:t>Характеристики для </a:t>
            </a:r>
            <a:r>
              <a:rPr lang="ru-RU" b="1" dirty="0" smtClean="0"/>
              <a:t>клиентов</a:t>
            </a:r>
            <a:endParaRPr lang="ru-RU" sz="2400" dirty="0"/>
          </a:p>
          <a:p>
            <a:pPr lvl="1" algn="just"/>
            <a:r>
              <a:rPr lang="ru-RU" dirty="0"/>
              <a:t>демографические данные</a:t>
            </a:r>
            <a:r>
              <a:rPr lang="en-US" dirty="0" smtClean="0"/>
              <a:t>;</a:t>
            </a:r>
            <a:endParaRPr lang="en-US" dirty="0"/>
          </a:p>
          <a:p>
            <a:pPr lvl="1" algn="just"/>
            <a:r>
              <a:rPr lang="ru-RU" dirty="0"/>
              <a:t>предпочтения из заполненных анкет и т.д. </a:t>
            </a:r>
            <a:endParaRPr lang="en-US" dirty="0" smtClean="0"/>
          </a:p>
          <a:p>
            <a:pPr lvl="1" algn="just"/>
            <a:endParaRPr lang="ru-RU" dirty="0" smtClean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  <a:p>
            <a:pPr lvl="1" algn="just"/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4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Формирование рекомендаций на основе транзакций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dirty="0" smtClean="0"/>
              <a:t>	</a:t>
            </a:r>
            <a:r>
              <a:rPr lang="ru-RU" sz="2000" dirty="0"/>
              <a:t>Р</a:t>
            </a:r>
            <a:r>
              <a:rPr lang="ru-RU" sz="2000" dirty="0" smtClean="0"/>
              <a:t>екомендации </a:t>
            </a:r>
            <a:r>
              <a:rPr lang="ru-RU" sz="2000" dirty="0"/>
              <a:t>формируются на основании пользовательского поведения, т.е. товары считаются похожими, если часто входят вместе в одну транзакцию (в одну потребительскую корзину), а клиенты считаются похожими, если совершают схожие покупки. Системы выработки рекомендаций на основании транзакций называют системами совместной фильтрации (CF - </a:t>
            </a:r>
            <a:r>
              <a:rPr lang="en-US" sz="2000" dirty="0"/>
              <a:t>collaborative filtering</a:t>
            </a:r>
            <a:r>
              <a:rPr lang="ru-RU" sz="2000" dirty="0" smtClean="0"/>
              <a:t>).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000" dirty="0" smtClean="0"/>
              <a:t>	Иногда </a:t>
            </a:r>
            <a:r>
              <a:rPr lang="ru-RU" sz="2000" dirty="0"/>
              <a:t>используется комбинированный подход. Например, неизвестные рейтинги исследуемого пользователя вычисляются методом, основанном на транзакциях, при этом все непроставленные другими пользователями рейтинги учитываются в алгоритме с применением модели на основании содержания.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500" dirty="0" smtClean="0"/>
          </a:p>
          <a:p>
            <a:pPr lvl="1" algn="just"/>
            <a:endParaRPr lang="ru-RU" dirty="0" smtClean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  <a:p>
            <a:pPr lvl="1" algn="just"/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5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Подход, основанный на всех данных (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Memory-based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4500" dirty="0" smtClean="0"/>
              <a:t>	</a:t>
            </a:r>
            <a:r>
              <a:rPr lang="ru-RU" dirty="0"/>
              <a:t>Р</a:t>
            </a:r>
            <a:r>
              <a:rPr lang="ru-RU" dirty="0" smtClean="0"/>
              <a:t>екомендации </a:t>
            </a:r>
            <a:r>
              <a:rPr lang="ru-RU" dirty="0"/>
              <a:t>формируются на основании вычисления некоторой меры по всем накопленным данным. </a:t>
            </a:r>
          </a:p>
          <a:p>
            <a:pPr marL="0" indent="0" algn="just">
              <a:buNone/>
            </a:pPr>
            <a:endParaRPr lang="ru-RU" sz="2400" dirty="0"/>
          </a:p>
          <a:p>
            <a:pPr algn="just"/>
            <a:endParaRPr lang="ru-RU" sz="2400" dirty="0"/>
          </a:p>
          <a:p>
            <a:pPr algn="just"/>
            <a:r>
              <a:rPr lang="ru-RU" b="1" dirty="0" smtClean="0"/>
              <a:t>Преимущества подхода</a:t>
            </a:r>
            <a:endParaRPr lang="ru-RU" sz="2400" dirty="0"/>
          </a:p>
          <a:p>
            <a:pPr lvl="1" algn="just"/>
            <a:r>
              <a:rPr lang="ru-RU" dirty="0"/>
              <a:t>простота</a:t>
            </a:r>
            <a:r>
              <a:rPr lang="en-US" dirty="0" smtClean="0"/>
              <a:t>;</a:t>
            </a:r>
            <a:endParaRPr lang="en-US" dirty="0"/>
          </a:p>
          <a:p>
            <a:pPr lvl="1" algn="just"/>
            <a:r>
              <a:rPr lang="ru-RU" dirty="0"/>
              <a:t>показывает высокую точность на практике и обладает преимуществом инкрементального учета новых данных (новые транзакции просто добавляются в базу данных и учитываются при формировании прогноза наряду с имеющимися)</a:t>
            </a:r>
            <a:r>
              <a:rPr lang="ru-RU" dirty="0" smtClean="0"/>
              <a:t>. </a:t>
            </a:r>
            <a:endParaRPr lang="en-US" dirty="0"/>
          </a:p>
          <a:p>
            <a:pPr marL="457200" lvl="1" indent="0" algn="just">
              <a:buNone/>
            </a:pPr>
            <a:endParaRPr lang="ru-RU" dirty="0"/>
          </a:p>
          <a:p>
            <a:pPr algn="just"/>
            <a:r>
              <a:rPr lang="ru-RU" b="1" dirty="0" smtClean="0"/>
              <a:t>Недостатки подхода</a:t>
            </a:r>
            <a:endParaRPr lang="ru-RU" sz="2400" dirty="0"/>
          </a:p>
          <a:p>
            <a:pPr lvl="1" algn="just"/>
            <a:r>
              <a:rPr lang="ru-RU" dirty="0"/>
              <a:t>подход сложен для вычисления с точки зрения времени и ресурсов памяти</a:t>
            </a:r>
            <a:r>
              <a:rPr lang="en-US" dirty="0" smtClean="0"/>
              <a:t>;</a:t>
            </a:r>
            <a:endParaRPr lang="en-US" dirty="0"/>
          </a:p>
          <a:p>
            <a:pPr lvl="1" algn="just"/>
            <a:r>
              <a:rPr lang="ru-RU" dirty="0"/>
              <a:t>подход не может предоставить описательный анализ существующих закономерностей, дать большее понимание имеющихся данных и объяснить прогноз</a:t>
            </a:r>
            <a:r>
              <a:rPr lang="ru-RU" dirty="0" smtClean="0"/>
              <a:t>. </a:t>
            </a:r>
            <a:endParaRPr lang="en-US" dirty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500" dirty="0" smtClean="0"/>
          </a:p>
          <a:p>
            <a:pPr lvl="1" algn="just"/>
            <a:endParaRPr lang="ru-RU" dirty="0" smtClean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  <a:p>
            <a:pPr lvl="1" algn="just"/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6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Подход, основанный на моделях (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Model-based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500" dirty="0" smtClean="0"/>
              <a:t>	</a:t>
            </a:r>
            <a:r>
              <a:rPr lang="en-US" dirty="0"/>
              <a:t>C</a:t>
            </a:r>
            <a:r>
              <a:rPr lang="ru-RU" dirty="0" smtClean="0"/>
              <a:t>начала </a:t>
            </a:r>
            <a:r>
              <a:rPr lang="ru-RU" dirty="0"/>
              <a:t>формируется описательная модель предпочтений пользователей, товаров и взаимосвязи между ними, а затем формируются рекомендации на основании полученной </a:t>
            </a:r>
            <a:r>
              <a:rPr lang="ru-RU" dirty="0" smtClean="0"/>
              <a:t>модели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endParaRPr lang="ru-RU" sz="2400" dirty="0"/>
          </a:p>
          <a:p>
            <a:pPr algn="just"/>
            <a:endParaRPr lang="ru-RU" sz="2400" dirty="0"/>
          </a:p>
          <a:p>
            <a:pPr algn="just"/>
            <a:r>
              <a:rPr lang="ru-RU" b="1" dirty="0" smtClean="0"/>
              <a:t>Преимущества подхода</a:t>
            </a:r>
            <a:endParaRPr lang="ru-RU" sz="2400" dirty="0"/>
          </a:p>
          <a:p>
            <a:pPr lvl="1" algn="just"/>
            <a:r>
              <a:rPr lang="ru-RU" dirty="0"/>
              <a:t>наличие модели, дающей большее понимание формируемых рекомендаций и наличия взаимосвязей в данных</a:t>
            </a:r>
            <a:r>
              <a:rPr lang="en-US" dirty="0" smtClean="0"/>
              <a:t>;</a:t>
            </a:r>
            <a:endParaRPr lang="en-US" dirty="0"/>
          </a:p>
          <a:p>
            <a:pPr lvl="1" algn="just"/>
            <a:r>
              <a:rPr lang="ru-RU" dirty="0"/>
              <a:t>процесс формирования рекомендаций разбит на два этапа: ресурсоемкое обучение модели в отложенном режиме и достаточно простое вычисление рекомендаций на основе существующей модели в реальном времени</a:t>
            </a:r>
            <a:r>
              <a:rPr lang="ru-RU" dirty="0" smtClean="0"/>
              <a:t>. </a:t>
            </a:r>
            <a:endParaRPr lang="en-US" dirty="0"/>
          </a:p>
          <a:p>
            <a:pPr marL="457200" lvl="1" indent="0" algn="just">
              <a:buNone/>
            </a:pPr>
            <a:endParaRPr lang="ru-RU" dirty="0"/>
          </a:p>
          <a:p>
            <a:pPr algn="just"/>
            <a:r>
              <a:rPr lang="ru-RU" b="1" dirty="0" smtClean="0"/>
              <a:t>Недостатки подхода</a:t>
            </a:r>
            <a:endParaRPr lang="ru-RU" sz="2400" dirty="0"/>
          </a:p>
          <a:p>
            <a:pPr lvl="1" algn="just"/>
            <a:r>
              <a:rPr lang="ru-RU" dirty="0"/>
              <a:t>такие модели не поддерживают инкрементального обучения (появление новых данных требует пересчета всей модели)</a:t>
            </a:r>
            <a:r>
              <a:rPr lang="en-US" dirty="0" smtClean="0"/>
              <a:t>;</a:t>
            </a:r>
            <a:endParaRPr lang="en-US" dirty="0"/>
          </a:p>
          <a:p>
            <a:pPr lvl="1" algn="just"/>
            <a:r>
              <a:rPr lang="ru-RU" dirty="0"/>
              <a:t>в основном показывают меньшую точность прогноза, чем </a:t>
            </a:r>
            <a:r>
              <a:rPr lang="en-US" dirty="0"/>
              <a:t>Memory</a:t>
            </a:r>
            <a:r>
              <a:rPr lang="ru-RU" dirty="0"/>
              <a:t>-</a:t>
            </a:r>
            <a:r>
              <a:rPr lang="en-US" dirty="0"/>
              <a:t>based </a:t>
            </a:r>
            <a:r>
              <a:rPr lang="ru-RU" dirty="0"/>
              <a:t>алгоритмы</a:t>
            </a:r>
            <a:r>
              <a:rPr lang="ru-RU" dirty="0" smtClean="0"/>
              <a:t>. </a:t>
            </a:r>
            <a:endParaRPr lang="en-US" dirty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500" dirty="0" smtClean="0"/>
          </a:p>
          <a:p>
            <a:pPr lvl="1" algn="just"/>
            <a:endParaRPr lang="ru-RU" dirty="0" smtClean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  <a:p>
            <a:pPr lvl="1" algn="just"/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7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Минимальное участие пользователя в процессе выработки рекомендаций</a:t>
            </a:r>
          </a:p>
          <a:p>
            <a:r>
              <a:rPr lang="ru-RU" b="1" dirty="0" smtClean="0"/>
              <a:t>Поддержание </a:t>
            </a:r>
            <a:r>
              <a:rPr lang="ru-RU" b="1" dirty="0"/>
              <a:t>актуальности рекомендаций</a:t>
            </a:r>
          </a:p>
          <a:p>
            <a:r>
              <a:rPr lang="ru-RU" b="1" dirty="0"/>
              <a:t>Определение сходства пользователей на основе данных, полученных из внешних </a:t>
            </a:r>
            <a:r>
              <a:rPr lang="ru-RU" b="1" dirty="0" smtClean="0"/>
              <a:t>источников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Возможные улучшения существующих алгоритмов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78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Выявление основных моментов, влияющих на выбор метода решения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2880" y="2027981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 smtClean="0"/>
              <a:t>ограничения </a:t>
            </a:r>
            <a:r>
              <a:rPr lang="ru-RU" dirty="0"/>
              <a:t>на </a:t>
            </a:r>
            <a:r>
              <a:rPr lang="ru-RU" dirty="0" smtClean="0"/>
              <a:t>лица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/>
              <a:t>положение лица на </a:t>
            </a:r>
            <a:r>
              <a:rPr lang="ru-RU" dirty="0" smtClean="0"/>
              <a:t>изображении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 тип </a:t>
            </a:r>
            <a:r>
              <a:rPr lang="ru-RU" dirty="0" smtClean="0"/>
              <a:t>изображения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масштаб лица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разрешение </a:t>
            </a:r>
            <a:r>
              <a:rPr lang="ru-RU" dirty="0"/>
              <a:t>и качество </a:t>
            </a:r>
            <a:r>
              <a:rPr lang="ru-RU" dirty="0" smtClean="0"/>
              <a:t>изображения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шумы</a:t>
            </a:r>
            <a:r>
              <a:rPr lang="ru-RU" dirty="0"/>
              <a:t>, помехи, </a:t>
            </a:r>
            <a:r>
              <a:rPr lang="ru-RU" dirty="0" smtClean="0"/>
              <a:t>муары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количество </a:t>
            </a:r>
            <a:r>
              <a:rPr lang="ru-RU" dirty="0"/>
              <a:t>лиц на </a:t>
            </a:r>
            <a:r>
              <a:rPr lang="ru-RU" dirty="0" smtClean="0"/>
              <a:t>изображении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освещение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ф</a:t>
            </a:r>
            <a:r>
              <a:rPr lang="ru-RU" dirty="0" smtClean="0"/>
              <a:t>он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важность исследования</a:t>
            </a:r>
            <a:r>
              <a:rPr lang="en-US" dirty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9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337</Words>
  <Application>Microsoft Office PowerPoint</Application>
  <PresentationFormat>Экран (4:3)</PresentationFormat>
  <Paragraphs>129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Рекомендательная система</vt:lpstr>
      <vt:lpstr>Цель и задачи работы</vt:lpstr>
      <vt:lpstr>Анализ предметной области</vt:lpstr>
      <vt:lpstr>Формирование рекомендаций на основании содержания </vt:lpstr>
      <vt:lpstr>Формирование рекомендаций на основе транзакций </vt:lpstr>
      <vt:lpstr>Подход, основанный на всех данных (Memory-based) </vt:lpstr>
      <vt:lpstr>Подход, основанный на моделях (Model-based) </vt:lpstr>
      <vt:lpstr>Возможные улучшения существующих алгоритмов </vt:lpstr>
      <vt:lpstr>Выявление основных моментов, влияющих на выбор метода решения задачи</vt:lpstr>
      <vt:lpstr>Выявление факторов, мешающих решению задачи обнаружения лиц 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53</cp:revision>
  <dcterms:created xsi:type="dcterms:W3CDTF">2012-12-23T10:07:41Z</dcterms:created>
  <dcterms:modified xsi:type="dcterms:W3CDTF">2012-12-24T08:09:50Z</dcterms:modified>
</cp:coreProperties>
</file>