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301" r:id="rId5"/>
    <p:sldId id="302" r:id="rId6"/>
    <p:sldId id="276" r:id="rId7"/>
    <p:sldId id="268" r:id="rId8"/>
    <p:sldId id="304" r:id="rId9"/>
    <p:sldId id="303" r:id="rId10"/>
    <p:sldId id="270" r:id="rId11"/>
    <p:sldId id="277" r:id="rId12"/>
    <p:sldId id="271" r:id="rId13"/>
    <p:sldId id="305" r:id="rId14"/>
    <p:sldId id="279" r:id="rId15"/>
    <p:sldId id="284" r:id="rId16"/>
    <p:sldId id="258" r:id="rId17"/>
    <p:sldId id="280" r:id="rId18"/>
    <p:sldId id="287" r:id="rId19"/>
    <p:sldId id="289" r:id="rId20"/>
    <p:sldId id="288" r:id="rId21"/>
    <p:sldId id="281" r:id="rId22"/>
    <p:sldId id="285" r:id="rId23"/>
    <p:sldId id="282" r:id="rId24"/>
    <p:sldId id="286" r:id="rId25"/>
    <p:sldId id="283" r:id="rId26"/>
    <p:sldId id="290" r:id="rId27"/>
    <p:sldId id="291" r:id="rId28"/>
    <p:sldId id="292" r:id="rId29"/>
    <p:sldId id="293" r:id="rId30"/>
    <p:sldId id="295" r:id="rId31"/>
    <p:sldId id="294" r:id="rId32"/>
    <p:sldId id="296" r:id="rId33"/>
    <p:sldId id="297" r:id="rId34"/>
    <p:sldId id="299" r:id="rId35"/>
    <p:sldId id="300" r:id="rId36"/>
    <p:sldId id="273" r:id="rId37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17344"/>
        <c:axId val="41019264"/>
      </c:scatterChart>
      <c:valAx>
        <c:axId val="41017344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19264"/>
        <c:crosses val="autoZero"/>
        <c:crossBetween val="midCat"/>
        <c:majorUnit val="5"/>
      </c:valAx>
      <c:valAx>
        <c:axId val="41019264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17344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Расход газа</c:v>
                </c:pt>
              </c:strCache>
            </c:strRef>
          </c:tx>
          <c:marker>
            <c:symbol val="none"/>
          </c:marker>
          <c:xVal>
            <c:numRef>
              <c:f>Лист3!$A$2:$A$10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Лист3!$B$2:$B$10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54336"/>
        <c:axId val="48285184"/>
      </c:scatterChart>
      <c:valAx>
        <c:axId val="48254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b="0"/>
                  <a:t>Коэффициент</a:t>
                </a:r>
                <a:r>
                  <a:rPr lang="ru-RU" b="0" baseline="0"/>
                  <a:t> относительной важности расхода газа по отношению к другим критериям, </a:t>
                </a:r>
                <a:r>
                  <a:rPr lang="en-US" b="0" baseline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285184"/>
        <c:crosses val="autoZero"/>
        <c:crossBetween val="midCat"/>
        <c:majorUnit val="10"/>
      </c:valAx>
      <c:valAx>
        <c:axId val="48285184"/>
        <c:scaling>
          <c:orientation val="minMax"/>
          <c:max val="40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</a:t>
                </a:r>
                <a:r>
                  <a:rPr lang="ru-RU" b="0" baseline="0"/>
                  <a:t> газа, </a:t>
                </a:r>
                <a:r>
                  <a:rPr lang="en-US" b="0" baseline="0"/>
                  <a:t>[</a:t>
                </a:r>
                <a:r>
                  <a:rPr lang="ru-RU" b="0" baseline="0"/>
                  <a:t>тыс.нм3/час</a:t>
                </a:r>
                <a:r>
                  <a:rPr lang="en-US" b="0" baseline="0"/>
                  <a:t>]</a:t>
                </a:r>
                <a:endParaRPr lang="ru-RU" b="0"/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48254336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Лист3!$F$1</c:f>
              <c:strCache>
                <c:ptCount val="1"/>
                <c:pt idx="0">
                  <c:v>Расход мазута</c:v>
                </c:pt>
              </c:strCache>
            </c:strRef>
          </c:tx>
          <c:marker>
            <c:symbol val="none"/>
          </c:marker>
          <c:xVal>
            <c:numRef>
              <c:f>Лист3!$E$2:$E$10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Лист3!$F$2:$F$10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95296"/>
        <c:axId val="48109056"/>
      </c:scatterChart>
      <c:valAx>
        <c:axId val="482952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109056"/>
        <c:crosses val="autoZero"/>
        <c:crossBetween val="midCat"/>
        <c:majorUnit val="10"/>
      </c:valAx>
      <c:valAx>
        <c:axId val="48109056"/>
        <c:scaling>
          <c:orientation val="minMax"/>
          <c:max val="34"/>
          <c:min val="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Расход мазута, </a:t>
                </a:r>
                <a:r>
                  <a:rPr lang="en-US" b="0"/>
                  <a:t>[</a:t>
                </a:r>
                <a:r>
                  <a:rPr lang="ru-RU" b="0"/>
                  <a:t>т./час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48295296"/>
        <c:crosses val="autoZero"/>
        <c:crossBetween val="midCat"/>
        <c:majorUnit val="3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35552"/>
        <c:axId val="48158208"/>
      </c:scatterChart>
      <c:valAx>
        <c:axId val="481355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158208"/>
        <c:crosses val="autoZero"/>
        <c:crossBetween val="midCat"/>
        <c:majorUnit val="10"/>
      </c:valAx>
      <c:valAx>
        <c:axId val="48158208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135552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32160"/>
        <c:axId val="48334336"/>
      </c:scatterChart>
      <c:valAx>
        <c:axId val="48332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334336"/>
        <c:crosses val="autoZero"/>
        <c:crossBetween val="midCat"/>
        <c:majorUnit val="10"/>
      </c:valAx>
      <c:valAx>
        <c:axId val="48334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8332160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23.05.2014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23.05.2014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23.05.2014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23.05.2014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23.05.2014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23.05.2014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842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Многокритериальная оптимизация режимов работы котельного отделения электростанции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86093" y="5211197"/>
            <a:ext cx="68014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/>
              <a:t>Студент: </a:t>
            </a:r>
            <a:r>
              <a:rPr lang="ru-RU" sz="2800" dirty="0" smtClean="0"/>
              <a:t>Кузьмин Артем Юрьевич</a:t>
            </a:r>
          </a:p>
          <a:p>
            <a:pPr algn="r"/>
            <a:r>
              <a:rPr lang="ru-RU" sz="2400" dirty="0" smtClean="0"/>
              <a:t>Руководитель: </a:t>
            </a:r>
            <a:r>
              <a:rPr lang="ru-RU" sz="2800" dirty="0" smtClean="0"/>
              <a:t>Романова Татьяна Николаевна</a:t>
            </a:r>
            <a:endParaRPr lang="ru-RU" sz="2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газа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10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газа (К1)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г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г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20888"/>
                <a:ext cx="5328592" cy="109510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52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газ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/>
                  <a:t>котлоагрегатов, работающих на газе.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523926"/>
              </a:xfrm>
              <a:prstGeom prst="rect">
                <a:avLst/>
              </a:prstGeom>
              <a:blipFill rotWithShape="1">
                <a:blip r:embed="rId3"/>
                <a:stretch>
                  <a:fillRect l="-217" t="-1163" b="-116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1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расхода мазута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11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расхода мазута (К2)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95536" y="4167664"/>
                <a:ext cx="8424936" cy="52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m </a:t>
                </a:r>
                <a:r>
                  <a:rPr lang="ru-RU" sz="1400" dirty="0"/>
                  <a:t>котлоагрегатов, работающих на мазуте.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167664"/>
                <a:ext cx="8424936" cy="523413"/>
              </a:xfrm>
              <a:prstGeom prst="rect">
                <a:avLst/>
              </a:prstGeom>
              <a:blipFill rotWithShape="1">
                <a:blip r:embed="rId2"/>
                <a:stretch>
                  <a:fillRect l="-217" t="-1163" b="-104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ru-RU" sz="2400" i="1">
                              <a:latin typeface="Cambria Math"/>
                            </a:rPr>
                            <m:t>м</m:t>
                          </m:r>
                        </m:sup>
                      </m:sSup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/>
                                </a:rPr>
                                <m:t>м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420888"/>
                <a:ext cx="4081191" cy="1095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финансовых затрат на используемое топливо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12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финансовых затрат на используемое топливо (К3)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м+г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𝐷𝑘</m:t>
                              </m:r>
                            </m:e>
                          </m:d>
                        </m:e>
                      </m:d>
                      <m:r>
                        <a:rPr lang="ru-RU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 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5187"/>
                <a:ext cx="7200800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78396" y="3573016"/>
                <a:ext cx="7992888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m </a:t>
                </a:r>
                <a:r>
                  <a:rPr lang="ru-RU" sz="1400" dirty="0"/>
                  <a:t>котлоагрегатов, работающих на жидком топливе (мазуте).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расход мазута (тонн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400" dirty="0"/>
                  <a:t> тонн/час</a:t>
                </a:r>
                <a:r>
                  <a:rPr lang="ru-RU" sz="1400" dirty="0" smtClean="0"/>
                  <a:t>.</a:t>
                </a:r>
              </a:p>
              <a:p>
                <a:endParaRPr lang="ru-RU" sz="1400" dirty="0"/>
              </a:p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газ;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/>
                  <a:t>котлоагрегатов, работающих на газе.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расход газа (тыс. м</a:t>
                </a:r>
                <a:r>
                  <a:rPr lang="ru-RU" sz="1400" baseline="30000" dirty="0"/>
                  <a:t>3</a:t>
                </a:r>
                <a:r>
                  <a:rPr lang="ru-RU" sz="1400" dirty="0"/>
                  <a:t> /час) для обеспечения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400" dirty="0"/>
                  <a:t> тонн/час.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96" y="3573016"/>
                <a:ext cx="7992888" cy="1877437"/>
              </a:xfrm>
              <a:prstGeom prst="rect">
                <a:avLst/>
              </a:prstGeom>
              <a:blipFill rotWithShape="1">
                <a:blip r:embed="rId3"/>
                <a:stretch>
                  <a:fillRect l="-229" t="-3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Критерий КПД группы котлоагрегатов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13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Функцию критерия КПД  группы котлоагрегатов (К4) </a:t>
            </a:r>
            <a:r>
              <a:rPr lang="ru-RU" dirty="0" smtClean="0"/>
              <a:t>представим </a:t>
            </a:r>
            <a:r>
              <a:rPr lang="ru-RU" dirty="0"/>
              <a:t>в следующем виде: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95536" y="4306163"/>
                <a:ext cx="842493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=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</a:t>
                </a:r>
                <a:r>
                  <a:rPr lang="ru-RU" sz="1400" dirty="0" smtClean="0"/>
                  <a:t>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</a:t>
                </a:r>
                <a:r>
                  <a:rPr lang="ru-RU" sz="1400" dirty="0" err="1" smtClean="0"/>
                  <a:t>теплопроизводительность</a:t>
                </a:r>
                <a:r>
                  <a:rPr lang="ru-RU" sz="1400" dirty="0" smtClean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</a:t>
                </a:r>
                <a:r>
                  <a:rPr lang="ru-RU" sz="1400" dirty="0" smtClean="0"/>
                  <a:t>агрегата.</a:t>
                </a:r>
                <a:endParaRPr lang="ru-RU" sz="14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306163"/>
                <a:ext cx="842493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217" t="-7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г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)+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ru-RU" i="1">
                              <a:latin typeface="Cambria Math"/>
                            </a:rPr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𝐾𝑗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6" y="2492896"/>
                <a:ext cx="8440166" cy="82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14</a:t>
            </a:fld>
            <a:endParaRPr lang="ru-RU" sz="1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2" y="529882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29882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60" y="534499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многокритериальной оптимизации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15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Разработанный метод состоит из двух шагов: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формирование множества возможных </a:t>
            </a:r>
            <a:r>
              <a:rPr lang="ru-RU" sz="2000" dirty="0" smtClean="0"/>
              <a:t>вектор</a:t>
            </a:r>
            <a:r>
              <a:rPr lang="ru-RU" sz="2000" dirty="0"/>
              <a:t>н</a:t>
            </a:r>
            <a:r>
              <a:rPr lang="ru-RU" sz="2000" dirty="0" smtClean="0"/>
              <a:t>ых </a:t>
            </a:r>
            <a:r>
              <a:rPr lang="ru-RU" sz="2000" dirty="0"/>
              <a:t>критериев;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выбор наилучшего векторного критерия из множества возможных.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множества возможных векторных критериев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16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	</a:t>
            </a:r>
            <a:r>
              <a:rPr lang="ru-RU" sz="2000" i="1" dirty="0" smtClean="0"/>
              <a:t>Каждый из </a:t>
            </a:r>
            <a:r>
              <a:rPr lang="en-US" sz="2000" i="1" dirty="0" smtClean="0"/>
              <a:t>n </a:t>
            </a:r>
            <a:r>
              <a:rPr lang="ru-RU" sz="2000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200" dirty="0" smtClean="0"/>
              <a:t>Работает на мазуте;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	Для каждой из комбинаций проверяется, может ли она обеспечить выполнение </a:t>
            </a:r>
            <a:r>
              <a:rPr lang="ru-RU" sz="2000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5035248"/>
                <a:ext cx="2987741" cy="84439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2799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/>
                  <a:t>случае удовлетворения </a:t>
                </a:r>
                <a:r>
                  <a:rPr lang="ru-RU" sz="2000" dirty="0" smtClean="0"/>
                  <a:t>комбинации заданному ограничению – проведение «локальной» оптимизации с помощью метода прямых выборочных процедур с уменьшением интервала поиска.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противном случае комбинация не рассматривается.</a:t>
                </a:r>
                <a:endParaRPr lang="ru-RU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lvl="0"/>
                <a:r>
                  <a:rPr lang="ru-RU" sz="2000" dirty="0" smtClean="0"/>
                  <a:t>состоящего </a:t>
                </a:r>
                <a:r>
                  <a:rPr lang="ru-RU" sz="20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000" dirty="0" smtClean="0"/>
                  <a:t>для текущей комбинации.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2799741"/>
              </a:xfrm>
              <a:prstGeom prst="rect">
                <a:avLst/>
              </a:prstGeom>
              <a:blipFill rotWithShape="1">
                <a:blip r:embed="rId2"/>
                <a:stretch>
                  <a:fillRect l="-810" t="-1087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паропроизводительность, 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, 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подходит. </a:t>
                </a:r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000" dirty="0" smtClean="0"/>
                  <a:t>	</a:t>
                </a:r>
                <a:r>
                  <a:rPr lang="ru-RU" sz="2000" b="1" dirty="0" err="1" smtClean="0"/>
                  <a:t>Контрпример</a:t>
                </a:r>
                <a:r>
                  <a:rPr lang="ru-RU" sz="2000" dirty="0" smtClean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= 500 </a:t>
                </a:r>
                <a:r>
                  <a:rPr lang="ru-RU" dirty="0" smtClean="0"/>
                  <a:t>т/ч;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«K1»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.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 smtClean="0"/>
                  <a:t>;</a:t>
                </a:r>
                <a:r>
                  <a:rPr lang="en-US" dirty="0" smtClean="0"/>
                  <a:t> </a:t>
                </a:r>
                <a:endParaRPr lang="ru-RU" dirty="0"/>
              </a:p>
              <a:p>
                <a:r>
                  <a:rPr lang="en-US" dirty="0"/>
                  <a:t>- </a:t>
                </a:r>
                <a:r>
                  <a:rPr lang="en-US" b="1" dirty="0"/>
                  <a:t>«K2»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(90 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ru-RU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90+170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=130 т/ч</m:t>
                    </m:r>
                  </m:oMath>
                </a14:m>
                <a:r>
                  <a:rPr lang="ru-RU" dirty="0"/>
                  <a:t>; </a:t>
                </a:r>
              </a:p>
              <a:p>
                <a:r>
                  <a:rPr lang="en-US" dirty="0"/>
                  <a:t>- </a:t>
                </a:r>
                <a:r>
                  <a:rPr lang="en-US" b="1" dirty="0"/>
                  <a:t>«K3»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(90 </m:t>
                        </m:r>
                        <m:r>
                          <a:rPr lang="ru-RU" i="1">
                            <a:latin typeface="Cambria Math"/>
                          </a:rPr>
                          <m:t>т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ч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≤170 </m:t>
                    </m:r>
                    <m:r>
                      <a:rPr lang="ru-RU" i="1">
                        <a:latin typeface="Cambria Math"/>
                      </a:rPr>
                      <m:t>т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ч</m:t>
                    </m:r>
                    <m:r>
                      <a:rPr lang="en-US" i="1">
                        <a:latin typeface="Cambria Math"/>
                      </a:rPr>
                      <m:t>).</m:t>
                    </m:r>
                  </m:oMath>
                </a14:m>
                <a:r>
                  <a:rPr lang="ru-RU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=500−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i="1">
                        <a:latin typeface="Cambria Math"/>
                      </a:rPr>
                      <m:t>− 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dirty="0"/>
                  <a:t> = 240 т/ч</a:t>
                </a:r>
                <a:r>
                  <a:rPr lang="ru-RU" dirty="0" smtClean="0"/>
                  <a:t>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:r>
                  <a:rPr lang="ru-RU" sz="2000" dirty="0" smtClean="0"/>
                  <a:t>Для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ru-RU" sz="2000" dirty="0" smtClean="0"/>
                  <a:t> получаем недопустимое значение.</a:t>
                </a:r>
              </a:p>
              <a:p>
                <a:pPr algn="just"/>
                <a:r>
                  <a:rPr lang="ru-RU" sz="2200" dirty="0" smtClean="0"/>
                  <a:t>Необходимо разработать другой алгоритм выбора начальных решений.</a:t>
                </a:r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5378973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12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и задачи работы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Выделение параметров и ограничений, необходимых для построения математической модели;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используемых критериев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Формулирование целевой функции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Построение математической модели;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результатами</a:t>
            </a:r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2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464187"/>
              </p:ext>
            </p:extLst>
          </p:nvPr>
        </p:nvGraphicFramePr>
        <p:xfrm>
          <a:off x="1691680" y="476672"/>
          <a:ext cx="5616624" cy="638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6672"/>
                        <a:ext cx="5616624" cy="63813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4427984" y="6284357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Рис.1 Алгоритм выбора начальных решений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Формирование множества возможных векторных критериев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dirty="0" smtClean="0"/>
                  <a:t>После расчета всех комбинаций, получим множество возможных решений: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𝑈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sz="2400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sz="24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sz="2400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2132856"/>
                <a:ext cx="8064896" cy="3159391"/>
              </a:xfrm>
              <a:prstGeom prst="rect">
                <a:avLst/>
              </a:prstGeom>
              <a:blipFill rotWithShape="1">
                <a:blip r:embed="rId2"/>
                <a:stretch>
                  <a:fillRect l="-983" t="-1158" r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Выбор наилучшего векторного критерия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166764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	</a:t>
            </a:r>
            <a:r>
              <a:rPr lang="ru-RU" sz="2200" dirty="0" smtClean="0"/>
              <a:t>Выбор </a:t>
            </a:r>
            <a:r>
              <a:rPr lang="ru-RU" sz="2200" dirty="0"/>
              <a:t>наиболее подходящего векторного критерия из множества </a:t>
            </a:r>
            <a:r>
              <a:rPr lang="ru-RU" sz="2200" dirty="0" smtClean="0"/>
              <a:t> </a:t>
            </a:r>
            <a:r>
              <a:rPr lang="ru-RU" sz="2200" dirty="0"/>
              <a:t>состоит из двух этапов</a:t>
            </a:r>
            <a:r>
              <a:rPr lang="ru-RU" sz="2200" dirty="0" smtClean="0"/>
              <a:t>:</a:t>
            </a:r>
          </a:p>
          <a:p>
            <a:endParaRPr lang="ru-R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/>
              <a:t>построение множества </a:t>
            </a:r>
            <a:r>
              <a:rPr lang="ru-RU" sz="2200" dirty="0" smtClean="0"/>
              <a:t>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сужение множества Парето на основе информации о коэффициентах относительной важности критериев;</a:t>
            </a:r>
            <a:endParaRPr lang="ru-RU" sz="2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применение </a:t>
            </a:r>
            <a:r>
              <a:rPr lang="ru-RU" sz="2200" dirty="0"/>
              <a:t>метода целевого программирования </a:t>
            </a:r>
            <a:r>
              <a:rPr lang="ru-RU" sz="2200" dirty="0" smtClean="0"/>
              <a:t>для </a:t>
            </a:r>
            <a:r>
              <a:rPr lang="ru-RU" sz="2200" dirty="0"/>
              <a:t>выбора оптимального векторного критерия.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Множество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 smtClean="0"/>
                  <a:t>	(Лицо, принимающее решение) ЛПР должно </a:t>
                </a:r>
                <a:r>
                  <a:rPr lang="ru-RU" sz="2200" dirty="0"/>
                  <a:t>быть заинтересовано в максимизации каждой из функций </a:t>
                </a:r>
                <a:endParaRPr lang="ru-RU" sz="22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2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200" dirty="0"/>
                  <a:t>, </a:t>
                </a:r>
                <a:endParaRPr lang="ru-RU" sz="2200" dirty="0" smtClean="0"/>
              </a:p>
              <a:p>
                <a:pPr algn="just"/>
                <a:r>
                  <a:rPr lang="ru-RU" sz="2200" dirty="0" smtClean="0"/>
                  <a:t>участвующих </a:t>
                </a:r>
                <a:r>
                  <a:rPr lang="ru-RU" sz="2200" dirty="0"/>
                  <a:t>в задаче. </a:t>
                </a:r>
              </a:p>
              <a:p>
                <a:pPr algn="just"/>
                <a:endParaRPr lang="ru-RU" sz="2200" dirty="0" smtClean="0"/>
              </a:p>
              <a:p>
                <a:pPr algn="just"/>
                <a:r>
                  <a:rPr lang="ru-RU" sz="2200" dirty="0" smtClean="0"/>
                  <a:t>	Таким </a:t>
                </a:r>
                <a:r>
                  <a:rPr lang="ru-RU" sz="2200" dirty="0"/>
                  <a:t>образом, критерии расхода газа, мазута и финансовых затрат на используемое </a:t>
                </a:r>
                <a:r>
                  <a:rPr lang="ru-RU" sz="2200" dirty="0" smtClean="0"/>
                  <a:t>топливо</a:t>
                </a:r>
              </a:p>
              <a:p>
                <a:pPr algn="just"/>
                <a:endParaRPr lang="ru-RU" sz="2200" dirty="0" smtClean="0"/>
              </a:p>
              <a:p>
                <a:pPr algn="ctr"/>
                <a:r>
                  <a:rPr lang="ru-RU" sz="2200" dirty="0" smtClean="0"/>
                  <a:t> </a:t>
                </a:r>
                <a:r>
                  <a:rPr lang="ru-RU" sz="2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г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ru-RU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2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ru-RU" sz="2200" i="1">
                            <a:latin typeface="Cambria Math"/>
                          </a:rPr>
                          <m:t>м</m:t>
                        </m:r>
                      </m:sup>
                    </m:sSup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2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2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200" i="1">
                        <a:latin typeface="Cambria Math"/>
                      </a:rPr>
                      <m:t> , 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м+г</m:t>
                        </m:r>
                      </m:sub>
                    </m:sSub>
                    <m:d>
                      <m:dPr>
                        <m:ctrlPr>
                          <a:rPr lang="ru-RU" sz="22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200" i="1">
                                <a:latin typeface="Cambria Math"/>
                              </a:rPr>
                              <m:t>𝐷𝑘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200" dirty="0"/>
                  <a:t>) </a:t>
                </a:r>
                <a:endParaRPr lang="ru-RU" sz="2200" dirty="0" smtClean="0"/>
              </a:p>
              <a:p>
                <a:pPr algn="ctr"/>
                <a:endParaRPr lang="ru-RU" sz="2200" dirty="0" smtClean="0"/>
              </a:p>
              <a:p>
                <a:pPr algn="just"/>
                <a:r>
                  <a:rPr lang="ru-RU" sz="2200" dirty="0" smtClean="0"/>
                  <a:t>будем </a:t>
                </a:r>
                <a:r>
                  <a:rPr lang="ru-RU" sz="2200" dirty="0"/>
                  <a:t>включать в математическую модель со знаком минус.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8" y="1628800"/>
                <a:ext cx="8352928" cy="3816429"/>
              </a:xfrm>
              <a:prstGeom prst="rect">
                <a:avLst/>
              </a:prstGeom>
              <a:blipFill rotWithShape="1">
                <a:blip r:embed="rId2"/>
                <a:stretch>
                  <a:fillRect l="-949" t="-958" r="-949" b="-2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Сужение множества Парето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396008" y="645363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Рис.2 Алгоритм сужения множества Парето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целевого программирования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/>
                  <a:t>задано непустое множество </a:t>
                </a:r>
                <a:r>
                  <a:rPr lang="en-US" sz="2000" dirty="0"/>
                  <a:t>U</a:t>
                </a:r>
                <a:r>
                  <a:rPr lang="ru-RU" sz="2000" dirty="0"/>
                  <a:t>, которое называют множеством идеальных векторов. Данное множество считается недостижимым, т.е. выполняется </a:t>
                </a:r>
                <a:r>
                  <a:rPr lang="ru-RU" sz="2000" dirty="0" smtClean="0"/>
                  <a:t>равенство: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 ∩</m:t>
                      </m:r>
                      <m:r>
                        <a:rPr lang="ru-RU" i="1">
                          <a:latin typeface="Cambria Math"/>
                        </a:rPr>
                        <m:t>𝑌</m:t>
                      </m:r>
                      <m:r>
                        <a:rPr lang="ru-RU" i="1">
                          <a:latin typeface="Cambria Math"/>
                        </a:rPr>
                        <m:t>= ∅,</m:t>
                      </m:r>
                    </m:oMath>
                  </m:oMathPara>
                </a14:m>
                <a:endParaRPr lang="ru-RU" dirty="0" smtClean="0"/>
              </a:p>
              <a:p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𝑌</m:t>
                    </m:r>
                  </m:oMath>
                </a14:m>
                <a:r>
                  <a:rPr lang="ru-RU" sz="2000" dirty="0"/>
                  <a:t> – множество возможных векторов</a:t>
                </a:r>
                <a:r>
                  <a:rPr lang="ru-RU" sz="2000" dirty="0" smtClean="0"/>
                  <a:t>.</a:t>
                </a:r>
              </a:p>
              <a:p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4986750"/>
              </a:xfrm>
              <a:prstGeom prst="rect">
                <a:avLst/>
              </a:prstGeom>
              <a:blipFill rotWithShape="1">
                <a:blip r:embed="rId2"/>
                <a:stretch>
                  <a:fillRect l="-699" t="-611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3281" y="1477708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В </a:t>
            </a:r>
            <a:r>
              <a:rPr lang="ru-RU" dirty="0"/>
              <a:t>2012 году в рамках проекта «Инновация 4 </a:t>
            </a:r>
            <a:r>
              <a:rPr lang="en-US" dirty="0"/>
              <a:t>Generation</a:t>
            </a:r>
            <a:r>
              <a:rPr lang="ru-RU" dirty="0"/>
              <a:t>» компанией ЗАО «Крок инкорпорейтед» была разработана и введена в эксплуатацию на ТЭЦ-20 Мосэнерго система моделирования и оптимизации режимов работы электростанции (далее «СМиОР »),  в состав которой входит бизнес процесс  «</a:t>
            </a:r>
            <a:r>
              <a:rPr lang="en-US" dirty="0"/>
              <a:t>I</a:t>
            </a:r>
            <a:r>
              <a:rPr lang="ru-RU" dirty="0"/>
              <a:t>4</a:t>
            </a:r>
            <a:r>
              <a:rPr lang="en-US" dirty="0"/>
              <a:t>Plan</a:t>
            </a:r>
            <a:r>
              <a:rPr lang="ru-RU" dirty="0"/>
              <a:t> », отвечающий за определение планового состава оборудования и оптимального распределения нагрузок между энергоагрегатами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	Во </a:t>
            </a:r>
            <a:r>
              <a:rPr lang="ru-RU" dirty="0"/>
              <a:t>время эксплуатации «СМиОР</a:t>
            </a:r>
            <a:r>
              <a:rPr lang="ru-RU" dirty="0" smtClean="0"/>
              <a:t>» достигнут </a:t>
            </a:r>
            <a:r>
              <a:rPr lang="ru-RU" dirty="0"/>
              <a:t>экономический эффект в виде сокращения потребности в топливе на 3.28%, из которых: 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0.6</a:t>
            </a:r>
            <a:r>
              <a:rPr lang="ru-RU" dirty="0"/>
              <a:t>% - за счет выбора оптимального планового состава оборудования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0.56</a:t>
            </a:r>
            <a:r>
              <a:rPr lang="ru-RU" dirty="0"/>
              <a:t>% за счет оптимизации распределения топлива между </a:t>
            </a:r>
            <a:r>
              <a:rPr lang="ru-RU" dirty="0" smtClean="0"/>
              <a:t>котлоагрегатами.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	Данные </a:t>
            </a:r>
            <a:r>
              <a:rPr lang="ru-RU" dirty="0"/>
              <a:t>результаты позволяют рассматривать внедренную на ТЭЦ-20 Мосэнерго «СМиОР» применимой к решению подобного рода задач оптимизации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278789034"/>
              </p:ext>
            </p:extLst>
          </p:nvPr>
        </p:nvGraphicFramePr>
        <p:xfrm>
          <a:off x="899592" y="1772816"/>
          <a:ext cx="727280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17045" y="580526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3. Зависимости </a:t>
            </a:r>
            <a:r>
              <a:rPr lang="ru-RU" dirty="0"/>
              <a:t>расхода газа котлом «К4» от паровой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6824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59632" y="616530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Рис.4. Схема сравнения средних</a:t>
            </a:r>
            <a:endParaRPr lang="ru-RU" sz="1600" dirty="0"/>
          </a:p>
        </p:txBody>
      </p:sp>
      <p:sp>
        <p:nvSpPr>
          <p:cNvPr id="8" name="Прямоугольник 5"/>
          <p:cNvSpPr/>
          <p:nvPr/>
        </p:nvSpPr>
        <p:spPr>
          <a:xfrm>
            <a:off x="467544" y="1356197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Дисперсионный анализ – исследование значимости различий в средних значениях.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51520" y="1340768"/>
                <a:ext cx="8568952" cy="90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0768"/>
                <a:ext cx="8568952" cy="905056"/>
              </a:xfrm>
              <a:prstGeom prst="rect">
                <a:avLst/>
              </a:prstGeom>
              <a:blipFill rotWithShape="1">
                <a:blip r:embed="rId2"/>
                <a:stretch>
                  <a:fillRect l="-569" t="-3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67967"/>
              </p:ext>
            </p:extLst>
          </p:nvPr>
        </p:nvGraphicFramePr>
        <p:xfrm>
          <a:off x="467545" y="2612286"/>
          <a:ext cx="8352927" cy="3017520"/>
        </p:xfrm>
        <a:graphic>
          <a:graphicData uri="http://schemas.openxmlformats.org/drawingml/2006/table">
            <a:tbl>
              <a:tblPr firstRow="1" firstCol="1" bandRow="1"/>
              <a:tblGrid>
                <a:gridCol w="1702702"/>
                <a:gridCol w="1595356"/>
                <a:gridCol w="1640738"/>
                <a:gridCol w="1746339"/>
                <a:gridCol w="1667792"/>
              </a:tblGrid>
              <a:tr h="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№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Расход газа («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</a:rPr>
                        <a:t>I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Times New Roman"/>
                        </a:rPr>
                        <a:t>Plan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»), [тыс.нм</a:t>
                      </a:r>
                      <a:r>
                        <a:rPr lang="ru-RU" sz="1200" b="1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 dirty="0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«</a:t>
                      </a:r>
                      <a:r>
                        <a:rPr lang="en-US" sz="12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»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Расход газа (разработанный программный продукт), [тыс.нм</a:t>
                      </a:r>
                      <a:r>
                        <a:rPr lang="ru-RU" sz="12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200" b="1">
                          <a:effectLst/>
                          <a:latin typeface="Times New Roman"/>
                          <a:ea typeface="Times New Roman"/>
                        </a:rPr>
                        <a:t>Ранг значений разработанного программного продукта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10,42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10,24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11,31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11,1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14,63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14,39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15,56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15,99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15,72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Сумма рангов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𝑈</m:t>
                    </m:r>
                    <m:r>
                      <a:rPr lang="ru-RU" i="1">
                        <a:latin typeface="Cambria Math"/>
                      </a:rPr>
                      <m:t>=9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805264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5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18404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  <m:r>
                          <a:rPr lang="ru-RU" b="1" i="1">
                            <a:latin typeface="Cambria Math"/>
                          </a:rPr>
                          <m:t>&gt;</m:t>
                        </m:r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78" y="5977491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5"/>
          <p:cNvSpPr/>
          <p:nvPr/>
        </p:nvSpPr>
        <p:spPr>
          <a:xfrm>
            <a:off x="467544" y="2245824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</a:t>
            </a:r>
            <a:r>
              <a:rPr lang="ru-RU" sz="1600" dirty="0" smtClean="0"/>
              <a:t>3. Расчет рангов для сравниваемых выборок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dirty="0"/>
              <a:t>	</a:t>
            </a:r>
            <a:r>
              <a:rPr lang="ru-RU" sz="1900" dirty="0" smtClean="0"/>
              <a:t>Проблема </a:t>
            </a:r>
            <a:r>
              <a:rPr lang="ru-RU" sz="1900" dirty="0"/>
              <a:t>энергосбережения в настоящее время представляет собой стратегическое направление деятельности не только отдельных предприятий, но и экономической политики государства в целом. Одним из основных важнейших направлений энергосбережения является снижение затрат топливных ресурсов на производство энергии.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«Обычная»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критерии оптимизации имеют одинаковый вес;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цена на газ и мазут на рынке электроэнергии;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Задана плановая паропроизводительность, которую должна обеспечивать очередь котлоагрегатов.</a:t>
            </a:r>
          </a:p>
          <a:p>
            <a:pPr lvl="1"/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</a:t>
            </a:r>
            <a:r>
              <a:rPr lang="ru-RU" b="1" dirty="0" smtClean="0"/>
              <a:t>одного вида топлива</a:t>
            </a:r>
            <a:r>
              <a:rPr lang="ru-RU" b="1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Критерий расхода газа важнее остальных критериев;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Коэффициенты относительной важности задаются с помощью экспертного блока;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цены на газ и мазут на рынке электроэнергии;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Задана плановая паропроизводительность, которую должна обеспечивать очередь котлоагрегатов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41371"/>
              </p:ext>
            </p:extLst>
          </p:nvPr>
        </p:nvGraphicFramePr>
        <p:xfrm>
          <a:off x="431540" y="1988840"/>
          <a:ext cx="8496944" cy="4641065"/>
        </p:xfrm>
        <a:graphic>
          <a:graphicData uri="http://schemas.openxmlformats.org/drawingml/2006/table">
            <a:tbl>
              <a:tblPr firstRow="1" firstCol="1" bandRow="1"/>
              <a:tblGrid>
                <a:gridCol w="2556284"/>
                <a:gridCol w="1512168"/>
                <a:gridCol w="1296144"/>
                <a:gridCol w="1655970"/>
                <a:gridCol w="1476378"/>
              </a:tblGrid>
              <a:tr h="39729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9593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9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9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79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4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4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646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29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14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729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45874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9449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</a:t>
            </a:r>
            <a:r>
              <a:rPr lang="ru-RU" b="1" dirty="0" smtClean="0"/>
              <a:t>Обычная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6380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</a:t>
            </a:r>
            <a:r>
              <a:rPr lang="ru-RU" sz="1600" dirty="0" smtClean="0"/>
              <a:t>4. Сравнение режимов работы для ситуации «Обычная»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b="1" dirty="0" smtClean="0"/>
              <a:t>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45100967"/>
              </p:ext>
            </p:extLst>
          </p:nvPr>
        </p:nvGraphicFramePr>
        <p:xfrm>
          <a:off x="1115616" y="2276872"/>
          <a:ext cx="7344816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5. Зависимость </a:t>
            </a:r>
            <a:r>
              <a:rPr lang="ru-RU" dirty="0"/>
              <a:t>значения критерия расхода газа от коэффициента относительной важности расхода газа по отношению к другим критериям.</a:t>
            </a:r>
          </a:p>
        </p:txBody>
      </p:sp>
      <p:sp>
        <p:nvSpPr>
          <p:cNvPr id="8" name="Прямоугольник 6"/>
          <p:cNvSpPr/>
          <p:nvPr/>
        </p:nvSpPr>
        <p:spPr>
          <a:xfrm>
            <a:off x="4499992" y="1270552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Плановая паропроизводительность: </a:t>
            </a:r>
            <a:r>
              <a:rPr lang="ru-RU" sz="1400" b="1" dirty="0" smtClean="0"/>
              <a:t>638 тонн/час;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Газ: </a:t>
            </a:r>
            <a:r>
              <a:rPr lang="ru-RU" sz="1400" b="1" dirty="0"/>
              <a:t>3482 </a:t>
            </a:r>
            <a:r>
              <a:rPr lang="ru-RU" sz="1400" b="1" dirty="0" smtClean="0"/>
              <a:t>руб./тыс.нм3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Мазут: </a:t>
            </a:r>
            <a:r>
              <a:rPr lang="ru-RU" sz="1400" b="1" dirty="0" smtClean="0"/>
              <a:t>6500 руб./т.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Коэффициенты относительной важности: </a:t>
            </a:r>
            <a:endParaRPr lang="en-US" sz="1400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</a:t>
            </a:r>
            <a:r>
              <a:rPr lang="en-US" sz="1400" b="1" dirty="0" smtClean="0"/>
              <a:t>[10%; 90%]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37321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6. Зависимость </a:t>
            </a:r>
            <a:r>
              <a:rPr lang="ru-RU" dirty="0"/>
              <a:t>значения критерия расхода мазута от коэффициента относительной важности расхода газа по отношению к другим критериям.</a:t>
            </a: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665571401"/>
              </p:ext>
            </p:extLst>
          </p:nvPr>
        </p:nvGraphicFramePr>
        <p:xfrm>
          <a:off x="899592" y="1778634"/>
          <a:ext cx="7560839" cy="3594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947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803618201"/>
              </p:ext>
            </p:extLst>
          </p:nvPr>
        </p:nvGraphicFramePr>
        <p:xfrm>
          <a:off x="1043608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7. Зависимость </a:t>
            </a:r>
            <a:r>
              <a:rPr lang="ru-RU" dirty="0"/>
              <a:t>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8. Зависимость </a:t>
            </a:r>
            <a:r>
              <a:rPr lang="ru-RU" dirty="0"/>
              <a:t>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</a:t>
            </a:r>
            <a:r>
              <a:rPr lang="ru-RU" sz="3400" dirty="0" smtClean="0"/>
              <a:t>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алгоритмов оптимизации и выбран один из них;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</a:t>
            </a:r>
            <a:r>
              <a:rPr lang="ru-RU" sz="3400" dirty="0" smtClean="0"/>
              <a:t>параметры и ограничения, </a:t>
            </a:r>
            <a:r>
              <a:rPr lang="ru-RU" sz="3400" dirty="0" smtClean="0"/>
              <a:t>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</a:t>
            </a:r>
            <a:r>
              <a:rPr lang="ru-RU" sz="3400" dirty="0" smtClean="0"/>
              <a:t>модель;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</a:t>
            </a:r>
            <a:r>
              <a:rPr lang="ru-RU" sz="3400" dirty="0" smtClean="0"/>
              <a:t>программный комплекс, </a:t>
            </a:r>
            <a:r>
              <a:rPr lang="ru-RU" sz="3400" dirty="0" smtClean="0"/>
              <a:t>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</a:t>
            </a:r>
            <a:r>
              <a:rPr lang="ru-RU" sz="3400" dirty="0" smtClean="0"/>
              <a:t>метода и сравнение полученных результатов с другими известными результатами.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36</a:t>
            </a:fld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406184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23528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23528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Был выбран метод прямых выборочных процедур с уменьшением интервала поиска, остальные метода направлены, в основном, на поиска локального экстремума функции.</a:t>
            </a:r>
            <a:endParaRPr lang="ru-RU" sz="1900" b="1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6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котлов,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оплива, используемого каждым 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группы </a:t>
            </a:r>
            <a:r>
              <a:rPr lang="ru-RU" dirty="0" smtClean="0"/>
              <a:t>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7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 математической 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18070"/>
              </p:ext>
            </p:extLst>
          </p:nvPr>
        </p:nvGraphicFramePr>
        <p:xfrm>
          <a:off x="515115" y="2060848"/>
          <a:ext cx="8136903" cy="3157763"/>
        </p:xfrm>
        <a:graphic>
          <a:graphicData uri="http://schemas.openxmlformats.org/drawingml/2006/table">
            <a:tbl>
              <a:tblPr firstRow="1" firstCol="1" bandRow="1"/>
              <a:tblGrid>
                <a:gridCol w="3828281"/>
                <a:gridCol w="4308622"/>
              </a:tblGrid>
              <a:tr h="24803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Название 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Плановая паропроизводительность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Количество пара [тонн/час], которое должна обеспечивать очередь котлоагрегатов.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газ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газ на рынке электроэнергии, [руб./тыс.нм</a:t>
                      </a:r>
                      <a:r>
                        <a:rPr lang="ru-RU" sz="1600" baseline="300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].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0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мазут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Цена на мазут на рынке электроэнергии, [руб./тонн].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60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Коэффициенты относительной важности критериев оптимизации </a:t>
                      </a: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(необязательный параметр)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Задаются с помощью экспертного блока, могут принимать значения в диапазоне (0%; 100%). Показывают на сколько, в процентном соотношении, один из критериев оптимизации важнее остальных критериев.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39552" y="1528415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1. Входные параметры математической модели: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09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Параметры математической модели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528415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2. Выходные параметры математической модели:</a:t>
            </a:r>
            <a:endParaRPr lang="ru-RU" sz="16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11083"/>
              </p:ext>
            </p:extLst>
          </p:nvPr>
        </p:nvGraphicFramePr>
        <p:xfrm>
          <a:off x="395536" y="1932434"/>
          <a:ext cx="8424936" cy="4299829"/>
        </p:xfrm>
        <a:graphic>
          <a:graphicData uri="http://schemas.openxmlformats.org/drawingml/2006/table">
            <a:tbl>
              <a:tblPr firstRow="1" firstCol="1" bandRow="1"/>
              <a:tblGrid>
                <a:gridCol w="2448272"/>
                <a:gridCol w="5976664"/>
              </a:tblGrid>
              <a:tr h="184363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Название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</a:rPr>
                        <a:t>Описание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5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Оптимальные состояния котлоагрегатов очереди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Состояния для каждого из котлоагрегатов очереди (Вкл./Выкл.), при которых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490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Оптимальные паровые нагрузки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Распределение паровых нагрузок [тонн/час] между котлоагрегатами очереди, при котором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0542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Вид топлива для котлоагрегата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Виды топлива (Газ/Мазут) для котлоагрегатов очереди, при использовании которых очередь котлоагрегатов выполняет план по паропроизводительности, а критерии оптимизации имеют оптимальные значения.</a:t>
                      </a:r>
                    </a:p>
                  </a:txBody>
                  <a:tcPr marL="42167" marR="421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33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z="1600" b="1" smtClean="0">
                <a:solidFill>
                  <a:schemeClr val="tx1"/>
                </a:solidFill>
              </a:rPr>
              <a:t>9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dirty="0"/>
                  <a:t> – минимально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максимально возможная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текущая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944297"/>
              </a:xfrm>
              <a:prstGeom prst="rect">
                <a:avLst/>
              </a:prstGeom>
              <a:blipFill rotWithShape="1">
                <a:blip r:embed="rId3"/>
                <a:stretch>
                  <a:fillRect l="-651" t="-645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</a:t>
                </a:r>
                <a:r>
                  <a:rPr lang="en-US" dirty="0" err="1"/>
                  <a:t>i</a:t>
                </a:r>
                <a:r>
                  <a:rPr lang="ru-RU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– суммарная </a:t>
                </a:r>
                <a:r>
                  <a:rPr lang="ru-RU" dirty="0" err="1"/>
                  <a:t>паропроизводительность</a:t>
                </a:r>
                <a:r>
                  <a:rPr lang="ru-RU" dirty="0"/>
                  <a:t> группы работающих котлоагрегатов.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89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2481</Words>
  <Application>Microsoft Office PowerPoint</Application>
  <PresentationFormat>On-screen Show (4:3)</PresentationFormat>
  <Paragraphs>398</Paragraphs>
  <Slides>36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Введение</vt:lpstr>
      <vt:lpstr>Существующие продукты и решения</vt:lpstr>
      <vt:lpstr>Алгоритмы оптимизации</vt:lpstr>
      <vt:lpstr>Постановка задачи</vt:lpstr>
      <vt:lpstr>Параметры математической модели </vt:lpstr>
      <vt:lpstr>Параметры математической модели </vt:lpstr>
      <vt:lpstr>Ограничения</vt:lpstr>
      <vt:lpstr>Критерий расхода газа</vt:lpstr>
      <vt:lpstr>Критерий расхода мазута</vt:lpstr>
      <vt:lpstr>Критерий финансовых затрат на используемое топливо</vt:lpstr>
      <vt:lpstr>Критерий КПД группы котлоагрегатов</vt:lpstr>
      <vt:lpstr>Задача оптимизации</vt:lpstr>
      <vt:lpstr>Метод многокритериальной оптимизации</vt:lpstr>
      <vt:lpstr>Формирование множества возможных векторных критериев</vt:lpstr>
      <vt:lpstr>Формирование множества возможных векторных критериев</vt:lpstr>
      <vt:lpstr>«Локальная» оптимизация</vt:lpstr>
      <vt:lpstr>Выбор начальных решений</vt:lpstr>
      <vt:lpstr>Выбор начальных решений</vt:lpstr>
      <vt:lpstr>Формирование множества возможных векторных критериев</vt:lpstr>
      <vt:lpstr>Выбор наилучшего векторного критерия</vt:lpstr>
      <vt:lpstr>Множество Парето</vt:lpstr>
      <vt:lpstr>Сужение множества Парето</vt:lpstr>
      <vt:lpstr>Метод целевого программирования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Kuzmin Artem</cp:lastModifiedBy>
  <cp:revision>233</cp:revision>
  <cp:lastPrinted>2014-05-23T05:38:18Z</cp:lastPrinted>
  <dcterms:created xsi:type="dcterms:W3CDTF">2012-12-23T10:07:41Z</dcterms:created>
  <dcterms:modified xsi:type="dcterms:W3CDTF">2014-05-23T05:38:26Z</dcterms:modified>
</cp:coreProperties>
</file>