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3" r:id="rId5"/>
    <p:sldId id="265" r:id="rId6"/>
    <p:sldId id="266" r:id="rId7"/>
    <p:sldId id="269" r:id="rId8"/>
    <p:sldId id="267" r:id="rId9"/>
    <p:sldId id="268" r:id="rId10"/>
    <p:sldId id="262" r:id="rId11"/>
    <p:sldId id="270" r:id="rId12"/>
    <p:sldId id="271" r:id="rId13"/>
    <p:sldId id="272" r:id="rId14"/>
    <p:sldId id="258" r:id="rId15"/>
    <p:sldId id="274" r:id="rId16"/>
    <p:sldId id="275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27.12.2013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27.12.2013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27.12.2013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27.12.2013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27.12.2013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27.12.2013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27.12.2013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842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Многокритериальная оптимизация режимов работы электростанции в условиях неопределенности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86093" y="5211197"/>
            <a:ext cx="6801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Студент: </a:t>
            </a:r>
            <a:r>
              <a:rPr lang="ru-RU" sz="2800" dirty="0" smtClean="0"/>
              <a:t>Кузьмин Артем Юрьевич</a:t>
            </a:r>
          </a:p>
          <a:p>
            <a:pPr algn="r"/>
            <a:r>
              <a:rPr lang="ru-RU" sz="2400" dirty="0" smtClean="0"/>
              <a:t>Руководитель: </a:t>
            </a:r>
            <a:r>
              <a:rPr lang="ru-RU" sz="2800" dirty="0" smtClean="0"/>
              <a:t>Романова Татьяна Николаевна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Целевая функция критерия максимума КПД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10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Целевую </a:t>
            </a:r>
            <a:r>
              <a:rPr lang="ru-RU" b="1" dirty="0"/>
              <a:t>функцию </a:t>
            </a:r>
            <a:r>
              <a:rPr lang="ru-RU" b="1" dirty="0" smtClean="0"/>
              <a:t>критерия максимума КПД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83807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F1</a:t>
            </a:r>
            <a:r>
              <a:rPr lang="en-US" b="1" dirty="0"/>
              <a:t> =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184440"/>
            <a:ext cx="5832648" cy="167660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95536" y="4306163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где {λ} = {λ1 , λ2 , …, </a:t>
            </a:r>
            <a:r>
              <a:rPr lang="ru-RU" sz="2000" dirty="0" err="1"/>
              <a:t>λn</a:t>
            </a:r>
            <a:r>
              <a:rPr lang="ru-RU" sz="2000" dirty="0"/>
              <a:t> } – вектор, характеризующий доли использования разных видов топлива всеми </a:t>
            </a:r>
            <a:r>
              <a:rPr lang="ru-RU" sz="2000" i="1" dirty="0"/>
              <a:t>n </a:t>
            </a:r>
            <a:r>
              <a:rPr lang="ru-RU" sz="2000" dirty="0"/>
              <a:t>агрегатами; </a:t>
            </a:r>
            <a:r>
              <a:rPr lang="ru-RU" sz="2000" dirty="0" smtClean="0"/>
              <a:t>      </a:t>
            </a:r>
            <a:r>
              <a:rPr lang="ru-RU" sz="2000" i="1" dirty="0" smtClean="0"/>
              <a:t>η </a:t>
            </a:r>
            <a:r>
              <a:rPr lang="ru-RU" sz="2000" i="1" baseline="-25000" dirty="0" err="1"/>
              <a:t>Кi</a:t>
            </a:r>
            <a:r>
              <a:rPr lang="ru-RU" sz="2000" i="1" baseline="-25000" dirty="0"/>
              <a:t>/м</a:t>
            </a:r>
            <a:r>
              <a:rPr lang="ru-RU" sz="2000" i="1" dirty="0"/>
              <a:t> </a:t>
            </a:r>
            <a:r>
              <a:rPr lang="ru-RU" sz="2000" i="1" baseline="30000" dirty="0" err="1"/>
              <a:t>бр</a:t>
            </a:r>
            <a:r>
              <a:rPr lang="ru-RU" sz="2000" i="1" dirty="0"/>
              <a:t> (</a:t>
            </a:r>
            <a:r>
              <a:rPr lang="ru-RU" sz="2000" i="1" dirty="0" err="1"/>
              <a:t>D</a:t>
            </a:r>
            <a:r>
              <a:rPr lang="ru-RU" sz="2000" i="1" baseline="-25000" dirty="0" err="1"/>
              <a:t>Ki</a:t>
            </a:r>
            <a:r>
              <a:rPr lang="ru-RU" sz="2000" i="1" dirty="0"/>
              <a:t> )</a:t>
            </a:r>
            <a:r>
              <a:rPr lang="ru-RU" sz="2000" dirty="0"/>
              <a:t>, </a:t>
            </a:r>
            <a:r>
              <a:rPr lang="ru-RU" sz="2000" i="1" dirty="0"/>
              <a:t>η </a:t>
            </a:r>
            <a:r>
              <a:rPr lang="ru-RU" sz="2000" i="1" baseline="-25000" dirty="0" err="1"/>
              <a:t>Кi</a:t>
            </a:r>
            <a:r>
              <a:rPr lang="ru-RU" sz="2000" i="1" baseline="-25000" dirty="0"/>
              <a:t>/г</a:t>
            </a:r>
            <a:r>
              <a:rPr lang="ru-RU" sz="2000" i="1" dirty="0"/>
              <a:t> </a:t>
            </a:r>
            <a:r>
              <a:rPr lang="ru-RU" sz="2000" i="1" baseline="30000" dirty="0" err="1"/>
              <a:t>бр</a:t>
            </a:r>
            <a:r>
              <a:rPr lang="ru-RU" sz="2000" i="1" dirty="0"/>
              <a:t> (</a:t>
            </a:r>
            <a:r>
              <a:rPr lang="ru-RU" sz="2000" i="1" dirty="0" err="1"/>
              <a:t>D</a:t>
            </a:r>
            <a:r>
              <a:rPr lang="ru-RU" sz="2000" i="1" baseline="-25000" dirty="0" err="1"/>
              <a:t>Ki</a:t>
            </a:r>
            <a:r>
              <a:rPr lang="ru-RU" sz="2000" i="1" baseline="-25000" dirty="0"/>
              <a:t> </a:t>
            </a:r>
            <a:r>
              <a:rPr lang="ru-RU" sz="2000" i="1" dirty="0"/>
              <a:t>) </a:t>
            </a:r>
            <a:r>
              <a:rPr lang="ru-RU" sz="2000" dirty="0"/>
              <a:t>- КПД </a:t>
            </a:r>
            <a:r>
              <a:rPr lang="ru-RU" sz="2000" i="1" dirty="0"/>
              <a:t>i</a:t>
            </a:r>
            <a:r>
              <a:rPr lang="ru-RU" sz="2000" dirty="0"/>
              <a:t>–</a:t>
            </a:r>
            <a:r>
              <a:rPr lang="ru-RU" sz="2000" dirty="0" err="1"/>
              <a:t>го</a:t>
            </a:r>
            <a:r>
              <a:rPr lang="ru-RU" sz="2000" dirty="0"/>
              <a:t> агрегата при работе на мазуте и на газе, соответственно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{</a:t>
            </a:r>
            <a:r>
              <a:rPr lang="ru-RU" sz="2000" i="1" dirty="0"/>
              <a:t>D</a:t>
            </a:r>
            <a:r>
              <a:rPr lang="ru-RU" sz="2000" i="1" baseline="-25000" dirty="0"/>
              <a:t>K</a:t>
            </a:r>
            <a:r>
              <a:rPr lang="ru-RU" sz="2000" dirty="0"/>
              <a:t>} </a:t>
            </a:r>
            <a:r>
              <a:rPr lang="ru-RU" sz="2000" i="1" dirty="0"/>
              <a:t>= </a:t>
            </a:r>
            <a:r>
              <a:rPr lang="ru-RU" sz="2000" dirty="0"/>
              <a:t>{</a:t>
            </a:r>
            <a:r>
              <a:rPr lang="ru-RU" sz="2000" i="1" dirty="0"/>
              <a:t>D</a:t>
            </a:r>
            <a:r>
              <a:rPr lang="ru-RU" sz="2000" i="1" baseline="-25000" dirty="0"/>
              <a:t>K</a:t>
            </a:r>
            <a:r>
              <a:rPr lang="ru-RU" sz="2000" baseline="-25000" dirty="0"/>
              <a:t>1 </a:t>
            </a:r>
            <a:r>
              <a:rPr lang="ru-RU" sz="2000" i="1" dirty="0"/>
              <a:t>, D</a:t>
            </a:r>
            <a:r>
              <a:rPr lang="ru-RU" sz="2000" i="1" baseline="-25000" dirty="0"/>
              <a:t>K</a:t>
            </a:r>
            <a:r>
              <a:rPr lang="ru-RU" sz="2000" baseline="-25000" dirty="0"/>
              <a:t>2 </a:t>
            </a:r>
            <a:r>
              <a:rPr lang="ru-RU" sz="2000" i="1" dirty="0"/>
              <a:t>, … , </a:t>
            </a:r>
            <a:r>
              <a:rPr lang="ru-RU" sz="2000" i="1" dirty="0" err="1"/>
              <a:t>D</a:t>
            </a:r>
            <a:r>
              <a:rPr lang="ru-RU" sz="2000" i="1" baseline="-25000" dirty="0" err="1"/>
              <a:t>Kn</a:t>
            </a:r>
            <a:r>
              <a:rPr lang="ru-RU" sz="2000" dirty="0"/>
              <a:t>} – вектор </a:t>
            </a:r>
            <a:r>
              <a:rPr lang="ru-RU" sz="2000" dirty="0" err="1"/>
              <a:t>паропроизводительностей</a:t>
            </a:r>
            <a:r>
              <a:rPr lang="ru-RU" sz="2000" dirty="0"/>
              <a:t> всех </a:t>
            </a:r>
            <a:r>
              <a:rPr lang="ru-RU" sz="2000" i="1" dirty="0"/>
              <a:t>n </a:t>
            </a:r>
            <a:r>
              <a:rPr lang="ru-RU" sz="2000" dirty="0"/>
              <a:t>агрегатов; η</a:t>
            </a:r>
            <a:r>
              <a:rPr lang="ru-RU" sz="2000" i="1" baseline="-25000" dirty="0"/>
              <a:t> </a:t>
            </a:r>
            <a:r>
              <a:rPr lang="ru-RU" sz="2000" i="1" baseline="-25000" dirty="0" err="1"/>
              <a:t>Кi</a:t>
            </a:r>
            <a:r>
              <a:rPr lang="ru-RU" sz="2000" dirty="0"/>
              <a:t> </a:t>
            </a:r>
            <a:r>
              <a:rPr lang="ru-RU" sz="2000" i="1" baseline="30000" dirty="0" err="1"/>
              <a:t>бр</a:t>
            </a:r>
            <a:r>
              <a:rPr lang="ru-RU" sz="2000" i="1" dirty="0"/>
              <a:t>( </a:t>
            </a:r>
            <a:r>
              <a:rPr lang="ru-RU" sz="2000" i="1" dirty="0" err="1"/>
              <a:t>D</a:t>
            </a:r>
            <a:r>
              <a:rPr lang="ru-RU" sz="2000" i="1" baseline="-25000" dirty="0" err="1"/>
              <a:t>Ki</a:t>
            </a:r>
            <a:r>
              <a:rPr lang="ru-RU" sz="2000" i="1" dirty="0"/>
              <a:t> ) </a:t>
            </a:r>
            <a:r>
              <a:rPr lang="ru-RU" sz="2000" dirty="0"/>
              <a:t>- КПД </a:t>
            </a:r>
            <a:r>
              <a:rPr lang="ru-RU" sz="2000" i="1" dirty="0"/>
              <a:t>i</a:t>
            </a:r>
            <a:r>
              <a:rPr lang="ru-RU" sz="2000" dirty="0"/>
              <a:t>–</a:t>
            </a:r>
            <a:r>
              <a:rPr lang="ru-RU" sz="2000" dirty="0" err="1"/>
              <a:t>го</a:t>
            </a:r>
            <a:r>
              <a:rPr lang="ru-RU" sz="2000" dirty="0"/>
              <a:t> агрегата (независимо от используемого топлива); </a:t>
            </a:r>
            <a:r>
              <a:rPr lang="ru-RU" sz="2000" i="1" dirty="0"/>
              <a:t>Q </a:t>
            </a:r>
            <a:r>
              <a:rPr lang="ru-RU" sz="2000" i="1" baseline="-25000" dirty="0" err="1"/>
              <a:t>Кi</a:t>
            </a:r>
            <a:r>
              <a:rPr lang="ru-RU" sz="2000" i="1" baseline="-25000" dirty="0"/>
              <a:t> </a:t>
            </a:r>
            <a:r>
              <a:rPr lang="ru-RU" sz="2000" i="1" baseline="30000" dirty="0" err="1"/>
              <a:t>бр</a:t>
            </a:r>
            <a:r>
              <a:rPr lang="ru-RU" sz="2000" i="1" baseline="30000" dirty="0"/>
              <a:t> </a:t>
            </a:r>
            <a:r>
              <a:rPr lang="ru-RU" sz="2000" i="1" dirty="0"/>
              <a:t>( </a:t>
            </a:r>
            <a:r>
              <a:rPr lang="ru-RU" sz="2000" i="1" dirty="0" err="1"/>
              <a:t>D</a:t>
            </a:r>
            <a:r>
              <a:rPr lang="ru-RU" sz="2000" i="1" baseline="-25000" dirty="0" err="1"/>
              <a:t>Ki</a:t>
            </a:r>
            <a:r>
              <a:rPr lang="ru-RU" sz="2000" i="1" baseline="-25000" dirty="0"/>
              <a:t> </a:t>
            </a:r>
            <a:r>
              <a:rPr lang="ru-RU" sz="2000" i="1" dirty="0"/>
              <a:t>) </a:t>
            </a:r>
            <a:r>
              <a:rPr lang="ru-RU" sz="2000" dirty="0"/>
              <a:t>- </a:t>
            </a:r>
            <a:r>
              <a:rPr lang="ru-RU" sz="2000" dirty="0" err="1"/>
              <a:t>теплопроизводительность</a:t>
            </a:r>
            <a:r>
              <a:rPr lang="ru-RU" sz="2000" dirty="0"/>
              <a:t> </a:t>
            </a:r>
            <a:r>
              <a:rPr lang="ru-RU" sz="2000" i="1" dirty="0"/>
              <a:t>i</a:t>
            </a:r>
            <a:r>
              <a:rPr lang="ru-RU" sz="2000" dirty="0"/>
              <a:t>–</a:t>
            </a:r>
            <a:r>
              <a:rPr lang="ru-RU" sz="2000" dirty="0" err="1"/>
              <a:t>го</a:t>
            </a:r>
            <a:r>
              <a:rPr lang="ru-RU" sz="2000" dirty="0"/>
              <a:t> агрегата.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316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Целевая функция критерия минимума расхода условного топлива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11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Целевую </a:t>
            </a:r>
            <a:r>
              <a:rPr lang="ru-RU" b="1" dirty="0"/>
              <a:t>функцию </a:t>
            </a:r>
            <a:r>
              <a:rPr lang="ru-RU" b="1" dirty="0" smtClean="0"/>
              <a:t>критерия минимума расхода условного топлива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4306163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где - </a:t>
            </a:r>
            <a:r>
              <a:rPr lang="ru-RU" sz="2000" i="1" dirty="0"/>
              <a:t>Эм , </a:t>
            </a:r>
            <a:r>
              <a:rPr lang="ru-RU" sz="2000" i="1" dirty="0" err="1"/>
              <a:t>Эг</a:t>
            </a:r>
            <a:r>
              <a:rPr lang="ru-RU" sz="2000" i="1" dirty="0"/>
              <a:t> </a:t>
            </a:r>
            <a:r>
              <a:rPr lang="ru-RU" sz="2000" dirty="0"/>
              <a:t>– топливные эквиваленты, показывающие какому количеству условного топлива равноценна единица массы (или объема) мазута и газа соответственно</a:t>
            </a:r>
            <a:r>
              <a:rPr lang="ru-RU" sz="2000" dirty="0" smtClean="0"/>
              <a:t>.</a:t>
            </a:r>
          </a:p>
          <a:p>
            <a:r>
              <a:rPr lang="ru-RU" sz="2000" i="1" dirty="0" err="1"/>
              <a:t>B</a:t>
            </a:r>
            <a:r>
              <a:rPr lang="ru-RU" sz="2000" i="1" baseline="30000" dirty="0" err="1"/>
              <a:t>усл</a:t>
            </a:r>
            <a:r>
              <a:rPr lang="ru-RU" sz="2000" i="1" baseline="-25000" dirty="0" err="1"/>
              <a:t>i</a:t>
            </a:r>
            <a:r>
              <a:rPr lang="ru-RU" sz="2000" i="1" dirty="0"/>
              <a:t> (</a:t>
            </a:r>
            <a:r>
              <a:rPr lang="ru-RU" sz="2000" i="1" dirty="0" err="1"/>
              <a:t>D</a:t>
            </a:r>
            <a:r>
              <a:rPr lang="ru-RU" sz="2000" i="1" baseline="-25000" dirty="0" err="1"/>
              <a:t>Ki</a:t>
            </a:r>
            <a:r>
              <a:rPr lang="ru-RU" sz="2000" i="1" dirty="0"/>
              <a:t>) </a:t>
            </a:r>
            <a:r>
              <a:rPr lang="ru-RU" sz="2000" dirty="0"/>
              <a:t>- расход условного топлива для обеспечения текущей </a:t>
            </a:r>
            <a:r>
              <a:rPr lang="ru-RU" sz="2000" dirty="0" err="1"/>
              <a:t>паропроизводительности</a:t>
            </a:r>
            <a:r>
              <a:rPr lang="ru-RU" sz="2000" dirty="0"/>
              <a:t> </a:t>
            </a:r>
            <a:r>
              <a:rPr lang="ru-RU" sz="2000" i="1" dirty="0" err="1"/>
              <a:t>D</a:t>
            </a:r>
            <a:r>
              <a:rPr lang="ru-RU" sz="2000" i="1" baseline="-25000" dirty="0" err="1"/>
              <a:t>Ki</a:t>
            </a:r>
            <a:r>
              <a:rPr lang="ru-RU" sz="2000" i="1" dirty="0"/>
              <a:t> i-</a:t>
            </a:r>
            <a:r>
              <a:rPr lang="ru-RU" sz="2000" i="1" dirty="0" err="1"/>
              <a:t>ым</a:t>
            </a:r>
            <a:r>
              <a:rPr lang="ru-RU" sz="2000" i="1" dirty="0"/>
              <a:t> </a:t>
            </a:r>
            <a:r>
              <a:rPr lang="ru-RU" sz="2000" dirty="0"/>
              <a:t>парогенератором; </a:t>
            </a:r>
            <a:r>
              <a:rPr lang="ru-RU" sz="2000" i="1" dirty="0" err="1"/>
              <a:t>B</a:t>
            </a:r>
            <a:r>
              <a:rPr lang="ru-RU" sz="2000" i="1" baseline="-25000" dirty="0" err="1"/>
              <a:t>i</a:t>
            </a:r>
            <a:r>
              <a:rPr lang="ru-RU" sz="2000" i="1" dirty="0"/>
              <a:t> </a:t>
            </a:r>
            <a:r>
              <a:rPr lang="ru-RU" sz="2000" dirty="0"/>
              <a:t>(</a:t>
            </a:r>
            <a:r>
              <a:rPr lang="ru-RU" sz="2000" i="1" dirty="0" err="1"/>
              <a:t>D</a:t>
            </a:r>
            <a:r>
              <a:rPr lang="ru-RU" sz="2000" i="1" baseline="-25000" dirty="0" err="1"/>
              <a:t>Ki</a:t>
            </a:r>
            <a:r>
              <a:rPr lang="ru-RU" sz="2000" i="1" dirty="0"/>
              <a:t> </a:t>
            </a:r>
            <a:r>
              <a:rPr lang="ru-RU" sz="2000" dirty="0"/>
              <a:t>) - затраты натурального топлива на обеспечение заданной </a:t>
            </a:r>
            <a:r>
              <a:rPr lang="ru-RU" sz="2000" dirty="0" err="1"/>
              <a:t>паропроизводительности</a:t>
            </a:r>
            <a:r>
              <a:rPr lang="ru-RU" sz="2000" dirty="0"/>
              <a:t> </a:t>
            </a:r>
            <a:r>
              <a:rPr lang="ru-RU" sz="2000" i="1" dirty="0"/>
              <a:t>i–</a:t>
            </a:r>
            <a:r>
              <a:rPr lang="ru-RU" sz="2000" i="1" dirty="0" err="1"/>
              <a:t>ым</a:t>
            </a:r>
            <a:r>
              <a:rPr lang="ru-RU" sz="2000" i="1" dirty="0"/>
              <a:t> </a:t>
            </a:r>
            <a:r>
              <a:rPr lang="ru-RU" sz="2000" dirty="0"/>
              <a:t>парогенератором;</a:t>
            </a:r>
          </a:p>
          <a:p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305966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F2</a:t>
            </a:r>
            <a:r>
              <a:rPr lang="en-US" b="1" dirty="0"/>
              <a:t> =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2957314"/>
            <a:ext cx="6504760" cy="8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Целевая функция критерия минимума финансовых затрат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12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Целевую </a:t>
            </a:r>
            <a:r>
              <a:rPr lang="ru-RU" b="1" dirty="0"/>
              <a:t>функцию </a:t>
            </a:r>
            <a:r>
              <a:rPr lang="ru-RU" b="1" dirty="0" smtClean="0"/>
              <a:t>критерия минимума финансовых затрат на используемое топливо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305966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F</a:t>
            </a:r>
            <a:r>
              <a:rPr lang="ru-RU" b="1" i="1" dirty="0" smtClean="0"/>
              <a:t>3</a:t>
            </a:r>
            <a:r>
              <a:rPr lang="en-US" b="1" dirty="0" smtClean="0"/>
              <a:t> </a:t>
            </a:r>
            <a:r>
              <a:rPr lang="en-US" b="1" dirty="0"/>
              <a:t>=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50768" y="2796118"/>
            <a:ext cx="7069704" cy="8964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5536" y="375285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 err="1"/>
              <a:t>р</a:t>
            </a:r>
            <a:r>
              <a:rPr lang="ru-RU" i="1" baseline="-25000" dirty="0" err="1"/>
              <a:t>м</a:t>
            </a:r>
            <a:r>
              <a:rPr lang="ru-RU" i="1" dirty="0"/>
              <a:t> </a:t>
            </a:r>
            <a:r>
              <a:rPr lang="ru-RU" dirty="0"/>
              <a:t>, </a:t>
            </a:r>
            <a:r>
              <a:rPr lang="ru-RU" i="1" dirty="0" err="1"/>
              <a:t>р</a:t>
            </a:r>
            <a:r>
              <a:rPr lang="ru-RU" i="1" baseline="-25000" dirty="0" err="1"/>
              <a:t>г</a:t>
            </a:r>
            <a:r>
              <a:rPr lang="ru-RU" i="1" dirty="0"/>
              <a:t> </a:t>
            </a:r>
            <a:r>
              <a:rPr lang="ru-RU" dirty="0"/>
              <a:t>- цены на жидкое топливо и газ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25054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Общая целевая функция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13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Общую целевую функцию для проведения многокритериальной оптимизации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83768" y="2873454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Y</a:t>
            </a:r>
            <a:r>
              <a:rPr lang="ru-RU" sz="3200" i="1" dirty="0"/>
              <a:t> = </a:t>
            </a:r>
            <a:r>
              <a:rPr lang="en-US" sz="3200" i="1" dirty="0"/>
              <a:t>F</a:t>
            </a:r>
            <a:r>
              <a:rPr lang="ru-RU" sz="3200" i="1" dirty="0"/>
              <a:t>1 – </a:t>
            </a:r>
            <a:r>
              <a:rPr lang="en-US" sz="3200" i="1" dirty="0"/>
              <a:t>F</a:t>
            </a:r>
            <a:r>
              <a:rPr lang="ru-RU" sz="3200" i="1" dirty="0"/>
              <a:t>2 – </a:t>
            </a:r>
            <a:r>
              <a:rPr lang="en-US" sz="3200" i="1" dirty="0"/>
              <a:t>F</a:t>
            </a:r>
            <a:r>
              <a:rPr lang="ru-RU" sz="3200" i="1" dirty="0"/>
              <a:t>3 </a:t>
            </a:r>
            <a:r>
              <a:rPr lang="en-US" sz="3200" i="1" dirty="0">
                <a:sym typeface="Wingdings"/>
              </a:rPr>
              <a:t></a:t>
            </a:r>
            <a:r>
              <a:rPr lang="en-US" sz="3200" i="1" dirty="0"/>
              <a:t> max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098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Оптимизация совместной работы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энергоагрегатов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14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1595707"/>
            <a:ext cx="83529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	Важной </a:t>
            </a:r>
            <a:r>
              <a:rPr lang="ru-RU" sz="1600" dirty="0"/>
              <a:t>проблемой при практической реализации описанной методики оптимизации является выбор оптимального состава </a:t>
            </a:r>
            <a:r>
              <a:rPr lang="ru-RU" sz="1600" dirty="0" err="1"/>
              <a:t>энергоагрегатов</a:t>
            </a:r>
            <a:r>
              <a:rPr lang="ru-RU" sz="1600" dirty="0"/>
              <a:t>. Необходимо учитывать, что реальный диапазон рабочей </a:t>
            </a:r>
            <a:r>
              <a:rPr lang="ru-RU" sz="1600" dirty="0" err="1"/>
              <a:t>паропроизводительности</a:t>
            </a:r>
            <a:r>
              <a:rPr lang="ru-RU" sz="1600" dirty="0"/>
              <a:t> </a:t>
            </a:r>
            <a:r>
              <a:rPr lang="ru-RU" sz="1600" dirty="0" smtClean="0"/>
              <a:t>агрегатов может </a:t>
            </a:r>
            <a:r>
              <a:rPr lang="ru-RU" sz="1600" dirty="0"/>
              <a:t>иметь </a:t>
            </a:r>
            <a:r>
              <a:rPr lang="ru-RU" sz="1600" dirty="0" smtClean="0"/>
              <a:t>разрывы </a:t>
            </a:r>
            <a:r>
              <a:rPr lang="ru-RU" sz="1600" dirty="0"/>
              <a:t>а </a:t>
            </a:r>
            <a:r>
              <a:rPr lang="ru-RU" sz="1600" dirty="0" err="1"/>
              <a:t>паропроизводительности</a:t>
            </a:r>
            <a:r>
              <a:rPr lang="ru-RU" sz="1600" dirty="0"/>
              <a:t> некоторых котлов, в зависимости от заданной суммарной паровой нагрузки теплоисточника, могут быть равными нулю (</a:t>
            </a:r>
            <a:r>
              <a:rPr lang="ru-RU" sz="1600" i="1" dirty="0"/>
              <a:t>D</a:t>
            </a:r>
            <a:r>
              <a:rPr lang="en-US" sz="1600" i="1" baseline="-25000" dirty="0"/>
              <a:t>Ki</a:t>
            </a:r>
            <a:r>
              <a:rPr lang="en-US" sz="1600" i="1" dirty="0"/>
              <a:t> </a:t>
            </a:r>
            <a:r>
              <a:rPr lang="ru-RU" sz="1600" dirty="0"/>
              <a:t>= 0). </a:t>
            </a:r>
            <a:r>
              <a:rPr lang="ru-RU" sz="1600" dirty="0" smtClean="0"/>
              <a:t>	</a:t>
            </a:r>
          </a:p>
          <a:p>
            <a:pPr algn="just"/>
            <a:r>
              <a:rPr lang="ru-RU" sz="1600" dirty="0"/>
              <a:t>	</a:t>
            </a:r>
            <a:r>
              <a:rPr lang="ru-RU" sz="1600" dirty="0" smtClean="0"/>
              <a:t>Последнее </a:t>
            </a:r>
            <a:r>
              <a:rPr lang="ru-RU" sz="1600" dirty="0"/>
              <a:t>означает, что возможны ситуации, когда для улучшения целевой функции из </a:t>
            </a:r>
            <a:r>
              <a:rPr lang="ru-RU" sz="1600" i="1" dirty="0"/>
              <a:t>n </a:t>
            </a:r>
            <a:r>
              <a:rPr lang="ru-RU" sz="1600" dirty="0"/>
              <a:t>работоспособных в данный момент котлов целесообразно остановить один (или несколько) из них.</a:t>
            </a:r>
          </a:p>
          <a:p>
            <a:pPr algn="just"/>
            <a:r>
              <a:rPr lang="ru-RU" sz="1600" dirty="0" smtClean="0"/>
              <a:t>	Для </a:t>
            </a:r>
            <a:r>
              <a:rPr lang="ru-RU" sz="1600" dirty="0"/>
              <a:t>решения этой проблемы, исходная задача разбивается на подзадачи, в каждой из которых методом перебора всех возможных вариантов задается определенная комбинация работающих и неработающих котлов. Всего таких комбинаций 2</a:t>
            </a:r>
            <a:r>
              <a:rPr lang="en-US" sz="1600" i="1" baseline="30000" dirty="0"/>
              <a:t>n</a:t>
            </a:r>
            <a:r>
              <a:rPr lang="ru-RU" sz="1600" dirty="0"/>
              <a:t>. Затем проверяется, может ли данный вариант обеспечить выполнение заданной суммарной </a:t>
            </a:r>
            <a:r>
              <a:rPr lang="ru-RU" sz="1600" dirty="0" err="1"/>
              <a:t>паропроизводительности</a:t>
            </a:r>
            <a:r>
              <a:rPr lang="ru-RU" sz="1600" dirty="0"/>
              <a:t>: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393528" y="4888916"/>
            <a:ext cx="2356944" cy="77233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95536" y="5719083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m </a:t>
            </a:r>
            <a:r>
              <a:rPr lang="ru-RU" dirty="0"/>
              <a:t>– количество работающих котлов в данной комбинации.</a:t>
            </a:r>
          </a:p>
        </p:txBody>
      </p:sp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Оптимизация совместной работы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энергоагрегатов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15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234888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Осуществляется процесс </a:t>
            </a:r>
            <a:r>
              <a:rPr lang="ru-RU" dirty="0"/>
              <a:t>оптимизации режимов работы </a:t>
            </a:r>
            <a:r>
              <a:rPr lang="ru-RU" dirty="0" err="1"/>
              <a:t>энергоагрегатов</a:t>
            </a:r>
            <a:r>
              <a:rPr lang="ru-RU" dirty="0"/>
              <a:t>, состоящий в максимизации КПД котельной </a:t>
            </a:r>
            <a:r>
              <a:rPr lang="ru-RU" dirty="0" smtClean="0"/>
              <a:t>установки, минимизации </a:t>
            </a:r>
            <a:r>
              <a:rPr lang="ru-RU" dirty="0"/>
              <a:t>расхода условного топлива </a:t>
            </a:r>
            <a:r>
              <a:rPr lang="ru-RU" dirty="0" smtClean="0"/>
              <a:t>либо </a:t>
            </a:r>
            <a:r>
              <a:rPr lang="ru-RU" dirty="0"/>
              <a:t>минимизации финансовых затрат на обеспечение заданной паровой нагрузки </a:t>
            </a:r>
            <a:r>
              <a:rPr lang="ru-RU" dirty="0" smtClean="0"/>
              <a:t>при </a:t>
            </a:r>
            <a:r>
              <a:rPr lang="ru-RU" dirty="0"/>
              <a:t>ограничениях </a:t>
            </a:r>
            <a:r>
              <a:rPr lang="ru-RU" dirty="0" smtClean="0"/>
              <a:t>с </a:t>
            </a:r>
            <a:r>
              <a:rPr lang="ru-RU" dirty="0"/>
              <a:t>использованием метода случайного поиска «прямые выборочные процедуры с уменьшением интервала поиска» 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	В </a:t>
            </a:r>
            <a:r>
              <a:rPr lang="ru-RU" dirty="0"/>
              <a:t>соответствии с изложенным, процедура оптимизации разбивается на два </a:t>
            </a:r>
            <a:r>
              <a:rPr lang="ru-RU" dirty="0" smtClean="0"/>
              <a:t>этапа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9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16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1550" y="128142"/>
            <a:ext cx="5229447" cy="672078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53" y="44624"/>
            <a:ext cx="3280073" cy="67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2174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В результате работы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</a:t>
            </a:r>
            <a:r>
              <a:rPr lang="ru-RU" sz="3400" dirty="0"/>
              <a:t>предметной </a:t>
            </a:r>
            <a:r>
              <a:rPr lang="ru-RU" sz="3400" dirty="0" smtClean="0"/>
              <a:t>области.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</a:t>
            </a:r>
            <a:r>
              <a:rPr lang="ru-RU" sz="3400" dirty="0"/>
              <a:t>подходов интервального расширения методов поиска экстремумов интервальных целевых </a:t>
            </a:r>
            <a:r>
              <a:rPr lang="ru-RU" sz="3400" dirty="0" smtClean="0"/>
              <a:t>функций.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Выбран один из </a:t>
            </a:r>
            <a:r>
              <a:rPr lang="ru-RU" sz="3400" dirty="0"/>
              <a:t>методов.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Выделены параметры, </a:t>
            </a:r>
            <a:r>
              <a:rPr lang="ru-RU" sz="3400" dirty="0"/>
              <a:t>которые необходимо учесть в математической модели.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Сформулированы целевые функции критериев </a:t>
            </a:r>
            <a:r>
              <a:rPr lang="ru-RU" sz="3400" dirty="0"/>
              <a:t>оптимизации.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Сформулирована общая целевая функция.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17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 работы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400" b="1" dirty="0" smtClean="0"/>
              <a:t>Цель работы – </a:t>
            </a:r>
            <a:r>
              <a:rPr lang="ru-RU" sz="3400" dirty="0" smtClean="0"/>
              <a:t>постановка задачи оптимизации работы совокупности </a:t>
            </a:r>
            <a:r>
              <a:rPr lang="ru-RU" sz="3400" dirty="0" err="1" smtClean="0"/>
              <a:t>энергоагрегатов</a:t>
            </a:r>
            <a:r>
              <a:rPr lang="ru-RU" sz="3400" dirty="0" smtClean="0"/>
              <a:t> в условиях неопределенности.</a:t>
            </a:r>
            <a:endParaRPr lang="ru-RU" sz="3400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ru-RU" sz="3400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предметной области.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/>
              <a:t>Анализ </a:t>
            </a:r>
            <a:r>
              <a:rPr lang="ru-RU" sz="3400" dirty="0" smtClean="0"/>
              <a:t>подходов интервального расширения методов поиска экстремумов интервальных целевых функций.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Выбор одного из методов.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Выделение параметров, которые необходимо учесть в математической модели.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целевых функций критериев оптимизации.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общей целевой функции.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2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Проблема </a:t>
            </a:r>
            <a:r>
              <a:rPr lang="ru-RU" sz="2400" dirty="0"/>
              <a:t>энергосбережения в настоящее время представляет собой стратегическое направление деятельности не только отдельных предприятий, но и экономической политики государства в целом. Одним из основных важнейших направлений энергосбережения является снижение затрат топливных ресурсов на производство энергии.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Адаптивный алгоритм случайного поиска с переменным шагом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500" dirty="0"/>
              <a:t>	</a:t>
            </a:r>
            <a:r>
              <a:rPr lang="ru-RU" dirty="0" smtClean="0"/>
              <a:t>Даны </a:t>
            </a:r>
            <a:r>
              <a:rPr lang="ru-RU" dirty="0"/>
              <a:t>параметры </a:t>
            </a:r>
            <a:r>
              <a:rPr lang="en-US" dirty="0" err="1"/>
              <a:t>a</a:t>
            </a:r>
            <a:r>
              <a:rPr lang="en-US" baseline="-25000" dirty="0" err="1"/>
              <a:t>f</a:t>
            </a:r>
            <a:r>
              <a:rPr lang="ru-RU" dirty="0"/>
              <a:t>, </a:t>
            </a:r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ru-RU" dirty="0"/>
              <a:t>, </a:t>
            </a:r>
            <a:r>
              <a:rPr lang="en-US" dirty="0"/>
              <a:t>M </a:t>
            </a:r>
            <a:r>
              <a:rPr lang="ru-RU" dirty="0"/>
              <a:t>и начальная допустимая точка </a:t>
            </a:r>
            <a:r>
              <a:rPr lang="en-US" dirty="0"/>
              <a:t>x</a:t>
            </a:r>
            <a:r>
              <a:rPr lang="ru-RU" baseline="30000" dirty="0"/>
              <a:t>0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	Начальная </a:t>
            </a:r>
            <a:r>
              <a:rPr lang="ru-RU" dirty="0"/>
              <a:t>величина шага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полагается равной 1,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– число испытаний, не дающих улучшений, - принимается равным 0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Шаг 1.</a:t>
            </a:r>
            <a:r>
              <a:rPr lang="ru-RU" dirty="0"/>
              <a:t> Получить случайный вектор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ru-RU" dirty="0"/>
              <a:t>единичной длины и положить </a:t>
            </a:r>
            <a:r>
              <a:rPr lang="en-US" dirty="0"/>
              <a:t>x</a:t>
            </a:r>
            <a:r>
              <a:rPr lang="ru-RU" baseline="30000" dirty="0"/>
              <a:t>(1)</a:t>
            </a:r>
            <a:r>
              <a:rPr lang="ru-RU" dirty="0"/>
              <a:t> = </a:t>
            </a:r>
            <a:r>
              <a:rPr lang="en-US" dirty="0"/>
              <a:t>x</a:t>
            </a:r>
            <a:r>
              <a:rPr lang="ru-RU" baseline="30000" dirty="0"/>
              <a:t>(0)</a:t>
            </a:r>
            <a:r>
              <a:rPr lang="ru-RU" dirty="0"/>
              <a:t> + </a:t>
            </a:r>
            <a:r>
              <a:rPr lang="en-US" i="1" dirty="0"/>
              <a:t>ad</a:t>
            </a:r>
            <a:r>
              <a:rPr lang="ru-RU" dirty="0"/>
              <a:t>.</a:t>
            </a:r>
          </a:p>
          <a:p>
            <a:r>
              <a:rPr lang="ru-RU" b="1" dirty="0"/>
              <a:t>Шаг 2.</a:t>
            </a:r>
            <a:r>
              <a:rPr lang="ru-RU" dirty="0"/>
              <a:t> Если </a:t>
            </a:r>
            <a:r>
              <a:rPr lang="en-US" dirty="0"/>
              <a:t>x</a:t>
            </a:r>
            <a:r>
              <a:rPr lang="ru-RU" baseline="30000" dirty="0"/>
              <a:t>(1)</a:t>
            </a:r>
            <a:r>
              <a:rPr lang="ru-RU" dirty="0"/>
              <a:t> – допустимая точка и</a:t>
            </a:r>
            <a:r>
              <a:rPr lang="ru-RU" i="1" dirty="0"/>
              <a:t> </a:t>
            </a:r>
            <a:r>
              <a:rPr lang="en-US" i="1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30000" dirty="0"/>
              <a:t>(1)</a:t>
            </a:r>
            <a:r>
              <a:rPr lang="ru-RU" dirty="0"/>
              <a:t>) &lt; </a:t>
            </a:r>
            <a:r>
              <a:rPr lang="en-US" i="1" dirty="0"/>
              <a:t>f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30000" dirty="0"/>
              <a:t>(0)</a:t>
            </a:r>
            <a:r>
              <a:rPr lang="ru-RU" dirty="0"/>
              <a:t>), положить </a:t>
            </a:r>
            <a:r>
              <a:rPr lang="en-US" i="1" dirty="0"/>
              <a:t>y</a:t>
            </a:r>
            <a:r>
              <a:rPr lang="ru-RU" dirty="0"/>
              <a:t>=</a:t>
            </a:r>
            <a:r>
              <a:rPr lang="en-US" dirty="0"/>
              <a:t>x</a:t>
            </a:r>
            <a:r>
              <a:rPr lang="ru-RU" baseline="30000" dirty="0"/>
              <a:t>(0)</a:t>
            </a:r>
            <a:r>
              <a:rPr lang="ru-RU" dirty="0"/>
              <a:t> + </a:t>
            </a:r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30000" dirty="0"/>
              <a:t>(1)</a:t>
            </a:r>
            <a:r>
              <a:rPr lang="ru-RU" dirty="0"/>
              <a:t> – </a:t>
            </a:r>
            <a:r>
              <a:rPr lang="en-US" dirty="0"/>
              <a:t>x</a:t>
            </a:r>
            <a:r>
              <a:rPr lang="ru-RU" baseline="30000" dirty="0"/>
              <a:t>(0)</a:t>
            </a:r>
            <a:r>
              <a:rPr lang="ru-RU" dirty="0"/>
              <a:t>) и перейти к шагу 3. В противном случае принять </a:t>
            </a:r>
            <a:r>
              <a:rPr lang="en-US" i="1" dirty="0"/>
              <a:t>m</a:t>
            </a:r>
            <a:r>
              <a:rPr lang="ru-RU" i="1" dirty="0"/>
              <a:t> = </a:t>
            </a:r>
            <a:r>
              <a:rPr lang="en-US" i="1" dirty="0"/>
              <a:t>m</a:t>
            </a:r>
            <a:r>
              <a:rPr lang="ru-RU" dirty="0"/>
              <a:t>+1 и перейти к шагу 4.</a:t>
            </a:r>
          </a:p>
          <a:p>
            <a:r>
              <a:rPr lang="ru-RU" b="1" dirty="0"/>
              <a:t>Шаг 3.</a:t>
            </a:r>
            <a:r>
              <a:rPr lang="ru-RU" dirty="0"/>
              <a:t> Если </a:t>
            </a:r>
            <a:r>
              <a:rPr lang="en-US" i="1" dirty="0"/>
              <a:t>y</a:t>
            </a:r>
            <a:r>
              <a:rPr lang="ru-RU" dirty="0"/>
              <a:t> – допустимая точка и </a:t>
            </a:r>
            <a:r>
              <a:rPr lang="en-US" i="1" dirty="0"/>
              <a:t>f</a:t>
            </a:r>
            <a:r>
              <a:rPr lang="ru-RU" i="1" dirty="0"/>
              <a:t>(</a:t>
            </a:r>
            <a:r>
              <a:rPr lang="en-US" i="1" dirty="0"/>
              <a:t>y</a:t>
            </a:r>
            <a:r>
              <a:rPr lang="ru-RU" i="1" dirty="0"/>
              <a:t>)</a:t>
            </a:r>
            <a:r>
              <a:rPr lang="ru-RU" dirty="0"/>
              <a:t> &lt; </a:t>
            </a:r>
            <a:r>
              <a:rPr lang="en-US" i="1" dirty="0"/>
              <a:t>f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ru-RU" baseline="30000" dirty="0"/>
              <a:t>(0)</a:t>
            </a:r>
            <a:r>
              <a:rPr lang="ru-RU" dirty="0"/>
              <a:t>), положить </a:t>
            </a:r>
            <a:r>
              <a:rPr lang="en-US" dirty="0"/>
              <a:t>a</a:t>
            </a:r>
            <a:r>
              <a:rPr lang="ru-RU" dirty="0"/>
              <a:t> = </a:t>
            </a:r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ru-RU" dirty="0"/>
              <a:t>*</a:t>
            </a:r>
            <a:r>
              <a:rPr lang="en-US" i="1" dirty="0"/>
              <a:t>a</a:t>
            </a:r>
            <a:r>
              <a:rPr lang="ru-RU" dirty="0"/>
              <a:t>, </a:t>
            </a:r>
            <a:r>
              <a:rPr lang="en-US" dirty="0"/>
              <a:t>x</a:t>
            </a:r>
            <a:r>
              <a:rPr lang="ru-RU" baseline="30000" dirty="0"/>
              <a:t>(1)</a:t>
            </a:r>
            <a:r>
              <a:rPr lang="ru-RU" dirty="0"/>
              <a:t> = </a:t>
            </a:r>
            <a:r>
              <a:rPr lang="en-US" i="1" dirty="0"/>
              <a:t>y </a:t>
            </a:r>
            <a:r>
              <a:rPr lang="ru-RU" dirty="0"/>
              <a:t>и перейти к шагу 5. В противном случае перейти к шагу 1.</a:t>
            </a:r>
          </a:p>
          <a:p>
            <a:r>
              <a:rPr lang="ru-RU" b="1" dirty="0"/>
              <a:t>Шаг 4.</a:t>
            </a:r>
            <a:r>
              <a:rPr lang="ru-RU" dirty="0"/>
              <a:t> Если </a:t>
            </a:r>
            <a:r>
              <a:rPr lang="en-US" i="1" dirty="0"/>
              <a:t>m</a:t>
            </a:r>
            <a:r>
              <a:rPr lang="ru-RU" dirty="0"/>
              <a:t> &gt; </a:t>
            </a:r>
            <a:r>
              <a:rPr lang="en-US" dirty="0"/>
              <a:t>M</a:t>
            </a:r>
            <a:r>
              <a:rPr lang="ru-RU" dirty="0"/>
              <a:t>, положить </a:t>
            </a:r>
            <a:r>
              <a:rPr lang="en-US" dirty="0"/>
              <a:t>a</a:t>
            </a:r>
            <a:r>
              <a:rPr lang="ru-RU" dirty="0"/>
              <a:t>=</a:t>
            </a:r>
            <a:r>
              <a:rPr lang="en-US" dirty="0" err="1"/>
              <a:t>a</a:t>
            </a:r>
            <a:r>
              <a:rPr lang="en-US" baseline="-25000" dirty="0" err="1"/>
              <a:t>f</a:t>
            </a:r>
            <a:r>
              <a:rPr lang="en-US" i="1" dirty="0" err="1"/>
              <a:t>a</a:t>
            </a:r>
            <a:r>
              <a:rPr lang="ru-RU" dirty="0"/>
              <a:t>, </a:t>
            </a:r>
            <a:r>
              <a:rPr lang="en-US" i="1" dirty="0"/>
              <a:t>m</a:t>
            </a:r>
            <a:r>
              <a:rPr lang="ru-RU" dirty="0"/>
              <a:t> = 0 и перейти к шагу 5. В противном случае сразу перейти к шагу 5.</a:t>
            </a:r>
          </a:p>
          <a:p>
            <a:r>
              <a:rPr lang="ru-RU" b="1" dirty="0"/>
              <a:t>Шаг 5.</a:t>
            </a:r>
            <a:r>
              <a:rPr lang="ru-RU" dirty="0"/>
              <a:t> Перейти к шагу 1, если не выполнено условие окончания вычислений</a:t>
            </a:r>
            <a:r>
              <a:rPr lang="ru-RU" dirty="0" smtClean="0"/>
              <a:t>.</a:t>
            </a:r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4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Комбинаторный эвристический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dirty="0" smtClean="0"/>
              <a:t>	</a:t>
            </a:r>
            <a:endParaRPr lang="ru-RU" dirty="0"/>
          </a:p>
          <a:p>
            <a:pPr lvl="1" algn="just"/>
            <a:endParaRPr lang="ru-RU" dirty="0" smtClean="0"/>
          </a:p>
          <a:p>
            <a:pPr lvl="1" algn="just"/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5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16" y="1628800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b="1" dirty="0"/>
              <a:t>Шаг 1.</a:t>
            </a:r>
            <a:r>
              <a:rPr lang="ru-RU" sz="1500" dirty="0"/>
              <a:t> Построить случайную допустимую начальную точку </a:t>
            </a:r>
            <a:r>
              <a:rPr lang="en-US" sz="1500" dirty="0"/>
              <a:t>x</a:t>
            </a:r>
            <a:r>
              <a:rPr lang="ru-RU" sz="1500" dirty="0"/>
              <a:t>0 и положить </a:t>
            </a:r>
            <a:r>
              <a:rPr lang="en-US" sz="1500" dirty="0"/>
              <a:t>F</a:t>
            </a:r>
            <a:r>
              <a:rPr lang="ru-RU" sz="1500" baseline="-25000" dirty="0"/>
              <a:t>мин</a:t>
            </a:r>
            <a:r>
              <a:rPr lang="ru-RU" sz="1500" dirty="0"/>
              <a:t> = </a:t>
            </a:r>
            <a:r>
              <a:rPr lang="en-US" sz="1500" dirty="0"/>
              <a:t>f</a:t>
            </a:r>
            <a:r>
              <a:rPr lang="ru-RU" sz="1500" dirty="0"/>
              <a:t>(</a:t>
            </a:r>
            <a:r>
              <a:rPr lang="en-US" sz="1500" dirty="0"/>
              <a:t>x</a:t>
            </a:r>
            <a:r>
              <a:rPr lang="ru-RU" sz="1500" baseline="30000" dirty="0"/>
              <a:t>0</a:t>
            </a:r>
            <a:r>
              <a:rPr lang="ru-RU" sz="1500" dirty="0"/>
              <a:t>). Для каждой переменной </a:t>
            </a:r>
            <a:r>
              <a:rPr lang="en-US" sz="1500" dirty="0"/>
              <a:t>I</a:t>
            </a:r>
            <a:r>
              <a:rPr lang="ru-RU" sz="1500" dirty="0"/>
              <a:t>, </a:t>
            </a:r>
            <a:r>
              <a:rPr lang="en-US" sz="1500" dirty="0" err="1"/>
              <a:t>i</a:t>
            </a:r>
            <a:r>
              <a:rPr lang="ru-RU" sz="1500" dirty="0"/>
              <a:t>=1,2,…,</a:t>
            </a:r>
            <a:r>
              <a:rPr lang="en-US" sz="1500" dirty="0"/>
              <a:t>N</a:t>
            </a:r>
            <a:r>
              <a:rPr lang="ru-RU" sz="1500" dirty="0"/>
              <a:t> выполнить следующую последовательность вычислений.</a:t>
            </a:r>
          </a:p>
          <a:p>
            <a:pPr algn="just"/>
            <a:r>
              <a:rPr lang="ru-RU" sz="1500" b="1" dirty="0"/>
              <a:t>Шаг 2.</a:t>
            </a:r>
            <a:r>
              <a:rPr lang="ru-RU" sz="1500" dirty="0"/>
              <a:t> Провести оптимизацию по </a:t>
            </a:r>
            <a:r>
              <a:rPr lang="en-US" sz="1500" dirty="0" err="1"/>
              <a:t>i</a:t>
            </a:r>
            <a:r>
              <a:rPr lang="ru-RU" sz="1500" dirty="0"/>
              <a:t>-й переменной, зафиксировав остальные.</a:t>
            </a:r>
          </a:p>
          <a:p>
            <a:pPr lvl="1" algn="just"/>
            <a:r>
              <a:rPr lang="ru-RU" sz="1500" b="1" dirty="0" smtClean="0"/>
              <a:t>(</a:t>
            </a:r>
            <a:r>
              <a:rPr lang="ru-RU" sz="1500" b="1" dirty="0"/>
              <a:t>а)</a:t>
            </a:r>
            <a:r>
              <a:rPr lang="ru-RU" sz="1500" dirty="0"/>
              <a:t> Выбрать случайным образом возможные значений </a:t>
            </a:r>
            <a:r>
              <a:rPr lang="en-US" sz="1500" dirty="0" err="1"/>
              <a:t>i</a:t>
            </a:r>
            <a:r>
              <a:rPr lang="ru-RU" sz="1500" dirty="0"/>
              <a:t>-й переменной для нахождения </a:t>
            </a:r>
            <a:r>
              <a:rPr lang="en-US" sz="1500" dirty="0"/>
              <a:t>q</a:t>
            </a:r>
            <a:r>
              <a:rPr lang="ru-RU" sz="1500" dirty="0"/>
              <a:t> дополнительных допустимых точек с лучшим значением целевой функции по сравнению с текущей базовой точкой. Если такие точки получить не удается, повторить шаг 2 для переменной </a:t>
            </a:r>
            <a:r>
              <a:rPr lang="en-US" sz="1500" dirty="0"/>
              <a:t>I</a:t>
            </a:r>
            <a:r>
              <a:rPr lang="ru-RU" sz="1500" dirty="0"/>
              <a:t> + 1.</a:t>
            </a:r>
          </a:p>
          <a:p>
            <a:pPr lvl="1" algn="just"/>
            <a:r>
              <a:rPr lang="ru-RU" sz="1500" b="1" dirty="0" smtClean="0"/>
              <a:t>(</a:t>
            </a:r>
            <a:r>
              <a:rPr lang="ru-RU" sz="1500" b="1" dirty="0"/>
              <a:t>б)</a:t>
            </a:r>
            <a:r>
              <a:rPr lang="ru-RU" sz="1500" dirty="0"/>
              <a:t> Определить наилучшее из </a:t>
            </a:r>
            <a:r>
              <a:rPr lang="en-US" sz="1500" dirty="0"/>
              <a:t>q</a:t>
            </a:r>
            <a:r>
              <a:rPr lang="ru-RU" sz="1500" dirty="0"/>
              <a:t> допустимых решений и положить значение целевой функции равным </a:t>
            </a:r>
            <a:r>
              <a:rPr lang="en-US" sz="1500" dirty="0"/>
              <a:t>T</a:t>
            </a:r>
            <a:r>
              <a:rPr lang="ru-RU" sz="1500" baseline="-25000" dirty="0"/>
              <a:t>мин</a:t>
            </a:r>
            <a:r>
              <a:rPr lang="ru-RU" sz="1500" dirty="0"/>
              <a:t>.</a:t>
            </a:r>
          </a:p>
          <a:p>
            <a:pPr lvl="1" algn="just"/>
            <a:r>
              <a:rPr lang="ru-RU" sz="1500" b="1" dirty="0"/>
              <a:t>(в)</a:t>
            </a:r>
            <a:r>
              <a:rPr lang="ru-RU" sz="1500" dirty="0"/>
              <a:t> Произвести «упреждающий» поиск.</a:t>
            </a:r>
          </a:p>
          <a:p>
            <a:pPr lvl="2" algn="just"/>
            <a:r>
              <a:rPr lang="ru-RU" sz="1500" b="1" dirty="0"/>
              <a:t>(1)</a:t>
            </a:r>
            <a:r>
              <a:rPr lang="ru-RU" sz="1500" dirty="0"/>
              <a:t> Для каждого из </a:t>
            </a:r>
            <a:r>
              <a:rPr lang="en-US" sz="1500" dirty="0"/>
              <a:t>q</a:t>
            </a:r>
            <a:r>
              <a:rPr lang="ru-RU" sz="1500" dirty="0"/>
              <a:t> допустимых решений, найденных на шаге 2(а), провести случайный выбор одного из </a:t>
            </a:r>
            <a:r>
              <a:rPr lang="en-US" sz="1500" dirty="0"/>
              <a:t>q</a:t>
            </a:r>
            <a:r>
              <a:rPr lang="ru-RU" sz="1500" dirty="0"/>
              <a:t> возможных значений переменной (</a:t>
            </a:r>
            <a:r>
              <a:rPr lang="en-US" sz="1500" dirty="0" err="1"/>
              <a:t>i</a:t>
            </a:r>
            <a:r>
              <a:rPr lang="ru-RU" sz="1500" dirty="0"/>
              <a:t>+1) для определения допустимого значения этой переменной, дающего лучшее значение целевой функции по сравнению </a:t>
            </a:r>
            <a:r>
              <a:rPr lang="ru-RU" sz="1500" dirty="0" smtClean="0"/>
              <a:t>с         </a:t>
            </a:r>
            <a:r>
              <a:rPr lang="en-US" sz="1500" dirty="0"/>
              <a:t>T</a:t>
            </a:r>
            <a:r>
              <a:rPr lang="ru-RU" sz="1500" baseline="-25000" dirty="0"/>
              <a:t> мин</a:t>
            </a:r>
            <a:r>
              <a:rPr lang="ru-RU" sz="1500" dirty="0"/>
              <a:t>.</a:t>
            </a:r>
          </a:p>
          <a:p>
            <a:pPr lvl="2" algn="just"/>
            <a:r>
              <a:rPr lang="ru-RU" sz="1500" b="1" dirty="0"/>
              <a:t>(2)</a:t>
            </a:r>
            <a:r>
              <a:rPr lang="ru-RU" sz="1500" dirty="0"/>
              <a:t> Выбрать наилучшую из </a:t>
            </a:r>
            <a:r>
              <a:rPr lang="en-US" sz="1500" dirty="0"/>
              <a:t>q</a:t>
            </a:r>
            <a:r>
              <a:rPr lang="ru-RU" sz="1500" dirty="0"/>
              <a:t> допустимых точек. Зафиксировать значение переменной </a:t>
            </a:r>
            <a:r>
              <a:rPr lang="en-US" sz="1500" dirty="0" err="1"/>
              <a:t>i</a:t>
            </a:r>
            <a:r>
              <a:rPr lang="ru-RU" sz="1500" dirty="0"/>
              <a:t>, соответствующее этой точке, как оптимальное.</a:t>
            </a:r>
          </a:p>
          <a:p>
            <a:pPr algn="just"/>
            <a:r>
              <a:rPr lang="ru-RU" sz="1500" b="1" dirty="0" smtClean="0"/>
              <a:t>	(г</a:t>
            </a:r>
            <a:r>
              <a:rPr lang="ru-RU" sz="1500" b="1" dirty="0"/>
              <a:t>)</a:t>
            </a:r>
            <a:r>
              <a:rPr lang="ru-RU" sz="1500" dirty="0"/>
              <a:t> Если </a:t>
            </a:r>
            <a:r>
              <a:rPr lang="en-US" sz="1500" dirty="0"/>
              <a:t>I</a:t>
            </a:r>
            <a:r>
              <a:rPr lang="ru-RU" sz="1500" dirty="0"/>
              <a:t> = </a:t>
            </a:r>
            <a:r>
              <a:rPr lang="en-US" sz="1500" dirty="0"/>
              <a:t>N</a:t>
            </a:r>
            <a:r>
              <a:rPr lang="ru-RU" sz="1500" dirty="0"/>
              <a:t>, перейти к шагу 3. В противном случае выполнить шаг 2 для переменной (</a:t>
            </a:r>
            <a:r>
              <a:rPr lang="en-US" sz="1500" dirty="0"/>
              <a:t>I</a:t>
            </a:r>
            <a:r>
              <a:rPr lang="ru-RU" sz="1500" dirty="0"/>
              <a:t>+1).</a:t>
            </a:r>
          </a:p>
          <a:p>
            <a:pPr algn="just"/>
            <a:r>
              <a:rPr lang="ru-RU" sz="1500" b="1" dirty="0"/>
              <a:t>Шаг 3.</a:t>
            </a:r>
            <a:r>
              <a:rPr lang="ru-RU" sz="1500" dirty="0"/>
              <a:t> Провести случайный поиск для определения наилучшего значений переменной </a:t>
            </a:r>
            <a:r>
              <a:rPr lang="en-US" sz="1500" dirty="0"/>
              <a:t>N</a:t>
            </a:r>
            <a:r>
              <a:rPr lang="ru-RU" sz="1500" dirty="0"/>
              <a:t> при фиксированных значениях других переменных, соответствующих текущим базовым точкам. Найденную точку принять за новую базовую точку,  а значение целевой функции в ней – за новое значение </a:t>
            </a:r>
            <a:r>
              <a:rPr lang="en-US" sz="1500" dirty="0"/>
              <a:t>F</a:t>
            </a:r>
            <a:r>
              <a:rPr lang="ru-RU" sz="1500" dirty="0"/>
              <a:t>мин.</a:t>
            </a:r>
          </a:p>
          <a:p>
            <a:pPr algn="just"/>
            <a:r>
              <a:rPr lang="ru-RU" sz="1500" b="1" dirty="0"/>
              <a:t>Шаг 4.</a:t>
            </a:r>
            <a:r>
              <a:rPr lang="ru-RU" sz="1500" dirty="0"/>
              <a:t> Перейти к шагу 2 с </a:t>
            </a:r>
            <a:r>
              <a:rPr lang="en-US" sz="1500" dirty="0"/>
              <a:t>I</a:t>
            </a:r>
            <a:r>
              <a:rPr lang="ru-RU" sz="1500" dirty="0"/>
              <a:t> = 1, если не выполнены условия окончания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32198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Метод прямых выборочных процедур с уменьшением интервала поиска  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500" dirty="0" smtClean="0"/>
              <a:t>	</a:t>
            </a:r>
            <a:endParaRPr lang="ru-RU" sz="24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 smtClean="0"/>
          </a:p>
          <a:p>
            <a:pPr marL="0" indent="0" algn="just">
              <a:buNone/>
            </a:pPr>
            <a:endParaRPr lang="ru-RU" sz="2500" dirty="0" smtClean="0"/>
          </a:p>
          <a:p>
            <a:pPr lvl="1" algn="just"/>
            <a:endParaRPr lang="ru-RU" dirty="0" smtClean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  <a:p>
            <a:pPr lvl="1" algn="just"/>
            <a:endParaRPr lang="ru-RU" dirty="0"/>
          </a:p>
          <a:p>
            <a:pPr marL="457200" lvl="1" indent="0" algn="just">
              <a:buNone/>
            </a:pPr>
            <a:endParaRPr lang="ru-RU" dirty="0"/>
          </a:p>
          <a:p>
            <a:pPr lvl="1"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6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484784"/>
            <a:ext cx="849699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/>
              <a:t>Шаг 1. Определяется начальное решение. Его получаем как середины варьируемых диапазонов для каждой переменной</a:t>
            </a:r>
            <a:r>
              <a:rPr lang="ru-RU" sz="1500" b="1" dirty="0" smtClean="0"/>
              <a:t>:</a:t>
            </a:r>
          </a:p>
          <a:p>
            <a:endParaRPr lang="ru-RU" b="1" dirty="0" smtClean="0"/>
          </a:p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3760524" y="1900927"/>
            <a:ext cx="1890395" cy="7226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33078" y="2608793"/>
            <a:ext cx="8487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/>
              <a:t>На первом шаге алгоритма вектор оптимальных значений {</a:t>
            </a:r>
            <a:r>
              <a:rPr lang="ru-RU" sz="1500" i="1" dirty="0"/>
              <a:t>x*</a:t>
            </a:r>
            <a:r>
              <a:rPr lang="ru-RU" sz="1500" dirty="0"/>
              <a:t>} и вектор промежуточного оптимума {</a:t>
            </a:r>
            <a:r>
              <a:rPr lang="ru-RU" sz="1500" i="1" dirty="0" err="1"/>
              <a:t>xq</a:t>
            </a:r>
            <a:r>
              <a:rPr lang="ru-RU" sz="1500" dirty="0"/>
              <a:t>} полагаются равными вектору начальных решений {</a:t>
            </a:r>
            <a:r>
              <a:rPr lang="ru-RU" sz="1500" i="1" dirty="0"/>
              <a:t>x</a:t>
            </a:r>
            <a:r>
              <a:rPr lang="ru-RU" sz="1500" dirty="0"/>
              <a:t>0}:</a:t>
            </a:r>
          </a:p>
          <a:p>
            <a:r>
              <a:rPr lang="ru-RU" dirty="0"/>
              <a:t> 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790632" y="3218815"/>
            <a:ext cx="1562735" cy="42037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59768" y="3771473"/>
            <a:ext cx="34377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b="1" dirty="0"/>
              <a:t>Шаг 2. Вычисляется случайная точка </a:t>
            </a:r>
            <a:r>
              <a:rPr lang="ru-RU" sz="1500" b="1" i="1" dirty="0"/>
              <a:t>X</a:t>
            </a:r>
            <a:r>
              <a:rPr lang="ru-RU" sz="1500" b="1" dirty="0"/>
              <a:t>:</a:t>
            </a:r>
            <a:endParaRPr lang="ru-RU" sz="1500" dirty="0"/>
          </a:p>
        </p:txBody>
      </p:sp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3760524" y="4094638"/>
            <a:ext cx="1805940" cy="30797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67442" y="4422348"/>
            <a:ext cx="78769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/>
              <a:t>Шаг 3. Выполняется проверка на допустимость.</a:t>
            </a:r>
            <a:endParaRPr lang="ru-RU" sz="1500" dirty="0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802663"/>
            <a:ext cx="25527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4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Метод прямых выборочных процедур с уменьшением интервала поиска  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7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556792"/>
            <a:ext cx="31350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b="1" dirty="0"/>
              <a:t>Шаг 4. Вычисляется функция </a:t>
            </a:r>
            <a:r>
              <a:rPr lang="ru-RU" sz="1500" b="1" i="1" dirty="0"/>
              <a:t>f</a:t>
            </a:r>
            <a:r>
              <a:rPr lang="ru-RU" sz="1500" b="1" dirty="0"/>
              <a:t>({</a:t>
            </a:r>
            <a:r>
              <a:rPr lang="ru-RU" sz="1500" b="1" i="1" dirty="0"/>
              <a:t>x</a:t>
            </a:r>
            <a:r>
              <a:rPr lang="ru-RU" sz="1500" b="1" dirty="0"/>
              <a:t>}).</a:t>
            </a:r>
            <a:r>
              <a:rPr lang="ru-RU" sz="1500" dirty="0"/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879957"/>
            <a:ext cx="828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Если при минимизации </a:t>
            </a:r>
            <a:r>
              <a:rPr lang="ru-RU" i="1" dirty="0"/>
              <a:t>f</a:t>
            </a:r>
            <a:r>
              <a:rPr lang="ru-RU" dirty="0"/>
              <a:t>({</a:t>
            </a:r>
            <a:r>
              <a:rPr lang="ru-RU" i="1" dirty="0"/>
              <a:t>x</a:t>
            </a:r>
            <a:r>
              <a:rPr lang="ru-RU" dirty="0"/>
              <a:t>})</a:t>
            </a:r>
            <a:r>
              <a:rPr lang="ru-RU" i="1" dirty="0"/>
              <a:t>&lt; f</a:t>
            </a:r>
            <a:r>
              <a:rPr lang="ru-RU" dirty="0"/>
              <a:t>({</a:t>
            </a:r>
            <a:r>
              <a:rPr lang="ru-RU" i="1" dirty="0"/>
              <a:t>x*</a:t>
            </a:r>
            <a:r>
              <a:rPr lang="ru-RU" dirty="0"/>
              <a:t>}), то</a:t>
            </a:r>
          </a:p>
          <a:p>
            <a:pPr algn="just"/>
            <a:r>
              <a:rPr lang="ru-RU" dirty="0"/>
              <a:t>принимаем {</a:t>
            </a:r>
            <a:r>
              <a:rPr lang="ru-RU" i="1" dirty="0"/>
              <a:t>x*</a:t>
            </a:r>
            <a:r>
              <a:rPr lang="ru-RU" dirty="0"/>
              <a:t>} </a:t>
            </a:r>
            <a:r>
              <a:rPr lang="ru-RU" i="1" dirty="0"/>
              <a:t>= </a:t>
            </a:r>
            <a:r>
              <a:rPr lang="ru-RU" dirty="0"/>
              <a:t>{</a:t>
            </a:r>
            <a:r>
              <a:rPr lang="ru-RU" i="1" dirty="0"/>
              <a:t>x</a:t>
            </a:r>
            <a:r>
              <a:rPr lang="ru-RU" dirty="0"/>
              <a:t>}. Если </a:t>
            </a:r>
            <a:r>
              <a:rPr lang="ru-RU" i="1" dirty="0"/>
              <a:t>p&lt;P</a:t>
            </a:r>
            <a:r>
              <a:rPr lang="ru-RU" dirty="0"/>
              <a:t>, увеличиваем </a:t>
            </a:r>
            <a:r>
              <a:rPr lang="ru-RU" i="1" dirty="0"/>
              <a:t>p </a:t>
            </a:r>
            <a:r>
              <a:rPr lang="ru-RU" dirty="0"/>
              <a:t>на 1 и переходим к шагу 2.</a:t>
            </a:r>
          </a:p>
          <a:p>
            <a:pPr algn="just"/>
            <a:r>
              <a:rPr lang="ru-RU" dirty="0"/>
              <a:t>Если </a:t>
            </a:r>
            <a:r>
              <a:rPr lang="ru-RU" i="1" dirty="0"/>
              <a:t>p = P </a:t>
            </a:r>
            <a:r>
              <a:rPr lang="ru-RU" dirty="0"/>
              <a:t>,переходим к шагу 5.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059668"/>
            <a:ext cx="15592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b="1" dirty="0"/>
              <a:t>Шаг 5. Если </a:t>
            </a:r>
            <a:r>
              <a:rPr lang="ru-RU" sz="1500" b="1" i="1" dirty="0"/>
              <a:t>q&lt;Q</a:t>
            </a:r>
            <a:r>
              <a:rPr lang="ru-RU" sz="1500" b="1" dirty="0"/>
              <a:t>:</a:t>
            </a:r>
            <a:endParaRPr lang="ru-RU" sz="15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357301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500" dirty="0"/>
              <a:t>1. принимаем {</a:t>
            </a:r>
            <a:r>
              <a:rPr lang="ru-RU" sz="1500" i="1" dirty="0" err="1"/>
              <a:t>xq</a:t>
            </a:r>
            <a:r>
              <a:rPr lang="ru-RU" sz="1500" dirty="0"/>
              <a:t>}</a:t>
            </a:r>
            <a:r>
              <a:rPr lang="ru-RU" sz="1500" i="1" dirty="0"/>
              <a:t>=</a:t>
            </a:r>
            <a:r>
              <a:rPr lang="ru-RU" sz="1500" dirty="0"/>
              <a:t>{</a:t>
            </a:r>
            <a:r>
              <a:rPr lang="ru-RU" sz="1500" i="1" dirty="0"/>
              <a:t>x*</a:t>
            </a:r>
            <a:r>
              <a:rPr lang="ru-RU" sz="1500" dirty="0"/>
              <a:t>};</a:t>
            </a:r>
          </a:p>
          <a:p>
            <a:r>
              <a:rPr lang="ru-RU" sz="1500" dirty="0"/>
              <a:t>2.  уменьшаем интервал поиска:</a:t>
            </a:r>
          </a:p>
        </p:txBody>
      </p:sp>
      <p:pic>
        <p:nvPicPr>
          <p:cNvPr id="18" name="Рисунок 17"/>
          <p:cNvPicPr/>
          <p:nvPr/>
        </p:nvPicPr>
        <p:blipFill>
          <a:blip r:embed="rId2"/>
          <a:stretch>
            <a:fillRect/>
          </a:stretch>
        </p:blipFill>
        <p:spPr>
          <a:xfrm>
            <a:off x="3662482" y="4157047"/>
            <a:ext cx="1449070" cy="42481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539552" y="50131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500" dirty="0"/>
              <a:t>3. увеличиваем </a:t>
            </a:r>
            <a:r>
              <a:rPr lang="ru-RU" sz="1500" i="1" dirty="0"/>
              <a:t>Q </a:t>
            </a:r>
            <a:r>
              <a:rPr lang="ru-RU" sz="1500" dirty="0"/>
              <a:t>на 1 и переходим к шагу 2.</a:t>
            </a:r>
          </a:p>
          <a:p>
            <a:r>
              <a:rPr lang="ru-RU" sz="1500" b="1" dirty="0"/>
              <a:t>Если </a:t>
            </a:r>
            <a:r>
              <a:rPr lang="ru-RU" sz="1500" b="1" i="1" dirty="0"/>
              <a:t>q = Q </a:t>
            </a:r>
            <a:r>
              <a:rPr lang="ru-RU" sz="1500" b="1" dirty="0"/>
              <a:t>- заканчиваем вычисления.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2127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Критерии оптимизации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8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268760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Рассмотрим </a:t>
            </a:r>
            <a:r>
              <a:rPr lang="ru-RU" sz="2400" dirty="0"/>
              <a:t>задачу оптимизации работы группы </a:t>
            </a:r>
            <a:r>
              <a:rPr lang="ru-RU" sz="2400" dirty="0" err="1"/>
              <a:t>котлоагрегатов</a:t>
            </a:r>
            <a:r>
              <a:rPr lang="ru-RU" sz="2400" dirty="0"/>
              <a:t>: определение оптимального состава, паровых нагрузок и доли использования различных видов топлива каждым из них. </a:t>
            </a:r>
          </a:p>
          <a:p>
            <a:r>
              <a:rPr lang="ru-RU" sz="2400" dirty="0" smtClean="0"/>
              <a:t>	В </a:t>
            </a:r>
            <a:r>
              <a:rPr lang="ru-RU" sz="2400" dirty="0"/>
              <a:t>качестве критериев оптимизации режимов работы </a:t>
            </a:r>
            <a:r>
              <a:rPr lang="ru-RU" sz="2400" dirty="0" err="1"/>
              <a:t>энергоагрегатов</a:t>
            </a:r>
            <a:r>
              <a:rPr lang="ru-RU" sz="2400" dirty="0"/>
              <a:t> принимаются следующие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максимум КПД теплоисточника;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минимум расхода условного топлива;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минимум материальных затрат на используемое топливо. </a:t>
            </a:r>
          </a:p>
        </p:txBody>
      </p:sp>
    </p:spTree>
    <p:extLst>
      <p:ext uri="{BB962C8B-B14F-4D97-AF65-F5344CB8AC3E}">
        <p14:creationId xmlns:p14="http://schemas.microsoft.com/office/powerpoint/2010/main" val="25036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9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Параметры, которые должны быть учтены в математической модели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484784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1. вид</a:t>
            </a:r>
            <a:r>
              <a:rPr lang="ru-RU" dirty="0"/>
              <a:t>, марка и характеристики сжигаемого </a:t>
            </a:r>
            <a:r>
              <a:rPr lang="ru-RU" dirty="0" smtClean="0"/>
              <a:t>топлива;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2. параметры</a:t>
            </a:r>
            <a:r>
              <a:rPr lang="ru-RU" dirty="0"/>
              <a:t>, определяемые при тепловом расчете котельных </a:t>
            </a:r>
            <a:r>
              <a:rPr lang="ru-RU" dirty="0" smtClean="0"/>
              <a:t>агрегатов;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3. нормативные </a:t>
            </a:r>
            <a:r>
              <a:rPr lang="ru-RU" dirty="0"/>
              <a:t>характеристики и параметры, определяемые при </a:t>
            </a:r>
            <a:r>
              <a:rPr lang="ru-RU" dirty="0" err="1"/>
              <a:t>режимно</a:t>
            </a:r>
            <a:r>
              <a:rPr lang="ru-RU" dirty="0"/>
              <a:t> - наладочных испытаниях </a:t>
            </a:r>
            <a:r>
              <a:rPr lang="ru-RU" dirty="0" err="1" smtClean="0"/>
              <a:t>энергоагрегатов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4. корректирующие </a:t>
            </a:r>
            <a:r>
              <a:rPr lang="ru-RU" dirty="0"/>
              <a:t>параметры, замеряемые в процессе эксплуатации при текущем режиме </a:t>
            </a:r>
            <a:r>
              <a:rPr lang="ru-RU" dirty="0" smtClean="0"/>
              <a:t>работы;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5. входные </a:t>
            </a:r>
            <a:r>
              <a:rPr lang="ru-RU" dirty="0"/>
              <a:t>управляемые переменные: состав загружаемых агрегатов; паровая нагрузка для каждого агрегата; доли использования различных видов топлива.</a:t>
            </a:r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6. выходные </a:t>
            </a:r>
            <a:r>
              <a:rPr lang="ru-RU" dirty="0"/>
              <a:t>параметры: оптимальный состав загружаемых агрегатов; оптимальная паровая нагрузка для каждого агрегата; оптимальные доли использования различных видов топлива каждым агрегатом;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097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805</Words>
  <Application>Microsoft Office PowerPoint</Application>
  <PresentationFormat>Экран (4:3)</PresentationFormat>
  <Paragraphs>137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Многокритериальная оптимизация режимов работы электростанции в условиях неопределенности</vt:lpstr>
      <vt:lpstr>Цель и задачи работы</vt:lpstr>
      <vt:lpstr>Введение</vt:lpstr>
      <vt:lpstr>Адаптивный алгоритм случайного поиска с переменным шагом </vt:lpstr>
      <vt:lpstr>Комбинаторный эвристический алгоритм</vt:lpstr>
      <vt:lpstr>Метод прямых выборочных процедур с уменьшением интервала поиска   </vt:lpstr>
      <vt:lpstr>Метод прямых выборочных процедур с уменьшением интервала поиска   </vt:lpstr>
      <vt:lpstr>Критерии оптимизации </vt:lpstr>
      <vt:lpstr>Параметры, которые должны быть учтены в математической модели </vt:lpstr>
      <vt:lpstr>Целевая функция критерия максимума КПД</vt:lpstr>
      <vt:lpstr>Целевая функция критерия минимума расхода условного топлива</vt:lpstr>
      <vt:lpstr>Целевая функция критерия минимума финансовых затрат</vt:lpstr>
      <vt:lpstr>Общая целевая функция</vt:lpstr>
      <vt:lpstr>Оптимизация совместной работы энергоагрегатов</vt:lpstr>
      <vt:lpstr>Оптимизация совместной работы энергоагрегатов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114</cp:revision>
  <dcterms:created xsi:type="dcterms:W3CDTF">2012-12-23T10:07:41Z</dcterms:created>
  <dcterms:modified xsi:type="dcterms:W3CDTF">2013-12-27T03:50:54Z</dcterms:modified>
</cp:coreProperties>
</file>