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301" r:id="rId4"/>
    <p:sldId id="302" r:id="rId5"/>
    <p:sldId id="276" r:id="rId6"/>
    <p:sldId id="279" r:id="rId7"/>
    <p:sldId id="303" r:id="rId8"/>
    <p:sldId id="284" r:id="rId9"/>
    <p:sldId id="258" r:id="rId10"/>
    <p:sldId id="287" r:id="rId11"/>
    <p:sldId id="289" r:id="rId12"/>
    <p:sldId id="309" r:id="rId13"/>
    <p:sldId id="286" r:id="rId14"/>
    <p:sldId id="283" r:id="rId15"/>
    <p:sldId id="304" r:id="rId16"/>
    <p:sldId id="306" r:id="rId17"/>
    <p:sldId id="307" r:id="rId18"/>
    <p:sldId id="305" r:id="rId19"/>
    <p:sldId id="296" r:id="rId20"/>
    <p:sldId id="308" r:id="rId21"/>
    <p:sldId id="273" r:id="rId22"/>
  </p:sldIdLst>
  <p:sldSz cx="9144000" cy="6858000" type="screen4x3"/>
  <p:notesSz cx="6797675" cy="98742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Kuz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29" autoAdjust="0"/>
  </p:normalViewPr>
  <p:slideViewPr>
    <p:cSldViewPr>
      <p:cViewPr>
        <p:scale>
          <a:sx n="70" d="100"/>
          <a:sy n="70" d="100"/>
        </p:scale>
        <p:origin x="-138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iplom\optimization\4%20&#1089;&#1077;&#1084;&#1077;&#1089;&#1090;&#1088;\&#1056;&#1055;&#1047;\&#1057;&#1088;&#1072;&#1074;&#1085;&#1077;&#1085;&#1080;&#1077;%20&#1088;&#1077;&#1079;&#1091;&#1083;&#1100;&#1090;&#1072;&#1090;&#1086;&#1074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iplom\optimization\4%20&#1089;&#1077;&#1084;&#1077;&#1089;&#1090;&#1088;\&#1056;&#1055;&#1047;\&#1057;&#1088;&#1072;&#1074;&#1085;&#1077;&#1085;&#1080;&#1077;%20&#1088;&#1077;&#1079;&#1091;&#1083;&#1100;&#1090;&#1072;&#1090;&#1086;&#1074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iplom\optimization\4%20&#1089;&#1077;&#1084;&#1077;&#1089;&#1090;&#1088;\&#1056;&#1055;&#1047;\&#1057;&#1088;&#1072;&#1074;&#1085;&#1077;&#1085;&#1080;&#1077;%20&#1088;&#1077;&#1079;&#1091;&#1083;&#1100;&#1090;&#1072;&#1090;&#1086;&#107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sz="1400" dirty="0"/>
              <a:t>Зависимости</a:t>
            </a:r>
            <a:r>
              <a:rPr lang="ru-RU" sz="1400" baseline="0" dirty="0"/>
              <a:t> расхода </a:t>
            </a:r>
            <a:r>
              <a:rPr lang="ru-RU" sz="1400" baseline="0" dirty="0" smtClean="0"/>
              <a:t>топлива от </a:t>
            </a:r>
            <a:r>
              <a:rPr lang="ru-RU" sz="1400" baseline="0" dirty="0"/>
              <a:t>суммарной паропроизводительности </a:t>
            </a:r>
            <a:endParaRPr lang="ru-RU" sz="140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Лист4!$B$1</c:f>
              <c:strCache>
                <c:ptCount val="1"/>
                <c:pt idx="0">
                  <c:v>Разработанный ПК</c:v>
                </c:pt>
              </c:strCache>
            </c:strRef>
          </c:tx>
          <c:spPr>
            <a:solidFill>
              <a:schemeClr val="accent2"/>
            </a:solidFill>
            <a:ln w="25400" cap="flat" cmpd="sng" algn="ctr">
              <a:solidFill>
                <a:schemeClr val="accent2">
                  <a:shade val="50000"/>
                </a:schemeClr>
              </a:solidFill>
              <a:prstDash val="solid"/>
            </a:ln>
            <a:effectLst/>
          </c:spPr>
          <c:invertIfNegative val="0"/>
          <c:cat>
            <c:numRef>
              <c:f>Лист4!$A$2:$A$12</c:f>
              <c:numCache>
                <c:formatCode>General</c:formatCode>
                <c:ptCount val="11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</c:numCache>
            </c:numRef>
          </c:cat>
          <c:val>
            <c:numRef>
              <c:f>Лист4!$B$2:$B$12</c:f>
              <c:numCache>
                <c:formatCode>0.00</c:formatCode>
                <c:ptCount val="11"/>
                <c:pt idx="0">
                  <c:v>7.87</c:v>
                </c:pt>
                <c:pt idx="1">
                  <c:v>11.75</c:v>
                </c:pt>
                <c:pt idx="2">
                  <c:v>15.63</c:v>
                </c:pt>
                <c:pt idx="3">
                  <c:v>18.89</c:v>
                </c:pt>
                <c:pt idx="4">
                  <c:v>22.48</c:v>
                </c:pt>
                <c:pt idx="5">
                  <c:v>27.38</c:v>
                </c:pt>
                <c:pt idx="6">
                  <c:v>31.34</c:v>
                </c:pt>
                <c:pt idx="7">
                  <c:v>35.277999999999999</c:v>
                </c:pt>
                <c:pt idx="8">
                  <c:v>39.18</c:v>
                </c:pt>
                <c:pt idx="9">
                  <c:v>43.1</c:v>
                </c:pt>
                <c:pt idx="10">
                  <c:v>47.03</c:v>
                </c:pt>
              </c:numCache>
            </c:numRef>
          </c:val>
        </c:ser>
        <c:ser>
          <c:idx val="2"/>
          <c:order val="1"/>
          <c:tx>
            <c:strRef>
              <c:f>Лист4!$C$1</c:f>
              <c:strCache>
                <c:ptCount val="1"/>
                <c:pt idx="0">
                  <c:v>ПК "I4Plan"</c:v>
                </c:pt>
              </c:strCache>
            </c:strRef>
          </c:tx>
          <c:spPr>
            <a:solidFill>
              <a:schemeClr val="lt1"/>
            </a:solidFill>
            <a:ln w="25400" cap="flat" cmpd="sng" algn="ctr">
              <a:solidFill>
                <a:schemeClr val="dk1"/>
              </a:solidFill>
              <a:prstDash val="sysDash"/>
            </a:ln>
            <a:effectLst/>
          </c:spPr>
          <c:invertIfNegative val="0"/>
          <c:cat>
            <c:numRef>
              <c:f>Лист4!$A$2:$A$12</c:f>
              <c:numCache>
                <c:formatCode>General</c:formatCode>
                <c:ptCount val="11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</c:numCache>
            </c:numRef>
          </c:cat>
          <c:val>
            <c:numRef>
              <c:f>Лист4!$C$2:$C$12</c:f>
              <c:numCache>
                <c:formatCode>General</c:formatCode>
                <c:ptCount val="11"/>
                <c:pt idx="0">
                  <c:v>8.0061510000000009</c:v>
                </c:pt>
                <c:pt idx="1">
                  <c:v>13.128275</c:v>
                </c:pt>
                <c:pt idx="2">
                  <c:v>17.172681000000001</c:v>
                </c:pt>
                <c:pt idx="3">
                  <c:v>20.752554</c:v>
                </c:pt>
                <c:pt idx="4">
                  <c:v>25.341704</c:v>
                </c:pt>
                <c:pt idx="5">
                  <c:v>29.535627399999999</c:v>
                </c:pt>
                <c:pt idx="6">
                  <c:v>32.0210182</c:v>
                </c:pt>
                <c:pt idx="7">
                  <c:v>39.768889399999999</c:v>
                </c:pt>
                <c:pt idx="8">
                  <c:v>42.992213999999997</c:v>
                </c:pt>
                <c:pt idx="9">
                  <c:v>48.155630000000002</c:v>
                </c:pt>
                <c:pt idx="10">
                  <c:v>47.843619000000004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57806592"/>
        <c:axId val="157808128"/>
      </c:barChart>
      <c:catAx>
        <c:axId val="1578065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b="0"/>
                  <a:t>Суммарная</a:t>
                </a:r>
                <a:r>
                  <a:rPr lang="ru-RU" b="0" baseline="0"/>
                  <a:t> паропроизводительность очереди котлоагрегатов, </a:t>
                </a:r>
                <a:r>
                  <a:rPr lang="en-US" b="0" baseline="0"/>
                  <a:t>[</a:t>
                </a:r>
                <a:r>
                  <a:rPr lang="ru-RU" b="0" baseline="0"/>
                  <a:t>т/час</a:t>
                </a:r>
                <a:r>
                  <a:rPr lang="en-US" b="0" baseline="0"/>
                  <a:t>]</a:t>
                </a:r>
                <a:endParaRPr lang="ru-RU" b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57808128"/>
        <c:crosses val="autoZero"/>
        <c:auto val="1"/>
        <c:lblAlgn val="ctr"/>
        <c:lblOffset val="100"/>
        <c:noMultiLvlLbl val="0"/>
      </c:catAx>
      <c:valAx>
        <c:axId val="157808128"/>
        <c:scaling>
          <c:orientation val="minMax"/>
          <c:max val="5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 b="0" dirty="0"/>
                  <a:t>Расход</a:t>
                </a:r>
                <a:r>
                  <a:rPr lang="ru-RU" b="0" baseline="0" dirty="0"/>
                  <a:t> </a:t>
                </a:r>
                <a:r>
                  <a:rPr lang="ru-RU" b="0" baseline="0" dirty="0" smtClean="0"/>
                  <a:t>газа, </a:t>
                </a:r>
                <a:r>
                  <a:rPr lang="en-US" b="0" baseline="0" dirty="0"/>
                  <a:t>[</a:t>
                </a:r>
                <a:r>
                  <a:rPr lang="ru-RU" b="0" baseline="0" dirty="0" smtClean="0"/>
                  <a:t>тыс.нм3/час</a:t>
                </a:r>
                <a:r>
                  <a:rPr lang="en-US" b="0" baseline="0" dirty="0"/>
                  <a:t>]</a:t>
                </a:r>
                <a:endParaRPr lang="ru-RU" b="0" dirty="0"/>
              </a:p>
            </c:rich>
          </c:tx>
          <c:layout/>
          <c:overlay val="0"/>
        </c:title>
        <c:numFmt formatCode="0.00" sourceLinked="1"/>
        <c:majorTickMark val="none"/>
        <c:minorTickMark val="none"/>
        <c:tickLblPos val="nextTo"/>
        <c:spPr>
          <a:ln w="9525">
            <a:noFill/>
          </a:ln>
        </c:spPr>
        <c:crossAx val="157806592"/>
        <c:crosses val="autoZero"/>
        <c:crossBetween val="between"/>
        <c:majorUnit val="5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sz="1600" dirty="0"/>
              <a:t>Зависимость КПД</a:t>
            </a:r>
            <a:r>
              <a:rPr lang="ru-RU" sz="1600" baseline="0" dirty="0"/>
              <a:t> очереди котлоагрегатов от коэффициентов относительной </a:t>
            </a:r>
            <a:r>
              <a:rPr lang="ru-RU" sz="1600" baseline="0" dirty="0" smtClean="0"/>
              <a:t>важности</a:t>
            </a:r>
            <a:endParaRPr lang="ru-RU" sz="16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Лист3!$N$1</c:f>
              <c:strCache>
                <c:ptCount val="1"/>
                <c:pt idx="0">
                  <c:v>КПД очереди котлоагрегатов</c:v>
                </c:pt>
              </c:strCache>
            </c:strRef>
          </c:tx>
          <c:spPr>
            <a:ln w="25400" cap="flat" cmpd="sng" algn="ctr">
              <a:solidFill>
                <a:schemeClr val="dk1"/>
              </a:solidFill>
              <a:prstDash val="solid"/>
            </a:ln>
            <a:effectLst/>
          </c:spPr>
          <c:marker>
            <c:symbol val="none"/>
          </c:marker>
          <c:xVal>
            <c:numRef>
              <c:f>Лист3!$M$2:$M$10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xVal>
          <c:yVal>
            <c:numRef>
              <c:f>Лист3!$N$2:$N$10</c:f>
              <c:numCache>
                <c:formatCode>General</c:formatCode>
                <c:ptCount val="9"/>
                <c:pt idx="0">
                  <c:v>93.1</c:v>
                </c:pt>
                <c:pt idx="1">
                  <c:v>92.7</c:v>
                </c:pt>
                <c:pt idx="2">
                  <c:v>92.8</c:v>
                </c:pt>
                <c:pt idx="3">
                  <c:v>92.1</c:v>
                </c:pt>
                <c:pt idx="4">
                  <c:v>92</c:v>
                </c:pt>
                <c:pt idx="5">
                  <c:v>92</c:v>
                </c:pt>
                <c:pt idx="6">
                  <c:v>91.7</c:v>
                </c:pt>
                <c:pt idx="7">
                  <c:v>91.8</c:v>
                </c:pt>
                <c:pt idx="8">
                  <c:v>92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589056"/>
        <c:axId val="110590976"/>
      </c:scatterChart>
      <c:valAx>
        <c:axId val="1105890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Коэффициент относительной важности расхода газа по отношению к другим критериям, </a:t>
                </a:r>
                <a:r>
                  <a:rPr lang="en-US"/>
                  <a:t>[%]</a:t>
                </a:r>
                <a:endParaRPr lang="ru-RU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0590976"/>
        <c:crosses val="autoZero"/>
        <c:crossBetween val="midCat"/>
        <c:majorUnit val="10"/>
      </c:valAx>
      <c:valAx>
        <c:axId val="1105909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/>
                  <a:t>КПД очереди котлоагрегатов, </a:t>
                </a:r>
                <a:r>
                  <a:rPr lang="en-US"/>
                  <a:t>[%]</a:t>
                </a:r>
                <a:endParaRPr lang="ru-RU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0589056"/>
        <c:crosses val="autoZero"/>
        <c:crossBetween val="midCat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sz="1600" dirty="0"/>
              <a:t>Зависимости</a:t>
            </a:r>
            <a:r>
              <a:rPr lang="ru-RU" sz="1600" baseline="0" dirty="0"/>
              <a:t> значений критериев оптимизации от коэффициентов относительной важности</a:t>
            </a:r>
            <a:endParaRPr lang="ru-RU" sz="16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Лист3!$D$37</c:f>
              <c:strCache>
                <c:ptCount val="1"/>
                <c:pt idx="0">
                  <c:v>Расход газа</c:v>
                </c:pt>
              </c:strCache>
            </c:strRef>
          </c:tx>
          <c:spPr>
            <a:ln w="25400" cap="flat" cmpd="sng" algn="ctr">
              <a:solidFill>
                <a:schemeClr val="dk1"/>
              </a:solidFill>
              <a:prstDash val="sysDash"/>
            </a:ln>
            <a:effectLst/>
          </c:spPr>
          <c:marker>
            <c:symbol val="none"/>
          </c:marker>
          <c:xVal>
            <c:numRef>
              <c:f>Лист3!$C$38:$C$46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xVal>
          <c:yVal>
            <c:numRef>
              <c:f>Лист3!$D$38:$D$46</c:f>
              <c:numCache>
                <c:formatCode>0.00</c:formatCode>
                <c:ptCount val="9"/>
                <c:pt idx="0">
                  <c:v>39.29</c:v>
                </c:pt>
                <c:pt idx="1">
                  <c:v>37.6</c:v>
                </c:pt>
                <c:pt idx="2">
                  <c:v>37.450000000000003</c:v>
                </c:pt>
                <c:pt idx="3">
                  <c:v>36.9</c:v>
                </c:pt>
                <c:pt idx="4">
                  <c:v>14.84</c:v>
                </c:pt>
                <c:pt idx="5">
                  <c:v>14.3</c:v>
                </c:pt>
                <c:pt idx="6">
                  <c:v>11.9</c:v>
                </c:pt>
                <c:pt idx="7">
                  <c:v>11.25</c:v>
                </c:pt>
                <c:pt idx="8">
                  <c:v>10.8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Лист3!$E$37</c:f>
              <c:strCache>
                <c:ptCount val="1"/>
                <c:pt idx="0">
                  <c:v>Расход мазута</c:v>
                </c:pt>
              </c:strCache>
            </c:strRef>
          </c:tx>
          <c:spPr>
            <a:ln w="25400" cap="flat" cmpd="sng" algn="ctr">
              <a:solidFill>
                <a:schemeClr val="dk1"/>
              </a:solidFill>
              <a:prstDash val="sysDot"/>
            </a:ln>
            <a:effectLst/>
          </c:spPr>
          <c:marker>
            <c:symbol val="none"/>
          </c:marker>
          <c:xVal>
            <c:numRef>
              <c:f>Лист3!$C$38:$C$46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xVal>
          <c:yVal>
            <c:numRef>
              <c:f>Лист3!$E$38:$E$46</c:f>
              <c:numCache>
                <c:formatCode>General</c:formatCode>
                <c:ptCount val="9"/>
                <c:pt idx="0">
                  <c:v>9.25</c:v>
                </c:pt>
                <c:pt idx="1">
                  <c:v>10.75</c:v>
                </c:pt>
                <c:pt idx="2">
                  <c:v>10.88</c:v>
                </c:pt>
                <c:pt idx="3">
                  <c:v>11.23</c:v>
                </c:pt>
                <c:pt idx="4">
                  <c:v>29.9</c:v>
                </c:pt>
                <c:pt idx="5">
                  <c:v>30.5</c:v>
                </c:pt>
                <c:pt idx="6">
                  <c:v>32.6</c:v>
                </c:pt>
                <c:pt idx="7">
                  <c:v>33.06</c:v>
                </c:pt>
                <c:pt idx="8">
                  <c:v>33.4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103744"/>
        <c:axId val="149106048"/>
      </c:scatterChart>
      <c:scatterChart>
        <c:scatterStyle val="lineMarker"/>
        <c:varyColors val="0"/>
        <c:ser>
          <c:idx val="2"/>
          <c:order val="2"/>
          <c:tx>
            <c:strRef>
              <c:f>Лист3!$F$37</c:f>
              <c:strCache>
                <c:ptCount val="1"/>
                <c:pt idx="0">
                  <c:v>Финансовые затраты на топливо</c:v>
                </c:pt>
              </c:strCache>
            </c:strRef>
          </c:tx>
          <c:spPr>
            <a:ln w="25400" cap="flat" cmpd="sng" algn="ctr">
              <a:solidFill>
                <a:schemeClr val="dk1"/>
              </a:solidFill>
              <a:prstDash val="solid"/>
            </a:ln>
            <a:effectLst/>
          </c:spPr>
          <c:marker>
            <c:symbol val="none"/>
          </c:marker>
          <c:xVal>
            <c:numRef>
              <c:f>Лист3!$C$38:$C$46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xVal>
          <c:yVal>
            <c:numRef>
              <c:f>Лист3!$F$38:$F$46</c:f>
              <c:numCache>
                <c:formatCode>General</c:formatCode>
                <c:ptCount val="9"/>
                <c:pt idx="0">
                  <c:v>196.9</c:v>
                </c:pt>
                <c:pt idx="1">
                  <c:v>200.9</c:v>
                </c:pt>
                <c:pt idx="2">
                  <c:v>201.1</c:v>
                </c:pt>
                <c:pt idx="3">
                  <c:v>201.5</c:v>
                </c:pt>
                <c:pt idx="4">
                  <c:v>246.7</c:v>
                </c:pt>
                <c:pt idx="5">
                  <c:v>247.8</c:v>
                </c:pt>
                <c:pt idx="6">
                  <c:v>253.23</c:v>
                </c:pt>
                <c:pt idx="7">
                  <c:v>254.1</c:v>
                </c:pt>
                <c:pt idx="8">
                  <c:v>254.6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191808"/>
        <c:axId val="149112320"/>
      </c:scatterChart>
      <c:valAx>
        <c:axId val="1491037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Значение</a:t>
                </a:r>
                <a:r>
                  <a:rPr lang="ru-RU" baseline="0"/>
                  <a:t> коэффициента относительной важноси расхода газа по отношению к другим критериям оптимизации, </a:t>
                </a:r>
                <a:r>
                  <a:rPr lang="en-US" baseline="0"/>
                  <a:t>[%]</a:t>
                </a:r>
                <a:endParaRPr lang="ru-RU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9106048"/>
        <c:crosses val="autoZero"/>
        <c:crossBetween val="midCat"/>
      </c:valAx>
      <c:valAx>
        <c:axId val="1491060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/>
                  <a:t>Расход</a:t>
                </a:r>
                <a:r>
                  <a:rPr lang="ru-RU" baseline="0"/>
                  <a:t> топлива, </a:t>
                </a:r>
                <a:r>
                  <a:rPr lang="en-US" baseline="0"/>
                  <a:t>[</a:t>
                </a:r>
                <a:r>
                  <a:rPr lang="ru-RU" baseline="0"/>
                  <a:t>т./час</a:t>
                </a:r>
                <a:r>
                  <a:rPr lang="en-US" baseline="0"/>
                  <a:t>]</a:t>
                </a:r>
                <a:endParaRPr lang="ru-RU"/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49103744"/>
        <c:crosses val="autoZero"/>
        <c:crossBetween val="midCat"/>
      </c:valAx>
      <c:valAx>
        <c:axId val="149112320"/>
        <c:scaling>
          <c:orientation val="minMax"/>
          <c:max val="260"/>
          <c:min val="18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/>
                  <a:t>Финансовые</a:t>
                </a:r>
                <a:r>
                  <a:rPr lang="ru-RU" baseline="0"/>
                  <a:t> затраты на топливо, </a:t>
                </a:r>
                <a:r>
                  <a:rPr lang="en-US" baseline="0"/>
                  <a:t>[</a:t>
                </a:r>
                <a:r>
                  <a:rPr lang="ru-RU" baseline="0"/>
                  <a:t>тыс.руб./час</a:t>
                </a:r>
                <a:r>
                  <a:rPr lang="en-US" baseline="0"/>
                  <a:t>]</a:t>
                </a:r>
                <a:endParaRPr lang="ru-RU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1191808"/>
        <c:crosses val="max"/>
        <c:crossBetween val="midCat"/>
      </c:valAx>
      <c:valAx>
        <c:axId val="1611918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9112320"/>
        <c:crosses val="autoZero"/>
        <c:crossBetween val="midCat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CA5E4-C60C-4A7B-B1C7-EF596B204FB3}" type="datetimeFigureOut">
              <a:rPr lang="ru-RU" smtClean="0"/>
              <a:t>05.06.2014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6325E-2B43-4479-9202-31C26F325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067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325E-2B43-4479-9202-31C26F3253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7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325E-2B43-4479-9202-31C26F3253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811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CBC4-6160-4ACE-94FC-D265CA80188A}" type="datetime1">
              <a:rPr lang="ru-RU" smtClean="0"/>
              <a:t>05.06.2014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915A-5CDD-431B-BA11-0DBEECFE994F}" type="datetime1">
              <a:rPr lang="ru-RU" smtClean="0"/>
              <a:t>05.06.2014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81E4-49FF-46CA-A038-A8AC2972DB08}" type="datetime1">
              <a:rPr lang="ru-RU" smtClean="0"/>
              <a:t>05.06.2014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903-AC49-48D7-AA10-EA452314E98A}" type="datetime1">
              <a:rPr lang="ru-RU" smtClean="0"/>
              <a:t>05.06.2014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C5B6-D14B-4EBD-A52F-6448B029B55C}" type="datetime1">
              <a:rPr lang="ru-RU" smtClean="0"/>
              <a:t>05.06.2014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B27C-38D5-43D1-B5DB-06EBBC630148}" type="datetime1">
              <a:rPr lang="ru-RU" smtClean="0"/>
              <a:t>05.06.2014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D400-181D-483E-94E8-AE09EE671C14}" type="datetime1">
              <a:rPr lang="ru-RU" smtClean="0"/>
              <a:t>05.06.2014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02BF-C236-4D2E-A75E-F383CF2C8B9C}" type="datetime1">
              <a:rPr lang="ru-RU" smtClean="0"/>
              <a:t>05.06.2014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0F6A-0346-4A3C-9FE5-EBBB3FA3B92E}" type="datetime1">
              <a:rPr lang="ru-RU" smtClean="0"/>
              <a:t>05.06.2014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D99B-F875-42A5-9E81-1FAECAACF186}" type="datetime1">
              <a:rPr lang="ru-RU" smtClean="0"/>
              <a:t>05.06.2014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B2BF-D491-4203-A4FD-42ECEEE9EBEE}" type="datetime1">
              <a:rPr lang="ru-RU" smtClean="0"/>
              <a:t>05.06.2014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54AD-5137-4093-BDBE-C5873B765BC9}" type="datetime1">
              <a:rPr lang="ru-RU" smtClean="0"/>
              <a:t>05.06.2014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3882" y="1772816"/>
            <a:ext cx="8800606" cy="1470025"/>
          </a:xfrm>
        </p:spPr>
        <p:txBody>
          <a:bodyPr>
            <a:noAutofit/>
          </a:bodyPr>
          <a:lstStyle/>
          <a:p>
            <a:r>
              <a:rPr lang="ru-RU" sz="3600" dirty="0" smtClean="0"/>
              <a:t>Многокритериальная оптимизация режимов работы котельного отделения электростанции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918817" y="4426367"/>
            <a:ext cx="72782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000" dirty="0" smtClean="0"/>
              <a:t>		Автор: </a:t>
            </a:r>
            <a:r>
              <a:rPr lang="ru-RU" sz="2400" b="1" dirty="0" smtClean="0"/>
              <a:t>Кузьмин Артем Юрьевич,</a:t>
            </a:r>
          </a:p>
          <a:p>
            <a:pPr algn="just"/>
            <a:r>
              <a:rPr lang="ru-RU" sz="2000" dirty="0" smtClean="0"/>
              <a:t>		</a:t>
            </a:r>
            <a:r>
              <a:rPr lang="ru-RU" sz="2000" dirty="0"/>
              <a:t> </a:t>
            </a:r>
            <a:r>
              <a:rPr lang="ru-RU" sz="2000" dirty="0" smtClean="0"/>
              <a:t>             студент группы ИУ7-49</a:t>
            </a:r>
            <a:endParaRPr lang="ru-RU" sz="2000" b="1" dirty="0" smtClean="0"/>
          </a:p>
          <a:p>
            <a:pPr algn="just"/>
            <a:r>
              <a:rPr lang="ru-RU" sz="2000" dirty="0" smtClean="0"/>
              <a:t>Научный руководитель: </a:t>
            </a:r>
            <a:r>
              <a:rPr lang="ru-RU" sz="2400" b="1" dirty="0" smtClean="0"/>
              <a:t>Романова Татьяна Николаевна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</a:p>
          <a:p>
            <a:pPr algn="just"/>
            <a:r>
              <a:rPr lang="ru-RU" sz="2000" dirty="0" smtClean="0"/>
              <a:t>		              доцент каф. ИУ-7, к.ф.-м.н.</a:t>
            </a:r>
            <a:endParaRPr lang="ru-RU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1"/>
            <a:ext cx="8382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192014" y="213049"/>
            <a:ext cx="79519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dirty="0"/>
              <a:t> Московский Государственный Технический Университет имени Н.Э. Баумана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348607" y="6080979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ru-RU" dirty="0"/>
          </a:p>
          <a:p>
            <a:pPr algn="ctr"/>
            <a:r>
              <a:rPr lang="ru-RU" sz="2000" dirty="0"/>
              <a:t> Москва, 2014</a:t>
            </a:r>
          </a:p>
        </p:txBody>
      </p:sp>
    </p:spTree>
    <p:extLst>
      <p:ext uri="{BB962C8B-B14F-4D97-AF65-F5344CB8AC3E}">
        <p14:creationId xmlns:p14="http://schemas.microsoft.com/office/powerpoint/2010/main" val="19844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«Локальная» оптимизация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95536" y="1556792"/>
                <a:ext cx="8280920" cy="4330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000" b="1" dirty="0" smtClean="0"/>
                  <a:t>Оптимизация с помощью метода прямых выборочных процедур с уменьшением интервала поиска.</a:t>
                </a:r>
              </a:p>
              <a:p>
                <a:pPr algn="just"/>
                <a:endParaRPr lang="ru-RU" sz="2000" dirty="0" smtClean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ru-RU" sz="2000" dirty="0"/>
                  <a:t> – суммарная паропроизводительность, которую должна обеспечивать очередь </a:t>
                </a:r>
                <a:r>
                  <a:rPr lang="ru-RU" sz="2000" dirty="0" smtClean="0"/>
                  <a:t>котлоагрегатов.</a:t>
                </a:r>
                <a:endParaRPr lang="ru-RU" sz="2000" dirty="0"/>
              </a:p>
              <a:p>
                <a:pPr algn="just"/>
                <a:endParaRPr lang="ru-RU" sz="2000" dirty="0"/>
              </a:p>
              <a:p>
                <a:pPr algn="just"/>
                <a:r>
                  <a:rPr lang="ru-RU" sz="2000" dirty="0" smtClean="0"/>
                  <a:t>	Необходимо определить </a:t>
                </a:r>
                <a:r>
                  <a:rPr lang="en-US" sz="2000" i="1" dirty="0" smtClean="0"/>
                  <a:t>n-1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переменных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ru-RU" sz="2000" dirty="0" smtClean="0"/>
                  <a:t> (паровая нагрузка   </a:t>
                </a:r>
                <a:r>
                  <a:rPr lang="en-US" sz="2000" i="1" dirty="0" err="1" smtClean="0"/>
                  <a:t>i</a:t>
                </a:r>
                <a:r>
                  <a:rPr lang="en-US" sz="2000" i="1" dirty="0" smtClean="0"/>
                  <a:t>-</a:t>
                </a:r>
                <a:r>
                  <a:rPr lang="ru-RU" sz="2000" i="1" dirty="0" err="1" smtClean="0"/>
                  <a:t>го</a:t>
                </a:r>
                <a:r>
                  <a:rPr lang="ru-RU" sz="2000" i="1" dirty="0" smtClean="0"/>
                  <a:t> </a:t>
                </a:r>
                <a:r>
                  <a:rPr lang="ru-RU" sz="2000" dirty="0" smtClean="0"/>
                  <a:t>котлоагрегата), </a:t>
                </a:r>
                <a:r>
                  <a:rPr lang="ru-RU" sz="2000" dirty="0" smtClean="0"/>
                  <a:t>где </a:t>
                </a:r>
                <a:r>
                  <a:rPr lang="en-US" sz="2000" dirty="0" smtClean="0"/>
                  <a:t>n – </a:t>
                </a:r>
                <a:r>
                  <a:rPr lang="ru-RU" sz="2000" dirty="0" smtClean="0"/>
                  <a:t>количество котлоагрегатов в очереди. Переменная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𝐾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000" dirty="0" smtClean="0"/>
                  <a:t> определяется из соотношения: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sz="2400" i="1">
                              <a:latin typeface="Cambria Math"/>
                            </a:rPr>
                            <m:t>𝐾</m:t>
                          </m:r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ru-RU" sz="2400" i="1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/>
                            </a:rPr>
                            <m:t>𝑖</m:t>
                          </m:r>
                          <m:r>
                            <a:rPr lang="ru-RU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/>
                                </a:rPr>
                                <m:t>𝐾𝑖</m:t>
                              </m:r>
                            </m:sub>
                          </m:sSub>
                          <m:r>
                            <a:rPr lang="ru-RU" sz="2400" i="1">
                              <a:latin typeface="Cambria Math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ru-RU" sz="2400" dirty="0" smtClean="0"/>
              </a:p>
              <a:p>
                <a:endParaRPr lang="ru-RU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556792"/>
                <a:ext cx="8280920" cy="4330737"/>
              </a:xfrm>
              <a:prstGeom prst="rect">
                <a:avLst/>
              </a:prstGeom>
              <a:blipFill rotWithShape="1">
                <a:blip r:embed="rId2"/>
                <a:stretch>
                  <a:fillRect l="-810" r="-7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33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Выбор начальных решений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5536" y="1556792"/>
                <a:ext cx="8280920" cy="3668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000" dirty="0" smtClean="0"/>
                  <a:t>Выбор начальных решений, входящий в состав метода прямых выборочных процедур: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ru-RU" sz="2000" i="1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ru-RU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/>
                            </a:rPr>
                          </m:ctrlPr>
                        </m:fPr>
                        <m:num>
                          <m:bar>
                            <m:bar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bar>
                          <m:r>
                            <a:rPr lang="ru-RU" sz="2000" i="1">
                              <a:latin typeface="Cambria Math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bar>
                          <m:r>
                            <a:rPr lang="ru-RU" sz="2000" i="1"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a:rPr lang="ru-RU" sz="20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ru-RU" sz="2000" i="1">
                          <a:latin typeface="Cambria Math"/>
                        </a:rPr>
                        <m:t>, </m:t>
                      </m:r>
                      <m:r>
                        <a:rPr lang="ru-RU" sz="2000" i="1">
                          <a:latin typeface="Cambria Math"/>
                        </a:rPr>
                        <m:t>𝑖</m:t>
                      </m:r>
                      <m:r>
                        <a:rPr lang="ru-RU" sz="2000" i="1">
                          <a:latin typeface="Cambria Math"/>
                        </a:rPr>
                        <m:t>=1,...,</m:t>
                      </m:r>
                      <m:r>
                        <a:rPr lang="ru-RU" sz="2000" i="1">
                          <a:latin typeface="Cambria Math"/>
                        </a:rPr>
                        <m:t>𝑛</m:t>
                      </m:r>
                      <m:r>
                        <a:rPr lang="ru-RU" sz="2000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sz="2000" dirty="0" smtClean="0"/>
              </a:p>
              <a:p>
                <a:pPr algn="just"/>
                <a:r>
                  <a:rPr lang="ru-RU" sz="2000" dirty="0" smtClean="0"/>
                  <a:t>	Для решения поставленной задачи такой выбор начальных решений </a:t>
                </a:r>
                <a:r>
                  <a:rPr lang="ru-RU" sz="2000" b="1" dirty="0" smtClean="0"/>
                  <a:t>не подходит. </a:t>
                </a:r>
                <a:r>
                  <a:rPr lang="ru-RU" sz="2000" dirty="0" smtClean="0"/>
                  <a:t>В работе приведен пример, обосновывающий данный вывод.</a:t>
                </a:r>
                <a:r>
                  <a:rPr lang="ru-RU" sz="2000" b="1" dirty="0" smtClean="0"/>
                  <a:t> </a:t>
                </a:r>
              </a:p>
              <a:p>
                <a:pPr algn="just"/>
                <a:endParaRPr lang="ru-RU" sz="2000" b="1" dirty="0" smtClean="0"/>
              </a:p>
              <a:p>
                <a:pPr algn="just"/>
                <a:r>
                  <a:rPr lang="ru-RU" sz="2200" dirty="0" smtClean="0"/>
                  <a:t>	Предложен </a:t>
                </a:r>
                <a:r>
                  <a:rPr lang="ru-RU" sz="2200" b="1" dirty="0" smtClean="0"/>
                  <a:t>модифицированный</a:t>
                </a:r>
                <a:r>
                  <a:rPr lang="ru-RU" sz="2200" dirty="0" smtClean="0"/>
                  <a:t> алгоритм выбора начальных решений, </a:t>
                </a:r>
                <a:r>
                  <a:rPr lang="ru-RU" sz="2200" b="1" dirty="0" smtClean="0"/>
                  <a:t>удовлетворяющий всем заданным ограничениям</a:t>
                </a:r>
                <a:r>
                  <a:rPr lang="ru-RU" sz="2200" dirty="0" smtClean="0"/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556792"/>
                <a:ext cx="8280920" cy="3668505"/>
              </a:xfrm>
              <a:prstGeom prst="rect">
                <a:avLst/>
              </a:prstGeom>
              <a:blipFill rotWithShape="1">
                <a:blip r:embed="rId2"/>
                <a:stretch>
                  <a:fillRect l="-957" r="-957" b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79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4" y="1700808"/>
            <a:ext cx="29337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667" y="1196752"/>
            <a:ext cx="3800581" cy="5013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038" y="1703412"/>
            <a:ext cx="208597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-14166" y="116632"/>
            <a:ext cx="9144000" cy="1143000"/>
          </a:xfrm>
        </p:spPr>
        <p:txBody>
          <a:bodyPr>
            <a:noAutofit/>
          </a:bodyPr>
          <a:lstStyle/>
          <a:p>
            <a:r>
              <a:rPr lang="ru-RU" sz="3600" dirty="0" smtClean="0"/>
              <a:t>Модифицированный алгоритм выбора начальных решений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040" y="6179335"/>
            <a:ext cx="8446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 smtClean="0"/>
              <a:t>где </a:t>
            </a:r>
            <a:r>
              <a:rPr lang="en-US" sz="1400" dirty="0" err="1" smtClean="0"/>
              <a:t>D</a:t>
            </a:r>
            <a:r>
              <a:rPr lang="en-US" sz="1050" dirty="0" err="1" smtClean="0"/>
              <a:t>ki</a:t>
            </a:r>
            <a:r>
              <a:rPr lang="en-US" sz="1400" dirty="0" smtClean="0"/>
              <a:t> – </a:t>
            </a:r>
            <a:r>
              <a:rPr lang="ru-RU" sz="1400" dirty="0" smtClean="0"/>
              <a:t>паровая нагрузка </a:t>
            </a:r>
            <a:r>
              <a:rPr lang="en-US" sz="1400" i="1" dirty="0" err="1" smtClean="0"/>
              <a:t>i</a:t>
            </a:r>
            <a:r>
              <a:rPr lang="en-US" sz="1400" i="1" dirty="0" smtClean="0"/>
              <a:t>-</a:t>
            </a:r>
            <a:r>
              <a:rPr lang="ru-RU" sz="1400" i="1" dirty="0" err="1" smtClean="0"/>
              <a:t>го</a:t>
            </a:r>
            <a:r>
              <a:rPr lang="ru-RU" sz="1400" i="1" dirty="0" smtClean="0"/>
              <a:t> </a:t>
            </a:r>
            <a:r>
              <a:rPr lang="ru-RU" sz="1400" dirty="0" smtClean="0"/>
              <a:t>котлоагрегата</a:t>
            </a:r>
            <a:r>
              <a:rPr lang="en-US" sz="1400" dirty="0" smtClean="0"/>
              <a:t> [</a:t>
            </a:r>
            <a:r>
              <a:rPr lang="ru-RU" sz="1400" dirty="0" smtClean="0"/>
              <a:t>т/час</a:t>
            </a:r>
            <a:r>
              <a:rPr lang="en-US" sz="1400" dirty="0" smtClean="0"/>
              <a:t>]</a:t>
            </a:r>
            <a:r>
              <a:rPr lang="ru-RU" sz="1400" dirty="0" smtClean="0"/>
              <a:t>, </a:t>
            </a:r>
          </a:p>
          <a:p>
            <a:pPr algn="just"/>
            <a:r>
              <a:rPr lang="en-US" sz="1400" dirty="0" smtClean="0"/>
              <a:t>P – </a:t>
            </a:r>
            <a:r>
              <a:rPr lang="ru-RU" sz="1400" dirty="0" smtClean="0"/>
              <a:t>вспомогательная величина для распределения паровых нагрузок </a:t>
            </a:r>
            <a:r>
              <a:rPr lang="en-US" sz="1400" dirty="0" smtClean="0"/>
              <a:t>[</a:t>
            </a:r>
            <a:r>
              <a:rPr lang="ru-RU" sz="1400" dirty="0" smtClean="0"/>
              <a:t>т/час</a:t>
            </a:r>
            <a:r>
              <a:rPr lang="en-US" sz="1400" dirty="0" smtClean="0"/>
              <a:t>]</a:t>
            </a:r>
            <a:r>
              <a:rPr lang="ru-RU" sz="1400" dirty="0"/>
              <a:t>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16729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Построение и сужение множества Парето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539552" y="2220281"/>
                <a:ext cx="3528392" cy="621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ru-RU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ru-RU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ru-RU" i="1">
                            <a:latin typeface="Cambria Math"/>
                          </a:rPr>
                          <m:t>+ </m:t>
                        </m:r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ru-RU" i="1">
                                <a:latin typeface="Cambria Math"/>
                              </a:rPr>
                              <m:t>∗ </m:t>
                            </m:r>
                          </m:sup>
                        </m:sSubSup>
                      </m:den>
                    </m:f>
                    <m:r>
                      <a:rPr lang="ru-RU" i="1">
                        <a:latin typeface="Cambria Math"/>
                      </a:rPr>
                      <m:t> ,   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ru-RU" i="1">
                            <a:latin typeface="Cambria Math"/>
                          </a:rPr>
                          <m:t>0&lt; 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&lt;1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  <a:r>
                  <a:rPr lang="ru-RU" dirty="0"/>
                  <a:t> </a:t>
                </a:r>
                <a:r>
                  <a:rPr lang="ru-RU" dirty="0">
                    <a:effectLst/>
                  </a:rPr>
                  <a:t> </a:t>
                </a:r>
                <a:r>
                  <a:rPr lang="ru-RU" dirty="0"/>
                  <a:t> </a:t>
                </a: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220281"/>
                <a:ext cx="3528392" cy="6219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395536" y="1412776"/>
            <a:ext cx="4212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	Коэффициенты относительной важности критериев: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755576" y="2952267"/>
                <a:ext cx="3852428" cy="1230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	</a:t>
                </a:r>
                <a:r>
                  <a:rPr lang="ru-RU" dirty="0"/>
                  <a:t>М</a:t>
                </a:r>
                <a:r>
                  <a:rPr lang="ru-RU" dirty="0" smtClean="0"/>
                  <a:t>енее </a:t>
                </a:r>
                <a:r>
                  <a:rPr lang="ru-RU" dirty="0"/>
                  <a:t>важный </a:t>
                </a:r>
                <a:r>
                  <a:rPr lang="en-US" i="1" dirty="0"/>
                  <a:t>j</a:t>
                </a:r>
                <a:r>
                  <a:rPr lang="ru-RU" dirty="0"/>
                  <a:t>-й критерий в общем списке критериев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dirty="0"/>
                  <a:t> необходимо заменить новым, вычисленным по формуле:</a:t>
                </a: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952267"/>
                <a:ext cx="3852428" cy="1230465"/>
              </a:xfrm>
              <a:prstGeom prst="rect">
                <a:avLst/>
              </a:prstGeom>
              <a:blipFill rotWithShape="1">
                <a:blip r:embed="rId4"/>
                <a:stretch>
                  <a:fillRect l="-1424" t="-2475" r="-633" b="-6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1451938" y="4509120"/>
                <a:ext cx="2065309" cy="454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938" y="4509120"/>
                <a:ext cx="2065309" cy="454676"/>
              </a:xfrm>
              <a:prstGeom prst="rect">
                <a:avLst/>
              </a:prstGeom>
              <a:blipFill rotWithShape="1">
                <a:blip r:embed="rId5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102865"/>
              </p:ext>
            </p:extLst>
          </p:nvPr>
        </p:nvGraphicFramePr>
        <p:xfrm>
          <a:off x="4608004" y="1366546"/>
          <a:ext cx="4124511" cy="5014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" name="Visio" r:id="rId6" imgW="3802117" imgH="4529755" progId="Visio.Drawing.11">
                  <p:embed/>
                </p:oleObj>
              </mc:Choice>
              <mc:Fallback>
                <p:oleObj name="Visio" r:id="rId6" imgW="3802117" imgH="45297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004" y="1366546"/>
                        <a:ext cx="4124511" cy="50147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4396008" y="6453634"/>
            <a:ext cx="41764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Рис.2 Алгоритм сужения множества Парето</a:t>
            </a:r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395536" y="4994187"/>
                <a:ext cx="3852428" cy="1105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600" dirty="0" smtClean="0"/>
                  <a:t>	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1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ru-RU" sz="16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ru-RU" sz="1600" i="1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u-RU" sz="1600" dirty="0" smtClean="0"/>
                  <a:t> - количество единиц по менее важному критерию,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1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ru-RU" sz="16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ru-RU" sz="1600" i="1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u-RU" sz="1600" dirty="0" smtClean="0"/>
                  <a:t> - количество единиц по более важному критерию</a:t>
                </a:r>
                <a:endParaRPr lang="ru-RU" sz="1600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994187"/>
                <a:ext cx="3852428" cy="1105495"/>
              </a:xfrm>
              <a:prstGeom prst="rect">
                <a:avLst/>
              </a:prstGeom>
              <a:blipFill rotWithShape="1">
                <a:blip r:embed="rId8"/>
                <a:stretch>
                  <a:fillRect l="-949" t="-1099" b="-60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59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1284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 целевого программирования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9531229"/>
                  </p:ext>
                </p:extLst>
              </p:nvPr>
            </p:nvGraphicFramePr>
            <p:xfrm>
              <a:off x="395536" y="1916832"/>
              <a:ext cx="8568952" cy="2926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72878"/>
                    <a:gridCol w="4596074"/>
                  </a:tblGrid>
                  <a:tr h="1217528">
                    <a:tc>
                      <a:txBody>
                        <a:bodyPr/>
                        <a:lstStyle/>
                        <a:p>
                          <a:r>
                            <a:rPr lang="ru-RU" b="1" dirty="0" smtClean="0"/>
                            <a:t>«Идеальный» вектор в </a:t>
                          </a:r>
                          <a:r>
                            <a:rPr lang="ru-RU" b="1" dirty="0" err="1" smtClean="0"/>
                            <a:t>критериальном</a:t>
                          </a:r>
                          <a:r>
                            <a:rPr lang="ru-RU" b="1" baseline="0" dirty="0" smtClean="0"/>
                            <a:t> пространстве: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ru-RU" sz="1800" smtClean="0"/>
                                <m:t>𝑦</m:t>
                              </m:r>
                            </m:oMath>
                          </a14:m>
                          <a:r>
                            <a:rPr lang="ru-RU" dirty="0" smtClean="0"/>
                            <a:t> = </a:t>
                          </a:r>
                          <a:r>
                            <a:rPr lang="en-US" dirty="0" smtClean="0"/>
                            <a:t>(K1,</a:t>
                          </a:r>
                          <a:r>
                            <a:rPr lang="en-US" baseline="0" dirty="0" smtClean="0"/>
                            <a:t> K2, K3, K4);</a:t>
                          </a:r>
                        </a:p>
                        <a:p>
                          <a:endParaRPr lang="en-US" baseline="0" dirty="0" smtClean="0"/>
                        </a:p>
                        <a:p>
                          <a:r>
                            <a:rPr lang="ru-RU" baseline="0" dirty="0" smtClean="0"/>
                            <a:t>где </a:t>
                          </a:r>
                          <a:r>
                            <a:rPr lang="en-US" baseline="0" dirty="0" smtClean="0"/>
                            <a:t>K1,K2,K3,K4 – </a:t>
                          </a:r>
                          <a:r>
                            <a:rPr lang="ru-RU" baseline="0" dirty="0" smtClean="0"/>
                            <a:t>максимальные значения критериев оптимизации из всех значений, входящих в множество Парето-оптимальных решений;</a:t>
                          </a:r>
                          <a:endParaRPr lang="en-US" baseline="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b="1" dirty="0" smtClean="0"/>
                            <a:t>Мера близости</a:t>
                          </a:r>
                          <a:r>
                            <a:rPr lang="ru-RU" b="1" baseline="0" dirty="0" smtClean="0"/>
                            <a:t> между векторами: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smtClean="0"/>
                                  <m:t>𝜌</m:t>
                                </m:r>
                                <m:r>
                                  <a:rPr lang="ru-RU" sz="1800" smtClean="0"/>
                                  <m:t>= </m:t>
                                </m:r>
                                <m:r>
                                  <a:rPr lang="ru-RU" sz="1800" smtClean="0"/>
                                  <m:t>𝜌</m:t>
                                </m:r>
                                <m:d>
                                  <m:dPr>
                                    <m:ctrlPr>
                                      <a:rPr lang="ru-RU" sz="1800"/>
                                    </m:ctrlPr>
                                  </m:dPr>
                                  <m:e>
                                    <m:r>
                                      <a:rPr lang="ru-RU" sz="1800"/>
                                      <m:t>𝑦</m:t>
                                    </m:r>
                                    <m:r>
                                      <a:rPr lang="ru-RU" sz="1800"/>
                                      <m:t>,</m:t>
                                    </m:r>
                                    <m:r>
                                      <a:rPr lang="ru-RU" sz="1800"/>
                                      <m:t>𝑧</m:t>
                                    </m:r>
                                  </m:e>
                                </m:d>
                                <m:r>
                                  <a:rPr lang="ru-RU" sz="1800" smtClean="0"/>
                                  <m:t>;</m:t>
                                </m:r>
                              </m:oMath>
                            </m:oMathPara>
                          </a14:m>
                          <a:endParaRPr lang="ru-RU" sz="1800" dirty="0" smtClean="0"/>
                        </a:p>
                        <a:p>
                          <a:endParaRPr lang="ru-RU" dirty="0" smtClean="0"/>
                        </a:p>
                        <a:p>
                          <a:r>
                            <a:rPr lang="ru-RU" dirty="0" smtClean="0"/>
                            <a:t>где </a:t>
                          </a:r>
                          <a14:m>
                            <m:oMath xmlns:m="http://schemas.openxmlformats.org/officeDocument/2006/math">
                              <m:r>
                                <a:rPr lang="ru-RU" sz="1800" smtClean="0"/>
                                <m:t>𝑦</m:t>
                              </m:r>
                              <m:r>
                                <a:rPr lang="ru-RU" sz="1800" smtClean="0"/>
                                <m:t>,</m:t>
                              </m:r>
                              <m:r>
                                <a:rPr lang="ru-RU" sz="1800" smtClean="0"/>
                                <m:t>𝑧</m:t>
                              </m:r>
                            </m:oMath>
                          </a14:m>
                          <a:r>
                            <a:rPr lang="en-US" dirty="0" smtClean="0"/>
                            <a:t> – </a:t>
                          </a:r>
                          <a:r>
                            <a:rPr lang="ru-RU" dirty="0" smtClean="0"/>
                            <a:t>«идеальный» и сравниваемый</a:t>
                          </a:r>
                          <a:r>
                            <a:rPr lang="ru-RU" baseline="0" dirty="0" smtClean="0"/>
                            <a:t> вектор соответственно;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9531229"/>
                  </p:ext>
                </p:extLst>
              </p:nvPr>
            </p:nvGraphicFramePr>
            <p:xfrm>
              <a:off x="395536" y="1916832"/>
              <a:ext cx="8568952" cy="2926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72878"/>
                    <a:gridCol w="4596074"/>
                  </a:tblGrid>
                  <a:tr h="1737360">
                    <a:tc>
                      <a:txBody>
                        <a:bodyPr/>
                        <a:lstStyle/>
                        <a:p>
                          <a:r>
                            <a:rPr lang="ru-RU" b="1" dirty="0" smtClean="0"/>
                            <a:t>«Идеальный» вектор в </a:t>
                          </a:r>
                          <a:r>
                            <a:rPr lang="ru-RU" b="1" dirty="0" err="1" smtClean="0"/>
                            <a:t>критериальном</a:t>
                          </a:r>
                          <a:r>
                            <a:rPr lang="ru-RU" b="1" baseline="0" dirty="0" smtClean="0"/>
                            <a:t> пространстве: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6605" t="-1754" b="-74035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ru-RU" b="1" dirty="0" smtClean="0"/>
                            <a:t>Мера близости</a:t>
                          </a:r>
                          <a:r>
                            <a:rPr lang="ru-RU" b="1" baseline="0" dirty="0" smtClean="0"/>
                            <a:t> между векторами: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6605" t="-148718" b="-82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Прямоугольник 4"/>
          <p:cNvSpPr/>
          <p:nvPr/>
        </p:nvSpPr>
        <p:spPr>
          <a:xfrm>
            <a:off x="395536" y="142097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dirty="0" smtClean="0"/>
              <a:t>Задано:</a:t>
            </a:r>
            <a:endParaRPr 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11006" y="5157192"/>
            <a:ext cx="83374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Оптимальное решение: вектор, ближе всего расположенный к «идеальному».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5352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Модульная структура программного комплекса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424936" cy="442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34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эксперимента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97572" y="1484784"/>
            <a:ext cx="81068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1. Проверка </a:t>
            </a:r>
            <a:r>
              <a:rPr lang="ru-RU" sz="2400" b="1" dirty="0"/>
              <a:t>адекватности разработанного метода</a:t>
            </a:r>
            <a:endParaRPr lang="ru-RU" sz="24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97572" y="2204864"/>
            <a:ext cx="83229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2. Расчет </a:t>
            </a:r>
            <a:r>
              <a:rPr lang="ru-RU" sz="2400" b="1" dirty="0"/>
              <a:t>ситуаций, возможных для рынка электроэнергии: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«</a:t>
            </a:r>
            <a:r>
              <a:rPr lang="ru-RU" dirty="0"/>
              <a:t>Без приоритета</a:t>
            </a:r>
            <a:r>
              <a:rPr lang="ru-RU" dirty="0" smtClean="0"/>
              <a:t>»;</a:t>
            </a:r>
          </a:p>
          <a:p>
            <a:pPr lvl="2"/>
            <a:r>
              <a:rPr lang="ru-RU" sz="1600" dirty="0" smtClean="0"/>
              <a:t>Сравнение полученных результатов с известными результатами;</a:t>
            </a:r>
            <a:endParaRPr lang="ru-RU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«Приоритет одного вида топлива</a:t>
            </a:r>
            <a:r>
              <a:rPr lang="ru-RU" dirty="0" smtClean="0"/>
              <a:t>».</a:t>
            </a:r>
            <a:endParaRPr lang="ru-RU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541685"/>
              </p:ext>
            </p:extLst>
          </p:nvPr>
        </p:nvGraphicFramePr>
        <p:xfrm>
          <a:off x="497574" y="4221088"/>
          <a:ext cx="8106874" cy="2232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3133"/>
                <a:gridCol w="1251173"/>
                <a:gridCol w="1512168"/>
                <a:gridCol w="1944216"/>
                <a:gridCol w="1656184"/>
              </a:tblGrid>
              <a:tr h="826759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Ситуация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Цена на газ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Цена на мазут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Плановая</a:t>
                      </a:r>
                      <a:r>
                        <a:rPr lang="ru-RU" sz="1600" b="1" baseline="0" dirty="0" smtClean="0"/>
                        <a:t> паропроизводительность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Коэффициенты</a:t>
                      </a:r>
                      <a:r>
                        <a:rPr lang="ru-RU" sz="1600" b="1" baseline="0" dirty="0" smtClean="0"/>
                        <a:t> относительной важности</a:t>
                      </a:r>
                      <a:endParaRPr lang="ru-RU" sz="1600" b="1" dirty="0"/>
                    </a:p>
                  </a:txBody>
                  <a:tcPr/>
                </a:tc>
              </a:tr>
              <a:tr h="578731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«Без приоритета»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3482</a:t>
                      </a:r>
                      <a:r>
                        <a:rPr lang="ru-RU" sz="1400" baseline="0" dirty="0" smtClean="0"/>
                        <a:t> руб. /тыс.нм3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6500 руб./т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[100 </a:t>
                      </a:r>
                      <a:r>
                        <a:rPr lang="ru-RU" sz="1400" dirty="0" smtClean="0"/>
                        <a:t>т/час</a:t>
                      </a:r>
                      <a:r>
                        <a:rPr lang="en-US" sz="1400" dirty="0" smtClean="0"/>
                        <a:t>;</a:t>
                      </a:r>
                      <a:r>
                        <a:rPr lang="en-US" sz="1400" baseline="0" dirty="0" smtClean="0"/>
                        <a:t> 600 </a:t>
                      </a:r>
                      <a:r>
                        <a:rPr lang="ru-RU" sz="1400" baseline="0" dirty="0" smtClean="0"/>
                        <a:t>т/час</a:t>
                      </a:r>
                      <a:r>
                        <a:rPr lang="en-US" sz="1400" dirty="0" smtClean="0"/>
                        <a:t>]</a:t>
                      </a:r>
                      <a:r>
                        <a:rPr lang="ru-RU" sz="1400" dirty="0" smtClean="0"/>
                        <a:t>, </a:t>
                      </a:r>
                    </a:p>
                    <a:p>
                      <a:r>
                        <a:rPr lang="ru-RU" sz="1400" dirty="0" smtClean="0"/>
                        <a:t>шаг 50</a:t>
                      </a:r>
                      <a:r>
                        <a:rPr lang="ru-RU" sz="1400" baseline="0" dirty="0" smtClean="0"/>
                        <a:t> т/час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-</a:t>
                      </a:r>
                      <a:endParaRPr lang="ru-RU" sz="1400" dirty="0"/>
                    </a:p>
                  </a:txBody>
                  <a:tcPr/>
                </a:tc>
              </a:tr>
              <a:tr h="826759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«Приоритет одного</a:t>
                      </a:r>
                      <a:r>
                        <a:rPr lang="ru-RU" sz="1400" baseline="0" dirty="0" smtClean="0"/>
                        <a:t> вида топлива»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3482</a:t>
                      </a:r>
                      <a:r>
                        <a:rPr lang="ru-RU" sz="1400" baseline="0" dirty="0" smtClean="0"/>
                        <a:t> руб. /тыс.нм3</a:t>
                      </a:r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6500 руб./т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638 т/час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[10%; 90%],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ru-RU" sz="1400" baseline="0" dirty="0" smtClean="0"/>
                        <a:t>шаг 10%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3568" y="3748390"/>
            <a:ext cx="610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1 – Исходные данные для рассмотренных ситуаций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8984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Проверка адекватности метода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096663"/>
              </p:ext>
            </p:extLst>
          </p:nvPr>
        </p:nvGraphicFramePr>
        <p:xfrm>
          <a:off x="827580" y="1593111"/>
          <a:ext cx="7776867" cy="2036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6348"/>
                <a:gridCol w="4680519"/>
              </a:tblGrid>
              <a:tr h="390705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Количество экспериментов: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45  (3</a:t>
                      </a:r>
                      <a:r>
                        <a:rPr lang="ru-RU" baseline="0" dirty="0" smtClean="0"/>
                        <a:t> котлоагрегата по 15 экспериментов);</a:t>
                      </a:r>
                      <a:endParaRPr lang="ru-RU" dirty="0"/>
                    </a:p>
                  </a:txBody>
                  <a:tcPr/>
                </a:tc>
              </a:tr>
              <a:tr h="559824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Проведенный</a:t>
                      </a:r>
                      <a:r>
                        <a:rPr lang="ru-RU" b="1" baseline="0" dirty="0" smtClean="0"/>
                        <a:t> тест: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U-</a:t>
                      </a:r>
                      <a:r>
                        <a:rPr lang="ru-RU" dirty="0" smtClean="0"/>
                        <a:t>тест Манна-Уитни;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559824">
                <a:tc>
                  <a:txBody>
                    <a:bodyPr/>
                    <a:lstStyle/>
                    <a:p>
                      <a:r>
                        <a:rPr lang="ru-RU" b="1" dirty="0" smtClean="0"/>
                        <a:t>Уровень статистической</a:t>
                      </a:r>
                      <a:r>
                        <a:rPr lang="ru-RU" b="1" baseline="0" dirty="0" smtClean="0"/>
                        <a:t> значимости: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5%;</a:t>
                      </a:r>
                      <a:endParaRPr lang="ru-RU" dirty="0"/>
                    </a:p>
                  </a:txBody>
                  <a:tcPr/>
                </a:tc>
              </a:tr>
              <a:tr h="325536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Количественный</a:t>
                      </a:r>
                      <a:r>
                        <a:rPr lang="ru-RU" b="1" baseline="0" dirty="0" smtClean="0"/>
                        <a:t> признак: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Расход</a:t>
                      </a:r>
                      <a:r>
                        <a:rPr lang="ru-RU" baseline="0" dirty="0" smtClean="0"/>
                        <a:t> топлива котлоагрегатом;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971600" y="4077072"/>
            <a:ext cx="1928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Результаты</a:t>
            </a:r>
            <a:endParaRPr lang="ru-RU" sz="2800" b="1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683603"/>
              </p:ext>
            </p:extLst>
          </p:nvPr>
        </p:nvGraphicFramePr>
        <p:xfrm>
          <a:off x="755576" y="4869160"/>
          <a:ext cx="8208915" cy="1853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4416"/>
                <a:gridCol w="4464499"/>
              </a:tblGrid>
              <a:tr h="390705">
                <a:tc>
                  <a:txBody>
                    <a:bodyPr/>
                    <a:lstStyle/>
                    <a:p>
                      <a:r>
                        <a:rPr lang="ru-RU" b="1" dirty="0" smtClean="0"/>
                        <a:t>Средний процент</a:t>
                      </a:r>
                      <a:r>
                        <a:rPr lang="ru-RU" b="1" baseline="0" dirty="0" smtClean="0"/>
                        <a:t> расхождений</a:t>
                      </a:r>
                      <a:r>
                        <a:rPr lang="ru-RU" b="1" dirty="0" smtClean="0"/>
                        <a:t>: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1.7%</a:t>
                      </a:r>
                      <a:endParaRPr lang="ru-RU" dirty="0"/>
                    </a:p>
                  </a:txBody>
                  <a:tcPr/>
                </a:tc>
              </a:tr>
              <a:tr h="559824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Вывод: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Значения,</a:t>
                      </a:r>
                      <a:r>
                        <a:rPr lang="ru-RU" baseline="0" dirty="0" smtClean="0"/>
                        <a:t> полученные с помощью разработанного программного комплекса </a:t>
                      </a:r>
                      <a:r>
                        <a:rPr lang="ru-RU" b="1" baseline="0" dirty="0" smtClean="0"/>
                        <a:t>не менее значимы</a:t>
                      </a:r>
                      <a:r>
                        <a:rPr lang="ru-RU" baseline="0" dirty="0" smtClean="0"/>
                        <a:t>, чем сравниваемые значения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785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972539"/>
              </p:ext>
            </p:extLst>
          </p:nvPr>
        </p:nvGraphicFramePr>
        <p:xfrm>
          <a:off x="251520" y="980728"/>
          <a:ext cx="8424936" cy="3467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78499"/>
              </p:ext>
            </p:extLst>
          </p:nvPr>
        </p:nvGraphicFramePr>
        <p:xfrm>
          <a:off x="323528" y="4509120"/>
          <a:ext cx="8352928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6464"/>
                <a:gridCol w="4176464"/>
              </a:tblGrid>
              <a:tr h="240027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Максимальный</a:t>
                      </a:r>
                      <a:r>
                        <a:rPr lang="ru-RU" sz="1600" dirty="0" smtClean="0"/>
                        <a:t> процент</a:t>
                      </a:r>
                      <a:r>
                        <a:rPr lang="ru-RU" sz="1600" baseline="0" dirty="0" smtClean="0"/>
                        <a:t> выигрыша: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12%;</a:t>
                      </a:r>
                      <a:endParaRPr lang="ru-RU" sz="1600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Минимальный</a:t>
                      </a:r>
                      <a:r>
                        <a:rPr lang="ru-RU" sz="1600" baseline="0" dirty="0" smtClean="0"/>
                        <a:t> процент выигрыша: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0,2%;</a:t>
                      </a:r>
                      <a:endParaRPr lang="ru-RU" sz="1600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Средний</a:t>
                      </a:r>
                      <a:r>
                        <a:rPr lang="ru-RU" sz="1600" dirty="0" smtClean="0"/>
                        <a:t> процент выигрыша: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1.3%;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003471"/>
              </p:ext>
            </p:extLst>
          </p:nvPr>
        </p:nvGraphicFramePr>
        <p:xfrm>
          <a:off x="323528" y="5661248"/>
          <a:ext cx="8352928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6464"/>
                <a:gridCol w="4176464"/>
              </a:tblGrid>
              <a:tr h="432048"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Экономия</a:t>
                      </a:r>
                      <a:r>
                        <a:rPr lang="ru-RU" sz="2400" b="1" baseline="0" dirty="0" smtClean="0"/>
                        <a:t> </a:t>
                      </a:r>
                      <a:r>
                        <a:rPr lang="ru-RU" sz="2400" b="1" baseline="0" dirty="0" smtClean="0"/>
                        <a:t>до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124</a:t>
                      </a:r>
                      <a:r>
                        <a:rPr lang="ru-RU" sz="2400" baseline="0" dirty="0" smtClean="0"/>
                        <a:t> тыс. руб./</a:t>
                      </a:r>
                      <a:r>
                        <a:rPr lang="ru-RU" sz="2400" baseline="0" dirty="0" smtClean="0"/>
                        <a:t>месяц</a:t>
                      </a:r>
                      <a:endParaRPr lang="ru-RU" sz="2400" baseline="0" dirty="0" smtClean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Ситуация «Без приоритета»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65904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ru-RU" sz="3200" dirty="0" smtClean="0"/>
              <a:t>Ситуация «Приоритет одного вида топлива»</a:t>
            </a:r>
            <a:endParaRPr lang="ru-RU" sz="3200" dirty="0"/>
          </a:p>
        </p:txBody>
      </p:sp>
      <p:graphicFrame>
        <p:nvGraphicFramePr>
          <p:cNvPr id="17" name="Диаграмма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0318635"/>
              </p:ext>
            </p:extLst>
          </p:nvPr>
        </p:nvGraphicFramePr>
        <p:xfrm>
          <a:off x="4499992" y="1124744"/>
          <a:ext cx="4644008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Диаграмма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395129"/>
              </p:ext>
            </p:extLst>
          </p:nvPr>
        </p:nvGraphicFramePr>
        <p:xfrm>
          <a:off x="179512" y="1124744"/>
          <a:ext cx="4392487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8870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Цель и задачи работы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412776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3400" b="1" dirty="0" smtClean="0"/>
              <a:t>Цель работы – </a:t>
            </a:r>
            <a:r>
              <a:rPr lang="ru-RU" sz="3400" dirty="0" smtClean="0"/>
              <a:t>разработка метода многокритериальной оптимизации режимов работы котельного отделения электростанции и его исследование на примере котельного отделения ТЭЦ-20 Мосэнерго .</a:t>
            </a:r>
            <a:endParaRPr lang="ru-RU" sz="3400" dirty="0" smtClean="0">
              <a:solidFill>
                <a:srgbClr val="FF00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sz="3400" b="1" dirty="0" smtClean="0"/>
          </a:p>
          <a:p>
            <a:pPr marL="0" indent="0">
              <a:buFont typeface="Arial" pitchFamily="34" charset="0"/>
              <a:buNone/>
            </a:pPr>
            <a:r>
              <a:rPr lang="ru-RU" sz="3400" b="1" dirty="0" smtClean="0"/>
              <a:t>Решаемые задачи: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Анализ существующих оптимизационных продуктов и решений;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Анализ существующих алгоритмов оптимизации и выбор одного из них для реализации;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Разработка математической модели многокритериальной оптимизации;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Разработка метода многокритериальной оптимизации;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Разработка программного продукта на основе данного метода;</a:t>
            </a:r>
            <a:endParaRPr lang="en-US" sz="34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Исследование разработанного метода и сравнение полученных результатов с другими известными результатами.</a:t>
            </a:r>
          </a:p>
          <a:p>
            <a:pPr marL="514350" indent="-514350" algn="just">
              <a:buFont typeface="+mj-lt"/>
              <a:buAutoNum type="arabicPeriod"/>
            </a:pPr>
            <a:endParaRPr lang="ru-RU" sz="3400" dirty="0" smtClean="0"/>
          </a:p>
          <a:p>
            <a:pPr marL="514350" indent="-514350" algn="just">
              <a:buFont typeface="+mj-lt"/>
              <a:buAutoNum type="arabicPeriod"/>
            </a:pPr>
            <a:endParaRPr lang="ru-RU" b="1" dirty="0" smtClean="0"/>
          </a:p>
          <a:p>
            <a:pPr marL="0" indent="0">
              <a:buFont typeface="Arial" pitchFamily="34" charset="0"/>
              <a:buNone/>
            </a:pPr>
            <a:endParaRPr lang="ru-RU" b="1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618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Выводы по проведенным экспериментам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20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51520" y="2136661"/>
            <a:ext cx="8640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dirty="0" smtClean="0"/>
              <a:t>Проведена проверка адекватности разработанного метода;</a:t>
            </a:r>
          </a:p>
          <a:p>
            <a:pPr marL="342900" indent="-342900" algn="just">
              <a:buAutoNum type="arabicPeriod"/>
            </a:pPr>
            <a:r>
              <a:rPr lang="ru-RU" dirty="0" smtClean="0"/>
              <a:t>Проведены эксперименты с целью поиска оптимального режима работы котельного отделения (уменьшение расхода топлива и финансовых затрат, увеличение КПД очереди котлоагрегатов);</a:t>
            </a:r>
          </a:p>
          <a:p>
            <a:pPr marL="342900" indent="-342900" algn="just">
              <a:buAutoNum type="arabicPeriod"/>
            </a:pPr>
            <a:r>
              <a:rPr lang="ru-RU" dirty="0" smtClean="0"/>
              <a:t>Применение разработанного метода позволит получить экономическую прибыль для электростанции по сравнению с текущим решением.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28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Заключение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521744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/>
              <a:t>В результате работы</a:t>
            </a:r>
            <a:r>
              <a:rPr lang="ru-RU" b="1" dirty="0" smtClean="0"/>
              <a:t>:</a:t>
            </a:r>
          </a:p>
          <a:p>
            <a:pPr marL="0" indent="0">
              <a:buNone/>
            </a:pPr>
            <a:endParaRPr lang="ru-RU" b="1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2400" dirty="0" smtClean="0"/>
              <a:t>Проведен анализ существующих оптимизационных продуктов и решений;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400" dirty="0" smtClean="0"/>
              <a:t>Проведен анализ существующих алгоритмов оптимизации и выбран один из них;</a:t>
            </a:r>
            <a:endParaRPr lang="ru-RU" sz="24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2400" dirty="0" smtClean="0"/>
              <a:t>Разработана математическая модель многокритериальной оптимизации;</a:t>
            </a:r>
            <a:endParaRPr lang="ru-RU" sz="24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2400" dirty="0" smtClean="0"/>
              <a:t>Разработан метод многокритериальной оптимизации;</a:t>
            </a:r>
            <a:endParaRPr lang="ru-RU" sz="24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2400" dirty="0" smtClean="0"/>
              <a:t>Разработан </a:t>
            </a:r>
            <a:r>
              <a:rPr lang="ru-RU" sz="2400" dirty="0" smtClean="0"/>
              <a:t>программный комплекс, реализующий </a:t>
            </a:r>
            <a:r>
              <a:rPr lang="ru-RU" sz="2400" dirty="0"/>
              <a:t>данный </a:t>
            </a:r>
            <a:r>
              <a:rPr lang="ru-RU" sz="2400" dirty="0" smtClean="0"/>
              <a:t>метод;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400" dirty="0" smtClean="0"/>
              <a:t>Проведено исследование разработанного метода и сравнение полученных результатов с другими известными результатами.</a:t>
            </a:r>
            <a:endParaRPr lang="ru-RU" sz="2400" dirty="0"/>
          </a:p>
          <a:p>
            <a:pPr marL="514350" indent="-514350" algn="just">
              <a:buFont typeface="+mj-lt"/>
              <a:buAutoNum type="arabicPeriod"/>
            </a:pPr>
            <a:endParaRPr lang="ru-RU" sz="3400" dirty="0" smtClean="0"/>
          </a:p>
          <a:p>
            <a:pPr marL="514350" indent="-514350" algn="just"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364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Существующие продукты и решения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0" y="1556793"/>
            <a:ext cx="3096344" cy="4248471"/>
          </a:xfr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sz="1900" b="1" dirty="0" smtClean="0"/>
              <a:t>	«СМиОР» </a:t>
            </a:r>
            <a:r>
              <a:rPr lang="ru-RU" sz="1900" dirty="0" smtClean="0"/>
              <a:t>– система моделирования и оптимизации режимов работы.</a:t>
            </a:r>
            <a:r>
              <a:rPr lang="ru-RU" sz="1900" dirty="0"/>
              <a:t> </a:t>
            </a:r>
            <a:r>
              <a:rPr lang="ru-RU" sz="1900" dirty="0" smtClean="0"/>
              <a:t>(ЗАО «Крок инкорпорейтед», 2012).</a:t>
            </a:r>
          </a:p>
          <a:p>
            <a:pPr marL="0" indent="0" algn="just">
              <a:buNone/>
            </a:pPr>
            <a:endParaRPr lang="ru-RU" sz="1900" dirty="0"/>
          </a:p>
          <a:p>
            <a:pPr marL="0" indent="0">
              <a:buNone/>
            </a:pPr>
            <a:r>
              <a:rPr lang="ru-RU" sz="1900" dirty="0" smtClean="0"/>
              <a:t>Основной бизнес-процесс – «</a:t>
            </a:r>
            <a:r>
              <a:rPr lang="en-US" sz="1900" b="1" dirty="0" smtClean="0"/>
              <a:t>I4Plan</a:t>
            </a:r>
            <a:r>
              <a:rPr lang="ru-RU" sz="1900" dirty="0" smtClean="0"/>
              <a:t>».</a:t>
            </a:r>
          </a:p>
          <a:p>
            <a:pPr marL="0" indent="0">
              <a:buNone/>
            </a:pPr>
            <a:endParaRPr lang="ru-RU" sz="1900" dirty="0" smtClean="0"/>
          </a:p>
          <a:p>
            <a:pPr marL="0" indent="0">
              <a:buNone/>
            </a:pPr>
            <a:r>
              <a:rPr lang="ru-RU" sz="1900" dirty="0" smtClean="0"/>
              <a:t>Используемые продукты – </a:t>
            </a:r>
            <a:r>
              <a:rPr lang="en-US" sz="1900" dirty="0" smtClean="0"/>
              <a:t>IBM ILOG (CPLEX, JVIEWS), </a:t>
            </a:r>
            <a:r>
              <a:rPr lang="en-US" sz="1900" dirty="0" err="1" smtClean="0"/>
              <a:t>Thermoflex</a:t>
            </a:r>
            <a:r>
              <a:rPr lang="en-US" sz="1900" dirty="0" smtClean="0"/>
              <a:t>.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ru-RU" sz="1900" dirty="0" smtClean="0"/>
              <a:t>Использование имитационного моделирования;</a:t>
            </a:r>
          </a:p>
          <a:p>
            <a:r>
              <a:rPr lang="ru-RU" sz="1900" dirty="0" smtClean="0"/>
              <a:t>Мощные математический и </a:t>
            </a:r>
            <a:r>
              <a:rPr lang="ru-RU" sz="1900" dirty="0" err="1" smtClean="0"/>
              <a:t>визуализационный</a:t>
            </a:r>
            <a:r>
              <a:rPr lang="ru-RU" sz="1900" dirty="0" smtClean="0"/>
              <a:t> модули;</a:t>
            </a:r>
          </a:p>
          <a:p>
            <a:r>
              <a:rPr lang="ru-RU" sz="1900" dirty="0" smtClean="0"/>
              <a:t>Возможность расчета и сравнения нескольких сценариев.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059832" y="1556793"/>
            <a:ext cx="3096344" cy="4248471"/>
          </a:xfrm>
          <a:prstGeom prst="rect">
            <a:avLst/>
          </a:prstGeom>
          <a:ln w="3175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700" b="1" dirty="0" smtClean="0"/>
              <a:t>	ПК для оптимизации режимов работы тепловых электростанций.  </a:t>
            </a:r>
          </a:p>
          <a:p>
            <a:pPr marL="0" indent="0" algn="just">
              <a:buFont typeface="Arial" pitchFamily="34" charset="0"/>
              <a:buNone/>
            </a:pPr>
            <a:r>
              <a:rPr lang="ru-RU" sz="1700" dirty="0" smtClean="0"/>
              <a:t>(Иванов Н.С., Беспалов В.И., Лопатин Н.С. – «Известия Томского политехнического университета, 2008).</a:t>
            </a:r>
          </a:p>
          <a:p>
            <a:pPr marL="0" indent="0" algn="just">
              <a:buFont typeface="Arial" pitchFamily="34" charset="0"/>
              <a:buNone/>
            </a:pPr>
            <a:endParaRPr lang="ru-RU" sz="1700" dirty="0" smtClean="0"/>
          </a:p>
          <a:p>
            <a:pPr algn="just"/>
            <a:r>
              <a:rPr lang="ru-RU" sz="1700" dirty="0" smtClean="0"/>
              <a:t>Возможность «динамической» оптимизации и оптимизации на заданном оборудовании;</a:t>
            </a:r>
          </a:p>
          <a:p>
            <a:pPr algn="just"/>
            <a:r>
              <a:rPr lang="ru-RU" sz="1700" dirty="0" smtClean="0"/>
              <a:t>Использование БД для хранения информации;</a:t>
            </a:r>
          </a:p>
          <a:p>
            <a:pPr algn="just"/>
            <a:r>
              <a:rPr lang="ru-RU" sz="1700" dirty="0" smtClean="0"/>
              <a:t>Наличие ручного модуля распределения нагрузок персоналом.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156176" y="1556792"/>
            <a:ext cx="2987824" cy="4248471"/>
          </a:xfrm>
          <a:prstGeom prst="rect">
            <a:avLst/>
          </a:prstGeom>
          <a:ln w="3175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600" b="1" dirty="0" smtClean="0"/>
              <a:t>	ПК «ТЭС-Эксперт» </a:t>
            </a:r>
            <a:r>
              <a:rPr lang="ru-RU" sz="1600" dirty="0" smtClean="0"/>
              <a:t>– оптимальное ведение режима работы теплоэлектроцентрали.</a:t>
            </a:r>
          </a:p>
          <a:p>
            <a:pPr marL="0" indent="0" algn="just">
              <a:buFont typeface="Arial" pitchFamily="34" charset="0"/>
              <a:buNone/>
            </a:pPr>
            <a:r>
              <a:rPr lang="ru-RU" sz="1600" dirty="0" smtClean="0"/>
              <a:t>(Борисов А.А. – «Вестник ИГЭУ», 2008).</a:t>
            </a:r>
          </a:p>
          <a:p>
            <a:pPr marL="0" indent="0" algn="just">
              <a:buFont typeface="Arial" pitchFamily="34" charset="0"/>
              <a:buNone/>
            </a:pPr>
            <a:endParaRPr lang="ru-RU" sz="1700" dirty="0" smtClean="0"/>
          </a:p>
          <a:p>
            <a:pPr marL="0" indent="0">
              <a:buFont typeface="Arial" pitchFamily="34" charset="0"/>
              <a:buNone/>
            </a:pPr>
            <a:endParaRPr lang="en-US" sz="1900" dirty="0" smtClean="0"/>
          </a:p>
          <a:p>
            <a:r>
              <a:rPr lang="ru-RU" sz="1600" dirty="0" smtClean="0"/>
              <a:t>Оптимизация режимов работы как котлоагрегатов, так и турбоагрегатов;</a:t>
            </a:r>
          </a:p>
          <a:p>
            <a:r>
              <a:rPr lang="ru-RU" sz="1600" dirty="0" smtClean="0"/>
              <a:t>Возможность планирования затрат тепла и электроэнергии.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179512" y="5805264"/>
            <a:ext cx="8229600" cy="8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900" b="1" dirty="0" smtClean="0"/>
              <a:t>	Во всех рассмотренных продуктах – отсутствие возможности оптимизации по нескольким критериям, учета информации о коэффициентах относительной важности критериев.</a:t>
            </a:r>
            <a:endParaRPr lang="ru-RU" sz="19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218238"/>
            <a:ext cx="5125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Таблица 1 – Существующие </a:t>
            </a:r>
            <a:r>
              <a:rPr lang="ru-RU" sz="1600" dirty="0" smtClean="0"/>
              <a:t>оптимизационные продукты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1057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21196" y="93813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Алгоритмы оптимизации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0" y="1406185"/>
            <a:ext cx="3096344" cy="4248471"/>
          </a:xfr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sz="1900" b="1" dirty="0" smtClean="0"/>
              <a:t>	Адаптивный алгоритм случайного поиска с переменным шагом.</a:t>
            </a:r>
            <a:endParaRPr lang="ru-RU" sz="1900" dirty="0" smtClean="0"/>
          </a:p>
          <a:p>
            <a:pPr marL="0" indent="0" algn="just">
              <a:buNone/>
            </a:pPr>
            <a:endParaRPr lang="ru-RU" sz="1900" dirty="0"/>
          </a:p>
          <a:p>
            <a:r>
              <a:rPr lang="ru-RU" sz="1900" dirty="0" smtClean="0"/>
              <a:t>Эффективен на начальной стадии вычислений для задач, содержащих не более 10 переменных;</a:t>
            </a:r>
          </a:p>
          <a:p>
            <a:r>
              <a:rPr lang="ru-RU" sz="1900" dirty="0" smtClean="0"/>
              <a:t>Для получения решения с большей точностью скорость сходимости алгоритма недостаточна;</a:t>
            </a:r>
          </a:p>
          <a:p>
            <a:r>
              <a:rPr lang="ru-RU" sz="1900" dirty="0" smtClean="0"/>
              <a:t>Целесообразно использовать как вспомогательный прием для определения «хорошей» начальной точки при применении более сложных методов оптимизации.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059832" y="1406185"/>
            <a:ext cx="2952328" cy="4248471"/>
          </a:xfrm>
          <a:prstGeom prst="rect">
            <a:avLst/>
          </a:prstGeom>
          <a:ln w="3175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700" b="1" dirty="0" smtClean="0"/>
              <a:t>	Комбинаторный эвристический алгоритм.</a:t>
            </a:r>
          </a:p>
          <a:p>
            <a:pPr marL="0" indent="0" algn="just">
              <a:buFont typeface="Arial" pitchFamily="34" charset="0"/>
              <a:buNone/>
            </a:pPr>
            <a:endParaRPr lang="ru-RU" sz="1700" b="1" dirty="0" smtClean="0"/>
          </a:p>
          <a:p>
            <a:pPr algn="just"/>
            <a:r>
              <a:rPr lang="ru-RU" sz="1700" dirty="0" smtClean="0"/>
              <a:t>Более эффективный, чем алгоритм случайного поиска, - минимизирует обращение к выборкам;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12160" y="1406184"/>
            <a:ext cx="3131840" cy="4248471"/>
          </a:xfrm>
          <a:prstGeom prst="rect">
            <a:avLst/>
          </a:prstGeom>
          <a:ln w="3175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600" b="1" dirty="0" smtClean="0"/>
              <a:t>	Прямые выборочные процедуры с уменьшением интервала поиска.</a:t>
            </a:r>
          </a:p>
          <a:p>
            <a:pPr marL="0" indent="0" algn="just">
              <a:buFont typeface="Arial" pitchFamily="34" charset="0"/>
              <a:buNone/>
            </a:pPr>
            <a:endParaRPr lang="ru-RU" sz="1700" dirty="0" smtClean="0"/>
          </a:p>
          <a:p>
            <a:pPr marL="0" indent="0">
              <a:buFont typeface="Arial" pitchFamily="34" charset="0"/>
              <a:buNone/>
            </a:pPr>
            <a:endParaRPr lang="en-US" sz="1900" dirty="0" smtClean="0"/>
          </a:p>
          <a:p>
            <a:pPr algn="just"/>
            <a:r>
              <a:rPr lang="ru-RU" sz="1600" dirty="0" smtClean="0"/>
              <a:t>Более эффективный, чем адаптивный или комбинаторный алгоритмы;</a:t>
            </a:r>
          </a:p>
          <a:p>
            <a:pPr algn="just"/>
            <a:r>
              <a:rPr lang="ru-RU" sz="1600" dirty="0" smtClean="0"/>
              <a:t>Наиболее эффективен для решения многоэкстремальных задач.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79512" y="5805263"/>
            <a:ext cx="8229600" cy="8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900" b="1" dirty="0" smtClean="0"/>
              <a:t>	Выбран метод прямых выборочных процедур с уменьшением интервала поиска. Остальные рассмотренные методы направлены, в основном, на поиска локального экстремума функции.</a:t>
            </a:r>
            <a:endParaRPr lang="ru-RU" sz="19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1052548"/>
            <a:ext cx="4829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Таблица 2 – Рассмотренные алгоритмы оптимизации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811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dirty="0" smtClean="0">
                <a:latin typeface="+mj-lt"/>
              </a:rPr>
              <a:t>Постановка задачи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1268760"/>
            <a:ext cx="85689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i="1" dirty="0" smtClean="0"/>
              <a:t>Задача оптимизации состоит в нахождении:</a:t>
            </a:r>
          </a:p>
          <a:p>
            <a:pPr algn="just"/>
            <a:endParaRPr lang="ru-RU" sz="2200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оптимального состава очереди котлоагрегатов,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паровых нагрузок для каждого из </a:t>
            </a:r>
            <a:r>
              <a:rPr lang="ru-RU" dirty="0" smtClean="0"/>
              <a:t>котлоагрегатов, </a:t>
            </a:r>
            <a:endParaRPr lang="ru-RU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вида топлива</a:t>
            </a:r>
            <a:r>
              <a:rPr lang="ru-RU" dirty="0" smtClean="0"/>
              <a:t>, используемого каждым из </a:t>
            </a:r>
            <a:r>
              <a:rPr lang="ru-RU" dirty="0" smtClean="0"/>
              <a:t>котлоагрегатов.</a:t>
            </a:r>
            <a:endParaRPr lang="ru-RU" dirty="0" smtClean="0"/>
          </a:p>
          <a:p>
            <a:pPr algn="just"/>
            <a:endParaRPr lang="ru-RU" sz="2200" dirty="0"/>
          </a:p>
          <a:p>
            <a:pPr algn="just"/>
            <a:r>
              <a:rPr lang="ru-RU" sz="2000" i="1" dirty="0" smtClean="0"/>
              <a:t>В качестве критериев оптимизации режимов работы котлоагрегатов выделим:</a:t>
            </a:r>
          </a:p>
          <a:p>
            <a:pPr algn="just"/>
            <a:endParaRPr lang="ru-R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расход </a:t>
            </a:r>
            <a:r>
              <a:rPr lang="ru-RU" dirty="0" smtClean="0"/>
              <a:t>газа -</a:t>
            </a:r>
            <a:r>
              <a:rPr lang="en-US" dirty="0" smtClean="0"/>
              <a:t>&gt; </a:t>
            </a:r>
            <a:r>
              <a:rPr lang="en-US" b="1" dirty="0" smtClean="0"/>
              <a:t>min</a:t>
            </a:r>
            <a:r>
              <a:rPr lang="ru-RU" dirty="0" smtClean="0"/>
              <a:t>,</a:t>
            </a:r>
            <a:endParaRPr lang="ru-R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расход жидкого топлива (мазута</a:t>
            </a:r>
            <a:r>
              <a:rPr lang="ru-RU" dirty="0" smtClean="0"/>
              <a:t>)</a:t>
            </a:r>
            <a:r>
              <a:rPr lang="en-US" dirty="0" smtClean="0"/>
              <a:t> -&gt; </a:t>
            </a:r>
            <a:r>
              <a:rPr lang="en-US" b="1" dirty="0" smtClean="0"/>
              <a:t>min</a:t>
            </a:r>
            <a:r>
              <a:rPr lang="ru-RU" dirty="0" smtClean="0"/>
              <a:t>, </a:t>
            </a:r>
            <a:endParaRPr lang="ru-R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финансовые </a:t>
            </a:r>
            <a:r>
              <a:rPr lang="ru-RU" dirty="0"/>
              <a:t>затраты на используемое </a:t>
            </a:r>
            <a:r>
              <a:rPr lang="ru-RU" dirty="0" smtClean="0"/>
              <a:t>топливо</a:t>
            </a:r>
            <a:r>
              <a:rPr lang="en-US" dirty="0" smtClean="0"/>
              <a:t> -&gt; </a:t>
            </a:r>
            <a:r>
              <a:rPr lang="en-US" b="1" dirty="0" smtClean="0"/>
              <a:t>min</a:t>
            </a:r>
            <a:r>
              <a:rPr lang="ru-RU" dirty="0" smtClean="0"/>
              <a:t>,</a:t>
            </a:r>
            <a:endParaRPr lang="ru-R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коэффициент </a:t>
            </a:r>
            <a:r>
              <a:rPr lang="ru-RU" dirty="0"/>
              <a:t>полезного действия (КПД) </a:t>
            </a:r>
            <a:r>
              <a:rPr lang="ru-RU" dirty="0" smtClean="0"/>
              <a:t>очереди котлоагрегатов</a:t>
            </a:r>
            <a:r>
              <a:rPr lang="en-US" dirty="0" smtClean="0"/>
              <a:t> -&gt; </a:t>
            </a:r>
            <a:r>
              <a:rPr lang="en-US" b="1" dirty="0" smtClean="0"/>
              <a:t>max</a:t>
            </a:r>
            <a:r>
              <a:rPr lang="ru-RU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761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Математическая постановка задачи оптимизации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848960" y="1556792"/>
                <a:ext cx="7827496" cy="32233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𝑲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: 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г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ru-RU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𝑚𝑖𝑛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𝑲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: 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м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м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ru-RU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𝑚𝑖𝑛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;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𝑲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𝟑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: 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м+г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𝐷𝑘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1"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ru-RU" i="1">
                                  <a:latin typeface="Cambria Math"/>
                                </a:rPr>
                                <m:t> + </m:t>
                              </m:r>
                              <m:nary>
                                <m:naryPr>
                                  <m:chr m:val="∑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1"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м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ru-RU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𝑚𝑖𝑛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;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𝑲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𝟒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: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г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  <m:r>
                                    <a:rPr lang="ru-RU" i="1"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𝐾𝑖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1">
                                      <a:latin typeface="Cambria Math"/>
                                    </a:rPr>
                                    <m:t>+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𝐾𝑗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𝐾𝑗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nary>
                                    <m:naryPr>
                                      <m:chr m:val="∑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г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  <m:r>
                                    <a:rPr lang="ru-RU" i="1">
                                      <a:latin typeface="Cambria Math"/>
                                    </a:rPr>
                                    <m:t>+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𝐾𝑗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den>
                              </m:f>
                              <m:r>
                                <a:rPr lang="ru-RU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𝑚𝑎𝑥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60" y="1556792"/>
                <a:ext cx="7827496" cy="32233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3059831" y="6119137"/>
                <a:ext cx="47377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/>
                        </a:rPr>
                        <m:t>𝑭</m:t>
                      </m:r>
                      <m:r>
                        <a:rPr lang="en-US" sz="2400" b="1" i="1"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latin typeface="Cambria Math"/>
                        </a:rPr>
                        <m:t>𝑲</m:t>
                      </m:r>
                      <m:r>
                        <a:rPr lang="en-US" sz="2400" b="1" i="1">
                          <a:latin typeface="Cambria Math"/>
                        </a:rPr>
                        <m:t>𝟏</m:t>
                      </m:r>
                      <m:r>
                        <a:rPr lang="en-US" sz="2400" b="1" i="1">
                          <a:latin typeface="Cambria Math"/>
                        </a:rPr>
                        <m:t>+</m:t>
                      </m:r>
                      <m:r>
                        <a:rPr lang="en-US" sz="2400" b="1" i="1">
                          <a:latin typeface="Cambria Math"/>
                        </a:rPr>
                        <m:t>𝑲</m:t>
                      </m:r>
                      <m:r>
                        <a:rPr lang="en-US" sz="2400" b="1" i="1">
                          <a:latin typeface="Cambria Math"/>
                        </a:rPr>
                        <m:t>𝟐</m:t>
                      </m:r>
                      <m:r>
                        <a:rPr lang="en-US" sz="2400" b="1" i="1">
                          <a:latin typeface="Cambria Math"/>
                        </a:rPr>
                        <m:t>+</m:t>
                      </m:r>
                      <m:r>
                        <a:rPr lang="en-US" sz="2400" b="1" i="1">
                          <a:latin typeface="Cambria Math"/>
                        </a:rPr>
                        <m:t>𝑲</m:t>
                      </m:r>
                      <m:r>
                        <a:rPr lang="en-US" sz="2400" b="1" i="1">
                          <a:latin typeface="Cambria Math"/>
                        </a:rPr>
                        <m:t>𝟑</m:t>
                      </m:r>
                      <m:r>
                        <a:rPr lang="en-US" sz="2400" b="1" i="1">
                          <a:latin typeface="Cambria Math"/>
                        </a:rPr>
                        <m:t>−</m:t>
                      </m:r>
                      <m:r>
                        <a:rPr lang="en-US" sz="2400" b="1" i="1">
                          <a:latin typeface="Cambria Math"/>
                        </a:rPr>
                        <m:t>𝑲</m:t>
                      </m:r>
                      <m:r>
                        <a:rPr lang="en-US" sz="2400" b="1" i="1">
                          <a:latin typeface="Cambria Math"/>
                        </a:rPr>
                        <m:t>𝟒</m:t>
                      </m:r>
                      <m:r>
                        <a:rPr lang="en-US" sz="2400" b="1" i="1">
                          <a:latin typeface="Cambria Math"/>
                        </a:rPr>
                        <m:t>→</m:t>
                      </m:r>
                      <m:r>
                        <a:rPr lang="en-US" sz="2400" b="1" i="1">
                          <a:latin typeface="Cambria Math"/>
                        </a:rPr>
                        <m:t>𝒎𝒊𝒏</m:t>
                      </m:r>
                      <m:r>
                        <a:rPr lang="en-US" sz="2400" b="1" i="1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1" y="6119137"/>
                <a:ext cx="4737772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848959" y="6165304"/>
            <a:ext cx="1957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Целевая функция: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395536" y="4798920"/>
                <a:ext cx="8424936" cy="1169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400" dirty="0"/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ru-RU" sz="1400" i="1">
                            <a:latin typeface="Cambria Math"/>
                          </a:rPr>
                          <m:t>г</m:t>
                        </m:r>
                      </m:sup>
                    </m:sSubSup>
                    <m:r>
                      <a:rPr lang="ru-RU" sz="1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𝐾𝑖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1400" dirty="0"/>
                  <a:t> – расход газа для обеспечения текущей паропроизводительности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r>
                  <a:rPr lang="en-US" sz="1400" dirty="0" err="1"/>
                  <a:t>i</a:t>
                </a:r>
                <a:r>
                  <a:rPr lang="ru-RU" sz="1400" dirty="0"/>
                  <a:t>-ым парогенератором; </a:t>
                </a:r>
                <a:endParaRPr lang="ru-RU" sz="1400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ru-RU" sz="1400" i="1">
                            <a:latin typeface="Cambria Math"/>
                          </a:rPr>
                          <m:t>м</m:t>
                        </m:r>
                      </m:sup>
                    </m:sSubSup>
                    <m:r>
                      <a:rPr lang="ru-RU" sz="1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𝐾𝑖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1400" dirty="0"/>
                  <a:t> – расход </a:t>
                </a:r>
                <a:r>
                  <a:rPr lang="ru-RU" sz="1400" dirty="0" smtClean="0"/>
                  <a:t>мазута для </a:t>
                </a:r>
                <a:r>
                  <a:rPr lang="ru-RU" sz="1400" dirty="0"/>
                  <a:t>обеспечения текущей паропроизводительности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r>
                  <a:rPr lang="en-US" sz="1400" dirty="0" err="1"/>
                  <a:t>i</a:t>
                </a:r>
                <a:r>
                  <a:rPr lang="ru-RU" sz="1400" dirty="0"/>
                  <a:t>-ым </a:t>
                </a:r>
                <a:r>
                  <a:rPr lang="ru-RU" sz="1400" dirty="0" smtClean="0"/>
                  <a:t>парогенератором;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м</m:t>
                        </m:r>
                      </m:sub>
                    </m:sSub>
                  </m:oMath>
                </a14:m>
                <a:r>
                  <a:rPr lang="ru-RU" sz="1400" dirty="0"/>
                  <a:t> – цена на мазут</a:t>
                </a:r>
                <a:r>
                  <a:rPr lang="ru-RU" sz="1400" dirty="0" smtClean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г</m:t>
                        </m:r>
                      </m:sub>
                    </m:sSub>
                  </m:oMath>
                </a14:m>
                <a:r>
                  <a:rPr lang="ru-RU" sz="1400" dirty="0"/>
                  <a:t> – цена на газ</a:t>
                </a:r>
                <a:r>
                  <a:rPr lang="ru-RU" sz="1400" dirty="0" smtClean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𝐾𝑖</m:t>
                        </m:r>
                      </m:sub>
                    </m:sSub>
                    <m:d>
                      <m:dPr>
                        <m:ctrlPr>
                          <a:rPr lang="ru-RU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𝐾𝑖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400" dirty="0"/>
                  <a:t> – КПД полезного действия </a:t>
                </a:r>
                <a:r>
                  <a:rPr lang="en-US" sz="1400" dirty="0" err="1"/>
                  <a:t>i</a:t>
                </a:r>
                <a:r>
                  <a:rPr lang="ru-RU" sz="1400" dirty="0"/>
                  <a:t>-го котлоагрегата;</a:t>
                </a:r>
                <a:endParaRPr lang="ru-RU" sz="14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ru-RU" sz="1400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𝑘</m:t>
                        </m:r>
                        <m:r>
                          <a:rPr lang="ru-RU" sz="1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𝑘</m:t>
                        </m:r>
                        <m:r>
                          <a:rPr lang="ru-RU" sz="1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 ,…, 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𝑘𝑛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 }</m:t>
                    </m:r>
                  </m:oMath>
                </a14:m>
                <a:r>
                  <a:rPr lang="ru-RU" sz="1400" dirty="0"/>
                  <a:t> – вектор </a:t>
                </a:r>
                <a:r>
                  <a:rPr lang="ru-RU" sz="1400" dirty="0" err="1"/>
                  <a:t>паропроизводительностей</a:t>
                </a:r>
                <a:r>
                  <a:rPr lang="ru-RU" sz="1400" dirty="0"/>
                  <a:t> </a:t>
                </a:r>
                <a:r>
                  <a:rPr lang="en-US" sz="1400" dirty="0"/>
                  <a:t>n </a:t>
                </a:r>
                <a:r>
                  <a:rPr lang="ru-RU" sz="1400" dirty="0" smtClean="0"/>
                  <a:t>котлоагрегатов.</a:t>
                </a:r>
                <a:endParaRPr lang="ru-RU" sz="1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798920"/>
                <a:ext cx="8424936" cy="1169936"/>
              </a:xfrm>
              <a:prstGeom prst="rect">
                <a:avLst/>
              </a:prstGeom>
              <a:blipFill rotWithShape="1">
                <a:blip r:embed="rId4"/>
                <a:stretch>
                  <a:fillRect l="-217" t="-521" b="-4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9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928992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70080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1. Диапазоны рабочей производительности для каждого из котлоагрегатов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2396180" y="2420888"/>
                <a:ext cx="3869328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𝐾𝑖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𝑚𝑖𝑛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 ≤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𝐾𝑖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≤ </m:t>
                      </m:r>
                      <m:sSubSup>
                        <m:sSubSupPr>
                          <m:ctrlPr>
                            <a:rPr lang="ru-RU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𝐾𝑖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𝑚𝑎𝑥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,   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=1 .. 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180" y="2420888"/>
                <a:ext cx="3869328" cy="395621"/>
              </a:xfrm>
              <a:prstGeom prst="rect">
                <a:avLst/>
              </a:prstGeom>
              <a:blipFill rotWithShape="1">
                <a:blip r:embed="rId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395536" y="3068960"/>
                <a:ext cx="8424936" cy="8543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600" dirty="0"/>
                  <a:t>г</a:t>
                </a:r>
                <a:r>
                  <a:rPr lang="ru-RU" sz="1600" dirty="0" smtClean="0"/>
                  <a:t>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𝐾𝑖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𝑚𝑖𝑛</m:t>
                        </m:r>
                      </m:sup>
                    </m:sSubSup>
                  </m:oMath>
                </a14:m>
                <a:r>
                  <a:rPr lang="ru-RU" sz="1600" dirty="0"/>
                  <a:t> – минимально </a:t>
                </a:r>
                <a:r>
                  <a:rPr lang="ru-RU" sz="1600" dirty="0" smtClean="0"/>
                  <a:t>допустимая </a:t>
                </a:r>
                <a:r>
                  <a:rPr lang="ru-RU" sz="1600" dirty="0" smtClean="0"/>
                  <a:t>паропроизводительность </a:t>
                </a:r>
                <a:r>
                  <a:rPr lang="en-US" sz="1600" dirty="0" err="1"/>
                  <a:t>i</a:t>
                </a:r>
                <a:r>
                  <a:rPr lang="ru-RU" sz="1600" dirty="0"/>
                  <a:t>-го котлоагрегата;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𝐾𝑖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𝑚𝑎𝑥</m:t>
                        </m:r>
                      </m:sup>
                    </m:sSubSup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– максимально </a:t>
                </a:r>
                <a:r>
                  <a:rPr lang="ru-RU" sz="1600" dirty="0" smtClean="0"/>
                  <a:t>допустимая паропроизводительность </a:t>
                </a:r>
                <a:r>
                  <a:rPr lang="en-US" sz="1600" dirty="0" err="1"/>
                  <a:t>i</a:t>
                </a:r>
                <a:r>
                  <a:rPr lang="ru-RU" sz="1600" dirty="0"/>
                  <a:t>-го котлоагрегата;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ru-RU" sz="1600" dirty="0"/>
                  <a:t> – текущая </a:t>
                </a:r>
                <a:r>
                  <a:rPr lang="ru-RU" sz="1600" dirty="0" err="1"/>
                  <a:t>паропроизводительность</a:t>
                </a:r>
                <a:r>
                  <a:rPr lang="ru-RU" sz="1600" dirty="0"/>
                  <a:t> </a:t>
                </a:r>
                <a:r>
                  <a:rPr lang="en-US" sz="1600" dirty="0" err="1"/>
                  <a:t>i</a:t>
                </a:r>
                <a:r>
                  <a:rPr lang="ru-RU" sz="1600" dirty="0"/>
                  <a:t>-го </a:t>
                </a:r>
                <a:r>
                  <a:rPr lang="ru-RU" sz="1600" dirty="0" smtClean="0"/>
                  <a:t>котлоагрегата</a:t>
                </a:r>
                <a:r>
                  <a:rPr lang="ru-RU" sz="1600" dirty="0" smtClean="0"/>
                  <a:t>, </a:t>
                </a:r>
                <a:r>
                  <a:rPr lang="en-US" sz="1600" i="1" dirty="0" smtClean="0"/>
                  <a:t>n</a:t>
                </a:r>
                <a:r>
                  <a:rPr lang="en-US" sz="1600" dirty="0" smtClean="0"/>
                  <a:t> – </a:t>
                </a:r>
                <a:r>
                  <a:rPr lang="ru-RU" sz="1600" dirty="0" smtClean="0"/>
                  <a:t>количество котлоагрегатов в очереди.</a:t>
                </a:r>
                <a:endParaRPr lang="ru-RU" sz="1600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068960"/>
                <a:ext cx="8424936" cy="854336"/>
              </a:xfrm>
              <a:prstGeom prst="rect">
                <a:avLst/>
              </a:prstGeom>
              <a:blipFill rotWithShape="1">
                <a:blip r:embed="rId3"/>
                <a:stretch>
                  <a:fillRect l="-434" b="-7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539552" y="4075343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b="1" dirty="0" smtClean="0"/>
              <a:t>2. Суммарная </a:t>
            </a:r>
            <a:r>
              <a:rPr lang="ru-RU" b="1" dirty="0" err="1"/>
              <a:t>паропроизводительность</a:t>
            </a:r>
            <a:r>
              <a:rPr lang="ru-RU" b="1" dirty="0"/>
              <a:t> группы котлоагрегатов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3563888" y="4581128"/>
                <a:ext cx="1595180" cy="865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𝐾𝑖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581128"/>
                <a:ext cx="1595180" cy="8653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512862" y="5589240"/>
                <a:ext cx="828092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600" dirty="0"/>
                  <a:t>г</a:t>
                </a:r>
                <a:r>
                  <a:rPr lang="ru-RU" sz="1600" dirty="0" smtClean="0"/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ru-RU" sz="1600" dirty="0"/>
                  <a:t> – </a:t>
                </a:r>
                <a:r>
                  <a:rPr lang="ru-RU" sz="1600" dirty="0" err="1"/>
                  <a:t>паропроизводительность</a:t>
                </a:r>
                <a:r>
                  <a:rPr lang="ru-RU" sz="1600" dirty="0"/>
                  <a:t> </a:t>
                </a:r>
                <a:r>
                  <a:rPr lang="en-US" sz="1600" dirty="0" err="1"/>
                  <a:t>i</a:t>
                </a:r>
                <a:r>
                  <a:rPr lang="ru-RU" sz="1600" dirty="0"/>
                  <a:t>-го котлоагрегата;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16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1600" dirty="0"/>
                  <a:t> – суммарная паропроизводительность группы работающих </a:t>
                </a:r>
                <a:r>
                  <a:rPr lang="ru-RU" sz="1600" dirty="0" smtClean="0"/>
                  <a:t>котлоагрегатов, </a:t>
                </a:r>
                <a:r>
                  <a:rPr lang="en-US" sz="1600" i="1" dirty="0" smtClean="0"/>
                  <a:t>n</a:t>
                </a:r>
                <a:r>
                  <a:rPr lang="en-US" sz="1600" dirty="0" smtClean="0"/>
                  <a:t> – </a:t>
                </a:r>
                <a:r>
                  <a:rPr lang="ru-RU" sz="1600" dirty="0" smtClean="0"/>
                  <a:t>количество котлоагрегатов очереди.</a:t>
                </a:r>
                <a:endParaRPr lang="ru-RU" sz="1600" dirty="0"/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62" y="5589240"/>
                <a:ext cx="8280920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368" t="-2206" r="-589" b="-88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536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 многокритериальной оптимизации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19572" y="1772816"/>
            <a:ext cx="835292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i="1" dirty="0" smtClean="0"/>
              <a:t>Разработанный метод состоит из шагов:</a:t>
            </a:r>
          </a:p>
          <a:p>
            <a:pPr algn="just"/>
            <a:endParaRPr lang="ru-RU" sz="2000" dirty="0"/>
          </a:p>
          <a:p>
            <a:pPr marL="342900" lvl="0" indent="-342900">
              <a:buAutoNum type="arabicPeriod"/>
            </a:pPr>
            <a:r>
              <a:rPr lang="ru-RU" b="1" dirty="0" smtClean="0"/>
              <a:t>Формирование </a:t>
            </a:r>
            <a:r>
              <a:rPr lang="ru-RU" b="1" dirty="0"/>
              <a:t>множества возможных </a:t>
            </a:r>
            <a:r>
              <a:rPr lang="ru-RU" b="1" dirty="0" smtClean="0"/>
              <a:t>решений</a:t>
            </a:r>
            <a:r>
              <a:rPr lang="ru-RU" b="1" dirty="0"/>
              <a:t>:</a:t>
            </a:r>
            <a:endParaRPr lang="ru-RU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Определение всех допустимых режимов работы очереди котлоагрегатов;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«Локальная» оптимизация каждой из допустимых комбинаций.</a:t>
            </a:r>
            <a:endParaRPr lang="ru-RU" dirty="0" smtClean="0"/>
          </a:p>
          <a:p>
            <a:pPr lvl="0"/>
            <a:r>
              <a:rPr lang="ru-RU" dirty="0" smtClean="0"/>
              <a:t>	</a:t>
            </a:r>
            <a:endParaRPr lang="ru-RU" dirty="0"/>
          </a:p>
          <a:p>
            <a:pPr lvl="0"/>
            <a:r>
              <a:rPr lang="ru-RU" dirty="0" smtClean="0"/>
              <a:t>2. </a:t>
            </a:r>
            <a:r>
              <a:rPr lang="ru-RU" b="1" dirty="0" smtClean="0"/>
              <a:t>Выбор </a:t>
            </a:r>
            <a:r>
              <a:rPr lang="ru-RU" b="1" dirty="0"/>
              <a:t>наилучшего </a:t>
            </a:r>
            <a:r>
              <a:rPr lang="ru-RU" b="1" dirty="0" smtClean="0"/>
              <a:t>решения </a:t>
            </a:r>
            <a:r>
              <a:rPr lang="ru-RU" b="1" dirty="0"/>
              <a:t>из множества </a:t>
            </a:r>
            <a:r>
              <a:rPr lang="ru-RU" b="1" dirty="0" smtClean="0"/>
              <a:t>возможных</a:t>
            </a:r>
            <a:r>
              <a:rPr lang="ru-RU" b="1" dirty="0"/>
              <a:t>:</a:t>
            </a:r>
            <a:endParaRPr lang="ru-RU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Построение </a:t>
            </a:r>
            <a:r>
              <a:rPr lang="ru-RU" dirty="0"/>
              <a:t>множества Парето;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Сужение </a:t>
            </a:r>
            <a:r>
              <a:rPr lang="ru-RU" dirty="0"/>
              <a:t>множества Парето на основе информации о коэффициентах относительной важности критериев;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Применение </a:t>
            </a:r>
            <a:r>
              <a:rPr lang="ru-RU" dirty="0"/>
              <a:t>метода целевого программирования для окончательного выбора оптимального решения.</a:t>
            </a:r>
          </a:p>
          <a:p>
            <a:pPr lvl="0"/>
            <a:endParaRPr lang="ru-RU" dirty="0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78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допустимых режимов работы очереди котлоагрегатов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19572" y="1772816"/>
            <a:ext cx="835292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	</a:t>
            </a:r>
            <a:r>
              <a:rPr lang="ru-RU" i="1" dirty="0" smtClean="0"/>
              <a:t>Каждый из </a:t>
            </a:r>
            <a:r>
              <a:rPr lang="en-US" i="1" dirty="0" smtClean="0"/>
              <a:t>n </a:t>
            </a:r>
            <a:r>
              <a:rPr lang="ru-RU" i="1" dirty="0" smtClean="0"/>
              <a:t>котлоагрегатов может находиться в одном из состояний: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Выключен;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Работает на газе;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Работает на мазуте;</a:t>
            </a:r>
            <a:r>
              <a:rPr lang="ru-RU" sz="2200" dirty="0" smtClean="0"/>
              <a:t>	</a:t>
            </a:r>
          </a:p>
          <a:p>
            <a:pPr algn="just"/>
            <a:endParaRPr lang="ru-RU" sz="1600" dirty="0" smtClean="0"/>
          </a:p>
          <a:p>
            <a:pPr algn="just"/>
            <a:r>
              <a:rPr lang="ru-RU" sz="2000" b="1" dirty="0" smtClean="0"/>
              <a:t>Всего </a:t>
            </a:r>
            <a:r>
              <a:rPr lang="ru-RU" sz="2000" b="1" dirty="0"/>
              <a:t>таких комбинаций </a:t>
            </a:r>
            <a:r>
              <a:rPr lang="ru-RU" sz="2000" b="1" dirty="0" smtClean="0"/>
              <a:t>3</a:t>
            </a:r>
            <a:r>
              <a:rPr lang="en-US" sz="2000" b="1" i="1" baseline="30000" dirty="0" smtClean="0"/>
              <a:t>n</a:t>
            </a:r>
            <a:r>
              <a:rPr lang="ru-RU" sz="2000" b="1" dirty="0"/>
              <a:t>. </a:t>
            </a:r>
            <a:endParaRPr lang="ru-RU" sz="2000" b="1" dirty="0" smtClean="0"/>
          </a:p>
          <a:p>
            <a:pPr algn="just"/>
            <a:endParaRPr lang="ru-RU" sz="2000" dirty="0"/>
          </a:p>
          <a:p>
            <a:pPr algn="just"/>
            <a:r>
              <a:rPr lang="ru-RU" dirty="0" smtClean="0"/>
              <a:t>	Для каждой из комбинаций проверяется, может ли она обеспечить выполнение </a:t>
            </a:r>
            <a:r>
              <a:rPr lang="ru-RU" dirty="0"/>
              <a:t>заданной суммарной паропроизводительности: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95536" y="5853022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где </a:t>
            </a:r>
            <a:r>
              <a:rPr lang="ru-RU" i="1" dirty="0"/>
              <a:t>m </a:t>
            </a:r>
            <a:r>
              <a:rPr lang="ru-RU" dirty="0"/>
              <a:t>– количество работающих котлов в данной комбинации.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3100744" y="4758249"/>
                <a:ext cx="308174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𝐾𝑖</m:t>
                              </m:r>
                            </m:sub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𝑚𝑖𝑛</m:t>
                              </m:r>
                            </m:sup>
                          </m:sSubSup>
                        </m:e>
                      </m:nary>
                      <m:r>
                        <a:rPr lang="ru-RU" i="1">
                          <a:latin typeface="Cambria Math"/>
                        </a:rPr>
                        <m:t> ≤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 ≤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𝐾𝑖</m:t>
                              </m:r>
                            </m:sub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𝑚𝑎𝑥</m:t>
                              </m:r>
                            </m:sup>
                          </m:sSubSup>
                        </m:e>
                      </m:nary>
                      <m:r>
                        <a:rPr lang="ru-RU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744" y="4758249"/>
                <a:ext cx="3081741" cy="8485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439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1367</Words>
  <Application>Microsoft Office PowerPoint</Application>
  <PresentationFormat>Экран (4:3)</PresentationFormat>
  <Paragraphs>239</Paragraphs>
  <Slides>21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3" baseType="lpstr">
      <vt:lpstr>Тема Office</vt:lpstr>
      <vt:lpstr>Visio</vt:lpstr>
      <vt:lpstr>Многокритериальная оптимизация режимов работы котельного отделения электростанции</vt:lpstr>
      <vt:lpstr>Цель и задачи работы</vt:lpstr>
      <vt:lpstr>Существующие продукты и решения</vt:lpstr>
      <vt:lpstr>Алгоритмы оптимизации</vt:lpstr>
      <vt:lpstr>Постановка задачи</vt:lpstr>
      <vt:lpstr>Математическая постановка задачи оптимизации</vt:lpstr>
      <vt:lpstr>Ограничения</vt:lpstr>
      <vt:lpstr>Метод многокритериальной оптимизации</vt:lpstr>
      <vt:lpstr>Определение допустимых режимов работы очереди котлоагрегатов</vt:lpstr>
      <vt:lpstr>«Локальная» оптимизация</vt:lpstr>
      <vt:lpstr>Выбор начальных решений</vt:lpstr>
      <vt:lpstr>Модифицированный алгоритм выбора начальных решений</vt:lpstr>
      <vt:lpstr>Построение и сужение множества Парето</vt:lpstr>
      <vt:lpstr>Метод целевого программирования</vt:lpstr>
      <vt:lpstr>Модульная структура программного комплекса</vt:lpstr>
      <vt:lpstr>Постановка эксперимента</vt:lpstr>
      <vt:lpstr>Проверка адекватности метода</vt:lpstr>
      <vt:lpstr>Ситуация «Без приоритета»</vt:lpstr>
      <vt:lpstr>Ситуация «Приоритет одного вида топлива»</vt:lpstr>
      <vt:lpstr>Выводы по проведенным экспериментам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</dc:creator>
  <cp:lastModifiedBy>ArKuzmin</cp:lastModifiedBy>
  <cp:revision>322</cp:revision>
  <cp:lastPrinted>2014-05-23T05:38:18Z</cp:lastPrinted>
  <dcterms:created xsi:type="dcterms:W3CDTF">2012-12-23T10:07:41Z</dcterms:created>
  <dcterms:modified xsi:type="dcterms:W3CDTF">2014-06-05T13:55:54Z</dcterms:modified>
</cp:coreProperties>
</file>