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76" r:id="rId5"/>
    <p:sldId id="268" r:id="rId6"/>
    <p:sldId id="262" r:id="rId7"/>
    <p:sldId id="270" r:id="rId8"/>
    <p:sldId id="277" r:id="rId9"/>
    <p:sldId id="271" r:id="rId10"/>
    <p:sldId id="272" r:id="rId11"/>
    <p:sldId id="279" r:id="rId12"/>
    <p:sldId id="284" r:id="rId13"/>
    <p:sldId id="258" r:id="rId14"/>
    <p:sldId id="280" r:id="rId15"/>
    <p:sldId id="287" r:id="rId16"/>
    <p:sldId id="289" r:id="rId17"/>
    <p:sldId id="288" r:id="rId18"/>
    <p:sldId id="281" r:id="rId19"/>
    <p:sldId id="285" r:id="rId20"/>
    <p:sldId id="282" r:id="rId21"/>
    <p:sldId id="286" r:id="rId22"/>
    <p:sldId id="283" r:id="rId23"/>
    <p:sldId id="290" r:id="rId24"/>
    <p:sldId id="291" r:id="rId25"/>
    <p:sldId id="292" r:id="rId26"/>
    <p:sldId id="293" r:id="rId27"/>
    <p:sldId id="295" r:id="rId28"/>
    <p:sldId id="294" r:id="rId29"/>
    <p:sldId id="296" r:id="rId30"/>
    <p:sldId id="297" r:id="rId31"/>
    <p:sldId id="299" r:id="rId32"/>
    <p:sldId id="300" r:id="rId33"/>
    <p:sldId id="273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"I4Plan"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Лист1!$I$2:$I$6</c:f>
              <c:numCache>
                <c:formatCode>General</c:formatCode>
                <c:ptCount val="5"/>
                <c:pt idx="0">
                  <c:v>10.423</c:v>
                </c:pt>
                <c:pt idx="1">
                  <c:v>11.304</c:v>
                </c:pt>
                <c:pt idx="2">
                  <c:v>14.633000000000001</c:v>
                </c:pt>
                <c:pt idx="3">
                  <c:v>15.839</c:v>
                </c:pt>
                <c:pt idx="4">
                  <c:v>15.999000000000001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Разработанный программный комплекс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Лист1!$J$2:$J$6</c:f>
              <c:numCache>
                <c:formatCode>General</c:formatCode>
                <c:ptCount val="5"/>
                <c:pt idx="0">
                  <c:v>10.24</c:v>
                </c:pt>
                <c:pt idx="1">
                  <c:v>11.1</c:v>
                </c:pt>
                <c:pt idx="2">
                  <c:v>14.39</c:v>
                </c:pt>
                <c:pt idx="3">
                  <c:v>15.56</c:v>
                </c:pt>
                <c:pt idx="4">
                  <c:v>15.72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147136"/>
        <c:axId val="125089664"/>
      </c:scatterChart>
      <c:valAx>
        <c:axId val="97147136"/>
        <c:scaling>
          <c:orientation val="minMax"/>
          <c:max val="201"/>
          <c:min val="129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100" b="0"/>
                  <a:t>Паровая</a:t>
                </a:r>
                <a:r>
                  <a:rPr lang="ru-RU" sz="1100" b="0" baseline="0"/>
                  <a:t> нагрузка на котел (тонн/час)</a:t>
                </a:r>
                <a:endParaRPr lang="ru-RU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089664"/>
        <c:crosses val="autoZero"/>
        <c:crossBetween val="midCat"/>
        <c:majorUnit val="5"/>
      </c:valAx>
      <c:valAx>
        <c:axId val="125089664"/>
        <c:scaling>
          <c:orientation val="minMax"/>
          <c:max val="17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100" b="0">
                    <a:latin typeface="+mn-lt"/>
                  </a:rPr>
                  <a:t>Расход газа котлом, </a:t>
                </a:r>
                <a:r>
                  <a:rPr lang="en-US" sz="1100" b="0">
                    <a:latin typeface="+mn-lt"/>
                  </a:rPr>
                  <a:t>[</a:t>
                </a:r>
                <a:r>
                  <a:rPr lang="ru-RU" sz="1100" b="0">
                    <a:latin typeface="+mn-lt"/>
                  </a:rPr>
                  <a:t>тыс.нм3/час</a:t>
                </a:r>
                <a:r>
                  <a:rPr lang="en-US" sz="1100" b="0">
                    <a:latin typeface="+mn-lt"/>
                  </a:rPr>
                  <a:t>]</a:t>
                </a:r>
                <a:endParaRPr lang="ru-RU" sz="1100" b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7147136"/>
        <c:crosses val="autoZero"/>
        <c:crossBetween val="midCat"/>
        <c:majorUnit val="0.8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Расход газа</c:v>
                </c:pt>
              </c:strCache>
            </c:strRef>
          </c:tx>
          <c:marker>
            <c:symbol val="none"/>
          </c:marker>
          <c:xVal>
            <c:numRef>
              <c:f>Лист3!$A$2:$A$10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Лист3!$B$2:$B$10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68544"/>
        <c:axId val="92606464"/>
      </c:scatterChart>
      <c:valAx>
        <c:axId val="91868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b="0"/>
                  <a:t>Коэффициент</a:t>
                </a:r>
                <a:r>
                  <a:rPr lang="ru-RU" b="0" baseline="0"/>
                  <a:t> относительной важности расхода газа по отношению к другим критериям, </a:t>
                </a:r>
                <a:r>
                  <a:rPr lang="en-US" b="0" baseline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606464"/>
        <c:crosses val="autoZero"/>
        <c:crossBetween val="midCat"/>
        <c:majorUnit val="10"/>
      </c:valAx>
      <c:valAx>
        <c:axId val="92606464"/>
        <c:scaling>
          <c:orientation val="minMax"/>
          <c:max val="40"/>
          <c:min val="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Расход</a:t>
                </a:r>
                <a:r>
                  <a:rPr lang="ru-RU" b="0" baseline="0"/>
                  <a:t> газа, </a:t>
                </a:r>
                <a:r>
                  <a:rPr lang="en-US" b="0" baseline="0"/>
                  <a:t>[</a:t>
                </a:r>
                <a:r>
                  <a:rPr lang="ru-RU" b="0" baseline="0"/>
                  <a:t>тыс.нм3/час</a:t>
                </a:r>
                <a:r>
                  <a:rPr lang="en-US" b="0" baseline="0"/>
                  <a:t>]</a:t>
                </a:r>
                <a:endParaRPr lang="ru-RU" b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91868544"/>
        <c:crosses val="autoZero"/>
        <c:crossBetween val="midCat"/>
        <c:majorUnit val="3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Лист3!$F$1</c:f>
              <c:strCache>
                <c:ptCount val="1"/>
                <c:pt idx="0">
                  <c:v>Расход мазута</c:v>
                </c:pt>
              </c:strCache>
            </c:strRef>
          </c:tx>
          <c:marker>
            <c:symbol val="none"/>
          </c:marker>
          <c:xVal>
            <c:numRef>
              <c:f>Лист3!$E$2:$E$10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Лист3!$F$2:$F$10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282304"/>
        <c:axId val="93287552"/>
      </c:scatterChart>
      <c:valAx>
        <c:axId val="93282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287552"/>
        <c:crosses val="autoZero"/>
        <c:crossBetween val="midCat"/>
        <c:majorUnit val="10"/>
      </c:valAx>
      <c:valAx>
        <c:axId val="93287552"/>
        <c:scaling>
          <c:orientation val="minMax"/>
          <c:max val="34"/>
          <c:min val="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Расход мазута, </a:t>
                </a:r>
                <a:r>
                  <a:rPr lang="en-US" b="0"/>
                  <a:t>[</a:t>
                </a:r>
                <a:r>
                  <a:rPr lang="ru-RU" b="0"/>
                  <a:t>т./час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93282304"/>
        <c:crosses val="autoZero"/>
        <c:crossBetween val="midCat"/>
        <c:majorUnit val="3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Лист3!$J$1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marker>
            <c:symbol val="none"/>
          </c:marker>
          <c:xVal>
            <c:numRef>
              <c:f>Лист3!$I$2:$I$10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Лист3!$J$2:$J$10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2464"/>
        <c:axId val="91878144"/>
      </c:scatterChart>
      <c:valAx>
        <c:axId val="2942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878144"/>
        <c:crosses val="autoZero"/>
        <c:crossBetween val="midCat"/>
        <c:majorUnit val="10"/>
      </c:valAx>
      <c:valAx>
        <c:axId val="91878144"/>
        <c:scaling>
          <c:orientation val="minMax"/>
          <c:max val="255"/>
          <c:min val="19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Финансовые затраты на топливо, </a:t>
                </a:r>
                <a:r>
                  <a:rPr lang="en-US" b="0"/>
                  <a:t>[</a:t>
                </a:r>
                <a:r>
                  <a:rPr lang="ru-RU" b="0"/>
                  <a:t>тыс.руб./час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942464"/>
        <c:crosses val="autoZero"/>
        <c:crossBetween val="midCat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79296"/>
        <c:axId val="93284608"/>
      </c:scatterChart>
      <c:valAx>
        <c:axId val="91879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284608"/>
        <c:crosses val="autoZero"/>
        <c:crossBetween val="midCat"/>
        <c:majorUnit val="10"/>
      </c:valAx>
      <c:valAx>
        <c:axId val="93284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КПД очереди котлоагрегатов, </a:t>
                </a:r>
                <a:r>
                  <a:rPr lang="en-US" b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879296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19.05.2014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19.05.2014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19.05.2014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19.05.2014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19.05.2014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19.05.2014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19.05.2014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19.05.2014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Многокритериальная оптимизация режимов работы котельного отделения электростанции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</a:p>
          <a:p>
            <a:pPr algn="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dirty="0"/>
                  <a:t> – минимально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максимально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текущая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  <a:blipFill rotWithShape="1">
                <a:blip r:embed="rId3"/>
                <a:stretch>
                  <a:fillRect l="-651" t="-645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– суммарная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группы работающих котлоагрегатов.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8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8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11</a:t>
            </a:fld>
            <a:endParaRPr lang="ru-RU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многокритериальной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12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	</a:t>
            </a:r>
            <a:r>
              <a:rPr lang="ru-RU" sz="2000" dirty="0" smtClean="0"/>
              <a:t>Разработанный метод </a:t>
            </a:r>
            <a:r>
              <a:rPr lang="ru-RU" sz="2000" dirty="0" smtClean="0"/>
              <a:t>состоит из двух </a:t>
            </a:r>
            <a:r>
              <a:rPr lang="ru-RU" sz="2000" dirty="0" smtClean="0"/>
              <a:t>шагов:</a:t>
            </a:r>
            <a:endParaRPr lang="ru-RU" sz="2000" dirty="0" smtClean="0"/>
          </a:p>
          <a:p>
            <a:pPr algn="just"/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множества возможных </a:t>
            </a:r>
            <a:r>
              <a:rPr lang="ru-RU" sz="2000" dirty="0" smtClean="0"/>
              <a:t>вектор</a:t>
            </a:r>
            <a:r>
              <a:rPr lang="ru-RU" sz="2000" dirty="0"/>
              <a:t>н</a:t>
            </a:r>
            <a:r>
              <a:rPr lang="ru-RU" sz="2000" dirty="0" smtClean="0"/>
              <a:t>ых </a:t>
            </a:r>
            <a:r>
              <a:rPr lang="ru-RU" sz="2000" dirty="0"/>
              <a:t>критериев;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выбор наилучшего векторного критерия из множества возможных.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множества возможных векторных критериев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13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Каждый из </a:t>
            </a:r>
            <a:r>
              <a:rPr lang="en-US" sz="2200" dirty="0" smtClean="0"/>
              <a:t>n </a:t>
            </a:r>
            <a:r>
              <a:rPr lang="ru-RU" sz="2200" dirty="0" smtClean="0"/>
              <a:t>котлоагрегатов может находиться в одном из состояний: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Выключен;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газе;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мазуте;</a:t>
            </a:r>
            <a:r>
              <a:rPr lang="ru-RU" sz="2200" dirty="0" smtClean="0"/>
              <a:t>	</a:t>
            </a:r>
            <a:endParaRPr lang="ru-RU" sz="2200" dirty="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Для каждой из комбинаций проверяется, может ли она обеспечить выполнение </a:t>
            </a:r>
            <a:r>
              <a:rPr lang="ru-RU" sz="2000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5035248"/>
                <a:ext cx="2987741" cy="84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en-US" i="1"/>
                                <m:t>𝐷</m:t>
                              </m:r>
                            </m:e>
                            <m:sub>
                              <m:r>
                                <a:rPr lang="ru-RU" i="1"/>
                                <m:t>𝐾𝑖</m:t>
                              </m:r>
                            </m:sub>
                            <m:sup>
                              <m:r>
                                <a:rPr lang="ru-RU" i="1"/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/>
                        <m:t> ≤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𝐷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 i="1"/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en-US" i="1"/>
                                <m:t>𝐷</m:t>
                              </m:r>
                            </m:e>
                            <m:sub>
                              <m:r>
                                <a:rPr lang="ru-RU" i="1"/>
                                <m:t>𝐾𝑖</m:t>
                              </m:r>
                            </m:sub>
                            <m:sup>
                              <m:r>
                                <a:rPr lang="ru-RU" i="1"/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/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5035248"/>
                <a:ext cx="2987741" cy="8443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556792"/>
                <a:ext cx="8280920" cy="4122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200" dirty="0" smtClean="0"/>
                  <a:t>В </a:t>
                </a:r>
                <a:r>
                  <a:rPr lang="ru-RU" sz="2200" dirty="0"/>
                  <a:t>случае удовлетворения </a:t>
                </a:r>
                <a:r>
                  <a:rPr lang="ru-RU" sz="2200" dirty="0" smtClean="0"/>
                  <a:t>комбинации заданному ограничению – проведение «локальной» оптимизации. В противном случае комбинация не рассматривается.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ru-RU" sz="24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ru-RU" sz="2400" dirty="0"/>
              </a:p>
              <a:p>
                <a:pPr lvl="0"/>
                <a:endParaRPr lang="ru-RU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200" dirty="0"/>
                  <a:t>Сохранение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/>
                                  </a:rPr>
                                  <m:t>г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/>
                                  </a:rPr>
                                  <m:t>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/>
                                  </a:rPr>
                                  <m:t>м+г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400" i="1">
                                        <a:latin typeface="Cambria Math"/>
                                      </a:rPr>
                                      <m:t>𝐷𝑘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</a:t>
                </a:r>
                <a:endParaRPr lang="ru-RU" sz="2400" dirty="0" smtClean="0"/>
              </a:p>
              <a:p>
                <a:pPr lvl="0"/>
                <a:r>
                  <a:rPr lang="ru-RU" sz="2200" dirty="0" smtClean="0"/>
                  <a:t>состоящего </a:t>
                </a:r>
                <a:r>
                  <a:rPr lang="ru-RU" sz="2200" dirty="0"/>
                  <a:t>из значений выделенных критериев, полученных в результате многокритериальной оптимизации, проведенной </a:t>
                </a:r>
                <a:r>
                  <a:rPr lang="ru-RU" sz="2200" dirty="0" smtClean="0"/>
                  <a:t>для текущей комбинации.</a:t>
                </a:r>
                <a:endParaRPr lang="ru-RU" sz="22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4122924"/>
              </a:xfrm>
              <a:prstGeom prst="rect">
                <a:avLst/>
              </a:prstGeom>
              <a:blipFill rotWithShape="1">
                <a:blip r:embed="rId2"/>
                <a:stretch>
                  <a:fillRect l="-957" t="-886" r="-810" b="-1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</a:p>
        </p:txBody>
      </p:sp>
    </p:spTree>
    <p:extLst>
      <p:ext uri="{BB962C8B-B14F-4D97-AF65-F5344CB8AC3E}">
        <p14:creationId xmlns:p14="http://schemas.microsoft.com/office/powerpoint/2010/main" val="179679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586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200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2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/>
                        </m:ctrlPr>
                      </m:sSubPr>
                      <m:e>
                        <m:r>
                          <a:rPr lang="en-US" sz="2200" i="1"/>
                          <m:t>𝐷</m:t>
                        </m:r>
                      </m:e>
                      <m:sub>
                        <m:r>
                          <a:rPr lang="en-US" sz="2200" i="1"/>
                          <m:t>𝐾</m:t>
                        </m:r>
                      </m:sub>
                    </m:sSub>
                  </m:oMath>
                </a14:m>
                <a:r>
                  <a:rPr lang="ru-RU" sz="2200" dirty="0"/>
                  <a:t> – суммарная паропроизводительность, которую должна обеспечивать очередь </a:t>
                </a:r>
                <a:r>
                  <a:rPr lang="ru-RU" sz="2200" dirty="0" smtClean="0"/>
                  <a:t>котлоагрегатов.</a:t>
                </a:r>
                <a:endParaRPr lang="ru-RU" sz="2200" dirty="0"/>
              </a:p>
              <a:p>
                <a:pPr algn="just"/>
                <a:endParaRPr lang="ru-RU" sz="2200" dirty="0"/>
              </a:p>
              <a:p>
                <a:pPr algn="just"/>
                <a:r>
                  <a:rPr lang="ru-RU" sz="2200" dirty="0" smtClean="0"/>
                  <a:t>	Необходимо определить </a:t>
                </a:r>
                <a:r>
                  <a:rPr lang="en-US" sz="2200" i="1" dirty="0" smtClean="0"/>
                  <a:t>n-1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/>
                        </m:ctrlPr>
                      </m:sSubPr>
                      <m:e>
                        <m:r>
                          <a:rPr lang="ru-RU" sz="2200" i="1"/>
                          <m:t>𝐷</m:t>
                        </m:r>
                      </m:e>
                      <m:sub>
                        <m:r>
                          <a:rPr lang="ru-RU" sz="2200" i="1"/>
                          <m:t>𝐾𝑖</m:t>
                        </m:r>
                      </m:sub>
                    </m:sSub>
                  </m:oMath>
                </a14:m>
                <a:r>
                  <a:rPr lang="ru-RU" sz="2200" dirty="0" smtClean="0"/>
                  <a:t>, где </a:t>
                </a:r>
                <a:r>
                  <a:rPr lang="en-US" sz="2200" dirty="0" smtClean="0"/>
                  <a:t>n – </a:t>
                </a:r>
                <a:r>
                  <a:rPr lang="ru-RU" sz="22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/>
                        </m:ctrlPr>
                      </m:sSubPr>
                      <m:e>
                        <m:r>
                          <a:rPr lang="ru-RU" sz="2200" i="1"/>
                          <m:t>𝐷</m:t>
                        </m:r>
                      </m:e>
                      <m:sub>
                        <m:r>
                          <a:rPr lang="ru-RU" sz="2200" i="1"/>
                          <m:t>𝐾</m:t>
                        </m:r>
                        <m:r>
                          <a:rPr lang="en-US" sz="2200" i="1"/>
                          <m:t>𝑛</m:t>
                        </m:r>
                      </m:sub>
                    </m:sSub>
                  </m:oMath>
                </a14:m>
                <a:r>
                  <a:rPr lang="ru-RU" sz="2200" dirty="0" smtClean="0"/>
                  <a:t> определяется из соотношения: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𝐷</m:t>
                          </m:r>
                        </m:e>
                        <m:sub>
                          <m:r>
                            <a:rPr lang="ru-RU" sz="2400" i="1"/>
                            <m:t>𝐾</m:t>
                          </m:r>
                          <m:r>
                            <a:rPr lang="en-US" sz="2400" i="1"/>
                            <m:t>𝑛</m:t>
                          </m:r>
                        </m:sub>
                      </m:sSub>
                      <m:r>
                        <a:rPr lang="ru-RU" sz="2400" i="1"/>
                        <m:t>=</m:t>
                      </m:r>
                      <m:sSub>
                        <m:sSubPr>
                          <m:ctrlPr>
                            <a:rPr lang="ru-RU" sz="2400" i="1"/>
                          </m:ctrlPr>
                        </m:sSubPr>
                        <m:e>
                          <m:r>
                            <a:rPr lang="ru-RU" sz="2400" i="1"/>
                            <m:t>𝐷</m:t>
                          </m:r>
                        </m:e>
                        <m:sub>
                          <m:r>
                            <a:rPr lang="ru-RU" sz="2400" i="1"/>
                            <m:t>𝑘</m:t>
                          </m:r>
                        </m:sub>
                      </m:sSub>
                      <m:r>
                        <a:rPr lang="ru-RU" sz="2400" i="1"/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/>
                          </m:ctrlPr>
                        </m:naryPr>
                        <m:sub>
                          <m:r>
                            <a:rPr lang="ru-RU" sz="2400" i="1"/>
                            <m:t>𝑖</m:t>
                          </m:r>
                          <m:r>
                            <a:rPr lang="ru-RU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𝑛</m:t>
                          </m:r>
                          <m:r>
                            <a:rPr lang="en-US" sz="2400" i="1"/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/>
                              </m:ctrlPr>
                            </m:sSubPr>
                            <m:e>
                              <m:r>
                                <a:rPr lang="ru-RU" sz="2400" i="1"/>
                                <m:t>𝐷</m:t>
                              </m:r>
                            </m:e>
                            <m:sub>
                              <m:r>
                                <a:rPr lang="ru-RU" sz="2400" i="1"/>
                                <m:t>𝐾𝑖</m:t>
                              </m:r>
                            </m:sub>
                          </m:sSub>
                          <m:r>
                            <a:rPr lang="ru-RU" sz="2400" i="1"/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586961"/>
              </a:xfrm>
              <a:prstGeom prst="rect">
                <a:avLst/>
              </a:prstGeom>
              <a:blipFill rotWithShape="1">
                <a:blip r:embed="rId2"/>
                <a:stretch>
                  <a:fillRect l="-957" t="-266" r="-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5378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/>
                          </m:ctrlPr>
                        </m:sSubSupPr>
                        <m:e>
                          <m:r>
                            <a:rPr lang="en-US" sz="2000" i="1"/>
                            <m:t>𝑥</m:t>
                          </m:r>
                        </m:e>
                        <m:sub>
                          <m:r>
                            <a:rPr lang="ru-RU" sz="2000" i="1"/>
                            <m:t>𝑖</m:t>
                          </m:r>
                        </m:sub>
                        <m:sup>
                          <m:r>
                            <a:rPr lang="ru-RU" sz="2000" i="1"/>
                            <m:t>0</m:t>
                          </m:r>
                        </m:sup>
                      </m:sSubSup>
                      <m:r>
                        <a:rPr lang="ru-RU" sz="2000" i="1"/>
                        <m:t>=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/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/>
                                  </m:ctrlPr>
                                </m:sSubPr>
                                <m:e>
                                  <m:r>
                                    <a:rPr lang="ru-RU" sz="2000" i="1"/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/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/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/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/>
                                  </m:ctrlPr>
                                </m:sSubPr>
                                <m:e>
                                  <m:r>
                                    <a:rPr lang="ru-RU" sz="2000" i="1"/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/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/>
                            <m:t> </m:t>
                          </m:r>
                        </m:num>
                        <m:den>
                          <m:r>
                            <a:rPr lang="ru-RU" sz="2000" i="1"/>
                            <m:t>2</m:t>
                          </m:r>
                        </m:den>
                      </m:f>
                      <m:r>
                        <a:rPr lang="ru-RU" sz="2000" i="1"/>
                        <m:t>, </m:t>
                      </m:r>
                      <m:r>
                        <a:rPr lang="ru-RU" sz="2000" i="1"/>
                        <m:t>𝑖</m:t>
                      </m:r>
                      <m:r>
                        <a:rPr lang="ru-RU" sz="2000" i="1"/>
                        <m:t>=1,...,</m:t>
                      </m:r>
                      <m:r>
                        <a:rPr lang="ru-RU" sz="2000" i="1"/>
                        <m:t>𝑛</m:t>
                      </m:r>
                      <m:r>
                        <a:rPr lang="ru-RU" sz="2000" i="1"/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подходит. </a:t>
                </a:r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000" dirty="0" smtClean="0"/>
                  <a:t>	</a:t>
                </a:r>
                <a:r>
                  <a:rPr lang="ru-RU" sz="2000" b="1" dirty="0" err="1" smtClean="0"/>
                  <a:t>Контрпример</a:t>
                </a:r>
                <a:r>
                  <a:rPr lang="ru-RU" sz="2000" dirty="0" smtClean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𝐷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= 500 </a:t>
                </a:r>
                <a:r>
                  <a:rPr lang="ru-RU" dirty="0" smtClean="0"/>
                  <a:t>т/ч;</a:t>
                </a:r>
              </a:p>
              <a:p>
                <a:r>
                  <a:rPr lang="en-US" dirty="0"/>
                  <a:t>- </a:t>
                </a:r>
                <a:r>
                  <a:rPr lang="en-US" b="1" dirty="0"/>
                  <a:t>«K1»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90 </m:t>
                        </m:r>
                        <m:r>
                          <a:rPr lang="ru-RU" i="1"/>
                          <m:t>т</m:t>
                        </m:r>
                        <m:r>
                          <a:rPr lang="en-US" i="1"/>
                          <m:t>/</m:t>
                        </m:r>
                        <m:r>
                          <a:rPr lang="ru-RU" i="1"/>
                          <m:t>ч</m:t>
                        </m:r>
                        <m:r>
                          <a:rPr lang="en-US" i="1"/>
                          <m:t>≤</m:t>
                        </m:r>
                        <m:r>
                          <a:rPr lang="ru-RU" i="1"/>
                          <m:t>𝐷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  <m:sup>
                        <m:r>
                          <a:rPr lang="en-US" i="1"/>
                          <m:t>1</m:t>
                        </m:r>
                      </m:sup>
                    </m:sSubSup>
                    <m:r>
                      <a:rPr lang="en-US" i="1"/>
                      <m:t>≤170 </m:t>
                    </m:r>
                    <m:r>
                      <a:rPr lang="ru-RU" i="1"/>
                      <m:t>т</m:t>
                    </m:r>
                    <m:r>
                      <a:rPr lang="en-US" i="1"/>
                      <m:t>/</m:t>
                    </m:r>
                    <m:r>
                      <a:rPr lang="ru-RU" i="1"/>
                      <m:t>ч</m:t>
                    </m:r>
                    <m:r>
                      <a:rPr lang="en-US" i="1"/>
                      <m:t>)</m:t>
                    </m:r>
                  </m:oMath>
                </a14:m>
                <a:r>
                  <a:rPr lang="ru-RU" dirty="0" smtClean="0"/>
                  <a:t>.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90+170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=130 т/ч</m:t>
                    </m:r>
                  </m:oMath>
                </a14:m>
                <a:r>
                  <a:rPr lang="ru-RU" dirty="0" smtClean="0"/>
                  <a:t>;</a:t>
                </a:r>
                <a:r>
                  <a:rPr lang="en-US" dirty="0" smtClean="0"/>
                  <a:t> </a:t>
                </a:r>
                <a:endParaRPr lang="ru-RU" dirty="0"/>
              </a:p>
              <a:p>
                <a:r>
                  <a:rPr lang="en-US" dirty="0"/>
                  <a:t>- </a:t>
                </a:r>
                <a:r>
                  <a:rPr lang="en-US" b="1" dirty="0"/>
                  <a:t>«K2»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(90 </m:t>
                        </m:r>
                        <m:r>
                          <a:rPr lang="ru-RU" i="1"/>
                          <m:t>т</m:t>
                        </m:r>
                        <m:r>
                          <a:rPr lang="en-US" i="1"/>
                          <m:t>/</m:t>
                        </m:r>
                        <m:r>
                          <a:rPr lang="ru-RU" i="1"/>
                          <m:t>ч</m:t>
                        </m:r>
                        <m:r>
                          <a:rPr lang="en-US" i="1"/>
                          <m:t>≤</m:t>
                        </m:r>
                        <m:r>
                          <a:rPr lang="ru-RU" i="1"/>
                          <m:t>𝐷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  <m:r>
                      <a:rPr lang="en-US" i="1"/>
                      <m:t>≤170 </m:t>
                    </m:r>
                    <m:r>
                      <a:rPr lang="ru-RU" i="1"/>
                      <m:t>т</m:t>
                    </m:r>
                    <m:r>
                      <a:rPr lang="en-US" i="1"/>
                      <m:t>/</m:t>
                    </m:r>
                    <m:r>
                      <a:rPr lang="ru-RU" i="1"/>
                      <m:t>ч</m:t>
                    </m:r>
                    <m:r>
                      <a:rPr lang="en-US" i="1"/>
                      <m:t>)</m:t>
                    </m:r>
                    <m:r>
                      <a:rPr lang="ru-RU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90+170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=130 т/ч</m:t>
                    </m:r>
                  </m:oMath>
                </a14:m>
                <a:r>
                  <a:rPr lang="ru-RU" dirty="0"/>
                  <a:t>; </a:t>
                </a:r>
              </a:p>
              <a:p>
                <a:r>
                  <a:rPr lang="en-US" dirty="0"/>
                  <a:t>- </a:t>
                </a:r>
                <a:r>
                  <a:rPr lang="en-US" b="1" dirty="0"/>
                  <a:t>«K3»</a:t>
                </a:r>
                <a14:m>
                  <m:oMath xmlns:m="http://schemas.openxmlformats.org/officeDocument/2006/math">
                    <m:r>
                      <a:rPr lang="en-US" b="1" i="1"/>
                      <m:t> </m:t>
                    </m:r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(90 </m:t>
                        </m:r>
                        <m:r>
                          <a:rPr lang="ru-RU" i="1"/>
                          <m:t>т</m:t>
                        </m:r>
                        <m:r>
                          <a:rPr lang="en-US" i="1"/>
                          <m:t>/</m:t>
                        </m:r>
                        <m:r>
                          <a:rPr lang="ru-RU" i="1"/>
                          <m:t>ч</m:t>
                        </m:r>
                        <m:r>
                          <a:rPr lang="en-US" i="1"/>
                          <m:t>≤</m:t>
                        </m:r>
                        <m:r>
                          <a:rPr lang="ru-RU" i="1"/>
                          <m:t>𝐷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  <m:sup>
                        <m:r>
                          <a:rPr lang="en-US" i="1"/>
                          <m:t>3</m:t>
                        </m:r>
                      </m:sup>
                    </m:sSubSup>
                    <m:r>
                      <a:rPr lang="en-US" i="1"/>
                      <m:t>≤170 </m:t>
                    </m:r>
                    <m:r>
                      <a:rPr lang="ru-RU" i="1"/>
                      <m:t>т</m:t>
                    </m:r>
                    <m:r>
                      <a:rPr lang="en-US" i="1"/>
                      <m:t>/</m:t>
                    </m:r>
                    <m:r>
                      <a:rPr lang="ru-RU" i="1"/>
                      <m:t>ч</m:t>
                    </m:r>
                    <m:r>
                      <a:rPr lang="en-US" i="1"/>
                      <m:t>).</m:t>
                    </m:r>
                  </m:oMath>
                </a14:m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=500−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−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= 240 т/ч</a:t>
                </a:r>
                <a:r>
                  <a:rPr lang="ru-RU" dirty="0" smtClean="0"/>
                  <a:t>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:r>
                  <a:rPr lang="ru-RU" sz="2000" dirty="0" smtClean="0"/>
                  <a:t>Для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/>
                        </m:ctrlPr>
                      </m:sSubSupPr>
                      <m:e>
                        <m:r>
                          <a:rPr lang="en-US" sz="2000" i="1"/>
                          <m:t>𝐷</m:t>
                        </m:r>
                      </m:e>
                      <m:sub>
                        <m:r>
                          <a:rPr lang="ru-RU" sz="2000" i="1"/>
                          <m:t>𝐾</m:t>
                        </m:r>
                      </m:sub>
                      <m:sup>
                        <m:r>
                          <a:rPr lang="ru-RU" sz="2000" i="1"/>
                          <m:t>3</m:t>
                        </m:r>
                      </m:sup>
                    </m:sSubSup>
                  </m:oMath>
                </a14:m>
                <a:r>
                  <a:rPr lang="ru-RU" sz="2000" dirty="0" smtClean="0"/>
                  <a:t> получаем недопустимое значение.</a:t>
                </a:r>
              </a:p>
              <a:p>
                <a:pPr algn="just"/>
                <a:r>
                  <a:rPr lang="ru-RU" sz="2200" dirty="0" smtClean="0"/>
                  <a:t>Необходимо разработать другой алгоритм выбора начальных решений.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5378973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12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64187"/>
              </p:ext>
            </p:extLst>
          </p:nvPr>
        </p:nvGraphicFramePr>
        <p:xfrm>
          <a:off x="1691680" y="476672"/>
          <a:ext cx="5616624" cy="638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6853259" imgH="8759885" progId="Visio.Drawing.11">
                  <p:embed/>
                </p:oleObj>
              </mc:Choice>
              <mc:Fallback>
                <p:oleObj name="Visio" r:id="rId3" imgW="6853259" imgH="87598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6672"/>
                        <a:ext cx="5616624" cy="6381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/>
                  <a:t>После расчета всех комбинаций, получим множество возможных решений:</a:t>
                </a:r>
                <a:endParaRPr lang="ru-RU" sz="2200" dirty="0" smtClean="0"/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𝑈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  <a:blipFill rotWithShape="1">
                <a:blip r:embed="rId2"/>
                <a:stretch>
                  <a:fillRect l="-983" t="-1158" r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наилучшего векторного критерия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166764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200" dirty="0" smtClean="0"/>
              <a:t>Выбор </a:t>
            </a:r>
            <a:r>
              <a:rPr lang="ru-RU" sz="2200" dirty="0"/>
              <a:t>наиболее подходящего векторного критерия из множества </a:t>
            </a:r>
            <a:r>
              <a:rPr lang="ru-RU" sz="2200" dirty="0" smtClean="0"/>
              <a:t> </a:t>
            </a:r>
            <a:r>
              <a:rPr lang="ru-RU" sz="2200" dirty="0"/>
              <a:t>состоит из двух этапов</a:t>
            </a:r>
            <a:r>
              <a:rPr lang="ru-RU" sz="2200" dirty="0" smtClean="0"/>
              <a:t>:</a:t>
            </a:r>
          </a:p>
          <a:p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построение множества </a:t>
            </a:r>
            <a:r>
              <a:rPr lang="ru-RU" sz="2200" dirty="0" smtClean="0"/>
              <a:t>Парето;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сужение множества Парето на основе информации о коэффициентах относительной важности критериев;</a:t>
            </a:r>
            <a:endParaRPr lang="ru-RU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применение </a:t>
            </a:r>
            <a:r>
              <a:rPr lang="ru-RU" sz="2200" dirty="0"/>
              <a:t>метода целевого программирования </a:t>
            </a:r>
            <a:r>
              <a:rPr lang="ru-RU" sz="2200" dirty="0" smtClean="0"/>
              <a:t>для </a:t>
            </a:r>
            <a:r>
              <a:rPr lang="ru-RU" sz="2200" dirty="0"/>
              <a:t>выбора оптимального векторного критерия.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проведение многокритериальной оптимизации режимов работы котельного отделения электростанции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Выделение параметров, необходимых для построения математической модели.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критериев оптимизации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целевой функции многокритериальной оптимизации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Построение математической модели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алгоритма, реализующего данный </a:t>
            </a:r>
            <a:r>
              <a:rPr lang="ru-RU" sz="3400" dirty="0" smtClean="0"/>
              <a:t>метод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результатами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2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 Парето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91158" y="1628800"/>
                <a:ext cx="8352928" cy="3816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200" dirty="0" smtClean="0"/>
                  <a:t>	(Лицо, принимающее решение) </a:t>
                </a:r>
                <a:r>
                  <a:rPr lang="ru-RU" sz="2200" dirty="0" smtClean="0"/>
                  <a:t>ЛПР </a:t>
                </a:r>
                <a:r>
                  <a:rPr lang="ru-RU" sz="2200" dirty="0" smtClean="0"/>
                  <a:t>должно </a:t>
                </a:r>
                <a:r>
                  <a:rPr lang="ru-RU" sz="2200" dirty="0"/>
                  <a:t>быть заинтересовано в максимизации каждой из функций </a:t>
                </a:r>
                <a:endParaRPr lang="ru-RU" sz="22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2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200" dirty="0"/>
                  <a:t>, </a:t>
                </a:r>
                <a:endParaRPr lang="ru-RU" sz="2200" dirty="0" smtClean="0"/>
              </a:p>
              <a:p>
                <a:pPr algn="just"/>
                <a:r>
                  <a:rPr lang="ru-RU" sz="2200" dirty="0" smtClean="0"/>
                  <a:t>участвующих </a:t>
                </a:r>
                <a:r>
                  <a:rPr lang="ru-RU" sz="2200" dirty="0"/>
                  <a:t>в задаче. </a:t>
                </a:r>
              </a:p>
              <a:p>
                <a:pPr algn="just"/>
                <a:endParaRPr lang="ru-RU" sz="2200" dirty="0" smtClean="0"/>
              </a:p>
              <a:p>
                <a:pPr algn="just"/>
                <a:r>
                  <a:rPr lang="ru-RU" sz="2200" dirty="0" smtClean="0"/>
                  <a:t>	Таким </a:t>
                </a:r>
                <a:r>
                  <a:rPr lang="ru-RU" sz="2200" dirty="0"/>
                  <a:t>образом, критерии расхода газа, мазута и финансовых затрат на используемое </a:t>
                </a:r>
                <a:r>
                  <a:rPr lang="ru-RU" sz="2200" dirty="0" smtClean="0"/>
                  <a:t>топливо</a:t>
                </a:r>
              </a:p>
              <a:p>
                <a:pPr algn="just"/>
                <a:endParaRPr lang="ru-RU" sz="2200" dirty="0" smtClean="0"/>
              </a:p>
              <a:p>
                <a:pPr algn="ctr"/>
                <a:r>
                  <a:rPr lang="ru-RU" sz="2200" dirty="0" smtClean="0"/>
                  <a:t> </a:t>
                </a:r>
                <a:r>
                  <a:rPr lang="ru-RU" sz="2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г</m:t>
                        </m:r>
                      </m:sup>
                    </m:sSup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20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м</m:t>
                        </m:r>
                      </m:sup>
                    </m:sSup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200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м+г</m:t>
                        </m:r>
                      </m:sub>
                    </m:sSub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𝐷𝑘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200" dirty="0"/>
                  <a:t>) </a:t>
                </a:r>
                <a:endParaRPr lang="ru-RU" sz="2200" dirty="0" smtClean="0"/>
              </a:p>
              <a:p>
                <a:pPr algn="ctr"/>
                <a:endParaRPr lang="ru-RU" sz="2200" dirty="0" smtClean="0"/>
              </a:p>
              <a:p>
                <a:pPr algn="just"/>
                <a:r>
                  <a:rPr lang="ru-RU" sz="2200" dirty="0" smtClean="0"/>
                  <a:t>будем </a:t>
                </a:r>
                <a:r>
                  <a:rPr lang="ru-RU" sz="2200" dirty="0"/>
                  <a:t>включать в математическую модель со знаком минус.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8" y="1628800"/>
                <a:ext cx="8352928" cy="3816429"/>
              </a:xfrm>
              <a:prstGeom prst="rect">
                <a:avLst/>
              </a:prstGeom>
              <a:blipFill rotWithShape="1">
                <a:blip r:embed="rId2"/>
                <a:stretch>
                  <a:fillRect l="-949" t="-958" r="-949" b="-2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Сужение множества Парето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𝜃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r>
                      <a:rPr lang="ru-RU" i="1"/>
                      <m:t>= 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ru-RU" i="1"/>
                              <m:t>𝑤</m:t>
                            </m:r>
                          </m:e>
                          <m:sub>
                            <m:r>
                              <a:rPr lang="ru-RU" i="1"/>
                              <m:t>𝑗</m:t>
                            </m:r>
                          </m:sub>
                          <m:sup>
                            <m:r>
                              <a:rPr lang="ru-RU" i="1"/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ru-RU" i="1"/>
                              <m:t>𝑤</m:t>
                            </m:r>
                          </m:e>
                          <m:sub>
                            <m:r>
                              <a:rPr lang="ru-RU" i="1"/>
                              <m:t>𝑖</m:t>
                            </m:r>
                          </m:sub>
                          <m:sup>
                            <m:r>
                              <a:rPr lang="ru-RU" i="1"/>
                              <m:t>∗</m:t>
                            </m:r>
                          </m:sup>
                        </m:sSubSup>
                        <m:r>
                          <a:rPr lang="ru-RU" i="1"/>
                          <m:t>+ </m:t>
                        </m:r>
                        <m:sSubSup>
                          <m:sSubSupPr>
                            <m:ctrlPr>
                              <a:rPr lang="ru-RU" i="1"/>
                            </m:ctrlPr>
                          </m:sSubSupPr>
                          <m:e>
                            <m:r>
                              <a:rPr lang="ru-RU" i="1"/>
                              <m:t>𝑤</m:t>
                            </m:r>
                          </m:e>
                          <m:sub>
                            <m:r>
                              <a:rPr lang="ru-RU" i="1"/>
                              <m:t>𝑗</m:t>
                            </m:r>
                          </m:sub>
                          <m:sup>
                            <m:r>
                              <a:rPr lang="ru-RU" i="1"/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/>
                      <m:t> ,   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0&lt; 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𝜃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  <m:r>
                          <a:rPr lang="ru-RU" i="1"/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 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 …,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𝜃</m:t>
                          </m:r>
                        </m:e>
                        <m:sub>
                          <m:r>
                            <a:rPr lang="en-US" i="1"/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𝑓</m:t>
                          </m:r>
                        </m:e>
                        <m:sub>
                          <m:r>
                            <a:rPr lang="ru-RU" i="1"/>
                            <m:t>𝑖</m:t>
                          </m:r>
                        </m:sub>
                      </m:sSub>
                      <m:r>
                        <a:rPr lang="ru-RU" i="1"/>
                        <m:t>+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1−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𝜃</m:t>
                              </m:r>
                            </m:e>
                            <m:sub>
                              <m:r>
                                <a:rPr lang="en-US" i="1"/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𝑓</m:t>
                          </m:r>
                        </m:e>
                        <m:sub>
                          <m:r>
                            <a:rPr lang="ru-RU" i="1"/>
                            <m:t>𝑗</m:t>
                          </m:r>
                        </m:sub>
                      </m:sSub>
                      <m:r>
                        <a:rPr lang="ru-RU" i="1"/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целевого программирования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09600" y="1484784"/>
                <a:ext cx="8712968" cy="4986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	</a:t>
                </a:r>
                <a:r>
                  <a:rPr lang="ru-RU" sz="2000" dirty="0" smtClean="0"/>
                  <a:t>В </a:t>
                </a:r>
                <a:r>
                  <a:rPr lang="ru-RU" sz="2000" dirty="0"/>
                  <a:t>пространстве </a:t>
                </a:r>
                <a:r>
                  <a:rPr lang="en-US" sz="2000" dirty="0"/>
                  <a:t>R</a:t>
                </a:r>
                <a:r>
                  <a:rPr lang="en-US" sz="2000" baseline="30000" dirty="0"/>
                  <a:t>m</a:t>
                </a:r>
                <a:r>
                  <a:rPr lang="en-US" sz="2000" dirty="0"/>
                  <a:t> </a:t>
                </a:r>
                <a:r>
                  <a:rPr lang="ru-RU" sz="2000" dirty="0"/>
                  <a:t>задано непустое множество </a:t>
                </a:r>
                <a:r>
                  <a:rPr lang="en-US" sz="2000" dirty="0"/>
                  <a:t>U</a:t>
                </a:r>
                <a:r>
                  <a:rPr lang="ru-RU" sz="2000" dirty="0"/>
                  <a:t>, которое называют множеством идеальных векторов. Данное множество считается недостижимым, т.е. выполняется </a:t>
                </a:r>
                <a:r>
                  <a:rPr lang="ru-RU" sz="2000" dirty="0" smtClean="0"/>
                  <a:t>равенство</a:t>
                </a:r>
                <a:r>
                  <a:rPr lang="ru-RU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 ∩</m:t>
                      </m:r>
                      <m:r>
                        <a:rPr lang="ru-RU" i="1">
                          <a:latin typeface="Cambria Math"/>
                        </a:rPr>
                        <m:t>𝑌</m:t>
                      </m:r>
                      <m:r>
                        <a:rPr lang="ru-RU" i="1">
                          <a:latin typeface="Cambria Math"/>
                        </a:rPr>
                        <m:t>= ∅,</m:t>
                      </m:r>
                    </m:oMath>
                  </m:oMathPara>
                </a14:m>
                <a:endParaRPr lang="ru-RU" dirty="0" smtClean="0"/>
              </a:p>
              <a:p>
                <a:pPr/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ru-RU" sz="2000" dirty="0"/>
                  <a:t> – множество возможных векторов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dirty="0" smtClean="0"/>
                  <a:t>	Задается метрика </a:t>
                </a:r>
                <a:r>
                  <a:rPr lang="ru-RU" sz="2000" dirty="0"/>
                  <a:t>– числовая функция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𝜌</m:t>
                    </m:r>
                    <m:r>
                      <a:rPr lang="ru-RU" sz="2000" i="1">
                        <a:latin typeface="Cambria Math"/>
                      </a:rPr>
                      <m:t>= </m:t>
                    </m:r>
                    <m:r>
                      <a:rPr lang="ru-RU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𝑦</m:t>
                        </m:r>
                        <m:r>
                          <a:rPr lang="ru-RU" sz="2000" i="1">
                            <a:latin typeface="Cambria Math"/>
                          </a:rPr>
                          <m:t>,</m:t>
                        </m:r>
                        <m:r>
                          <a:rPr lang="ru-RU" sz="20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которая каждой паре векторов </a:t>
                </a:r>
                <a:r>
                  <a:rPr lang="en-US" sz="2000" dirty="0"/>
                  <a:t>y</a:t>
                </a:r>
                <a:r>
                  <a:rPr lang="ru-RU" sz="2000" dirty="0"/>
                  <a:t>, </a:t>
                </a:r>
                <a:r>
                  <a:rPr lang="en-US" sz="2000" dirty="0"/>
                  <a:t>z </a:t>
                </a:r>
                <a:r>
                  <a:rPr lang="ru-RU" sz="2000" dirty="0"/>
                  <a:t>сопоставляет неотрицательное число, называемое расстоянием между векторами </a:t>
                </a:r>
                <a:r>
                  <a:rPr lang="en-US" sz="2000" dirty="0"/>
                  <a:t>y </a:t>
                </a:r>
                <a:r>
                  <a:rPr lang="ru-RU" sz="2000" dirty="0"/>
                  <a:t>и </a:t>
                </a:r>
                <a:r>
                  <a:rPr lang="en-US" sz="2000" dirty="0"/>
                  <a:t>z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 smtClean="0"/>
                  <a:t>	Оптимальным </a:t>
                </a:r>
                <a:r>
                  <a:rPr lang="ru-RU" sz="2000" dirty="0"/>
                  <a:t>объявляется такое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/>
                          </a:rPr>
                          <m:t>∗ </m:t>
                        </m:r>
                      </m:sup>
                    </m:sSup>
                    <m:r>
                      <a:rPr lang="ru-RU" sz="2000" i="1">
                        <a:latin typeface="Cambria Math"/>
                      </a:rPr>
                      <m:t>𝜖</m:t>
                    </m:r>
                    <m:r>
                      <a:rPr lang="ru-RU" sz="2000" i="1">
                        <a:latin typeface="Cambria Math"/>
                      </a:rPr>
                      <m:t> </m:t>
                    </m:r>
                    <m:r>
                      <a:rPr lang="ru-RU" sz="2000" i="1">
                        <a:latin typeface="Cambria Math"/>
                      </a:rPr>
                      <m:t>𝑋</m:t>
                    </m:r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 для которого выполняется равенство </a:t>
                </a:r>
                <a:r>
                  <a:rPr lang="ru-RU" sz="2000" dirty="0" smtClean="0"/>
                  <a:t>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>
                                              <a:latin typeface="Cambria Math"/>
                                            </a:rPr>
                                            <m:t>inf</m:t>
                                          </m:r>
                                        </m:e>
                                        <m:lim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𝜌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𝑂</m:t>
                              </m:r>
                            </m:e>
                            <m:sub>
                              <m:r>
                                <a:rPr lang="en-US" i="1"/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/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484784"/>
                <a:ext cx="8712968" cy="4986750"/>
              </a:xfrm>
              <a:prstGeom prst="rect">
                <a:avLst/>
              </a:prstGeom>
              <a:blipFill rotWithShape="1">
                <a:blip r:embed="rId2"/>
                <a:stretch>
                  <a:fillRect l="-699" t="-611" r="-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3281" y="1477708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В </a:t>
            </a:r>
            <a:r>
              <a:rPr lang="ru-RU" dirty="0"/>
              <a:t>2012 году в рамках проекта «Инновация 4 </a:t>
            </a:r>
            <a:r>
              <a:rPr lang="en-US" dirty="0"/>
              <a:t>Generation</a:t>
            </a:r>
            <a:r>
              <a:rPr lang="ru-RU" dirty="0"/>
              <a:t>» компанией ЗАО «Крок инкорпорейтед» была разработана и введена в эксплуатацию на ТЭЦ-20 Мосэнерго система моделирования и оптимизации режимов работы электростанции (далее «СМиОР »),  в состав которой входит бизнес процесс  «</a:t>
            </a:r>
            <a:r>
              <a:rPr lang="en-US" dirty="0"/>
              <a:t>I</a:t>
            </a:r>
            <a:r>
              <a:rPr lang="ru-RU" dirty="0"/>
              <a:t>4</a:t>
            </a:r>
            <a:r>
              <a:rPr lang="en-US" dirty="0"/>
              <a:t>Plan</a:t>
            </a:r>
            <a:r>
              <a:rPr lang="ru-RU" dirty="0"/>
              <a:t> », отвечающий за определение планового состава оборудования и оптимального распределения нагрузок между энергоагрегатами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	Во </a:t>
            </a:r>
            <a:r>
              <a:rPr lang="ru-RU" dirty="0"/>
              <a:t>время эксплуатации «СМиОР</a:t>
            </a:r>
            <a:r>
              <a:rPr lang="ru-RU" dirty="0" smtClean="0"/>
              <a:t>» достигнут </a:t>
            </a:r>
            <a:r>
              <a:rPr lang="ru-RU" dirty="0"/>
              <a:t>экономический эффект в виде сокращения потребности в топливе на 3.28%, из которых: 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0.6</a:t>
            </a:r>
            <a:r>
              <a:rPr lang="ru-RU" dirty="0"/>
              <a:t>% - за счет выбора оптимального планового состава оборудования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0.56</a:t>
            </a:r>
            <a:r>
              <a:rPr lang="ru-RU" dirty="0"/>
              <a:t>% за счет оптимизации распределения топлива между </a:t>
            </a:r>
            <a:r>
              <a:rPr lang="ru-RU" dirty="0" smtClean="0"/>
              <a:t>котлоагрегатами.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	Данные </a:t>
            </a:r>
            <a:r>
              <a:rPr lang="ru-RU" dirty="0"/>
              <a:t>результаты позволяют рассматривать внедренную на ТЭЦ-20 Мосэнерго «СМиОР» применимой к решению подобного рода задач оптимизации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278789034"/>
              </p:ext>
            </p:extLst>
          </p:nvPr>
        </p:nvGraphicFramePr>
        <p:xfrm>
          <a:off x="899592" y="1772816"/>
          <a:ext cx="727280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7045" y="580526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Зависимости расхода газа котлом «К4» от паровой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400667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6" name="Рисунок 5" descr="C:\Users\ArKuzmin\Desktop\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416824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20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51520" y="1340768"/>
                <a:ext cx="8568952" cy="1182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</a:t>
                </a:r>
                <a:r>
                  <a:rPr lang="ru-RU" b="1" dirty="0" smtClean="0"/>
                  <a:t>-критерий Манна–Уитни:</a:t>
                </a:r>
              </a:p>
              <a:p>
                <a:endParaRPr lang="ru-RU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𝑈</m:t>
                      </m:r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𝑛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r>
                        <a:rPr lang="ru-RU" i="1"/>
                        <m:t>∗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𝑛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  <m:r>
                        <a:rPr lang="ru-RU" i="1"/>
                        <m:t>+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𝑛</m:t>
                              </m:r>
                            </m:e>
                            <m:sub>
                              <m:r>
                                <a:rPr lang="ru-RU" i="1"/>
                                <m:t>𝑥</m:t>
                              </m:r>
                            </m:sub>
                          </m:sSub>
                          <m:r>
                            <a:rPr lang="ru-RU" i="1"/>
                            <m:t>∗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𝑛</m:t>
                                  </m:r>
                                </m:e>
                                <m:sub>
                                  <m:r>
                                    <a:rPr lang="ru-RU" i="1"/>
                                    <m:t>𝑥</m:t>
                                  </m:r>
                                </m:sub>
                              </m:sSub>
                              <m:r>
                                <a:rPr lang="ru-RU" i="1"/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ru-RU" i="1"/>
                            <m:t>2</m:t>
                          </m:r>
                        </m:den>
                      </m:f>
                      <m:r>
                        <a:rPr lang="ru-RU" i="1"/>
                        <m:t>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𝑇</m:t>
                          </m:r>
                        </m:e>
                        <m:sub>
                          <m:r>
                            <a:rPr lang="ru-RU" i="1"/>
                            <m:t>𝑥</m:t>
                          </m:r>
                        </m:sub>
                      </m:sSub>
                      <m:r>
                        <a:rPr lang="ru-RU" i="1"/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568952" cy="1182055"/>
              </a:xfrm>
              <a:prstGeom prst="rect">
                <a:avLst/>
              </a:prstGeom>
              <a:blipFill rotWithShape="1">
                <a:blip r:embed="rId2"/>
                <a:stretch>
                  <a:fillRect l="-569" t="-2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42947"/>
              </p:ext>
            </p:extLst>
          </p:nvPr>
        </p:nvGraphicFramePr>
        <p:xfrm>
          <a:off x="467545" y="2612286"/>
          <a:ext cx="8352927" cy="3017520"/>
        </p:xfrm>
        <a:graphic>
          <a:graphicData uri="http://schemas.openxmlformats.org/drawingml/2006/table">
            <a:tbl>
              <a:tblPr firstRow="1" firstCol="1" bandRow="1"/>
              <a:tblGrid>
                <a:gridCol w="1702702"/>
                <a:gridCol w="1595356"/>
                <a:gridCol w="1640738"/>
                <a:gridCol w="1746339"/>
                <a:gridCol w="1667792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Расход газа («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Plan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»), [тыс.нм</a:t>
                      </a:r>
                      <a:r>
                        <a:rPr lang="ru-RU" sz="12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«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»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Расход газа (разработанный программный продукт), [тыс.нм</a:t>
                      </a:r>
                      <a:r>
                        <a:rPr lang="ru-RU" sz="12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значений разработанного программного продукта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10,42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10,24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11,31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11,1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14,63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14,39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15,56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15,72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Сумма рангов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𝑇</m:t>
                        </m:r>
                      </m:e>
                      <m:sub>
                        <m:r>
                          <a:rPr lang="ru-RU" i="1"/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= 31. Тогда </a:t>
                </a:r>
                <a14:m>
                  <m:oMath xmlns:m="http://schemas.openxmlformats.org/officeDocument/2006/math">
                    <m:r>
                      <a:rPr lang="ru-RU" i="1"/>
                      <m:t>𝑈</m:t>
                    </m:r>
                    <m:r>
                      <a:rPr lang="ru-RU" i="1"/>
                      <m:t>=9</m:t>
                    </m:r>
                  </m:oMath>
                </a14:m>
                <a:r>
                  <a:rPr lang="ru-RU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5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𝑈</m:t>
                          </m:r>
                        </m:e>
                        <m:sub>
                          <m:r>
                            <a:rPr lang="ru-RU" i="1"/>
                            <m:t>кр</m:t>
                          </m:r>
                        </m:sub>
                      </m:sSub>
                      <m:r>
                        <a:rPr lang="ru-RU" i="1"/>
                        <m:t>=5.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𝑼</m:t>
                        </m:r>
                        <m:r>
                          <a:rPr lang="ru-RU" b="1" i="1"/>
                          <m:t>&gt;</m:t>
                        </m:r>
                        <m:r>
                          <a:rPr lang="en-US" b="1" i="1"/>
                          <m:t>𝑼</m:t>
                        </m:r>
                      </m:e>
                      <m:sub>
                        <m:r>
                          <a:rPr lang="ru-RU" b="1" i="1"/>
                          <m:t>кр</m:t>
                        </m:r>
                      </m:sub>
                    </m:sSub>
                  </m:oMath>
                </a14:m>
                <a:r>
                  <a:rPr lang="ru-RU" b="1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34076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Рассмотрены ситуации: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«обычная»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одного вида топлива»</a:t>
            </a:r>
          </a:p>
        </p:txBody>
      </p:sp>
    </p:spTree>
    <p:extLst>
      <p:ext uri="{BB962C8B-B14F-4D97-AF65-F5344CB8AC3E}">
        <p14:creationId xmlns:p14="http://schemas.microsoft.com/office/powerpoint/2010/main" val="318385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49857"/>
              </p:ext>
            </p:extLst>
          </p:nvPr>
        </p:nvGraphicFramePr>
        <p:xfrm>
          <a:off x="899590" y="2060850"/>
          <a:ext cx="7560841" cy="4248468"/>
        </p:xfrm>
        <a:graphic>
          <a:graphicData uri="http://schemas.openxmlformats.org/drawingml/2006/table">
            <a:tbl>
              <a:tblPr firstRow="1" firstCol="1" bandRow="1"/>
              <a:tblGrid>
                <a:gridCol w="1785342"/>
                <a:gridCol w="1211819"/>
                <a:gridCol w="1340586"/>
                <a:gridCol w="1909367"/>
                <a:gridCol w="1313727"/>
              </a:tblGrid>
              <a:tr h="31926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Режим работы («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»)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Режим работы (разработанное ПО)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890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Котлоагрегат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К2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47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К3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К4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220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К5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209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99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К6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211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6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Расход газа, [тыс.нм</a:t>
                      </a:r>
                      <a:r>
                        <a:rPr lang="ru-RU" sz="7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50,051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</a:rPr>
                        <a:t>50,043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926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Расход мазута,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890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Финансовые затраты на топливо, [руб./час]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174278,66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b="1">
                          <a:effectLst/>
                          <a:latin typeface="Times New Roman"/>
                          <a:ea typeface="Times New Roman"/>
                        </a:rPr>
                        <a:t>174249,73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3853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700" b="1">
                          <a:effectLst/>
                          <a:latin typeface="Times New Roman"/>
                          <a:ea typeface="Times New Roman"/>
                        </a:rPr>
                        <a:t>КПД группы котлоагрегатов, </a:t>
                      </a: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</a:rPr>
                        <a:t>[%]</a:t>
                      </a:r>
                      <a:endParaRPr lang="ru-RU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93</a:t>
                      </a:r>
                      <a:r>
                        <a:rPr lang="en-US" sz="90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90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900" b="1" dirty="0">
                          <a:effectLst/>
                          <a:latin typeface="Times New Roman"/>
                          <a:ea typeface="Times New Roman"/>
                        </a:rPr>
                        <a:t>93,803</a:t>
                      </a:r>
                      <a:endParaRPr lang="ru-RU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«Обычная».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411028845"/>
              </p:ext>
            </p:extLst>
          </p:nvPr>
        </p:nvGraphicFramePr>
        <p:xfrm>
          <a:off x="1115616" y="1772816"/>
          <a:ext cx="734481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899592" y="537321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значения критерия расхода газа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Проблема </a:t>
            </a:r>
            <a:r>
              <a:rPr lang="ru-RU" sz="2400" dirty="0"/>
              <a:t>энергосбережения в настоящее время представляет собой стратегическое направление деятельности не только отдельных предприятий, но и экономической политики государства в целом. Одним из основных важнейших направлений энергосбережения является снижение затрат топливных ресурсов на производство энергии.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537321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значения критерия расхода мазута от коэффициента относительной важности расхода газа по отношению к другим критериям.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65571401"/>
              </p:ext>
            </p:extLst>
          </p:nvPr>
        </p:nvGraphicFramePr>
        <p:xfrm>
          <a:off x="899592" y="1778634"/>
          <a:ext cx="7560839" cy="359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94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803618201"/>
              </p:ext>
            </p:extLst>
          </p:nvPr>
        </p:nvGraphicFramePr>
        <p:xfrm>
          <a:off x="1043608" y="1748790"/>
          <a:ext cx="7416824" cy="362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87624" y="53732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финансовых затрат на топливо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«Приоритет одного вида топлива».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68175943"/>
              </p:ext>
            </p:extLst>
          </p:nvPr>
        </p:nvGraphicFramePr>
        <p:xfrm>
          <a:off x="899592" y="1570672"/>
          <a:ext cx="7560839" cy="37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15616" y="522920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Зависимость значения критерия КПД очереди котлоагрегатов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</a:t>
            </a:r>
            <a:r>
              <a:rPr lang="ru-RU" sz="3400" dirty="0"/>
              <a:t>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параметры, необходимые </a:t>
            </a:r>
            <a:r>
              <a:rPr lang="ru-RU" sz="3400" dirty="0"/>
              <a:t>для построения математической </a:t>
            </a:r>
            <a:r>
              <a:rPr lang="ru-RU" sz="3400" dirty="0" smtClean="0"/>
              <a:t>модели</a:t>
            </a:r>
            <a:r>
              <a:rPr lang="en-US" sz="3400" dirty="0" smtClean="0"/>
              <a:t>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критерии </a:t>
            </a:r>
            <a:r>
              <a:rPr lang="ru-RU" sz="3400" dirty="0" smtClean="0"/>
              <a:t>оптимизации</a:t>
            </a:r>
            <a:r>
              <a:rPr lang="en-US" sz="3400" dirty="0" smtClean="0"/>
              <a:t>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целевая функция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</a:t>
            </a:r>
            <a:r>
              <a:rPr lang="en-US" sz="3400" dirty="0"/>
              <a:t>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Построена математическая </a:t>
            </a:r>
            <a:r>
              <a:rPr lang="ru-RU" sz="3400" dirty="0" smtClean="0"/>
              <a:t>модель,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метод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оптимизации,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алгоритм, реализующий </a:t>
            </a:r>
            <a:r>
              <a:rPr lang="ru-RU" sz="3400" dirty="0"/>
              <a:t>данный </a:t>
            </a:r>
            <a:r>
              <a:rPr lang="ru-RU" sz="3400" dirty="0" smtClean="0"/>
              <a:t>метод,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Проведено исследование разработанного метода.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33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Критерии оптимизации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4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	</a:t>
            </a:r>
            <a:r>
              <a:rPr lang="ru-RU" sz="2200" dirty="0" smtClean="0"/>
              <a:t>Задача 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определение оптимального состава очереди котлоагрегатов,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паровых нагрузок,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/>
              <a:t>т</a:t>
            </a:r>
            <a:r>
              <a:rPr lang="ru-RU" sz="2200" dirty="0" smtClean="0"/>
              <a:t>оплива, </a:t>
            </a:r>
            <a:r>
              <a:rPr lang="ru-RU" sz="2200" dirty="0" smtClean="0"/>
              <a:t>используемого </a:t>
            </a:r>
            <a:r>
              <a:rPr lang="ru-RU" sz="2200" dirty="0" smtClean="0"/>
              <a:t>каждым </a:t>
            </a:r>
            <a:r>
              <a:rPr lang="ru-RU" sz="2200" dirty="0" smtClean="0"/>
              <a:t>из котлов.</a:t>
            </a:r>
          </a:p>
          <a:p>
            <a:pPr algn="just"/>
            <a:endParaRPr lang="ru-RU" sz="2200" dirty="0"/>
          </a:p>
          <a:p>
            <a:pPr algn="just"/>
            <a:r>
              <a:rPr lang="ru-RU" sz="2200" dirty="0" smtClean="0"/>
              <a:t>	В </a:t>
            </a:r>
            <a:r>
              <a:rPr lang="ru-RU" sz="2200" dirty="0"/>
              <a:t>качестве критериев оптимизации режимов работы </a:t>
            </a:r>
            <a:r>
              <a:rPr lang="ru-RU" sz="2200" dirty="0" smtClean="0"/>
              <a:t>котлоагрегатов выделим:</a:t>
            </a:r>
          </a:p>
          <a:p>
            <a:pPr algn="just"/>
            <a:endParaRPr lang="ru-RU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расход </a:t>
            </a:r>
            <a:r>
              <a:rPr lang="ru-RU" sz="2200" dirty="0" smtClean="0"/>
              <a:t>газа -</a:t>
            </a:r>
            <a:r>
              <a:rPr lang="en-US" sz="2200" dirty="0" smtClean="0"/>
              <a:t>&gt; </a:t>
            </a:r>
            <a:r>
              <a:rPr lang="en-US" sz="2200" b="1" dirty="0" smtClean="0"/>
              <a:t>min</a:t>
            </a:r>
            <a:r>
              <a:rPr lang="ru-RU" sz="2200" dirty="0" smtClean="0"/>
              <a:t>,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расход жидкого топлива (мазута</a:t>
            </a:r>
            <a:r>
              <a:rPr lang="ru-RU" sz="2200" dirty="0" smtClean="0"/>
              <a:t>)</a:t>
            </a:r>
            <a:r>
              <a:rPr lang="en-US" sz="2200" dirty="0" smtClean="0"/>
              <a:t> -&gt; </a:t>
            </a:r>
            <a:r>
              <a:rPr lang="en-US" sz="2200" b="1" dirty="0" smtClean="0"/>
              <a:t>min</a:t>
            </a:r>
            <a:r>
              <a:rPr lang="ru-RU" sz="2200" dirty="0" smtClean="0"/>
              <a:t>, 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финансовые </a:t>
            </a:r>
            <a:r>
              <a:rPr lang="ru-RU" sz="2200" dirty="0"/>
              <a:t>затраты на используемое </a:t>
            </a:r>
            <a:r>
              <a:rPr lang="ru-RU" sz="2200" dirty="0" smtClean="0"/>
              <a:t>топливо</a:t>
            </a:r>
            <a:r>
              <a:rPr lang="en-US" sz="2200" dirty="0" smtClean="0"/>
              <a:t> -&gt; </a:t>
            </a:r>
            <a:r>
              <a:rPr lang="en-US" sz="2200" b="1" dirty="0" smtClean="0"/>
              <a:t>min</a:t>
            </a:r>
            <a:r>
              <a:rPr lang="ru-RU" sz="2200" dirty="0" smtClean="0"/>
              <a:t>,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коэффициент </a:t>
            </a:r>
            <a:r>
              <a:rPr lang="ru-RU" sz="2200" dirty="0"/>
              <a:t>полезного действия (КПД) группы </a:t>
            </a:r>
            <a:r>
              <a:rPr lang="ru-RU" sz="2200" dirty="0" smtClean="0"/>
              <a:t>котлоагрегатов</a:t>
            </a:r>
            <a:r>
              <a:rPr lang="en-US" sz="2200" dirty="0" smtClean="0"/>
              <a:t> -&gt; </a:t>
            </a:r>
            <a:r>
              <a:rPr lang="en-US" sz="2200" b="1" dirty="0" smtClean="0"/>
              <a:t>max</a:t>
            </a:r>
            <a:r>
              <a:rPr lang="ru-RU" sz="2200" dirty="0" smtClean="0"/>
              <a:t>.</a:t>
            </a:r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5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Параметры, 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учитываемые </a:t>
            </a: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 математической модели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484784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1. </a:t>
            </a:r>
            <a:r>
              <a:rPr lang="ru-RU" dirty="0" smtClean="0"/>
              <a:t>Вид</a:t>
            </a:r>
            <a:r>
              <a:rPr lang="ru-RU" dirty="0"/>
              <a:t>, марка и характеристики сжигаемого </a:t>
            </a:r>
            <a:r>
              <a:rPr lang="ru-RU" dirty="0" smtClean="0"/>
              <a:t>топлива;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2. параметры</a:t>
            </a:r>
            <a:r>
              <a:rPr lang="ru-RU" dirty="0"/>
              <a:t>, определяемые при тепловом расчете котельных </a:t>
            </a:r>
            <a:r>
              <a:rPr lang="ru-RU" dirty="0" smtClean="0"/>
              <a:t>агрегатов;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3. нормативные </a:t>
            </a:r>
            <a:r>
              <a:rPr lang="ru-RU" dirty="0"/>
              <a:t>характеристики и параметры, определяемые при </a:t>
            </a:r>
            <a:r>
              <a:rPr lang="ru-RU" dirty="0" err="1"/>
              <a:t>режимно</a:t>
            </a:r>
            <a:r>
              <a:rPr lang="ru-RU" dirty="0"/>
              <a:t> - наладочных испытаниях </a:t>
            </a:r>
            <a:r>
              <a:rPr lang="ru-RU" dirty="0" err="1" smtClean="0"/>
              <a:t>энергоагрегатов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4. корректирующие </a:t>
            </a:r>
            <a:r>
              <a:rPr lang="ru-RU" dirty="0"/>
              <a:t>параметры, замеряемые в процессе эксплуатации при текущем режиме </a:t>
            </a:r>
            <a:r>
              <a:rPr lang="ru-RU" dirty="0" smtClean="0"/>
              <a:t>работы;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5. входные </a:t>
            </a:r>
            <a:r>
              <a:rPr lang="ru-RU" dirty="0"/>
              <a:t>управляемые переменные: состав загружаемых агрегатов; паровая нагрузка для каждого </a:t>
            </a:r>
            <a:r>
              <a:rPr lang="ru-RU" dirty="0" smtClean="0"/>
              <a:t>агрегата.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6. выходные </a:t>
            </a:r>
            <a:r>
              <a:rPr lang="ru-RU" dirty="0"/>
              <a:t>параметры: оптимальный состав загружаемых агрегатов; оптимальная паровая нагрузка для каждого </a:t>
            </a:r>
            <a:r>
              <a:rPr lang="ru-RU" dirty="0" smtClean="0"/>
              <a:t>агрегата.</a:t>
            </a:r>
            <a:endParaRPr lang="ru-RU" dirty="0"/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09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КПД группы котлоагрегатов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КПД  группы котлоагрегатов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536" y="4306163"/>
                <a:ext cx="8424936" cy="1380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=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𝑘</m:t>
                        </m:r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2000" dirty="0"/>
                  <a:t> – вектор </a:t>
                </a:r>
                <a:r>
                  <a:rPr lang="ru-RU" sz="2000" dirty="0" err="1"/>
                  <a:t>паропроизводительностей</a:t>
                </a:r>
                <a:r>
                  <a:rPr lang="ru-RU" sz="2000" dirty="0"/>
                  <a:t> </a:t>
                </a:r>
                <a:r>
                  <a:rPr lang="en-US" sz="2000" dirty="0"/>
                  <a:t>n </a:t>
                </a:r>
                <a:r>
                  <a:rPr lang="ru-RU" sz="2000" dirty="0" smtClean="0"/>
                  <a:t>котлоагрегатов;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– КПД полезного действия </a:t>
                </a:r>
                <a:r>
                  <a:rPr lang="en-US" sz="2000" dirty="0" err="1"/>
                  <a:t>i</a:t>
                </a:r>
                <a:r>
                  <a:rPr lang="ru-RU" sz="2000" dirty="0"/>
                  <a:t>-го </a:t>
                </a:r>
                <a:r>
                  <a:rPr lang="ru-RU" sz="2000" dirty="0" smtClean="0"/>
                  <a:t>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– </a:t>
                </a:r>
                <a:r>
                  <a:rPr lang="ru-RU" sz="2000" dirty="0" err="1" smtClean="0"/>
                  <a:t>теплопроизводительность</a:t>
                </a:r>
                <a:r>
                  <a:rPr lang="ru-RU" sz="2000" dirty="0" smtClean="0"/>
                  <a:t> </a:t>
                </a:r>
                <a:r>
                  <a:rPr lang="en-US" sz="2000" dirty="0" err="1"/>
                  <a:t>i</a:t>
                </a:r>
                <a:r>
                  <a:rPr lang="ru-RU" sz="2000" dirty="0"/>
                  <a:t>-го </a:t>
                </a:r>
                <a:r>
                  <a:rPr lang="ru-RU" sz="2000" dirty="0" smtClean="0"/>
                  <a:t>агрегата.</a:t>
                </a:r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06163"/>
                <a:ext cx="8424936" cy="1380250"/>
              </a:xfrm>
              <a:prstGeom prst="rect">
                <a:avLst/>
              </a:prstGeom>
              <a:blipFill rotWithShape="1">
                <a:blip r:embed="rId2"/>
                <a:stretch>
                  <a:fillRect l="-796" t="-2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газа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газа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г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г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газ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n </a:t>
                </a:r>
                <a:r>
                  <a:rPr lang="ru-RU" dirty="0"/>
                  <a:t>котлоагрегатов, работающих на газе.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51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мазута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8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мазута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m </a:t>
                </a:r>
                <a:r>
                  <a:rPr lang="ru-RU" dirty="0"/>
                  <a:t>котлоагрегатов, работающих на мазуте.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51" t="-3311" r="-72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м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м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финансовых затрат на используемое топливо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финансовых затрат на используемое топливо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м+г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𝐷𝑘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78396" y="3573016"/>
                <a:ext cx="7992888" cy="2916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dirty="0"/>
                  <a:t> – цена на мазут;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m </a:t>
                </a:r>
                <a:r>
                  <a:rPr lang="ru-RU" dirty="0"/>
                  <a:t>котлоагрегатов, работающих на жидком топливе (мазуте).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м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расход мазута (тонн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тонн/час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dirty="0"/>
                  <a:t> – цена на газ;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n </a:t>
                </a:r>
                <a:r>
                  <a:rPr lang="ru-RU" dirty="0"/>
                  <a:t>котлоагрегатов, работающих на газе.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г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расход газа (тыс. м</a:t>
                </a:r>
                <a:r>
                  <a:rPr lang="ru-RU" baseline="30000" dirty="0"/>
                  <a:t>3</a:t>
                </a:r>
                <a:r>
                  <a:rPr lang="ru-RU" dirty="0"/>
                  <a:t>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тонн/час.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6" y="3573016"/>
                <a:ext cx="7992888" cy="2916183"/>
              </a:xfrm>
              <a:prstGeom prst="rect">
                <a:avLst/>
              </a:prstGeom>
              <a:blipFill rotWithShape="1">
                <a:blip r:embed="rId3"/>
                <a:stretch>
                  <a:fillRect l="-686" t="-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1997</Words>
  <Application>Microsoft Office PowerPoint</Application>
  <PresentationFormat>Экран (4:3)</PresentationFormat>
  <Paragraphs>329</Paragraphs>
  <Slides>33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Тема Office</vt:lpstr>
      <vt:lpstr>Microsoft Visio Drawing</vt:lpstr>
      <vt:lpstr>Многокритериальная оптимизация режимов работы котельного отделения электростанции</vt:lpstr>
      <vt:lpstr>Цель и задачи работы</vt:lpstr>
      <vt:lpstr>Введение</vt:lpstr>
      <vt:lpstr>Критерии оптимизации </vt:lpstr>
      <vt:lpstr>Параметры, учитываемые в математической модели </vt:lpstr>
      <vt:lpstr>Критерий КПД группы котлоагрегатов</vt:lpstr>
      <vt:lpstr>Критерий расхода газа</vt:lpstr>
      <vt:lpstr>Критерий расхода мазута</vt:lpstr>
      <vt:lpstr>Критерий финансовых затрат на используемое топливо</vt:lpstr>
      <vt:lpstr>Ограничения</vt:lpstr>
      <vt:lpstr>Задача оптимизации</vt:lpstr>
      <vt:lpstr>Метод многокритериальной оптимизации</vt:lpstr>
      <vt:lpstr>Формирование множества возможных векторных критериев</vt:lpstr>
      <vt:lpstr>Формирование множества возможных векторных критериев</vt:lpstr>
      <vt:lpstr>«Локальная» оптимизация</vt:lpstr>
      <vt:lpstr>Выбор начальных решений</vt:lpstr>
      <vt:lpstr>Выбор начальных решений</vt:lpstr>
      <vt:lpstr>Формирование множества возможных векторных критериев</vt:lpstr>
      <vt:lpstr>Выбор наилучшего векторного критерия</vt:lpstr>
      <vt:lpstr>Множество Парето</vt:lpstr>
      <vt:lpstr>Сужение множества Парето</vt:lpstr>
      <vt:lpstr>Метод целевого программирования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188</cp:revision>
  <dcterms:created xsi:type="dcterms:W3CDTF">2012-12-23T10:07:41Z</dcterms:created>
  <dcterms:modified xsi:type="dcterms:W3CDTF">2014-05-19T05:08:30Z</dcterms:modified>
</cp:coreProperties>
</file>