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01" r:id="rId4"/>
    <p:sldId id="302" r:id="rId5"/>
    <p:sldId id="276" r:id="rId6"/>
    <p:sldId id="279" r:id="rId7"/>
    <p:sldId id="303" r:id="rId8"/>
    <p:sldId id="284" r:id="rId9"/>
    <p:sldId id="258" r:id="rId10"/>
    <p:sldId id="280" r:id="rId11"/>
    <p:sldId id="287" r:id="rId12"/>
    <p:sldId id="289" r:id="rId13"/>
    <p:sldId id="288" r:id="rId14"/>
    <p:sldId id="281" r:id="rId15"/>
    <p:sldId id="286" r:id="rId16"/>
    <p:sldId id="283" r:id="rId17"/>
    <p:sldId id="304" r:id="rId18"/>
    <p:sldId id="305" r:id="rId19"/>
    <p:sldId id="293" r:id="rId20"/>
    <p:sldId id="295" r:id="rId21"/>
    <p:sldId id="294" r:id="rId22"/>
    <p:sldId id="291" r:id="rId23"/>
    <p:sldId id="292" r:id="rId24"/>
    <p:sldId id="296" r:id="rId25"/>
    <p:sldId id="299" r:id="rId26"/>
    <p:sldId id="300" r:id="rId27"/>
    <p:sldId id="273" r:id="rId28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Kuz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44" autoAdjust="0"/>
  </p:normalViewPr>
  <p:slideViewPr>
    <p:cSldViewPr>
      <p:cViewPr>
        <p:scale>
          <a:sx n="70" d="100"/>
          <a:sy n="70" d="100"/>
        </p:scale>
        <p:origin x="-138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400" dirty="0"/>
              <a:t>Зависимости</a:t>
            </a:r>
            <a:r>
              <a:rPr lang="ru-RU" sz="1400" baseline="0" dirty="0"/>
              <a:t> расхода </a:t>
            </a:r>
            <a:r>
              <a:rPr lang="ru-RU" sz="1400" baseline="0" dirty="0" smtClean="0"/>
              <a:t>топлива от </a:t>
            </a:r>
            <a:r>
              <a:rPr lang="ru-RU" sz="1400" baseline="0" dirty="0"/>
              <a:t>суммарной паропроизводительности </a:t>
            </a:r>
            <a:endParaRPr lang="ru-RU" sz="1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Лист4!$B$1</c:f>
              <c:strCache>
                <c:ptCount val="1"/>
                <c:pt idx="0">
                  <c:v>Разработанный ПК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numRef>
              <c:f>Лист4!$A$2:$A$12</c:f>
              <c:numCache>
                <c:formatCode>General</c:formatCode>
                <c:ptCount val="11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</c:numCache>
            </c:numRef>
          </c:cat>
          <c:val>
            <c:numRef>
              <c:f>Лист4!$B$2:$B$12</c:f>
              <c:numCache>
                <c:formatCode>0.00</c:formatCode>
                <c:ptCount val="11"/>
                <c:pt idx="0">
                  <c:v>7.87</c:v>
                </c:pt>
                <c:pt idx="1">
                  <c:v>11.75</c:v>
                </c:pt>
                <c:pt idx="2">
                  <c:v>15.63</c:v>
                </c:pt>
                <c:pt idx="3">
                  <c:v>18.89</c:v>
                </c:pt>
                <c:pt idx="4">
                  <c:v>22.48</c:v>
                </c:pt>
                <c:pt idx="5">
                  <c:v>27.38</c:v>
                </c:pt>
                <c:pt idx="6">
                  <c:v>31.34</c:v>
                </c:pt>
                <c:pt idx="7">
                  <c:v>35.277999999999999</c:v>
                </c:pt>
                <c:pt idx="8">
                  <c:v>39.18</c:v>
                </c:pt>
                <c:pt idx="9">
                  <c:v>43.1</c:v>
                </c:pt>
                <c:pt idx="10">
                  <c:v>47.03</c:v>
                </c:pt>
              </c:numCache>
            </c:numRef>
          </c:val>
        </c:ser>
        <c:ser>
          <c:idx val="2"/>
          <c:order val="1"/>
          <c:tx>
            <c:strRef>
              <c:f>Лист4!$C$1</c:f>
              <c:strCache>
                <c:ptCount val="1"/>
                <c:pt idx="0">
                  <c:v>ПК "I4Plan"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dk1"/>
              </a:solidFill>
              <a:prstDash val="sysDash"/>
            </a:ln>
            <a:effectLst/>
          </c:spPr>
          <c:invertIfNegative val="0"/>
          <c:cat>
            <c:numRef>
              <c:f>Лист4!$A$2:$A$12</c:f>
              <c:numCache>
                <c:formatCode>General</c:formatCode>
                <c:ptCount val="11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</c:numCache>
            </c:numRef>
          </c:cat>
          <c:val>
            <c:numRef>
              <c:f>Лист4!$C$2:$C$12</c:f>
              <c:numCache>
                <c:formatCode>General</c:formatCode>
                <c:ptCount val="11"/>
                <c:pt idx="0">
                  <c:v>8.0061510000000009</c:v>
                </c:pt>
                <c:pt idx="1">
                  <c:v>13.128275</c:v>
                </c:pt>
                <c:pt idx="2">
                  <c:v>17.172681000000001</c:v>
                </c:pt>
                <c:pt idx="3">
                  <c:v>20.752554</c:v>
                </c:pt>
                <c:pt idx="4">
                  <c:v>25.341704</c:v>
                </c:pt>
                <c:pt idx="5">
                  <c:v>29.535627399999999</c:v>
                </c:pt>
                <c:pt idx="6">
                  <c:v>32.0210182</c:v>
                </c:pt>
                <c:pt idx="7">
                  <c:v>39.768889399999999</c:v>
                </c:pt>
                <c:pt idx="8">
                  <c:v>42.992213999999997</c:v>
                </c:pt>
                <c:pt idx="9">
                  <c:v>48.155630000000002</c:v>
                </c:pt>
                <c:pt idx="10">
                  <c:v>47.843619000000004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7269504"/>
        <c:axId val="108611840"/>
      </c:barChart>
      <c:catAx>
        <c:axId val="107269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b="0"/>
                  <a:t>Суммарная</a:t>
                </a:r>
                <a:r>
                  <a:rPr lang="ru-RU" b="0" baseline="0"/>
                  <a:t> паропроизводительность очереди котлоагрегатов, </a:t>
                </a:r>
                <a:r>
                  <a:rPr lang="en-US" b="0" baseline="0"/>
                  <a:t>[</a:t>
                </a:r>
                <a:r>
                  <a:rPr lang="ru-RU" b="0" baseline="0"/>
                  <a:t>т/час</a:t>
                </a:r>
                <a:r>
                  <a:rPr lang="en-US" b="0" baseline="0"/>
                  <a:t>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8611840"/>
        <c:crosses val="autoZero"/>
        <c:auto val="1"/>
        <c:lblAlgn val="ctr"/>
        <c:lblOffset val="100"/>
        <c:noMultiLvlLbl val="0"/>
      </c:catAx>
      <c:valAx>
        <c:axId val="108611840"/>
        <c:scaling>
          <c:orientation val="minMax"/>
          <c:max val="5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 dirty="0"/>
                  <a:t>Расход</a:t>
                </a:r>
                <a:r>
                  <a:rPr lang="ru-RU" b="0" baseline="0" dirty="0"/>
                  <a:t> </a:t>
                </a:r>
                <a:r>
                  <a:rPr lang="ru-RU" b="0" baseline="0" dirty="0" smtClean="0"/>
                  <a:t>топлива, </a:t>
                </a:r>
                <a:r>
                  <a:rPr lang="en-US" b="0" baseline="0" dirty="0"/>
                  <a:t>[</a:t>
                </a:r>
                <a:r>
                  <a:rPr lang="ru-RU" b="0" baseline="0" dirty="0" err="1" smtClean="0"/>
                  <a:t>тт</a:t>
                </a:r>
                <a:r>
                  <a:rPr lang="ru-RU" b="0" baseline="0" dirty="0" smtClean="0"/>
                  <a:t>/час</a:t>
                </a:r>
                <a:r>
                  <a:rPr lang="en-US" b="0" baseline="0" dirty="0"/>
                  <a:t>]</a:t>
                </a:r>
                <a:endParaRPr lang="ru-RU" b="0" dirty="0"/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crossAx val="107269504"/>
        <c:crosses val="autoZero"/>
        <c:crossBetween val="between"/>
        <c:majorUnit val="5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Лист1!$I$1</c:f>
              <c:strCache>
                <c:ptCount val="1"/>
                <c:pt idx="0">
                  <c:v>"I4Plan"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Лист1!$I$2:$I$6</c:f>
              <c:numCache>
                <c:formatCode>General</c:formatCode>
                <c:ptCount val="5"/>
                <c:pt idx="0">
                  <c:v>10.423</c:v>
                </c:pt>
                <c:pt idx="1">
                  <c:v>11.304</c:v>
                </c:pt>
                <c:pt idx="2">
                  <c:v>14.633000000000001</c:v>
                </c:pt>
                <c:pt idx="3">
                  <c:v>15.839</c:v>
                </c:pt>
                <c:pt idx="4">
                  <c:v>15.999000000000001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Лист1!$J$1</c:f>
              <c:strCache>
                <c:ptCount val="1"/>
                <c:pt idx="0">
                  <c:v>Разработанный программный комплекс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Лист1!$J$2:$J$6</c:f>
              <c:numCache>
                <c:formatCode>General</c:formatCode>
                <c:ptCount val="5"/>
                <c:pt idx="0">
                  <c:v>10.24</c:v>
                </c:pt>
                <c:pt idx="1">
                  <c:v>11.1</c:v>
                </c:pt>
                <c:pt idx="2">
                  <c:v>14.39</c:v>
                </c:pt>
                <c:pt idx="3">
                  <c:v>15.56</c:v>
                </c:pt>
                <c:pt idx="4">
                  <c:v>15.72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14720"/>
        <c:axId val="160416896"/>
      </c:scatterChart>
      <c:valAx>
        <c:axId val="160414720"/>
        <c:scaling>
          <c:orientation val="minMax"/>
          <c:max val="201"/>
          <c:min val="129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100" b="0"/>
                  <a:t>Паровая</a:t>
                </a:r>
                <a:r>
                  <a:rPr lang="ru-RU" sz="1100" b="0" baseline="0"/>
                  <a:t> нагрузка на котел (тонн/час)</a:t>
                </a:r>
                <a:endParaRPr lang="ru-RU" sz="110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416896"/>
        <c:crosses val="autoZero"/>
        <c:crossBetween val="midCat"/>
        <c:majorUnit val="5"/>
      </c:valAx>
      <c:valAx>
        <c:axId val="160416896"/>
        <c:scaling>
          <c:orientation val="minMax"/>
          <c:max val="17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100" b="0">
                    <a:latin typeface="+mn-lt"/>
                  </a:rPr>
                  <a:t>Расход газа котлом, </a:t>
                </a:r>
                <a:r>
                  <a:rPr lang="en-US" sz="1100" b="0">
                    <a:latin typeface="+mn-lt"/>
                  </a:rPr>
                  <a:t>[</a:t>
                </a:r>
                <a:r>
                  <a:rPr lang="ru-RU" sz="1100" b="0">
                    <a:latin typeface="+mn-lt"/>
                  </a:rPr>
                  <a:t>тыс.нм3/час</a:t>
                </a:r>
                <a:r>
                  <a:rPr lang="en-US" sz="1100" b="0">
                    <a:latin typeface="+mn-lt"/>
                  </a:rPr>
                  <a:t>]</a:t>
                </a:r>
                <a:endParaRPr lang="ru-RU" sz="1100" b="0">
                  <a:latin typeface="+mn-lt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414720"/>
        <c:crosses val="autoZero"/>
        <c:crossBetween val="midCat"/>
        <c:majorUnit val="0.8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Лист3!$C$33</c:f>
              <c:strCache>
                <c:ptCount val="1"/>
                <c:pt idx="0">
                  <c:v>Расход газа, [тыс.нм3/час]</c:v>
                </c:pt>
              </c:strCache>
            </c:strRef>
          </c:tx>
          <c:marker>
            <c:symbol val="none"/>
          </c:marker>
          <c:xVal>
            <c:numRef>
              <c:f>Лист3!$B$34:$B$42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Лист3!$C$34:$C$42</c:f>
              <c:numCache>
                <c:formatCode>0.00</c:formatCode>
                <c:ptCount val="9"/>
                <c:pt idx="0">
                  <c:v>39.29</c:v>
                </c:pt>
                <c:pt idx="1">
                  <c:v>37.6</c:v>
                </c:pt>
                <c:pt idx="2">
                  <c:v>37.450000000000003</c:v>
                </c:pt>
                <c:pt idx="3">
                  <c:v>36.9</c:v>
                </c:pt>
                <c:pt idx="4">
                  <c:v>14.84</c:v>
                </c:pt>
                <c:pt idx="5">
                  <c:v>14.3</c:v>
                </c:pt>
                <c:pt idx="6">
                  <c:v>11.9</c:v>
                </c:pt>
                <c:pt idx="7">
                  <c:v>11.25</c:v>
                </c:pt>
                <c:pt idx="8">
                  <c:v>10.8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Лист3!$D$33</c:f>
              <c:strCache>
                <c:ptCount val="1"/>
                <c:pt idx="0">
                  <c:v>Расход мазута, [т./час]</c:v>
                </c:pt>
              </c:strCache>
            </c:strRef>
          </c:tx>
          <c:marker>
            <c:symbol val="none"/>
          </c:marker>
          <c:xVal>
            <c:numRef>
              <c:f>Лист3!$B$34:$B$42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Лист3!$D$34:$D$42</c:f>
              <c:numCache>
                <c:formatCode>General</c:formatCode>
                <c:ptCount val="9"/>
                <c:pt idx="0">
                  <c:v>9.25</c:v>
                </c:pt>
                <c:pt idx="1">
                  <c:v>10.75</c:v>
                </c:pt>
                <c:pt idx="2">
                  <c:v>10.88</c:v>
                </c:pt>
                <c:pt idx="3">
                  <c:v>11.23</c:v>
                </c:pt>
                <c:pt idx="4">
                  <c:v>29.9</c:v>
                </c:pt>
                <c:pt idx="5">
                  <c:v>30.5</c:v>
                </c:pt>
                <c:pt idx="6">
                  <c:v>32.6</c:v>
                </c:pt>
                <c:pt idx="7">
                  <c:v>33.06</c:v>
                </c:pt>
                <c:pt idx="8">
                  <c:v>33.4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727040"/>
        <c:axId val="160728960"/>
      </c:scatterChart>
      <c:valAx>
        <c:axId val="160727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Коэффициент</a:t>
                </a:r>
                <a:r>
                  <a:rPr lang="ru-RU" baseline="0"/>
                  <a:t> относительной важности расхода газа, </a:t>
                </a:r>
                <a:r>
                  <a:rPr lang="en-US" baseline="0"/>
                  <a:t>[%]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728960"/>
        <c:crosses val="autoZero"/>
        <c:crossBetween val="midCat"/>
      </c:valAx>
      <c:valAx>
        <c:axId val="16072896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60727040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Лист3!$J$1</c:f>
              <c:strCache>
                <c:ptCount val="1"/>
                <c:pt idx="0">
                  <c:v>Финансовые затраты на топливо</c:v>
                </c:pt>
              </c:strCache>
            </c:strRef>
          </c:tx>
          <c:marker>
            <c:symbol val="none"/>
          </c:marker>
          <c:xVal>
            <c:numRef>
              <c:f>Лист3!$I$2:$I$10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Лист3!$J$2:$J$10</c:f>
              <c:numCache>
                <c:formatCode>General</c:formatCode>
                <c:ptCount val="9"/>
                <c:pt idx="0">
                  <c:v>196.9</c:v>
                </c:pt>
                <c:pt idx="1">
                  <c:v>200.9</c:v>
                </c:pt>
                <c:pt idx="2">
                  <c:v>201.1</c:v>
                </c:pt>
                <c:pt idx="3">
                  <c:v>201.5</c:v>
                </c:pt>
                <c:pt idx="4">
                  <c:v>246.7</c:v>
                </c:pt>
                <c:pt idx="5">
                  <c:v>247.8</c:v>
                </c:pt>
                <c:pt idx="6">
                  <c:v>253.23</c:v>
                </c:pt>
                <c:pt idx="7">
                  <c:v>254.1</c:v>
                </c:pt>
                <c:pt idx="8">
                  <c:v>254.6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755712"/>
        <c:axId val="160757632"/>
      </c:scatterChart>
      <c:valAx>
        <c:axId val="160755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757632"/>
        <c:crosses val="autoZero"/>
        <c:crossBetween val="midCat"/>
        <c:majorUnit val="10"/>
      </c:valAx>
      <c:valAx>
        <c:axId val="160757632"/>
        <c:scaling>
          <c:orientation val="minMax"/>
          <c:max val="255"/>
          <c:min val="19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Финансовые затраты на топливо, </a:t>
                </a:r>
                <a:r>
                  <a:rPr lang="en-US" b="0"/>
                  <a:t>[</a:t>
                </a:r>
                <a:r>
                  <a:rPr lang="ru-RU" b="0"/>
                  <a:t>тыс.руб./час</a:t>
                </a:r>
                <a:r>
                  <a:rPr lang="en-US" b="0"/>
                  <a:t>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755712"/>
        <c:crosses val="autoZero"/>
        <c:crossBetween val="midCat"/>
        <c:majorUnit val="5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Лист3!$N$1</c:f>
              <c:strCache>
                <c:ptCount val="1"/>
                <c:pt idx="0">
                  <c:v>КПД очереди котлоагрегатов</c:v>
                </c:pt>
              </c:strCache>
            </c:strRef>
          </c:tx>
          <c:marker>
            <c:symbol val="none"/>
          </c:marker>
          <c:xVal>
            <c:numRef>
              <c:f>Лист3!$M$2:$M$10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Лист3!$N$2:$N$10</c:f>
              <c:numCache>
                <c:formatCode>General</c:formatCode>
                <c:ptCount val="9"/>
                <c:pt idx="0">
                  <c:v>93.1</c:v>
                </c:pt>
                <c:pt idx="1">
                  <c:v>92.7</c:v>
                </c:pt>
                <c:pt idx="2">
                  <c:v>92.8</c:v>
                </c:pt>
                <c:pt idx="3">
                  <c:v>92.1</c:v>
                </c:pt>
                <c:pt idx="4">
                  <c:v>92</c:v>
                </c:pt>
                <c:pt idx="5">
                  <c:v>92</c:v>
                </c:pt>
                <c:pt idx="6">
                  <c:v>91.7</c:v>
                </c:pt>
                <c:pt idx="7">
                  <c:v>91.8</c:v>
                </c:pt>
                <c:pt idx="8">
                  <c:v>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405184"/>
        <c:axId val="163419648"/>
      </c:scatterChart>
      <c:valAx>
        <c:axId val="163405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3419648"/>
        <c:crosses val="autoZero"/>
        <c:crossBetween val="midCat"/>
        <c:majorUnit val="10"/>
      </c:valAx>
      <c:valAx>
        <c:axId val="163419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КПД очереди котлоагрегатов, </a:t>
                </a:r>
                <a:r>
                  <a:rPr lang="en-US" b="0"/>
                  <a:t>[%]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3405184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1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04.06.2014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04.06.2014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04.06.2014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882" y="1772816"/>
            <a:ext cx="8800606" cy="1470025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Многокритериальная оптимизация режимов работы котельного отделения электростанции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918817" y="4426367"/>
            <a:ext cx="72782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 smtClean="0"/>
              <a:t>		Автор: </a:t>
            </a:r>
            <a:r>
              <a:rPr lang="ru-RU" sz="2400" b="1" dirty="0" smtClean="0"/>
              <a:t>Кузьмин Артем Юрьевич,</a:t>
            </a:r>
          </a:p>
          <a:p>
            <a:pPr algn="just"/>
            <a:r>
              <a:rPr lang="ru-RU" sz="2000" dirty="0" smtClean="0"/>
              <a:t>		</a:t>
            </a:r>
            <a:r>
              <a:rPr lang="ru-RU" sz="2000" dirty="0"/>
              <a:t> </a:t>
            </a:r>
            <a:r>
              <a:rPr lang="ru-RU" sz="2000" dirty="0" smtClean="0"/>
              <a:t>             студент группы ИУ7-49</a:t>
            </a:r>
            <a:endParaRPr lang="ru-RU" sz="2000" b="1" dirty="0" smtClean="0"/>
          </a:p>
          <a:p>
            <a:pPr algn="just"/>
            <a:r>
              <a:rPr lang="ru-RU" sz="2000" dirty="0" smtClean="0"/>
              <a:t>Научный руководитель: </a:t>
            </a:r>
            <a:r>
              <a:rPr lang="ru-RU" sz="2400" b="1" dirty="0" smtClean="0"/>
              <a:t>Романова Татьяна Николаевна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</a:p>
          <a:p>
            <a:pPr algn="just"/>
            <a:r>
              <a:rPr lang="ru-RU" sz="2000" dirty="0" smtClean="0"/>
              <a:t>		              доцент каф. ИУ-7, к.ф.-м.н.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1"/>
            <a:ext cx="838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92014" y="213049"/>
            <a:ext cx="795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 Московский Государственный Технический Университет имени Н.Э. Баумана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48607" y="6080979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ru-RU" dirty="0"/>
          </a:p>
          <a:p>
            <a:pPr algn="ctr"/>
            <a:r>
              <a:rPr lang="ru-RU" sz="2000" dirty="0"/>
              <a:t> Москва, 2014</a:t>
            </a:r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67544" y="1556792"/>
                <a:ext cx="8280920" cy="2399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В </a:t>
                </a:r>
                <a:r>
                  <a:rPr lang="ru-RU" sz="2000" dirty="0"/>
                  <a:t>случае удовлетворения </a:t>
                </a:r>
                <a:r>
                  <a:rPr lang="ru-RU" sz="2000" dirty="0" smtClean="0"/>
                  <a:t>комбинации заданному ограничению – проведение «локальной» оптимизации.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В противном случае комбинация не рассматривается.</a:t>
                </a:r>
                <a:endParaRPr lang="ru-RU" sz="20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Сохранение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/>
                                  </a:rPr>
                                  <m:t>г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/>
                                  </a:rPr>
                                  <m:t>м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м+г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𝐷𝑘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, </a:t>
                </a:r>
                <a:endParaRPr lang="ru-RU" sz="2000" dirty="0" smtClean="0"/>
              </a:p>
              <a:p>
                <a:pPr lvl="0"/>
                <a:r>
                  <a:rPr lang="ru-RU" sz="2000" dirty="0" smtClean="0"/>
                  <a:t>состоящего </a:t>
                </a:r>
                <a:r>
                  <a:rPr lang="ru-RU" sz="2000" dirty="0"/>
                  <a:t>из значений выделенных критериев, полученных в результате многокритериальной оптимизации, проведенной </a:t>
                </a:r>
                <a:r>
                  <a:rPr lang="ru-RU" sz="2000" dirty="0" smtClean="0"/>
                  <a:t>для текущей комбинации.</a:t>
                </a:r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280920" cy="2399631"/>
              </a:xfrm>
              <a:prstGeom prst="rect">
                <a:avLst/>
              </a:prstGeom>
              <a:blipFill rotWithShape="1">
                <a:blip r:embed="rId2"/>
                <a:stretch>
                  <a:fillRect l="-810" t="-1269" r="-736" b="-3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Формирование множества возможных </a:t>
            </a:r>
            <a:r>
              <a:rPr lang="ru-RU" dirty="0" smtClean="0"/>
              <a:t>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79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«Локальная» оптимизация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b="1" dirty="0" smtClean="0"/>
                  <a:t>Оптимизация с помощью метода прямых выборочных процедур с уменьшением интервала поиска.</a:t>
                </a:r>
              </a:p>
              <a:p>
                <a:pPr algn="just"/>
                <a:endParaRPr lang="ru-RU" sz="20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sz="2000" dirty="0"/>
                  <a:t> – суммарная паропроизводительность, которую должна обеспечивать очередь </a:t>
                </a:r>
                <a:r>
                  <a:rPr lang="ru-RU" sz="2000" dirty="0" smtClean="0"/>
                  <a:t>котлоагрегатов.</a:t>
                </a:r>
                <a:endParaRPr lang="ru-RU" sz="2000" dirty="0"/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 smtClean="0"/>
                  <a:t>	Необходимо определить </a:t>
                </a:r>
                <a:r>
                  <a:rPr lang="en-US" sz="2000" i="1" dirty="0" smtClean="0"/>
                  <a:t>n-1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2000" dirty="0" smtClean="0"/>
                  <a:t>, где </a:t>
                </a:r>
                <a:r>
                  <a:rPr lang="en-US" sz="2000" dirty="0" smtClean="0"/>
                  <a:t>n – </a:t>
                </a:r>
                <a:r>
                  <a:rPr lang="ru-RU" sz="2000" dirty="0" smtClean="0"/>
                  <a:t>количество котлоагрегатов в очереди. Переменная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 smtClean="0"/>
                  <a:t> определяется из соотношения: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𝐾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/>
                            </a:rPr>
                            <m:t>𝑖</m:t>
                          </m:r>
                          <m:r>
                            <a:rPr lang="ru-RU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blipFill rotWithShape="1">
                <a:blip r:embed="rId2"/>
                <a:stretch>
                  <a:fillRect l="-810" r="-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3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Выбор начальных решений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556792"/>
                <a:ext cx="8280920" cy="366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dirty="0" smtClean="0"/>
                  <a:t>Выбор начальных решений, входящий в состав метода прямых выборочных процедур: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latin typeface="Cambria Math"/>
                        </a:rPr>
                        <m:t>, </m:t>
                      </m:r>
                      <m:r>
                        <a:rPr lang="ru-RU" sz="2000" i="1">
                          <a:latin typeface="Cambria Math"/>
                        </a:rPr>
                        <m:t>𝑖</m:t>
                      </m:r>
                      <m:r>
                        <a:rPr lang="ru-RU" sz="2000" i="1">
                          <a:latin typeface="Cambria Math"/>
                        </a:rPr>
                        <m:t>=1,...,</m:t>
                      </m:r>
                      <m:r>
                        <a:rPr lang="ru-RU" sz="2000" i="1">
                          <a:latin typeface="Cambria Math"/>
                        </a:rPr>
                        <m:t>𝑛</m:t>
                      </m:r>
                      <m:r>
                        <a:rPr lang="ru-RU" sz="20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 smtClean="0"/>
              </a:p>
              <a:p>
                <a:pPr algn="just"/>
                <a:r>
                  <a:rPr lang="ru-RU" sz="2000" dirty="0" smtClean="0"/>
                  <a:t>	Для решения поставленной задачи такой выбор начальных решений </a:t>
                </a:r>
                <a:r>
                  <a:rPr lang="ru-RU" sz="2000" b="1" dirty="0" smtClean="0"/>
                  <a:t>не подходит. </a:t>
                </a:r>
                <a:r>
                  <a:rPr lang="ru-RU" sz="2000" dirty="0" smtClean="0"/>
                  <a:t>В работе приведен пример, обосновывающий данный вывод.</a:t>
                </a:r>
                <a:r>
                  <a:rPr lang="ru-RU" sz="2000" b="1" dirty="0" smtClean="0"/>
                  <a:t> </a:t>
                </a:r>
              </a:p>
              <a:p>
                <a:pPr algn="just"/>
                <a:endParaRPr lang="ru-RU" sz="2000" b="1" dirty="0" smtClean="0"/>
              </a:p>
              <a:p>
                <a:pPr algn="just"/>
                <a:r>
                  <a:rPr lang="ru-RU" sz="2200" dirty="0" smtClean="0"/>
                  <a:t>	Предложен </a:t>
                </a:r>
                <a:r>
                  <a:rPr lang="ru-RU" sz="2200" b="1" dirty="0" smtClean="0"/>
                  <a:t>модифицированный</a:t>
                </a:r>
                <a:r>
                  <a:rPr lang="ru-RU" sz="2200" dirty="0" smtClean="0"/>
                  <a:t> алгоритм выбора начальных решений, </a:t>
                </a:r>
                <a:r>
                  <a:rPr lang="ru-RU" sz="2200" b="1" dirty="0" smtClean="0"/>
                  <a:t>удовлетворяющий всем заданным ограничениям</a:t>
                </a:r>
                <a:r>
                  <a:rPr lang="ru-RU" sz="22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3668505"/>
              </a:xfrm>
              <a:prstGeom prst="rect">
                <a:avLst/>
              </a:prstGeom>
              <a:blipFill rotWithShape="1">
                <a:blip r:embed="rId2"/>
                <a:stretch>
                  <a:fillRect l="-957" r="-957" b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9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683568" y="6115080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Рис.1 Алгоритм выбора начальных решений</a:t>
            </a:r>
            <a:endParaRPr lang="ru-RU" sz="1600" dirty="0"/>
          </a:p>
        </p:txBody>
      </p:sp>
      <p:sp>
        <p:nvSpPr>
          <p:cNvPr id="3" name="Rectangle 9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04185"/>
              </p:ext>
            </p:extLst>
          </p:nvPr>
        </p:nvGraphicFramePr>
        <p:xfrm>
          <a:off x="1979712" y="0"/>
          <a:ext cx="633670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Visio" r:id="rId3" imgW="6853259" imgH="8759885" progId="Visio.Drawing.11">
                  <p:embed/>
                </p:oleObj>
              </mc:Choice>
              <mc:Fallback>
                <p:oleObj name="Visio" r:id="rId3" imgW="6853259" imgH="8759885" progId="Visio.Drawing.11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0"/>
                        <a:ext cx="6336704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4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Выбор наилучшего решения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33264" y="1340768"/>
                <a:ext cx="8064896" cy="24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	После расчета всех комбинаций, получим множество возможных решений:</a:t>
                </a:r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4" y="1340768"/>
                <a:ext cx="8064896" cy="2485104"/>
              </a:xfrm>
              <a:prstGeom prst="rect">
                <a:avLst/>
              </a:prstGeom>
              <a:blipFill rotWithShape="1">
                <a:blip r:embed="rId2"/>
                <a:stretch>
                  <a:fillRect l="-680" t="-1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633264" y="4149080"/>
            <a:ext cx="8187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построение множества Парето;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сужение множества Парето на основе информации о коэффициентах относительной важности критериев;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применение метода целевого программирования для </a:t>
            </a:r>
            <a:r>
              <a:rPr lang="ru-RU" dirty="0" smtClean="0"/>
              <a:t>окончательного выбора </a:t>
            </a:r>
            <a:r>
              <a:rPr lang="ru-RU" dirty="0"/>
              <a:t>оптимального </a:t>
            </a:r>
            <a:r>
              <a:rPr lang="ru-RU" dirty="0" smtClean="0"/>
              <a:t>решения.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3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Сужение множества Парето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 </m:t>
                            </m:r>
                          </m:sup>
                        </m:sSubSup>
                      </m:den>
                    </m:f>
                    <m:r>
                      <a:rPr lang="ru-RU" i="1">
                        <a:latin typeface="Cambria Math"/>
                      </a:rPr>
                      <m:t> ,   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0&lt;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&lt;1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 </a:t>
                </a:r>
                <a:r>
                  <a:rPr lang="ru-RU" dirty="0">
                    <a:effectLst/>
                  </a:rPr>
                  <a:t> </a:t>
                </a:r>
                <a:r>
                  <a:rPr lang="ru-RU" dirty="0"/>
                  <a:t> 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95536" y="1412776"/>
            <a:ext cx="4212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Коэффициенты относительной важности критериев: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	</a:t>
                </a:r>
                <a:r>
                  <a:rPr lang="ru-RU" dirty="0"/>
                  <a:t>М</a:t>
                </a:r>
                <a:r>
                  <a:rPr lang="ru-RU" dirty="0" smtClean="0"/>
                  <a:t>енее </a:t>
                </a:r>
                <a:r>
                  <a:rPr lang="ru-RU" dirty="0"/>
                  <a:t>важный </a:t>
                </a:r>
                <a:r>
                  <a:rPr lang="en-US" i="1" dirty="0"/>
                  <a:t>j</a:t>
                </a:r>
                <a:r>
                  <a:rPr lang="ru-RU" dirty="0"/>
                  <a:t>-й критерий в общем списке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необходимо заменить новым, вычисленным по формуле: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  <a:blipFill rotWithShape="1">
                <a:blip r:embed="rId4"/>
                <a:stretch>
                  <a:fillRect l="-1424" t="-2475" r="-633" b="-6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  <a:blipFill rotWithShape="1"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2865"/>
              </p:ext>
            </p:extLst>
          </p:nvPr>
        </p:nvGraphicFramePr>
        <p:xfrm>
          <a:off x="4608004" y="1366546"/>
          <a:ext cx="4124511" cy="50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Visio" r:id="rId6" imgW="3802117" imgH="4529755" progId="Visio.Drawing.11">
                  <p:embed/>
                </p:oleObj>
              </mc:Choice>
              <mc:Fallback>
                <p:oleObj name="Visio" r:id="rId6" imgW="3802117" imgH="45297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1366546"/>
                        <a:ext cx="4124511" cy="5014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396008" y="6453634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Рис.2 Алгоритм сужения множества Парето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95536" y="4994187"/>
                <a:ext cx="3852428" cy="1105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 smtClean="0"/>
                  <a:t>	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ru-RU" sz="16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1600" dirty="0" smtClean="0"/>
                  <a:t> - количество единиц по менее важному критерию,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6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1600" dirty="0" smtClean="0"/>
                  <a:t> - количество единиц по более важному критерию</a:t>
                </a:r>
                <a:endParaRPr lang="ru-RU" sz="16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94187"/>
                <a:ext cx="3852428" cy="1105495"/>
              </a:xfrm>
              <a:prstGeom prst="rect">
                <a:avLst/>
              </a:prstGeom>
              <a:blipFill rotWithShape="1">
                <a:blip r:embed="rId8"/>
                <a:stretch>
                  <a:fillRect l="-949" t="-1099" b="-6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59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 целевого программирования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09600" y="1484784"/>
                <a:ext cx="8712968" cy="377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 smtClean="0"/>
                  <a:t>	</a:t>
                </a:r>
                <a:r>
                  <a:rPr lang="ru-RU" sz="2000" dirty="0" smtClean="0"/>
                  <a:t>В </a:t>
                </a:r>
                <a:r>
                  <a:rPr lang="ru-RU" sz="2000" dirty="0"/>
                  <a:t>пространстве </a:t>
                </a:r>
                <a:r>
                  <a:rPr lang="en-US" sz="2000" dirty="0"/>
                  <a:t>R</a:t>
                </a:r>
                <a:r>
                  <a:rPr lang="en-US" sz="2000" baseline="30000" dirty="0"/>
                  <a:t>m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задан вектор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ru-RU" sz="2000" dirty="0" smtClean="0"/>
                  <a:t>, который </a:t>
                </a:r>
                <a:r>
                  <a:rPr lang="ru-RU" sz="2000" dirty="0"/>
                  <a:t>называют </a:t>
                </a:r>
                <a:r>
                  <a:rPr lang="ru-RU" sz="2000" dirty="0" smtClean="0"/>
                  <a:t>идеальным вектором. </a:t>
                </a:r>
              </a:p>
              <a:p>
                <a:pPr algn="just"/>
                <a:r>
                  <a:rPr lang="ru-RU" sz="2000" dirty="0" smtClean="0"/>
                  <a:t>	Задается метрика </a:t>
                </a:r>
                <a:r>
                  <a:rPr lang="ru-RU" sz="2000" dirty="0"/>
                  <a:t>– числовая функция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𝜌</m:t>
                    </m:r>
                    <m:r>
                      <a:rPr lang="ru-RU" sz="2000" i="1">
                        <a:latin typeface="Cambria Math"/>
                      </a:rPr>
                      <m:t>= </m:t>
                    </m:r>
                    <m:r>
                      <a:rPr lang="ru-RU" sz="2000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𝑦</m:t>
                        </m:r>
                        <m:r>
                          <a:rPr lang="ru-RU" sz="2000" i="1">
                            <a:latin typeface="Cambria Math"/>
                          </a:rPr>
                          <m:t>,</m:t>
                        </m:r>
                        <m:r>
                          <a:rPr lang="ru-RU" sz="20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которая каждой паре векторов </a:t>
                </a:r>
                <a:r>
                  <a:rPr lang="en-US" sz="2000" dirty="0"/>
                  <a:t>y</a:t>
                </a:r>
                <a:r>
                  <a:rPr lang="ru-RU" sz="2000" dirty="0"/>
                  <a:t>, </a:t>
                </a:r>
                <a:r>
                  <a:rPr lang="en-US" sz="2000" dirty="0"/>
                  <a:t>z </a:t>
                </a:r>
                <a:r>
                  <a:rPr lang="ru-RU" sz="2000" dirty="0"/>
                  <a:t>сопоставляет неотрицательное число, называемое расстоянием между векторами </a:t>
                </a:r>
                <a:r>
                  <a:rPr lang="en-US" sz="2000" dirty="0"/>
                  <a:t>y </a:t>
                </a:r>
                <a:r>
                  <a:rPr lang="ru-RU" sz="2000" dirty="0"/>
                  <a:t>и </a:t>
                </a:r>
                <a:r>
                  <a:rPr lang="en-US" sz="2000" dirty="0"/>
                  <a:t>z</a:t>
                </a:r>
                <a:r>
                  <a:rPr lang="ru-RU" sz="2000" dirty="0"/>
                  <a:t>.</a:t>
                </a:r>
              </a:p>
              <a:p>
                <a:r>
                  <a:rPr lang="ru-RU" sz="2000" dirty="0" smtClean="0"/>
                  <a:t>	Оптимальным </a:t>
                </a:r>
                <a:r>
                  <a:rPr lang="ru-RU" sz="2000" dirty="0"/>
                  <a:t>объявляется такое решение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/>
                          </a:rPr>
                          <m:t>∗ </m:t>
                        </m:r>
                      </m:sup>
                    </m:sSup>
                    <m:r>
                      <a:rPr lang="ru-RU" sz="2000" i="1">
                        <a:latin typeface="Cambria Math"/>
                      </a:rPr>
                      <m:t>𝜖</m:t>
                    </m:r>
                    <m:r>
                      <a:rPr lang="ru-RU" sz="2000" i="1">
                        <a:latin typeface="Cambria Math"/>
                      </a:rPr>
                      <m:t> </m:t>
                    </m:r>
                    <m:r>
                      <a:rPr lang="ru-RU" sz="2000" i="1">
                        <a:latin typeface="Cambria Math"/>
                      </a:rPr>
                      <m:t>𝑋</m:t>
                    </m:r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 для которого выполняется равенство </a:t>
                </a:r>
                <a:r>
                  <a:rPr lang="ru-RU" sz="2000" dirty="0" smtClean="0"/>
                  <a:t>:</a:t>
                </a:r>
              </a:p>
              <a:p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>
                                              <a:latin typeface="Cambria Math"/>
                                            </a:rPr>
                                            <m:t>inf</m:t>
                                          </m:r>
                                        </m:e>
                                        <m:lim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0" y="1484784"/>
                <a:ext cx="8712968" cy="3779176"/>
              </a:xfrm>
              <a:prstGeom prst="rect">
                <a:avLst/>
              </a:prstGeom>
              <a:blipFill rotWithShape="1">
                <a:blip r:embed="rId2"/>
                <a:stretch>
                  <a:fillRect l="-699" t="-806" r="-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3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Модульная структура программного комплекса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24936" cy="442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4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940025"/>
              </p:ext>
            </p:extLst>
          </p:nvPr>
        </p:nvGraphicFramePr>
        <p:xfrm>
          <a:off x="251520" y="980728"/>
          <a:ext cx="8424936" cy="34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65346"/>
              </p:ext>
            </p:extLst>
          </p:nvPr>
        </p:nvGraphicFramePr>
        <p:xfrm>
          <a:off x="323528" y="4509120"/>
          <a:ext cx="8352928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464"/>
                <a:gridCol w="4176464"/>
              </a:tblGrid>
              <a:tr h="24002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Максимальный</a:t>
                      </a:r>
                      <a:r>
                        <a:rPr lang="ru-RU" sz="1600" dirty="0" smtClean="0"/>
                        <a:t> процент</a:t>
                      </a:r>
                      <a:r>
                        <a:rPr lang="ru-RU" sz="1600" baseline="0" dirty="0" smtClean="0"/>
                        <a:t> выигрыша: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12%</a:t>
                      </a:r>
                      <a:endParaRPr lang="ru-RU" sz="16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Минимальный</a:t>
                      </a:r>
                      <a:r>
                        <a:rPr lang="ru-RU" sz="1600" baseline="0" dirty="0" smtClean="0"/>
                        <a:t> процент выигрыша: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0,5%</a:t>
                      </a:r>
                      <a:endParaRPr lang="ru-RU" sz="16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Средний</a:t>
                      </a:r>
                      <a:r>
                        <a:rPr lang="ru-RU" sz="1600" dirty="0" smtClean="0"/>
                        <a:t> процент выигрыша: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1.7%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52928"/>
              </p:ext>
            </p:extLst>
          </p:nvPr>
        </p:nvGraphicFramePr>
        <p:xfrm>
          <a:off x="323528" y="5661248"/>
          <a:ext cx="8352928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464"/>
                <a:gridCol w="4176464"/>
              </a:tblGrid>
              <a:tr h="43204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Экономия</a:t>
                      </a:r>
                      <a:r>
                        <a:rPr lang="ru-RU" sz="2400" b="1" baseline="0" dirty="0" smtClean="0"/>
                        <a:t> до</a:t>
                      </a:r>
                      <a:r>
                        <a:rPr lang="ru-RU" sz="2400" baseline="0" dirty="0" smtClean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124</a:t>
                      </a:r>
                      <a:r>
                        <a:rPr lang="ru-RU" sz="2400" baseline="0" dirty="0" smtClean="0"/>
                        <a:t> тыс. руб./месяц*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*при цене на газ = 3482 руб./</a:t>
                      </a:r>
                      <a:r>
                        <a:rPr lang="ru-RU" sz="1400" baseline="0" dirty="0" err="1" smtClean="0"/>
                        <a:t>тыс.нм</a:t>
                      </a:r>
                      <a:r>
                        <a:rPr lang="en-US" sz="1200" baseline="0" dirty="0" smtClean="0"/>
                        <a:t>3</a:t>
                      </a:r>
                      <a:endParaRPr lang="ru-RU" sz="1400" dirty="0" smtClean="0"/>
                    </a:p>
                    <a:p>
                      <a:endParaRPr lang="ru-RU" sz="2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90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06470" y="2348880"/>
                <a:ext cx="8568952" cy="905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</a:t>
                </a:r>
                <a:r>
                  <a:rPr lang="ru-RU" b="1" dirty="0" smtClean="0"/>
                  <a:t>-критерий Манна–Уитни: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𝑈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0" y="2348880"/>
                <a:ext cx="8568952" cy="905056"/>
              </a:xfrm>
              <a:prstGeom prst="rect">
                <a:avLst/>
              </a:prstGeom>
              <a:blipFill rotWithShape="1">
                <a:blip r:embed="rId2"/>
                <a:stretch>
                  <a:fillRect l="-641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16991" y="3632229"/>
                <a:ext cx="220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/>
                  <a:t> = 31. Тогда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𝑈</m:t>
                    </m:r>
                    <m:r>
                      <a:rPr lang="ru-RU" i="1">
                        <a:latin typeface="Cambria Math"/>
                      </a:rPr>
                      <m:t>=9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1" y="3632229"/>
                <a:ext cx="22073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26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16991" y="4005064"/>
                <a:ext cx="106785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кр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=5.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1" y="4005064"/>
                <a:ext cx="1067856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34034" y="4581128"/>
                <a:ext cx="1069460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  <m:r>
                          <a:rPr lang="ru-RU" b="1" i="1">
                            <a:latin typeface="Cambria Math"/>
                          </a:rPr>
                          <m:t>&gt;</m:t>
                        </m:r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кр</m:t>
                        </m:r>
                      </m:sub>
                    </m:sSub>
                  </m:oMath>
                </a14:m>
                <a:r>
                  <a:rPr lang="ru-RU" b="1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34" y="4581128"/>
                <a:ext cx="1069460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Результаты экспериментов по проверке адекватности предложенного метода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5373216"/>
            <a:ext cx="8878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	</a:t>
            </a:r>
            <a:r>
              <a:rPr lang="ru-RU" dirty="0" smtClean="0"/>
              <a:t>Значения, полученные с помощью разработанного программного комплекса по Критерию Манна-Уитни </a:t>
            </a:r>
            <a:r>
              <a:rPr lang="ru-RU" b="1" dirty="0" smtClean="0"/>
              <a:t>не менее значимы</a:t>
            </a:r>
            <a:r>
              <a:rPr lang="ru-RU" dirty="0" smtClean="0"/>
              <a:t>, чем  значения, полученные с помощью «</a:t>
            </a:r>
            <a:r>
              <a:rPr lang="en-US" dirty="0" smtClean="0"/>
              <a:t>I4Plan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6991" y="1556792"/>
            <a:ext cx="810067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«</a:t>
            </a:r>
            <a:r>
              <a:rPr lang="en-US" b="1" dirty="0"/>
              <a:t>I4Plan</a:t>
            </a:r>
            <a:r>
              <a:rPr lang="ru-RU" b="1" dirty="0" smtClean="0"/>
              <a:t>» </a:t>
            </a:r>
            <a:r>
              <a:rPr lang="ru-RU" dirty="0" smtClean="0"/>
              <a:t>- </a:t>
            </a:r>
            <a:r>
              <a:rPr lang="ru-RU" sz="1600" dirty="0" smtClean="0"/>
              <a:t>система оптимизации режимов работы котельного отделения электростанции,</a:t>
            </a:r>
          </a:p>
          <a:p>
            <a:r>
              <a:rPr lang="ru-RU" sz="1600" dirty="0" smtClean="0"/>
              <a:t> </a:t>
            </a:r>
            <a:r>
              <a:rPr lang="ru-RU" sz="1600" dirty="0"/>
              <a:t>(ЗАО «Крок инкорпорейтед», 2012).</a:t>
            </a:r>
          </a:p>
        </p:txBody>
      </p:sp>
    </p:spTree>
    <p:extLst>
      <p:ext uri="{BB962C8B-B14F-4D97-AF65-F5344CB8AC3E}">
        <p14:creationId xmlns:p14="http://schemas.microsoft.com/office/powerpoint/2010/main" val="40950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400" b="1" dirty="0" smtClean="0"/>
              <a:t>Цель работы – </a:t>
            </a:r>
            <a:r>
              <a:rPr lang="ru-RU" sz="3400" dirty="0" smtClean="0"/>
              <a:t>разработка метода многокритериальной оптимизации режимов работы котельного отделения электростанции и его исследование на примере котельного отделения ТЭЦ-20 Мосэнерго .</a:t>
            </a:r>
            <a:endParaRPr lang="ru-RU" sz="3400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3400" b="1" dirty="0" smtClean="0"/>
          </a:p>
          <a:p>
            <a:pPr marL="0" indent="0">
              <a:buFont typeface="Arial" pitchFamily="34" charset="0"/>
              <a:buNone/>
            </a:pPr>
            <a:r>
              <a:rPr lang="ru-RU" sz="3400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алгоритмов оптимизации и выбор одного из них для реализации;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математической модели многокритериальной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метода многокритериальной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программного продукта на основе данного метода;</a:t>
            </a:r>
            <a:endParaRPr lang="en-US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Исследование разработанного метода и сравнение полученных результатов с другими известными результатами.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340768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Рассмотрены ситуации: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«Приоритет расхода топлива»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критерии оптимизации имеют одинаковый вес;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Известны цена на газ и мазут на рынке электроэнергии;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Задана плановая паропроизводительность, которую должна обеспечивать очередь котлоагрегатов.</a:t>
            </a:r>
          </a:p>
          <a:p>
            <a:pPr lvl="1"/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«Приоритет одного вида топлива»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Критерий расхода газа важнее остальных критериев;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Коэффициенты относительной важности задаются с помощью экспертного блока;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Известны цены на газ и мазут на рынке электроэнергии;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Задана плановая паропроизводительность, которую должна обеспечивать очередь котлоагрегатов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85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61491"/>
              </p:ext>
            </p:extLst>
          </p:nvPr>
        </p:nvGraphicFramePr>
        <p:xfrm>
          <a:off x="431540" y="1988841"/>
          <a:ext cx="8496944" cy="3873076"/>
        </p:xfrm>
        <a:graphic>
          <a:graphicData uri="http://schemas.openxmlformats.org/drawingml/2006/table">
            <a:tbl>
              <a:tblPr firstRow="1" firstCol="1" bandRow="1"/>
              <a:tblGrid>
                <a:gridCol w="2844316"/>
                <a:gridCol w="1440160"/>
                <a:gridCol w="1728192"/>
                <a:gridCol w="1440160"/>
                <a:gridCol w="1044116"/>
              </a:tblGrid>
              <a:tr h="34763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Режим работы («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I4Plan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»)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Режим работы (разработанное ПО)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5261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Котлоагрегат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К2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К3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К4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220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218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К5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209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К6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Расход газа, [тыс.нм</a:t>
                      </a:r>
                      <a:r>
                        <a:rPr lang="ru-RU" sz="14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50,051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50,043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9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Расход мазута,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763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Финансовые затраты на топливо, [руб./час]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174278,66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174249,73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763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КПД группы котлоагрегатов,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[%]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93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78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93,803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67544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</a:t>
            </a:r>
            <a:r>
              <a:rPr lang="ru-RU" b="1" dirty="0" smtClean="0"/>
              <a:t>Приоритет расхода топлива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638092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Таблица 4. Сравнение режимов работы для ситуации «Приоритет расхода топлива»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05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Результаты экспериментов по проверке адекватности предложенного метода</a:t>
            </a:r>
            <a:endParaRPr lang="ru-RU" sz="3600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056781502"/>
              </p:ext>
            </p:extLst>
          </p:nvPr>
        </p:nvGraphicFramePr>
        <p:xfrm>
          <a:off x="899592" y="1772816"/>
          <a:ext cx="727280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37063" y="5013176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3. Зависимости </a:t>
            </a:r>
            <a:r>
              <a:rPr lang="ru-RU" dirty="0"/>
              <a:t>расхода газа котлом «К4» от паровой нагрузки.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3269" y="5511399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Средний процент расхождения: 1.7%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667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pic>
        <p:nvPicPr>
          <p:cNvPr id="6" name="Рисунок 5" descr="C:\Users\ArKuzmin\Desktop\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416824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259632" y="6165304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Рис.4. Схема сравнения средних</a:t>
            </a:r>
            <a:endParaRPr lang="ru-RU" sz="1600" dirty="0"/>
          </a:p>
        </p:txBody>
      </p:sp>
      <p:sp>
        <p:nvSpPr>
          <p:cNvPr id="8" name="Прямоугольник 5"/>
          <p:cNvSpPr/>
          <p:nvPr/>
        </p:nvSpPr>
        <p:spPr>
          <a:xfrm>
            <a:off x="467544" y="1356197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Дисперсионный анализ – исследование значимости различий в средних значениях.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00820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</a:t>
            </a:r>
          </a:p>
          <a:p>
            <a:r>
              <a:rPr lang="ru-RU" dirty="0" smtClean="0"/>
              <a:t>«</a:t>
            </a:r>
            <a:r>
              <a:rPr lang="ru-RU" b="1" dirty="0" smtClean="0"/>
              <a:t>Приоритет одного вида топлива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99592" y="5693556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5. Зависимость </a:t>
            </a:r>
            <a:r>
              <a:rPr lang="ru-RU" dirty="0"/>
              <a:t>значения </a:t>
            </a:r>
            <a:r>
              <a:rPr lang="ru-RU" dirty="0" smtClean="0"/>
              <a:t>критериев </a:t>
            </a:r>
            <a:r>
              <a:rPr lang="ru-RU" dirty="0"/>
              <a:t>расхода </a:t>
            </a:r>
            <a:r>
              <a:rPr lang="ru-RU" dirty="0" smtClean="0"/>
              <a:t>топлива от </a:t>
            </a:r>
            <a:r>
              <a:rPr lang="ru-RU" dirty="0"/>
              <a:t>коэффициента относительной важности расхода газа по отношению к другим критериям.</a:t>
            </a:r>
          </a:p>
        </p:txBody>
      </p:sp>
      <p:sp>
        <p:nvSpPr>
          <p:cNvPr id="8" name="Прямоугольник 6"/>
          <p:cNvSpPr/>
          <p:nvPr/>
        </p:nvSpPr>
        <p:spPr>
          <a:xfrm>
            <a:off x="4499992" y="1270552"/>
            <a:ext cx="4464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Плановая паропроизводительность: </a:t>
            </a:r>
            <a:r>
              <a:rPr lang="ru-RU" sz="1400" b="1" dirty="0" smtClean="0"/>
              <a:t>638 тонн/час;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Газ: </a:t>
            </a:r>
            <a:r>
              <a:rPr lang="ru-RU" sz="1400" b="1" dirty="0"/>
              <a:t>3482 </a:t>
            </a:r>
            <a:r>
              <a:rPr lang="ru-RU" sz="1400" b="1" dirty="0" smtClean="0"/>
              <a:t>руб./тыс.нм3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Мазут: </a:t>
            </a:r>
            <a:r>
              <a:rPr lang="ru-RU" sz="1400" b="1" dirty="0" smtClean="0"/>
              <a:t>6500 руб./т.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Коэффициенты относительной важности: </a:t>
            </a:r>
            <a:endParaRPr lang="en-US" sz="1400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[10%; 90%]</a:t>
            </a:r>
            <a:endParaRPr lang="ru-RU" sz="1400" dirty="0"/>
          </a:p>
        </p:txBody>
      </p:sp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509853"/>
              </p:ext>
            </p:extLst>
          </p:nvPr>
        </p:nvGraphicFramePr>
        <p:xfrm>
          <a:off x="1259632" y="2348880"/>
          <a:ext cx="6653535" cy="334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704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570846401"/>
              </p:ext>
            </p:extLst>
          </p:nvPr>
        </p:nvGraphicFramePr>
        <p:xfrm>
          <a:off x="1009586" y="1748790"/>
          <a:ext cx="7416824" cy="3624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87624" y="537321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6. Зависимость </a:t>
            </a:r>
            <a:r>
              <a:rPr lang="ru-RU" dirty="0"/>
              <a:t>финансовых затрат на топливо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968175943"/>
              </p:ext>
            </p:extLst>
          </p:nvPr>
        </p:nvGraphicFramePr>
        <p:xfrm>
          <a:off x="899592" y="1570672"/>
          <a:ext cx="7560839" cy="371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15616" y="522920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7. Зависимость </a:t>
            </a:r>
            <a:r>
              <a:rPr lang="ru-RU" dirty="0"/>
              <a:t>значения критерия КПД очереди котлоагрегатов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В результате работы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существующих алгоритмов оптимизации и выбран один из них;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Выделены параметры и ограничения, необходимые </a:t>
            </a:r>
            <a:r>
              <a:rPr lang="ru-RU" sz="3400" dirty="0"/>
              <a:t>для построения математической </a:t>
            </a:r>
            <a:r>
              <a:rPr lang="ru-RU" sz="3400" dirty="0" smtClean="0"/>
              <a:t>модели;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Сформулированы критерии 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Сформулирована целевая функция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Построена математическая модель;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метод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программный комплекс, реализующий </a:t>
            </a:r>
            <a:r>
              <a:rPr lang="ru-RU" sz="3400" dirty="0"/>
              <a:t>данный </a:t>
            </a:r>
            <a:r>
              <a:rPr lang="ru-RU" sz="3400" dirty="0" smtClean="0"/>
              <a:t>метод;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Проведено исследование разработанного метода и сравнение полученных результатов с другими известными результатами.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Существующие продукты и решения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556793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«СМиОР» </a:t>
            </a:r>
            <a:r>
              <a:rPr lang="ru-RU" sz="1900" dirty="0" smtClean="0"/>
              <a:t>– система моделирования и оптимизации режимов работы.</a:t>
            </a:r>
            <a:r>
              <a:rPr lang="ru-RU" sz="1900" dirty="0"/>
              <a:t> </a:t>
            </a:r>
            <a:r>
              <a:rPr lang="ru-RU" sz="1900" dirty="0" smtClean="0"/>
              <a:t>(ЗАО «Крок инкорпорейтед», 2012).</a:t>
            </a:r>
          </a:p>
          <a:p>
            <a:pPr marL="0" indent="0" algn="just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 smtClean="0"/>
              <a:t>Основной бизнес-процесс – «</a:t>
            </a:r>
            <a:r>
              <a:rPr lang="en-US" sz="1900" b="1" dirty="0" smtClean="0"/>
              <a:t>I4Plan</a:t>
            </a:r>
            <a:r>
              <a:rPr lang="ru-RU" sz="1900" dirty="0" smtClean="0"/>
              <a:t>».</a:t>
            </a:r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Используемые продукты – </a:t>
            </a:r>
            <a:r>
              <a:rPr lang="en-US" sz="1900" dirty="0" smtClean="0"/>
              <a:t>IBM ILOG (CPLEX, JVIEWS), </a:t>
            </a:r>
            <a:r>
              <a:rPr lang="en-US" sz="1900" dirty="0" err="1" smtClean="0"/>
              <a:t>Thermoflex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ru-RU" sz="1900" dirty="0" smtClean="0"/>
              <a:t>Использование имитационного моделирования;</a:t>
            </a:r>
          </a:p>
          <a:p>
            <a:r>
              <a:rPr lang="ru-RU" sz="1900" dirty="0" smtClean="0"/>
              <a:t>Мощные математический и </a:t>
            </a:r>
            <a:r>
              <a:rPr lang="ru-RU" sz="1900" dirty="0" err="1" smtClean="0"/>
              <a:t>визуализационный</a:t>
            </a:r>
            <a:r>
              <a:rPr lang="ru-RU" sz="1900" dirty="0" smtClean="0"/>
              <a:t> модули;</a:t>
            </a:r>
          </a:p>
          <a:p>
            <a:r>
              <a:rPr lang="ru-RU" sz="1900" dirty="0" smtClean="0"/>
              <a:t>Возможность расчета и сравнения нескольких сценариев.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556793"/>
            <a:ext cx="309634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ПК для оптимизации режимов работы тепловых электростанций.  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700" dirty="0" smtClean="0"/>
              <a:t>(Иванов Н.С., Беспалов В.И., Лопатин Н.С. – «Известия Томского политехнического университета,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algn="just"/>
            <a:r>
              <a:rPr lang="ru-RU" sz="1700" dirty="0" smtClean="0"/>
              <a:t>Возможность «динамической» оптимизации и оптимизации на заданном оборудовании;</a:t>
            </a:r>
          </a:p>
          <a:p>
            <a:pPr algn="just"/>
            <a:r>
              <a:rPr lang="ru-RU" sz="1700" dirty="0" smtClean="0"/>
              <a:t>Использование БД для хранения информации;</a:t>
            </a:r>
          </a:p>
          <a:p>
            <a:pPr algn="just"/>
            <a:r>
              <a:rPr lang="ru-RU" sz="1700" dirty="0" smtClean="0"/>
              <a:t>Наличие ручного модуля распределения нагрузок персоналом.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56176" y="1556792"/>
            <a:ext cx="298782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ПК «ТЭС-Эксперт» </a:t>
            </a:r>
            <a:r>
              <a:rPr lang="ru-RU" sz="1600" dirty="0" smtClean="0"/>
              <a:t>– оптимальное ведение режима работы теплоэлектроцентрали.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600" dirty="0" smtClean="0"/>
              <a:t>(Борисов А.А. – «Вестник ИГЭУ»,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r>
              <a:rPr lang="ru-RU" sz="1600" dirty="0" smtClean="0"/>
              <a:t>Оптимизация режимов работы как котлоагрегатов, так и турбоагрегатов;</a:t>
            </a:r>
          </a:p>
          <a:p>
            <a:r>
              <a:rPr lang="ru-RU" sz="1600" dirty="0" smtClean="0"/>
              <a:t>Возможность планирования затрат тепла и электроэнергии.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79512" y="5805264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Во всех рассмотренных продуктах – отсутствие возможности оптимизации по нескольким критериям, учета информации о коэффициентах относительной важности критериев.</a:t>
            </a:r>
            <a:endParaRPr lang="ru-RU" sz="19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218238"/>
            <a:ext cx="3372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Таблица 1 – Существующие решения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0574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1196" y="93813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оптимизации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406185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Адаптивный алгоритм случайного поиска с переменным шагом.</a:t>
            </a:r>
            <a:endParaRPr lang="ru-RU" sz="1900" dirty="0" smtClean="0"/>
          </a:p>
          <a:p>
            <a:pPr marL="0" indent="0" algn="just">
              <a:buNone/>
            </a:pPr>
            <a:endParaRPr lang="ru-RU" sz="1900" dirty="0"/>
          </a:p>
          <a:p>
            <a:r>
              <a:rPr lang="ru-RU" sz="1900" dirty="0" smtClean="0"/>
              <a:t>Эффективен на начальной стадии вычислений для задач, содержащих не более 10 переменных;</a:t>
            </a:r>
          </a:p>
          <a:p>
            <a:r>
              <a:rPr lang="ru-RU" sz="1900" dirty="0" smtClean="0"/>
              <a:t>Для получения решения с большей точностью скорость сходимости алгоритма недостаточна;</a:t>
            </a:r>
          </a:p>
          <a:p>
            <a:r>
              <a:rPr lang="ru-RU" sz="1900" dirty="0" smtClean="0"/>
              <a:t>Целесообразно использовать как вспомогательный прием для определения «хорошей» начальной точки при применении более сложных методов оптимизации.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406185"/>
            <a:ext cx="2952328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Комбинаторный эвристический алгоритм.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b="1" dirty="0" smtClean="0"/>
          </a:p>
          <a:p>
            <a:pPr algn="just"/>
            <a:r>
              <a:rPr lang="ru-RU" sz="1700" dirty="0" smtClean="0"/>
              <a:t>Более эффективный, чем алгоритм случайного поиска, - минимизирует обращение к выборкам;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12160" y="1406184"/>
            <a:ext cx="3131840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Прямые выборочные процедуры с уменьшением интервала поиска.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pPr algn="just"/>
            <a:r>
              <a:rPr lang="ru-RU" sz="1600" dirty="0" smtClean="0"/>
              <a:t>Более эффективный, чем адаптивный или комбинаторный алгоритмы;</a:t>
            </a:r>
          </a:p>
          <a:p>
            <a:pPr algn="just"/>
            <a:r>
              <a:rPr lang="ru-RU" sz="1600" dirty="0" smtClean="0"/>
              <a:t>Наиболее эффективен для решения многоэкстремальных задач.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9512" y="5805263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Выбран метод прямых выборочных процедур с уменьшением интервала поиска. Остальные рассмотренные методы направлены, в основном, на поиска локального экстремума функции.</a:t>
            </a:r>
            <a:endParaRPr lang="ru-RU" sz="1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052548"/>
            <a:ext cx="4829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Таблица 2 – Рассмотренные алгоритмы оптимизации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11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latin typeface="+mj-lt"/>
              </a:rPr>
              <a:t>Постановка задачи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268760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Задача оптимизации состоит в нахождении:</a:t>
            </a:r>
          </a:p>
          <a:p>
            <a:pPr algn="just"/>
            <a:endParaRPr lang="ru-RU" sz="22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оптимального состава очереди котлоагрегатов,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паровых нагрузок для каждого из котлов,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т</a:t>
            </a:r>
            <a:r>
              <a:rPr lang="ru-RU" dirty="0" smtClean="0"/>
              <a:t>оплива, используемого каждым из котлов.</a:t>
            </a:r>
          </a:p>
          <a:p>
            <a:pPr algn="just"/>
            <a:endParaRPr lang="ru-RU" sz="2200" dirty="0"/>
          </a:p>
          <a:p>
            <a:pPr algn="just"/>
            <a:r>
              <a:rPr lang="ru-RU" sz="2000" i="1" dirty="0" smtClean="0"/>
              <a:t>В качестве критериев оптимизации режимов работы котлоагрегатов выделим:</a:t>
            </a:r>
          </a:p>
          <a:p>
            <a:pPr algn="just"/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</a:t>
            </a:r>
            <a:r>
              <a:rPr lang="ru-RU" dirty="0" smtClean="0"/>
              <a:t>газа -</a:t>
            </a:r>
            <a:r>
              <a:rPr lang="en-US" dirty="0" smtClean="0"/>
              <a:t>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жидкого топлива (мазута</a:t>
            </a:r>
            <a:r>
              <a:rPr lang="ru-RU" dirty="0" smtClean="0"/>
              <a:t>)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 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финансовые </a:t>
            </a:r>
            <a:r>
              <a:rPr lang="ru-RU" dirty="0"/>
              <a:t>затраты на используемое </a:t>
            </a:r>
            <a:r>
              <a:rPr lang="ru-RU" dirty="0" smtClean="0"/>
              <a:t>топливо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 </a:t>
            </a:r>
            <a:r>
              <a:rPr lang="ru-RU" dirty="0"/>
              <a:t>полезного действия (КПД) </a:t>
            </a:r>
            <a:r>
              <a:rPr lang="ru-RU" dirty="0" smtClean="0"/>
              <a:t>очереди котлоагрегатов</a:t>
            </a:r>
            <a:r>
              <a:rPr lang="en-US" dirty="0" smtClean="0"/>
              <a:t> -&gt; </a:t>
            </a:r>
            <a:r>
              <a:rPr lang="en-US" b="1" dirty="0" smtClean="0"/>
              <a:t>max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6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постановка задачи оптимизации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𝑲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: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м+г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𝐷𝑘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𝑲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059831" y="6119137"/>
                <a:ext cx="4737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𝑭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𝟏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𝟐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𝟑</m:t>
                      </m:r>
                      <m:r>
                        <a:rPr lang="en-US" sz="2400" b="1" i="1">
                          <a:latin typeface="Cambria Math"/>
                        </a:rPr>
                        <m:t>−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𝟒</m:t>
                      </m:r>
                      <m:r>
                        <a:rPr lang="en-US" sz="2400" b="1" i="1">
                          <a:latin typeface="Cambria Math"/>
                        </a:rPr>
                        <m:t>→</m:t>
                      </m:r>
                      <m:r>
                        <a:rPr lang="en-US" sz="2400" b="1" i="1">
                          <a:latin typeface="Cambria Math"/>
                        </a:rPr>
                        <m:t>𝒎𝒊𝒏</m:t>
                      </m:r>
                      <m:r>
                        <a:rPr lang="en-US" sz="2400" b="1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1" y="6119137"/>
                <a:ext cx="473777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848959" y="6165304"/>
            <a:ext cx="195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Целевая функция: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5536" y="4798920"/>
                <a:ext cx="8424936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парогенератором; </a:t>
                </a:r>
                <a:endParaRPr lang="ru-RU" sz="14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</a:t>
                </a:r>
                <a:r>
                  <a:rPr lang="ru-RU" sz="1400" dirty="0" smtClean="0"/>
                  <a:t>мазута для </a:t>
                </a:r>
                <a:r>
                  <a:rPr lang="ru-RU" sz="1400" dirty="0"/>
                  <a:t>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</a:t>
                </a:r>
                <a:r>
                  <a:rPr lang="ru-RU" sz="1400" dirty="0" smtClean="0"/>
                  <a:t>парогенератором;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b>
                    </m:sSub>
                  </m:oMath>
                </a14:m>
                <a:r>
                  <a:rPr lang="ru-RU" sz="1400" dirty="0"/>
                  <a:t> – цена на мазут</a:t>
                </a:r>
                <a:r>
                  <a:rPr lang="ru-RU" sz="14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b>
                    </m:sSub>
                  </m:oMath>
                </a14:m>
                <a:r>
                  <a:rPr lang="ru-RU" sz="1400" dirty="0"/>
                  <a:t> – цена на газ</a:t>
                </a:r>
                <a:r>
                  <a:rPr lang="ru-RU" sz="1400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КПД полезного действия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-го котлоагрегата;</a:t>
                </a:r>
                <a:endParaRPr lang="ru-RU" sz="1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n </a:t>
                </a:r>
                <a:r>
                  <a:rPr lang="ru-RU" sz="1400" dirty="0" smtClean="0"/>
                  <a:t>котлоагрегатов.</a:t>
                </a:r>
                <a:endParaRPr lang="ru-RU" sz="1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798920"/>
                <a:ext cx="8424936" cy="1169936"/>
              </a:xfrm>
              <a:prstGeom prst="rect">
                <a:avLst/>
              </a:prstGeom>
              <a:blipFill rotWithShape="1">
                <a:blip r:embed="rId4"/>
                <a:stretch>
                  <a:fillRect l="-217" t="-521"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Диапазоны рабочей производительности для каждого из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≤ 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=1 .. 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95536" y="3068960"/>
                <a:ext cx="8424936" cy="854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/>
                  <a:t>г</a:t>
                </a:r>
                <a:r>
                  <a:rPr lang="ru-RU" sz="1600" dirty="0" smtClean="0"/>
                  <a:t>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ru-RU" sz="1600" dirty="0"/>
                  <a:t> – минимально возможная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– максимально возможная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600" dirty="0"/>
                  <a:t> – текущая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8424936" cy="854336"/>
              </a:xfrm>
              <a:prstGeom prst="rect">
                <a:avLst/>
              </a:prstGeom>
              <a:blipFill rotWithShape="1">
                <a:blip r:embed="rId3"/>
                <a:stretch>
                  <a:fillRect l="-434" b="-7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39552" y="4075343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/>
              <a:t>2. Суммарная </a:t>
            </a:r>
            <a:r>
              <a:rPr lang="ru-RU" b="1" dirty="0" err="1"/>
              <a:t>паропроизводительность</a:t>
            </a:r>
            <a:r>
              <a:rPr lang="ru-RU" b="1" dirty="0"/>
              <a:t> группы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12862" y="5589240"/>
                <a:ext cx="82809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/>
                  <a:t>г</a:t>
                </a:r>
                <a:r>
                  <a:rPr lang="ru-RU" sz="1600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600" dirty="0"/>
                  <a:t> –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600" dirty="0"/>
                  <a:t> – суммарная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группы работающих котлоагрегатов.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2" y="5589240"/>
                <a:ext cx="8280920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368" t="-312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3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многокритериальной оптимизации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 smtClean="0"/>
              <a:t>Разработанный метод состоит из шагов:</a:t>
            </a:r>
          </a:p>
          <a:p>
            <a:pPr algn="just"/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формирование множества возможных </a:t>
            </a:r>
            <a:r>
              <a:rPr lang="ru-RU" dirty="0" smtClean="0"/>
              <a:t>решений;</a:t>
            </a: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выбор наилучшего </a:t>
            </a:r>
            <a:r>
              <a:rPr lang="ru-RU" dirty="0" smtClean="0"/>
              <a:t>решения </a:t>
            </a:r>
            <a:r>
              <a:rPr lang="ru-RU" dirty="0"/>
              <a:t>из множества возможных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8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/>
              <a:t>множества возможных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i="1" dirty="0" smtClean="0"/>
              <a:t>Каждый из </a:t>
            </a:r>
            <a:r>
              <a:rPr lang="en-US" i="1" dirty="0" smtClean="0"/>
              <a:t>n </a:t>
            </a:r>
            <a:r>
              <a:rPr lang="ru-RU" i="1" dirty="0" smtClean="0"/>
              <a:t>котлоагрегатов может находиться в одном из состояний: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Выключен;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Работает на газе;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Работает на мазуте;</a:t>
            </a:r>
            <a:r>
              <a:rPr lang="ru-RU" sz="2200" dirty="0" smtClean="0"/>
              <a:t>	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2000" b="1" dirty="0" smtClean="0"/>
              <a:t>Всего </a:t>
            </a:r>
            <a:r>
              <a:rPr lang="ru-RU" sz="2000" b="1" dirty="0"/>
              <a:t>таких комбинаций </a:t>
            </a:r>
            <a:r>
              <a:rPr lang="ru-RU" sz="2000" b="1" dirty="0" smtClean="0"/>
              <a:t>3</a:t>
            </a:r>
            <a:r>
              <a:rPr lang="en-US" sz="2000" b="1" i="1" baseline="30000" dirty="0" smtClean="0"/>
              <a:t>n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pPr algn="just"/>
            <a:endParaRPr lang="ru-RU" sz="2000" dirty="0"/>
          </a:p>
          <a:p>
            <a:pPr algn="just"/>
            <a:r>
              <a:rPr lang="ru-RU" dirty="0" smtClean="0"/>
              <a:t>	Для каждой из комбинаций проверяется, может ли она обеспечить выполнение </a:t>
            </a:r>
            <a:r>
              <a:rPr lang="ru-RU" dirty="0"/>
              <a:t>заданной суммарной паропроизводительности: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85302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i="1" dirty="0"/>
              <a:t>m </a:t>
            </a:r>
            <a:r>
              <a:rPr lang="ru-RU" dirty="0"/>
              <a:t>– количество работающих котлов в данной комбинации.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100744" y="4758249"/>
                <a:ext cx="30817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44" y="4758249"/>
                <a:ext cx="3081741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1609</Words>
  <Application>Microsoft Office PowerPoint</Application>
  <PresentationFormat>Экран (4:3)</PresentationFormat>
  <Paragraphs>300</Paragraphs>
  <Slides>27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Тема Office</vt:lpstr>
      <vt:lpstr>Visio</vt:lpstr>
      <vt:lpstr>Многокритериальная оптимизация режимов работы котельного отделения электростанции</vt:lpstr>
      <vt:lpstr>Цель и задачи работы</vt:lpstr>
      <vt:lpstr>Существующие продукты и решения</vt:lpstr>
      <vt:lpstr>Алгоритмы оптимизации</vt:lpstr>
      <vt:lpstr>Постановка задачи</vt:lpstr>
      <vt:lpstr>Математическая постановка задачи оптимизации</vt:lpstr>
      <vt:lpstr>Ограничения</vt:lpstr>
      <vt:lpstr>Метод многокритериальной оптимизации</vt:lpstr>
      <vt:lpstr>Формирование множества возможных решений</vt:lpstr>
      <vt:lpstr>Формирование множества возможных решений</vt:lpstr>
      <vt:lpstr>«Локальная» оптимизация</vt:lpstr>
      <vt:lpstr>Выбор начальных решений</vt:lpstr>
      <vt:lpstr>Презентация PowerPoint</vt:lpstr>
      <vt:lpstr>Выбор наилучшего решения </vt:lpstr>
      <vt:lpstr>Сужение множества Парето</vt:lpstr>
      <vt:lpstr>Метод целевого программирования</vt:lpstr>
      <vt:lpstr>Модульная структура программного комплекса</vt:lpstr>
      <vt:lpstr>Презентация PowerPoint</vt:lpstr>
      <vt:lpstr>Результаты экспериментов по проверке адекватности предложенного метода</vt:lpstr>
      <vt:lpstr>Исследование</vt:lpstr>
      <vt:lpstr>Исследование</vt:lpstr>
      <vt:lpstr>Результаты экспериментов по проверке адекватности предложенного метода</vt:lpstr>
      <vt:lpstr>Исследование</vt:lpstr>
      <vt:lpstr>Исследование</vt:lpstr>
      <vt:lpstr>Исследование</vt:lpstr>
      <vt:lpstr>Исследование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ArKuzmin</cp:lastModifiedBy>
  <cp:revision>286</cp:revision>
  <cp:lastPrinted>2014-05-23T05:38:18Z</cp:lastPrinted>
  <dcterms:created xsi:type="dcterms:W3CDTF">2012-12-23T10:07:41Z</dcterms:created>
  <dcterms:modified xsi:type="dcterms:W3CDTF">2014-06-05T09:12:22Z</dcterms:modified>
</cp:coreProperties>
</file>