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1" r:id="rId4"/>
    <p:sldId id="302" r:id="rId5"/>
    <p:sldId id="276" r:id="rId6"/>
    <p:sldId id="279" r:id="rId7"/>
    <p:sldId id="303" r:id="rId8"/>
    <p:sldId id="284" r:id="rId9"/>
    <p:sldId id="258" r:id="rId10"/>
    <p:sldId id="287" r:id="rId11"/>
    <p:sldId id="289" r:id="rId12"/>
    <p:sldId id="309" r:id="rId13"/>
    <p:sldId id="286" r:id="rId14"/>
    <p:sldId id="283" r:id="rId15"/>
    <p:sldId id="304" r:id="rId16"/>
    <p:sldId id="306" r:id="rId17"/>
    <p:sldId id="307" r:id="rId18"/>
    <p:sldId id="305" r:id="rId19"/>
    <p:sldId id="296" r:id="rId20"/>
    <p:sldId id="308" r:id="rId21"/>
    <p:sldId id="273" r:id="rId22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Kuz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400" dirty="0"/>
              <a:t>Зависимости</a:t>
            </a:r>
            <a:r>
              <a:rPr lang="ru-RU" sz="1400" baseline="0" dirty="0"/>
              <a:t> расхода </a:t>
            </a:r>
            <a:r>
              <a:rPr lang="ru-RU" sz="1400" baseline="0" dirty="0" smtClean="0"/>
              <a:t>газа от </a:t>
            </a:r>
            <a:r>
              <a:rPr lang="ru-RU" sz="1400" baseline="0" dirty="0"/>
              <a:t>суммарной паропроизводительности </a:t>
            </a:r>
            <a:endParaRPr lang="ru-RU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Лист4!$B$1</c:f>
              <c:strCache>
                <c:ptCount val="1"/>
                <c:pt idx="0">
                  <c:v>Разработанный ПК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Лист4!$B$2:$B$12</c:f>
              <c:numCache>
                <c:formatCode>0.00</c:formatCode>
                <c:ptCount val="11"/>
                <c:pt idx="0">
                  <c:v>7.87</c:v>
                </c:pt>
                <c:pt idx="1">
                  <c:v>11.75</c:v>
                </c:pt>
                <c:pt idx="2">
                  <c:v>15.63</c:v>
                </c:pt>
                <c:pt idx="3">
                  <c:v>18.89</c:v>
                </c:pt>
                <c:pt idx="4">
                  <c:v>22.48</c:v>
                </c:pt>
                <c:pt idx="5">
                  <c:v>27.38</c:v>
                </c:pt>
                <c:pt idx="6">
                  <c:v>31.34</c:v>
                </c:pt>
                <c:pt idx="7">
                  <c:v>35.277999999999999</c:v>
                </c:pt>
                <c:pt idx="8">
                  <c:v>39.18</c:v>
                </c:pt>
                <c:pt idx="9">
                  <c:v>43.1</c:v>
                </c:pt>
                <c:pt idx="10">
                  <c:v>47.03</c:v>
                </c:pt>
              </c:numCache>
            </c:numRef>
          </c:val>
        </c:ser>
        <c:ser>
          <c:idx val="2"/>
          <c:order val="1"/>
          <c:tx>
            <c:strRef>
              <c:f>Лист4!$C$1</c:f>
              <c:strCache>
                <c:ptCount val="1"/>
                <c:pt idx="0">
                  <c:v>ПК "I4Plan"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ysDash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Лист4!$C$2:$C$12</c:f>
              <c:numCache>
                <c:formatCode>General</c:formatCode>
                <c:ptCount val="11"/>
                <c:pt idx="0">
                  <c:v>8.0061510000000009</c:v>
                </c:pt>
                <c:pt idx="1">
                  <c:v>13.128275</c:v>
                </c:pt>
                <c:pt idx="2">
                  <c:v>17.172681000000001</c:v>
                </c:pt>
                <c:pt idx="3">
                  <c:v>20.752554</c:v>
                </c:pt>
                <c:pt idx="4">
                  <c:v>25.341704</c:v>
                </c:pt>
                <c:pt idx="5">
                  <c:v>29.535627399999999</c:v>
                </c:pt>
                <c:pt idx="6">
                  <c:v>32.0210182</c:v>
                </c:pt>
                <c:pt idx="7">
                  <c:v>39.768889399999999</c:v>
                </c:pt>
                <c:pt idx="8">
                  <c:v>42.992213999999997</c:v>
                </c:pt>
                <c:pt idx="9">
                  <c:v>48.155630000000002</c:v>
                </c:pt>
                <c:pt idx="10">
                  <c:v>47.843619000000004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0416128"/>
        <c:axId val="160418048"/>
      </c:barChart>
      <c:catAx>
        <c:axId val="16041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Суммарная</a:t>
                </a:r>
                <a:r>
                  <a:rPr lang="ru-RU" b="0" baseline="0"/>
                  <a:t> паропроизводительность очереди котлоагрегатов, </a:t>
                </a:r>
                <a:r>
                  <a:rPr lang="en-US" b="0" baseline="0"/>
                  <a:t>[</a:t>
                </a:r>
                <a:r>
                  <a:rPr lang="ru-RU" b="0" baseline="0"/>
                  <a:t>т/час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0418048"/>
        <c:crosses val="autoZero"/>
        <c:auto val="1"/>
        <c:lblAlgn val="ctr"/>
        <c:lblOffset val="100"/>
        <c:noMultiLvlLbl val="0"/>
      </c:catAx>
      <c:valAx>
        <c:axId val="160418048"/>
        <c:scaling>
          <c:orientation val="minMax"/>
          <c:max val="5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 dirty="0"/>
                  <a:t>Расход</a:t>
                </a:r>
                <a:r>
                  <a:rPr lang="ru-RU" b="0" baseline="0" dirty="0"/>
                  <a:t> </a:t>
                </a:r>
                <a:r>
                  <a:rPr lang="ru-RU" b="0" baseline="0" dirty="0" smtClean="0"/>
                  <a:t>газа, </a:t>
                </a:r>
                <a:r>
                  <a:rPr lang="en-US" b="0" baseline="0" dirty="0"/>
                  <a:t>[</a:t>
                </a:r>
                <a:r>
                  <a:rPr lang="ru-RU" b="0" baseline="0" dirty="0" smtClean="0"/>
                  <a:t>тыс.нм3/час</a:t>
                </a:r>
                <a:r>
                  <a:rPr lang="en-US" b="0" baseline="0" dirty="0"/>
                  <a:t>]</a:t>
                </a:r>
                <a:endParaRPr lang="ru-RU" b="0" dirty="0"/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crossAx val="160416128"/>
        <c:crosses val="autoZero"/>
        <c:crossBetween val="between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600" dirty="0"/>
              <a:t>Зависимость КПД</a:t>
            </a:r>
            <a:r>
              <a:rPr lang="ru-RU" sz="1600" baseline="0" dirty="0"/>
              <a:t> очереди котлоагрегатов от коэффициентов относительной </a:t>
            </a:r>
            <a:r>
              <a:rPr lang="ru-RU" sz="1600" baseline="0" dirty="0" smtClean="0"/>
              <a:t>важности</a:t>
            </a:r>
            <a:endParaRPr lang="ru-RU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32896"/>
        <c:axId val="160481664"/>
      </c:scatterChart>
      <c:valAx>
        <c:axId val="160432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 относительной важности расхода газа по отношению к другим критериям, </a:t>
                </a:r>
                <a:r>
                  <a:rPr lang="en-US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81664"/>
        <c:crosses val="autoZero"/>
        <c:crossBetween val="midCat"/>
        <c:majorUnit val="10"/>
      </c:valAx>
      <c:valAx>
        <c:axId val="160481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КПД очереди котлоагрегатов, </a:t>
                </a:r>
                <a:r>
                  <a:rPr lang="en-US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32896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600" dirty="0"/>
              <a:t>Зависимости</a:t>
            </a:r>
            <a:r>
              <a:rPr lang="ru-RU" sz="1600" baseline="0" dirty="0"/>
              <a:t> значений критериев оптимизации от коэффициентов относительной важности</a:t>
            </a:r>
            <a:endParaRPr lang="ru-RU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Лист3!$D$37</c:f>
              <c:strCache>
                <c:ptCount val="1"/>
                <c:pt idx="0">
                  <c:v>Расход газа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ysDash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Лист3!$D$38:$D$46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Лист3!$E$37</c:f>
              <c:strCache>
                <c:ptCount val="1"/>
                <c:pt idx="0">
                  <c:v>Расход мазута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ysDot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Лист3!$E$38:$E$46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51776"/>
        <c:axId val="161053696"/>
      </c:scatterChart>
      <c:scatterChart>
        <c:scatterStyle val="lineMarker"/>
        <c:varyColors val="0"/>
        <c:ser>
          <c:idx val="2"/>
          <c:order val="2"/>
          <c:tx>
            <c:strRef>
              <c:f>Лист3!$F$37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Лист3!$C$38:$C$46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Лист3!$F$38:$F$46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61888"/>
        <c:axId val="161059968"/>
      </c:scatterChart>
      <c:valAx>
        <c:axId val="16105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Значение</a:t>
                </a:r>
                <a:r>
                  <a:rPr lang="ru-RU" baseline="0"/>
                  <a:t> коэффициента относительной важноси расхода газа по отношению к другим критериям оптимизации, </a:t>
                </a:r>
                <a:r>
                  <a:rPr lang="en-US" baseline="0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1053696"/>
        <c:crosses val="autoZero"/>
        <c:crossBetween val="midCat"/>
      </c:valAx>
      <c:valAx>
        <c:axId val="161053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Расход</a:t>
                </a:r>
                <a:r>
                  <a:rPr lang="ru-RU" baseline="0"/>
                  <a:t> топлива, </a:t>
                </a:r>
                <a:r>
                  <a:rPr lang="en-US" baseline="0"/>
                  <a:t>[</a:t>
                </a:r>
                <a:r>
                  <a:rPr lang="ru-RU" baseline="0"/>
                  <a:t>т./час</a:t>
                </a:r>
                <a:r>
                  <a:rPr lang="en-US" baseline="0"/>
                  <a:t>]</a:t>
                </a:r>
                <a:endParaRPr lang="ru-RU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1051776"/>
        <c:crosses val="autoZero"/>
        <c:crossBetween val="midCat"/>
      </c:valAx>
      <c:valAx>
        <c:axId val="161059968"/>
        <c:scaling>
          <c:orientation val="minMax"/>
          <c:max val="260"/>
          <c:min val="18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Финансовые</a:t>
                </a:r>
                <a:r>
                  <a:rPr lang="ru-RU" baseline="0"/>
                  <a:t> затраты на топливо, </a:t>
                </a:r>
                <a:r>
                  <a:rPr lang="en-US" baseline="0"/>
                  <a:t>[</a:t>
                </a:r>
                <a:r>
                  <a:rPr lang="ru-RU" baseline="0"/>
                  <a:t>тыс.руб./час</a:t>
                </a:r>
                <a:r>
                  <a:rPr lang="en-US" baseline="0"/>
                  <a:t>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1061888"/>
        <c:crosses val="max"/>
        <c:crossBetween val="midCat"/>
      </c:valAx>
      <c:valAx>
        <c:axId val="161061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05996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05.06.2014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05.06.2014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05.06.2014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05.06.2014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05.06.2014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05.06.2014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82" y="1772816"/>
            <a:ext cx="8800606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Многокритериальная оптимизация режимов работы котельного отделения электростанции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18817" y="4426367"/>
            <a:ext cx="72782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/>
              <a:t>		Автор: </a:t>
            </a:r>
            <a:r>
              <a:rPr lang="ru-RU" sz="2400" b="1" dirty="0" smtClean="0"/>
              <a:t>Кузьмин Артем Юрьевич,</a:t>
            </a:r>
          </a:p>
          <a:p>
            <a:pPr algn="just"/>
            <a:r>
              <a:rPr lang="ru-RU" sz="2000" dirty="0" smtClean="0"/>
              <a:t>		</a:t>
            </a:r>
            <a:r>
              <a:rPr lang="ru-RU" sz="2000" dirty="0"/>
              <a:t> </a:t>
            </a:r>
            <a:r>
              <a:rPr lang="ru-RU" sz="2000" dirty="0" smtClean="0"/>
              <a:t>             студент группы ИУ7-49</a:t>
            </a:r>
            <a:endParaRPr lang="ru-RU" sz="2000" b="1" dirty="0" smtClean="0"/>
          </a:p>
          <a:p>
            <a:pPr algn="just"/>
            <a:r>
              <a:rPr lang="ru-RU" sz="2000" dirty="0" smtClean="0"/>
              <a:t>Научный руководитель: </a:t>
            </a:r>
            <a:r>
              <a:rPr lang="ru-RU" sz="2400" b="1" dirty="0" smtClean="0"/>
              <a:t>Романова Татьяна Николаевна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000" dirty="0" smtClean="0"/>
              <a:t>		              доцент каф. ИУ-7, к.ф.-м.н.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838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2014" y="213049"/>
            <a:ext cx="795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Московский Государственный Технический Университет имени Н.Э. Баумана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48607" y="608097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sz="2000" dirty="0"/>
              <a:t> Москва, 2014</a:t>
            </a: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b="1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</a:t>
                </a:r>
                <a:r>
                  <a:rPr lang="ru-RU" sz="2000" dirty="0" smtClean="0"/>
                  <a:t>паропроизводительность</a:t>
                </a:r>
                <a:r>
                  <a:rPr lang="en-US" sz="2000" dirty="0" smtClean="0"/>
                  <a:t> [</a:t>
                </a:r>
                <a:r>
                  <a:rPr lang="ru-RU" sz="2000" dirty="0" smtClean="0"/>
                  <a:t>т/час</a:t>
                </a:r>
                <a:r>
                  <a:rPr lang="en-US" sz="2000" dirty="0" smtClean="0"/>
                  <a:t>]</a:t>
                </a:r>
                <a:r>
                  <a:rPr lang="ru-RU" sz="2000" dirty="0" smtClean="0"/>
                  <a:t>, </a:t>
                </a:r>
                <a:r>
                  <a:rPr lang="ru-RU" sz="2000" dirty="0"/>
                  <a:t>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 (паровая нагрузка  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-</a:t>
                </a:r>
                <a:r>
                  <a:rPr lang="ru-RU" sz="2000" i="1" dirty="0" err="1" smtClean="0"/>
                  <a:t>го</a:t>
                </a:r>
                <a:r>
                  <a:rPr lang="ru-RU" sz="2000" i="1" dirty="0" smtClean="0"/>
                  <a:t> </a:t>
                </a:r>
                <a:r>
                  <a:rPr lang="ru-RU" sz="2000" dirty="0" smtClean="0"/>
                  <a:t>котлоагрегата </a:t>
                </a:r>
                <a:r>
                  <a:rPr lang="en-US" sz="2000" dirty="0" smtClean="0"/>
                  <a:t>[</a:t>
                </a:r>
                <a:r>
                  <a:rPr lang="ru-RU" sz="2000" dirty="0" smtClean="0"/>
                  <a:t>т/час</a:t>
                </a:r>
                <a:r>
                  <a:rPr lang="en-US" sz="2000" dirty="0" smtClean="0"/>
                  <a:t>]</a:t>
                </a:r>
                <a:r>
                  <a:rPr lang="ru-RU" sz="2000" dirty="0" smtClean="0"/>
                  <a:t>), </a:t>
                </a:r>
                <a:r>
                  <a:rPr lang="ru-RU" sz="2000" dirty="0" smtClean="0"/>
                  <a:t>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  <a:r>
                  <a:rPr lang="ru-RU" sz="2000" dirty="0" smtClean="0"/>
                  <a:t>В работе приведен пример, обосновывающий данный вывод.</a:t>
                </a:r>
                <a:r>
                  <a:rPr lang="ru-RU" sz="2000" b="1" dirty="0" smtClean="0"/>
                  <a:t>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200" dirty="0" smtClean="0"/>
                  <a:t>	Предложен </a:t>
                </a:r>
                <a:r>
                  <a:rPr lang="ru-RU" sz="2200" b="1" dirty="0" smtClean="0"/>
                  <a:t>модифицированный</a:t>
                </a:r>
                <a:r>
                  <a:rPr lang="ru-RU" sz="2200" dirty="0" smtClean="0"/>
                  <a:t> алгоритм выбора начальных решений, </a:t>
                </a:r>
                <a:r>
                  <a:rPr lang="ru-RU" sz="2200" b="1" dirty="0" smtClean="0"/>
                  <a:t>удовлетворяющий всем заданным ограничениям</a:t>
                </a:r>
                <a:r>
                  <a:rPr lang="ru-RU" sz="22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1700808"/>
            <a:ext cx="29337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67" y="1196752"/>
            <a:ext cx="3800581" cy="501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38" y="1703412"/>
            <a:ext cx="2085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-14166" y="116632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Модифицированный алгоритм выбора начальных решений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040" y="6179335"/>
            <a:ext cx="8446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где </a:t>
            </a:r>
            <a:r>
              <a:rPr lang="en-US" sz="1400" dirty="0" err="1" smtClean="0"/>
              <a:t>D</a:t>
            </a:r>
            <a:r>
              <a:rPr lang="en-US" sz="1050" dirty="0" err="1" smtClean="0"/>
              <a:t>ki</a:t>
            </a:r>
            <a:r>
              <a:rPr lang="en-US" sz="1400" dirty="0" smtClean="0"/>
              <a:t> – </a:t>
            </a:r>
            <a:r>
              <a:rPr lang="ru-RU" sz="1400" dirty="0" smtClean="0"/>
              <a:t>паровая нагрузка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-</a:t>
            </a:r>
            <a:r>
              <a:rPr lang="ru-RU" sz="1400" i="1" dirty="0" err="1" smtClean="0"/>
              <a:t>го</a:t>
            </a:r>
            <a:r>
              <a:rPr lang="ru-RU" sz="1400" i="1" dirty="0" smtClean="0"/>
              <a:t> </a:t>
            </a:r>
            <a:r>
              <a:rPr lang="ru-RU" sz="1400" dirty="0" smtClean="0"/>
              <a:t>котлоагрегата</a:t>
            </a:r>
            <a:r>
              <a:rPr lang="en-US" sz="1400" dirty="0" smtClean="0"/>
              <a:t> [</a:t>
            </a:r>
            <a:r>
              <a:rPr lang="ru-RU" sz="1400" dirty="0" smtClean="0"/>
              <a:t>т/час</a:t>
            </a:r>
            <a:r>
              <a:rPr lang="en-US" sz="1400" dirty="0" smtClean="0"/>
              <a:t>]</a:t>
            </a:r>
            <a:r>
              <a:rPr lang="ru-RU" sz="1400" dirty="0" smtClean="0"/>
              <a:t>, </a:t>
            </a:r>
          </a:p>
          <a:p>
            <a:pPr algn="just"/>
            <a:r>
              <a:rPr lang="en-US" sz="1400" dirty="0" smtClean="0"/>
              <a:t>P – </a:t>
            </a:r>
            <a:r>
              <a:rPr lang="ru-RU" sz="1400" dirty="0" smtClean="0"/>
              <a:t>вспомогательная величина для распределения паровых нагрузок </a:t>
            </a:r>
            <a:r>
              <a:rPr lang="en-US" sz="1400" dirty="0" smtClean="0"/>
              <a:t>[</a:t>
            </a:r>
            <a:r>
              <a:rPr lang="ru-RU" sz="1400" dirty="0" smtClean="0"/>
              <a:t>т/час</a:t>
            </a:r>
            <a:r>
              <a:rPr lang="en-US" sz="1400" dirty="0" smtClean="0"/>
              <a:t>]</a:t>
            </a:r>
            <a:r>
              <a:rPr lang="ru-RU" sz="1400" dirty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6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 и сужение множества Парето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	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менее важному критерию,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более важному критерию</a:t>
                </a:r>
                <a:endParaRPr lang="ru-RU" sz="16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  <a:blipFill rotWithShape="1">
                <a:blip r:embed="rId8"/>
                <a:stretch>
                  <a:fillRect l="-949" t="-1099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128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целевого программирования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31229"/>
                  </p:ext>
                </p:extLst>
              </p:nvPr>
            </p:nvGraphicFramePr>
            <p:xfrm>
              <a:off x="395536" y="1916832"/>
              <a:ext cx="856895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72878"/>
                    <a:gridCol w="4596074"/>
                  </a:tblGrid>
                  <a:tr h="1217528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«Идеальный» вектор в </a:t>
                          </a:r>
                          <a:r>
                            <a:rPr lang="ru-RU" b="1" dirty="0" err="1" smtClean="0"/>
                            <a:t>критериальном</a:t>
                          </a:r>
                          <a:r>
                            <a:rPr lang="ru-RU" b="1" baseline="0" dirty="0" smtClean="0"/>
                            <a:t> пространстве: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ru-RU" dirty="0" smtClean="0"/>
                            <a:t> = </a:t>
                          </a:r>
                          <a:r>
                            <a:rPr lang="en-US" dirty="0" smtClean="0"/>
                            <a:t>(K1,</a:t>
                          </a:r>
                          <a:r>
                            <a:rPr lang="en-US" baseline="0" dirty="0" smtClean="0"/>
                            <a:t> K2, K3, K4);</a:t>
                          </a:r>
                        </a:p>
                        <a:p>
                          <a:endParaRPr lang="en-US" baseline="0" dirty="0" smtClean="0"/>
                        </a:p>
                        <a:p>
                          <a:r>
                            <a:rPr lang="ru-RU" baseline="0" dirty="0" smtClean="0"/>
                            <a:t>где </a:t>
                          </a:r>
                          <a:r>
                            <a:rPr lang="en-US" baseline="0" dirty="0" smtClean="0"/>
                            <a:t>K1,K2,K3,K4 – </a:t>
                          </a:r>
                          <a:r>
                            <a:rPr lang="ru-RU" baseline="0" dirty="0" smtClean="0"/>
                            <a:t>максимальные значения критериев оптимизации из всех значений, входящих в множество Парето-оптимальных решений;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Мера близости</a:t>
                          </a:r>
                          <a:r>
                            <a:rPr lang="ru-RU" b="1" baseline="0" dirty="0" smtClean="0"/>
                            <a:t> между векторами: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ru-RU" sz="1800" smtClean="0">
                                    <a:latin typeface="Cambria Math"/>
                                  </a:rPr>
                                  <m:t>= </m:t>
                                </m:r>
                                <m:r>
                                  <a:rPr lang="ru-RU" sz="1800" smtClean="0">
                                    <a:latin typeface="Cambria Math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ru-RU" sz="180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ru-RU" sz="180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ru-RU" sz="1800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  <a:p>
                          <a:endParaRPr lang="ru-RU" dirty="0" smtClean="0"/>
                        </a:p>
                        <a:p>
                          <a:r>
                            <a:rPr lang="ru-RU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smtClean="0">
                                  <a:latin typeface="Cambria Math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«идеальный» и сравниваемый</a:t>
                          </a:r>
                          <a:r>
                            <a:rPr lang="ru-RU" baseline="0" dirty="0" smtClean="0"/>
                            <a:t> вектор соответственно;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531229"/>
                  </p:ext>
                </p:extLst>
              </p:nvPr>
            </p:nvGraphicFramePr>
            <p:xfrm>
              <a:off x="395536" y="1916832"/>
              <a:ext cx="856895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72878"/>
                    <a:gridCol w="4596074"/>
                  </a:tblGrid>
                  <a:tr h="173736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«Идеальный» вектор в </a:t>
                          </a:r>
                          <a:r>
                            <a:rPr lang="ru-RU" b="1" dirty="0" err="1" smtClean="0"/>
                            <a:t>критериальном</a:t>
                          </a:r>
                          <a:r>
                            <a:rPr lang="ru-RU" b="1" baseline="0" dirty="0" smtClean="0"/>
                            <a:t> пространстве: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605" t="-1754" b="-74035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Мера близости</a:t>
                          </a:r>
                          <a:r>
                            <a:rPr lang="ru-RU" b="1" baseline="0" dirty="0" smtClean="0"/>
                            <a:t> между векторами: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605" t="-148718" b="-8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395536" y="14209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/>
              <a:t>Задано: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1006" y="5157192"/>
            <a:ext cx="8337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Оптимальное решение: вектор, ближе всего расположенный к «идеальному».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Модульная структура программного комплекса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24936" cy="44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7572" y="1484784"/>
            <a:ext cx="8106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1. Проверка </a:t>
            </a:r>
            <a:r>
              <a:rPr lang="ru-RU" sz="2400" b="1" dirty="0"/>
              <a:t>адекватности разработанного метода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7572" y="2204864"/>
            <a:ext cx="83229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2. Расчет </a:t>
            </a:r>
            <a:r>
              <a:rPr lang="ru-RU" sz="2400" b="1" dirty="0"/>
              <a:t>ситуаций, возможных для рынка электроэнергии: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Без приоритета</a:t>
            </a:r>
            <a:r>
              <a:rPr lang="ru-RU" dirty="0" smtClean="0"/>
              <a:t>»;</a:t>
            </a:r>
          </a:p>
          <a:p>
            <a:pPr lvl="2"/>
            <a:r>
              <a:rPr lang="ru-RU" sz="1600" dirty="0" smtClean="0"/>
              <a:t>Сравнение полученных результатов с известными результатами;</a:t>
            </a:r>
            <a:endParaRPr lang="ru-RU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«Приоритет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41685"/>
              </p:ext>
            </p:extLst>
          </p:nvPr>
        </p:nvGraphicFramePr>
        <p:xfrm>
          <a:off x="497574" y="4221088"/>
          <a:ext cx="8106874" cy="2232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133"/>
                <a:gridCol w="1251173"/>
                <a:gridCol w="1512168"/>
                <a:gridCol w="1944216"/>
                <a:gridCol w="1656184"/>
              </a:tblGrid>
              <a:tr h="82675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Ситуация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Цена на газ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Цена на мазут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Плановая</a:t>
                      </a:r>
                      <a:r>
                        <a:rPr lang="ru-RU" sz="1600" b="1" baseline="0" dirty="0" smtClean="0"/>
                        <a:t> паропроизводительность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Коэффициенты</a:t>
                      </a:r>
                      <a:r>
                        <a:rPr lang="ru-RU" sz="1600" b="1" baseline="0" dirty="0" smtClean="0"/>
                        <a:t> относительной важности</a:t>
                      </a:r>
                      <a:endParaRPr lang="ru-RU" sz="1600" b="1" dirty="0"/>
                    </a:p>
                  </a:txBody>
                  <a:tcPr/>
                </a:tc>
              </a:tr>
              <a:tr h="5787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«Без приоритета»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3482</a:t>
                      </a:r>
                      <a:r>
                        <a:rPr lang="ru-RU" sz="1400" baseline="0" dirty="0" smtClean="0"/>
                        <a:t> руб. /тыс.нм3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6500 руб./т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[100 </a:t>
                      </a:r>
                      <a:r>
                        <a:rPr lang="ru-RU" sz="1400" dirty="0" smtClean="0"/>
                        <a:t>т/час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600 </a:t>
                      </a:r>
                      <a:r>
                        <a:rPr lang="ru-RU" sz="1400" baseline="0" dirty="0" smtClean="0"/>
                        <a:t>т/час</a:t>
                      </a:r>
                      <a:r>
                        <a:rPr lang="en-US" sz="1400" dirty="0" smtClean="0"/>
                        <a:t>]</a:t>
                      </a:r>
                      <a:r>
                        <a:rPr lang="ru-RU" sz="1400" dirty="0" smtClean="0"/>
                        <a:t>, </a:t>
                      </a:r>
                    </a:p>
                    <a:p>
                      <a:r>
                        <a:rPr lang="ru-RU" sz="1400" dirty="0" smtClean="0"/>
                        <a:t>шаг 50</a:t>
                      </a:r>
                      <a:r>
                        <a:rPr lang="ru-RU" sz="1400" baseline="0" dirty="0" smtClean="0"/>
                        <a:t> т/час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8267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«Приоритет одного</a:t>
                      </a:r>
                      <a:r>
                        <a:rPr lang="ru-RU" sz="1400" baseline="0" dirty="0" smtClean="0"/>
                        <a:t> вида топлива»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3482</a:t>
                      </a:r>
                      <a:r>
                        <a:rPr lang="ru-RU" sz="1400" baseline="0" dirty="0" smtClean="0"/>
                        <a:t> руб. /тыс.нм3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6500 руб./т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638 т/час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[10%; 90%],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шаг 10%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3748390"/>
            <a:ext cx="610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1 – Исходные данные для рассмотренных ситуаций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98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Проверка адекватности метода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96663"/>
              </p:ext>
            </p:extLst>
          </p:nvPr>
        </p:nvGraphicFramePr>
        <p:xfrm>
          <a:off x="827580" y="1593111"/>
          <a:ext cx="7776867" cy="20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348"/>
                <a:gridCol w="4680519"/>
              </a:tblGrid>
              <a:tr h="39070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Количество экспериментов: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  (3</a:t>
                      </a:r>
                      <a:r>
                        <a:rPr lang="ru-RU" baseline="0" dirty="0" smtClean="0"/>
                        <a:t> котлоагрегата по 15 экспериментов);</a:t>
                      </a:r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Проведенный</a:t>
                      </a:r>
                      <a:r>
                        <a:rPr lang="ru-RU" b="1" baseline="0" dirty="0" smtClean="0"/>
                        <a:t> тест: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U-</a:t>
                      </a:r>
                      <a:r>
                        <a:rPr lang="ru-RU" dirty="0" smtClean="0"/>
                        <a:t>тест Манна-Уитни;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Уровень статистической</a:t>
                      </a:r>
                      <a:r>
                        <a:rPr lang="ru-RU" b="1" baseline="0" dirty="0" smtClean="0"/>
                        <a:t> значимости: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5%;</a:t>
                      </a:r>
                      <a:endParaRPr lang="ru-RU" dirty="0"/>
                    </a:p>
                  </a:txBody>
                  <a:tcPr/>
                </a:tc>
              </a:tr>
              <a:tr h="325536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Количественный</a:t>
                      </a:r>
                      <a:r>
                        <a:rPr lang="ru-RU" b="1" baseline="0" dirty="0" smtClean="0"/>
                        <a:t> признак: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</a:t>
                      </a:r>
                      <a:r>
                        <a:rPr lang="ru-RU" baseline="0" dirty="0" smtClean="0"/>
                        <a:t> топлива котлоагрегатом;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71600" y="4077072"/>
            <a:ext cx="1928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Результаты</a:t>
            </a:r>
            <a:endParaRPr lang="ru-RU" sz="28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137"/>
              </p:ext>
            </p:extLst>
          </p:nvPr>
        </p:nvGraphicFramePr>
        <p:xfrm>
          <a:off x="755576" y="4869160"/>
          <a:ext cx="8208915" cy="185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  <a:gridCol w="4464499"/>
              </a:tblGrid>
              <a:tr h="39070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Средний процент</a:t>
                      </a:r>
                      <a:r>
                        <a:rPr lang="ru-RU" b="1" baseline="0" dirty="0" smtClean="0"/>
                        <a:t> расхождений</a:t>
                      </a:r>
                      <a:r>
                        <a:rPr lang="ru-RU" b="1" dirty="0" smtClean="0"/>
                        <a:t>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1.7%;</a:t>
                      </a:r>
                      <a:endParaRPr lang="ru-RU" dirty="0"/>
                    </a:p>
                  </a:txBody>
                  <a:tcPr/>
                </a:tc>
              </a:tr>
              <a:tr h="55982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Вывод: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Значения,</a:t>
                      </a:r>
                      <a:r>
                        <a:rPr lang="ru-RU" baseline="0" dirty="0" smtClean="0"/>
                        <a:t> полученные с помощью разработанного программного комплекса </a:t>
                      </a:r>
                      <a:r>
                        <a:rPr lang="ru-RU" b="1" baseline="0" dirty="0" smtClean="0"/>
                        <a:t>не менее значимы</a:t>
                      </a:r>
                      <a:r>
                        <a:rPr lang="ru-RU" baseline="0" dirty="0" smtClean="0"/>
                        <a:t>, чем сравниваемые </a:t>
                      </a:r>
                      <a:r>
                        <a:rPr lang="ru-RU" baseline="0" dirty="0" smtClean="0"/>
                        <a:t>значения.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8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958362"/>
              </p:ext>
            </p:extLst>
          </p:nvPr>
        </p:nvGraphicFramePr>
        <p:xfrm>
          <a:off x="251520" y="980728"/>
          <a:ext cx="8424936" cy="34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499"/>
              </p:ext>
            </p:extLst>
          </p:nvPr>
        </p:nvGraphicFramePr>
        <p:xfrm>
          <a:off x="323528" y="4509120"/>
          <a:ext cx="835292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Максимальный</a:t>
                      </a:r>
                      <a:r>
                        <a:rPr lang="ru-RU" sz="1600" dirty="0" smtClean="0"/>
                        <a:t> процент</a:t>
                      </a:r>
                      <a:r>
                        <a:rPr lang="ru-RU" sz="1600" baseline="0" dirty="0" smtClean="0"/>
                        <a:t>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12%;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Минимальный</a:t>
                      </a:r>
                      <a:r>
                        <a:rPr lang="ru-RU" sz="1600" baseline="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0,2%;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Средний</a:t>
                      </a:r>
                      <a:r>
                        <a:rPr lang="ru-RU" sz="160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1.3%;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3471"/>
              </p:ext>
            </p:extLst>
          </p:nvPr>
        </p:nvGraphicFramePr>
        <p:xfrm>
          <a:off x="323528" y="5661248"/>
          <a:ext cx="835292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Экономия</a:t>
                      </a:r>
                      <a:r>
                        <a:rPr lang="ru-RU" sz="2400" b="1" baseline="0" dirty="0" smtClean="0"/>
                        <a:t> до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124</a:t>
                      </a:r>
                      <a:r>
                        <a:rPr lang="ru-RU" sz="2400" baseline="0" dirty="0" smtClean="0"/>
                        <a:t> тыс. руб./месяц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Ситуация «Без приоритета»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590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Ситуация «Приоритет одного вида топлива»</a:t>
            </a:r>
            <a:endParaRPr lang="ru-RU" sz="3200" dirty="0"/>
          </a:p>
        </p:txBody>
      </p:sp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318635"/>
              </p:ext>
            </p:extLst>
          </p:nvPr>
        </p:nvGraphicFramePr>
        <p:xfrm>
          <a:off x="4499992" y="1124744"/>
          <a:ext cx="46440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395129"/>
              </p:ext>
            </p:extLst>
          </p:nvPr>
        </p:nvGraphicFramePr>
        <p:xfrm>
          <a:off x="179512" y="1124744"/>
          <a:ext cx="4392487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математической модели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по проведенным экспериментам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2136661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/>
              <a:t>Проведена проверка адекватности разработанного метода;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Проведены эксперименты с целью поиска оптимального режима работы котельного отделения (уменьшение расхода топлива и финансовых затрат, увеличение КПД очереди котлоагрегатов);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Применение разработанного метода позволит получить экономическую прибыль для электростанции по сравнению с текущим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2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 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 анализ существующих алгоритмов оптимизации и выбран один из них;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Разработана математическая модель многокритериальной оптимизации;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 метод многокритериальной оптимизации;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Разработан программный комплекс, реализующий </a:t>
            </a:r>
            <a:r>
              <a:rPr lang="ru-RU" sz="2400" dirty="0"/>
              <a:t>данный </a:t>
            </a:r>
            <a:r>
              <a:rPr lang="ru-RU" sz="2400" dirty="0" smtClean="0"/>
              <a:t>метод;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smtClean="0"/>
              <a:t>Проведено исследование разработанного метода и сравнение полученных результатов с другими известными результатами.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556793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556793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556792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9512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218238"/>
            <a:ext cx="512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1 – Существующие оптимизационные продукты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" y="93813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5805263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Выбран метод прямых выборочных процедур с уменьшением интервала поиска. Остальные рассмотренные методы направлены, в основном, на поиска локального экстремума функции.</a:t>
            </a:r>
            <a:endParaRPr lang="ru-RU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52548"/>
            <a:ext cx="482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2 – Рассмотренные алгоритмы оптимизации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вида топлива, используемого каждым из котлоагрегатов.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</a:t>
            </a:r>
            <a:r>
              <a:rPr lang="ru-RU" dirty="0" smtClean="0"/>
              <a:t>очереди 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59" y="616530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:endParaRPr lang="ru-RU" sz="1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</a:t>
                </a:r>
                <a:r>
                  <a:rPr lang="ru-RU" sz="1400" dirty="0" smtClean="0"/>
                  <a:t>мазута для </a:t>
                </a:r>
                <a:r>
                  <a:rPr lang="ru-RU" sz="1400" dirty="0"/>
                  <a:t>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</a:t>
                </a:r>
                <a:r>
                  <a:rPr lang="ru-RU" sz="1400" dirty="0" smtClean="0"/>
                  <a:t>парогенератором;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</a:t>
                </a:r>
                <a:r>
                  <a:rPr lang="ru-RU" sz="1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</a:t>
                </a:r>
                <a:r>
                  <a:rPr lang="ru-RU" sz="1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котлоагрегата;</a:t>
                </a:r>
                <a:endParaRPr lang="ru-RU" sz="1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  <a:blipFill rotWithShape="1">
                <a:blip r:embed="rId4"/>
                <a:stretch>
                  <a:fillRect l="-217" t="-521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3869328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3869328" cy="395621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sz="1600" dirty="0"/>
                  <a:t> – минимально </a:t>
                </a:r>
                <a:r>
                  <a:rPr lang="ru-RU" sz="1600" dirty="0" smtClean="0"/>
                  <a:t>допустимая паропроизводительность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максимально </a:t>
                </a:r>
                <a:r>
                  <a:rPr lang="ru-RU" sz="1600" dirty="0" smtClean="0"/>
                  <a:t>допустимая паропроизводительность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текущая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</a:t>
                </a:r>
                <a:r>
                  <a:rPr lang="ru-RU" sz="1600" dirty="0" smtClean="0"/>
                  <a:t>котлоагрегата,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– </a:t>
                </a:r>
                <a:r>
                  <a:rPr lang="ru-RU" sz="1600" dirty="0" smtClean="0"/>
                  <a:t>количество котлоагрегатов в очереди.</a:t>
                </a:r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  <a:blipFill rotWithShape="1">
                <a:blip r:embed="rId3"/>
                <a:stretch>
                  <a:fillRect l="-434" b="-7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/>
                  <a:t> – суммарная паропроизводительность группы работающих </a:t>
                </a:r>
                <a:r>
                  <a:rPr lang="ru-RU" sz="1600" dirty="0" smtClean="0"/>
                  <a:t>котлоагрегатов, 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 – </a:t>
                </a:r>
                <a:r>
                  <a:rPr lang="ru-RU" sz="1600" dirty="0" smtClean="0"/>
                  <a:t>количество котлоагрегатов очереди.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68" t="-2206" r="-589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многокритериальной оптимизации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Разработанный метод состоит из шагов:</a:t>
            </a:r>
          </a:p>
          <a:p>
            <a:pPr algn="just"/>
            <a:endParaRPr lang="ru-RU" sz="2000" dirty="0"/>
          </a:p>
          <a:p>
            <a:pPr marL="342900" lvl="0" indent="-342900">
              <a:buAutoNum type="arabicPeriod"/>
            </a:pPr>
            <a:r>
              <a:rPr lang="ru-RU" b="1" dirty="0" smtClean="0"/>
              <a:t>Формирование </a:t>
            </a:r>
            <a:r>
              <a:rPr lang="ru-RU" b="1" dirty="0"/>
              <a:t>множества возможных </a:t>
            </a:r>
            <a:r>
              <a:rPr lang="ru-RU" b="1" dirty="0" smtClean="0"/>
              <a:t>решений</a:t>
            </a:r>
            <a:r>
              <a:rPr lang="ru-RU" b="1" dirty="0"/>
              <a:t>: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всех допустимых режимов работы очереди котлоагрегатов;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«Локальная» оптимизация каждой из допустимых комбинаций.</a:t>
            </a:r>
          </a:p>
          <a:p>
            <a:pPr lvl="0"/>
            <a:r>
              <a:rPr lang="ru-RU" dirty="0" smtClean="0"/>
              <a:t>	</a:t>
            </a:r>
            <a:endParaRPr lang="ru-RU" dirty="0"/>
          </a:p>
          <a:p>
            <a:pPr lvl="0"/>
            <a:r>
              <a:rPr lang="ru-RU" dirty="0" smtClean="0"/>
              <a:t>2. </a:t>
            </a:r>
            <a:r>
              <a:rPr lang="ru-RU" b="1" dirty="0" smtClean="0"/>
              <a:t>Выбор </a:t>
            </a:r>
            <a:r>
              <a:rPr lang="ru-RU" b="1" dirty="0"/>
              <a:t>наилучшего </a:t>
            </a:r>
            <a:r>
              <a:rPr lang="ru-RU" b="1" dirty="0" smtClean="0"/>
              <a:t>решения </a:t>
            </a:r>
            <a:r>
              <a:rPr lang="ru-RU" b="1" dirty="0"/>
              <a:t>из множества </a:t>
            </a:r>
            <a:r>
              <a:rPr lang="ru-RU" b="1" dirty="0" smtClean="0"/>
              <a:t>возможных</a:t>
            </a:r>
            <a:r>
              <a:rPr lang="ru-RU" b="1" dirty="0"/>
              <a:t>: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Построение </a:t>
            </a:r>
            <a:r>
              <a:rPr lang="ru-RU" dirty="0"/>
              <a:t>множества Парето;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Сужение </a:t>
            </a:r>
            <a:r>
              <a:rPr lang="ru-RU" dirty="0"/>
              <a:t>множества Парето на основе информации о коэффициентах относительной важности критериев;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Применение </a:t>
            </a:r>
            <a:r>
              <a:rPr lang="ru-RU" dirty="0"/>
              <a:t>метода целевого программирования для окончательного выбора оптимального решения.</a:t>
            </a:r>
          </a:p>
          <a:p>
            <a:pPr lvl="0"/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допустимых режимов работы очереди котлоагрегатов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i="1" dirty="0" smtClean="0"/>
              <a:t>Каждый из </a:t>
            </a:r>
            <a:r>
              <a:rPr lang="en-US" i="1" dirty="0" smtClean="0"/>
              <a:t>n </a:t>
            </a:r>
            <a:r>
              <a:rPr lang="ru-RU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мазуте;</a:t>
            </a:r>
            <a:r>
              <a:rPr lang="ru-RU" sz="2200" dirty="0" smtClean="0"/>
              <a:t>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dirty="0" smtClean="0"/>
              <a:t>	Для каждой из комбинаций проверяется, может ли она обеспечить выполнение </a:t>
            </a:r>
            <a:r>
              <a:rPr lang="ru-RU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1363</Words>
  <Application>Microsoft Office PowerPoint</Application>
  <PresentationFormat>Экран (4:3)</PresentationFormat>
  <Paragraphs>238</Paragraphs>
  <Slides>21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Существующие продукты и решения</vt:lpstr>
      <vt:lpstr>Алгоритмы оптимизации</vt:lpstr>
      <vt:lpstr>Постановка задачи</vt:lpstr>
      <vt:lpstr>Математическая постановка задачи оптимизации</vt:lpstr>
      <vt:lpstr>Ограничения</vt:lpstr>
      <vt:lpstr>Метод многокритериальной оптимизации</vt:lpstr>
      <vt:lpstr>Определение допустимых режимов работы очереди котлоагрегатов</vt:lpstr>
      <vt:lpstr>«Локальная» оптимизация</vt:lpstr>
      <vt:lpstr>Выбор начальных решений</vt:lpstr>
      <vt:lpstr>Модифицированный алгоритм выбора начальных решений</vt:lpstr>
      <vt:lpstr>Построение и сужение множества Парето</vt:lpstr>
      <vt:lpstr>Метод целевого программирования</vt:lpstr>
      <vt:lpstr>Модульная структура программного комплекса</vt:lpstr>
      <vt:lpstr>Постановка эксперимента</vt:lpstr>
      <vt:lpstr>Проверка адекватности метода</vt:lpstr>
      <vt:lpstr>Ситуация «Без приоритета»</vt:lpstr>
      <vt:lpstr>Ситуация «Приоритет одного вида топлива»</vt:lpstr>
      <vt:lpstr>Выводы по проведенным экспериментам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326</cp:revision>
  <cp:lastPrinted>2014-05-23T05:38:18Z</cp:lastPrinted>
  <dcterms:created xsi:type="dcterms:W3CDTF">2012-12-23T10:07:41Z</dcterms:created>
  <dcterms:modified xsi:type="dcterms:W3CDTF">2014-06-05T14:12:17Z</dcterms:modified>
</cp:coreProperties>
</file>