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6" r:id="rId5"/>
    <p:sldId id="268" r:id="rId6"/>
    <p:sldId id="262" r:id="rId7"/>
    <p:sldId id="270" r:id="rId8"/>
    <p:sldId id="277" r:id="rId9"/>
    <p:sldId id="271" r:id="rId10"/>
    <p:sldId id="272" r:id="rId11"/>
    <p:sldId id="279" r:id="rId12"/>
    <p:sldId id="284" r:id="rId13"/>
    <p:sldId id="258" r:id="rId14"/>
    <p:sldId id="280" r:id="rId15"/>
    <p:sldId id="281" r:id="rId16"/>
    <p:sldId id="285" r:id="rId17"/>
    <p:sldId id="282" r:id="rId18"/>
    <p:sldId id="283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04.04.2014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04.04.2014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04.04.2014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04.04.2014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котельного отделения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dirty="0"/>
                  <a:t> – минимально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максимально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текущая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  <a:blipFill rotWithShape="1">
                <a:blip r:embed="rId3"/>
                <a:stretch>
                  <a:fillRect l="-651" t="-64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– суммарная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8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многокритериальной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	</a:t>
            </a:r>
            <a:r>
              <a:rPr lang="ru-RU" sz="2000" dirty="0" smtClean="0"/>
              <a:t>Предлагаемый метод состоит из двух шагов, разбивающихся, в свою очередь, на более мелкие: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множества возможных </a:t>
            </a:r>
            <a:r>
              <a:rPr lang="ru-RU" sz="2000" dirty="0" err="1"/>
              <a:t>векторых</a:t>
            </a:r>
            <a:r>
              <a:rPr lang="ru-RU" sz="2000" dirty="0"/>
              <a:t> критериев;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наилучшего векторного критерия из множества возможных.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множества возможных векторных критериев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	</a:t>
            </a:r>
            <a:r>
              <a:rPr lang="ru-RU" sz="2000" dirty="0" smtClean="0"/>
              <a:t>Важной </a:t>
            </a:r>
            <a:r>
              <a:rPr lang="ru-RU" sz="2000" dirty="0"/>
              <a:t>проблемой при практической реализации описанной методики оптимизации является выбор оптимального состава </a:t>
            </a:r>
            <a:r>
              <a:rPr lang="ru-RU" sz="2000" dirty="0" smtClean="0"/>
              <a:t>энергоагрегатов</a:t>
            </a:r>
          </a:p>
          <a:p>
            <a:pPr algn="just"/>
            <a:r>
              <a:rPr lang="ru-RU" sz="2000" dirty="0" smtClean="0"/>
              <a:t>	Для </a:t>
            </a:r>
            <a:r>
              <a:rPr lang="ru-RU" sz="2000" dirty="0"/>
              <a:t>решения этой проблемы, исходная задача разбивается на подзадачи, в каждой из которых методом перебора всех возможных вариантов задается определенная комбинация работающих и неработающих котлов. Всего таких комбинаций 2</a:t>
            </a:r>
            <a:r>
              <a:rPr lang="en-US" sz="2000" i="1" baseline="30000" dirty="0"/>
              <a:t>n</a:t>
            </a:r>
            <a:r>
              <a:rPr lang="ru-RU" sz="2000" dirty="0"/>
              <a:t>. Затем проверяется, может ли данный вариант обеспечить выполнение заданной суммарной </a:t>
            </a:r>
            <a:r>
              <a:rPr lang="ru-RU" sz="2000" dirty="0" err="1"/>
              <a:t>паропроизводительности</a:t>
            </a:r>
            <a:r>
              <a:rPr lang="ru-RU" sz="2000" dirty="0"/>
              <a:t>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93528" y="4888916"/>
            <a:ext cx="2356944" cy="7723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95536" y="5719083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443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Процедуру </a:t>
                </a:r>
                <a:r>
                  <a:rPr lang="ru-RU" sz="2400" dirty="0"/>
                  <a:t>оптимизации работы группы котлоагрегатов можно разбить на этапы: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Построение очередной комбинации нагружаемых котлов;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Проверка условия (вставить номер формулы)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 случае удовлетворения условию - проведение оптимизации выбранной комбинации.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/>
                        </m:ctrlPr>
                      </m:sSubPr>
                      <m:e>
                        <m:r>
                          <a:rPr lang="en-US" sz="2400" i="1"/>
                          <m:t>𝑓</m:t>
                        </m:r>
                      </m:e>
                      <m:sub>
                        <m:r>
                          <a:rPr lang="ru-RU" sz="2400" i="1"/>
                          <m:t>𝑖</m:t>
                        </m:r>
                      </m:sub>
                    </m:sSub>
                    <m:r>
                      <a:rPr lang="ru-RU" sz="2400" i="1"/>
                      <m:t>=</m:t>
                    </m:r>
                    <m:d>
                      <m:dPr>
                        <m:ctrlPr>
                          <a:rPr lang="ru-RU" sz="2400" i="1"/>
                        </m:ctrlPr>
                      </m:dPr>
                      <m:e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400" i="1"/>
                                </m:ctrlPr>
                              </m:sSupPr>
                              <m:e>
                                <m:r>
                                  <a:rPr lang="ru-RU" sz="2400" i="1"/>
                                  <m:t>𝐵</m:t>
                                </m:r>
                              </m:e>
                              <m:sup>
                                <m:r>
                                  <a:rPr lang="ru-RU" sz="2400" i="1"/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/>
                                        </m:ctrlPr>
                                      </m:sSubPr>
                                      <m:e>
                                        <m:r>
                                          <a:rPr lang="ru-RU" sz="2400" i="1"/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400" i="1"/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400" i="1"/>
                              <m:t>𝑖</m:t>
                            </m:r>
                          </m:sub>
                        </m:sSub>
                        <m:r>
                          <a:rPr lang="ru-RU" sz="2400" i="1"/>
                          <m:t> , </m:t>
                        </m:r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400" i="1"/>
                                </m:ctrlPr>
                              </m:sSupPr>
                              <m:e>
                                <m:r>
                                  <a:rPr lang="ru-RU" sz="2400" i="1"/>
                                  <m:t>𝐵</m:t>
                                </m:r>
                              </m:e>
                              <m:sup>
                                <m:r>
                                  <a:rPr lang="ru-RU" sz="2400" i="1"/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/>
                                        </m:ctrlPr>
                                      </m:sSubPr>
                                      <m:e>
                                        <m:r>
                                          <a:rPr lang="ru-RU" sz="2400" i="1"/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400" i="1"/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400" i="1"/>
                              <m:t>𝑖</m:t>
                            </m:r>
                          </m:sub>
                        </m:sSub>
                        <m:r>
                          <a:rPr lang="ru-RU" sz="2400" i="1"/>
                          <m:t> , </m:t>
                        </m:r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𝐹</m:t>
                                </m:r>
                              </m:e>
                              <m:sub>
                                <m:r>
                                  <a:rPr lang="ru-RU" sz="2400" i="1"/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/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400" i="1"/>
                                    </m:ctrlPr>
                                  </m:dPr>
                                  <m:e>
                                    <m:r>
                                      <a:rPr lang="ru-RU" sz="2400" i="1"/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ru-RU" sz="2400" i="1"/>
                          <m:t> , </m:t>
                        </m:r>
                        <m:sSub>
                          <m:sSubPr>
                            <m:ctrlPr>
                              <a:rPr lang="ru-RU" sz="2400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𝜂</m:t>
                                </m:r>
                              </m:e>
                              <m:sub>
                                <m:r>
                                  <a:rPr lang="ru-RU" sz="2400" i="1"/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состоящего из значений выделенных критериев, полученных в результате многокритериальной оптимизации, проведенной на шаге </a:t>
                </a:r>
                <a:r>
                  <a:rPr lang="en-US" sz="2400" dirty="0" err="1"/>
                  <a:t>i</a:t>
                </a:r>
                <a:r>
                  <a:rPr lang="ru-RU" sz="2400" dirty="0"/>
                  <a:t>.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443877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1097" b="-2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2132856"/>
                <a:ext cx="8064896" cy="3410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После выполнения приведенного выше алгоритма получим множество векторных критериев: </a:t>
                </a:r>
                <a:endParaRPr lang="ru-RU" sz="2400" dirty="0" smtClean="0"/>
              </a:p>
              <a:p>
                <a:endParaRPr lang="ru-RU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𝑈</m:t>
                      </m:r>
                      <m:r>
                        <a:rPr lang="en-US" sz="24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1</m:t>
                                  </m:r>
                                </m:sub>
                              </m:sSub>
                              <m:r>
                                <a:rPr lang="en-US" sz="2400" i="1"/>
                                <m:t>= 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/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/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2</m:t>
                                  </m:r>
                                </m:sub>
                              </m:sSub>
                              <m:r>
                                <a:rPr lang="en-US" sz="2400" i="1"/>
                                <m:t>= 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/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/>
                                <m:t> </m:t>
                              </m:r>
                            </m:e>
                            <m:e>
                              <m:r>
                                <a:rPr lang="en-US" sz="2400" i="1"/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𝑛</m:t>
                                  </m:r>
                                </m:sub>
                              </m:sSub>
                              <m:r>
                                <a:rPr lang="en-US" sz="2400" i="1"/>
                                <m:t>= </m:t>
                              </m:r>
                              <m:d>
                                <m:dPr>
                                  <m:ctrlPr>
                                    <a:rPr lang="ru-RU" sz="2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/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/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/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/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/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/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/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/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/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/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/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/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/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2132856"/>
                <a:ext cx="8064896" cy="3410421"/>
              </a:xfrm>
              <a:prstGeom prst="rect">
                <a:avLst/>
              </a:prstGeom>
              <a:blipFill rotWithShape="1">
                <a:blip r:embed="rId2"/>
                <a:stretch>
                  <a:fillRect l="-1209" t="-1431" r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наилучшего векторного критерия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16676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Выбор </a:t>
            </a:r>
            <a:r>
              <a:rPr lang="ru-RU" sz="2400" dirty="0"/>
              <a:t>наиболее подходящего векторного критерия из множества </a:t>
            </a:r>
            <a:r>
              <a:rPr lang="ru-RU" sz="2400" dirty="0" smtClean="0"/>
              <a:t> </a:t>
            </a:r>
            <a:r>
              <a:rPr lang="ru-RU" sz="2400" dirty="0"/>
              <a:t>состоит из двух этапов: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построение множества Парето и его последовательное </a:t>
            </a:r>
            <a:r>
              <a:rPr lang="ru-RU" sz="2400" dirty="0" smtClean="0"/>
              <a:t>сужение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применение метода целевого программирования </a:t>
            </a:r>
            <a:r>
              <a:rPr lang="ru-RU" sz="2400" dirty="0" smtClean="0"/>
              <a:t>для </a:t>
            </a:r>
            <a:r>
              <a:rPr lang="ru-RU" sz="2400" dirty="0"/>
              <a:t>выбора оптимального векторного критерия.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последовательного сужения множества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91158" y="1628800"/>
                <a:ext cx="8352928" cy="430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Основными компонентами задачи многокритериального выбора </a:t>
                </a:r>
                <a:r>
                  <a:rPr lang="ru-RU" dirty="0" smtClean="0"/>
                  <a:t>являются: </a:t>
                </a:r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множество </a:t>
                </a:r>
                <a:r>
                  <a:rPr lang="ru-RU" dirty="0"/>
                  <a:t>возможных решений </a:t>
                </a:r>
                <a14:m>
                  <m:oMath xmlns:m="http://schemas.openxmlformats.org/officeDocument/2006/math">
                    <m:r>
                      <a:rPr lang="ru-RU" i="1"/>
                      <m:t>𝑋</m:t>
                    </m:r>
                  </m:oMath>
                </a14:m>
                <a:r>
                  <a:rPr lang="ru-RU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векторный </a:t>
                </a:r>
                <a:r>
                  <a:rPr lang="ru-RU" dirty="0"/>
                  <a:t>критерий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r>
                      <a:rPr lang="ru-RU" i="1"/>
                      <m:t>=(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 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 …,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отношение </a:t>
                </a:r>
                <a:r>
                  <a:rPr lang="ru-RU" dirty="0"/>
                  <a:t>предпочтения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≻</m:t>
                        </m:r>
                      </m:e>
                      <m:sub>
                        <m:r>
                          <a:rPr lang="en-US" i="1"/>
                          <m:t>𝑋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ЛПР должно </a:t>
                </a:r>
                <a:r>
                  <a:rPr lang="ru-RU" dirty="0"/>
                  <a:t>быть заинтересовано в максимизации каждой из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 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 …,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, участвующих в задаче. Если какой-то из критериев для ЛПР желательно не максимизировать, а минимизировать, то его в математическую модель следует включить со знаком минус 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 smtClean="0"/>
                  <a:t>Этот </a:t>
                </a:r>
                <a:r>
                  <a:rPr lang="ru-RU" dirty="0"/>
                  <a:t>подход позволяет свести операцию минимизации к операции максимизации.</a:t>
                </a:r>
              </a:p>
              <a:p>
                <a:r>
                  <a:rPr lang="ru-RU" dirty="0"/>
                  <a:t>Таким образом, критерии расхода газа, мазута и финансовых затрат на используемое топливо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𝐵</m:t>
                        </m:r>
                      </m:e>
                      <m:sup>
                        <m:r>
                          <a:rPr lang="ru-RU" i="1"/>
                          <m:t>г</m:t>
                        </m:r>
                      </m:sup>
                    </m:sSup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𝐷</m:t>
                                </m:r>
                              </m:e>
                              <m:sub>
                                <m:r>
                                  <a:rPr lang="ru-RU" i="1"/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i="1"/>
                      <m:t>, 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𝐵</m:t>
                        </m:r>
                      </m:e>
                      <m:sup>
                        <m:r>
                          <a:rPr lang="ru-RU" i="1"/>
                          <m:t>м</m:t>
                        </m:r>
                      </m:sup>
                    </m:sSup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𝐷</m:t>
                                </m:r>
                              </m:e>
                              <m:sub>
                                <m:r>
                                  <a:rPr lang="ru-RU" i="1"/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i="1"/>
                      <m:t> 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𝐹</m:t>
                        </m:r>
                      </m:e>
                      <m:sub>
                        <m:r>
                          <a:rPr lang="ru-RU" i="1"/>
                          <m:t>м+г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𝐷𝑘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) будем включать в математическую модель со знаком минус.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8" y="1628800"/>
                <a:ext cx="8352928" cy="4307589"/>
              </a:xfrm>
              <a:prstGeom prst="rect">
                <a:avLst/>
              </a:prstGeom>
              <a:blipFill rotWithShape="1">
                <a:blip r:embed="rId2"/>
                <a:stretch>
                  <a:fillRect l="-657" t="-707" r="-292"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целевого программирования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441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имеется набор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 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 …,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𝑓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, каждый из которых необходимо максимизировать на множестве возможных решений </a:t>
                </a:r>
                <a14:m>
                  <m:oMath xmlns:m="http://schemas.openxmlformats.org/officeDocument/2006/math">
                    <m:r>
                      <a:rPr lang="ru-RU" i="1"/>
                      <m:t>𝑋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В рамках метода целевого программирования полагается, что в пространстве </a:t>
                </a:r>
                <a:r>
                  <a:rPr lang="en-US" dirty="0"/>
                  <a:t>R</a:t>
                </a:r>
                <a:r>
                  <a:rPr lang="en-US" baseline="30000" dirty="0"/>
                  <a:t>m</a:t>
                </a:r>
                <a:r>
                  <a:rPr lang="en-US" dirty="0"/>
                  <a:t> </a:t>
                </a:r>
                <a:r>
                  <a:rPr lang="ru-RU" dirty="0"/>
                  <a:t>задано непустое множество </a:t>
                </a:r>
                <a:r>
                  <a:rPr lang="en-US" dirty="0"/>
                  <a:t>U</a:t>
                </a:r>
                <a:r>
                  <a:rPr lang="ru-RU" dirty="0"/>
                  <a:t>, которое называют множеством идеальных векторов. Данное множество считается недостижимым, т.е. выполняется </a:t>
                </a:r>
                <a:r>
                  <a:rPr lang="ru-RU" dirty="0" smtClean="0"/>
                  <a:t>равенство:</a:t>
                </a:r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𝑈</m:t>
                      </m:r>
                      <m:r>
                        <a:rPr lang="ru-RU" i="1"/>
                        <m:t> ∩</m:t>
                      </m:r>
                      <m:r>
                        <a:rPr lang="ru-RU" i="1"/>
                        <m:t>𝑌</m:t>
                      </m:r>
                      <m:r>
                        <a:rPr lang="ru-RU" i="1"/>
                        <m:t>= ∅,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/>
                      <m:t>𝑌</m:t>
                    </m:r>
                  </m:oMath>
                </a14:m>
                <a:r>
                  <a:rPr lang="ru-RU" dirty="0"/>
                  <a:t> – множество возможных векторов.</a:t>
                </a:r>
              </a:p>
              <a:p>
                <a:r>
                  <a:rPr lang="ru-RU" dirty="0"/>
                  <a:t>Кроме этого, на </a:t>
                </a:r>
                <a:r>
                  <a:rPr lang="ru-RU" dirty="0" err="1"/>
                  <a:t>критериальном</a:t>
                </a:r>
                <a:r>
                  <a:rPr lang="ru-RU" dirty="0"/>
                  <a:t> пространстве задается метрика – числовая функция </a:t>
                </a:r>
                <a14:m>
                  <m:oMath xmlns:m="http://schemas.openxmlformats.org/officeDocument/2006/math">
                    <m:r>
                      <a:rPr lang="ru-RU" i="1"/>
                      <m:t>𝜌</m:t>
                    </m:r>
                    <m:r>
                      <a:rPr lang="ru-RU" i="1"/>
                      <m:t>= </m:t>
                    </m:r>
                    <m:r>
                      <a:rPr lang="ru-RU" i="1"/>
                      <m:t>𝜌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ru-RU" i="1"/>
                          <m:t>𝑦</m:t>
                        </m:r>
                        <m:r>
                          <a:rPr lang="ru-RU" i="1"/>
                          <m:t>,</m:t>
                        </m:r>
                        <m:r>
                          <a:rPr lang="ru-RU" i="1"/>
                          <m:t>𝑧</m:t>
                        </m:r>
                      </m:e>
                    </m:d>
                    <m:r>
                      <a:rPr lang="ru-RU" i="1"/>
                      <m:t>,</m:t>
                    </m:r>
                  </m:oMath>
                </a14:m>
                <a:r>
                  <a:rPr lang="ru-RU" dirty="0"/>
                  <a:t> которая каждой паре векторов </a:t>
                </a:r>
                <a:r>
                  <a:rPr lang="en-US" dirty="0"/>
                  <a:t>y</a:t>
                </a:r>
                <a:r>
                  <a:rPr lang="ru-RU" dirty="0"/>
                  <a:t>, </a:t>
                </a:r>
                <a:r>
                  <a:rPr lang="en-US" dirty="0"/>
                  <a:t>z </a:t>
                </a:r>
                <a:r>
                  <a:rPr lang="ru-RU" dirty="0"/>
                  <a:t>сопоставляет неотрицательное число, называемое расстоянием между векторами </a:t>
                </a:r>
                <a:r>
                  <a:rPr lang="en-US" dirty="0"/>
                  <a:t>y </a:t>
                </a:r>
                <a:r>
                  <a:rPr lang="ru-RU" dirty="0"/>
                  <a:t>и </a:t>
                </a:r>
                <a:r>
                  <a:rPr lang="en-US" dirty="0"/>
                  <a:t>z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Оптимальным 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ru-RU" i="1"/>
                          <m:t>∗ </m:t>
                        </m:r>
                      </m:sup>
                    </m:sSup>
                    <m:r>
                      <a:rPr lang="ru-RU" i="1"/>
                      <m:t>𝜖</m:t>
                    </m:r>
                    <m:r>
                      <a:rPr lang="ru-RU" i="1"/>
                      <m:t> </m:t>
                    </m:r>
                    <m:r>
                      <a:rPr lang="ru-RU" i="1"/>
                      <m:t>𝑋</m:t>
                    </m:r>
                    <m:r>
                      <a:rPr lang="ru-RU" i="1"/>
                      <m:t>,</m:t>
                    </m:r>
                  </m:oMath>
                </a14:m>
                <a:r>
                  <a:rPr lang="ru-RU" dirty="0"/>
                  <a:t>  для которого выполняется равенство 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inf</m:t>
                              </m:r>
                            </m:e>
                            <m:lim>
                              <m:r>
                                <a:rPr lang="ru-RU" i="1"/>
                                <m:t>𝑦</m:t>
                              </m:r>
                              <m:r>
                                <a:rPr lang="ru-RU" i="1"/>
                                <m:t>∈</m:t>
                              </m:r>
                              <m:r>
                                <a:rPr lang="ru-RU" i="1"/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/>
                            <m:t>𝜌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𝑓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/>
                                      </m:ctrlPr>
                                    </m:sSupPr>
                                    <m:e>
                                      <m:r>
                                        <a:rPr lang="ru-RU" i="1"/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/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/>
                                <m:t>, </m:t>
                              </m:r>
                              <m:r>
                                <a:rPr lang="ru-RU" i="1"/>
                                <m:t>𝑦</m:t>
                              </m:r>
                            </m:e>
                          </m:d>
                          <m:r>
                            <a:rPr lang="ru-RU" i="1"/>
                            <m:t>=</m:t>
                          </m:r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/>
                                    <m:t>min</m:t>
                                  </m:r>
                                </m:e>
                                <m:lim>
                                  <m:r>
                                    <a:rPr lang="ru-RU" i="1"/>
                                    <m:t>𝑥</m:t>
                                  </m:r>
                                  <m:r>
                                    <a:rPr lang="ru-RU" i="1"/>
                                    <m:t>𝜖</m:t>
                                  </m:r>
                                  <m:r>
                                    <a:rPr lang="ru-RU" i="1"/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/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/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/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/>
                                            <m:t>𝑦</m:t>
                                          </m:r>
                                          <m:r>
                                            <a:rPr lang="ru-RU" i="1"/>
                                            <m:t>𝜖</m:t>
                                          </m:r>
                                          <m:r>
                                            <a:rPr lang="ru-RU" i="1"/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/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ru-RU" i="1"/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/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/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/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/>
                                            <m:t>, </m:t>
                                          </m:r>
                                          <m:r>
                                            <a:rPr lang="ru-RU" i="1"/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i="1"/>
                                <m:t>,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которое означает, что оценка </a:t>
                </a:r>
                <a14:m>
                  <m:oMath xmlns:m="http://schemas.openxmlformats.org/officeDocument/2006/math">
                    <m:r>
                      <a:rPr lang="ru-RU" i="1"/>
                      <m:t>𝑓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𝑥</m:t>
                            </m:r>
                          </m:e>
                          <m:sup>
                            <m:r>
                              <a:rPr lang="ru-RU" i="1"/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соответствующая наилучшему решению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ru-RU" i="1"/>
                          <m:t>𝑥</m:t>
                        </m:r>
                      </m:e>
                      <m:sup>
                        <m:r>
                          <a:rPr lang="ru-RU" i="1"/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, должна быть расположена как можно ближе к множеству идеальных оценок.</a:t>
                </a: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4417876"/>
              </a:xfrm>
              <a:prstGeom prst="rect">
                <a:avLst/>
              </a:prstGeom>
              <a:blipFill rotWithShape="1">
                <a:blip r:embed="rId2"/>
                <a:stretch>
                  <a:fillRect l="-559" t="-552" b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/>
              <a:t>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параметры, необходимые </a:t>
            </a:r>
            <a:r>
              <a:rPr lang="ru-RU" sz="3400" dirty="0"/>
              <a:t>для построения математической модели.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</a:t>
            </a:r>
            <a:r>
              <a:rPr lang="ru-RU" sz="3400" dirty="0"/>
              <a:t>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модель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оптимизации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алгоритм, реализующий </a:t>
            </a:r>
            <a:r>
              <a:rPr lang="ru-RU" sz="3400" dirty="0"/>
              <a:t>данный метод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19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проведение многокритериальной оптимизации режимов работы котельного отделения электростанции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предметной области.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параметров, необходимых для построения математической модели.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критериев 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целевой функции многокритериальной оптимизации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Построение математической модели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алгоритма, реализующего данный метод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Проблема </a:t>
            </a:r>
            <a:r>
              <a:rPr lang="ru-RU" sz="2400" dirty="0"/>
              <a:t>энергосбережения в настоящее время представляет собой стратегическое направление деятельности не только отдельных предприятий, но и экономической политики государства в целом. Одним из основных важнейших направлений энергосбережения является снижение затрат топливных ресурсов на производство энергии.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Критерии оптимизации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4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	Рассмотрим </a:t>
            </a:r>
            <a:r>
              <a:rPr lang="ru-RU" sz="2200" dirty="0"/>
              <a:t>задачу оптимизации работы группы котлоагрегатов: определение оптимального состава, паровых нагрузок </a:t>
            </a:r>
            <a:r>
              <a:rPr lang="ru-RU" sz="2200" dirty="0" smtClean="0"/>
              <a:t>и топлива, используемого каждым из них.</a:t>
            </a:r>
            <a:endParaRPr lang="ru-RU" sz="2200" dirty="0"/>
          </a:p>
          <a:p>
            <a:pPr algn="just"/>
            <a:r>
              <a:rPr lang="ru-RU" sz="2200" dirty="0" smtClean="0"/>
              <a:t>	В </a:t>
            </a:r>
            <a:r>
              <a:rPr lang="ru-RU" sz="2200" dirty="0"/>
              <a:t>качестве критериев оптимизации режимов работы </a:t>
            </a:r>
            <a:r>
              <a:rPr lang="ru-RU" sz="2200" dirty="0" smtClean="0"/>
              <a:t>котлоагрегатов выделим:</a:t>
            </a:r>
          </a:p>
          <a:p>
            <a:pPr algn="just"/>
            <a:endParaRPr lang="ru-RU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расход </a:t>
            </a:r>
            <a:r>
              <a:rPr lang="ru-RU" sz="2200" dirty="0" smtClean="0"/>
              <a:t>газа</a:t>
            </a:r>
            <a:r>
              <a:rPr lang="ru-RU" sz="22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расход жидкого топлива (мазута),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финансовые </a:t>
            </a:r>
            <a:r>
              <a:rPr lang="ru-RU" sz="2200" dirty="0"/>
              <a:t>затраты на используемое топливо,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коэффициент </a:t>
            </a:r>
            <a:r>
              <a:rPr lang="ru-RU" sz="2200" dirty="0"/>
              <a:t>полезного действия (КПД) группы котлоагрегатов</a:t>
            </a:r>
            <a:r>
              <a:rPr lang="ru-RU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  <a:p>
            <a:r>
              <a:rPr lang="ru-RU" sz="2200" dirty="0" smtClean="0"/>
              <a:t>При этом расход газа, расход мазута и финансовые затраты на используемое топливо необходимо минимизировать, КПД группы котлоагрегатов должен быть максимально возможным.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Параметры, которые должны быть учтены в математической 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48478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1. вид</a:t>
            </a:r>
            <a:r>
              <a:rPr lang="ru-RU" dirty="0"/>
              <a:t>, марка и характеристики сжигаемого </a:t>
            </a:r>
            <a:r>
              <a:rPr lang="ru-RU" dirty="0" smtClean="0"/>
              <a:t>топлива;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2. параметры</a:t>
            </a:r>
            <a:r>
              <a:rPr lang="ru-RU" dirty="0"/>
              <a:t>, определяемые при тепловом расчете котельных </a:t>
            </a:r>
            <a:r>
              <a:rPr lang="ru-RU" dirty="0" smtClean="0"/>
              <a:t>агрегатов;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3. нормативные </a:t>
            </a:r>
            <a:r>
              <a:rPr lang="ru-RU" dirty="0"/>
              <a:t>характеристики и параметры, определяемые при </a:t>
            </a:r>
            <a:r>
              <a:rPr lang="ru-RU" dirty="0" err="1"/>
              <a:t>режимно</a:t>
            </a:r>
            <a:r>
              <a:rPr lang="ru-RU" dirty="0"/>
              <a:t> - наладочных испытаниях </a:t>
            </a:r>
            <a:r>
              <a:rPr lang="ru-RU" dirty="0" err="1" smtClean="0"/>
              <a:t>энергоагрегатов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4. корректирующие </a:t>
            </a:r>
            <a:r>
              <a:rPr lang="ru-RU" dirty="0"/>
              <a:t>параметры, замеряемые в процессе эксплуатации при текущем режиме </a:t>
            </a:r>
            <a:r>
              <a:rPr lang="ru-RU" dirty="0" smtClean="0"/>
              <a:t>работы;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5. входные </a:t>
            </a:r>
            <a:r>
              <a:rPr lang="ru-RU" dirty="0"/>
              <a:t>управляемые переменные: состав загружаемых агрегатов; паровая нагрузка для каждого </a:t>
            </a:r>
            <a:r>
              <a:rPr lang="ru-RU" dirty="0" smtClean="0"/>
              <a:t>агрегата.</a:t>
            </a:r>
            <a:endParaRPr lang="ru-RU" dirty="0"/>
          </a:p>
          <a:p>
            <a:r>
              <a:rPr lang="ru-RU" dirty="0"/>
              <a:t> </a:t>
            </a:r>
          </a:p>
          <a:p>
            <a:pPr lvl="0"/>
            <a:r>
              <a:rPr lang="ru-RU" dirty="0" smtClean="0"/>
              <a:t>6. выходные </a:t>
            </a:r>
            <a:r>
              <a:rPr lang="ru-RU" dirty="0"/>
              <a:t>параметры: оптимальный состав загружаемых агрегатов; оптимальная паровая нагрузка для каждого </a:t>
            </a:r>
            <a:r>
              <a:rPr lang="ru-RU" dirty="0" smtClean="0"/>
              <a:t>агрегата.</a:t>
            </a:r>
            <a:endParaRPr lang="ru-RU" dirty="0"/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КПД группы котлоагрегатов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КПД  группы котлоагрегатов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536" y="4306163"/>
                <a:ext cx="8424936" cy="1380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=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𝑘</m:t>
                        </m:r>
                        <m:r>
                          <a:rPr lang="ru-RU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2000" dirty="0"/>
                  <a:t> – вектор </a:t>
                </a:r>
                <a:r>
                  <a:rPr lang="ru-RU" sz="2000" dirty="0" err="1"/>
                  <a:t>паропроизводительностей</a:t>
                </a:r>
                <a:r>
                  <a:rPr lang="ru-RU" sz="2000" dirty="0"/>
                  <a:t> </a:t>
                </a:r>
                <a:r>
                  <a:rPr lang="en-US" sz="2000" dirty="0"/>
                  <a:t>n </a:t>
                </a:r>
                <a:r>
                  <a:rPr lang="ru-RU" sz="2000" dirty="0" smtClean="0"/>
                  <a:t>котлоагрегатов;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КПД полезного действия </a:t>
                </a:r>
                <a:r>
                  <a:rPr lang="en-US" sz="2000" dirty="0" err="1"/>
                  <a:t>i</a:t>
                </a:r>
                <a:r>
                  <a:rPr lang="ru-RU" sz="2000" dirty="0"/>
                  <a:t>-го </a:t>
                </a:r>
                <a:r>
                  <a:rPr lang="ru-RU" sz="2000" dirty="0" smtClean="0"/>
                  <a:t>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</a:t>
                </a:r>
                <a:r>
                  <a:rPr lang="ru-RU" sz="2000" dirty="0" err="1" smtClean="0"/>
                  <a:t>теплопроизводительность</a:t>
                </a:r>
                <a:r>
                  <a:rPr lang="ru-RU" sz="2000" dirty="0" smtClean="0"/>
                  <a:t> </a:t>
                </a:r>
                <a:r>
                  <a:rPr lang="en-US" sz="2000" dirty="0" err="1"/>
                  <a:t>i</a:t>
                </a:r>
                <a:r>
                  <a:rPr lang="ru-RU" sz="2000" dirty="0"/>
                  <a:t>-го </a:t>
                </a:r>
                <a:r>
                  <a:rPr lang="ru-RU" sz="2000" dirty="0" smtClean="0"/>
                  <a:t>агрегата.</a:t>
                </a:r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6163"/>
                <a:ext cx="8424936" cy="1380250"/>
              </a:xfrm>
              <a:prstGeom prst="rect">
                <a:avLst/>
              </a:prstGeom>
              <a:blipFill rotWithShape="1">
                <a:blip r:embed="rId2"/>
                <a:stretch>
                  <a:fillRect l="-796" t="-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газа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газа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г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г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газ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n </a:t>
                </a:r>
                <a:r>
                  <a:rPr lang="ru-RU" dirty="0"/>
                  <a:t>котлоагрегатов, работающих на газе.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51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мазута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8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мазута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m </a:t>
                </a:r>
                <a:r>
                  <a:rPr lang="ru-RU" dirty="0"/>
                  <a:t>котлоагрегатов, работающих на мазуте.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51" t="-3311" r="-72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м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м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финансовых затрат на используемое топливо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финансовых затрат на используемое топливо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м+г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𝐷𝑘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78396" y="3573016"/>
                <a:ext cx="7992888" cy="2916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dirty="0"/>
                  <a:t> – цена на мазут;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m </a:t>
                </a:r>
                <a:r>
                  <a:rPr lang="ru-RU" dirty="0"/>
                  <a:t>котлоагрегатов, работающих на жидком топливе (мазуте).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м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расход мазута (тонн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тонн/час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dirty="0"/>
                  <a:t> – цена на газ;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}</m:t>
                    </m:r>
                  </m:oMath>
                </a14:m>
                <a:r>
                  <a:rPr lang="ru-RU" dirty="0"/>
                  <a:t> – вектор </a:t>
                </a:r>
                <a:r>
                  <a:rPr lang="ru-RU" dirty="0" err="1"/>
                  <a:t>паропроизводительностей</a:t>
                </a:r>
                <a:r>
                  <a:rPr lang="ru-RU" dirty="0"/>
                  <a:t> </a:t>
                </a:r>
                <a:r>
                  <a:rPr lang="en-US" dirty="0"/>
                  <a:t>n </a:t>
                </a:r>
                <a:r>
                  <a:rPr lang="ru-RU" dirty="0"/>
                  <a:t>котлоагрегатов, работающих на газе.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г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расход газа (тыс. м</a:t>
                </a:r>
                <a:r>
                  <a:rPr lang="ru-RU" baseline="30000" dirty="0"/>
                  <a:t>3</a:t>
                </a:r>
                <a:r>
                  <a:rPr lang="ru-RU" dirty="0"/>
                  <a:t>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тонн/час.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6" y="3573016"/>
                <a:ext cx="7992888" cy="2916183"/>
              </a:xfrm>
              <a:prstGeom prst="rect">
                <a:avLst/>
              </a:prstGeom>
              <a:blipFill rotWithShape="1">
                <a:blip r:embed="rId3"/>
                <a:stretch>
                  <a:fillRect l="-686" t="-8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1747</Words>
  <Application>Microsoft Office PowerPoint</Application>
  <PresentationFormat>Экран (4:3)</PresentationFormat>
  <Paragraphs>141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Многокритериальная оптимизация режимов работы котельного отделения электростанции</vt:lpstr>
      <vt:lpstr>Цель и задачи работы</vt:lpstr>
      <vt:lpstr>Введение</vt:lpstr>
      <vt:lpstr>Критерии оптимизации </vt:lpstr>
      <vt:lpstr>Параметры, которые должны быть учтены в математической модели </vt:lpstr>
      <vt:lpstr>Критерий КПД группы котлоагрегатов</vt:lpstr>
      <vt:lpstr>Критерий расхода газа</vt:lpstr>
      <vt:lpstr>Критерий расхода мазута</vt:lpstr>
      <vt:lpstr>Критерий финансовых затрат на используемое топливо</vt:lpstr>
      <vt:lpstr>Ограничения</vt:lpstr>
      <vt:lpstr>Задача оптимизации</vt:lpstr>
      <vt:lpstr>Метод многокритериальной оптимизации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Выбор наилучшего векторного критерия</vt:lpstr>
      <vt:lpstr>Метод последовательного сужения множества Парето</vt:lpstr>
      <vt:lpstr>Метод целевого программирования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143</cp:revision>
  <dcterms:created xsi:type="dcterms:W3CDTF">2012-12-23T10:07:41Z</dcterms:created>
  <dcterms:modified xsi:type="dcterms:W3CDTF">2014-04-04T12:46:52Z</dcterms:modified>
</cp:coreProperties>
</file>