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65" r:id="rId6"/>
    <p:sldId id="266" r:id="rId7"/>
    <p:sldId id="267" r:id="rId8"/>
    <p:sldId id="268" r:id="rId9"/>
    <p:sldId id="262" r:id="rId10"/>
    <p:sldId id="25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CA5E4-C60C-4A7B-B1C7-EF596B204FB3}" type="datetimeFigureOut">
              <a:rPr lang="ru-RU" smtClean="0"/>
              <a:t>06.06.2013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325E-2B43-4479-9202-31C26F325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6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CBC4-6160-4ACE-94FC-D265CA80188A}" type="datetime1">
              <a:rPr lang="ru-RU" smtClean="0"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915A-5CDD-431B-BA11-0DBEECFE994F}" type="datetime1">
              <a:rPr lang="ru-RU" smtClean="0"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81E4-49FF-46CA-A038-A8AC2972DB08}" type="datetime1">
              <a:rPr lang="ru-RU" smtClean="0"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903-AC49-48D7-AA10-EA452314E98A}" type="datetime1">
              <a:rPr lang="ru-RU" smtClean="0"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C5B6-D14B-4EBD-A52F-6448B029B55C}" type="datetime1">
              <a:rPr lang="ru-RU" smtClean="0"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B27C-38D5-43D1-B5DB-06EBBC630148}" type="datetime1">
              <a:rPr lang="ru-RU" smtClean="0"/>
              <a:t>06.06.2013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400-181D-483E-94E8-AE09EE671C14}" type="datetime1">
              <a:rPr lang="ru-RU" smtClean="0"/>
              <a:t>06.06.2013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02BF-C236-4D2E-A75E-F383CF2C8B9C}" type="datetime1">
              <a:rPr lang="ru-RU" smtClean="0"/>
              <a:t>06.06.2013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F6A-0346-4A3C-9FE5-EBBB3FA3B92E}" type="datetime1">
              <a:rPr lang="ru-RU" smtClean="0"/>
              <a:t>06.06.2013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99B-F875-42A5-9E81-1FAECAACF186}" type="datetime1">
              <a:rPr lang="ru-RU" smtClean="0"/>
              <a:t>06.06.2013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B2BF-D491-4203-A4FD-42ECEEE9EBEE}" type="datetime1">
              <a:rPr lang="ru-RU" smtClean="0"/>
              <a:t>06.06.2013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54AD-5137-4093-BDBE-C5873B765BC9}" type="datetime1">
              <a:rPr lang="ru-RU" smtClean="0"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842" y="1628800"/>
            <a:ext cx="7772400" cy="1470025"/>
          </a:xfrm>
        </p:spPr>
        <p:txBody>
          <a:bodyPr/>
          <a:lstStyle/>
          <a:p>
            <a:r>
              <a:rPr lang="ru-RU" dirty="0" smtClean="0"/>
              <a:t>Оптимизация режимов работы электростанции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86093" y="5211197"/>
            <a:ext cx="6801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Студент: </a:t>
            </a:r>
            <a:r>
              <a:rPr lang="ru-RU" sz="2800" dirty="0" smtClean="0"/>
              <a:t>Кузьмин Артем Юрьевич</a:t>
            </a:r>
          </a:p>
          <a:p>
            <a:pPr algn="ctr"/>
            <a:r>
              <a:rPr lang="ru-RU" sz="2400" dirty="0" smtClean="0"/>
              <a:t>Руководитель: </a:t>
            </a:r>
            <a:r>
              <a:rPr lang="ru-RU" sz="2800" dirty="0" smtClean="0"/>
              <a:t>Романова Татьяна Николаевна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67544" y="1451917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В результате работы: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Проведен анализ </a:t>
            </a:r>
            <a:r>
              <a:rPr lang="ru-RU" sz="2800" dirty="0"/>
              <a:t>предметной </a:t>
            </a:r>
            <a:r>
              <a:rPr lang="ru-RU" sz="2800" dirty="0" smtClean="0"/>
              <a:t>области.</a:t>
            </a:r>
            <a:endParaRPr lang="ru-RU" sz="28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Проведен анализ методов </a:t>
            </a:r>
            <a:r>
              <a:rPr lang="ru-RU" sz="2800" dirty="0"/>
              <a:t>оптимизации режимов работы электростанции </a:t>
            </a:r>
            <a:endParaRPr lang="ru-RU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Выделены факторы, влияющие </a:t>
            </a:r>
            <a:r>
              <a:rPr lang="ru-RU" sz="2800" dirty="0"/>
              <a:t>на оптимизацию целевой функции.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Определены критерии оптимизации.</a:t>
            </a:r>
            <a:endParaRPr lang="ru-RU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10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и задачи работы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412776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b="1" dirty="0" smtClean="0"/>
              <a:t>Цель работы – </a:t>
            </a:r>
            <a:r>
              <a:rPr lang="ru-RU" dirty="0" smtClean="0"/>
              <a:t>провести</a:t>
            </a:r>
            <a:r>
              <a:rPr lang="ru-RU" b="1" dirty="0" smtClean="0"/>
              <a:t> </a:t>
            </a:r>
            <a:r>
              <a:rPr lang="ru-RU" dirty="0" smtClean="0"/>
              <a:t>анализ </a:t>
            </a:r>
            <a:r>
              <a:rPr lang="ru-RU" dirty="0"/>
              <a:t>методов оптимизации режимов работы электростанции</a:t>
            </a:r>
            <a:r>
              <a:rPr lang="ru-RU" dirty="0" smtClean="0"/>
              <a:t>.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b="1" dirty="0" smtClean="0"/>
          </a:p>
          <a:p>
            <a:pPr marL="0" indent="0">
              <a:buFont typeface="Arial" pitchFamily="34" charset="0"/>
              <a:buNone/>
            </a:pPr>
            <a:r>
              <a:rPr lang="ru-RU" b="1" dirty="0" smtClean="0"/>
              <a:t>Решаемые 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Анализ предметной области.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Анализ методов оптимизации режимов работы электростанции</a:t>
            </a:r>
            <a:r>
              <a:rPr lang="ru-RU" dirty="0" smtClean="0"/>
              <a:t>.</a:t>
            </a:r>
            <a:endParaRPr lang="ru-RU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Выделение факторов, влияющих на оптимизацию целевой функции</a:t>
            </a:r>
            <a:r>
              <a:rPr lang="ru-RU" dirty="0" smtClean="0"/>
              <a:t>.</a:t>
            </a:r>
            <a:endParaRPr lang="ru-RU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Определение критериев </a:t>
            </a:r>
            <a:r>
              <a:rPr lang="ru-RU" dirty="0" smtClean="0"/>
              <a:t>оптимизации.</a:t>
            </a:r>
            <a:endParaRPr lang="ru-RU" dirty="0" smtClean="0"/>
          </a:p>
          <a:p>
            <a:pPr marL="514350" indent="-514350" algn="just">
              <a:buFont typeface="+mj-lt"/>
              <a:buAutoNum type="arabicPeriod"/>
            </a:pPr>
            <a:endParaRPr lang="ru-RU" b="1" dirty="0" smtClean="0"/>
          </a:p>
          <a:p>
            <a:pPr marL="0" indent="0">
              <a:buFont typeface="Arial" pitchFamily="34" charset="0"/>
              <a:buNone/>
            </a:pPr>
            <a:endParaRPr lang="ru-RU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2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Оптимизация режимов работы электростанции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	</a:t>
            </a:r>
            <a:r>
              <a:rPr lang="ru-RU" sz="1800" dirty="0" smtClean="0"/>
              <a:t>Одной </a:t>
            </a:r>
            <a:r>
              <a:rPr lang="ru-RU" sz="1800" dirty="0"/>
              <a:t>из важнейших задач эксплуатации является оптимальное распределение электрической нагрузки между электростанциями энергосистемы и отдельными их блоками и </a:t>
            </a:r>
            <a:r>
              <a:rPr lang="ru-RU" sz="1800" dirty="0" smtClean="0"/>
              <a:t>агрегатами.</a:t>
            </a:r>
          </a:p>
          <a:p>
            <a:pPr marL="0" indent="0" algn="just">
              <a:buNone/>
            </a:pPr>
            <a:r>
              <a:rPr lang="ru-RU" sz="1800" dirty="0" smtClean="0"/>
              <a:t>	Экономико-математическая </a:t>
            </a:r>
            <a:r>
              <a:rPr lang="ru-RU" sz="1800" dirty="0"/>
              <a:t>модель задачи оптимизации параллельно работающих генерирующих источников включает в себя следующие элементы: </a:t>
            </a:r>
            <a:endParaRPr lang="ru-RU" sz="1800" dirty="0" smtClean="0"/>
          </a:p>
          <a:p>
            <a:pPr marL="0" indent="0">
              <a:buNone/>
            </a:pPr>
            <a:endParaRPr lang="ru-RU" dirty="0" smtClean="0"/>
          </a:p>
          <a:p>
            <a:pPr>
              <a:buAutoNum type="arabicParenR"/>
            </a:pPr>
            <a:r>
              <a:rPr lang="ru-RU" sz="1800" dirty="0" smtClean="0"/>
              <a:t>Целевая функция: </a:t>
            </a:r>
          </a:p>
          <a:p>
            <a:pPr>
              <a:buAutoNum type="arabicParenR"/>
            </a:pPr>
            <a:r>
              <a:rPr lang="ru-RU" sz="1800" dirty="0" smtClean="0"/>
              <a:t>Уравнения ограничений: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3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D:\github\diplom\optimization\img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07007"/>
            <a:ext cx="3892887" cy="758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D:\github\diplom\optimization\img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91" y="4722291"/>
            <a:ext cx="2010519" cy="67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D:\github\diplom\optimization\img\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75" y="5377358"/>
            <a:ext cx="2083352" cy="603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Метод множителей Лагранжа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500" dirty="0" smtClean="0"/>
              <a:t>	</a:t>
            </a:r>
            <a:r>
              <a:rPr lang="ru-RU" sz="1800" dirty="0"/>
              <a:t>Если расходные характеристики генерирующих источников </a:t>
            </a:r>
            <a:r>
              <a:rPr lang="ru-RU" sz="1800" dirty="0" err="1"/>
              <a:t>Ei</a:t>
            </a:r>
            <a:r>
              <a:rPr lang="ru-RU" sz="1800" dirty="0"/>
              <a:t> являются непрерывными с непрерывно возрастающими производными при увеличении нагрузки </a:t>
            </a:r>
            <a:r>
              <a:rPr lang="ru-RU" sz="1800" dirty="0" err="1"/>
              <a:t>Wi</a:t>
            </a:r>
            <a:r>
              <a:rPr lang="ru-RU" sz="1800" dirty="0"/>
              <a:t>, то для решения задачи оптимального распределения нагрузок можно использовать метод множителей </a:t>
            </a:r>
            <a:r>
              <a:rPr lang="ru-RU" sz="1800" dirty="0" smtClean="0"/>
              <a:t>Лагранжа.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 smtClean="0"/>
              <a:t>Вспомогательная функция: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Необходимое условие минимума функции Ф при условии, что </a:t>
            </a:r>
            <a:r>
              <a:rPr lang="ru-RU" sz="1800" dirty="0" err="1"/>
              <a:t>Wi</a:t>
            </a:r>
            <a:r>
              <a:rPr lang="ru-RU" sz="1800" dirty="0"/>
              <a:t> являются независимыми переменными, определяется по </a:t>
            </a:r>
            <a:r>
              <a:rPr lang="ru-RU" sz="1800" dirty="0" smtClean="0"/>
              <a:t>формуле: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Отсюда:</a:t>
            </a:r>
          </a:p>
          <a:p>
            <a:pPr marL="0" indent="0" algn="just">
              <a:buNone/>
            </a:pPr>
            <a:endParaRPr lang="ru-RU" dirty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4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D:\github\diplom\optimization\img\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3068960"/>
            <a:ext cx="3367748" cy="496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D:\github\diplom\optimization\img\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3517364"/>
            <a:ext cx="3626801" cy="44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D:\github\diplom\optimization\img\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789698"/>
            <a:ext cx="3309167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D:\github\diplom\optimization\img\7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545" y="5581786"/>
            <a:ext cx="4379111" cy="803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20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Метод относительных приростов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500" dirty="0" smtClean="0"/>
              <a:t>	</a:t>
            </a:r>
            <a:r>
              <a:rPr lang="ru-RU" sz="2400" dirty="0"/>
              <a:t>Для обеспечения минимального расхода энергоресурсов нагрузка генерирующих источников должна быть такой, чтобы величина удельного прироста расхода энергоресурсов этих агрегатов была </a:t>
            </a:r>
            <a:r>
              <a:rPr lang="ru-RU" sz="2400" dirty="0" smtClean="0"/>
              <a:t>одинаковой: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	На </a:t>
            </a:r>
            <a:r>
              <a:rPr lang="ru-RU" sz="2400" dirty="0"/>
              <a:t>практике условие равенства относительных приростов обеспечивается только при распределении нагрузки между однотипными генерирующими источниками. Поэтому оптимальное распределение достигается при загрузке генерирующих источников в порядке возрастания относительных приростов. </a:t>
            </a:r>
            <a:endParaRPr lang="ru-RU" sz="2400" dirty="0" smtClean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  <a:p>
            <a:pPr lvl="1" algn="just"/>
            <a:endParaRPr lang="ru-RU" dirty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5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D:\github\diplom\optimization\img\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090" y="2996952"/>
            <a:ext cx="3280381" cy="1120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8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Расходные энергетические характеристики котлов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4500" dirty="0" smtClean="0"/>
              <a:t>	</a:t>
            </a:r>
            <a:r>
              <a:rPr lang="ru-RU" dirty="0"/>
              <a:t>Расходные энергетические характеристики котлов - это зависимости между количествами подводимого топлива и получаемой </a:t>
            </a:r>
            <a:r>
              <a:rPr lang="ru-RU" dirty="0" smtClean="0"/>
              <a:t>теплоты.</a:t>
            </a:r>
          </a:p>
          <a:p>
            <a:pPr marL="0" indent="0">
              <a:buNone/>
            </a:pPr>
            <a:r>
              <a:rPr lang="ru-RU" dirty="0" smtClean="0"/>
              <a:t>	Расходные </a:t>
            </a:r>
            <a:r>
              <a:rPr lang="ru-RU" dirty="0"/>
              <a:t>характеристики паровых котлов строятся на основе их тепловых </a:t>
            </a:r>
            <a:r>
              <a:rPr lang="ru-RU" dirty="0" smtClean="0"/>
              <a:t>балансов: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ru-RU" sz="2500" dirty="0" smtClean="0"/>
          </a:p>
          <a:p>
            <a:pPr lvl="1" algn="just"/>
            <a:endParaRPr lang="ru-RU" dirty="0" smtClean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  <a:p>
            <a:pPr lvl="1" algn="just"/>
            <a:endParaRPr lang="ru-RU" dirty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6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D:\github\diplom\optimization\img\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71" y="2581275"/>
            <a:ext cx="22002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90922" y="3284984"/>
            <a:ext cx="8229600" cy="1324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500" dirty="0" smtClean="0"/>
              <a:t>	</a:t>
            </a:r>
            <a:r>
              <a:rPr lang="ru-RU" dirty="0"/>
              <a:t>где Q1 - полезно используемое тепло;  Q2 - потери тепла с уходящими газами;  Q3 - потери тепла от химической неполноты сгорания;  Q4 - потери тепла от механической неполноты сгорания; Q5 - потери тепла в окружающую среду от наружной поверхности агрегата;  Q6 - потери тепла с физической теплотой шлаков. </a:t>
            </a:r>
            <a:endParaRPr lang="ru-RU" dirty="0" smtClean="0"/>
          </a:p>
          <a:p>
            <a:pPr marL="0" indent="0">
              <a:buFont typeface="Arial" pitchFamily="34" charset="0"/>
              <a:buNone/>
            </a:pPr>
            <a:endParaRPr lang="ru-RU" dirty="0" smtClean="0"/>
          </a:p>
          <a:p>
            <a:pPr marL="0" indent="0" algn="just">
              <a:buFont typeface="Arial" pitchFamily="34" charset="0"/>
              <a:buNone/>
            </a:pPr>
            <a:endParaRPr lang="ru-RU" sz="2400" dirty="0" smtClean="0"/>
          </a:p>
          <a:p>
            <a:pPr marL="0" indent="0" algn="just">
              <a:buFont typeface="Arial" pitchFamily="34" charset="0"/>
              <a:buNone/>
            </a:pPr>
            <a:endParaRPr lang="ru-RU" sz="2000" dirty="0" smtClean="0"/>
          </a:p>
          <a:p>
            <a:pPr marL="0" indent="0" algn="just">
              <a:buFont typeface="Arial" pitchFamily="34" charset="0"/>
              <a:buNone/>
            </a:pPr>
            <a:endParaRPr lang="ru-RU" sz="2400" dirty="0" smtClean="0"/>
          </a:p>
          <a:p>
            <a:pPr marL="0" indent="0" algn="just">
              <a:buFont typeface="Arial" pitchFamily="34" charset="0"/>
              <a:buNone/>
            </a:pPr>
            <a:endParaRPr lang="ru-RU" sz="2400" dirty="0" smtClean="0"/>
          </a:p>
          <a:p>
            <a:pPr marL="0" indent="0" algn="just">
              <a:buFont typeface="Arial" pitchFamily="34" charset="0"/>
              <a:buNone/>
            </a:pPr>
            <a:endParaRPr lang="ru-RU" sz="2500" dirty="0" smtClean="0"/>
          </a:p>
          <a:p>
            <a:pPr lvl="1" algn="just"/>
            <a:endParaRPr lang="ru-RU" dirty="0" smtClean="0"/>
          </a:p>
          <a:p>
            <a:pPr marL="457200" lvl="1" indent="0" algn="just">
              <a:buFont typeface="Arial" pitchFamily="34" charset="0"/>
              <a:buNone/>
            </a:pPr>
            <a:endParaRPr lang="ru-RU" dirty="0" smtClean="0"/>
          </a:p>
          <a:p>
            <a:pPr lvl="1" algn="just"/>
            <a:endParaRPr lang="ru-RU" dirty="0" smtClean="0"/>
          </a:p>
          <a:p>
            <a:pPr lvl="1" algn="just"/>
            <a:endParaRPr lang="ru-RU" dirty="0" smtClean="0"/>
          </a:p>
          <a:p>
            <a:pPr marL="457200" lvl="1" indent="0" algn="just">
              <a:buFont typeface="Arial" pitchFamily="34" charset="0"/>
              <a:buNone/>
            </a:pPr>
            <a:endParaRPr lang="ru-RU" dirty="0" smtClean="0"/>
          </a:p>
          <a:p>
            <a:pPr lvl="1" algn="just"/>
            <a:endParaRPr lang="ru-RU" dirty="0" smtClean="0"/>
          </a:p>
        </p:txBody>
      </p:sp>
      <p:pic>
        <p:nvPicPr>
          <p:cNvPr id="7" name="Рисунок 6" descr="D:\github\diplom\optimization\img\1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54" y="4797152"/>
            <a:ext cx="2614642" cy="18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3667894" y="53747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Зависимость суммарных видов потерь от полезной нагрузки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4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Расходные энергетические характеристики турбоагрегатов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Расходные энергетические </a:t>
            </a:r>
            <a:r>
              <a:rPr lang="ru-RU" dirty="0"/>
              <a:t>характеристики </a:t>
            </a:r>
            <a:r>
              <a:rPr lang="ru-RU" dirty="0" smtClean="0"/>
              <a:t>турбоагрегатов могут </a:t>
            </a:r>
            <a:r>
              <a:rPr lang="ru-RU" dirty="0"/>
              <a:t>быть описаны выражением вида:</a:t>
            </a:r>
            <a:endParaRPr lang="ru-RU" sz="20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7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D:\github\diplom\optimization\img\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56" y="2553866"/>
            <a:ext cx="2562830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488819" y="3420239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</a:t>
            </a:r>
            <a:r>
              <a:rPr lang="ru-RU" dirty="0" err="1"/>
              <a:t>Qх.х</a:t>
            </a:r>
            <a:r>
              <a:rPr lang="ru-RU" dirty="0"/>
              <a:t> - расход теплоты на холостой ход агрегата, ГДж/ч; </a:t>
            </a:r>
            <a:r>
              <a:rPr lang="ru-RU" dirty="0" err="1"/>
              <a:t>rт</a:t>
            </a:r>
            <a:r>
              <a:rPr lang="ru-RU" dirty="0"/>
              <a:t> - относительный прирост расхода теплоты турбоагрегатом, ГДж/(</a:t>
            </a:r>
            <a:r>
              <a:rPr lang="ru-RU" dirty="0" err="1"/>
              <a:t>МВт·ч</a:t>
            </a:r>
            <a:r>
              <a:rPr lang="ru-RU" dirty="0"/>
              <a:t>); Р - текущая электрическая нагрузка турбоагрегата, МВт.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6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8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Критерии оптимизации целевой функции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628800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Обычно, при оптимизации режимов работы электростанций решается задача оптимизации целевой функции по одному из критериев оптимизации: </a:t>
            </a:r>
            <a:endParaRPr lang="ru-RU" dirty="0" smtClean="0"/>
          </a:p>
          <a:p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минимизация расхода ресурсов,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минимизация денежных затрат на ресурсы,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максимизация производимой энергии.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3789040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Многокритериальная оптимизация</a:t>
            </a:r>
            <a:r>
              <a:rPr lang="ru-RU" dirty="0"/>
              <a:t> — это процесс одновременной оптимизации двух или более конфликтующих целевых функций в заданной области определения.</a:t>
            </a:r>
          </a:p>
        </p:txBody>
      </p:sp>
    </p:spTree>
    <p:extLst>
      <p:ext uri="{BB962C8B-B14F-4D97-AF65-F5344CB8AC3E}">
        <p14:creationId xmlns:p14="http://schemas.microsoft.com/office/powerpoint/2010/main" val="9097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Факторы, влияющие на оптимизацию целевой функции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9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95167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Сезонность (возможное изменение погодных условий в зависимости от времени года);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Изменение цен на топливо на мировом рынке;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3443585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Влияние этих факторов вносится в целевые функции с помощью весовых коэффициентов, задаваемых экспертами.</a:t>
            </a:r>
          </a:p>
        </p:txBody>
      </p:sp>
    </p:spTree>
    <p:extLst>
      <p:ext uri="{BB962C8B-B14F-4D97-AF65-F5344CB8AC3E}">
        <p14:creationId xmlns:p14="http://schemas.microsoft.com/office/powerpoint/2010/main" val="30316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261</Words>
  <Application>Microsoft Office PowerPoint</Application>
  <PresentationFormat>Экран (4:3)</PresentationFormat>
  <Paragraphs>97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Оптимизация режимов работы электростанции</vt:lpstr>
      <vt:lpstr>Цель и задачи работы</vt:lpstr>
      <vt:lpstr>Оптимизация режимов работы электростанции</vt:lpstr>
      <vt:lpstr>Метод множителей Лагранжа </vt:lpstr>
      <vt:lpstr>Метод относительных приростов </vt:lpstr>
      <vt:lpstr>Расходные энергетические характеристики котлов </vt:lpstr>
      <vt:lpstr>Расходные энергетические характеристики турбоагрегатов </vt:lpstr>
      <vt:lpstr>Критерии оптимизации целевой функции</vt:lpstr>
      <vt:lpstr>Факторы, влияющие на оптимизацию целевой функции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ArKuzmin</cp:lastModifiedBy>
  <cp:revision>78</cp:revision>
  <dcterms:created xsi:type="dcterms:W3CDTF">2012-12-23T10:07:41Z</dcterms:created>
  <dcterms:modified xsi:type="dcterms:W3CDTF">2013-06-06T18:30:04Z</dcterms:modified>
</cp:coreProperties>
</file>