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82" r:id="rId8"/>
    <p:sldId id="28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DEF"/>
    <a:srgbClr val="45C3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81" autoAdjust="0"/>
  </p:normalViewPr>
  <p:slideViewPr>
    <p:cSldViewPr>
      <p:cViewPr>
        <p:scale>
          <a:sx n="78" d="100"/>
          <a:sy n="78" d="100"/>
        </p:scale>
        <p:origin x="-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9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CC113B-F9C9-49BF-BC19-75ECCAAB37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0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F1869-F561-48A7-A679-153FEF3C1BB2}" type="datetimeFigureOut">
              <a:rPr lang="ru-RU" smtClean="0"/>
              <a:t>14.04.2013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B657-8767-4C26-AA3C-0FE82A83B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7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1B657-8767-4C26-AA3C-0FE82A83BD1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7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BF46FE-0896-4AAA-93BF-E18F01A81B2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17417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18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19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420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7421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2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3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4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5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7427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8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9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430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17431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2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3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4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35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436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248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248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3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250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3390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48100" y="1371600"/>
            <a:ext cx="3390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8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0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02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6934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40" name="Text Box 56"/>
          <p:cNvSpPr txBox="1">
            <a:spLocks noChangeArrowheads="1"/>
          </p:cNvSpPr>
          <p:nvPr userDrawn="1"/>
        </p:nvSpPr>
        <p:spPr bwMode="auto">
          <a:xfrm>
            <a:off x="3379788" y="6415088"/>
            <a:ext cx="2640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45C36C"/>
                </a:solidFill>
              </a:rPr>
              <a:t>Recommender Systems</a:t>
            </a:r>
          </a:p>
        </p:txBody>
      </p:sp>
      <p:pic>
        <p:nvPicPr>
          <p:cNvPr id="16442" name="Picture 58" descr="agen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1905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Recommender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5715000" cy="100330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Kuzmin</a:t>
            </a:r>
            <a:r>
              <a:rPr lang="en-US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Artem</a:t>
            </a:r>
            <a:endParaRPr lang="en-US" sz="1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29200" y="304800"/>
            <a:ext cx="1805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April, 2013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Questions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</a:rPr>
              <a:t>What are recommender systems</a:t>
            </a:r>
          </a:p>
          <a:p>
            <a:r>
              <a:rPr lang="en-US" sz="2400" dirty="0">
                <a:latin typeface="Calibri" pitchFamily="34" charset="0"/>
              </a:rPr>
              <a:t>Why are they useful</a:t>
            </a:r>
          </a:p>
          <a:p>
            <a:r>
              <a:rPr lang="en-US" sz="2400" dirty="0">
                <a:latin typeface="Calibri" pitchFamily="34" charset="0"/>
              </a:rPr>
              <a:t>What are different types of them</a:t>
            </a:r>
          </a:p>
          <a:p>
            <a:r>
              <a:rPr lang="en-US" sz="2400" dirty="0" smtClean="0">
                <a:latin typeface="Calibri" pitchFamily="34" charset="0"/>
              </a:rPr>
              <a:t>Limitations </a:t>
            </a:r>
            <a:r>
              <a:rPr lang="en-US" sz="2400" dirty="0">
                <a:latin typeface="Calibri" pitchFamily="34" charset="0"/>
              </a:rPr>
              <a:t>and possible improvements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2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8436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What are they and Why are they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latin typeface="Calibri" pitchFamily="34" charset="0"/>
              </a:rPr>
              <a:t>RS</a:t>
            </a:r>
            <a:r>
              <a:rPr lang="en-US" sz="2400" dirty="0">
                <a:latin typeface="Calibri" pitchFamily="34" charset="0"/>
              </a:rPr>
              <a:t> – </a:t>
            </a:r>
            <a:r>
              <a:rPr lang="en-US" sz="2400" dirty="0" smtClean="0">
                <a:latin typeface="Calibri" pitchFamily="34" charset="0"/>
              </a:rPr>
              <a:t>subclass of information filtering system; </a:t>
            </a:r>
          </a:p>
          <a:p>
            <a:r>
              <a:rPr lang="en-US" sz="2400" b="1" dirty="0" smtClean="0">
                <a:latin typeface="Calibri" pitchFamily="34" charset="0"/>
              </a:rPr>
              <a:t>RS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–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seek to predict the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rating;</a:t>
            </a:r>
          </a:p>
          <a:p>
            <a:r>
              <a:rPr lang="en-US" sz="2400" dirty="0" smtClean="0">
                <a:latin typeface="Calibri" pitchFamily="34" charset="0"/>
              </a:rPr>
              <a:t>Enhance </a:t>
            </a:r>
            <a:r>
              <a:rPr lang="en-US" sz="2400" dirty="0">
                <a:latin typeface="Calibri" pitchFamily="34" charset="0"/>
              </a:rPr>
              <a:t>user </a:t>
            </a:r>
            <a:r>
              <a:rPr lang="en-US" sz="2400" dirty="0" smtClean="0">
                <a:latin typeface="Calibri" pitchFamily="34" charset="0"/>
              </a:rPr>
              <a:t>experience;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Assist users in finding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information;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Reduce search and navigation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time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Increase </a:t>
            </a:r>
            <a:r>
              <a:rPr lang="en-US" sz="2400" dirty="0" smtClean="0">
                <a:latin typeface="Calibri" pitchFamily="34" charset="0"/>
              </a:rPr>
              <a:t>productivity; 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Increase </a:t>
            </a:r>
            <a:r>
              <a:rPr lang="en-US" sz="2400" dirty="0" smtClean="0">
                <a:latin typeface="Calibri" pitchFamily="34" charset="0"/>
              </a:rPr>
              <a:t>credibility.</a:t>
            </a:r>
            <a:endParaRPr lang="en-US" sz="2400" dirty="0">
              <a:latin typeface="Calibri" pitchFamily="34" charset="0"/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3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b="1" dirty="0">
                <a:latin typeface="Calibri" pitchFamily="34" charset="0"/>
              </a:rPr>
              <a:t>Three broad types</a:t>
            </a:r>
            <a:r>
              <a:rPr lang="en-US" b="1" dirty="0" smtClean="0">
                <a:latin typeface="Calibri" pitchFamily="34" charset="0"/>
              </a:rPr>
              <a:t>:</a:t>
            </a:r>
          </a:p>
          <a:p>
            <a:pPr marL="533400" indent="-533400">
              <a:buFontTx/>
              <a:buNone/>
            </a:pPr>
            <a:endParaRPr lang="en-US" b="1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Content based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RS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</a:rPr>
              <a:t>utilize a series of discrete characteristics of an item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Collaborative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build 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</a:rPr>
              <a:t>a model from a user's past behavior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Hybrid RS</a:t>
            </a:r>
          </a:p>
          <a:p>
            <a:pPr marL="533400" indent="-533400"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4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Collaborative 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9342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Collaborative RS highlights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Use other users recommendations (ratings) to judge item’s utility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Key is to find users/user groups whose interests match with the current user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Vector Space model widely used (directions of vectors are user specified ratings)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More users, more ratings: better results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Can account for items dissimilar to the ones seen in the past too</a:t>
            </a:r>
          </a:p>
          <a:p>
            <a:pPr lvl="1" algn="just"/>
            <a:r>
              <a:rPr lang="en-US" sz="1600" dirty="0">
                <a:latin typeface="Calibri" pitchFamily="34" charset="0"/>
              </a:rPr>
              <a:t>Example: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Movielens.org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43434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kern="0" dirty="0" smtClean="0">
                <a:solidFill>
                  <a:schemeClr val="tx2"/>
                </a:solidFill>
                <a:latin typeface="Calibri" pitchFamily="34" charset="0"/>
              </a:rPr>
              <a:t>Problems</a:t>
            </a:r>
          </a:p>
          <a:p>
            <a:pPr lvl="1" algn="just"/>
            <a:r>
              <a:rPr lang="en-US" sz="1600" kern="0" dirty="0" smtClean="0">
                <a:latin typeface="Calibri" pitchFamily="34" charset="0"/>
              </a:rPr>
              <a:t>Cold start</a:t>
            </a:r>
          </a:p>
          <a:p>
            <a:pPr lvl="1" algn="just"/>
            <a:r>
              <a:rPr lang="en-US" sz="1600" kern="0" dirty="0" smtClean="0">
                <a:latin typeface="Calibri" pitchFamily="34" charset="0"/>
              </a:rPr>
              <a:t>Scalability</a:t>
            </a:r>
          </a:p>
          <a:p>
            <a:pPr lvl="1" algn="just"/>
            <a:r>
              <a:rPr lang="en-US" sz="1600" kern="0" dirty="0" err="1" smtClean="0">
                <a:latin typeface="Calibri" pitchFamily="34" charset="0"/>
              </a:rPr>
              <a:t>Sparsity</a:t>
            </a:r>
            <a:endParaRPr lang="en-US" sz="1600" kern="0" dirty="0" smtClean="0">
              <a:latin typeface="Calibri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5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4" descr="C:\Users\ArKuzmin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Content based 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Content based RS highlights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Recommend items similar to those users preferred in the past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User profiling is the key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Items/content usually denoted by keywords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Matching “user preferences” with “item characteristics” … works for textual information</a:t>
            </a:r>
          </a:p>
          <a:p>
            <a:pPr marL="914400" lvl="1" indent="-457200" algn="just"/>
            <a:r>
              <a:rPr lang="en-US" sz="1800" dirty="0">
                <a:latin typeface="Calibri" pitchFamily="34" charset="0"/>
              </a:rPr>
              <a:t>Vector Space Model widely used </a:t>
            </a:r>
          </a:p>
          <a:p>
            <a:pPr marL="914400" lvl="1" indent="-457200"/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6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Types of RS – </a:t>
            </a: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</a:rPr>
              <a:t>Hybrid </a:t>
            </a:r>
            <a:endParaRPr lang="en-US" sz="4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Hybrid RS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highlights</a:t>
            </a:r>
          </a:p>
          <a:p>
            <a:pPr marL="914400" lvl="1" indent="-457200" algn="just"/>
            <a:r>
              <a:rPr lang="en-US" sz="1800" dirty="0" smtClean="0">
                <a:latin typeface="Calibri" pitchFamily="34" charset="0"/>
              </a:rPr>
              <a:t>combining collaborative filtering and content-based filtering </a:t>
            </a:r>
            <a:endParaRPr lang="en-US" sz="1800" dirty="0" smtClean="0">
              <a:latin typeface="Calibri" pitchFamily="34" charset="0"/>
            </a:endParaRP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making content-based and collaborative-based predictions separately</a:t>
            </a: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adding content-based capabilities to a collaborative-based approach (and vice versa)</a:t>
            </a:r>
          </a:p>
          <a:p>
            <a:pPr marL="1314450" lvl="2" indent="-457200" algn="just"/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unifying the approaches into one model</a:t>
            </a:r>
          </a:p>
          <a:p>
            <a:pPr marL="857250" lvl="2" indent="0" algn="just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914400" lvl="1" indent="-457200" algn="just"/>
            <a:r>
              <a:rPr lang="en-US" sz="1800" dirty="0" smtClean="0">
                <a:latin typeface="Calibri" pitchFamily="34" charset="0"/>
              </a:rPr>
              <a:t>Example: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</a:rPr>
              <a:t>Netflix</a:t>
            </a:r>
          </a:p>
          <a:p>
            <a:pPr marL="1314450" lvl="2" indent="-457200" algn="just"/>
            <a:endParaRPr lang="en-US" sz="1600" dirty="0" smtClean="0">
              <a:latin typeface="Calibri" pitchFamily="34" charset="0"/>
            </a:endParaRPr>
          </a:p>
          <a:p>
            <a:pPr marL="914400" lvl="1" indent="-457200"/>
            <a:endParaRPr lang="en-US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7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4000" b="1" dirty="0" smtClean="0">
                <a:solidFill>
                  <a:schemeClr val="folHlink"/>
                </a:solidFill>
                <a:latin typeface="Calibri" pitchFamily="34" charset="0"/>
              </a:rPr>
              <a:t>Thank you for listening!</a:t>
            </a:r>
            <a:endParaRPr lang="en-US" sz="4000" b="1" dirty="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 algn="r"/>
            <a:fld id="{B19B0651-EE4F-4900-A07F-96A6BFA9D0F0}" type="slidenum">
              <a:rPr lang="ru-RU" sz="2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 algn="r"/>
              <a:t>8</a:t>
            </a:fld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4" descr="C:\Users\ArKuzmin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91" y="2514600"/>
            <a:ext cx="21588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rayons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614</TotalTime>
  <Words>262</Words>
  <Application>Microsoft Office PowerPoint</Application>
  <PresentationFormat>Экран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宋体</vt:lpstr>
      <vt:lpstr>Times New Roman</vt:lpstr>
      <vt:lpstr>Crayons</vt:lpstr>
      <vt:lpstr>Recommender Systems</vt:lpstr>
      <vt:lpstr>Questions</vt:lpstr>
      <vt:lpstr>What are they and Why are they</vt:lpstr>
      <vt:lpstr>Types of RS</vt:lpstr>
      <vt:lpstr>Types of RS – Collaborative RS</vt:lpstr>
      <vt:lpstr>Types of RS – Content based RS</vt:lpstr>
      <vt:lpstr>Types of RS – Hybrid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ArKuzmin</dc:creator>
  <cp:lastModifiedBy>ArKuzmin</cp:lastModifiedBy>
  <cp:revision>79</cp:revision>
  <cp:lastPrinted>1601-01-01T00:00:00Z</cp:lastPrinted>
  <dcterms:created xsi:type="dcterms:W3CDTF">1601-01-01T00:00:00Z</dcterms:created>
  <dcterms:modified xsi:type="dcterms:W3CDTF">2013-04-14T12:48:43Z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