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65" r:id="rId3"/>
    <p:sldId id="266" r:id="rId4"/>
    <p:sldId id="267" r:id="rId5"/>
    <p:sldId id="269" r:id="rId6"/>
    <p:sldId id="270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0A65-B1B6-4EE8-8C24-9471D830A6D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4679-6E2E-4BDA-BDB5-5E7ED2729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6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 userDrawn="1"/>
        </p:nvSpPr>
        <p:spPr>
          <a:xfrm flipH="1">
            <a:off x="1705707" y="6260"/>
            <a:ext cx="7444565" cy="6848105"/>
          </a:xfrm>
          <a:custGeom>
            <a:avLst/>
            <a:gdLst>
              <a:gd name="connsiteX0" fmla="*/ 0 w 7342647"/>
              <a:gd name="connsiteY0" fmla="*/ 0 h 6848105"/>
              <a:gd name="connsiteX1" fmla="*/ 7127411 w 7342647"/>
              <a:gd name="connsiteY1" fmla="*/ 0 h 6848105"/>
              <a:gd name="connsiteX2" fmla="*/ 7183300 w 7342647"/>
              <a:gd name="connsiteY2" fmla="*/ 210818 h 6848105"/>
              <a:gd name="connsiteX3" fmla="*/ 7342647 w 7342647"/>
              <a:gd name="connsiteY3" fmla="*/ 1586950 h 6848105"/>
              <a:gd name="connsiteX4" fmla="*/ 4542691 w 7342647"/>
              <a:gd name="connsiteY4" fmla="*/ 6816622 h 6848105"/>
              <a:gd name="connsiteX5" fmla="*/ 4497651 w 7342647"/>
              <a:gd name="connsiteY5" fmla="*/ 6848105 h 6848105"/>
              <a:gd name="connsiteX6" fmla="*/ 0 w 7342647"/>
              <a:gd name="connsiteY6" fmla="*/ 6848105 h 68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647" h="6848105">
                <a:moveTo>
                  <a:pt x="0" y="0"/>
                </a:moveTo>
                <a:lnTo>
                  <a:pt x="7127411" y="0"/>
                </a:lnTo>
                <a:lnTo>
                  <a:pt x="7183300" y="210818"/>
                </a:lnTo>
                <a:cubicBezTo>
                  <a:pt x="7287779" y="655321"/>
                  <a:pt x="7342647" y="1115557"/>
                  <a:pt x="7342647" y="1586950"/>
                </a:cubicBezTo>
                <a:cubicBezTo>
                  <a:pt x="7342647" y="3686122"/>
                  <a:pt x="6254597" y="5564054"/>
                  <a:pt x="4542691" y="6816622"/>
                </a:cubicBezTo>
                <a:lnTo>
                  <a:pt x="4497651" y="6848105"/>
                </a:lnTo>
                <a:lnTo>
                  <a:pt x="0" y="684810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rgbClr val="F2F2F2">
                  <a:alpha val="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4" name="자유형 43"/>
          <p:cNvSpPr/>
          <p:nvPr userDrawn="1"/>
        </p:nvSpPr>
        <p:spPr>
          <a:xfrm flipH="1">
            <a:off x="2372445" y="9897"/>
            <a:ext cx="6777828" cy="6848105"/>
          </a:xfrm>
          <a:custGeom>
            <a:avLst/>
            <a:gdLst>
              <a:gd name="connsiteX0" fmla="*/ 0 w 7342647"/>
              <a:gd name="connsiteY0" fmla="*/ 0 h 6848105"/>
              <a:gd name="connsiteX1" fmla="*/ 7127411 w 7342647"/>
              <a:gd name="connsiteY1" fmla="*/ 0 h 6848105"/>
              <a:gd name="connsiteX2" fmla="*/ 7183300 w 7342647"/>
              <a:gd name="connsiteY2" fmla="*/ 210818 h 6848105"/>
              <a:gd name="connsiteX3" fmla="*/ 7342647 w 7342647"/>
              <a:gd name="connsiteY3" fmla="*/ 1586950 h 6848105"/>
              <a:gd name="connsiteX4" fmla="*/ 4542691 w 7342647"/>
              <a:gd name="connsiteY4" fmla="*/ 6816622 h 6848105"/>
              <a:gd name="connsiteX5" fmla="*/ 4497651 w 7342647"/>
              <a:gd name="connsiteY5" fmla="*/ 6848105 h 6848105"/>
              <a:gd name="connsiteX6" fmla="*/ 0 w 7342647"/>
              <a:gd name="connsiteY6" fmla="*/ 6848105 h 68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647" h="6848105">
                <a:moveTo>
                  <a:pt x="0" y="0"/>
                </a:moveTo>
                <a:lnTo>
                  <a:pt x="7127411" y="0"/>
                </a:lnTo>
                <a:lnTo>
                  <a:pt x="7183300" y="210818"/>
                </a:lnTo>
                <a:cubicBezTo>
                  <a:pt x="7287779" y="655321"/>
                  <a:pt x="7342647" y="1115557"/>
                  <a:pt x="7342647" y="1586950"/>
                </a:cubicBezTo>
                <a:cubicBezTo>
                  <a:pt x="7342647" y="3686122"/>
                  <a:pt x="6254597" y="5564054"/>
                  <a:pt x="4542691" y="6816622"/>
                </a:cubicBezTo>
                <a:lnTo>
                  <a:pt x="4497651" y="6848105"/>
                </a:lnTo>
                <a:lnTo>
                  <a:pt x="0" y="684810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72" y="428618"/>
            <a:ext cx="5402005" cy="2959614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 flipH="1">
            <a:off x="5841439" y="3868264"/>
            <a:ext cx="3304685" cy="2989068"/>
            <a:chOff x="152398" y="2895560"/>
            <a:chExt cx="4829177" cy="4114839"/>
          </a:xfrm>
        </p:grpSpPr>
        <p:sp>
          <p:nvSpPr>
            <p:cNvPr id="36" name="자유형 35"/>
            <p:cNvSpPr/>
            <p:nvPr userDrawn="1"/>
          </p:nvSpPr>
          <p:spPr>
            <a:xfrm rot="10800000">
              <a:off x="152398" y="2895560"/>
              <a:ext cx="3684117" cy="4114839"/>
            </a:xfrm>
            <a:custGeom>
              <a:avLst/>
              <a:gdLst>
                <a:gd name="connsiteX0" fmla="*/ 0 w 1237262"/>
                <a:gd name="connsiteY0" fmla="*/ 0 h 1290782"/>
                <a:gd name="connsiteX1" fmla="*/ 1237262 w 1237262"/>
                <a:gd name="connsiteY1" fmla="*/ 0 h 1290782"/>
                <a:gd name="connsiteX2" fmla="*/ 1237262 w 1237262"/>
                <a:gd name="connsiteY2" fmla="*/ 1290782 h 1290782"/>
                <a:gd name="connsiteX3" fmla="*/ 1130879 w 1237262"/>
                <a:gd name="connsiteY3" fmla="*/ 1066459 h 1290782"/>
                <a:gd name="connsiteX4" fmla="*/ 225887 w 1237262"/>
                <a:gd name="connsiteY4" fmla="*/ 130364 h 12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262" h="1290782">
                  <a:moveTo>
                    <a:pt x="0" y="0"/>
                  </a:moveTo>
                  <a:lnTo>
                    <a:pt x="1237262" y="0"/>
                  </a:lnTo>
                  <a:lnTo>
                    <a:pt x="1237262" y="1290782"/>
                  </a:lnTo>
                  <a:lnTo>
                    <a:pt x="1130879" y="1066459"/>
                  </a:lnTo>
                  <a:cubicBezTo>
                    <a:pt x="930251" y="700377"/>
                    <a:pt x="617515" y="379800"/>
                    <a:pt x="225887" y="1303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339A"/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자유형 36"/>
            <p:cNvSpPr/>
            <p:nvPr userDrawn="1"/>
          </p:nvSpPr>
          <p:spPr>
            <a:xfrm rot="10800000">
              <a:off x="152399" y="4500929"/>
              <a:ext cx="4829176" cy="2509470"/>
            </a:xfrm>
            <a:custGeom>
              <a:avLst/>
              <a:gdLst>
                <a:gd name="connsiteX0" fmla="*/ 0 w 1329600"/>
                <a:gd name="connsiteY0" fmla="*/ 0 h 1033986"/>
                <a:gd name="connsiteX1" fmla="*/ 1329600 w 1329600"/>
                <a:gd name="connsiteY1" fmla="*/ 0 h 1033986"/>
                <a:gd name="connsiteX2" fmla="*/ 1329600 w 1329600"/>
                <a:gd name="connsiteY2" fmla="*/ 1033986 h 1033986"/>
                <a:gd name="connsiteX3" fmla="*/ 1280825 w 1329600"/>
                <a:gd name="connsiteY3" fmla="*/ 944587 h 1033986"/>
                <a:gd name="connsiteX4" fmla="*/ 5218 w 1329600"/>
                <a:gd name="connsiteY4" fmla="*/ 1687 h 1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600" h="1033986">
                  <a:moveTo>
                    <a:pt x="0" y="0"/>
                  </a:moveTo>
                  <a:lnTo>
                    <a:pt x="1329600" y="0"/>
                  </a:lnTo>
                  <a:lnTo>
                    <a:pt x="1329600" y="1033986"/>
                  </a:lnTo>
                  <a:lnTo>
                    <a:pt x="1280825" y="944587"/>
                  </a:lnTo>
                  <a:cubicBezTo>
                    <a:pt x="1026841" y="541754"/>
                    <a:pt x="574167" y="209025"/>
                    <a:pt x="5218" y="16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20000"/>
                  </a:srgbClr>
                </a:gs>
                <a:gs pos="100000">
                  <a:srgbClr val="99CCFF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cxnSp>
        <p:nvCxnSpPr>
          <p:cNvPr id="5" name="직선 연결선 4"/>
          <p:cNvCxnSpPr/>
          <p:nvPr userDrawn="1"/>
        </p:nvCxnSpPr>
        <p:spPr>
          <a:xfrm>
            <a:off x="7869296" y="2041117"/>
            <a:ext cx="5268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1805" y="2082018"/>
            <a:ext cx="7694352" cy="4817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defRPr sz="1800" b="1" baseline="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제안서 제목을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03391" y="3524036"/>
            <a:ext cx="2792767" cy="418696"/>
          </a:xfrm>
        </p:spPr>
        <p:txBody>
          <a:bodyPr>
            <a:normAutofit/>
          </a:bodyPr>
          <a:lstStyle>
            <a:lvl1pPr marL="0" indent="0" algn="r">
              <a:buNone/>
              <a:defRPr sz="82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날짜를 입력하세요</a:t>
            </a:r>
            <a:r>
              <a:rPr lang="en-US" altLang="ko-KR" dirty="0" smtClean="0"/>
              <a:t>.( ex : Oct. 16. 2019 )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6" y="5945880"/>
            <a:ext cx="1689980" cy="4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6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NTS(목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 userDrawn="1"/>
        </p:nvSpPr>
        <p:spPr>
          <a:xfrm rot="10800000">
            <a:off x="0" y="5162548"/>
            <a:ext cx="1301263" cy="1695452"/>
          </a:xfrm>
          <a:custGeom>
            <a:avLst/>
            <a:gdLst>
              <a:gd name="connsiteX0" fmla="*/ 0 w 1237262"/>
              <a:gd name="connsiteY0" fmla="*/ 0 h 1290782"/>
              <a:gd name="connsiteX1" fmla="*/ 1237262 w 1237262"/>
              <a:gd name="connsiteY1" fmla="*/ 0 h 1290782"/>
              <a:gd name="connsiteX2" fmla="*/ 1237262 w 1237262"/>
              <a:gd name="connsiteY2" fmla="*/ 1290782 h 1290782"/>
              <a:gd name="connsiteX3" fmla="*/ 1130879 w 1237262"/>
              <a:gd name="connsiteY3" fmla="*/ 1066459 h 1290782"/>
              <a:gd name="connsiteX4" fmla="*/ 225887 w 1237262"/>
              <a:gd name="connsiteY4" fmla="*/ 130364 h 129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262" h="1290782">
                <a:moveTo>
                  <a:pt x="0" y="0"/>
                </a:moveTo>
                <a:lnTo>
                  <a:pt x="1237262" y="0"/>
                </a:lnTo>
                <a:lnTo>
                  <a:pt x="1237262" y="1290782"/>
                </a:lnTo>
                <a:lnTo>
                  <a:pt x="1130879" y="1066459"/>
                </a:lnTo>
                <a:cubicBezTo>
                  <a:pt x="930251" y="700377"/>
                  <a:pt x="617515" y="379800"/>
                  <a:pt x="225887" y="13036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/>
          <p:cNvSpPr/>
          <p:nvPr userDrawn="1"/>
        </p:nvSpPr>
        <p:spPr>
          <a:xfrm>
            <a:off x="0" y="501110"/>
            <a:ext cx="591632" cy="168520"/>
          </a:xfrm>
          <a:prstGeom prst="rect">
            <a:avLst/>
          </a:prstGeom>
          <a:solidFill>
            <a:srgbClr val="00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 userDrawn="1"/>
        </p:nvSpPr>
        <p:spPr>
          <a:xfrm>
            <a:off x="59762" y="446871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dirty="0" smtClean="0">
                <a:solidFill>
                  <a:schemeClr val="bg1"/>
                </a:solidFill>
              </a:rPr>
              <a:t>“Power </a:t>
            </a:r>
            <a:r>
              <a:rPr lang="en-US" altLang="ko-KR" sz="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up beyond limit”</a:t>
            </a:r>
            <a:endParaRPr lang="ko-KR" altLang="en-US" sz="9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92425" y="585370"/>
            <a:ext cx="1261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00339A"/>
                </a:solidFill>
              </a:rPr>
              <a:t>목 차 </a:t>
            </a:r>
            <a:r>
              <a:rPr lang="ko-KR" altLang="en-US" sz="1500" b="1" baseline="0" dirty="0" smtClean="0">
                <a:solidFill>
                  <a:srgbClr val="00339A"/>
                </a:solidFill>
              </a:rPr>
              <a:t> </a:t>
            </a:r>
            <a:r>
              <a:rPr lang="en-US" altLang="ko-KR" sz="1350" b="1" dirty="0" smtClean="0">
                <a:solidFill>
                  <a:srgbClr val="00339A"/>
                </a:solidFill>
              </a:rPr>
              <a:t>C</a:t>
            </a:r>
            <a:r>
              <a:rPr lang="en-US" altLang="ko-KR" sz="1350" dirty="0" smtClean="0">
                <a:solidFill>
                  <a:srgbClr val="00339A"/>
                </a:solidFill>
              </a:rPr>
              <a:t>ontent</a:t>
            </a:r>
            <a:endParaRPr lang="ko-KR" altLang="en-US" sz="1350" dirty="0">
              <a:solidFill>
                <a:srgbClr val="00339A"/>
              </a:solidFill>
            </a:endParaRPr>
          </a:p>
        </p:txBody>
      </p:sp>
      <p:sp>
        <p:nvSpPr>
          <p:cNvPr id="13" name="자유형 12"/>
          <p:cNvSpPr/>
          <p:nvPr userDrawn="1"/>
        </p:nvSpPr>
        <p:spPr>
          <a:xfrm rot="10800000">
            <a:off x="0" y="5824014"/>
            <a:ext cx="1705708" cy="1033986"/>
          </a:xfrm>
          <a:custGeom>
            <a:avLst/>
            <a:gdLst>
              <a:gd name="connsiteX0" fmla="*/ 0 w 1329600"/>
              <a:gd name="connsiteY0" fmla="*/ 0 h 1033986"/>
              <a:gd name="connsiteX1" fmla="*/ 1329600 w 1329600"/>
              <a:gd name="connsiteY1" fmla="*/ 0 h 1033986"/>
              <a:gd name="connsiteX2" fmla="*/ 1329600 w 1329600"/>
              <a:gd name="connsiteY2" fmla="*/ 1033986 h 1033986"/>
              <a:gd name="connsiteX3" fmla="*/ 1280825 w 1329600"/>
              <a:gd name="connsiteY3" fmla="*/ 944587 h 1033986"/>
              <a:gd name="connsiteX4" fmla="*/ 5218 w 1329600"/>
              <a:gd name="connsiteY4" fmla="*/ 1687 h 103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600" h="1033986">
                <a:moveTo>
                  <a:pt x="0" y="0"/>
                </a:moveTo>
                <a:lnTo>
                  <a:pt x="1329600" y="0"/>
                </a:lnTo>
                <a:lnTo>
                  <a:pt x="1329600" y="1033986"/>
                </a:lnTo>
                <a:lnTo>
                  <a:pt x="1280825" y="944587"/>
                </a:lnTo>
                <a:cubicBezTo>
                  <a:pt x="1026841" y="541754"/>
                  <a:pt x="574167" y="209025"/>
                  <a:pt x="5218" y="168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441939" y="1123979"/>
            <a:ext cx="7640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164959" y="-9527"/>
            <a:ext cx="0" cy="18669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 userDrawn="1"/>
        </p:nvSpPr>
        <p:spPr>
          <a:xfrm>
            <a:off x="8405446" y="-1"/>
            <a:ext cx="738554" cy="962283"/>
          </a:xfrm>
          <a:custGeom>
            <a:avLst/>
            <a:gdLst>
              <a:gd name="connsiteX0" fmla="*/ 0 w 1237262"/>
              <a:gd name="connsiteY0" fmla="*/ 0 h 1290782"/>
              <a:gd name="connsiteX1" fmla="*/ 1237262 w 1237262"/>
              <a:gd name="connsiteY1" fmla="*/ 0 h 1290782"/>
              <a:gd name="connsiteX2" fmla="*/ 1237262 w 1237262"/>
              <a:gd name="connsiteY2" fmla="*/ 1290782 h 1290782"/>
              <a:gd name="connsiteX3" fmla="*/ 1130879 w 1237262"/>
              <a:gd name="connsiteY3" fmla="*/ 1066459 h 1290782"/>
              <a:gd name="connsiteX4" fmla="*/ 225887 w 1237262"/>
              <a:gd name="connsiteY4" fmla="*/ 130364 h 129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262" h="1290782">
                <a:moveTo>
                  <a:pt x="0" y="0"/>
                </a:moveTo>
                <a:lnTo>
                  <a:pt x="1237262" y="0"/>
                </a:lnTo>
                <a:lnTo>
                  <a:pt x="1237262" y="1290782"/>
                </a:lnTo>
                <a:lnTo>
                  <a:pt x="1130879" y="1066459"/>
                </a:lnTo>
                <a:cubicBezTo>
                  <a:pt x="930251" y="700377"/>
                  <a:pt x="617515" y="379800"/>
                  <a:pt x="225887" y="13036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자유형 24"/>
          <p:cNvSpPr/>
          <p:nvPr userDrawn="1"/>
        </p:nvSpPr>
        <p:spPr>
          <a:xfrm>
            <a:off x="8175896" y="-1"/>
            <a:ext cx="968104" cy="586856"/>
          </a:xfrm>
          <a:custGeom>
            <a:avLst/>
            <a:gdLst>
              <a:gd name="connsiteX0" fmla="*/ 0 w 1329600"/>
              <a:gd name="connsiteY0" fmla="*/ 0 h 1033986"/>
              <a:gd name="connsiteX1" fmla="*/ 1329600 w 1329600"/>
              <a:gd name="connsiteY1" fmla="*/ 0 h 1033986"/>
              <a:gd name="connsiteX2" fmla="*/ 1329600 w 1329600"/>
              <a:gd name="connsiteY2" fmla="*/ 1033986 h 1033986"/>
              <a:gd name="connsiteX3" fmla="*/ 1280825 w 1329600"/>
              <a:gd name="connsiteY3" fmla="*/ 944587 h 1033986"/>
              <a:gd name="connsiteX4" fmla="*/ 5218 w 1329600"/>
              <a:gd name="connsiteY4" fmla="*/ 1687 h 103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600" h="1033986">
                <a:moveTo>
                  <a:pt x="0" y="0"/>
                </a:moveTo>
                <a:lnTo>
                  <a:pt x="1329600" y="0"/>
                </a:lnTo>
                <a:lnTo>
                  <a:pt x="1329600" y="1033986"/>
                </a:lnTo>
                <a:lnTo>
                  <a:pt x="1280825" y="944587"/>
                </a:lnTo>
                <a:cubicBezTo>
                  <a:pt x="1026841" y="541754"/>
                  <a:pt x="574167" y="209025"/>
                  <a:pt x="5218" y="168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 userDrawn="1"/>
        </p:nvSpPr>
        <p:spPr>
          <a:xfrm>
            <a:off x="909470" y="5361534"/>
            <a:ext cx="796240" cy="8625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 userDrawn="1"/>
        </p:nvSpPr>
        <p:spPr>
          <a:xfrm>
            <a:off x="153661" y="4029298"/>
            <a:ext cx="555084" cy="6013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 userDrawn="1"/>
        </p:nvSpPr>
        <p:spPr>
          <a:xfrm>
            <a:off x="2706668" y="4887801"/>
            <a:ext cx="267377" cy="2896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 userDrawn="1"/>
        </p:nvSpPr>
        <p:spPr>
          <a:xfrm>
            <a:off x="3707628" y="5901969"/>
            <a:ext cx="361536" cy="3916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연결선 8"/>
          <p:cNvCxnSpPr>
            <a:stCxn id="14" idx="4"/>
            <a:endCxn id="7" idx="1"/>
          </p:cNvCxnSpPr>
          <p:nvPr userDrawn="1"/>
        </p:nvCxnSpPr>
        <p:spPr>
          <a:xfrm>
            <a:off x="431203" y="4630639"/>
            <a:ext cx="594873" cy="857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4" idx="6"/>
            <a:endCxn id="15" idx="2"/>
          </p:cNvCxnSpPr>
          <p:nvPr userDrawn="1"/>
        </p:nvCxnSpPr>
        <p:spPr>
          <a:xfrm>
            <a:off x="708745" y="4329969"/>
            <a:ext cx="1997924" cy="70266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6"/>
            <a:endCxn id="17" idx="2"/>
          </p:cNvCxnSpPr>
          <p:nvPr userDrawn="1"/>
        </p:nvCxnSpPr>
        <p:spPr>
          <a:xfrm>
            <a:off x="1705708" y="5792829"/>
            <a:ext cx="2001920" cy="3049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5"/>
            <a:endCxn id="17" idx="1"/>
          </p:cNvCxnSpPr>
          <p:nvPr userDrawn="1"/>
        </p:nvCxnSpPr>
        <p:spPr>
          <a:xfrm>
            <a:off x="2934889" y="5135042"/>
            <a:ext cx="825685" cy="8242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3"/>
            <a:endCxn id="13" idx="1"/>
          </p:cNvCxnSpPr>
          <p:nvPr userDrawn="1"/>
        </p:nvCxnSpPr>
        <p:spPr>
          <a:xfrm flipH="1">
            <a:off x="0" y="6097803"/>
            <a:ext cx="1026076" cy="76019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" idx="4"/>
          </p:cNvCxnSpPr>
          <p:nvPr userDrawn="1"/>
        </p:nvCxnSpPr>
        <p:spPr>
          <a:xfrm flipH="1">
            <a:off x="1301262" y="6224127"/>
            <a:ext cx="6327" cy="63387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" idx="5"/>
          </p:cNvCxnSpPr>
          <p:nvPr userDrawn="1"/>
        </p:nvCxnSpPr>
        <p:spPr>
          <a:xfrm>
            <a:off x="1589103" y="6097803"/>
            <a:ext cx="1314965" cy="76019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2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NTS(목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01110"/>
            <a:ext cx="591632" cy="168520"/>
          </a:xfrm>
          <a:prstGeom prst="rect">
            <a:avLst/>
          </a:prstGeom>
          <a:solidFill>
            <a:srgbClr val="00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 userDrawn="1"/>
        </p:nvSpPr>
        <p:spPr>
          <a:xfrm>
            <a:off x="59762" y="446871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dirty="0" smtClean="0">
                <a:solidFill>
                  <a:schemeClr val="bg1"/>
                </a:solidFill>
              </a:rPr>
              <a:t>“Power </a:t>
            </a:r>
            <a:r>
              <a:rPr lang="en-US" altLang="ko-KR" sz="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up beyond limit”</a:t>
            </a:r>
            <a:endParaRPr lang="ko-KR" altLang="en-US" sz="9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64959" y="369926"/>
            <a:ext cx="562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 smtClean="0">
                <a:solidFill>
                  <a:srgbClr val="00339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endParaRPr lang="ko-KR" altLang="en-US" sz="2700" dirty="0">
              <a:solidFill>
                <a:srgbClr val="00339A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441939" y="1123979"/>
            <a:ext cx="76405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164959" y="-9527"/>
            <a:ext cx="0" cy="18669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 userDrawn="1"/>
        </p:nvSpPr>
        <p:spPr>
          <a:xfrm>
            <a:off x="8405446" y="-1"/>
            <a:ext cx="738554" cy="962283"/>
          </a:xfrm>
          <a:custGeom>
            <a:avLst/>
            <a:gdLst>
              <a:gd name="connsiteX0" fmla="*/ 0 w 1237262"/>
              <a:gd name="connsiteY0" fmla="*/ 0 h 1290782"/>
              <a:gd name="connsiteX1" fmla="*/ 1237262 w 1237262"/>
              <a:gd name="connsiteY1" fmla="*/ 0 h 1290782"/>
              <a:gd name="connsiteX2" fmla="*/ 1237262 w 1237262"/>
              <a:gd name="connsiteY2" fmla="*/ 1290782 h 1290782"/>
              <a:gd name="connsiteX3" fmla="*/ 1130879 w 1237262"/>
              <a:gd name="connsiteY3" fmla="*/ 1066459 h 1290782"/>
              <a:gd name="connsiteX4" fmla="*/ 225887 w 1237262"/>
              <a:gd name="connsiteY4" fmla="*/ 130364 h 129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262" h="1290782">
                <a:moveTo>
                  <a:pt x="0" y="0"/>
                </a:moveTo>
                <a:lnTo>
                  <a:pt x="1237262" y="0"/>
                </a:lnTo>
                <a:lnTo>
                  <a:pt x="1237262" y="1290782"/>
                </a:lnTo>
                <a:lnTo>
                  <a:pt x="1130879" y="1066459"/>
                </a:lnTo>
                <a:cubicBezTo>
                  <a:pt x="930251" y="700377"/>
                  <a:pt x="617515" y="379800"/>
                  <a:pt x="225887" y="13036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자유형 24"/>
          <p:cNvSpPr/>
          <p:nvPr userDrawn="1"/>
        </p:nvSpPr>
        <p:spPr>
          <a:xfrm>
            <a:off x="8175896" y="-1"/>
            <a:ext cx="968104" cy="586856"/>
          </a:xfrm>
          <a:custGeom>
            <a:avLst/>
            <a:gdLst>
              <a:gd name="connsiteX0" fmla="*/ 0 w 1329600"/>
              <a:gd name="connsiteY0" fmla="*/ 0 h 1033986"/>
              <a:gd name="connsiteX1" fmla="*/ 1329600 w 1329600"/>
              <a:gd name="connsiteY1" fmla="*/ 0 h 1033986"/>
              <a:gd name="connsiteX2" fmla="*/ 1329600 w 1329600"/>
              <a:gd name="connsiteY2" fmla="*/ 1033986 h 1033986"/>
              <a:gd name="connsiteX3" fmla="*/ 1280825 w 1329600"/>
              <a:gd name="connsiteY3" fmla="*/ 944587 h 1033986"/>
              <a:gd name="connsiteX4" fmla="*/ 5218 w 1329600"/>
              <a:gd name="connsiteY4" fmla="*/ 1687 h 103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600" h="1033986">
                <a:moveTo>
                  <a:pt x="0" y="0"/>
                </a:moveTo>
                <a:lnTo>
                  <a:pt x="1329600" y="0"/>
                </a:lnTo>
                <a:lnTo>
                  <a:pt x="1329600" y="1033986"/>
                </a:lnTo>
                <a:lnTo>
                  <a:pt x="1280825" y="944587"/>
                </a:lnTo>
                <a:cubicBezTo>
                  <a:pt x="1026841" y="541754"/>
                  <a:pt x="574167" y="209025"/>
                  <a:pt x="5218" y="168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 userDrawn="1"/>
        </p:nvSpPr>
        <p:spPr>
          <a:xfrm>
            <a:off x="2745179" y="592949"/>
            <a:ext cx="32267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50" b="1" baseline="0" dirty="0" smtClean="0">
                <a:solidFill>
                  <a:srgbClr val="00339A"/>
                </a:solidFill>
                <a:latin typeface="+mn-ea"/>
                <a:ea typeface="+mn-ea"/>
              </a:rPr>
              <a:t>제안 개요</a:t>
            </a:r>
            <a:endParaRPr lang="ko-KR" altLang="en-US" sz="1200" dirty="0" smtClean="0">
              <a:solidFill>
                <a:srgbClr val="00339A"/>
              </a:solidFill>
              <a:latin typeface="+mn-ea"/>
              <a:ea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 rot="10800000">
            <a:off x="0" y="5162548"/>
            <a:ext cx="1301263" cy="1695452"/>
          </a:xfrm>
          <a:custGeom>
            <a:avLst/>
            <a:gdLst>
              <a:gd name="connsiteX0" fmla="*/ 0 w 1237262"/>
              <a:gd name="connsiteY0" fmla="*/ 0 h 1290782"/>
              <a:gd name="connsiteX1" fmla="*/ 1237262 w 1237262"/>
              <a:gd name="connsiteY1" fmla="*/ 0 h 1290782"/>
              <a:gd name="connsiteX2" fmla="*/ 1237262 w 1237262"/>
              <a:gd name="connsiteY2" fmla="*/ 1290782 h 1290782"/>
              <a:gd name="connsiteX3" fmla="*/ 1130879 w 1237262"/>
              <a:gd name="connsiteY3" fmla="*/ 1066459 h 1290782"/>
              <a:gd name="connsiteX4" fmla="*/ 225887 w 1237262"/>
              <a:gd name="connsiteY4" fmla="*/ 130364 h 129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262" h="1290782">
                <a:moveTo>
                  <a:pt x="0" y="0"/>
                </a:moveTo>
                <a:lnTo>
                  <a:pt x="1237262" y="0"/>
                </a:lnTo>
                <a:lnTo>
                  <a:pt x="1237262" y="1290782"/>
                </a:lnTo>
                <a:lnTo>
                  <a:pt x="1130879" y="1066459"/>
                </a:lnTo>
                <a:cubicBezTo>
                  <a:pt x="930251" y="700377"/>
                  <a:pt x="617515" y="379800"/>
                  <a:pt x="225887" y="13036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자유형 16"/>
          <p:cNvSpPr/>
          <p:nvPr userDrawn="1"/>
        </p:nvSpPr>
        <p:spPr>
          <a:xfrm rot="10800000">
            <a:off x="0" y="5824014"/>
            <a:ext cx="1705708" cy="1033986"/>
          </a:xfrm>
          <a:custGeom>
            <a:avLst/>
            <a:gdLst>
              <a:gd name="connsiteX0" fmla="*/ 0 w 1329600"/>
              <a:gd name="connsiteY0" fmla="*/ 0 h 1033986"/>
              <a:gd name="connsiteX1" fmla="*/ 1329600 w 1329600"/>
              <a:gd name="connsiteY1" fmla="*/ 0 h 1033986"/>
              <a:gd name="connsiteX2" fmla="*/ 1329600 w 1329600"/>
              <a:gd name="connsiteY2" fmla="*/ 1033986 h 1033986"/>
              <a:gd name="connsiteX3" fmla="*/ 1280825 w 1329600"/>
              <a:gd name="connsiteY3" fmla="*/ 944587 h 1033986"/>
              <a:gd name="connsiteX4" fmla="*/ 5218 w 1329600"/>
              <a:gd name="connsiteY4" fmla="*/ 1687 h 103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600" h="1033986">
                <a:moveTo>
                  <a:pt x="0" y="0"/>
                </a:moveTo>
                <a:lnTo>
                  <a:pt x="1329600" y="0"/>
                </a:lnTo>
                <a:lnTo>
                  <a:pt x="1329600" y="1033986"/>
                </a:lnTo>
                <a:lnTo>
                  <a:pt x="1280825" y="944587"/>
                </a:lnTo>
                <a:cubicBezTo>
                  <a:pt x="1026841" y="541754"/>
                  <a:pt x="574167" y="209025"/>
                  <a:pt x="5218" y="168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 userDrawn="1"/>
        </p:nvSpPr>
        <p:spPr>
          <a:xfrm>
            <a:off x="909470" y="5361534"/>
            <a:ext cx="796240" cy="86259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 userDrawn="1"/>
        </p:nvSpPr>
        <p:spPr>
          <a:xfrm>
            <a:off x="153661" y="4029298"/>
            <a:ext cx="555084" cy="601341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타원 21"/>
          <p:cNvSpPr/>
          <p:nvPr userDrawn="1"/>
        </p:nvSpPr>
        <p:spPr>
          <a:xfrm>
            <a:off x="2706668" y="4887801"/>
            <a:ext cx="267377" cy="289658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타원 22"/>
          <p:cNvSpPr/>
          <p:nvPr userDrawn="1"/>
        </p:nvSpPr>
        <p:spPr>
          <a:xfrm>
            <a:off x="3707628" y="5901969"/>
            <a:ext cx="361536" cy="391664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6" name="직선 연결선 25"/>
          <p:cNvCxnSpPr>
            <a:stCxn id="21" idx="4"/>
            <a:endCxn id="19" idx="1"/>
          </p:cNvCxnSpPr>
          <p:nvPr userDrawn="1"/>
        </p:nvCxnSpPr>
        <p:spPr>
          <a:xfrm>
            <a:off x="431203" y="4630639"/>
            <a:ext cx="594873" cy="857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6"/>
            <a:endCxn id="22" idx="2"/>
          </p:cNvCxnSpPr>
          <p:nvPr userDrawn="1"/>
        </p:nvCxnSpPr>
        <p:spPr>
          <a:xfrm>
            <a:off x="708745" y="4329969"/>
            <a:ext cx="1997924" cy="70266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6"/>
            <a:endCxn id="23" idx="2"/>
          </p:cNvCxnSpPr>
          <p:nvPr userDrawn="1"/>
        </p:nvCxnSpPr>
        <p:spPr>
          <a:xfrm>
            <a:off x="1705708" y="5792829"/>
            <a:ext cx="2001920" cy="3049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5"/>
            <a:endCxn id="23" idx="1"/>
          </p:cNvCxnSpPr>
          <p:nvPr userDrawn="1"/>
        </p:nvCxnSpPr>
        <p:spPr>
          <a:xfrm>
            <a:off x="2934889" y="5135042"/>
            <a:ext cx="825685" cy="8242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3"/>
            <a:endCxn id="17" idx="1"/>
          </p:cNvCxnSpPr>
          <p:nvPr userDrawn="1"/>
        </p:nvCxnSpPr>
        <p:spPr>
          <a:xfrm flipH="1">
            <a:off x="0" y="6097803"/>
            <a:ext cx="1026076" cy="76019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4"/>
          </p:cNvCxnSpPr>
          <p:nvPr userDrawn="1"/>
        </p:nvCxnSpPr>
        <p:spPr>
          <a:xfrm flipH="1">
            <a:off x="1301262" y="6224127"/>
            <a:ext cx="6327" cy="63387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5"/>
          </p:cNvCxnSpPr>
          <p:nvPr userDrawn="1"/>
        </p:nvCxnSpPr>
        <p:spPr>
          <a:xfrm>
            <a:off x="1589103" y="6097803"/>
            <a:ext cx="1314965" cy="76019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2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"/>
            <a:ext cx="9144000" cy="714103"/>
          </a:xfrm>
          <a:prstGeom prst="rect">
            <a:avLst/>
          </a:prstGeom>
          <a:pattFill prst="openDmn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714103"/>
            <a:ext cx="7843133" cy="0"/>
          </a:xfrm>
          <a:prstGeom prst="line">
            <a:avLst/>
          </a:prstGeom>
          <a:ln w="19050">
            <a:solidFill>
              <a:srgbClr val="003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7645963" y="714103"/>
            <a:ext cx="14980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9FE43-9D6B-449F-A2C5-F27D1311B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90747"/>
            <a:ext cx="591632" cy="168520"/>
          </a:xfrm>
          <a:prstGeom prst="rect">
            <a:avLst/>
          </a:prstGeom>
          <a:solidFill>
            <a:srgbClr val="003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9762" y="36508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dirty="0" smtClean="0">
                <a:solidFill>
                  <a:schemeClr val="bg1"/>
                </a:solidFill>
              </a:rPr>
              <a:t>“Power </a:t>
            </a:r>
            <a:r>
              <a:rPr lang="en-US" altLang="ko-KR" sz="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up beyond limit”</a:t>
            </a:r>
            <a:endParaRPr lang="ko-KR" altLang="en-US" sz="9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73075" y="266702"/>
            <a:ext cx="7463673" cy="3945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9"/>
          <p:cNvSpPr>
            <a:spLocks noGrp="1"/>
          </p:cNvSpPr>
          <p:nvPr>
            <p:ph sz="quarter" idx="11"/>
          </p:nvPr>
        </p:nvSpPr>
        <p:spPr>
          <a:xfrm>
            <a:off x="173072" y="851454"/>
            <a:ext cx="8811393" cy="348697"/>
          </a:xfrm>
        </p:spPr>
        <p:txBody>
          <a:bodyPr/>
          <a:lstStyle>
            <a:lvl1pPr marL="200025" indent="-200025">
              <a:tabLst>
                <a:tab pos="200025" algn="l"/>
              </a:tabLst>
              <a:defRPr/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6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"/>
            <a:ext cx="9144000" cy="714103"/>
          </a:xfrm>
          <a:prstGeom prst="rect">
            <a:avLst/>
          </a:prstGeom>
          <a:pattFill prst="openDmn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137262" y="352247"/>
            <a:ext cx="184720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 smtClean="0">
                <a:solidFill>
                  <a:srgbClr val="00339A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r>
              <a:rPr lang="en-US" altLang="ko-KR" sz="900" dirty="0" smtClean="0">
                <a:solidFill>
                  <a:srgbClr val="00339A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825" b="1" dirty="0" smtClean="0">
                <a:solidFill>
                  <a:srgbClr val="00339A"/>
                </a:solidFill>
                <a:effectLst/>
                <a:latin typeface="+mj-ea"/>
                <a:ea typeface="+mj-ea"/>
              </a:rPr>
              <a:t>제안 개요</a:t>
            </a:r>
            <a:endParaRPr lang="en-US" sz="825" b="1" dirty="0">
              <a:solidFill>
                <a:srgbClr val="00339A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714103"/>
            <a:ext cx="7843133" cy="0"/>
          </a:xfrm>
          <a:prstGeom prst="line">
            <a:avLst/>
          </a:prstGeom>
          <a:ln w="19050">
            <a:solidFill>
              <a:srgbClr val="003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7645963" y="714103"/>
            <a:ext cx="14980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075" y="266702"/>
            <a:ext cx="7463673" cy="3945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9FE43-9D6B-449F-A2C5-F27D1311B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9"/>
          <p:cNvSpPr>
            <a:spLocks noGrp="1"/>
          </p:cNvSpPr>
          <p:nvPr>
            <p:ph sz="quarter" idx="11"/>
          </p:nvPr>
        </p:nvSpPr>
        <p:spPr>
          <a:xfrm>
            <a:off x="173072" y="851454"/>
            <a:ext cx="8811393" cy="348697"/>
          </a:xfrm>
        </p:spPr>
        <p:txBody>
          <a:bodyPr/>
          <a:lstStyle>
            <a:lvl1pPr marL="200025" indent="-200025">
              <a:tabLst>
                <a:tab pos="200025" algn="l"/>
              </a:tabLst>
              <a:defRPr/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55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"/>
            <a:ext cx="9144000" cy="714103"/>
          </a:xfrm>
          <a:prstGeom prst="rect">
            <a:avLst/>
          </a:prstGeom>
          <a:pattFill prst="openDmn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137262" y="352247"/>
            <a:ext cx="184720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 smtClean="0">
                <a:solidFill>
                  <a:srgbClr val="00339A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r>
              <a:rPr lang="en-US" altLang="ko-KR" sz="900" dirty="0" smtClean="0">
                <a:solidFill>
                  <a:srgbClr val="00339A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825" b="1" dirty="0" smtClean="0">
                <a:solidFill>
                  <a:srgbClr val="00339A"/>
                </a:solidFill>
                <a:effectLst/>
                <a:latin typeface="+mj-ea"/>
                <a:ea typeface="+mj-ea"/>
              </a:rPr>
              <a:t>제안 개요</a:t>
            </a:r>
            <a:endParaRPr lang="en-US" sz="825" b="1" dirty="0">
              <a:solidFill>
                <a:srgbClr val="00339A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714103"/>
            <a:ext cx="7843133" cy="0"/>
          </a:xfrm>
          <a:prstGeom prst="line">
            <a:avLst/>
          </a:prstGeom>
          <a:ln w="19050">
            <a:solidFill>
              <a:srgbClr val="003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7645963" y="714103"/>
            <a:ext cx="14980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075" y="266702"/>
            <a:ext cx="7463673" cy="3945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79FE43-9D6B-449F-A2C5-F27D1311B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9"/>
          <p:cNvSpPr>
            <a:spLocks noGrp="1"/>
          </p:cNvSpPr>
          <p:nvPr>
            <p:ph sz="quarter" idx="11"/>
          </p:nvPr>
        </p:nvSpPr>
        <p:spPr>
          <a:xfrm>
            <a:off x="173072" y="851454"/>
            <a:ext cx="8811393" cy="348697"/>
          </a:xfrm>
        </p:spPr>
        <p:txBody>
          <a:bodyPr/>
          <a:lstStyle>
            <a:lvl1pPr marL="200025" indent="-200025">
              <a:tabLst>
                <a:tab pos="200025" algn="l"/>
              </a:tabLst>
              <a:defRPr/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E43-9D6B-449F-A2C5-F27D1311BC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0" y="2"/>
            <a:ext cx="9144000" cy="714103"/>
          </a:xfrm>
          <a:prstGeom prst="rect">
            <a:avLst/>
          </a:prstGeom>
          <a:pattFill prst="openDmn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" y="714103"/>
            <a:ext cx="7843133" cy="0"/>
          </a:xfrm>
          <a:prstGeom prst="line">
            <a:avLst/>
          </a:prstGeom>
          <a:ln w="19050">
            <a:solidFill>
              <a:srgbClr val="0033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645963" y="714103"/>
            <a:ext cx="14980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73075" y="266702"/>
            <a:ext cx="7463673" cy="3945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7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1" y="6593212"/>
            <a:ext cx="9144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8893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557195" y="6629705"/>
            <a:ext cx="2008392" cy="17440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ts val="1021"/>
              </a:lnSpc>
            </a:pPr>
            <a:fld id="{7DF2569E-E985-431D-AC40-C130F128EF35}" type="slidenum">
              <a:rPr lang="ko-KR" altLang="en-US" sz="545" smtClean="0">
                <a:solidFill>
                  <a:schemeClr val="tx1"/>
                </a:solidFill>
                <a:latin typeface="[더존] 본문체 30" panose="020B0603000000000000" pitchFamily="50" charset="-127"/>
                <a:ea typeface="[더존] 본문체 30" panose="020B0603000000000000" pitchFamily="50" charset="-127"/>
              </a:rPr>
              <a:pPr algn="ctr">
                <a:lnSpc>
                  <a:spcPts val="1021"/>
                </a:lnSpc>
              </a:pPr>
              <a:t>‹#›</a:t>
            </a:fld>
            <a:endParaRPr lang="ko-KR" altLang="en-US" sz="545" dirty="0" smtClean="0">
              <a:solidFill>
                <a:schemeClr val="tx1"/>
              </a:solidFill>
              <a:latin typeface="[더존] 본문체 30" panose="020B0603000000000000" pitchFamily="50" charset="-127"/>
              <a:ea typeface="[더존] 본문체 30" panose="020B0603000000000000" pitchFamily="50" charset="-127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3976" y="196030"/>
            <a:ext cx="7187273" cy="294467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 algn="l">
              <a:lnSpc>
                <a:spcPts val="1157"/>
              </a:lnSpc>
              <a:defRPr sz="1361">
                <a:solidFill>
                  <a:schemeClr val="bg1"/>
                </a:solidFill>
                <a:latin typeface="[더존] 제목체 50" panose="020B0803000000000000" pitchFamily="50" charset="-127"/>
                <a:ea typeface="[더존] 제목체 50" panose="020B0803000000000000" pitchFamily="50" charset="-127"/>
              </a:defRPr>
            </a:lvl1pPr>
          </a:lstStyle>
          <a:p>
            <a:r>
              <a:rPr lang="ko-KR" altLang="en-US" dirty="0" smtClean="0"/>
              <a:t>페이지 제목을 작성해주세요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더존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제목체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C4E7EFF-A344-4F37-94DF-3F0F6F6C4926}"/>
              </a:ext>
            </a:extLst>
          </p:cNvPr>
          <p:cNvSpPr/>
          <p:nvPr userDrawn="1"/>
        </p:nvSpPr>
        <p:spPr>
          <a:xfrm>
            <a:off x="105988" y="0"/>
            <a:ext cx="128792" cy="716692"/>
          </a:xfrm>
          <a:prstGeom prst="flowChartProcess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98D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5E88CF9-1790-40E9-A6D5-DCF482F02359}"/>
              </a:ext>
            </a:extLst>
          </p:cNvPr>
          <p:cNvSpPr/>
          <p:nvPr userDrawn="1"/>
        </p:nvSpPr>
        <p:spPr>
          <a:xfrm>
            <a:off x="111312" y="849492"/>
            <a:ext cx="8921380" cy="5452533"/>
          </a:xfrm>
          <a:prstGeom prst="flowChartProcess">
            <a:avLst/>
          </a:prstGeom>
          <a:solidFill>
            <a:schemeClr val="bg1">
              <a:alpha val="70000"/>
            </a:schemeClr>
          </a:solidFill>
          <a:ln>
            <a:solidFill>
              <a:srgbClr val="009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CFD79B-2F82-4A88-8626-E1E324D36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41" y="6438367"/>
            <a:ext cx="638737" cy="2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74" y="848747"/>
            <a:ext cx="8811392" cy="252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816" y="6467475"/>
            <a:ext cx="492369" cy="254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A79FE43-9D6B-449F-A2C5-F27D1311B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76" y="6538914"/>
            <a:ext cx="896990" cy="184262"/>
          </a:xfrm>
          <a:prstGeom prst="rect">
            <a:avLst/>
          </a:prstGeom>
        </p:spPr>
      </p:pic>
      <p:grpSp>
        <p:nvGrpSpPr>
          <p:cNvPr id="26" name="그룹 25"/>
          <p:cNvGrpSpPr/>
          <p:nvPr userDrawn="1"/>
        </p:nvGrpSpPr>
        <p:grpSpPr>
          <a:xfrm>
            <a:off x="-922946" y="732413"/>
            <a:ext cx="765755" cy="5297592"/>
            <a:chOff x="-999858" y="732413"/>
            <a:chExt cx="829567" cy="5297592"/>
          </a:xfrm>
        </p:grpSpPr>
        <p:sp>
          <p:nvSpPr>
            <p:cNvPr id="27" name="직사각형 26"/>
            <p:cNvSpPr/>
            <p:nvPr/>
          </p:nvSpPr>
          <p:spPr>
            <a:xfrm>
              <a:off x="-980785" y="732413"/>
              <a:ext cx="476258" cy="2283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680" dirty="0" err="1">
                  <a:latin typeface="[더존] 본문체 30" panose="020B0603000000000000" pitchFamily="50" charset="-127"/>
                  <a:ea typeface="[더존] 본문체 30" panose="020B0603000000000000" pitchFamily="50" charset="-127"/>
                </a:rPr>
                <a:t>주조색</a:t>
              </a:r>
              <a:endParaRPr lang="en-US" altLang="ko-KR" sz="680" dirty="0">
                <a:latin typeface="[더존] 본문체 30" panose="020B0603000000000000" pitchFamily="50" charset="-127"/>
                <a:ea typeface="[더존] 본문체 30" panose="020B0603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99858" y="2293121"/>
              <a:ext cx="476258" cy="2283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680" dirty="0" err="1">
                  <a:latin typeface="[더존] 본문체 30" panose="020B0603000000000000" pitchFamily="50" charset="-127"/>
                  <a:ea typeface="[더존] 본문체 30" panose="020B0603000000000000" pitchFamily="50" charset="-127"/>
                </a:rPr>
                <a:t>보조색</a:t>
              </a:r>
              <a:endParaRPr lang="en-US" altLang="ko-KR" sz="680" dirty="0">
                <a:latin typeface="[더존] 본문체 30" panose="020B0603000000000000" pitchFamily="50" charset="-127"/>
                <a:ea typeface="[더존] 본문체 30" panose="020B0603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-999858" y="4556584"/>
              <a:ext cx="476258" cy="2283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680" dirty="0" err="1">
                  <a:latin typeface="[더존] 본문체 30" panose="020B0603000000000000" pitchFamily="50" charset="-127"/>
                  <a:ea typeface="[더존] 본문체 30" panose="020B0603000000000000" pitchFamily="50" charset="-127"/>
                </a:rPr>
                <a:t>강조색</a:t>
              </a:r>
              <a:endParaRPr lang="en-US" altLang="ko-KR" sz="680" dirty="0">
                <a:latin typeface="[더존] 본문체 30" panose="020B0603000000000000" pitchFamily="50" charset="-127"/>
                <a:ea typeface="[더존] 본문체 30" panose="020B0603000000000000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-482555" y="2269311"/>
              <a:ext cx="312264" cy="2148866"/>
              <a:chOff x="-833757" y="2753286"/>
              <a:chExt cx="654787" cy="450595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-832214" y="3518796"/>
                <a:ext cx="653244" cy="65324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-832214" y="4284306"/>
                <a:ext cx="653244" cy="653244"/>
              </a:xfrm>
              <a:prstGeom prst="rect">
                <a:avLst/>
              </a:prstGeom>
              <a:solidFill>
                <a:srgbClr val="2A2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-832214" y="2753286"/>
                <a:ext cx="653244" cy="65324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-833757" y="5829512"/>
                <a:ext cx="653244" cy="653244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-833757" y="6605998"/>
                <a:ext cx="653244" cy="653244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-833757" y="5056909"/>
                <a:ext cx="653244" cy="65324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latin typeface="더존 본문체 Medium" panose="020B0603000000000000" pitchFamily="50" charset="-127"/>
                  <a:ea typeface="더존 본문체 Medium" panose="020B0603000000000000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-482299" y="734835"/>
              <a:ext cx="307969" cy="1401614"/>
              <a:chOff x="-827573" y="734835"/>
              <a:chExt cx="653244" cy="297301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-827573" y="734835"/>
                <a:ext cx="653244" cy="653244"/>
              </a:xfrm>
              <a:prstGeom prst="rect">
                <a:avLst/>
              </a:prstGeom>
              <a:solidFill>
                <a:srgbClr val="0033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-827573" y="1513020"/>
                <a:ext cx="653244" cy="65324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solidFill>
                    <a:srgbClr val="00AEEF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-827573" y="2281761"/>
                <a:ext cx="653244" cy="65324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-827573" y="3054605"/>
                <a:ext cx="653244" cy="65324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-477555" y="4556584"/>
              <a:ext cx="303225" cy="1473421"/>
              <a:chOff x="-1670753" y="5051692"/>
              <a:chExt cx="653244" cy="317422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670753" y="5051692"/>
                <a:ext cx="653244" cy="65324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-1670753" y="5892019"/>
                <a:ext cx="653244" cy="65324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-1670753" y="6732346"/>
                <a:ext cx="653244" cy="65324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-1670753" y="7572673"/>
                <a:ext cx="653244" cy="653244"/>
              </a:xfrm>
              <a:prstGeom prst="rect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ko-KR" altLang="en-US" sz="1225"/>
              </a:p>
            </p:txBody>
          </p:sp>
        </p:grpSp>
      </p:grpSp>
      <p:sp>
        <p:nvSpPr>
          <p:cNvPr id="63" name="제목 개체 틀 3"/>
          <p:cNvSpPr>
            <a:spLocks noGrp="1"/>
          </p:cNvSpPr>
          <p:nvPr>
            <p:ph type="title"/>
          </p:nvPr>
        </p:nvSpPr>
        <p:spPr>
          <a:xfrm>
            <a:off x="173075" y="306390"/>
            <a:ext cx="7463673" cy="354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6" r:id="rId7"/>
    <p:sldLayoutId id="2147483667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marL="0" indent="130969" algn="l" defTabSz="685800" rtl="0" eaLnBrk="1" latinLnBrk="1" hangingPunct="1">
        <a:lnSpc>
          <a:spcPct val="100000"/>
        </a:lnSpc>
        <a:spcBef>
          <a:spcPct val="0"/>
        </a:spcBef>
        <a:buNone/>
        <a:defRPr sz="135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Tx/>
        <a:buBlip>
          <a:blip r:embed="rId12"/>
        </a:buBlip>
        <a:defRPr sz="1200" b="0" kern="1200">
          <a:solidFill>
            <a:srgbClr val="00339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b="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b="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b="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</a:rPr>
              <a:t>Captcha Preview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2020.02.21</a:t>
            </a:r>
            <a:endParaRPr lang="ko-KR" altLang="en-US" sz="1200" dirty="0"/>
          </a:p>
        </p:txBody>
      </p:sp>
      <p:sp>
        <p:nvSpPr>
          <p:cNvPr id="4" name="부제목 6"/>
          <p:cNvSpPr txBox="1">
            <a:spLocks/>
          </p:cNvSpPr>
          <p:nvPr/>
        </p:nvSpPr>
        <p:spPr>
          <a:xfrm>
            <a:off x="5603390" y="4557584"/>
            <a:ext cx="3191475" cy="176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25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+mn-ea"/>
              </a:rPr>
              <a:t>                   </a:t>
            </a:r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# : 	</a:t>
            </a:r>
            <a:endParaRPr lang="en-US" altLang="ko-KR" sz="12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l"/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              </a:t>
            </a:r>
            <a:r>
              <a:rPr lang="ko-KR" altLang="en-US" sz="12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최인우</a:t>
            </a:r>
            <a:r>
              <a:rPr lang="ko-KR" altLang="en-US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부장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(Image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전처리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               Python :</a:t>
            </a:r>
          </a:p>
          <a:p>
            <a:pPr algn="l"/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              </a:t>
            </a:r>
            <a:r>
              <a:rPr lang="ko-KR" altLang="en-US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이민용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부장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(Image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전처리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	</a:t>
            </a:r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  </a:t>
            </a:r>
            <a:r>
              <a:rPr lang="ko-KR" altLang="en-US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김우식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사원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(Deep Learning</a:t>
            </a:r>
            <a:r>
              <a:rPr lang="en-US" altLang="ko-KR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algn="l"/>
            <a:r>
              <a:rPr lang="ko-KR" altLang="en-US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               </a:t>
            </a:r>
            <a:r>
              <a:rPr lang="ko-KR" altLang="en-US" sz="12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조항철</a:t>
            </a:r>
            <a:r>
              <a:rPr lang="ko-KR" altLang="en-US" sz="12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사원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(Image </a:t>
            </a:r>
            <a:r>
              <a:rPr lang="ko-KR" altLang="en-US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전처리</a:t>
            </a:r>
            <a:r>
              <a:rPr lang="en-US" altLang="ko-KR" sz="12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2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07A629E-21E6-4D80-B734-38EB6EE1586B}"/>
              </a:ext>
            </a:extLst>
          </p:cNvPr>
          <p:cNvSpPr txBox="1"/>
          <p:nvPr/>
        </p:nvSpPr>
        <p:spPr>
          <a:xfrm>
            <a:off x="908063" y="2302781"/>
            <a:ext cx="6104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Setting(</a:t>
            </a:r>
            <a:r>
              <a:rPr lang="en-US" altLang="ko-KR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ctrl+alt+s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ED87E-AE43-4ABC-8585-1EF4C279D9D4}"/>
              </a:ext>
            </a:extLst>
          </p:cNvPr>
          <p:cNvSpPr txBox="1"/>
          <p:nvPr/>
        </p:nvSpPr>
        <p:spPr>
          <a:xfrm>
            <a:off x="908063" y="2554344"/>
            <a:ext cx="7446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Available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Packages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실행창이 나오면 필요한 패키지들을 하나씩 설치를 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Import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발생한 패키지 설치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CC5AD8-DE6B-46BB-8839-341F3005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16" y="2988784"/>
            <a:ext cx="308026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2B1EF1A-F3D4-4C94-8357-E90E8261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27" y="2988784"/>
            <a:ext cx="308026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41" name="화살표: 아래쪽 31">
            <a:extLst>
              <a:ext uri="{FF2B5EF4-FFF2-40B4-BE49-F238E27FC236}">
                <a16:creationId xmlns:a16="http://schemas.microsoft.com/office/drawing/2014/main" id="{BA920B35-D33F-45E2-9FDC-DB21548A60AC}"/>
              </a:ext>
            </a:extLst>
          </p:cNvPr>
          <p:cNvSpPr/>
          <p:nvPr/>
        </p:nvSpPr>
        <p:spPr>
          <a:xfrm rot="16200000">
            <a:off x="4220985" y="3660103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112D6D4-5C8C-4958-941E-EA58FE93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27" y="2988837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4C7466E-F50A-4A05-AFCB-D8141DAB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227" y="2988784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A298F6-40C9-4A86-9F9F-FDFA8C159CD0}"/>
              </a:ext>
            </a:extLst>
          </p:cNvPr>
          <p:cNvGrpSpPr/>
          <p:nvPr/>
        </p:nvGrpSpPr>
        <p:grpSpPr>
          <a:xfrm>
            <a:off x="1139227" y="2988785"/>
            <a:ext cx="3077651" cy="1788170"/>
            <a:chOff x="1627034" y="3540320"/>
            <a:chExt cx="4103535" cy="2384226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4843708-93D3-45E2-BF75-39C107B2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7034" y="3540320"/>
              <a:ext cx="4103535" cy="2384226"/>
            </a:xfrm>
            <a:prstGeom prst="rect">
              <a:avLst/>
            </a:prstGeom>
            <a:ln w="12700">
              <a:solidFill>
                <a:srgbClr val="172A3A"/>
              </a:solidFill>
            </a:ln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04EE79-2EA8-4A09-A19F-6FED1643EB73}"/>
                </a:ext>
              </a:extLst>
            </p:cNvPr>
            <p:cNvSpPr/>
            <p:nvPr/>
          </p:nvSpPr>
          <p:spPr>
            <a:xfrm>
              <a:off x="5524500" y="3914306"/>
              <a:ext cx="192345" cy="1923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B22E83D6-33E2-4E9A-B1BE-7A1FA6C72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716" y="2988785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39767F-2D2A-4A1A-80CE-A7CFC27C06B0}"/>
              </a:ext>
            </a:extLst>
          </p:cNvPr>
          <p:cNvSpPr/>
          <p:nvPr/>
        </p:nvSpPr>
        <p:spPr>
          <a:xfrm>
            <a:off x="4592543" y="3050085"/>
            <a:ext cx="423475" cy="126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C384A8-B9DC-4698-9ADD-4B8A6C7ED4BB}"/>
              </a:ext>
            </a:extLst>
          </p:cNvPr>
          <p:cNvSpPr/>
          <p:nvPr/>
        </p:nvSpPr>
        <p:spPr>
          <a:xfrm>
            <a:off x="4592543" y="4624862"/>
            <a:ext cx="423475" cy="144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개발 환경 세팅 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</a:rPr>
              <a:t>Pycharm</a:t>
            </a:r>
            <a:r>
              <a:rPr lang="en-US" altLang="ko-KR" sz="1400" b="1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772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‘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Captcha(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05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atmx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C:\DeepLearning(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폴더가 생성이 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200" y="2555550"/>
            <a:ext cx="6104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‘Down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대법원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(Captcha)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이미지들이 저장이 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C02C524-D818-4542-9BBB-3B4A11F0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01" y="3022649"/>
            <a:ext cx="308026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41" name="화살표: 아래쪽 26">
            <a:extLst>
              <a:ext uri="{FF2B5EF4-FFF2-40B4-BE49-F238E27FC236}">
                <a16:creationId xmlns:a16="http://schemas.microsoft.com/office/drawing/2014/main" id="{85B98943-1239-4A69-B439-219D111E62D9}"/>
              </a:ext>
            </a:extLst>
          </p:cNvPr>
          <p:cNvSpPr/>
          <p:nvPr/>
        </p:nvSpPr>
        <p:spPr>
          <a:xfrm rot="16200000">
            <a:off x="4216827" y="3603303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DED9858-7BC6-4A64-93C8-57750B50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1" y="3037114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Process –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이미지 수집</a:t>
            </a:r>
            <a:endParaRPr lang="ko-KR" alt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3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997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‘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C:\DeepLearning(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)’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경로에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(Captcha_0.py, Captcha_1.py, Captcha_2.py, Captcha_3.py)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넣습니다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200" y="2555550"/>
            <a:ext cx="7189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‘Captcha_0.py’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‘Test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‘Down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이미지들이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테두리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색조정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아래쪽 17">
            <a:extLst>
              <a:ext uri="{FF2B5EF4-FFF2-40B4-BE49-F238E27FC236}">
                <a16:creationId xmlns:a16="http://schemas.microsoft.com/office/drawing/2014/main" id="{79C5BB6D-5EA9-4C6D-8AF9-EA8FE2F1C34B}"/>
              </a:ext>
            </a:extLst>
          </p:cNvPr>
          <p:cNvSpPr/>
          <p:nvPr/>
        </p:nvSpPr>
        <p:spPr>
          <a:xfrm rot="16200000">
            <a:off x="4228604" y="3641402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7A63045-56D9-4FB9-B723-3A588814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0" y="2990250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D18A8AD-5D22-48D0-A9F9-895FF053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00" y="2990250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Process – </a:t>
            </a:r>
            <a:r>
              <a:rPr lang="ko-KR" altLang="en-US" sz="1400" b="1" dirty="0">
                <a:solidFill>
                  <a:prstClr val="black"/>
                </a:solidFill>
              </a:rPr>
              <a:t>이미지 전처리</a:t>
            </a:r>
            <a:endParaRPr lang="ko-KR" alt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48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90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‘Test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이미지들을 모두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작업을 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숫자로 파일의 이름을 직접 지정합니다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200" y="2555550"/>
            <a:ext cx="6104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라벨링한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이미지들 모두를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‘Training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화살표: 아래쪽 17">
            <a:extLst>
              <a:ext uri="{FF2B5EF4-FFF2-40B4-BE49-F238E27FC236}">
                <a16:creationId xmlns:a16="http://schemas.microsoft.com/office/drawing/2014/main" id="{79C5BB6D-5EA9-4C6D-8AF9-EA8FE2F1C34B}"/>
              </a:ext>
            </a:extLst>
          </p:cNvPr>
          <p:cNvSpPr/>
          <p:nvPr/>
        </p:nvSpPr>
        <p:spPr>
          <a:xfrm rot="16200000">
            <a:off x="4237609" y="3566588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D18A8AD-5D22-48D0-A9F9-895FF053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0" y="2990250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1F2A49F-07EB-444F-AF0F-2E3DC63E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01" y="2990250"/>
            <a:ext cx="307765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Process - </a:t>
            </a:r>
            <a:r>
              <a:rPr lang="ko-KR" altLang="en-US" sz="1400" b="1" dirty="0" err="1">
                <a:solidFill>
                  <a:prstClr val="black"/>
                </a:solidFill>
              </a:rPr>
              <a:t>라벨링</a:t>
            </a:r>
            <a:endParaRPr lang="ko-KR" alt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411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‘Training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이미지들로 학습을 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‘Captcha_1.py’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199" y="2555550"/>
            <a:ext cx="6831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이미지의 학습이 끝날 경우 학습데이터 파일이 생성됩니다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‘keras_mlp_model.h5’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12" name="화살표: 아래쪽 17">
            <a:extLst>
              <a:ext uri="{FF2B5EF4-FFF2-40B4-BE49-F238E27FC236}">
                <a16:creationId xmlns:a16="http://schemas.microsoft.com/office/drawing/2014/main" id="{79C5BB6D-5EA9-4C6D-8AF9-EA8FE2F1C34B}"/>
              </a:ext>
            </a:extLst>
          </p:cNvPr>
          <p:cNvSpPr/>
          <p:nvPr/>
        </p:nvSpPr>
        <p:spPr>
          <a:xfrm rot="16200000">
            <a:off x="4217270" y="3635168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27EEFA-9370-49FA-A9A6-5A3E117F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1" y="2990250"/>
            <a:ext cx="308026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3F76B6-EE45-43C4-8802-5497059B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00" y="2990250"/>
            <a:ext cx="3077651" cy="1788169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7A48A2-9DFD-4603-85E8-4495ED34A2EA}"/>
              </a:ext>
            </a:extLst>
          </p:cNvPr>
          <p:cNvSpPr txBox="1"/>
          <p:nvPr/>
        </p:nvSpPr>
        <p:spPr>
          <a:xfrm>
            <a:off x="5143178" y="3924900"/>
            <a:ext cx="2931735" cy="253916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생성이 되면 학습이 끝난 상태입니다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5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Process - </a:t>
            </a:r>
            <a:r>
              <a:rPr lang="ko-KR" altLang="en-US" sz="1400" b="1" dirty="0">
                <a:solidFill>
                  <a:prstClr val="black"/>
                </a:solidFill>
              </a:rPr>
              <a:t>학습</a:t>
            </a:r>
            <a:endParaRPr lang="ko-KR" alt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0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411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‘Captcha(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_Main).</a:t>
            </a:r>
            <a:r>
              <a:rPr lang="en-US" altLang="ko-KR" sz="1050" b="1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atmx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200" y="2555550"/>
            <a:ext cx="70394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 시나리오를 실행하여 </a:t>
            </a:r>
            <a:r>
              <a:rPr lang="en-US" altLang="ko-KR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Chaptcha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입력합니다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학습데이터가 많을수록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정확도는 올라갑니다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아래쪽 17">
            <a:extLst>
              <a:ext uri="{FF2B5EF4-FFF2-40B4-BE49-F238E27FC236}">
                <a16:creationId xmlns:a16="http://schemas.microsoft.com/office/drawing/2014/main" id="{79C5BB6D-5EA9-4C6D-8AF9-EA8FE2F1C34B}"/>
              </a:ext>
            </a:extLst>
          </p:cNvPr>
          <p:cNvSpPr/>
          <p:nvPr/>
        </p:nvSpPr>
        <p:spPr>
          <a:xfrm rot="16200000">
            <a:off x="4206542" y="3504242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8EBDF8-5DB3-4838-8CFC-FDA437A1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1" y="2990250"/>
            <a:ext cx="3075041" cy="1788170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983102-CA75-4EAE-9E9E-21BCAE12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01" y="2990250"/>
            <a:ext cx="3080261" cy="1788169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실행</a:t>
            </a:r>
            <a:endParaRPr lang="ko-KR" alt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8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A40566-4A8B-4DD8-9A21-0F8E84870132}"/>
              </a:ext>
            </a:extLst>
          </p:cNvPr>
          <p:cNvSpPr txBox="1"/>
          <p:nvPr/>
        </p:nvSpPr>
        <p:spPr>
          <a:xfrm>
            <a:off x="907200" y="2301750"/>
            <a:ext cx="6411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이미지 데이터들로 학습을 진행하였습니다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7E5D3-2904-4796-83B6-2EF539217CDE}"/>
              </a:ext>
            </a:extLst>
          </p:cNvPr>
          <p:cNvSpPr txBox="1"/>
          <p:nvPr/>
        </p:nvSpPr>
        <p:spPr>
          <a:xfrm>
            <a:off x="907200" y="2555550"/>
            <a:ext cx="65189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실행은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.exe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아닌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실행하는 것으로 수행을 하였습니다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→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파일은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exe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수행 시 에러가 발생하였습니다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※.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해결은 하지 못한 상태입니다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F6BC0-7780-4347-A153-DE4DDC9A207C}"/>
              </a:ext>
            </a:extLst>
          </p:cNvPr>
          <p:cNvSpPr txBox="1"/>
          <p:nvPr/>
        </p:nvSpPr>
        <p:spPr>
          <a:xfrm>
            <a:off x="907200" y="3145400"/>
            <a:ext cx="65189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무작위로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이미지로 테스트를 해본 결과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테스트를 성공하였습니다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C326E-3FE3-4F6F-B806-2280F2EBE0F1}"/>
              </a:ext>
            </a:extLst>
          </p:cNvPr>
          <p:cNvSpPr txBox="1"/>
          <p:nvPr/>
        </p:nvSpPr>
        <p:spPr>
          <a:xfrm>
            <a:off x="907200" y="3529808"/>
            <a:ext cx="7215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초창기 학습은 손으로 직접 라벨링을 해야 하나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정확도가 어느 정도까지 올라갔다면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Captcha_3.py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	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Captcha_3.py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은 학습된 데이터를 바탕으로 라벨링을 대신 수행합니다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로는 있을 수 없음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수행 후 확인하는 작업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해야 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라벨링을 만든 후 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이동하여 학습데이터의 양을 늘려가는 작업을 합니다</a:t>
            </a:r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대법원의 경우 약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학습만으로 약 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90%</a:t>
            </a:r>
            <a:r>
              <a:rPr lang="ko-KR" altLang="en-US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정확도를 보여주었습니다</a:t>
            </a:r>
            <a:r>
              <a:rPr lang="en-US" altLang="ko-KR" sz="1050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진행과정</a:t>
            </a:r>
            <a:endParaRPr lang="ko-KR" alt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11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1536" y="1296063"/>
            <a:ext cx="5144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Ⅰ.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en-US" altLang="ko-KR" dirty="0" smtClean="0"/>
              <a:t>Ⅱ. </a:t>
            </a:r>
            <a:r>
              <a:rPr lang="en-US" altLang="ko-KR" dirty="0">
                <a:latin typeface="+mn-ea"/>
              </a:rPr>
              <a:t>Python (Image </a:t>
            </a:r>
            <a:r>
              <a:rPr lang="ko-KR" altLang="en-US" dirty="0">
                <a:latin typeface="+mn-ea"/>
              </a:rPr>
              <a:t>전처리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민원</a:t>
            </a:r>
            <a:r>
              <a:rPr lang="en-US" altLang="ko-KR" dirty="0">
                <a:latin typeface="+mn-ea"/>
              </a:rPr>
              <a:t>24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ko-KR" dirty="0" smtClean="0"/>
              <a:t>Ⅲ. </a:t>
            </a:r>
            <a:r>
              <a:rPr lang="en-US" altLang="ko-KR" dirty="0">
                <a:latin typeface="+mn-ea"/>
              </a:rPr>
              <a:t>Python (Deep Learning) : </a:t>
            </a:r>
            <a:r>
              <a:rPr lang="ko-KR" altLang="en-US" dirty="0">
                <a:latin typeface="+mn-ea"/>
              </a:rPr>
              <a:t>대법원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민원</a:t>
            </a:r>
            <a:r>
              <a:rPr lang="en-US" altLang="ko-KR" dirty="0">
                <a:latin typeface="+mn-ea"/>
              </a:rPr>
              <a:t>24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9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 err="1">
                <a:latin typeface="+mn-ea"/>
              </a:rPr>
              <a:t>Api</a:t>
            </a:r>
            <a:r>
              <a:rPr lang="ko-KR" altLang="en-US" sz="1400" b="1" dirty="0">
                <a:latin typeface="+mn-ea"/>
              </a:rPr>
              <a:t> 및 </a:t>
            </a:r>
            <a:r>
              <a:rPr lang="en-US" altLang="ko-KR" sz="1400" b="1" dirty="0">
                <a:latin typeface="+mn-ea"/>
              </a:rPr>
              <a:t>Target Site</a:t>
            </a:r>
            <a:endParaRPr lang="ko-KR" alt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7262" y="352247"/>
            <a:ext cx="184720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 smtClean="0">
                <a:solidFill>
                  <a:srgbClr val="00339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200" dirty="0" smtClean="0"/>
              <a:t>개요</a:t>
            </a:r>
            <a:endParaRPr lang="en-US" sz="1200" b="1" dirty="0">
              <a:solidFill>
                <a:srgbClr val="00339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5" y="1364163"/>
            <a:ext cx="8393366" cy="40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latin typeface="+mn-ea"/>
              </a:rPr>
              <a:t>진행 현황</a:t>
            </a:r>
            <a:endParaRPr lang="ko-KR" alt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7262" y="352247"/>
            <a:ext cx="184720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 smtClean="0">
                <a:solidFill>
                  <a:srgbClr val="00339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200" dirty="0" smtClean="0"/>
              <a:t>개요</a:t>
            </a:r>
            <a:endParaRPr lang="en-US" sz="1200" b="1" dirty="0">
              <a:solidFill>
                <a:srgbClr val="00339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0" y="1364400"/>
            <a:ext cx="8228286" cy="3973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76" y="2211806"/>
            <a:ext cx="612852" cy="256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76" y="2781147"/>
            <a:ext cx="656846" cy="236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76" y="3884700"/>
            <a:ext cx="765311" cy="2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C1AAA-258C-41C7-B7AF-593251E9F939}"/>
              </a:ext>
            </a:extLst>
          </p:cNvPr>
          <p:cNvSpPr txBox="1"/>
          <p:nvPr/>
        </p:nvSpPr>
        <p:spPr>
          <a:xfrm>
            <a:off x="382466" y="1754973"/>
            <a:ext cx="8374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ko-KR" sz="1350" dirty="0"/>
              <a:t>AA</a:t>
            </a:r>
            <a:r>
              <a:rPr lang="ko-KR" altLang="en-US" sz="1350" dirty="0"/>
              <a:t>프로그램으로 민원</a:t>
            </a:r>
            <a:r>
              <a:rPr lang="en-US" altLang="ko-KR" sz="1350" dirty="0"/>
              <a:t>24</a:t>
            </a:r>
            <a:r>
              <a:rPr lang="ko-KR" altLang="en-US" sz="1350" dirty="0"/>
              <a:t>사이트에 접속하여 </a:t>
            </a:r>
            <a:r>
              <a:rPr lang="en-US" altLang="ko-KR" sz="1350" dirty="0"/>
              <a:t>Captcha</a:t>
            </a:r>
            <a:r>
              <a:rPr lang="ko-KR" altLang="en-US" sz="1350" dirty="0"/>
              <a:t> 이미지를</a:t>
            </a:r>
            <a:r>
              <a:rPr lang="en-US" altLang="ko-KR" sz="1350" dirty="0"/>
              <a:t> </a:t>
            </a:r>
            <a:r>
              <a:rPr lang="ko-KR" altLang="en-US" sz="1350" dirty="0"/>
              <a:t>로컬 폴더에 저장한다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dirty="0"/>
              <a:t>2.    </a:t>
            </a:r>
            <a:r>
              <a:rPr lang="ko-KR" altLang="en-US" sz="1350" dirty="0"/>
              <a:t>파이썬 </a:t>
            </a:r>
            <a:r>
              <a:rPr lang="en-US" altLang="ko-KR" sz="1350" dirty="0" err="1"/>
              <a:t>opencv</a:t>
            </a:r>
            <a:r>
              <a:rPr lang="ko-KR" altLang="en-US" sz="1350" dirty="0"/>
              <a:t>로  </a:t>
            </a:r>
            <a:r>
              <a:rPr lang="en-US" altLang="ko-KR" sz="1350" dirty="0"/>
              <a:t>Captcha</a:t>
            </a:r>
            <a:r>
              <a:rPr lang="ko-KR" altLang="en-US" sz="1350" dirty="0"/>
              <a:t> 이미지를</a:t>
            </a:r>
            <a:r>
              <a:rPr lang="en-US" altLang="ko-KR" sz="1350" dirty="0"/>
              <a:t> </a:t>
            </a:r>
            <a:r>
              <a:rPr lang="ko-KR" altLang="en-US" sz="1350" dirty="0"/>
              <a:t>전처리하고</a:t>
            </a:r>
            <a:r>
              <a:rPr lang="en-US" altLang="ko-KR" sz="1350" dirty="0"/>
              <a:t>, </a:t>
            </a:r>
            <a:r>
              <a:rPr lang="ko-KR" altLang="en-US" sz="1350" dirty="0"/>
              <a:t>파이썬 </a:t>
            </a:r>
            <a:r>
              <a:rPr lang="en-US" altLang="ko-KR" sz="1350" dirty="0"/>
              <a:t>tesseract</a:t>
            </a:r>
            <a:r>
              <a:rPr lang="ko-KR" altLang="en-US" sz="1350" dirty="0"/>
              <a:t>로 이미지를 읽어서 </a:t>
            </a:r>
            <a:endParaRPr lang="en-US" altLang="ko-KR" sz="1350" dirty="0"/>
          </a:p>
          <a:p>
            <a:r>
              <a:rPr lang="en-US" altLang="ko-KR" sz="1350" dirty="0"/>
              <a:t>       </a:t>
            </a:r>
            <a:r>
              <a:rPr lang="ko-KR" altLang="en-US" sz="1350" dirty="0"/>
              <a:t>문자로 출력한다</a:t>
            </a:r>
            <a:r>
              <a:rPr lang="en-US" altLang="ko-KR" sz="135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9C75D-D360-406B-9987-2642E98EC736}"/>
              </a:ext>
            </a:extLst>
          </p:cNvPr>
          <p:cNvSpPr/>
          <p:nvPr/>
        </p:nvSpPr>
        <p:spPr>
          <a:xfrm>
            <a:off x="757337" y="3458095"/>
            <a:ext cx="2910750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테두리 자르고</a:t>
            </a:r>
            <a:r>
              <a:rPr lang="en-US" altLang="ko-KR" sz="1100" dirty="0"/>
              <a:t>, </a:t>
            </a:r>
            <a:r>
              <a:rPr lang="ko-KR" altLang="en-US" sz="1100" dirty="0"/>
              <a:t>가로</a:t>
            </a:r>
            <a:r>
              <a:rPr lang="en-US" altLang="ko-KR" sz="1100" dirty="0"/>
              <a:t>200, </a:t>
            </a:r>
            <a:r>
              <a:rPr lang="ko-KR" altLang="en-US" sz="1100" dirty="0"/>
              <a:t>세로</a:t>
            </a:r>
            <a:r>
              <a:rPr lang="en-US" altLang="ko-KR" sz="1100" dirty="0"/>
              <a:t>50 </a:t>
            </a:r>
            <a:r>
              <a:rPr lang="ko-KR" altLang="en-US" sz="1100" dirty="0"/>
              <a:t>변환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D392E6-A8E1-4A5D-801E-CD757D0D798A}"/>
              </a:ext>
            </a:extLst>
          </p:cNvPr>
          <p:cNvSpPr/>
          <p:nvPr/>
        </p:nvSpPr>
        <p:spPr>
          <a:xfrm>
            <a:off x="6682222" y="3474274"/>
            <a:ext cx="872226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판독결과</a:t>
            </a:r>
            <a:r>
              <a:rPr lang="ko-KR" altLang="en-US" sz="1350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F4559-0381-4BBD-94F2-9C3781497B7C}"/>
              </a:ext>
            </a:extLst>
          </p:cNvPr>
          <p:cNvSpPr/>
          <p:nvPr/>
        </p:nvSpPr>
        <p:spPr>
          <a:xfrm>
            <a:off x="3939991" y="3458094"/>
            <a:ext cx="1382824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이미지 </a:t>
            </a:r>
            <a:r>
              <a:rPr lang="ko-KR" altLang="en-US" sz="1100" dirty="0" err="1"/>
              <a:t>전처리</a:t>
            </a:r>
            <a:endParaRPr lang="ko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1B6A0A-421B-412D-A54D-B6C4B9A6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7" y="2044371"/>
            <a:ext cx="2257572" cy="9071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44D4C4-118D-4E42-9BF0-98677008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9" y="3708594"/>
            <a:ext cx="2600555" cy="825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AFDF6DA-0A72-43E7-8B11-94FBF044B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55" y="3684596"/>
            <a:ext cx="2483879" cy="8368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1FBC8-A0FB-41C2-AE2B-1DEEB006F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22" y="3731477"/>
            <a:ext cx="607219" cy="1643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B5045-E841-4C63-8EBC-117BEB255037}"/>
              </a:ext>
            </a:extLst>
          </p:cNvPr>
          <p:cNvSpPr/>
          <p:nvPr/>
        </p:nvSpPr>
        <p:spPr>
          <a:xfrm>
            <a:off x="382466" y="4557627"/>
            <a:ext cx="711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/>
              <a:t>(</a:t>
            </a:r>
            <a:r>
              <a:rPr lang="ko-KR" altLang="en-US" sz="1350" dirty="0"/>
              <a:t>참고</a:t>
            </a:r>
            <a:r>
              <a:rPr lang="en-US" altLang="ko-KR" sz="1350" dirty="0"/>
              <a:t>) </a:t>
            </a:r>
            <a:r>
              <a:rPr lang="ko-KR" altLang="en-US" sz="1350" dirty="0"/>
              <a:t>이미지 </a:t>
            </a:r>
            <a:r>
              <a:rPr lang="ko-KR" altLang="en-US" sz="1350" dirty="0" err="1"/>
              <a:t>전처리</a:t>
            </a:r>
            <a:r>
              <a:rPr lang="ko-KR" altLang="en-US" sz="1350" dirty="0"/>
              <a:t> 로직</a:t>
            </a:r>
            <a:endParaRPr lang="en-US" altLang="ko-KR" sz="1350" dirty="0"/>
          </a:p>
          <a:p>
            <a:r>
              <a:rPr lang="en-US" altLang="ko-KR" sz="1350" dirty="0"/>
              <a:t> 1. </a:t>
            </a:r>
            <a:r>
              <a:rPr lang="ko-KR" altLang="en-US" sz="1350" dirty="0"/>
              <a:t>이미지 테두리 자르기</a:t>
            </a:r>
            <a:endParaRPr lang="en-US" altLang="ko-KR" sz="1350" dirty="0"/>
          </a:p>
          <a:p>
            <a:r>
              <a:rPr lang="en-US" altLang="ko-KR" sz="1350" dirty="0"/>
              <a:t> 2. </a:t>
            </a:r>
            <a:r>
              <a:rPr lang="ko-KR" altLang="en-US" sz="1350" dirty="0"/>
              <a:t>민원</a:t>
            </a:r>
            <a:r>
              <a:rPr lang="en-US" altLang="ko-KR" sz="1350" dirty="0"/>
              <a:t>24 Captcha </a:t>
            </a:r>
            <a:r>
              <a:rPr lang="ko-KR" altLang="en-US" sz="1350" dirty="0"/>
              <a:t>원본 이미지 사이즈로 변경</a:t>
            </a:r>
            <a:r>
              <a:rPr lang="en-US" altLang="ko-KR" sz="1350" dirty="0"/>
              <a:t>(200X50)</a:t>
            </a:r>
          </a:p>
          <a:p>
            <a:r>
              <a:rPr lang="en-US" altLang="ko-KR" sz="1350" dirty="0"/>
              <a:t> 3. </a:t>
            </a:r>
            <a:r>
              <a:rPr lang="ko-KR" altLang="en-US" sz="1350" dirty="0"/>
              <a:t>이미지 </a:t>
            </a:r>
            <a:r>
              <a:rPr lang="en-US" altLang="ko-KR" sz="1350" dirty="0"/>
              <a:t>threshold(</a:t>
            </a:r>
            <a:r>
              <a:rPr lang="ko-KR" altLang="en-US" sz="1350" dirty="0"/>
              <a:t>흑백으로 이진화</a:t>
            </a:r>
            <a:r>
              <a:rPr lang="en-US" altLang="ko-KR" sz="1350" dirty="0"/>
              <a:t>), dilate(</a:t>
            </a:r>
            <a:r>
              <a:rPr lang="ko-KR" altLang="en-US" sz="1350" dirty="0"/>
              <a:t>흰색팽창</a:t>
            </a:r>
            <a:r>
              <a:rPr lang="en-US" altLang="ko-KR" sz="1350" dirty="0"/>
              <a:t>)</a:t>
            </a:r>
            <a:r>
              <a:rPr lang="ko-KR" altLang="en-US" sz="1350" dirty="0"/>
              <a:t>을 </a:t>
            </a:r>
            <a:r>
              <a:rPr lang="en-US" altLang="ko-KR" sz="1350" dirty="0"/>
              <a:t>tesseract </a:t>
            </a:r>
            <a:r>
              <a:rPr lang="ko-KR" altLang="en-US" sz="1350" dirty="0"/>
              <a:t>잘 읽을 때까지 반복 </a:t>
            </a:r>
            <a:r>
              <a:rPr lang="en-US" altLang="ko-KR" sz="1350" dirty="0"/>
              <a:t>  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741622" y="352247"/>
            <a:ext cx="224284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>
                <a:latin typeface="+mn-ea"/>
                <a:ea typeface="+mn-ea"/>
              </a:rPr>
              <a:t>Ⅱ.</a:t>
            </a:r>
            <a:r>
              <a:rPr lang="en-US" altLang="ko-KR" sz="1200" dirty="0">
                <a:latin typeface="+mn-ea"/>
                <a:ea typeface="+mn-ea"/>
              </a:rPr>
              <a:t> Python (Image </a:t>
            </a:r>
            <a:r>
              <a:rPr lang="ko-KR" altLang="en-US" sz="1200" dirty="0">
                <a:latin typeface="+mn-ea"/>
                <a:ea typeface="+mn-ea"/>
              </a:rPr>
              <a:t>전처리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 smtClean="0"/>
              <a:t>Process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808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C1AAA-258C-41C7-B7AF-593251E9F939}"/>
              </a:ext>
            </a:extLst>
          </p:cNvPr>
          <p:cNvSpPr txBox="1"/>
          <p:nvPr/>
        </p:nvSpPr>
        <p:spPr>
          <a:xfrm>
            <a:off x="382466" y="1754973"/>
            <a:ext cx="8374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</a:t>
            </a:r>
            <a:r>
              <a:rPr lang="ko-KR" altLang="en-US" sz="1350" dirty="0"/>
              <a:t>첨부한 민원</a:t>
            </a:r>
            <a:r>
              <a:rPr lang="en-US" altLang="ko-KR" sz="1350" dirty="0"/>
              <a:t>24.atmx, MinWon24_Captcha.exe</a:t>
            </a:r>
            <a:r>
              <a:rPr lang="ko-KR" altLang="en-US" sz="1350" dirty="0"/>
              <a:t>파일을 로컬에 저장한다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         </a:t>
            </a:r>
            <a:r>
              <a:rPr lang="ko-KR" altLang="en-US" sz="1350" dirty="0"/>
              <a:t>민원</a:t>
            </a:r>
            <a:r>
              <a:rPr lang="en-US" altLang="ko-KR" sz="1350" dirty="0"/>
              <a:t>24.atmx                       :</a:t>
            </a:r>
            <a:r>
              <a:rPr lang="ko-KR" altLang="en-US" sz="1350" dirty="0"/>
              <a:t> </a:t>
            </a:r>
            <a:r>
              <a:rPr lang="en-US" altLang="ko-KR" sz="1350" dirty="0" err="1"/>
              <a:t>AATask</a:t>
            </a:r>
            <a:r>
              <a:rPr lang="en-US" altLang="ko-KR" sz="1350" dirty="0"/>
              <a:t> </a:t>
            </a:r>
            <a:r>
              <a:rPr lang="ko-KR" altLang="en-US" sz="1350" dirty="0"/>
              <a:t>로컬 경로에 저장</a:t>
            </a:r>
            <a:endParaRPr lang="en-US" altLang="ko-KR" sz="1350" dirty="0"/>
          </a:p>
          <a:p>
            <a:r>
              <a:rPr lang="en-US" altLang="ko-KR" sz="1350" dirty="0"/>
              <a:t>         MinWon24_Captcha.exe   : C:\Captcha </a:t>
            </a:r>
            <a:r>
              <a:rPr lang="ko-KR" altLang="en-US" sz="1350" dirty="0"/>
              <a:t>로컬 경로에 저장 </a:t>
            </a:r>
            <a:r>
              <a:rPr lang="en-US" altLang="ko-KR" sz="1350" dirty="0"/>
              <a:t>(</a:t>
            </a:r>
            <a:r>
              <a:rPr lang="ko-KR" altLang="en-US" sz="1350" dirty="0"/>
              <a:t>최초 한번 </a:t>
            </a:r>
            <a:r>
              <a:rPr lang="en-US" altLang="ko-KR" sz="1350" dirty="0"/>
              <a:t>C:\Captcha </a:t>
            </a:r>
            <a:r>
              <a:rPr lang="ko-KR" altLang="en-US" sz="1350" dirty="0"/>
              <a:t>폴더생성필요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민원</a:t>
            </a:r>
            <a:r>
              <a:rPr lang="en-US" altLang="ko-KR" sz="1350" dirty="0"/>
              <a:t>24.atmx 26</a:t>
            </a:r>
            <a:r>
              <a:rPr lang="ko-KR" altLang="en-US" sz="1350" dirty="0"/>
              <a:t>라인에서 스크린 캡처를 다시 한번 한다</a:t>
            </a:r>
            <a:r>
              <a:rPr lang="en-US" altLang="ko-KR" sz="1350" dirty="0"/>
              <a:t>. (</a:t>
            </a:r>
            <a:r>
              <a:rPr lang="ko-KR" altLang="en-US" sz="1350" dirty="0"/>
              <a:t>모니터 사이즈에 따라 캡처가 잘못 될 수 있음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en-US" altLang="ko-KR" sz="1350" dirty="0"/>
              <a:t>3.</a:t>
            </a:r>
            <a:r>
              <a:rPr lang="ko-KR" altLang="en-US" sz="1350" dirty="0"/>
              <a:t>민원</a:t>
            </a:r>
            <a:r>
              <a:rPr lang="en-US" altLang="ko-KR" sz="1350" dirty="0"/>
              <a:t>24.atmx </a:t>
            </a:r>
            <a:r>
              <a:rPr lang="ko-KR" altLang="en-US" sz="1350" dirty="0"/>
              <a:t>실행하면 아래 그림과 같이 텍스트 박스에 </a:t>
            </a:r>
            <a:r>
              <a:rPr lang="en-US" altLang="ko-KR" sz="1350" dirty="0"/>
              <a:t>Captcha</a:t>
            </a:r>
            <a:r>
              <a:rPr lang="ko-KR" altLang="en-US" sz="1350" dirty="0"/>
              <a:t>문자를 입력해준다</a:t>
            </a:r>
            <a:r>
              <a:rPr lang="en-US" altLang="ko-KR" sz="1350" dirty="0"/>
              <a:t>.            </a:t>
            </a:r>
          </a:p>
          <a:p>
            <a:endParaRPr lang="en-US" altLang="ko-KR" sz="13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CB0A2-65F7-47CB-B754-3599ED6E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6" y="3280143"/>
            <a:ext cx="1943100" cy="9286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D31C82-0469-4FAA-81FB-9A74C96A969C}"/>
              </a:ext>
            </a:extLst>
          </p:cNvPr>
          <p:cNvSpPr/>
          <p:nvPr/>
        </p:nvSpPr>
        <p:spPr>
          <a:xfrm>
            <a:off x="382465" y="4208830"/>
            <a:ext cx="6035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/>
              <a:t>4. Captcha</a:t>
            </a:r>
            <a:r>
              <a:rPr lang="ko-KR" altLang="en-US" sz="1350" dirty="0"/>
              <a:t>문자가 틀리면 새로 고침 버튼을 눌러서 </a:t>
            </a:r>
            <a:r>
              <a:rPr lang="en-US" altLang="ko-KR" sz="1350" dirty="0"/>
              <a:t>2.</a:t>
            </a:r>
            <a:r>
              <a:rPr lang="ko-KR" altLang="en-US" sz="1350" dirty="0"/>
              <a:t>번부터 반복한다</a:t>
            </a:r>
            <a:r>
              <a:rPr lang="en-US" altLang="ko-KR" sz="1350" dirty="0"/>
              <a:t>.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latin typeface="+mn-ea"/>
              </a:rPr>
              <a:t>실행</a:t>
            </a:r>
            <a:endParaRPr lang="ko-KR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41622" y="352247"/>
            <a:ext cx="2242844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>
                <a:latin typeface="+mn-ea"/>
                <a:ea typeface="+mn-ea"/>
              </a:rPr>
              <a:t>Ⅱ.</a:t>
            </a:r>
            <a:r>
              <a:rPr lang="en-US" altLang="ko-KR" sz="1200" dirty="0">
                <a:latin typeface="+mn-ea"/>
                <a:ea typeface="+mn-ea"/>
              </a:rPr>
              <a:t> Python (Image </a:t>
            </a:r>
            <a:r>
              <a:rPr lang="ko-KR" altLang="en-US" sz="1200" dirty="0">
                <a:latin typeface="+mn-ea"/>
                <a:ea typeface="+mn-ea"/>
              </a:rPr>
              <a:t>전처리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73922C-6701-428F-96C9-06E6758B8689}"/>
              </a:ext>
            </a:extLst>
          </p:cNvPr>
          <p:cNvSpPr/>
          <p:nvPr/>
        </p:nvSpPr>
        <p:spPr>
          <a:xfrm>
            <a:off x="5915761" y="2254927"/>
            <a:ext cx="1850003" cy="3127715"/>
          </a:xfrm>
          <a:prstGeom prst="rect">
            <a:avLst/>
          </a:prstGeom>
          <a:solidFill>
            <a:schemeClr val="bg1">
              <a:lumMod val="85000"/>
              <a:alpha val="52000"/>
            </a:schemeClr>
          </a:solidFill>
          <a:ln>
            <a:solidFill>
              <a:srgbClr val="003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9B1CB7-717A-49AD-B2D2-414B2398EB25}"/>
              </a:ext>
            </a:extLst>
          </p:cNvPr>
          <p:cNvSpPr/>
          <p:nvPr/>
        </p:nvSpPr>
        <p:spPr>
          <a:xfrm>
            <a:off x="3683050" y="2254927"/>
            <a:ext cx="1850003" cy="3127715"/>
          </a:xfrm>
          <a:prstGeom prst="rect">
            <a:avLst/>
          </a:prstGeom>
          <a:solidFill>
            <a:schemeClr val="bg1">
              <a:lumMod val="85000"/>
              <a:alpha val="52000"/>
            </a:schemeClr>
          </a:solidFill>
          <a:ln>
            <a:solidFill>
              <a:srgbClr val="003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D9A485-71DF-4F73-A0D9-6D044F382975}"/>
              </a:ext>
            </a:extLst>
          </p:cNvPr>
          <p:cNvSpPr/>
          <p:nvPr/>
        </p:nvSpPr>
        <p:spPr>
          <a:xfrm>
            <a:off x="1450340" y="2254927"/>
            <a:ext cx="1850003" cy="3127715"/>
          </a:xfrm>
          <a:prstGeom prst="rect">
            <a:avLst/>
          </a:prstGeom>
          <a:solidFill>
            <a:schemeClr val="bg1">
              <a:lumMod val="85000"/>
              <a:alpha val="52000"/>
            </a:schemeClr>
          </a:solidFill>
          <a:ln>
            <a:solidFill>
              <a:srgbClr val="003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9E9F3-1FB0-4204-A44C-48C69CA18236}"/>
              </a:ext>
            </a:extLst>
          </p:cNvPr>
          <p:cNvSpPr txBox="1"/>
          <p:nvPr/>
        </p:nvSpPr>
        <p:spPr>
          <a:xfrm>
            <a:off x="3604436" y="2720483"/>
            <a:ext cx="146591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LEARNED FEATURES</a:t>
            </a:r>
            <a:endParaRPr lang="ko-KR" altLang="en-US" sz="675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화살표: 아래쪽 45">
            <a:extLst>
              <a:ext uri="{FF2B5EF4-FFF2-40B4-BE49-F238E27FC236}">
                <a16:creationId xmlns:a16="http://schemas.microsoft.com/office/drawing/2014/main" id="{C4B8450D-6E10-4B76-926A-8B45003990BC}"/>
              </a:ext>
            </a:extLst>
          </p:cNvPr>
          <p:cNvSpPr/>
          <p:nvPr/>
        </p:nvSpPr>
        <p:spPr>
          <a:xfrm rot="16200000">
            <a:off x="3354852" y="3652785"/>
            <a:ext cx="273691" cy="2181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615C4F-AE45-4858-AAAD-72BAD4F5BFBC}"/>
              </a:ext>
            </a:extLst>
          </p:cNvPr>
          <p:cNvSpPr txBox="1"/>
          <p:nvPr/>
        </p:nvSpPr>
        <p:spPr>
          <a:xfrm>
            <a:off x="3576136" y="5017999"/>
            <a:ext cx="19865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en-US" altLang="ko-KR" sz="675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※ </a:t>
            </a:r>
            <a:r>
              <a:rPr lang="ko-KR" altLang="en-US" sz="675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학습데이터 양이 많을수록 </a:t>
            </a:r>
            <a:endParaRPr lang="en-US" altLang="ko-KR" sz="675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ko-KR" altLang="en-US" sz="675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정확도가 증가합니다</a:t>
            </a:r>
            <a:r>
              <a:rPr lang="en-US" altLang="ko-KR" sz="675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675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050" b="1" dirty="0">
                <a:solidFill>
                  <a:prstClr val="black"/>
                </a:solidFill>
              </a:rPr>
              <a:t>About Deep Learning</a:t>
            </a:r>
            <a:endParaRPr lang="ko-KR" altLang="en-US" dirty="0"/>
          </a:p>
        </p:txBody>
      </p:sp>
      <p:sp>
        <p:nvSpPr>
          <p:cNvPr id="43" name="화살표: 아래쪽 45">
            <a:extLst>
              <a:ext uri="{FF2B5EF4-FFF2-40B4-BE49-F238E27FC236}">
                <a16:creationId xmlns:a16="http://schemas.microsoft.com/office/drawing/2014/main" id="{555B5B2B-258E-4A5B-AC89-98C5A29747E4}"/>
              </a:ext>
            </a:extLst>
          </p:cNvPr>
          <p:cNvSpPr/>
          <p:nvPr/>
        </p:nvSpPr>
        <p:spPr>
          <a:xfrm rot="16200000">
            <a:off x="5587562" y="3652786"/>
            <a:ext cx="273691" cy="2181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B7BD1C-6665-49C3-9B9E-E8438943B23B}"/>
              </a:ext>
            </a:extLst>
          </p:cNvPr>
          <p:cNvGrpSpPr/>
          <p:nvPr/>
        </p:nvGrpSpPr>
        <p:grpSpPr>
          <a:xfrm>
            <a:off x="1576529" y="2678272"/>
            <a:ext cx="1604511" cy="1404596"/>
            <a:chOff x="498946" y="2089541"/>
            <a:chExt cx="2303872" cy="2016819"/>
          </a:xfrm>
        </p:grpSpPr>
        <p:pic>
          <p:nvPicPr>
            <p:cNvPr id="1032" name="Picture 8" descr="고양이 이미지 검색결과">
              <a:extLst>
                <a:ext uri="{FF2B5EF4-FFF2-40B4-BE49-F238E27FC236}">
                  <a16:creationId xmlns:a16="http://schemas.microsoft.com/office/drawing/2014/main" id="{3B0D8259-991C-4B1A-9AB9-37EE94C5B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46" y="2089541"/>
              <a:ext cx="1939891" cy="168231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고양이 이미지 검색결과">
              <a:extLst>
                <a:ext uri="{FF2B5EF4-FFF2-40B4-BE49-F238E27FC236}">
                  <a16:creationId xmlns:a16="http://schemas.microsoft.com/office/drawing/2014/main" id="{C08849C8-E1E6-4A92-895A-3D6ACCDA6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96" y="2184138"/>
              <a:ext cx="1939891" cy="168231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고양이 이미지 검색결과">
              <a:extLst>
                <a:ext uri="{FF2B5EF4-FFF2-40B4-BE49-F238E27FC236}">
                  <a16:creationId xmlns:a16="http://schemas.microsoft.com/office/drawing/2014/main" id="{D646336F-F338-45A3-B533-C94C27273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33" y="2315197"/>
              <a:ext cx="1939891" cy="168231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고양이 이미지 검색결과">
              <a:extLst>
                <a:ext uri="{FF2B5EF4-FFF2-40B4-BE49-F238E27FC236}">
                  <a16:creationId xmlns:a16="http://schemas.microsoft.com/office/drawing/2014/main" id="{B85B637C-21AB-42AF-AD5F-980334FE3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27" y="2424049"/>
              <a:ext cx="1939891" cy="168231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323639D-CB3D-4550-8B4D-BE26C1966C13}"/>
              </a:ext>
            </a:extLst>
          </p:cNvPr>
          <p:cNvSpPr txBox="1"/>
          <p:nvPr/>
        </p:nvSpPr>
        <p:spPr>
          <a:xfrm>
            <a:off x="1542002" y="4607679"/>
            <a:ext cx="166668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학습을 위한 데이터를 수집합니다</a:t>
            </a:r>
            <a:r>
              <a:rPr lang="en-US" altLang="ko-KR" sz="7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65D243A-6B8A-4C4E-BA09-8A0417359CFC}"/>
              </a:ext>
            </a:extLst>
          </p:cNvPr>
          <p:cNvGrpSpPr/>
          <p:nvPr/>
        </p:nvGrpSpPr>
        <p:grpSpPr>
          <a:xfrm>
            <a:off x="1450340" y="2251902"/>
            <a:ext cx="1225335" cy="300082"/>
            <a:chOff x="409787" y="1859534"/>
            <a:chExt cx="1633780" cy="400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D4D769-0EE0-4256-AFB8-F13A1F8FE744}"/>
                </a:ext>
              </a:extLst>
            </p:cNvPr>
            <p:cNvSpPr txBox="1"/>
            <p:nvPr/>
          </p:nvSpPr>
          <p:spPr>
            <a:xfrm>
              <a:off x="409787" y="1859534"/>
              <a:ext cx="387004" cy="400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1</a:t>
              </a:r>
              <a:endParaRPr lang="ko-KR" altLang="en-US" sz="135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766184-21AF-4395-A633-8D340C5C4F7D}"/>
                </a:ext>
              </a:extLst>
            </p:cNvPr>
            <p:cNvSpPr txBox="1"/>
            <p:nvPr/>
          </p:nvSpPr>
          <p:spPr>
            <a:xfrm>
              <a:off x="578039" y="1922504"/>
              <a:ext cx="1465528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D26E42-826D-4A05-A93C-D2D8C047C164}"/>
              </a:ext>
            </a:extLst>
          </p:cNvPr>
          <p:cNvGrpSpPr/>
          <p:nvPr/>
        </p:nvGrpSpPr>
        <p:grpSpPr>
          <a:xfrm>
            <a:off x="3688314" y="2251902"/>
            <a:ext cx="1225335" cy="300082"/>
            <a:chOff x="409787" y="1859534"/>
            <a:chExt cx="1633780" cy="40010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8463F0-D529-448B-9542-ADD305B8DF64}"/>
                </a:ext>
              </a:extLst>
            </p:cNvPr>
            <p:cNvSpPr txBox="1"/>
            <p:nvPr/>
          </p:nvSpPr>
          <p:spPr>
            <a:xfrm>
              <a:off x="409787" y="1859534"/>
              <a:ext cx="387004" cy="400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2</a:t>
              </a:r>
              <a:endParaRPr lang="ko-KR" altLang="en-US" sz="13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EBA383-1BB4-4F85-A90F-E4B2CD5003FF}"/>
                </a:ext>
              </a:extLst>
            </p:cNvPr>
            <p:cNvSpPr txBox="1"/>
            <p:nvPr/>
          </p:nvSpPr>
          <p:spPr>
            <a:xfrm>
              <a:off x="578039" y="1922504"/>
              <a:ext cx="1465528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학습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B86E02-DDB5-4142-8D0E-0165E90699C3}"/>
              </a:ext>
            </a:extLst>
          </p:cNvPr>
          <p:cNvGrpSpPr/>
          <p:nvPr/>
        </p:nvGrpSpPr>
        <p:grpSpPr>
          <a:xfrm>
            <a:off x="5915761" y="2251902"/>
            <a:ext cx="1225335" cy="300082"/>
            <a:chOff x="409787" y="1859534"/>
            <a:chExt cx="1633780" cy="40010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0B13D7-8FC0-4467-8EB1-CA349D774300}"/>
                </a:ext>
              </a:extLst>
            </p:cNvPr>
            <p:cNvSpPr txBox="1"/>
            <p:nvPr/>
          </p:nvSpPr>
          <p:spPr>
            <a:xfrm>
              <a:off x="409787" y="1859534"/>
              <a:ext cx="387004" cy="400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3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3</a:t>
              </a:r>
              <a:endParaRPr lang="ko-KR" altLang="en-US" sz="13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FE6F7E-99A1-4122-B4DD-0F17CD2976E7}"/>
                </a:ext>
              </a:extLst>
            </p:cNvPr>
            <p:cNvSpPr txBox="1"/>
            <p:nvPr/>
          </p:nvSpPr>
          <p:spPr>
            <a:xfrm>
              <a:off x="578039" y="1922504"/>
              <a:ext cx="1465528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출력</a:t>
              </a:r>
            </a:p>
          </p:txBody>
        </p:sp>
      </p:grpSp>
      <p:pic>
        <p:nvPicPr>
          <p:cNvPr id="1034" name="Picture 10" descr="생각 이미지 검색결과">
            <a:extLst>
              <a:ext uri="{FF2B5EF4-FFF2-40B4-BE49-F238E27FC236}">
                <a16:creationId xmlns:a16="http://schemas.microsoft.com/office/drawing/2014/main" id="{4DCEF3DB-3D70-4840-B661-B120C012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37" y="2728302"/>
            <a:ext cx="1698866" cy="13582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E427C5-2DA2-472C-9EBC-ABD2AEB9BE16}"/>
              </a:ext>
            </a:extLst>
          </p:cNvPr>
          <p:cNvSpPr txBox="1"/>
          <p:nvPr/>
        </p:nvSpPr>
        <p:spPr>
          <a:xfrm>
            <a:off x="3644407" y="4408376"/>
            <a:ext cx="18500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50" dirty="0"/>
              <a:t>학습을 통해 정확도를 상승시킵니다</a:t>
            </a:r>
            <a:r>
              <a:rPr lang="en-US" altLang="ko-KR" sz="750" dirty="0"/>
              <a:t>.</a:t>
            </a:r>
            <a:endParaRPr lang="ko-KR" altLang="en-US" sz="7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83F9D0-D95A-423A-B5F3-1BAFD13A76BD}"/>
              </a:ext>
            </a:extLst>
          </p:cNvPr>
          <p:cNvSpPr txBox="1"/>
          <p:nvPr/>
        </p:nvSpPr>
        <p:spPr>
          <a:xfrm>
            <a:off x="3644407" y="4588048"/>
            <a:ext cx="18500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50" dirty="0"/>
              <a:t>-&gt; </a:t>
            </a:r>
            <a:r>
              <a:rPr lang="en-US" altLang="ko-KR" sz="750" dirty="0" err="1"/>
              <a:t>Keras</a:t>
            </a:r>
            <a:r>
              <a:rPr lang="en-US" altLang="ko-KR" sz="750" dirty="0"/>
              <a:t>, </a:t>
            </a:r>
            <a:r>
              <a:rPr lang="en-US" altLang="ko-KR" sz="750" dirty="0" err="1"/>
              <a:t>Tensorflow</a:t>
            </a:r>
            <a:r>
              <a:rPr lang="en-US" altLang="ko-KR" sz="750" dirty="0"/>
              <a:t> </a:t>
            </a:r>
            <a:r>
              <a:rPr lang="ko-KR" altLang="en-US" sz="750" dirty="0"/>
              <a:t>등의 </a:t>
            </a:r>
            <a:r>
              <a:rPr lang="en-US" altLang="ko-KR" sz="750" dirty="0" err="1"/>
              <a:t>Api</a:t>
            </a:r>
            <a:r>
              <a:rPr lang="ko-KR" altLang="en-US" sz="750" dirty="0" err="1"/>
              <a:t>를</a:t>
            </a:r>
            <a:r>
              <a:rPr lang="ko-KR" altLang="en-US" sz="750" dirty="0"/>
              <a:t> 사용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5E2CE2-0539-426E-BA20-3E265667C7EB}"/>
              </a:ext>
            </a:extLst>
          </p:cNvPr>
          <p:cNvSpPr txBox="1"/>
          <p:nvPr/>
        </p:nvSpPr>
        <p:spPr>
          <a:xfrm>
            <a:off x="3644407" y="4781393"/>
            <a:ext cx="18500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50" dirty="0"/>
              <a:t>-&gt; </a:t>
            </a:r>
            <a:r>
              <a:rPr lang="ko-KR" altLang="en-US" sz="750" dirty="0" err="1"/>
              <a:t>라벨링</a:t>
            </a:r>
            <a:r>
              <a:rPr lang="ko-KR" altLang="en-US" sz="750" dirty="0"/>
              <a:t> 작업 및 학습데이터 저장</a:t>
            </a:r>
          </a:p>
        </p:txBody>
      </p:sp>
      <p:pic>
        <p:nvPicPr>
          <p:cNvPr id="1036" name="Picture 12" descr="고양이 이미지 검색결과">
            <a:extLst>
              <a:ext uri="{FF2B5EF4-FFF2-40B4-BE49-F238E27FC236}">
                <a16:creationId xmlns:a16="http://schemas.microsoft.com/office/drawing/2014/main" id="{715E2A58-DF0A-4FD9-AFD4-82D8F155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80" y="2728300"/>
            <a:ext cx="1695622" cy="13545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1F430A-4FF5-44FA-923F-436AC99BD758}"/>
              </a:ext>
            </a:extLst>
          </p:cNvPr>
          <p:cNvSpPr txBox="1"/>
          <p:nvPr/>
        </p:nvSpPr>
        <p:spPr>
          <a:xfrm>
            <a:off x="6008279" y="2726573"/>
            <a:ext cx="74560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50" dirty="0"/>
              <a:t>Ex) Image</a:t>
            </a:r>
            <a:endParaRPr lang="ko-KR" altLang="en-US" sz="7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D37BD-1FBA-4215-B817-7CF845905032}"/>
              </a:ext>
            </a:extLst>
          </p:cNvPr>
          <p:cNvSpPr txBox="1"/>
          <p:nvPr/>
        </p:nvSpPr>
        <p:spPr>
          <a:xfrm>
            <a:off x="5931088" y="4559191"/>
            <a:ext cx="185000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50" dirty="0"/>
              <a:t>학습데이터를 바탕으로 대상이 무엇인지 인식을 하여 출력을 합니다</a:t>
            </a:r>
            <a:r>
              <a:rPr lang="en-US" altLang="ko-KR" sz="750" dirty="0"/>
              <a:t>.</a:t>
            </a:r>
          </a:p>
          <a:p>
            <a:r>
              <a:rPr lang="en-US" altLang="ko-KR" sz="750" dirty="0"/>
              <a:t>-&gt; </a:t>
            </a:r>
            <a:r>
              <a:rPr lang="ko-KR" altLang="en-US" sz="750" dirty="0"/>
              <a:t>고양이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0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ED2ED023-CCFF-4249-8F33-DC156C28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7" y="2333108"/>
            <a:ext cx="4686436" cy="2507587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701D8A0-75B2-4707-8AE9-5AF5E349F467}"/>
              </a:ext>
            </a:extLst>
          </p:cNvPr>
          <p:cNvSpPr txBox="1"/>
          <p:nvPr/>
        </p:nvSpPr>
        <p:spPr>
          <a:xfrm>
            <a:off x="5785057" y="2333108"/>
            <a:ext cx="2386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Captcha_0.py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E9A8C0-89D6-4E18-A6D6-BBCC642350A5}"/>
              </a:ext>
            </a:extLst>
          </p:cNvPr>
          <p:cNvSpPr txBox="1"/>
          <p:nvPr/>
        </p:nvSpPr>
        <p:spPr>
          <a:xfrm>
            <a:off x="5785057" y="2753513"/>
            <a:ext cx="2386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Captcha_1.py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데이터 학습을 수행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1C3360-6EA8-4616-8F09-E3739EE626E0}"/>
              </a:ext>
            </a:extLst>
          </p:cNvPr>
          <p:cNvSpPr txBox="1"/>
          <p:nvPr/>
        </p:nvSpPr>
        <p:spPr>
          <a:xfrm>
            <a:off x="5785056" y="3173918"/>
            <a:ext cx="2486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(3) Captcha_2.py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데이터로 결과를 출력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A5270-D23B-4972-B87A-5C96204E90A5}"/>
              </a:ext>
            </a:extLst>
          </p:cNvPr>
          <p:cNvSpPr txBox="1"/>
          <p:nvPr/>
        </p:nvSpPr>
        <p:spPr>
          <a:xfrm>
            <a:off x="5785057" y="3594323"/>
            <a:ext cx="2386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(4) Captcha_3.py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작업을 수행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0D4A65-A2DB-4C6E-A942-611F5C43E34E}"/>
              </a:ext>
            </a:extLst>
          </p:cNvPr>
          <p:cNvSpPr txBox="1"/>
          <p:nvPr/>
        </p:nvSpPr>
        <p:spPr>
          <a:xfrm>
            <a:off x="5785057" y="4014728"/>
            <a:ext cx="2386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(5) keras_mlp_model.h5    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데이터 파일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BBB0F6-822D-4A99-B99B-A923CE3799B3}"/>
              </a:ext>
            </a:extLst>
          </p:cNvPr>
          <p:cNvSpPr txBox="1"/>
          <p:nvPr/>
        </p:nvSpPr>
        <p:spPr>
          <a:xfrm>
            <a:off x="5785057" y="4435135"/>
            <a:ext cx="2386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(6) requirements.txt</a:t>
            </a:r>
          </a:p>
          <a:p>
            <a:r>
              <a:rPr lang="en-US" altLang="ko-KR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-&gt; </a:t>
            </a:r>
            <a:r>
              <a: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환경에 관련된 패키지 </a:t>
            </a:r>
            <a:endParaRPr lang="en-US" altLang="ko-KR" sz="1050" dirty="0">
              <a:ln>
                <a:solidFill>
                  <a:srgbClr val="FF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Source</a:t>
            </a:r>
            <a:endParaRPr lang="ko-KR" alt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6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화살표: 아래쪽 27">
            <a:extLst>
              <a:ext uri="{FF2B5EF4-FFF2-40B4-BE49-F238E27FC236}">
                <a16:creationId xmlns:a16="http://schemas.microsoft.com/office/drawing/2014/main" id="{8DDB3CF3-5D93-4CF8-BEAC-6FB0981694A2}"/>
              </a:ext>
            </a:extLst>
          </p:cNvPr>
          <p:cNvSpPr/>
          <p:nvPr/>
        </p:nvSpPr>
        <p:spPr>
          <a:xfrm rot="16200000">
            <a:off x="4204904" y="3296949"/>
            <a:ext cx="364921" cy="290872"/>
          </a:xfrm>
          <a:prstGeom prst="downArrow">
            <a:avLst/>
          </a:prstGeom>
          <a:solidFill>
            <a:srgbClr val="17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n>
                <a:solidFill>
                  <a:srgbClr val="FF0000">
                    <a:alpha val="0"/>
                  </a:srgb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FD2D0-1855-4751-B5E9-C6AAD3B8EC8B}"/>
              </a:ext>
            </a:extLst>
          </p:cNvPr>
          <p:cNvSpPr txBox="1"/>
          <p:nvPr/>
        </p:nvSpPr>
        <p:spPr>
          <a:xfrm>
            <a:off x="5257027" y="3320946"/>
            <a:ext cx="2426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ko-KR" altLang="en-US" sz="9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만드신 환경에 넣어 주시고 아래 코드 실행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95F7D0B-11C7-49ED-A4FA-2978E3DD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79" y="2327029"/>
            <a:ext cx="2857089" cy="2547347"/>
          </a:xfrm>
          <a:prstGeom prst="rect">
            <a:avLst/>
          </a:prstGeom>
          <a:ln w="12700">
            <a:solidFill>
              <a:srgbClr val="172A3A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ACCF83-A896-4A97-8FBC-0360232401A1}"/>
              </a:ext>
            </a:extLst>
          </p:cNvPr>
          <p:cNvSpPr txBox="1"/>
          <p:nvPr/>
        </p:nvSpPr>
        <p:spPr>
          <a:xfrm>
            <a:off x="4964691" y="3316064"/>
            <a:ext cx="2426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ko-KR" altLang="en-US" sz="9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설치한 파이썬 경로에 파일을 넣어 주시고 실행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205044F-1F61-4B94-AC90-3C8F639B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16" y="2309442"/>
            <a:ext cx="3148968" cy="256493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9FD6306-9E12-4FA1-A18E-785FF663AC2D}"/>
              </a:ext>
            </a:extLst>
          </p:cNvPr>
          <p:cNvGrpSpPr/>
          <p:nvPr/>
        </p:nvGrpSpPr>
        <p:grpSpPr>
          <a:xfrm>
            <a:off x="4415286" y="3627668"/>
            <a:ext cx="4300538" cy="313215"/>
            <a:chOff x="6296024" y="4530895"/>
            <a:chExt cx="5734051" cy="41762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B4FF2D-A0E9-41E7-87AD-6B30198881EB}"/>
                </a:ext>
              </a:extLst>
            </p:cNvPr>
            <p:cNvSpPr/>
            <p:nvPr/>
          </p:nvSpPr>
          <p:spPr>
            <a:xfrm>
              <a:off x="6296024" y="4530895"/>
              <a:ext cx="5553075" cy="417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F95726-EE24-4D6F-A5B7-1329F27AA6D5}"/>
                </a:ext>
              </a:extLst>
            </p:cNvPr>
            <p:cNvSpPr txBox="1"/>
            <p:nvPr/>
          </p:nvSpPr>
          <p:spPr>
            <a:xfrm>
              <a:off x="6296025" y="4585818"/>
              <a:ext cx="5734050" cy="33855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C:\Program Files\Python37&gt;pip install -r requirements.txt</a:t>
              </a:r>
              <a:endParaRPr lang="ko-KR" altLang="en-US" sz="10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CE4DF1-1899-4E1B-9648-11DB890A1BB1}"/>
              </a:ext>
            </a:extLst>
          </p:cNvPr>
          <p:cNvSpPr txBox="1"/>
          <p:nvPr/>
        </p:nvSpPr>
        <p:spPr>
          <a:xfrm>
            <a:off x="4056371" y="3601179"/>
            <a:ext cx="4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pPr algn="ctr"/>
            <a:r>
              <a:rPr lang="en-US" altLang="ko-KR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endParaRPr lang="ko-KR" altLang="en-US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E7679A-49F7-4D49-ACA2-5DAE154EF0BF}"/>
              </a:ext>
            </a:extLst>
          </p:cNvPr>
          <p:cNvGrpSpPr/>
          <p:nvPr/>
        </p:nvGrpSpPr>
        <p:grpSpPr>
          <a:xfrm>
            <a:off x="1017479" y="2327029"/>
            <a:ext cx="2857089" cy="2547347"/>
            <a:chOff x="1481330" y="2699537"/>
            <a:chExt cx="3809452" cy="339646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90C528E-3A5D-42EF-8F74-0E1C3855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1330" y="2699537"/>
              <a:ext cx="3809452" cy="3396463"/>
            </a:xfrm>
            <a:prstGeom prst="rect">
              <a:avLst/>
            </a:prstGeom>
            <a:ln w="12700">
              <a:solidFill>
                <a:srgbClr val="172A3A"/>
              </a:solidFill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56F772-DEBD-41DB-A574-8DE84963F996}"/>
                </a:ext>
              </a:extLst>
            </p:cNvPr>
            <p:cNvSpPr txBox="1"/>
            <p:nvPr/>
          </p:nvSpPr>
          <p:spPr>
            <a:xfrm>
              <a:off x="2331301" y="3990718"/>
              <a:ext cx="29073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설치시</a:t>
              </a:r>
              <a:r>
                <a:rPr lang="ko-KR" altLang="en-US" sz="900" b="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에러가 발생할 경우 버전을 낮추어서 설치를 해주시기바랍니다</a:t>
              </a:r>
              <a:r>
                <a:rPr lang="en-US" altLang="ko-KR" sz="900" b="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.</a:t>
              </a:r>
              <a:endParaRPr lang="ko-KR" altLang="en-US" sz="9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개발 환경 세팅</a:t>
            </a:r>
            <a:endParaRPr lang="ko-KR" alt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621341" y="352247"/>
            <a:ext cx="2363125" cy="26712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179388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/>
              <a:t>Ⅲ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Python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Deep Learning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sz="1200" b="1" dirty="0">
              <a:solidFill>
                <a:srgbClr val="00339A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8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891</Words>
  <Application>Microsoft Office PowerPoint</Application>
  <PresentationFormat>화면 슬라이드 쇼(4:3)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[더존] 본문체 30</vt:lpstr>
      <vt:lpstr>[더존] 제목체 50</vt:lpstr>
      <vt:lpstr>더존 본문체 Medium</vt:lpstr>
      <vt:lpstr>맑은 고딕</vt:lpstr>
      <vt:lpstr>바탕</vt:lpstr>
      <vt:lpstr>아리따-돋움(TTF)-Medium</vt:lpstr>
      <vt:lpstr>-윤고딕330</vt:lpstr>
      <vt:lpstr>Arial</vt:lpstr>
      <vt:lpstr>Calibri</vt:lpstr>
      <vt:lpstr>Calibri Light</vt:lpstr>
      <vt:lpstr>1_Office 테마</vt:lpstr>
      <vt:lpstr>Captcha Preview </vt:lpstr>
      <vt:lpstr>PowerPoint 프레젠테이션</vt:lpstr>
      <vt:lpstr>Api 및 Target Site</vt:lpstr>
      <vt:lpstr>진행 현황</vt:lpstr>
      <vt:lpstr>Process</vt:lpstr>
      <vt:lpstr>실행</vt:lpstr>
      <vt:lpstr>About Deep Learning</vt:lpstr>
      <vt:lpstr>Source</vt:lpstr>
      <vt:lpstr>개발 환경 세팅</vt:lpstr>
      <vt:lpstr>개발 환경 세팅 (Pycharm)</vt:lpstr>
      <vt:lpstr>Process – 이미지 수집</vt:lpstr>
      <vt:lpstr>Process – 이미지 전처리</vt:lpstr>
      <vt:lpstr>Process - 라벨링</vt:lpstr>
      <vt:lpstr>Process - 학습</vt:lpstr>
      <vt:lpstr>실행</vt:lpstr>
      <vt:lpstr>진행과정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sukhun</dc:creator>
  <cp:lastModifiedBy>inwoo.choi@outlook.kr</cp:lastModifiedBy>
  <cp:revision>89</cp:revision>
  <dcterms:created xsi:type="dcterms:W3CDTF">2019-07-25T02:01:30Z</dcterms:created>
  <dcterms:modified xsi:type="dcterms:W3CDTF">2020-02-21T03:33:33Z</dcterms:modified>
</cp:coreProperties>
</file>