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a:t>
            </a:r>
            <a:r>
              <a:rPr b="0" lang="en-IN" sz="4400" spc="-1" strike="noStrike">
                <a:latin typeface="Arial"/>
              </a:rPr>
              <a:t>the 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318680" y="130680"/>
            <a:ext cx="9139680" cy="6300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i="1" lang="en-IN" sz="6000" spc="-1" strike="noStrike" u="sng">
                <a:solidFill>
                  <a:srgbClr val="000000"/>
                </a:solidFill>
                <a:uFillTx/>
                <a:latin typeface="Calibri Light"/>
                <a:ea typeface="DejaVu Sans"/>
              </a:rPr>
              <a:t>Science task presentation</a:t>
            </a:r>
            <a:endParaRPr b="0" lang="en-IN" sz="6000" spc="-1" strike="noStrike">
              <a:latin typeface="Arial"/>
            </a:endParaRPr>
          </a:p>
        </p:txBody>
      </p:sp>
      <p:sp>
        <p:nvSpPr>
          <p:cNvPr id="77" name="CustomShape 2"/>
          <p:cNvSpPr/>
          <p:nvPr/>
        </p:nvSpPr>
        <p:spPr>
          <a:xfrm>
            <a:off x="0" y="765000"/>
            <a:ext cx="12187800" cy="6088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i="1" lang="en-IN" sz="3500" spc="-1" strike="noStrike" u="sng">
                <a:solidFill>
                  <a:srgbClr val="000000"/>
                </a:solidFill>
                <a:uFillTx/>
                <a:latin typeface="Calibri"/>
                <a:ea typeface="DejaVu Sans"/>
              </a:rPr>
              <a:t>1.science plan</a:t>
            </a:r>
            <a:endParaRPr b="0" lang="en-IN" sz="3500" spc="-1" strike="noStrike">
              <a:latin typeface="Arial"/>
            </a:endParaRPr>
          </a:p>
          <a:p>
            <a:pPr>
              <a:lnSpc>
                <a:spcPct val="90000"/>
              </a:lnSpc>
              <a:spcBef>
                <a:spcPts val="1001"/>
              </a:spcBef>
            </a:pPr>
            <a:r>
              <a:rPr b="1" i="1" lang="en-IN" sz="2400" spc="-1" strike="noStrike" u="sng">
                <a:solidFill>
                  <a:srgbClr val="000000"/>
                </a:solidFill>
                <a:uFillTx/>
                <a:latin typeface="Calibri"/>
                <a:ea typeface="DejaVu Sans"/>
              </a:rPr>
              <a:t>1.1(soil collection)</a:t>
            </a:r>
            <a:endParaRPr b="0" lang="en-IN" sz="2400" spc="-1" strike="noStrike">
              <a:latin typeface="Arial"/>
            </a:endParaRPr>
          </a:p>
          <a:p>
            <a:pPr>
              <a:lnSpc>
                <a:spcPct val="90000"/>
              </a:lnSpc>
              <a:spcBef>
                <a:spcPts val="1001"/>
              </a:spcBef>
            </a:pPr>
            <a:r>
              <a:rPr b="0" i="1" lang="en-IN" sz="2400" spc="-1" strike="noStrike">
                <a:solidFill>
                  <a:srgbClr val="000000"/>
                </a:solidFill>
                <a:latin typeface="Calibri"/>
                <a:ea typeface="DejaVu Sans"/>
              </a:rPr>
              <a:t>First part of the science plan is based upon collecting the soil sample and sensing the data through all the sensors.</a:t>
            </a: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r>
              <a:rPr b="1" i="1" lang="en-IN" sz="2400" spc="-1" strike="noStrike" u="sng">
                <a:solidFill>
                  <a:srgbClr val="000000"/>
                </a:solidFill>
                <a:uFillTx/>
                <a:latin typeface="Calibri"/>
                <a:ea typeface="DejaVu Sans"/>
              </a:rPr>
              <a:t> </a:t>
            </a:r>
            <a:r>
              <a:rPr b="1" i="1" lang="en-IN" sz="2400" spc="-1" strike="noStrike" u="sng">
                <a:solidFill>
                  <a:srgbClr val="000000"/>
                </a:solidFill>
                <a:uFillTx/>
                <a:latin typeface="Calibri"/>
                <a:ea typeface="DejaVu Sans"/>
              </a:rPr>
              <a:t>a)Soil collection assembly</a:t>
            </a:r>
            <a:endParaRPr b="0" lang="en-IN" sz="2400" spc="-1" strike="noStrike">
              <a:latin typeface="Arial"/>
            </a:endParaRPr>
          </a:p>
          <a:p>
            <a:pPr>
              <a:lnSpc>
                <a:spcPct val="90000"/>
              </a:lnSpc>
              <a:spcBef>
                <a:spcPts val="1001"/>
              </a:spcBef>
            </a:pPr>
            <a:r>
              <a:rPr b="0" i="1" lang="en-IN" sz="2400" spc="-1" strike="noStrike">
                <a:solidFill>
                  <a:srgbClr val="000000"/>
                </a:solidFill>
                <a:latin typeface="Calibri"/>
                <a:ea typeface="DejaVu Sans"/>
              </a:rPr>
              <a:t>-</a:t>
            </a:r>
            <a:r>
              <a:rPr b="1" i="1" lang="en-IN" sz="2400" spc="-1" strike="noStrike">
                <a:solidFill>
                  <a:srgbClr val="000000"/>
                </a:solidFill>
                <a:latin typeface="Calibri"/>
                <a:ea typeface="DejaVu Sans"/>
              </a:rPr>
              <a:t>The rover collects the soil sample using drill assembly which uses an Archimedes screw.</a:t>
            </a:r>
            <a:endParaRPr b="0" lang="en-IN" sz="2400" spc="-1" strike="noStrike">
              <a:latin typeface="Arial"/>
            </a:endParaRPr>
          </a:p>
          <a:p>
            <a:pPr>
              <a:lnSpc>
                <a:spcPct val="90000"/>
              </a:lnSpc>
              <a:spcBef>
                <a:spcPts val="1001"/>
              </a:spcBef>
            </a:pPr>
            <a:r>
              <a:rPr b="0" i="1" lang="en-IN" sz="2400" spc="-1" strike="noStrike">
                <a:solidFill>
                  <a:srgbClr val="000000"/>
                </a:solidFill>
                <a:latin typeface="Calibri"/>
                <a:ea typeface="DejaVu Sans"/>
              </a:rPr>
              <a:t>(EN8 is used for the manufacturing of screw considering strength, hardness, machinability, cost and availability. It is a popular grade unalloyed medium carbon steel readily machinable in all conditions.)</a:t>
            </a:r>
            <a:endParaRPr b="0" lang="en-IN" sz="2400" spc="-1" strike="noStrike">
              <a:latin typeface="Arial"/>
            </a:endParaRPr>
          </a:p>
          <a:p>
            <a:pPr>
              <a:lnSpc>
                <a:spcPct val="90000"/>
              </a:lnSpc>
              <a:spcBef>
                <a:spcPts val="1001"/>
              </a:spcBef>
            </a:pPr>
            <a:r>
              <a:rPr b="0" i="1" lang="en-IN" sz="2400" spc="-1" strike="noStrike">
                <a:solidFill>
                  <a:srgbClr val="000000"/>
                </a:solidFill>
                <a:latin typeface="Calibri"/>
                <a:ea typeface="DejaVu Sans"/>
              </a:rPr>
              <a:t> </a:t>
            </a:r>
            <a:endParaRPr b="0" lang="en-IN" sz="2400" spc="-1" strike="noStrike">
              <a:latin typeface="Arial"/>
            </a:endParaRPr>
          </a:p>
          <a:p>
            <a:pPr>
              <a:lnSpc>
                <a:spcPct val="90000"/>
              </a:lnSpc>
              <a:spcBef>
                <a:spcPts val="1001"/>
              </a:spcBef>
            </a:pPr>
            <a:r>
              <a:rPr b="1" i="1" lang="en-IN" sz="2400" spc="-1" strike="noStrike">
                <a:solidFill>
                  <a:srgbClr val="000000"/>
                </a:solidFill>
                <a:latin typeface="Calibri"/>
                <a:ea typeface="DejaVu Sans"/>
              </a:rPr>
              <a:t>- The rover anchors itself in the ground while a drill lowers and begins to drill into the soil. 10-20 gm of soil from 5cm deep is brought up to the surface, and collected inside the container.</a:t>
            </a:r>
            <a:endParaRPr b="0" lang="en-IN" sz="2400" spc="-1" strike="noStrike">
              <a:latin typeface="Arial"/>
            </a:endParaRPr>
          </a:p>
          <a:p>
            <a:pPr>
              <a:lnSpc>
                <a:spcPct val="90000"/>
              </a:lnSpc>
              <a:spcBef>
                <a:spcPts val="1001"/>
              </a:spcBef>
            </a:pPr>
            <a:r>
              <a:rPr b="0" i="1" lang="en-IN" sz="2400" spc="-1" strike="noStrike">
                <a:solidFill>
                  <a:srgbClr val="000000"/>
                </a:solidFill>
                <a:latin typeface="Calibri"/>
                <a:ea typeface="DejaVu Sans"/>
              </a:rPr>
              <a:t> </a:t>
            </a:r>
            <a:endParaRPr b="0" lang="en-IN" sz="2400" spc="-1" strike="noStrike">
              <a:latin typeface="Arial"/>
            </a:endParaRPr>
          </a:p>
          <a:p>
            <a:pPr>
              <a:lnSpc>
                <a:spcPct val="90000"/>
              </a:lnSpc>
              <a:spcBef>
                <a:spcPts val="1001"/>
              </a:spcBef>
            </a:pPr>
            <a:r>
              <a:rPr b="1" i="1" lang="en-IN" sz="2400" spc="-1" strike="noStrike">
                <a:solidFill>
                  <a:srgbClr val="000000"/>
                </a:solidFill>
                <a:latin typeface="Calibri"/>
                <a:ea typeface="DejaVu Sans"/>
              </a:rPr>
              <a:t>- A rotating mechanism is designed to collect the soil sample in 8 different compartments of a single container to perform various tests and operations for data analysis.</a:t>
            </a:r>
            <a:endParaRPr b="0" lang="en-IN" sz="2400" spc="-1" strike="noStrike">
              <a:latin typeface="Arial"/>
            </a:endParaRPr>
          </a:p>
          <a:p>
            <a:pPr>
              <a:lnSpc>
                <a:spcPct val="90000"/>
              </a:lnSpc>
              <a:spcBef>
                <a:spcPts val="1001"/>
              </a:spcBef>
            </a:pPr>
            <a:r>
              <a:rPr b="0" i="1" lang="en-IN" sz="2400" spc="-1" strike="noStrike">
                <a:solidFill>
                  <a:srgbClr val="000000"/>
                </a:solidFill>
                <a:latin typeface="Calibri"/>
                <a:ea typeface="DejaVu Sans"/>
              </a:rPr>
              <a:t>(The container is made up of ABS which is a thermoplastic polymer with high</a:t>
            </a:r>
            <a:r>
              <a:rPr b="0" lang="en-IN" sz="2400" spc="-1" strike="noStrike">
                <a:solidFill>
                  <a:srgbClr val="000000"/>
                </a:solidFill>
                <a:latin typeface="Calibri"/>
                <a:ea typeface="DejaVu Sans"/>
              </a:rPr>
              <a:t> </a:t>
            </a:r>
            <a:r>
              <a:rPr b="0" i="1" lang="en-IN" sz="2400" spc="-1" strike="noStrike">
                <a:solidFill>
                  <a:srgbClr val="000000"/>
                </a:solidFill>
                <a:latin typeface="Calibri"/>
                <a:ea typeface="DejaVu Sans"/>
              </a:rPr>
              <a:t>Chemical Resistance, Excellent High and Low Temperature Performance, great</a:t>
            </a:r>
            <a:r>
              <a:rPr b="0" lang="en-IN" sz="2400" spc="-1" strike="noStrike">
                <a:solidFill>
                  <a:srgbClr val="000000"/>
                </a:solidFill>
                <a:latin typeface="Calibri"/>
                <a:ea typeface="DejaVu Sans"/>
              </a:rPr>
              <a:t> </a:t>
            </a:r>
            <a:r>
              <a:rPr b="0" i="1" lang="en-IN" sz="2400" spc="-1" strike="noStrike">
                <a:solidFill>
                  <a:srgbClr val="000000"/>
                </a:solidFill>
                <a:latin typeface="Calibri"/>
                <a:ea typeface="DejaVu Sans"/>
              </a:rPr>
              <a:t>electrical insulation properties.)</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0" y="0"/>
            <a:ext cx="12187800" cy="67885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i="1" lang="en-IN" sz="2500" spc="-1" strike="noStrike" u="sng">
                <a:solidFill>
                  <a:srgbClr val="000000"/>
                </a:solidFill>
                <a:uFillTx/>
                <a:latin typeface="Calibri"/>
                <a:ea typeface="DejaVu Sans"/>
              </a:rPr>
              <a:t>g) Radiation levels</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determined the presence of UV and IR radiation, since extreme radiation conditions are harmful (low radiation impacts cell growth) and (high radiation affects the atom in living things by damaging tissues and altering DNA).</a:t>
            </a: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LUMINOSITY</a:t>
            </a:r>
            <a:r>
              <a:rPr b="0" lang="en-IN" sz="2200" spc="-1" strike="noStrike">
                <a:solidFill>
                  <a:srgbClr val="000000"/>
                </a:solidFill>
                <a:latin typeface="Calibri"/>
                <a:ea typeface="DejaVu Sans"/>
              </a:rPr>
              <a:t>( in lux / lumens per square meter):</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UV</a:t>
            </a:r>
            <a:r>
              <a:rPr b="0" lang="en-IN" sz="2200" spc="-1" strike="noStrike">
                <a:solidFill>
                  <a:srgbClr val="000000"/>
                </a:solidFill>
                <a:latin typeface="Calibri"/>
                <a:ea typeface="DejaVu Sans"/>
              </a:rPr>
              <a:t> (UV index value):</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p:txBody>
      </p:sp>
      <p:sp>
        <p:nvSpPr>
          <p:cNvPr id="107" name="CustomShape 2"/>
          <p:cNvSpPr/>
          <p:nvPr/>
        </p:nvSpPr>
        <p:spPr>
          <a:xfrm>
            <a:off x="936000" y="1584000"/>
            <a:ext cx="8277120" cy="850680"/>
          </a:xfrm>
          <a:prstGeom prst="rect">
            <a:avLst/>
          </a:prstGeom>
          <a:noFill/>
          <a:ln>
            <a:round/>
          </a:ln>
        </p:spPr>
        <p:style>
          <a:lnRef idx="2">
            <a:schemeClr val="accent1">
              <a:shade val="50000"/>
            </a:schemeClr>
          </a:lnRef>
          <a:fillRef idx="1">
            <a:schemeClr val="accent1"/>
          </a:fillRef>
          <a:effectRef idx="0">
            <a:schemeClr val="accent1"/>
          </a:effectRef>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0" y="0"/>
            <a:ext cx="12187800" cy="68536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i="1" lang="en-IN" sz="2500" spc="-1" strike="noStrike">
                <a:solidFill>
                  <a:srgbClr val="000000"/>
                </a:solidFill>
                <a:latin typeface="Calibri"/>
                <a:ea typeface="DejaVu Sans"/>
              </a:rPr>
              <a:t>                         </a:t>
            </a:r>
            <a:r>
              <a:rPr b="1" i="1" lang="en-IN" sz="3600" spc="-1" strike="noStrike" u="sng">
                <a:solidFill>
                  <a:srgbClr val="000000"/>
                </a:solidFill>
                <a:uFillTx/>
                <a:latin typeface="Calibri"/>
                <a:ea typeface="DejaVu Sans"/>
              </a:rPr>
              <a:t>Soil Sample Analysis</a:t>
            </a:r>
            <a:endParaRPr b="0" lang="en-IN" sz="3600" spc="-1" strike="noStrike">
              <a:latin typeface="Arial"/>
            </a:endParaRPr>
          </a:p>
          <a:p>
            <a:pPr>
              <a:lnSpc>
                <a:spcPct val="90000"/>
              </a:lnSpc>
              <a:spcBef>
                <a:spcPts val="1001"/>
              </a:spcBef>
            </a:pPr>
            <a:r>
              <a:rPr b="1" i="1" lang="en-IN" sz="2500" spc="-1" strike="noStrike" u="sng">
                <a:solidFill>
                  <a:srgbClr val="000000"/>
                </a:solidFill>
                <a:uFillTx/>
                <a:latin typeface="Calibri"/>
                <a:ea typeface="DejaVu Sans"/>
              </a:rPr>
              <a:t>a)Soil composition</a:t>
            </a:r>
            <a:endParaRPr b="0" lang="en-IN" sz="2500" spc="-1" strike="noStrike">
              <a:latin typeface="Arial"/>
            </a:endParaRPr>
          </a:p>
          <a:p>
            <a:pPr>
              <a:lnSpc>
                <a:spcPct val="90000"/>
              </a:lnSpc>
              <a:spcBef>
                <a:spcPts val="1001"/>
              </a:spcBef>
            </a:pPr>
            <a:r>
              <a:rPr b="1" lang="en-IN" sz="2200" spc="-1" strike="noStrike">
                <a:solidFill>
                  <a:srgbClr val="000000"/>
                </a:solidFill>
                <a:latin typeface="Calibri"/>
                <a:ea typeface="DejaVu Sans"/>
              </a:rPr>
              <a:t>-We used the emission spectroscopy technique to detect the presence of various minerals and nutrients.</a:t>
            </a:r>
            <a:r>
              <a:rPr b="0" lang="en-IN" sz="2200" spc="-1" strike="noStrike">
                <a:solidFill>
                  <a:srgbClr val="000000"/>
                </a:solidFill>
                <a:latin typeface="Calibri"/>
                <a:ea typeface="DejaVu Sans"/>
              </a:rPr>
              <a:t> In emission spectrum, the radiation impinges on substance and electrons in atoms makes transition from high to low energy state and each transition corresponds to a  wavelength forming an emission spectrum.</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a:t>
            </a:r>
            <a:r>
              <a:rPr b="1" lang="en-IN" sz="2200" spc="-1" strike="noStrike">
                <a:solidFill>
                  <a:srgbClr val="000000"/>
                </a:solidFill>
                <a:latin typeface="Calibri"/>
                <a:ea typeface="DejaVu Sans"/>
              </a:rPr>
              <a:t>A graph is plotted between wavelength and intensity values at different wavelength and the presence of elements/compounds detected from peaks corresponding to a particular wavelength.</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p:txBody>
      </p:sp>
      <p:pic>
        <p:nvPicPr>
          <p:cNvPr id="109" name="Picture 3" descr=""/>
          <p:cNvPicPr/>
          <p:nvPr/>
        </p:nvPicPr>
        <p:blipFill>
          <a:blip r:embed="rId1"/>
          <a:stretch/>
        </p:blipFill>
        <p:spPr>
          <a:xfrm>
            <a:off x="9237960" y="3105000"/>
            <a:ext cx="1433880" cy="3644280"/>
          </a:xfrm>
          <a:prstGeom prst="rect">
            <a:avLst/>
          </a:prstGeom>
          <a:ln>
            <a:noFill/>
          </a:ln>
        </p:spPr>
      </p:pic>
      <p:pic>
        <p:nvPicPr>
          <p:cNvPr id="110" name="" descr=""/>
          <p:cNvPicPr/>
          <p:nvPr/>
        </p:nvPicPr>
        <p:blipFill>
          <a:blip r:embed="rId2"/>
          <a:srcRect l="0" t="0" r="466" b="0"/>
          <a:stretch/>
        </p:blipFill>
        <p:spPr>
          <a:xfrm>
            <a:off x="648000" y="4104000"/>
            <a:ext cx="7484760" cy="22766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0" y="0"/>
            <a:ext cx="12187800" cy="67885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IN" sz="2500" spc="-1" strike="noStrike" u="sng">
                <a:solidFill>
                  <a:srgbClr val="000000"/>
                </a:solidFill>
                <a:uFillTx/>
                <a:latin typeface="Calibri"/>
                <a:ea typeface="DejaVu Sans"/>
              </a:rPr>
              <a:t>Site 1</a:t>
            </a:r>
            <a:endParaRPr b="0" lang="en-IN" sz="2500" spc="-1" strike="noStrike">
              <a:latin typeface="Arial"/>
            </a:endParaRPr>
          </a:p>
          <a:p>
            <a:pPr>
              <a:lnSpc>
                <a:spcPct val="90000"/>
              </a:lnSpc>
              <a:spcBef>
                <a:spcPts val="1001"/>
              </a:spcBef>
            </a:pP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p:txBody>
      </p:sp>
      <p:pic>
        <p:nvPicPr>
          <p:cNvPr id="112" name="" descr=""/>
          <p:cNvPicPr/>
          <p:nvPr/>
        </p:nvPicPr>
        <p:blipFill>
          <a:blip r:embed="rId1"/>
          <a:srcRect l="0" t="0" r="0" b="40751"/>
          <a:stretch/>
        </p:blipFill>
        <p:spPr>
          <a:xfrm>
            <a:off x="360360" y="504000"/>
            <a:ext cx="11519640" cy="3013200"/>
          </a:xfrm>
          <a:prstGeom prst="rect">
            <a:avLst/>
          </a:prstGeom>
          <a:ln>
            <a:noFill/>
          </a:ln>
        </p:spPr>
      </p:pic>
      <p:pic>
        <p:nvPicPr>
          <p:cNvPr id="113" name="" descr=""/>
          <p:cNvPicPr/>
          <p:nvPr/>
        </p:nvPicPr>
        <p:blipFill>
          <a:blip r:embed="rId2"/>
          <a:srcRect l="0" t="3733" r="5026" b="2704"/>
          <a:stretch/>
        </p:blipFill>
        <p:spPr>
          <a:xfrm>
            <a:off x="2736000" y="3672000"/>
            <a:ext cx="6802200" cy="30956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1200" y="0"/>
            <a:ext cx="12538800" cy="678492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solidFill>
                  <a:srgbClr val="000000"/>
                </a:solidFill>
                <a:latin typeface="Calibri"/>
                <a:ea typeface="DejaVu Sans"/>
              </a:rPr>
              <a:t>SOIL COMPOSITION: Aluminium-,silicon-,calcium-,-calcium(2)ion</a:t>
            </a:r>
            <a:endParaRPr b="0" lang="en-IN" sz="2800" spc="-1" strike="noStrike">
              <a:latin typeface="Arial"/>
            </a:endParaRPr>
          </a:p>
          <a:p>
            <a:pPr>
              <a:lnSpc>
                <a:spcPct val="100000"/>
              </a:lnSpc>
            </a:pP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Chromium,-carbohydrates</a:t>
            </a:r>
            <a:endParaRPr b="0" lang="en-IN" sz="2800" spc="-1" strike="noStrike">
              <a:latin typeface="Arial"/>
            </a:endParaRPr>
          </a:p>
          <a:p>
            <a:pPr>
              <a:lnSpc>
                <a:spcPct val="100000"/>
              </a:lnSpc>
            </a:pP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-Manganese(2),-nucleic acids,-nickel(1),-boron(small amt),compound with P-O bond,</a:t>
            </a:r>
            <a:endParaRPr b="0" lang="en-IN" sz="2800" spc="-1" strike="noStrike">
              <a:latin typeface="Arial"/>
            </a:endParaRPr>
          </a:p>
          <a:p>
            <a:pPr>
              <a:lnSpc>
                <a:spcPct val="100000"/>
              </a:lnSpc>
            </a:pPr>
            <a:r>
              <a:rPr b="1" lang="en-IN" sz="2800" spc="-1" strike="noStrike">
                <a:solidFill>
                  <a:srgbClr val="000000"/>
                </a:solidFill>
                <a:latin typeface="Calibri"/>
                <a:ea typeface="DejaVu Sans"/>
              </a:rPr>
              <a:t>-Sodium,-chlorides,-boron(very small)</a:t>
            </a:r>
            <a:endParaRPr b="0" lang="en-IN" sz="2800" spc="-1" strike="noStrike">
              <a:latin typeface="Arial"/>
            </a:endParaRPr>
          </a:p>
          <a:p>
            <a:pPr>
              <a:lnSpc>
                <a:spcPct val="100000"/>
              </a:lnSpc>
            </a:pPr>
            <a:r>
              <a:rPr b="1" lang="en-IN" sz="2800" spc="-1" strike="noStrike">
                <a:solidFill>
                  <a:srgbClr val="000000"/>
                </a:solidFill>
                <a:latin typeface="Calibri"/>
                <a:ea typeface="DejaVu Sans"/>
              </a:rPr>
              <a:t>-Titanium</a:t>
            </a:r>
            <a:endParaRPr b="0" lang="en-IN" sz="2800" spc="-1" strike="noStrike">
              <a:latin typeface="Arial"/>
            </a:endParaRPr>
          </a:p>
          <a:p>
            <a:pPr>
              <a:lnSpc>
                <a:spcPct val="100000"/>
              </a:lnSpc>
            </a:pPr>
            <a:r>
              <a:rPr b="1" lang="en-IN" sz="2800" spc="-1" strike="noStrike">
                <a:solidFill>
                  <a:srgbClr val="000000"/>
                </a:solidFill>
                <a:latin typeface="Calibri"/>
                <a:ea typeface="DejaVu Sans"/>
              </a:rPr>
              <a:t>Potassium, -oxygen,iron(1,2)</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200" spc="-1" strike="noStrike">
                <a:solidFill>
                  <a:srgbClr val="000000"/>
                </a:solidFill>
                <a:latin typeface="Calibri"/>
                <a:ea typeface="DejaVu Sans"/>
              </a:rPr>
              <a:t>-</a:t>
            </a:r>
            <a:r>
              <a:rPr b="1" lang="en-IN" sz="2200" spc="-1" strike="noStrike">
                <a:solidFill>
                  <a:srgbClr val="000000"/>
                </a:solidFill>
                <a:latin typeface="Calibri"/>
                <a:ea typeface="DejaVu Sans"/>
              </a:rPr>
              <a:t>presence of bulk elements </a:t>
            </a:r>
            <a:r>
              <a:rPr b="0" lang="en-IN" sz="2200" spc="-1" strike="noStrike">
                <a:solidFill>
                  <a:srgbClr val="000000"/>
                </a:solidFill>
                <a:latin typeface="Calibri"/>
                <a:ea typeface="DejaVu Sans"/>
              </a:rPr>
              <a:t>(O, C, H, N and S), </a:t>
            </a:r>
            <a:r>
              <a:rPr b="1" lang="en-IN" sz="2200" spc="-1" strike="noStrike">
                <a:solidFill>
                  <a:srgbClr val="000000"/>
                </a:solidFill>
                <a:latin typeface="Calibri"/>
                <a:ea typeface="DejaVu Sans"/>
              </a:rPr>
              <a:t>macro-minerals </a:t>
            </a:r>
            <a:r>
              <a:rPr b="0" lang="en-IN" sz="2200" spc="-1" strike="noStrike">
                <a:solidFill>
                  <a:srgbClr val="000000"/>
                </a:solidFill>
                <a:latin typeface="Calibri"/>
                <a:ea typeface="DejaVu Sans"/>
              </a:rPr>
              <a:t>(Na, Mg, K, Ca, Cl,     and P) and </a:t>
            </a:r>
            <a:r>
              <a:rPr b="1" lang="en-IN" sz="2200" spc="-1" strike="noStrike">
                <a:solidFill>
                  <a:srgbClr val="000000"/>
                </a:solidFill>
                <a:latin typeface="Calibri"/>
                <a:ea typeface="DejaVu Sans"/>
              </a:rPr>
              <a:t>Boron</a:t>
            </a:r>
            <a:r>
              <a:rPr b="0" lang="en-IN" sz="2200" spc="-1" strike="noStrike">
                <a:solidFill>
                  <a:srgbClr val="000000"/>
                </a:solidFill>
                <a:latin typeface="Calibri"/>
                <a:ea typeface="DejaVu Sans"/>
              </a:rPr>
              <a:t> important for biological survival since it stabilizes the sugar ribose      which indicates presence of RNA.</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-presence of compounds (</a:t>
            </a:r>
            <a:r>
              <a:rPr b="1" lang="en-IN" sz="2200" spc="-1" strike="noStrike">
                <a:solidFill>
                  <a:srgbClr val="000000"/>
                </a:solidFill>
                <a:latin typeface="Calibri"/>
                <a:ea typeface="DejaVu Sans"/>
              </a:rPr>
              <a:t> Cl-, CO </a:t>
            </a:r>
            <a:r>
              <a:rPr b="1" lang="en-IN" sz="2200" spc="-1" strike="noStrike" baseline="30000">
                <a:solidFill>
                  <a:srgbClr val="000000"/>
                </a:solidFill>
                <a:latin typeface="Calibri"/>
                <a:ea typeface="DejaVu Sans"/>
              </a:rPr>
              <a:t>2−</a:t>
            </a:r>
            <a:r>
              <a:rPr b="1" lang="en-IN" sz="2200" spc="-1" strike="noStrike">
                <a:solidFill>
                  <a:srgbClr val="000000"/>
                </a:solidFill>
                <a:latin typeface="Calibri"/>
                <a:ea typeface="DejaVu Sans"/>
              </a:rPr>
              <a:t> </a:t>
            </a:r>
            <a:r>
              <a:rPr b="1" lang="en-IN" sz="2200" spc="-1" strike="noStrike" baseline="-25000">
                <a:solidFill>
                  <a:srgbClr val="000000"/>
                </a:solidFill>
                <a:latin typeface="Calibri"/>
                <a:ea typeface="DejaVu Sans"/>
              </a:rPr>
              <a:t>3</a:t>
            </a:r>
            <a:r>
              <a:rPr b="1" lang="en-IN" sz="2200" spc="-1" strike="noStrike">
                <a:solidFill>
                  <a:srgbClr val="000000"/>
                </a:solidFill>
                <a:latin typeface="Calibri"/>
                <a:ea typeface="DejaVu Sans"/>
              </a:rPr>
              <a:t>, NO</a:t>
            </a:r>
            <a:r>
              <a:rPr b="1" lang="en-IN" sz="2200" spc="-1" strike="noStrike" baseline="-25000">
                <a:solidFill>
                  <a:srgbClr val="000000"/>
                </a:solidFill>
                <a:latin typeface="Calibri"/>
                <a:ea typeface="DejaVu Sans"/>
              </a:rPr>
              <a:t>3</a:t>
            </a:r>
            <a:r>
              <a:rPr b="1" lang="en-IN" sz="2200" spc="-1" strike="noStrike">
                <a:solidFill>
                  <a:srgbClr val="000000"/>
                </a:solidFill>
                <a:latin typeface="Calibri"/>
                <a:ea typeface="DejaVu Sans"/>
              </a:rPr>
              <a:t>-, SO²⁻ ₄, NO</a:t>
            </a:r>
            <a:r>
              <a:rPr b="1" lang="en-IN" sz="2200" spc="-1" strike="noStrike" baseline="-25000">
                <a:solidFill>
                  <a:srgbClr val="000000"/>
                </a:solidFill>
                <a:latin typeface="Calibri"/>
                <a:ea typeface="DejaVu Sans"/>
              </a:rPr>
              <a:t>2</a:t>
            </a:r>
            <a:r>
              <a:rPr b="1" lang="en-IN" sz="2200" spc="-1" strike="noStrike">
                <a:solidFill>
                  <a:srgbClr val="000000"/>
                </a:solidFill>
                <a:latin typeface="Calibri"/>
                <a:ea typeface="DejaVu Sans"/>
              </a:rPr>
              <a:t>−, Fe, Ca, Mg) </a:t>
            </a:r>
            <a:r>
              <a:rPr b="0" lang="en-IN" sz="2200" spc="-1" strike="noStrike">
                <a:solidFill>
                  <a:srgbClr val="000000"/>
                </a:solidFill>
                <a:latin typeface="Calibri"/>
                <a:ea typeface="DejaVu Sans"/>
              </a:rPr>
              <a:t>indicates        presence of water in soil.</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a:t>
            </a:r>
            <a:r>
              <a:rPr b="1" lang="en-IN" sz="2200" spc="-1" strike="noStrike">
                <a:solidFill>
                  <a:srgbClr val="000000"/>
                </a:solidFill>
                <a:latin typeface="Calibri"/>
                <a:ea typeface="DejaVu Sans"/>
              </a:rPr>
              <a:t>Nitrate </a:t>
            </a:r>
            <a:r>
              <a:rPr b="0" lang="en-IN" sz="2200" spc="-1" strike="noStrike">
                <a:solidFill>
                  <a:srgbClr val="000000"/>
                </a:solidFill>
                <a:latin typeface="Calibri"/>
                <a:ea typeface="DejaVu Sans"/>
              </a:rPr>
              <a:t>and </a:t>
            </a:r>
            <a:r>
              <a:rPr b="1" lang="en-IN" sz="2200" spc="-1" strike="noStrike">
                <a:solidFill>
                  <a:srgbClr val="000000"/>
                </a:solidFill>
                <a:latin typeface="Calibri"/>
                <a:ea typeface="DejaVu Sans"/>
              </a:rPr>
              <a:t>nitrite</a:t>
            </a:r>
            <a:r>
              <a:rPr b="0" lang="en-IN" sz="2200" spc="-1" strike="noStrike">
                <a:solidFill>
                  <a:srgbClr val="000000"/>
                </a:solidFill>
                <a:latin typeface="Calibri"/>
                <a:ea typeface="DejaVu Sans"/>
              </a:rPr>
              <a:t> indicate the presence of the bacteria in the soil.</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-Biomarkers such as </a:t>
            </a:r>
            <a:r>
              <a:rPr b="1" lang="en-IN" sz="2200" spc="-1" strike="noStrike">
                <a:solidFill>
                  <a:srgbClr val="000000"/>
                </a:solidFill>
                <a:latin typeface="Calibri"/>
                <a:ea typeface="DejaVu Sans"/>
              </a:rPr>
              <a:t>proteins</a:t>
            </a:r>
            <a:r>
              <a:rPr b="0" lang="en-IN" sz="2200" spc="-1" strike="noStrike">
                <a:solidFill>
                  <a:srgbClr val="000000"/>
                </a:solidFill>
                <a:latin typeface="Calibri"/>
                <a:ea typeface="DejaVu Sans"/>
              </a:rPr>
              <a:t>(dating of dead cells can be found with the amino               acids)</a:t>
            </a:r>
            <a:r>
              <a:rPr b="1" lang="en-IN" sz="2200" spc="-1" strike="noStrike">
                <a:solidFill>
                  <a:srgbClr val="000000"/>
                </a:solidFill>
                <a:latin typeface="Calibri"/>
                <a:ea typeface="DejaVu Sans"/>
              </a:rPr>
              <a:t>, lipids</a:t>
            </a:r>
            <a:r>
              <a:rPr b="0" lang="en-IN" sz="2200" spc="-1" strike="noStrike">
                <a:solidFill>
                  <a:srgbClr val="000000"/>
                </a:solidFill>
                <a:latin typeface="Calibri"/>
                <a:ea typeface="DejaVu Sans"/>
              </a:rPr>
              <a:t>(when cells are exposed to stressful conditions their lipids change               structure )</a:t>
            </a:r>
            <a:r>
              <a:rPr b="1" lang="en-IN" sz="2200" spc="-1" strike="noStrike">
                <a:solidFill>
                  <a:srgbClr val="000000"/>
                </a:solidFill>
                <a:latin typeface="Calibri"/>
                <a:ea typeface="DejaVu Sans"/>
              </a:rPr>
              <a:t>, carbohydrates, nucleic acid</a:t>
            </a:r>
            <a:r>
              <a:rPr b="0" lang="en-IN" sz="2200" spc="-1" strike="noStrike">
                <a:solidFill>
                  <a:srgbClr val="000000"/>
                </a:solidFill>
                <a:latin typeface="Calibri"/>
                <a:ea typeface="DejaVu Sans"/>
              </a:rPr>
              <a:t> are vital for every single organism                 important for cellular functioning.</a:t>
            </a:r>
            <a:endParaRPr b="0" lang="en-IN" sz="2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5" name="Table 1"/>
          <p:cNvGraphicFramePr/>
          <p:nvPr/>
        </p:nvGraphicFramePr>
        <p:xfrm>
          <a:off x="427320" y="258120"/>
          <a:ext cx="10943640" cy="6444000"/>
        </p:xfrm>
        <a:graphic>
          <a:graphicData uri="http://schemas.openxmlformats.org/drawingml/2006/table">
            <a:tbl>
              <a:tblPr/>
              <a:tblGrid>
                <a:gridCol w="3898800"/>
                <a:gridCol w="1611000"/>
                <a:gridCol w="5433840"/>
              </a:tblGrid>
              <a:tr h="438120">
                <a:tc>
                  <a:txBody>
                    <a:bodyPr lIns="90000" rIns="90000" tIns="46800" bIns="46800"/>
                    <a:p>
                      <a:r>
                        <a:rPr b="1" lang="en-IN" sz="1800" spc="-1" strike="noStrike">
                          <a:latin typeface="Arial"/>
                        </a:rPr>
                        <a:t>Elements/Minerals/Nutrients</a:t>
                      </a:r>
                      <a:endParaRPr b="1"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IN" sz="1800" spc="-1" strike="noStrike">
                          <a:latin typeface="Arial"/>
                        </a:rPr>
                        <a:t>Approximate quantity</a:t>
                      </a:r>
                      <a:endParaRPr b="1"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IN" sz="1800" spc="-1" strike="noStrike">
                          <a:latin typeface="Arial"/>
                        </a:rPr>
                        <a:t>                              </a:t>
                      </a:r>
                      <a:r>
                        <a:rPr b="1" lang="en-IN" sz="1800" spc="-1" strike="noStrike">
                          <a:latin typeface="Arial"/>
                        </a:rPr>
                        <a:t>Inference</a:t>
                      </a:r>
                      <a:endParaRPr b="1"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20160">
                <a:tc>
                  <a:txBody>
                    <a:bodyPr lIns="90000" rIns="90000" tIns="46800" bIns="46800"/>
                    <a:p>
                      <a:r>
                        <a:rPr b="1" lang="en-IN" sz="1800" spc="-1" strike="noStrike" u="sng">
                          <a:uFillTx/>
                          <a:latin typeface="Arial"/>
                        </a:rPr>
                        <a:t>Macro-mineral</a:t>
                      </a:r>
                      <a:endParaRPr b="1" lang="en-IN" sz="1800" spc="-1" strike="noStrike" u="sng">
                        <a:uFillTx/>
                        <a:latin typeface="Arial"/>
                      </a:endParaRPr>
                    </a:p>
                    <a:p>
                      <a:r>
                        <a:rPr b="0" lang="en-IN" sz="1800" spc="-1" strike="noStrike">
                          <a:latin typeface="Arial"/>
                        </a:rPr>
                        <a:t>Aluminium,Silicon,Calcium,Sodiu</a:t>
                      </a:r>
                      <a:r>
                        <a:rPr b="0" lang="en-IN" sz="1800" spc="-1" strike="noStrike">
                          <a:latin typeface="Arial"/>
                        </a:rPr>
                        <a:t>m,</a:t>
                      </a:r>
                      <a:endParaRPr b="1" lang="en-IN" sz="1800" spc="-1" strike="noStrike" u="sng">
                        <a:uFillTx/>
                        <a:latin typeface="Arial"/>
                      </a:endParaRPr>
                    </a:p>
                    <a:p>
                      <a:r>
                        <a:rPr b="0" lang="en-IN" sz="1800" spc="-1" strike="noStrike">
                          <a:latin typeface="Arial"/>
                        </a:rPr>
                        <a:t>Potassium</a:t>
                      </a:r>
                      <a:endParaRPr b="1" lang="en-IN" sz="1800" spc="-1" strike="noStrike" u="sng">
                        <a:uFillTx/>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endParaRPr b="0" lang="en-IN" sz="1800" spc="-1" strike="noStrike">
                        <a:latin typeface="Arial"/>
                      </a:endParaRPr>
                    </a:p>
                    <a:p>
                      <a:r>
                        <a:rPr b="0" lang="en-IN" sz="1800" spc="-1" strike="noStrike">
                          <a:latin typeface="Arial"/>
                        </a:rPr>
                        <a:t>Low values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endParaRPr b="0" lang="en-IN" sz="1800" spc="-1" strike="noStrike">
                        <a:latin typeface="Arial"/>
                      </a:endParaRPr>
                    </a:p>
                    <a:p>
                      <a:r>
                        <a:rPr b="0" lang="en-IN" sz="1800" spc="-1" strike="noStrike">
                          <a:latin typeface="Arial"/>
                        </a:rPr>
                        <a:t>Presence of bulk elements and </a:t>
                      </a:r>
                      <a:r>
                        <a:rPr b="0" lang="en-IN" sz="1800" spc="-1" strike="noStrike">
                          <a:latin typeface="Arial"/>
                        </a:rPr>
                        <a:t>macro-minerals are important for </a:t>
                      </a:r>
                      <a:r>
                        <a:rPr b="0" lang="en-IN" sz="1800" spc="-1" strike="noStrike">
                          <a:latin typeface="Arial"/>
                        </a:rPr>
                        <a:t>biological survival.</a:t>
                      </a:r>
                      <a:endParaRPr b="0" lang="en-IN" sz="1800" spc="-1" strike="noStrike">
                        <a:latin typeface="Arial"/>
                      </a:endParaRPr>
                    </a:p>
                    <a:p>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920160">
                <a:tc>
                  <a:txBody>
                    <a:bodyPr lIns="90000" rIns="90000" tIns="46800" bIns="46800"/>
                    <a:p>
                      <a:r>
                        <a:rPr b="1" lang="en-IN" sz="1800" spc="-1" strike="noStrike" u="sng">
                          <a:uFillTx/>
                          <a:latin typeface="Arial"/>
                        </a:rPr>
                        <a:t>Bulk Elements</a:t>
                      </a:r>
                      <a:endParaRPr b="0" lang="en-IN" sz="1800" spc="-1" strike="noStrike">
                        <a:latin typeface="Arial"/>
                      </a:endParaRPr>
                    </a:p>
                    <a:p>
                      <a:r>
                        <a:rPr b="0" lang="en-IN" sz="1800" spc="-1" strike="noStrike">
                          <a:latin typeface="Arial"/>
                        </a:rPr>
                        <a:t>Oxygen,Carbon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920160">
                <a:tc>
                  <a:txBody>
                    <a:bodyPr lIns="90000" rIns="90000" tIns="46800" bIns="46800"/>
                    <a:p>
                      <a:endParaRPr b="0" lang="en-IN" sz="1800" spc="-1" strike="noStrike">
                        <a:latin typeface="Arial"/>
                      </a:endParaRPr>
                    </a:p>
                    <a:p>
                      <a:r>
                        <a:rPr b="0" lang="en-IN" sz="1800" spc="-1" strike="noStrike">
                          <a:latin typeface="Arial"/>
                        </a:rPr>
                        <a:t>Boron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endParaRPr b="0" lang="en-IN" sz="1800" spc="-1" strike="noStrike">
                        <a:latin typeface="Arial"/>
                      </a:endParaRPr>
                    </a:p>
                    <a:p>
                      <a:r>
                        <a:rPr b="0" lang="en-IN" sz="1800" spc="-1" strike="noStrike">
                          <a:latin typeface="Arial"/>
                        </a:rPr>
                        <a:t>Very low value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920160">
                <a:tc>
                  <a:txBody>
                    <a:bodyPr lIns="90000" rIns="90000" tIns="46800" bIns="46800"/>
                    <a:p>
                      <a:r>
                        <a:rPr b="1" lang="en-IN" sz="1800" spc="-1" strike="noStrike" u="sng">
                          <a:uFillTx/>
                          <a:latin typeface="Arial"/>
                        </a:rPr>
                        <a:t>Bio-markers</a:t>
                      </a:r>
                      <a:endParaRPr b="0" lang="en-IN" sz="1800" spc="-1" strike="noStrike">
                        <a:latin typeface="Arial"/>
                      </a:endParaRPr>
                    </a:p>
                    <a:p>
                      <a:r>
                        <a:rPr b="0" lang="en-IN" sz="1800" spc="-1" strike="noStrike">
                          <a:latin typeface="Arial"/>
                        </a:rPr>
                        <a:t>Carbohydrates,Nucleic acids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920160">
                <a:tc>
                  <a:txBody>
                    <a:bodyPr lIns="90000" rIns="90000" tIns="46800" bIns="46800"/>
                    <a:p>
                      <a:r>
                        <a:rPr b="0" lang="en-IN" sz="1800" spc="-1" strike="noStrike">
                          <a:latin typeface="Arial"/>
                        </a:rPr>
                        <a:t>Ions</a:t>
                      </a:r>
                      <a:endParaRPr b="0" lang="en-IN" sz="1800" spc="-1" strike="noStrike">
                        <a:latin typeface="Arial"/>
                      </a:endParaRPr>
                    </a:p>
                    <a:p>
                      <a:r>
                        <a:rPr b="0" lang="en-IN" sz="1800" spc="-1" strike="noStrike">
                          <a:latin typeface="Arial"/>
                        </a:rPr>
                        <a:t>Calcium(2),Nickel(1),Manganese(</a:t>
                      </a:r>
                      <a:r>
                        <a:rPr b="0" lang="en-IN" sz="1800" spc="-1" strike="noStrike">
                          <a:latin typeface="Arial"/>
                        </a:rPr>
                        <a:t>2),</a:t>
                      </a:r>
                      <a:endParaRPr b="0" lang="en-IN" sz="1800" spc="-1" strike="noStrike">
                        <a:latin typeface="Arial"/>
                      </a:endParaRPr>
                    </a:p>
                    <a:p>
                      <a:r>
                        <a:rPr b="0" lang="en-IN" sz="1800" spc="-1" strike="noStrike">
                          <a:latin typeface="Arial"/>
                        </a:rPr>
                        <a:t>Chlrorides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923400">
                <a:tc>
                  <a:txBody>
                    <a:bodyPr lIns="90000" rIns="90000" tIns="46800" bIns="46800"/>
                    <a:p>
                      <a:r>
                        <a:rPr b="0" lang="en-IN" sz="1800" spc="-1" strike="noStrike">
                          <a:latin typeface="Arial"/>
                        </a:rPr>
                        <a:t>Titanium,chromium</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0" y="0"/>
            <a:ext cx="12187800" cy="69937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i="1" lang="en-IN" sz="2500" spc="-1" strike="noStrike" u="sng">
                <a:solidFill>
                  <a:srgbClr val="000000"/>
                </a:solidFill>
                <a:uFillTx/>
                <a:latin typeface="Calibri"/>
                <a:ea typeface="DejaVu Sans"/>
              </a:rPr>
              <a:t>b)Soil moisture</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-presence of moisture in soil indicates the presence of dissolved salts makes up the </a:t>
            </a:r>
            <a:r>
              <a:rPr b="0" i="1" lang="en-IN" sz="2200" spc="-1" strike="noStrike">
                <a:solidFill>
                  <a:srgbClr val="000000"/>
                </a:solidFill>
                <a:latin typeface="Calibri"/>
                <a:ea typeface="DejaVu Sans"/>
              </a:rPr>
              <a:t>soil</a:t>
            </a:r>
            <a:r>
              <a:rPr b="0" lang="en-IN" sz="2200" spc="-1" strike="noStrike">
                <a:solidFill>
                  <a:srgbClr val="000000"/>
                </a:solidFill>
                <a:latin typeface="Calibri"/>
                <a:ea typeface="DejaVu Sans"/>
              </a:rPr>
              <a:t> solution and it supplies the nutrients to </a:t>
            </a:r>
            <a:r>
              <a:rPr b="0" i="1" lang="en-IN" sz="2200" spc="-1" strike="noStrike">
                <a:solidFill>
                  <a:srgbClr val="000000"/>
                </a:solidFill>
                <a:latin typeface="Calibri"/>
                <a:ea typeface="DejaVu Sans"/>
              </a:rPr>
              <a:t>growing</a:t>
            </a:r>
            <a:r>
              <a:rPr b="0" lang="en-IN" sz="2200" spc="-1" strike="noStrike">
                <a:solidFill>
                  <a:srgbClr val="000000"/>
                </a:solidFill>
                <a:latin typeface="Calibri"/>
                <a:ea typeface="DejaVu Sans"/>
              </a:rPr>
              <a:t> plants.</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-It is a key factor in controlling the exchange of water and heat energy between land surface and atmosphere.</a:t>
            </a:r>
            <a:endParaRPr b="0" lang="en-IN" sz="2200" spc="-1" strike="noStrike">
              <a:latin typeface="Arial"/>
            </a:endParaRPr>
          </a:p>
          <a:p>
            <a:pPr>
              <a:lnSpc>
                <a:spcPct val="90000"/>
              </a:lnSpc>
              <a:spcBef>
                <a:spcPts val="1001"/>
              </a:spcBef>
            </a:pPr>
            <a:r>
              <a:rPr b="0" lang="en-IN" sz="2500" spc="-1" strike="noStrike">
                <a:solidFill>
                  <a:srgbClr val="000000"/>
                </a:solidFill>
                <a:latin typeface="Calibri"/>
                <a:ea typeface="DejaVu Sans"/>
              </a:rPr>
              <a:t>    </a:t>
            </a:r>
            <a:r>
              <a:rPr b="1" lang="en-IN" sz="2500" spc="-1" strike="noStrike">
                <a:solidFill>
                  <a:srgbClr val="000000"/>
                </a:solidFill>
                <a:latin typeface="Calibri"/>
                <a:ea typeface="DejaVu Sans"/>
              </a:rPr>
              <a:t>SOIL MOISTURE </a:t>
            </a:r>
            <a:r>
              <a:rPr b="0" lang="en-IN" sz="2500" spc="-1" strike="noStrike">
                <a:solidFill>
                  <a:srgbClr val="000000"/>
                </a:solidFill>
                <a:latin typeface="Calibri"/>
                <a:ea typeface="DejaVu Sans"/>
              </a:rPr>
              <a:t>(</a:t>
            </a:r>
            <a:r>
              <a:rPr b="0" lang="en-IN" sz="2200" spc="-1" strike="noStrike">
                <a:solidFill>
                  <a:srgbClr val="000000"/>
                </a:solidFill>
                <a:latin typeface="Calibri"/>
                <a:ea typeface="DejaVu Sans"/>
              </a:rPr>
              <a:t>percentage value</a:t>
            </a:r>
            <a:r>
              <a:rPr b="0" lang="en-IN" sz="2500" spc="-1" strike="noStrike">
                <a:solidFill>
                  <a:srgbClr val="000000"/>
                </a:solidFill>
                <a:latin typeface="Calibri"/>
                <a:ea typeface="DejaVu Sans"/>
              </a:rPr>
              <a:t>):</a:t>
            </a:r>
            <a:endParaRPr b="0" lang="en-IN" sz="2500" spc="-1" strike="noStrike">
              <a:latin typeface="Arial"/>
            </a:endParaRPr>
          </a:p>
          <a:p>
            <a:pPr>
              <a:lnSpc>
                <a:spcPct val="90000"/>
              </a:lnSpc>
              <a:spcBef>
                <a:spcPts val="1001"/>
              </a:spcBef>
            </a:pPr>
            <a:r>
              <a:rPr b="0" lang="en-IN" sz="2500" spc="-1" strike="noStrike">
                <a:solidFill>
                  <a:srgbClr val="000000"/>
                </a:solidFill>
                <a:latin typeface="Calibri"/>
                <a:ea typeface="DejaVu Sans"/>
              </a:rPr>
              <a:t> </a:t>
            </a:r>
            <a:endParaRPr b="0" lang="en-IN" sz="2500" spc="-1" strike="noStrike">
              <a:latin typeface="Arial"/>
            </a:endParaRPr>
          </a:p>
          <a:p>
            <a:pPr>
              <a:lnSpc>
                <a:spcPct val="90000"/>
              </a:lnSpc>
              <a:spcBef>
                <a:spcPts val="1001"/>
              </a:spcBef>
            </a:pPr>
            <a:r>
              <a:rPr b="0" lang="en-IN" sz="2500" spc="-1" strike="noStrike">
                <a:solidFill>
                  <a:srgbClr val="000000"/>
                </a:solidFill>
                <a:latin typeface="Calibri"/>
                <a:ea typeface="DejaVu Sans"/>
              </a:rPr>
              <a:t>    </a:t>
            </a:r>
            <a:r>
              <a:rPr b="0" lang="en-IN" sz="2800" spc="-1" strike="noStrike">
                <a:solidFill>
                  <a:srgbClr val="000000"/>
                </a:solidFill>
                <a:latin typeface="Calibri"/>
                <a:ea typeface="DejaVu Sans"/>
              </a:rPr>
              <a:t>ss of value</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r>
              <a:rPr b="0" lang="en-IN" sz="2400" spc="-1" strike="noStrike">
                <a:solidFill>
                  <a:srgbClr val="000000"/>
                </a:solidFill>
                <a:latin typeface="Calibri"/>
                <a:ea typeface="DejaVu Sans"/>
              </a:rPr>
              <a:t>                                                    </a:t>
            </a:r>
            <a:endParaRPr b="0" lang="en-IN" sz="2400" spc="-1" strike="noStrike">
              <a:latin typeface="Arial"/>
            </a:endParaRPr>
          </a:p>
          <a:p>
            <a:pPr>
              <a:lnSpc>
                <a:spcPct val="90000"/>
              </a:lnSpc>
              <a:spcBef>
                <a:spcPts val="1001"/>
              </a:spcBef>
            </a:pPr>
            <a:r>
              <a:rPr b="0" lang="en-IN" sz="2400" spc="-1" strike="noStrike">
                <a:solidFill>
                  <a:srgbClr val="000000"/>
                </a:solidFill>
                <a:latin typeface="Calibri"/>
                <a:ea typeface="DejaVu Sans"/>
              </a:rPr>
              <a:t>                                      </a:t>
            </a:r>
            <a:endParaRPr b="0" lang="en-IN" sz="2400" spc="-1" strike="noStrike">
              <a:latin typeface="Arial"/>
            </a:endParaRPr>
          </a:p>
          <a:p>
            <a:pPr>
              <a:lnSpc>
                <a:spcPct val="90000"/>
              </a:lnSpc>
              <a:spcBef>
                <a:spcPts val="1001"/>
              </a:spcBef>
            </a:pPr>
            <a:r>
              <a:rPr b="0" lang="en-IN" sz="2400" spc="-1" strike="noStrike">
                <a:solidFill>
                  <a:srgbClr val="000000"/>
                </a:solidFill>
                <a:latin typeface="Calibri"/>
                <a:ea typeface="DejaVu Sans"/>
              </a:rPr>
              <a:t>                                  </a:t>
            </a:r>
            <a:endParaRPr b="0" lang="en-IN" sz="2400" spc="-1" strike="noStrike">
              <a:latin typeface="Arial"/>
            </a:endParaRPr>
          </a:p>
        </p:txBody>
      </p:sp>
      <p:sp>
        <p:nvSpPr>
          <p:cNvPr id="117" name="CustomShape 2"/>
          <p:cNvSpPr/>
          <p:nvPr/>
        </p:nvSpPr>
        <p:spPr>
          <a:xfrm>
            <a:off x="361080" y="1873080"/>
            <a:ext cx="6693840" cy="501840"/>
          </a:xfrm>
          <a:prstGeom prst="rect">
            <a:avLst/>
          </a:prstGeom>
          <a:noFill/>
          <a:ln>
            <a:round/>
          </a:ln>
        </p:spPr>
        <p:style>
          <a:lnRef idx="2">
            <a:schemeClr val="accent1">
              <a:shade val="50000"/>
            </a:schemeClr>
          </a:lnRef>
          <a:fillRef idx="1">
            <a:schemeClr val="accent1"/>
          </a:fillRef>
          <a:effectRef idx="0">
            <a:schemeClr val="accent1"/>
          </a:effectRef>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0" y="0"/>
            <a:ext cx="12187800" cy="70308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i="1" lang="en-IN" sz="2500" spc="-1" strike="noStrike" u="sng">
                <a:solidFill>
                  <a:srgbClr val="000000"/>
                </a:solidFill>
                <a:uFillTx/>
                <a:latin typeface="Calibri"/>
                <a:ea typeface="DejaVu Sans"/>
              </a:rPr>
              <a:t>c)Soil Erosion pattern(from soil moisture content)</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-presence of high values of soil moisture increases the soil compactness thus creating lumps which loosens the top-soil allowing small fragments to detach and it increases the soil erosion</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-It also depends on the topography of the surface, if the land is sloped there is a greater potential for soil erosion and soil materials moves down the slope.</a:t>
            </a:r>
            <a:endParaRPr b="0" lang="en-IN" sz="2200" spc="-1" strike="noStrike">
              <a:latin typeface="Arial"/>
            </a:endParaRPr>
          </a:p>
          <a:p>
            <a:pPr>
              <a:lnSpc>
                <a:spcPct val="90000"/>
              </a:lnSpc>
              <a:spcBef>
                <a:spcPts val="1001"/>
              </a:spcBef>
            </a:pPr>
            <a:r>
              <a:rPr b="1" lang="en-IN" sz="2800" spc="-1" strike="noStrike">
                <a:solidFill>
                  <a:srgbClr val="000000"/>
                </a:solidFill>
                <a:latin typeface="Calibri"/>
                <a:ea typeface="DejaVu Sans"/>
              </a:rPr>
              <a:t>Soil erosion value high/low</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r>
              <a:rPr b="1" i="1"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r>
              <a:rPr b="1" i="1"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r>
              <a:rPr b="1" i="1"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r>
              <a:rPr b="1" i="1"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endParaRPr b="0" lang="en-IN" sz="2800" spc="-1" strike="noStrike">
              <a:latin typeface="Arial"/>
            </a:endParaRPr>
          </a:p>
        </p:txBody>
      </p:sp>
      <p:sp>
        <p:nvSpPr>
          <p:cNvPr id="119" name="CustomShape 2"/>
          <p:cNvSpPr/>
          <p:nvPr/>
        </p:nvSpPr>
        <p:spPr>
          <a:xfrm>
            <a:off x="40320" y="2201040"/>
            <a:ext cx="6589440" cy="605160"/>
          </a:xfrm>
          <a:prstGeom prst="rect">
            <a:avLst/>
          </a:prstGeom>
          <a:noFill/>
          <a:ln>
            <a:round/>
          </a:ln>
        </p:spPr>
        <p:style>
          <a:lnRef idx="2">
            <a:schemeClr val="accent1">
              <a:shade val="50000"/>
            </a:schemeClr>
          </a:lnRef>
          <a:fillRef idx="1">
            <a:schemeClr val="accent1"/>
          </a:fillRef>
          <a:effectRef idx="0">
            <a:schemeClr val="accent1"/>
          </a:effectRef>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0" y="0"/>
            <a:ext cx="12187800" cy="6853680"/>
          </a:xfrm>
          <a:prstGeom prst="rect">
            <a:avLst/>
          </a:prstGeom>
          <a:noFill/>
          <a:ln>
            <a:solidFill>
              <a:srgbClr val="bf9000"/>
            </a:solidFill>
          </a:ln>
        </p:spPr>
        <p:style>
          <a:lnRef idx="0"/>
          <a:fillRef idx="0"/>
          <a:effectRef idx="0"/>
          <a:fontRef idx="minor"/>
        </p:style>
        <p:txBody>
          <a:bodyPr lIns="90000" rIns="90000" tIns="45000" bIns="45000">
            <a:normAutofit/>
          </a:bodyPr>
          <a:p>
            <a:pPr>
              <a:lnSpc>
                <a:spcPct val="90000"/>
              </a:lnSpc>
              <a:spcBef>
                <a:spcPts val="1001"/>
              </a:spcBef>
            </a:pPr>
            <a:r>
              <a:rPr b="1" i="1" lang="en-IN" sz="2500" spc="-1" strike="noStrike" u="sng">
                <a:solidFill>
                  <a:srgbClr val="000000"/>
                </a:solidFill>
                <a:uFillTx/>
                <a:latin typeface="Calibri"/>
                <a:ea typeface="DejaVu Sans"/>
              </a:rPr>
              <a:t>d)Soil salinity and electrical conductivity</a:t>
            </a:r>
            <a:endParaRPr b="0" lang="en-IN" sz="2500" spc="-1" strike="noStrike">
              <a:latin typeface="Arial"/>
            </a:endParaRPr>
          </a:p>
          <a:p>
            <a:pPr>
              <a:lnSpc>
                <a:spcPct val="90000"/>
              </a:lnSpc>
              <a:spcBef>
                <a:spcPts val="1001"/>
              </a:spcBef>
            </a:pPr>
            <a:r>
              <a:rPr b="1" lang="en-IN" sz="2200" spc="-1" strike="noStrike">
                <a:solidFill>
                  <a:srgbClr val="000000"/>
                </a:solidFill>
                <a:latin typeface="Calibri"/>
                <a:ea typeface="DejaVu Sans"/>
              </a:rPr>
              <a:t>Detection of soil electrical conductivity (EC) measures the amount of salt in soil (salinity of soil),</a:t>
            </a:r>
            <a:r>
              <a:rPr b="0" lang="en-IN" sz="2200" spc="-1" strike="noStrike">
                <a:solidFill>
                  <a:srgbClr val="000000"/>
                </a:solidFill>
                <a:latin typeface="Calibri"/>
                <a:ea typeface="DejaVu Sans"/>
              </a:rPr>
              <a:t> It indicates soil health and correlated to concentrations of (</a:t>
            </a:r>
            <a:r>
              <a:rPr b="1" lang="en-IN" sz="2200" spc="-1" strike="noStrike">
                <a:solidFill>
                  <a:srgbClr val="000000"/>
                </a:solidFill>
                <a:latin typeface="Calibri"/>
                <a:ea typeface="DejaVu Sans"/>
              </a:rPr>
              <a:t>NO3-, K, Na, Cl-, SO²⁻ ₄, and NH3).</a:t>
            </a:r>
            <a:r>
              <a:rPr b="0" lang="en-IN" sz="2200" spc="-1" strike="noStrike">
                <a:solidFill>
                  <a:srgbClr val="000000"/>
                </a:solidFill>
                <a:latin typeface="Calibri"/>
                <a:ea typeface="DejaVu Sans"/>
              </a:rPr>
              <a:t> For certain non-saline soils, determining EC estimates the amount of nitrogen (N) available for plant growth.</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ELECTRICAL CONDUCTIVITY</a:t>
            </a:r>
            <a:r>
              <a:rPr b="0" lang="en-IN" sz="2200" spc="-1" strike="noStrike">
                <a:solidFill>
                  <a:srgbClr val="000000"/>
                </a:solidFill>
                <a:latin typeface="Calibri"/>
                <a:ea typeface="DejaVu Sans"/>
              </a:rPr>
              <a:t> (ms/cm):</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[High EC value : saline soil] /[Low EC value : non saline soil]</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ss of value</a:t>
            </a:r>
            <a:endParaRPr b="0" lang="en-IN" sz="28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p:txBody>
      </p:sp>
      <p:sp>
        <p:nvSpPr>
          <p:cNvPr id="121" name="CustomShape 2"/>
          <p:cNvSpPr/>
          <p:nvPr/>
        </p:nvSpPr>
        <p:spPr>
          <a:xfrm>
            <a:off x="19080" y="2149920"/>
            <a:ext cx="9844200" cy="1089360"/>
          </a:xfrm>
          <a:prstGeom prst="rect">
            <a:avLst/>
          </a:prstGeom>
          <a:noFill/>
          <a:ln>
            <a:round/>
          </a:ln>
        </p:spPr>
        <p:style>
          <a:lnRef idx="2">
            <a:schemeClr val="accent1">
              <a:shade val="50000"/>
            </a:schemeClr>
          </a:lnRef>
          <a:fillRef idx="1">
            <a:schemeClr val="accent1"/>
          </a:fillRef>
          <a:effectRef idx="0">
            <a:schemeClr val="accent1"/>
          </a:effectRef>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0" y="0"/>
            <a:ext cx="12187800" cy="68536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i="1" lang="en-IN" sz="2500" spc="-1" strike="noStrike" u="sng">
                <a:solidFill>
                  <a:srgbClr val="000000"/>
                </a:solidFill>
                <a:uFillTx/>
                <a:latin typeface="Calibri"/>
                <a:ea typeface="DejaVu Sans"/>
              </a:rPr>
              <a:t>e)cation exchange capacity(CEC)</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The cation exchange capacity of soil is related to the amount and type of clay and organic matter content in the soil and it is correlated with the values of electrical conductivity.</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CEC value High/Low</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[High EC value – high CEC]</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[Low EC value – low CEC]</a:t>
            </a:r>
            <a:endParaRPr b="0" lang="en-IN" sz="2200" spc="-1" strike="noStrike">
              <a:latin typeface="Arial"/>
            </a:endParaRPr>
          </a:p>
          <a:p>
            <a:pPr>
              <a:lnSpc>
                <a:spcPct val="90000"/>
              </a:lnSpc>
              <a:spcBef>
                <a:spcPts val="1001"/>
              </a:spcBef>
            </a:pPr>
            <a:endParaRPr b="0" lang="en-IN" sz="2200" spc="-1" strike="noStrike">
              <a:latin typeface="Arial"/>
            </a:endParaRPr>
          </a:p>
        </p:txBody>
      </p:sp>
      <p:sp>
        <p:nvSpPr>
          <p:cNvPr id="123" name="CustomShape 2"/>
          <p:cNvSpPr/>
          <p:nvPr/>
        </p:nvSpPr>
        <p:spPr>
          <a:xfrm>
            <a:off x="89640" y="1461960"/>
            <a:ext cx="3292200" cy="479880"/>
          </a:xfrm>
          <a:prstGeom prst="rect">
            <a:avLst/>
          </a:prstGeom>
          <a:noFill/>
          <a:ln>
            <a:round/>
          </a:ln>
        </p:spPr>
        <p:style>
          <a:lnRef idx="2">
            <a:schemeClr val="accent1">
              <a:shade val="50000"/>
            </a:schemeClr>
          </a:lnRef>
          <a:fillRef idx="1">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2000" y="72000"/>
            <a:ext cx="11989440" cy="6783840"/>
          </a:xfrm>
          <a:prstGeom prst="rect">
            <a:avLst/>
          </a:prstGeom>
          <a:noFill/>
          <a:ln>
            <a:noFill/>
          </a:ln>
        </p:spPr>
        <p:style>
          <a:lnRef idx="0"/>
          <a:fillRef idx="0"/>
          <a:effectRef idx="0"/>
          <a:fontRef idx="minor"/>
        </p:style>
        <p:txBody>
          <a:bodyPr lIns="90000" rIns="90000" tIns="45000" bIns="45000"/>
          <a:p>
            <a:pPr>
              <a:lnSpc>
                <a:spcPct val="100000"/>
              </a:lnSpc>
            </a:pPr>
            <a:r>
              <a:rPr b="1" i="1" lang="en-IN" sz="2500" spc="-1" strike="noStrike" u="sng">
                <a:solidFill>
                  <a:srgbClr val="000000"/>
                </a:solidFill>
                <a:uFillTx/>
                <a:latin typeface="Calibri"/>
                <a:ea typeface="DejaVu Sans"/>
              </a:rPr>
              <a:t>f)Soil pH</a:t>
            </a:r>
            <a:endParaRPr b="0" lang="en-IN" sz="2500" spc="-1" strike="noStrike">
              <a:latin typeface="Arial"/>
            </a:endParaRPr>
          </a:p>
          <a:p>
            <a:pPr>
              <a:lnSpc>
                <a:spcPct val="100000"/>
              </a:lnSpc>
            </a:pPr>
            <a:r>
              <a:rPr b="0" lang="en-IN" sz="2200" spc="-1" strike="noStrike">
                <a:solidFill>
                  <a:srgbClr val="000000"/>
                </a:solidFill>
                <a:latin typeface="Calibri"/>
                <a:ea typeface="DejaVu Sans"/>
              </a:rPr>
              <a:t>we detected the soil pH since it influences several soil factors affecting plant growth such as soil bacteria, nutrient leaching, nutrient availability, toxic elements, and soil structure and the relative acidity or alkalinity of soil is indicated by its pH.</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Calibri"/>
                <a:ea typeface="DejaVu Sans"/>
              </a:rPr>
              <a:t>SOIL pH </a:t>
            </a:r>
            <a:r>
              <a:rPr b="0" lang="en-IN" sz="2200" spc="-1" strike="noStrike">
                <a:solidFill>
                  <a:srgbClr val="000000"/>
                </a:solidFill>
                <a:latin typeface="Calibri"/>
                <a:ea typeface="DejaVu Sans"/>
              </a:rPr>
              <a:t>(value):</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500" spc="-1" strike="noStrike">
                <a:solidFill>
                  <a:srgbClr val="000000"/>
                </a:solidFill>
                <a:latin typeface="Calibri"/>
                <a:ea typeface="DejaVu Sans"/>
              </a:rPr>
              <a:t> </a:t>
            </a:r>
            <a:r>
              <a:rPr b="0" lang="en-IN" sz="2400" spc="-1" strike="noStrike">
                <a:solidFill>
                  <a:srgbClr val="000000"/>
                </a:solidFill>
                <a:latin typeface="Calibri"/>
                <a:ea typeface="DejaVu Sans"/>
              </a:rPr>
              <a:t>ss of value</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500" spc="-1" strike="noStrike">
                <a:solidFill>
                  <a:srgbClr val="000000"/>
                </a:solidFill>
                <a:latin typeface="Calibri"/>
                <a:ea typeface="DejaVu Sans"/>
              </a:rPr>
              <a:t>                                      </a:t>
            </a:r>
            <a:endParaRPr b="0" lang="en-IN" sz="2500" spc="-1" strike="noStrike">
              <a:latin typeface="Arial"/>
            </a:endParaRPr>
          </a:p>
          <a:p>
            <a:pPr>
              <a:lnSpc>
                <a:spcPct val="100000"/>
              </a:lnSpc>
            </a:pPr>
            <a:endParaRPr b="0" lang="en-IN" sz="2500" spc="-1" strike="noStrike">
              <a:latin typeface="Arial"/>
            </a:endParaRPr>
          </a:p>
          <a:p>
            <a:pPr>
              <a:lnSpc>
                <a:spcPct val="100000"/>
              </a:lnSpc>
            </a:pPr>
            <a:endParaRPr b="0" lang="en-IN" sz="2500" spc="-1" strike="noStrike">
              <a:latin typeface="Arial"/>
            </a:endParaRPr>
          </a:p>
          <a:p>
            <a:pPr>
              <a:lnSpc>
                <a:spcPct val="100000"/>
              </a:lnSpc>
            </a:pPr>
            <a:endParaRPr b="0" lang="en-IN" sz="2500" spc="-1" strike="noStrike">
              <a:latin typeface="Arial"/>
            </a:endParaRPr>
          </a:p>
          <a:p>
            <a:pPr>
              <a:lnSpc>
                <a:spcPct val="100000"/>
              </a:lnSpc>
            </a:pPr>
            <a:endParaRPr b="0" lang="en-IN" sz="2500" spc="-1" strike="noStrike">
              <a:latin typeface="Arial"/>
            </a:endParaRPr>
          </a:p>
        </p:txBody>
      </p:sp>
      <p:sp>
        <p:nvSpPr>
          <p:cNvPr id="125" name="CustomShape 2"/>
          <p:cNvSpPr/>
          <p:nvPr/>
        </p:nvSpPr>
        <p:spPr>
          <a:xfrm>
            <a:off x="73080" y="1801080"/>
            <a:ext cx="3165840" cy="501840"/>
          </a:xfrm>
          <a:prstGeom prst="rect">
            <a:avLst/>
          </a:prstGeom>
          <a:noFill/>
          <a:ln>
            <a:round/>
          </a:ln>
        </p:spPr>
        <p:style>
          <a:lnRef idx="2">
            <a:schemeClr val="accent1">
              <a:shade val="50000"/>
            </a:schemeClr>
          </a:lnRef>
          <a:fillRef idx="1">
            <a:schemeClr val="accent1"/>
          </a:fillRef>
          <a:effectRef idx="0">
            <a:schemeClr val="accent1"/>
          </a:effectRef>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0" y="0"/>
            <a:ext cx="12187800" cy="6853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i="1" lang="en-IN" sz="2200" spc="-1" strike="noStrike" u="sng">
                <a:solidFill>
                  <a:srgbClr val="000000"/>
                </a:solidFill>
                <a:uFillTx/>
                <a:latin typeface="Calibri"/>
                <a:ea typeface="DejaVu Sans"/>
              </a:rPr>
              <a:t>b)Design assembly</a:t>
            </a:r>
            <a:endParaRPr b="0" lang="en-IN" sz="2200" spc="-1" strike="noStrike">
              <a:latin typeface="Arial"/>
            </a:endParaRPr>
          </a:p>
          <a:p>
            <a:pPr>
              <a:lnSpc>
                <a:spcPct val="90000"/>
              </a:lnSpc>
              <a:spcBef>
                <a:spcPts val="1001"/>
              </a:spcBef>
            </a:pPr>
            <a:r>
              <a:rPr b="0" i="1" lang="en-IN" sz="2200" spc="-1" strike="noStrike">
                <a:solidFill>
                  <a:srgbClr val="000000"/>
                </a:solidFill>
                <a:latin typeface="Calibri"/>
                <a:ea typeface="DejaVu Sans"/>
              </a:rPr>
              <a:t>-</a:t>
            </a:r>
            <a:r>
              <a:rPr b="1" i="1" lang="en-IN" sz="2200" spc="-1" strike="noStrike">
                <a:solidFill>
                  <a:srgbClr val="000000"/>
                </a:solidFill>
                <a:latin typeface="Calibri"/>
                <a:ea typeface="DejaVu Sans"/>
              </a:rPr>
              <a:t>Design assembly consists of driller system which is controlled by dc motor and its linear motion controlled by linear actuator for soil collection</a:t>
            </a:r>
            <a:r>
              <a:rPr b="0" i="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i="1" lang="en-IN" sz="2200" spc="-1" strike="noStrike">
                <a:solidFill>
                  <a:srgbClr val="000000"/>
                </a:solidFill>
                <a:latin typeface="Calibri"/>
                <a:ea typeface="DejaVu Sans"/>
              </a:rPr>
              <a:t>-</a:t>
            </a:r>
            <a:r>
              <a:rPr b="1" i="1" lang="en-IN" sz="2200" spc="-1" strike="noStrike">
                <a:solidFill>
                  <a:srgbClr val="000000"/>
                </a:solidFill>
                <a:latin typeface="Calibri"/>
                <a:ea typeface="DejaVu Sans"/>
              </a:rPr>
              <a:t>Rotating soil container system is controlled by another motor, the container is rotating with the help of plate attached with a gear. </a:t>
            </a:r>
            <a:r>
              <a:rPr b="0" i="1" lang="en-IN" sz="2200" spc="-1" strike="noStrike">
                <a:solidFill>
                  <a:srgbClr val="000000"/>
                </a:solidFill>
                <a:latin typeface="Calibri"/>
                <a:ea typeface="DejaVu Sans"/>
              </a:rPr>
              <a:t>The system is provided with lid screw mechanism which converts rotational motion of container plate to linear motion to kept the machinery well above ground when not in use.</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i="1" lang="en-IN" sz="2200" spc="-1" strike="noStrike" u="sng">
                <a:solidFill>
                  <a:srgbClr val="000000"/>
                </a:solidFill>
                <a:uFillTx/>
                <a:latin typeface="Calibri"/>
                <a:ea typeface="DejaVu Sans"/>
              </a:rPr>
              <a:t>1.2(Soil sample analysis)</a:t>
            </a:r>
            <a:endParaRPr b="0" lang="en-IN" sz="2200" spc="-1" strike="noStrike">
              <a:latin typeface="Arial"/>
            </a:endParaRPr>
          </a:p>
          <a:p>
            <a:pPr>
              <a:lnSpc>
                <a:spcPct val="90000"/>
              </a:lnSpc>
              <a:spcBef>
                <a:spcPts val="1001"/>
              </a:spcBef>
            </a:pPr>
            <a:r>
              <a:rPr b="0" i="1" lang="en-IN" sz="2200" spc="-1" strike="noStrike">
                <a:solidFill>
                  <a:srgbClr val="000000"/>
                </a:solidFill>
                <a:latin typeface="Calibri"/>
                <a:ea typeface="DejaVu Sans"/>
              </a:rPr>
              <a:t>second part of the science plan is based upon analysing the soil sample through various sensors onboard  </a:t>
            </a:r>
            <a:endParaRPr b="0" lang="en-IN" sz="2200" spc="-1" strike="noStrike">
              <a:latin typeface="Arial"/>
            </a:endParaRPr>
          </a:p>
          <a:p>
            <a:pPr>
              <a:lnSpc>
                <a:spcPct val="90000"/>
              </a:lnSpc>
              <a:spcBef>
                <a:spcPts val="1001"/>
              </a:spcBef>
            </a:pPr>
            <a:r>
              <a:rPr b="0" i="1" lang="en-IN" sz="2200" spc="-1" strike="noStrike">
                <a:solidFill>
                  <a:srgbClr val="000000"/>
                </a:solidFill>
                <a:latin typeface="Calibri"/>
                <a:ea typeface="DejaVu Sans"/>
              </a:rPr>
              <a:t>-</a:t>
            </a:r>
            <a:r>
              <a:rPr b="1" i="1" lang="en-IN" sz="2200" spc="-1" strike="noStrike">
                <a:solidFill>
                  <a:srgbClr val="000000"/>
                </a:solidFill>
                <a:latin typeface="Calibri"/>
                <a:ea typeface="DejaVu Sans"/>
              </a:rPr>
              <a:t> Analysis of various soil nutrients and minerals which support the presence  Of biological life.</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-Analysis of soil erosion pattern.</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-Analysis of soil moisture content for controlling exchange of heat and water energy.</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-Analysis soil salinity and electrical conductivity for presence of dissolved salts.</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-Analysis of soil pH for nutrient availability.</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-Determination of cation exchange capacity (CEC) of soil. </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-Determination of sub-soil temperature.</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0" y="0"/>
            <a:ext cx="12089160" cy="6853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i="1" lang="en-IN" sz="2500" spc="-1" strike="noStrike" u="sng">
                <a:solidFill>
                  <a:srgbClr val="000000"/>
                </a:solidFill>
                <a:uFillTx/>
                <a:latin typeface="Calibri"/>
                <a:ea typeface="DejaVu Sans"/>
              </a:rPr>
              <a:t>g)Sub soil temperature</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detected the soil temperature directly since it affects the plant growth. Germination of various seeds requires different soil temperature ranges. Soil temperature influences aeration, soil moisture content, and the availability of plant nutrients.</a:t>
            </a:r>
            <a:endParaRPr b="0" lang="en-IN" sz="22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SUB SOIL TEMPERATURE</a:t>
            </a:r>
            <a:r>
              <a:rPr b="0" lang="en-IN" sz="2800" spc="-1" strike="noStrike">
                <a:solidFill>
                  <a:srgbClr val="000000"/>
                </a:solidFill>
                <a:latin typeface="Calibri"/>
                <a:ea typeface="DejaVu Sans"/>
              </a:rPr>
              <a:t>(in degree celcius):</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ss of value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endParaRPr b="0" lang="en-IN" sz="2200" spc="-1" strike="noStrike">
              <a:latin typeface="Arial"/>
            </a:endParaRPr>
          </a:p>
        </p:txBody>
      </p:sp>
      <p:sp>
        <p:nvSpPr>
          <p:cNvPr id="127" name="CustomShape 2"/>
          <p:cNvSpPr/>
          <p:nvPr/>
        </p:nvSpPr>
        <p:spPr>
          <a:xfrm>
            <a:off x="141480" y="1728000"/>
            <a:ext cx="9073440" cy="574200"/>
          </a:xfrm>
          <a:prstGeom prst="rect">
            <a:avLst/>
          </a:prstGeom>
          <a:noFill/>
          <a:ln>
            <a:round/>
          </a:ln>
        </p:spPr>
        <p:style>
          <a:lnRef idx="2">
            <a:schemeClr val="accent1">
              <a:shade val="50000"/>
            </a:schemeClr>
          </a:lnRef>
          <a:fillRef idx="1">
            <a:schemeClr val="accent1"/>
          </a:fillRef>
          <a:effectRef idx="0">
            <a:schemeClr val="accent1"/>
          </a:effectRef>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0" y="0"/>
            <a:ext cx="12187800" cy="6853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i="1" lang="en-IN" sz="3600" spc="-1" strike="noStrike">
                <a:solidFill>
                  <a:srgbClr val="000000"/>
                </a:solidFill>
                <a:latin typeface="Calibri"/>
                <a:ea typeface="DejaVu Sans"/>
              </a:rPr>
              <a:t>                   </a:t>
            </a:r>
            <a:r>
              <a:rPr b="1" i="1" lang="en-IN" sz="3600" spc="-1" strike="noStrike" u="sng">
                <a:solidFill>
                  <a:srgbClr val="000000"/>
                </a:solidFill>
                <a:uFillTx/>
                <a:latin typeface="Calibri"/>
                <a:ea typeface="DejaVu Sans"/>
              </a:rPr>
              <a:t>Topographic Analysis </a:t>
            </a:r>
            <a:endParaRPr b="0" lang="en-IN" sz="3600" spc="-1" strike="noStrike">
              <a:latin typeface="Arial"/>
            </a:endParaRPr>
          </a:p>
          <a:p>
            <a:pPr>
              <a:lnSpc>
                <a:spcPct val="90000"/>
              </a:lnSpc>
              <a:spcBef>
                <a:spcPts val="1001"/>
              </a:spcBef>
            </a:pPr>
            <a:r>
              <a:rPr b="1" i="1" lang="en-IN" sz="2500" spc="-1" strike="noStrike" u="sng">
                <a:solidFill>
                  <a:srgbClr val="000000"/>
                </a:solidFill>
                <a:uFillTx/>
                <a:latin typeface="Calibri"/>
                <a:ea typeface="DejaVu Sans"/>
              </a:rPr>
              <a:t>a) Shape and size of site </a:t>
            </a:r>
            <a:endParaRPr b="0" lang="en-IN" sz="2500" spc="-1" strike="noStrike">
              <a:latin typeface="Arial"/>
            </a:endParaRPr>
          </a:p>
          <a:p>
            <a:pPr>
              <a:lnSpc>
                <a:spcPct val="90000"/>
              </a:lnSpc>
              <a:spcBef>
                <a:spcPts val="1001"/>
              </a:spcBef>
            </a:pPr>
            <a:r>
              <a:rPr b="0" lang="en-IN" sz="2500" spc="-1" strike="noStrike">
                <a:solidFill>
                  <a:srgbClr val="000000"/>
                </a:solidFill>
                <a:latin typeface="Calibri"/>
                <a:ea typeface="DejaVu Sans"/>
              </a:rPr>
              <a:t>-We analysed the field site using LIDAR to form a 2D-mapping of the task      site.</a:t>
            </a:r>
            <a:endParaRPr b="0" lang="en-IN" sz="2500" spc="-1" strike="noStrike">
              <a:latin typeface="Arial"/>
            </a:endParaRPr>
          </a:p>
          <a:p>
            <a:pPr>
              <a:lnSpc>
                <a:spcPct val="90000"/>
              </a:lnSpc>
              <a:spcBef>
                <a:spcPts val="1001"/>
              </a:spcBef>
            </a:pPr>
            <a:endParaRPr b="0" lang="en-IN" sz="2500" spc="-1" strike="noStrike">
              <a:latin typeface="Arial"/>
            </a:endParaRPr>
          </a:p>
          <a:p>
            <a:pPr>
              <a:lnSpc>
                <a:spcPct val="90000"/>
              </a:lnSpc>
              <a:spcBef>
                <a:spcPts val="1001"/>
              </a:spcBef>
            </a:pPr>
            <a:r>
              <a:rPr b="0" lang="en-IN" sz="2500" spc="-1" strike="noStrike">
                <a:solidFill>
                  <a:srgbClr val="000000"/>
                </a:solidFill>
                <a:latin typeface="Calibri"/>
                <a:ea typeface="DejaVu Sans"/>
              </a:rPr>
              <a:t>                                                 </a:t>
            </a:r>
            <a:r>
              <a:rPr b="0" lang="en-IN" sz="2500" spc="-1" strike="noStrike">
                <a:solidFill>
                  <a:srgbClr val="000000"/>
                </a:solidFill>
                <a:latin typeface="Calibri"/>
                <a:ea typeface="DejaVu Sans"/>
              </a:rPr>
              <a:t>ss of lidar Image</a:t>
            </a:r>
            <a:endParaRPr b="0" lang="en-IN" sz="2500" spc="-1" strike="noStrike">
              <a:latin typeface="Arial"/>
            </a:endParaRPr>
          </a:p>
          <a:p>
            <a:pPr>
              <a:lnSpc>
                <a:spcPct val="90000"/>
              </a:lnSpc>
              <a:spcBef>
                <a:spcPts val="1001"/>
              </a:spcBef>
            </a:pPr>
            <a:r>
              <a:rPr b="0" lang="en-IN" sz="2500" spc="-1" strike="noStrike">
                <a:solidFill>
                  <a:srgbClr val="000000"/>
                </a:solidFill>
                <a:latin typeface="Calibri"/>
                <a:ea typeface="DejaVu Sans"/>
              </a:rPr>
              <a:t>        </a:t>
            </a:r>
            <a:endParaRPr b="0" lang="en-IN" sz="2500" spc="-1" strike="noStrike">
              <a:latin typeface="Arial"/>
            </a:endParaRPr>
          </a:p>
          <a:p>
            <a:pPr>
              <a:lnSpc>
                <a:spcPct val="90000"/>
              </a:lnSpc>
              <a:spcBef>
                <a:spcPts val="1001"/>
              </a:spcBef>
            </a:pPr>
            <a:r>
              <a:rPr b="0" lang="en-IN" sz="2500" spc="-1" strike="noStrike">
                <a:solidFill>
                  <a:srgbClr val="000000"/>
                </a:solidFill>
                <a:latin typeface="Calibri"/>
                <a:ea typeface="DejaVu Sans"/>
              </a:rPr>
              <a:t>-We analysed the task sites using wide angle panoramic view.</a:t>
            </a:r>
            <a:endParaRPr b="0" lang="en-IN" sz="2500" spc="-1" strike="noStrike">
              <a:latin typeface="Arial"/>
            </a:endParaRPr>
          </a:p>
          <a:p>
            <a:pPr>
              <a:lnSpc>
                <a:spcPct val="90000"/>
              </a:lnSpc>
              <a:spcBef>
                <a:spcPts val="1001"/>
              </a:spcBef>
            </a:pPr>
            <a:endParaRPr b="0" lang="en-IN" sz="2500" spc="-1" strike="noStrike">
              <a:latin typeface="Arial"/>
            </a:endParaRPr>
          </a:p>
          <a:p>
            <a:pPr>
              <a:lnSpc>
                <a:spcPct val="90000"/>
              </a:lnSpc>
              <a:spcBef>
                <a:spcPts val="1001"/>
              </a:spcBef>
            </a:pPr>
            <a:r>
              <a:rPr b="0" lang="en-IN" sz="2500" spc="-1" strike="noStrike">
                <a:solidFill>
                  <a:srgbClr val="000000"/>
                </a:solidFill>
                <a:latin typeface="Calibri"/>
                <a:ea typeface="DejaVu Sans"/>
              </a:rPr>
              <a:t>                                               </a:t>
            </a:r>
            <a:r>
              <a:rPr b="0" lang="en-IN" sz="2800" spc="-1" strike="noStrike">
                <a:solidFill>
                  <a:srgbClr val="000000"/>
                </a:solidFill>
                <a:latin typeface="Calibri"/>
                <a:ea typeface="DejaVu Sans"/>
              </a:rPr>
              <a:t>ss of panoramic view</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r>
              <a:rPr b="1" i="1" lang="en-IN" sz="2500" spc="-1" strike="noStrike" u="sng">
                <a:solidFill>
                  <a:srgbClr val="000000"/>
                </a:solidFill>
                <a:uFillTx/>
                <a:latin typeface="Calibri"/>
                <a:ea typeface="DejaVu Sans"/>
              </a:rPr>
              <a:t>b) GPS coordinates</a:t>
            </a:r>
            <a:endParaRPr b="0" lang="en-IN" sz="2500" spc="-1" strike="noStrike">
              <a:latin typeface="Arial"/>
            </a:endParaRPr>
          </a:p>
          <a:p>
            <a:pPr>
              <a:lnSpc>
                <a:spcPct val="90000"/>
              </a:lnSpc>
              <a:spcBef>
                <a:spcPts val="1001"/>
              </a:spcBef>
            </a:pPr>
            <a:r>
              <a:rPr b="1" i="1" lang="en-IN" sz="2500" spc="-1" strike="noStrike" u="sng">
                <a:solidFill>
                  <a:srgbClr val="000000"/>
                </a:solidFill>
                <a:uFillTx/>
                <a:latin typeface="Calibri"/>
                <a:ea typeface="DejaVu Sans"/>
              </a:rPr>
              <a:t>c) Cardinal directions</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ss of GPS,cardinal direction</a:t>
            </a: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0" y="81000"/>
            <a:ext cx="12187800" cy="695196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i="1" lang="en-IN" sz="2500" spc="-1" strike="noStrike" u="sng">
                <a:solidFill>
                  <a:srgbClr val="000000"/>
                </a:solidFill>
                <a:uFillTx/>
                <a:latin typeface="Calibri"/>
                <a:ea typeface="DejaVu Sans"/>
              </a:rPr>
              <a:t>d) elevation level of each site</a:t>
            </a:r>
            <a:endParaRPr b="0" lang="en-IN" sz="2500" spc="-1" strike="noStrike">
              <a:latin typeface="Arial"/>
            </a:endParaRPr>
          </a:p>
          <a:p>
            <a:pPr>
              <a:lnSpc>
                <a:spcPct val="90000"/>
              </a:lnSpc>
              <a:spcBef>
                <a:spcPts val="1001"/>
              </a:spcBef>
            </a:pPr>
            <a:r>
              <a:rPr b="0" lang="en-IN" sz="2800" spc="-1" strike="noStrike">
                <a:solidFill>
                  <a:srgbClr val="000000"/>
                </a:solidFill>
                <a:latin typeface="Calibri"/>
                <a:ea typeface="DejaVu Sans"/>
              </a:rPr>
              <a:t>-</a:t>
            </a:r>
            <a:r>
              <a:rPr b="0" lang="en-IN" sz="2200" spc="-1" strike="noStrike">
                <a:solidFill>
                  <a:srgbClr val="000000"/>
                </a:solidFill>
                <a:latin typeface="Calibri"/>
                <a:ea typeface="DejaVu Sans"/>
              </a:rPr>
              <a:t>We determined the elevation levels of various task sites to predict the geography of surface since it entails the delineation and characterization of regions on mars.</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ELEVATION LEVEL</a:t>
            </a:r>
            <a:r>
              <a:rPr b="0" lang="en-IN" sz="2200" spc="-1" strike="noStrike">
                <a:solidFill>
                  <a:srgbClr val="000000"/>
                </a:solidFill>
                <a:latin typeface="Calibri"/>
                <a:ea typeface="DejaVu Sans"/>
              </a:rPr>
              <a:t>( in metre from sea-level):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ss of alt level</a:t>
            </a: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r>
              <a:rPr b="1" i="1" lang="en-IN" sz="2200" spc="-1" strike="noStrike" u="sng">
                <a:solidFill>
                  <a:srgbClr val="000000"/>
                </a:solidFill>
                <a:uFillTx/>
                <a:latin typeface="Calibri"/>
                <a:ea typeface="DejaVu Sans"/>
              </a:rPr>
              <a:t>Correlation with mars</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The geography of Mars, entails the delineation and characterization of regions on surface, it is the distribution of physical features across Mars and their cartographic representations.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(Olympus mon is the highest peak in the solar system and Valles Marineris, a canyon that dwarfs Grand canyon. The difference between highest and lowest points is nearly 30km.)</a:t>
            </a:r>
            <a:endParaRPr b="0" lang="en-IN" sz="22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endParaRPr b="0" lang="en-IN" sz="2800" spc="-1" strike="noStrike">
              <a:latin typeface="Arial"/>
            </a:endParaRPr>
          </a:p>
        </p:txBody>
      </p:sp>
      <p:sp>
        <p:nvSpPr>
          <p:cNvPr id="130" name="CustomShape 2"/>
          <p:cNvSpPr/>
          <p:nvPr/>
        </p:nvSpPr>
        <p:spPr>
          <a:xfrm>
            <a:off x="107640" y="1622520"/>
            <a:ext cx="8098560" cy="784440"/>
          </a:xfrm>
          <a:prstGeom prst="rect">
            <a:avLst/>
          </a:prstGeom>
          <a:noFill/>
          <a:ln>
            <a:round/>
          </a:ln>
        </p:spPr>
        <p:style>
          <a:lnRef idx="2">
            <a:schemeClr val="accent1">
              <a:shade val="50000"/>
            </a:schemeClr>
          </a:lnRef>
          <a:fillRef idx="1">
            <a:schemeClr val="accent1"/>
          </a:fillRef>
          <a:effectRef idx="0">
            <a:schemeClr val="accent1"/>
          </a:effectRef>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44000" y="207720"/>
            <a:ext cx="12022200" cy="6558480"/>
          </a:xfrm>
          <a:prstGeom prst="rect">
            <a:avLst/>
          </a:prstGeom>
          <a:noFill/>
          <a:ln>
            <a:noFill/>
          </a:ln>
        </p:spPr>
        <p:style>
          <a:lnRef idx="0"/>
          <a:fillRef idx="0"/>
          <a:effectRef idx="0"/>
          <a:fontRef idx="minor"/>
        </p:style>
        <p:txBody>
          <a:bodyPr lIns="90000" rIns="90000" tIns="45000" bIns="45000"/>
          <a:p>
            <a:pPr>
              <a:lnSpc>
                <a:spcPct val="100000"/>
              </a:lnSpc>
            </a:pPr>
            <a:r>
              <a:rPr b="1" i="1" lang="en-IN" sz="2500" spc="-1" strike="noStrike" u="sng">
                <a:solidFill>
                  <a:srgbClr val="000000"/>
                </a:solidFill>
                <a:uFillTx/>
                <a:latin typeface="Calibri"/>
                <a:ea typeface="DejaVu Sans"/>
              </a:rPr>
              <a:t>e) Soil erosion pattern</a:t>
            </a:r>
            <a:r>
              <a:rPr b="0" i="1" lang="en-IN" sz="2500" spc="-1" strike="noStrike" u="sng">
                <a:solidFill>
                  <a:srgbClr val="000000"/>
                </a:solidFill>
                <a:uFillTx/>
                <a:latin typeface="Calibri"/>
                <a:ea typeface="DejaVu Sans"/>
              </a:rPr>
              <a:t>(from topographic analysis)</a:t>
            </a:r>
            <a:endParaRPr b="0" lang="en-IN" sz="2500" spc="-1" strike="noStrike">
              <a:latin typeface="Arial"/>
            </a:endParaRPr>
          </a:p>
          <a:p>
            <a:pPr>
              <a:lnSpc>
                <a:spcPct val="100000"/>
              </a:lnSpc>
            </a:pPr>
            <a:r>
              <a:rPr b="0" lang="en-IN" sz="2800" spc="-1" strike="noStrike">
                <a:solidFill>
                  <a:srgbClr val="000000"/>
                </a:solidFill>
                <a:latin typeface="Calibri"/>
                <a:ea typeface="DejaVu Sans"/>
              </a:rPr>
              <a:t> </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8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image of soil pattern</a:t>
            </a:r>
            <a:endParaRPr b="0" lang="en-IN" sz="2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0" y="0"/>
            <a:ext cx="12187800" cy="6853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i="1" lang="en-IN" sz="2200" spc="-1" strike="noStrike" u="sng">
                <a:solidFill>
                  <a:srgbClr val="000000"/>
                </a:solidFill>
                <a:uFillTx/>
                <a:latin typeface="Calibri"/>
                <a:ea typeface="DejaVu Sans"/>
              </a:rPr>
              <a:t>1.3(Atmospheric analysis)</a:t>
            </a:r>
            <a:endParaRPr b="0" lang="en-IN" sz="2200" spc="-1" strike="noStrike">
              <a:latin typeface="Arial"/>
            </a:endParaRPr>
          </a:p>
          <a:p>
            <a:pPr>
              <a:lnSpc>
                <a:spcPct val="90000"/>
              </a:lnSpc>
              <a:spcBef>
                <a:spcPts val="1001"/>
              </a:spcBef>
            </a:pPr>
            <a:r>
              <a:rPr b="0" i="1" lang="en-IN" sz="2200" spc="-1" strike="noStrike">
                <a:solidFill>
                  <a:srgbClr val="000000"/>
                </a:solidFill>
                <a:latin typeface="Calibri"/>
                <a:ea typeface="DejaVu Sans"/>
              </a:rPr>
              <a:t>third part of the science plan is based upon analysing the atmosphere and sensing the data through all the sensors.</a:t>
            </a:r>
            <a:endParaRPr b="0" lang="en-IN" sz="2200" spc="-1" strike="noStrike">
              <a:latin typeface="Arial"/>
            </a:endParaRPr>
          </a:p>
          <a:p>
            <a:pPr>
              <a:lnSpc>
                <a:spcPct val="90000"/>
              </a:lnSpc>
              <a:spcBef>
                <a:spcPts val="1001"/>
              </a:spcBef>
            </a:pPr>
            <a:r>
              <a:rPr b="0" i="1" lang="en-IN" sz="2200" spc="-1" strike="noStrike">
                <a:solidFill>
                  <a:srgbClr val="000000"/>
                </a:solidFill>
                <a:latin typeface="Calibri"/>
                <a:ea typeface="DejaVu Sans"/>
              </a:rPr>
              <a:t>-</a:t>
            </a:r>
            <a:r>
              <a:rPr b="1" i="1" lang="en-IN" sz="2200" spc="-1" strike="noStrike">
                <a:solidFill>
                  <a:srgbClr val="000000"/>
                </a:solidFill>
                <a:latin typeface="Calibri"/>
                <a:ea typeface="DejaVu Sans"/>
              </a:rPr>
              <a:t> Analysis of various gases (like green-house gases) present in the atmosphere using gas sensors.</a:t>
            </a:r>
            <a:r>
              <a:rPr b="0" i="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i="1" lang="en-IN" sz="2200" spc="-1" strike="noStrike">
                <a:solidFill>
                  <a:srgbClr val="000000"/>
                </a:solidFill>
                <a:latin typeface="Calibri"/>
                <a:ea typeface="DejaVu Sans"/>
              </a:rPr>
              <a:t>- </a:t>
            </a:r>
            <a:r>
              <a:rPr b="1" i="1" lang="en-IN" sz="2200" spc="-1" strike="noStrike">
                <a:solidFill>
                  <a:srgbClr val="000000"/>
                </a:solidFill>
                <a:latin typeface="Calibri"/>
                <a:ea typeface="DejaVu Sans"/>
              </a:rPr>
              <a:t>Analysis of various atmospheric parameters such as atmospheric pressure,     temperature, relative humidity</a:t>
            </a:r>
            <a:r>
              <a:rPr b="0" i="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i="1" lang="en-IN" sz="2200" spc="-1" strike="noStrike">
                <a:solidFill>
                  <a:srgbClr val="000000"/>
                </a:solidFill>
                <a:latin typeface="Calibri"/>
                <a:ea typeface="DejaVu Sans"/>
              </a:rPr>
              <a:t>- </a:t>
            </a:r>
            <a:r>
              <a:rPr b="1" i="1" lang="en-IN" sz="2200" spc="-1" strike="noStrike">
                <a:solidFill>
                  <a:srgbClr val="000000"/>
                </a:solidFill>
                <a:latin typeface="Calibri"/>
                <a:ea typeface="DejaVu Sans"/>
              </a:rPr>
              <a:t>Analysis of radiation level present at the given geographical area.(particularly we are detecting the levels of ultra-violet, infrared and visible light in the site).</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1" i="1" lang="en-IN" sz="2200" spc="-1" strike="noStrike" u="sng">
                <a:solidFill>
                  <a:srgbClr val="000000"/>
                </a:solidFill>
                <a:uFillTx/>
                <a:latin typeface="Calibri"/>
                <a:ea typeface="DejaVu Sans"/>
              </a:rPr>
              <a:t>1.4(topographic analysis)</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fourth part of the science plan is based upon understand the topography of land surface by determining the configurations of the land surface, overall shape and size of the selected site, its aspect</a:t>
            </a:r>
            <a:r>
              <a:rPr b="0" i="1" lang="en-IN" sz="2200" spc="-1" strike="noStrike">
                <a:solidFill>
                  <a:srgbClr val="000000"/>
                </a:solidFill>
                <a:latin typeface="Calibri"/>
                <a:ea typeface="DejaVu Sans"/>
              </a:rPr>
              <a:t> (position with respect to compass coordinates). We have determined:</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1. shape and size of site</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2. GPS coordinates</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3. Cardinal directions</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4. elevation level of each site</a:t>
            </a:r>
            <a:endParaRPr b="0" lang="en-IN" sz="2200" spc="-1" strike="noStrike">
              <a:latin typeface="Arial"/>
            </a:endParaRPr>
          </a:p>
          <a:p>
            <a:pPr>
              <a:lnSpc>
                <a:spcPct val="90000"/>
              </a:lnSpc>
              <a:spcBef>
                <a:spcPts val="1001"/>
              </a:spcBef>
            </a:pPr>
            <a:r>
              <a:rPr b="1" i="1" lang="en-IN" sz="2200" spc="-1" strike="noStrike">
                <a:solidFill>
                  <a:srgbClr val="000000"/>
                </a:solidFill>
                <a:latin typeface="Calibri"/>
                <a:ea typeface="DejaVu Sans"/>
              </a:rPr>
              <a:t>5. Soil erosion pattern</a:t>
            </a: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600" y="-72000"/>
            <a:ext cx="12187800" cy="68536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i="1" lang="en-IN" sz="2800" spc="-1" strike="noStrike" u="sng">
                <a:solidFill>
                  <a:srgbClr val="000000"/>
                </a:solidFill>
                <a:uFillTx/>
                <a:latin typeface="Calibri"/>
                <a:ea typeface="DejaVu Sans"/>
              </a:rPr>
              <a:t>2.Data analysis</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r>
              <a:rPr b="1" i="1" lang="en-IN" sz="3600" spc="-1" strike="noStrike" u="sng">
                <a:solidFill>
                  <a:srgbClr val="000000"/>
                </a:solidFill>
                <a:uFillTx/>
                <a:latin typeface="Calibri"/>
                <a:ea typeface="DejaVu Sans"/>
              </a:rPr>
              <a:t>Atmospheric Analysis</a:t>
            </a:r>
            <a:endParaRPr b="0" lang="en-IN" sz="3600" spc="-1" strike="noStrike">
              <a:latin typeface="Arial"/>
            </a:endParaRPr>
          </a:p>
          <a:p>
            <a:pPr>
              <a:lnSpc>
                <a:spcPct val="90000"/>
              </a:lnSpc>
              <a:spcBef>
                <a:spcPts val="1001"/>
              </a:spcBef>
            </a:pPr>
            <a:r>
              <a:rPr b="1" i="1" lang="en-IN" sz="2500" spc="-1" strike="noStrike" u="sng">
                <a:solidFill>
                  <a:srgbClr val="000000"/>
                </a:solidFill>
                <a:uFillTx/>
                <a:latin typeface="Calibri"/>
                <a:ea typeface="DejaVu Sans"/>
              </a:rPr>
              <a:t>a)Atmospheric temperature</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determined the </a:t>
            </a:r>
            <a:r>
              <a:rPr b="1" lang="en-IN" sz="2200" spc="-1" strike="noStrike">
                <a:solidFill>
                  <a:srgbClr val="000000"/>
                </a:solidFill>
                <a:latin typeface="Calibri"/>
                <a:ea typeface="DejaVu Sans"/>
              </a:rPr>
              <a:t>atmospheric temperature</a:t>
            </a:r>
            <a:r>
              <a:rPr b="0" lang="en-IN" sz="2200" spc="-1" strike="noStrike">
                <a:solidFill>
                  <a:srgbClr val="000000"/>
                </a:solidFill>
                <a:latin typeface="Calibri"/>
                <a:ea typeface="DejaVu Sans"/>
              </a:rPr>
              <a:t> value since it has significant role on the </a:t>
            </a:r>
            <a:r>
              <a:rPr b="1" lang="en-IN" sz="2200" spc="-1" strike="noStrike">
                <a:solidFill>
                  <a:srgbClr val="000000"/>
                </a:solidFill>
                <a:latin typeface="Calibri"/>
                <a:ea typeface="DejaVu Sans"/>
              </a:rPr>
              <a:t>cells</a:t>
            </a:r>
            <a:r>
              <a:rPr b="0"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metabolism,</a:t>
            </a:r>
            <a:r>
              <a:rPr b="0"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life distribution</a:t>
            </a:r>
            <a:r>
              <a:rPr b="0"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growth </a:t>
            </a:r>
            <a:r>
              <a:rPr b="0" lang="en-IN" sz="2200" spc="-1" strike="noStrike">
                <a:solidFill>
                  <a:srgbClr val="000000"/>
                </a:solidFill>
                <a:latin typeface="Calibri"/>
                <a:ea typeface="DejaVu Sans"/>
              </a:rPr>
              <a:t>(growth rates of different species is also influenced by temperature).</a:t>
            </a:r>
            <a:r>
              <a:rPr b="1" lang="en-IN" sz="2200" spc="-1" strike="noStrike">
                <a:solidFill>
                  <a:srgbClr val="000000"/>
                </a:solidFill>
                <a:latin typeface="Calibri"/>
                <a:ea typeface="DejaVu Sans"/>
              </a:rPr>
              <a:t>The temperature on mars is much colder than on earth, it ranges from (-60 to 80).</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TEMPERATURE(in degree celcius) : 30.2 </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endParaRPr b="0" lang="en-IN" sz="2200" spc="-1" strike="noStrike">
              <a:latin typeface="Arial"/>
            </a:endParaRPr>
          </a:p>
        </p:txBody>
      </p:sp>
      <p:sp>
        <p:nvSpPr>
          <p:cNvPr id="81" name="CustomShape 2"/>
          <p:cNvSpPr/>
          <p:nvPr/>
        </p:nvSpPr>
        <p:spPr>
          <a:xfrm>
            <a:off x="1584000" y="2928600"/>
            <a:ext cx="7052400" cy="811440"/>
          </a:xfrm>
          <a:prstGeom prst="rect">
            <a:avLst/>
          </a:prstGeom>
          <a:noFill/>
          <a:ln>
            <a:round/>
          </a:ln>
        </p:spPr>
        <p:style>
          <a:lnRef idx="2">
            <a:schemeClr val="accent1">
              <a:shade val="50000"/>
            </a:schemeClr>
          </a:lnRef>
          <a:fillRef idx="1">
            <a:schemeClr val="accent1"/>
          </a:fillRef>
          <a:effectRef idx="0">
            <a:schemeClr val="accent1"/>
          </a:effectRef>
          <a:fontRef idx="minor"/>
        </p:style>
      </p:sp>
      <p:pic>
        <p:nvPicPr>
          <p:cNvPr id="82" name="" descr=""/>
          <p:cNvPicPr/>
          <p:nvPr/>
        </p:nvPicPr>
        <p:blipFill>
          <a:blip r:embed="rId1"/>
          <a:stretch/>
        </p:blipFill>
        <p:spPr>
          <a:xfrm>
            <a:off x="360000" y="4176000"/>
            <a:ext cx="4606560" cy="2518560"/>
          </a:xfrm>
          <a:prstGeom prst="rect">
            <a:avLst/>
          </a:prstGeom>
          <a:ln w="36000">
            <a:noFill/>
          </a:ln>
        </p:spPr>
      </p:pic>
      <p:sp>
        <p:nvSpPr>
          <p:cNvPr id="83" name="CustomShape 3"/>
          <p:cNvSpPr/>
          <p:nvPr/>
        </p:nvSpPr>
        <p:spPr>
          <a:xfrm>
            <a:off x="1584000" y="2928600"/>
            <a:ext cx="7052400" cy="8114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84" name="CustomShape 4"/>
          <p:cNvSpPr/>
          <p:nvPr/>
        </p:nvSpPr>
        <p:spPr>
          <a:xfrm>
            <a:off x="1584000" y="2928600"/>
            <a:ext cx="7052400" cy="8114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85" name="CustomShape 5"/>
          <p:cNvSpPr/>
          <p:nvPr/>
        </p:nvSpPr>
        <p:spPr>
          <a:xfrm>
            <a:off x="360000" y="5184000"/>
            <a:ext cx="4606560" cy="358560"/>
          </a:xfrm>
          <a:prstGeom prst="rect">
            <a:avLst/>
          </a:prstGeom>
          <a:solidFill>
            <a:srgbClr val="eeeeee">
              <a:alpha val="50000"/>
            </a:srgbClr>
          </a:solidFill>
          <a:ln w="36000">
            <a:solidFill>
              <a:srgbClr val="ed1c24"/>
            </a:solidFill>
            <a:round/>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0"/>
            <a:ext cx="12187800" cy="6853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i="1" lang="en-IN" sz="2500" spc="-1" strike="noStrike" u="sng">
                <a:solidFill>
                  <a:srgbClr val="000000"/>
                </a:solidFill>
                <a:uFillTx/>
                <a:latin typeface="Calibri"/>
                <a:ea typeface="DejaVu Sans"/>
              </a:rPr>
              <a:t>b)Relative humidity</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determined the relative humidity since it plays an important role for surface life. High humidity impairs heat exchange efficiency by reducing the rate of moisture evaporation from skin surfaces.</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RELATIVE HUMIDITY(percentage) : 66.26</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p:txBody>
      </p:sp>
      <p:sp>
        <p:nvSpPr>
          <p:cNvPr id="87" name="CustomShape 2"/>
          <p:cNvSpPr/>
          <p:nvPr/>
        </p:nvSpPr>
        <p:spPr>
          <a:xfrm>
            <a:off x="1296000" y="1734120"/>
            <a:ext cx="6550920" cy="568800"/>
          </a:xfrm>
          <a:prstGeom prst="rect">
            <a:avLst/>
          </a:prstGeom>
          <a:noFill/>
          <a:ln>
            <a:round/>
          </a:ln>
        </p:spPr>
        <p:style>
          <a:lnRef idx="2">
            <a:schemeClr val="accent1">
              <a:shade val="50000"/>
            </a:schemeClr>
          </a:lnRef>
          <a:fillRef idx="1">
            <a:schemeClr val="accent1"/>
          </a:fillRef>
          <a:effectRef idx="0">
            <a:schemeClr val="accent1"/>
          </a:effectRef>
          <a:fontRef idx="minor"/>
        </p:style>
      </p:sp>
      <p:pic>
        <p:nvPicPr>
          <p:cNvPr id="88" name="" descr=""/>
          <p:cNvPicPr/>
          <p:nvPr/>
        </p:nvPicPr>
        <p:blipFill>
          <a:blip r:embed="rId1"/>
          <a:stretch/>
        </p:blipFill>
        <p:spPr>
          <a:xfrm>
            <a:off x="223920" y="3319920"/>
            <a:ext cx="5823360" cy="3310560"/>
          </a:xfrm>
          <a:prstGeom prst="rect">
            <a:avLst/>
          </a:prstGeom>
          <a:ln w="36000">
            <a:noFill/>
          </a:ln>
        </p:spPr>
      </p:pic>
      <p:sp>
        <p:nvSpPr>
          <p:cNvPr id="89" name="CustomShape 3"/>
          <p:cNvSpPr/>
          <p:nvPr/>
        </p:nvSpPr>
        <p:spPr>
          <a:xfrm>
            <a:off x="216720" y="5472000"/>
            <a:ext cx="5830560" cy="358560"/>
          </a:xfrm>
          <a:prstGeom prst="rect">
            <a:avLst/>
          </a:prstGeom>
          <a:solidFill>
            <a:srgbClr val="eeeeee">
              <a:alpha val="50000"/>
            </a:srgbClr>
          </a:solidFill>
          <a:ln w="36000">
            <a:solidFill>
              <a:srgbClr val="ed1c24"/>
            </a:solidFill>
            <a:round/>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0" y="0"/>
            <a:ext cx="12187800" cy="6853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i="1" lang="en-IN" sz="2500" spc="-1" strike="noStrike" u="sng">
                <a:solidFill>
                  <a:srgbClr val="000000"/>
                </a:solidFill>
                <a:uFillTx/>
                <a:latin typeface="Calibri"/>
                <a:ea typeface="DejaVu Sans"/>
              </a:rPr>
              <a:t>c)Atmospheric pressure</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determined the atmospheric pressure value, since it determines the amount of gases dissolve in atmosphere, without atmospheric pressure intermolecular forces will be insufficient to hold water molecule in liquid form and it would evaporate away, hence no life possible. </a:t>
            </a:r>
            <a:r>
              <a:rPr b="1" lang="en-IN" sz="2200" spc="-1" strike="noStrike">
                <a:solidFill>
                  <a:srgbClr val="000000"/>
                </a:solidFill>
                <a:latin typeface="Calibri"/>
                <a:ea typeface="DejaVu Sans"/>
              </a:rPr>
              <a:t>It varies with elevation as well as season </a:t>
            </a:r>
            <a:r>
              <a:rPr b="0" lang="en-IN" sz="2200" spc="-1" strike="noStrike">
                <a:solidFill>
                  <a:srgbClr val="000000"/>
                </a:solidFill>
                <a:latin typeface="Calibri"/>
                <a:ea typeface="DejaVu Sans"/>
              </a:rPr>
              <a:t>(it happens due to change in amount of CO</a:t>
            </a:r>
            <a:r>
              <a:rPr b="0" lang="en-IN" sz="1500" spc="-1" strike="noStrike">
                <a:solidFill>
                  <a:srgbClr val="000000"/>
                </a:solidFill>
                <a:latin typeface="Calibri"/>
                <a:ea typeface="DejaVu Sans"/>
              </a:rPr>
              <a:t>2</a:t>
            </a:r>
            <a:r>
              <a:rPr b="0" lang="en-IN" sz="2200" spc="-1" strike="noStrike">
                <a:solidFill>
                  <a:srgbClr val="000000"/>
                </a:solidFill>
                <a:latin typeface="Calibri"/>
                <a:ea typeface="DejaVu Sans"/>
              </a:rPr>
              <a:t> gas in the atmosphere with the seasons).</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ATMOSPHERIC PRESSURE</a:t>
            </a:r>
            <a:r>
              <a:rPr b="0" lang="en-IN" sz="2200" spc="-1" strike="noStrike">
                <a:solidFill>
                  <a:srgbClr val="000000"/>
                </a:solidFill>
                <a:latin typeface="Calibri"/>
                <a:ea typeface="DejaVu Sans"/>
              </a:rPr>
              <a:t>(in mm Hg): 719.56</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p:txBody>
      </p:sp>
      <p:sp>
        <p:nvSpPr>
          <p:cNvPr id="91" name="CustomShape 2"/>
          <p:cNvSpPr/>
          <p:nvPr/>
        </p:nvSpPr>
        <p:spPr>
          <a:xfrm>
            <a:off x="904320" y="1872000"/>
            <a:ext cx="6620400" cy="572400"/>
          </a:xfrm>
          <a:prstGeom prst="rect">
            <a:avLst/>
          </a:prstGeom>
          <a:noFill/>
          <a:ln>
            <a:round/>
          </a:ln>
        </p:spPr>
        <p:style>
          <a:lnRef idx="2">
            <a:schemeClr val="accent1">
              <a:shade val="50000"/>
            </a:schemeClr>
          </a:lnRef>
          <a:fillRef idx="1">
            <a:schemeClr val="accent1"/>
          </a:fillRef>
          <a:effectRef idx="0">
            <a:schemeClr val="accent1"/>
          </a:effectRef>
          <a:fontRef idx="minor"/>
        </p:style>
      </p:sp>
      <p:pic>
        <p:nvPicPr>
          <p:cNvPr id="92" name="" descr=""/>
          <p:cNvPicPr/>
          <p:nvPr/>
        </p:nvPicPr>
        <p:blipFill>
          <a:blip r:embed="rId1"/>
          <a:stretch/>
        </p:blipFill>
        <p:spPr>
          <a:xfrm>
            <a:off x="504000" y="3528000"/>
            <a:ext cx="5542560" cy="2806920"/>
          </a:xfrm>
          <a:prstGeom prst="rect">
            <a:avLst/>
          </a:prstGeom>
          <a:ln w="36000">
            <a:noFill/>
          </a:ln>
        </p:spPr>
      </p:pic>
      <p:sp>
        <p:nvSpPr>
          <p:cNvPr id="93" name="CustomShape 3"/>
          <p:cNvSpPr/>
          <p:nvPr/>
        </p:nvSpPr>
        <p:spPr>
          <a:xfrm>
            <a:off x="504000" y="3960000"/>
            <a:ext cx="5542560" cy="374040"/>
          </a:xfrm>
          <a:prstGeom prst="rect">
            <a:avLst/>
          </a:prstGeom>
          <a:solidFill>
            <a:srgbClr val="eeeeee">
              <a:alpha val="50000"/>
            </a:srgbClr>
          </a:solidFill>
          <a:ln w="36000">
            <a:solidFill>
              <a:srgbClr val="ed1c24"/>
            </a:solidFill>
            <a:round/>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0" y="65160"/>
            <a:ext cx="12187800" cy="67885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i="1" lang="en-IN" sz="2500" spc="-1" strike="noStrike" u="sng">
                <a:solidFill>
                  <a:srgbClr val="000000"/>
                </a:solidFill>
                <a:uFillTx/>
                <a:latin typeface="Calibri"/>
                <a:ea typeface="DejaVu Sans"/>
              </a:rPr>
              <a:t>d)Green-house gases</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detected the presence of green-house gases (CO</a:t>
            </a:r>
            <a:r>
              <a:rPr b="0" lang="en-IN" sz="1500" spc="-1" strike="noStrike">
                <a:solidFill>
                  <a:srgbClr val="000000"/>
                </a:solidFill>
                <a:latin typeface="Calibri"/>
                <a:ea typeface="DejaVu Sans"/>
              </a:rPr>
              <a:t>2</a:t>
            </a:r>
            <a:r>
              <a:rPr b="0" lang="en-IN" sz="2200" spc="-1" strike="noStrike">
                <a:solidFill>
                  <a:srgbClr val="000000"/>
                </a:solidFill>
                <a:latin typeface="Calibri"/>
                <a:ea typeface="DejaVu Sans"/>
              </a:rPr>
              <a:t>, CH</a:t>
            </a:r>
            <a:r>
              <a:rPr b="0" lang="en-IN" sz="1500" spc="-1" strike="noStrike">
                <a:solidFill>
                  <a:srgbClr val="000000"/>
                </a:solidFill>
                <a:latin typeface="Calibri"/>
                <a:ea typeface="DejaVu Sans"/>
              </a:rPr>
              <a:t>4</a:t>
            </a:r>
            <a:r>
              <a:rPr b="0" lang="en-IN" sz="2200" spc="-1" strike="noStrike">
                <a:solidFill>
                  <a:srgbClr val="000000"/>
                </a:solidFill>
                <a:latin typeface="Calibri"/>
                <a:ea typeface="DejaVu Sans"/>
              </a:rPr>
              <a:t>) because they play an important role in maintaining warm climate for life sustainability.</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METHANE CONCENTRATION(in ppm): 2820.99</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METHANE PERCENTAGE COMPOSITION: 0.28%</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CARBON-MONOXIDE CONCENTRATION(in ppm): 3.73</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CARBON-MONOXIDE COMPOSITION: 0.0003%</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p:txBody>
      </p:sp>
      <p:sp>
        <p:nvSpPr>
          <p:cNvPr id="95" name="CustomShape 2"/>
          <p:cNvSpPr/>
          <p:nvPr/>
        </p:nvSpPr>
        <p:spPr>
          <a:xfrm>
            <a:off x="197280" y="1234080"/>
            <a:ext cx="9519120" cy="1691280"/>
          </a:xfrm>
          <a:prstGeom prst="rect">
            <a:avLst/>
          </a:prstGeom>
          <a:noFill/>
          <a:ln>
            <a:round/>
          </a:ln>
        </p:spPr>
        <p:style>
          <a:lnRef idx="2">
            <a:schemeClr val="accent1">
              <a:shade val="50000"/>
            </a:schemeClr>
          </a:lnRef>
          <a:fillRef idx="1">
            <a:schemeClr val="accent1"/>
          </a:fillRef>
          <a:effectRef idx="0">
            <a:schemeClr val="accent1"/>
          </a:effectRef>
          <a:fontRef idx="minor"/>
        </p:style>
      </p:sp>
      <p:pic>
        <p:nvPicPr>
          <p:cNvPr id="96" name="" descr=""/>
          <p:cNvPicPr/>
          <p:nvPr/>
        </p:nvPicPr>
        <p:blipFill>
          <a:blip r:embed="rId1"/>
          <a:stretch/>
        </p:blipFill>
        <p:spPr>
          <a:xfrm>
            <a:off x="288000" y="3528000"/>
            <a:ext cx="10151640" cy="2807640"/>
          </a:xfrm>
          <a:prstGeom prst="rect">
            <a:avLst/>
          </a:prstGeom>
          <a:ln w="36000">
            <a:noFill/>
          </a:ln>
        </p:spPr>
      </p:pic>
      <p:sp>
        <p:nvSpPr>
          <p:cNvPr id="97" name="CustomShape 3"/>
          <p:cNvSpPr/>
          <p:nvPr/>
        </p:nvSpPr>
        <p:spPr>
          <a:xfrm>
            <a:off x="288000" y="3672000"/>
            <a:ext cx="10151640" cy="2159640"/>
          </a:xfrm>
          <a:prstGeom prst="rect">
            <a:avLst/>
          </a:prstGeom>
          <a:solidFill>
            <a:srgbClr val="b3b3b3">
              <a:alpha val="50000"/>
            </a:srgbClr>
          </a:solidFill>
          <a:ln w="36000">
            <a:solidFill>
              <a:srgbClr val="ed1c24"/>
            </a:solidFill>
            <a:round/>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0" y="0"/>
            <a:ext cx="12187800" cy="68536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i="1" lang="en-IN" sz="2500" spc="-1" strike="noStrike" u="sng">
                <a:solidFill>
                  <a:srgbClr val="000000"/>
                </a:solidFill>
                <a:uFillTx/>
                <a:latin typeface="Calibri"/>
                <a:ea typeface="DejaVu Sans"/>
              </a:rPr>
              <a:t>e)Hydrogen gas</a:t>
            </a:r>
            <a:endParaRPr b="0" lang="en-IN" sz="25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r>
              <a:rPr b="0" lang="en-IN" sz="2200" spc="-1" strike="noStrike">
                <a:solidFill>
                  <a:srgbClr val="000000"/>
                </a:solidFill>
                <a:latin typeface="Calibri"/>
                <a:ea typeface="DejaVu Sans"/>
              </a:rPr>
              <a:t>We detected the presence of hydrogen since it is the basic constituent of chemical compounds such as water and hydro-carbons (they are the basic units of biomolecules useful for functioning of living organisms).</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HYDROGEN CONCENTRATION(in ppm): 9.00</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HYDROGEN PERCENTAGE COMPOSITION: 0.0008%</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800" spc="-1" strike="noStrike">
                <a:solidFill>
                  <a:srgbClr val="000000"/>
                </a:solidFill>
                <a:latin typeface="Calibri"/>
                <a:ea typeface="DejaVu Sans"/>
              </a:rPr>
              <a:t>   </a:t>
            </a:r>
            <a:endParaRPr b="0" lang="en-IN" sz="28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p:txBody>
      </p:sp>
      <p:sp>
        <p:nvSpPr>
          <p:cNvPr id="99" name="CustomShape 2"/>
          <p:cNvSpPr/>
          <p:nvPr/>
        </p:nvSpPr>
        <p:spPr>
          <a:xfrm>
            <a:off x="161280" y="1559880"/>
            <a:ext cx="8550360" cy="850680"/>
          </a:xfrm>
          <a:prstGeom prst="rect">
            <a:avLst/>
          </a:prstGeom>
          <a:noFill/>
          <a:ln>
            <a:round/>
          </a:ln>
        </p:spPr>
        <p:style>
          <a:lnRef idx="2">
            <a:schemeClr val="accent1">
              <a:shade val="50000"/>
            </a:schemeClr>
          </a:lnRef>
          <a:fillRef idx="1">
            <a:schemeClr val="accent1"/>
          </a:fillRef>
          <a:effectRef idx="0">
            <a:schemeClr val="accent1"/>
          </a:effectRef>
          <a:fontRef idx="minor"/>
        </p:style>
      </p:sp>
      <p:pic>
        <p:nvPicPr>
          <p:cNvPr id="100" name="" descr=""/>
          <p:cNvPicPr/>
          <p:nvPr/>
        </p:nvPicPr>
        <p:blipFill>
          <a:blip r:embed="rId1"/>
          <a:stretch/>
        </p:blipFill>
        <p:spPr>
          <a:xfrm>
            <a:off x="216000" y="3312000"/>
            <a:ext cx="9719640" cy="2651040"/>
          </a:xfrm>
          <a:prstGeom prst="rect">
            <a:avLst/>
          </a:prstGeom>
          <a:ln w="36000">
            <a:noFill/>
          </a:ln>
        </p:spPr>
      </p:pic>
      <p:sp>
        <p:nvSpPr>
          <p:cNvPr id="101" name="CustomShape 3"/>
          <p:cNvSpPr/>
          <p:nvPr/>
        </p:nvSpPr>
        <p:spPr>
          <a:xfrm>
            <a:off x="288000" y="5256000"/>
            <a:ext cx="9719640" cy="575640"/>
          </a:xfrm>
          <a:prstGeom prst="rect">
            <a:avLst/>
          </a:prstGeom>
          <a:solidFill>
            <a:srgbClr val="b3b3b3">
              <a:alpha val="50000"/>
            </a:srgbClr>
          </a:solidFill>
          <a:ln w="36000">
            <a:solidFill>
              <a:srgbClr val="ed1c24"/>
            </a:solidFill>
            <a:round/>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0" y="0"/>
            <a:ext cx="12187800" cy="68536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i="1" lang="en-IN" sz="2500" spc="-1" strike="noStrike" u="sng">
                <a:solidFill>
                  <a:srgbClr val="000000"/>
                </a:solidFill>
                <a:uFillTx/>
                <a:latin typeface="Calibri"/>
                <a:ea typeface="DejaVu Sans"/>
              </a:rPr>
              <a:t>f)Tvoc levels</a:t>
            </a:r>
            <a:endParaRPr b="0" lang="en-IN" sz="25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detected the presence of total volatile organic compounds since it plays an important role in communication between plants, and messages from plants to animals.</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  </a:t>
            </a:r>
            <a:r>
              <a:rPr b="1" lang="en-IN" sz="2200" spc="-1" strike="noStrike">
                <a:solidFill>
                  <a:srgbClr val="000000"/>
                </a:solidFill>
                <a:latin typeface="Calibri"/>
                <a:ea typeface="DejaVu Sans"/>
              </a:rPr>
              <a:t>TOTAL VOLATILE ORGANIC COMPOUND(in ppb):1.0</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endParaRPr b="0" lang="en-IN" sz="2200" spc="-1" strike="noStrike">
              <a:latin typeface="Arial"/>
            </a:endParaRPr>
          </a:p>
        </p:txBody>
      </p:sp>
      <p:sp>
        <p:nvSpPr>
          <p:cNvPr id="103" name="CustomShape 2"/>
          <p:cNvSpPr/>
          <p:nvPr/>
        </p:nvSpPr>
        <p:spPr>
          <a:xfrm>
            <a:off x="217080" y="1434600"/>
            <a:ext cx="8563320" cy="577800"/>
          </a:xfrm>
          <a:prstGeom prst="rect">
            <a:avLst/>
          </a:prstGeom>
          <a:noFill/>
          <a:ln>
            <a:round/>
          </a:ln>
        </p:spPr>
        <p:style>
          <a:lnRef idx="2">
            <a:schemeClr val="accent1">
              <a:shade val="50000"/>
            </a:schemeClr>
          </a:lnRef>
          <a:fillRef idx="1">
            <a:schemeClr val="accent1"/>
          </a:fillRef>
          <a:effectRef idx="0">
            <a:schemeClr val="accent1"/>
          </a:effectRef>
          <a:fontRef idx="minor"/>
        </p:style>
      </p:sp>
      <p:pic>
        <p:nvPicPr>
          <p:cNvPr id="104" name="" descr=""/>
          <p:cNvPicPr/>
          <p:nvPr/>
        </p:nvPicPr>
        <p:blipFill>
          <a:blip r:embed="rId1"/>
          <a:stretch/>
        </p:blipFill>
        <p:spPr>
          <a:xfrm>
            <a:off x="432000" y="3024000"/>
            <a:ext cx="6839640" cy="3311640"/>
          </a:xfrm>
          <a:prstGeom prst="rect">
            <a:avLst/>
          </a:prstGeom>
          <a:ln w="36000">
            <a:noFill/>
          </a:ln>
        </p:spPr>
      </p:pic>
      <p:sp>
        <p:nvSpPr>
          <p:cNvPr id="105" name="CustomShape 3"/>
          <p:cNvSpPr/>
          <p:nvPr/>
        </p:nvSpPr>
        <p:spPr>
          <a:xfrm>
            <a:off x="432000" y="5976000"/>
            <a:ext cx="6839640" cy="359640"/>
          </a:xfrm>
          <a:prstGeom prst="rect">
            <a:avLst/>
          </a:prstGeom>
          <a:solidFill>
            <a:srgbClr val="b3b3b3">
              <a:alpha val="50000"/>
            </a:srgbClr>
          </a:solidFill>
          <a:ln w="36000">
            <a:solidFill>
              <a:srgbClr val="ed1c24"/>
            </a:solidFill>
            <a:round/>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1139</TotalTime>
  <Application>LibreOffice/6.0.7.3$Linux_X86_64 LibreOffice_project/00m0$Build-3</Application>
  <Words>2837</Words>
  <Paragraphs>223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2020-01-06T16:48:17Z</dcterms:created>
  <dc:creator>arkya Bagchi</dc:creator>
  <dc:description/>
  <dc:language>en-IN</dc:language>
  <cp:lastModifiedBy/>
  <dcterms:modified xsi:type="dcterms:W3CDTF">2020-01-17T21:10:31Z</dcterms:modified>
  <cp:revision>100</cp:revision>
  <dc:subject/>
  <dc:title>Science task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