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Weight without payload - 645, weight with - 2450</a:t>
            </a:r>
          </a:p>
          <a:p>
            <a:pPr/>
            <a:r>
              <a:t>Integration - Integrated multiple sensors and mechanical elements</a:t>
            </a:r>
          </a:p>
          <a:p>
            <a:pPr/>
            <a:r>
              <a:t>Craftsmen - self design wooden chassis</a:t>
            </a:r>
          </a:p>
          <a:p>
            <a:pPr/>
            <a:r>
              <a:t>Durability - can withstand falling and wear and tear due to repeated iterations. we had used 5 types of chassis for various projects over 1 year, with none surviving more than 10 falls. as a result we decided to switch to a wooden design.</a:t>
            </a:r>
          </a:p>
          <a:p>
            <a:pPr/>
            <a:r>
              <a:t>Robustness - Hex design Can withstand payload upto 6kg, current thrust to weight ratio is 2.4. Hex design offers doubled flight time over and more stable altitude hold over a quad design</a:t>
            </a:r>
          </a:p>
          <a:p>
            <a:pPr/>
            <a:r>
              <a:t>We have an indoor testing arena with sample grid floor as in IARC arena and two iRobots. We have safety harness to tie up the quadcopter while testing various controls and PID tuning.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Complete simulation of arena, ground robots, obstacles and quad rotor done using gazebo modelling. Mathematical modelling done in MATLAB to understand reaction to various parameters on force balancing and torque balancing. Also PID controller modelling done on MATLAB.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We designed this architecture to solve the IARC problem statement. Then we began by developing each block as a separate module. The camera and IMU data act as input. The processing block consists of self estimation module that gives quad rotor its localised position. We also interfaced and tried using Pixflow, but it doesn't suitable accuracy for indoor feature less environment. Detection and tracking module allow the quad to interact with ground robots. These 2 modules act as input for our herding AI. Here we tried using 3-D occupancy and global map but they were dropped due to excessive difficulty. We used a reactive obstacle avoidance module to dynamically avoid obstacles along with a greedy herding algorithm to guide ground robots to the target. </a:t>
            </a:r>
          </a:p>
          <a:p>
            <a:pPr/>
            <a:r>
              <a:t>The AI passes information to low level controller. We used APM open source framework used for low level flight control.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We developed a true value setup to test the accuracy of our indoor localisation system. We used 4 cameras on our arena to get the 3D position of the flying quad. April tag is placed on the quad and its odometer is obtained using April tags ROS package. True values within an accuracy of 5cm can be obtained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We tried a variety of feature detectors - SURF, SIFT, SVM, HARR, DLIB, template matching,  etc. none of them worked because they were position invariant,  scale invariant, skew invariant and due to varying lighting conditions. Hough circle based ellipse detection where we try to detect the ellipse that forms the boundary of the ground robot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Greedy algorithm based herding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Intro to ROS, MAVROS, PID. Also tried PID tuning gradient descent. Modular ROS architecture that works with both simulator and real world environments.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Chassis design iterations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355600" y="2044700"/>
            <a:ext cx="12293600" cy="3238500"/>
          </a:xfrm>
          <a:prstGeom prst="rect">
            <a:avLst/>
          </a:prstGeom>
        </p:spPr>
        <p:txBody>
          <a:bodyPr anchor="b"/>
          <a:lstStyle/>
          <a:p>
            <a:pPr/>
            <a:r>
              <a:t>Title Text</a:t>
            </a:r>
          </a:p>
        </p:txBody>
      </p:sp>
      <p:sp>
        <p:nvSpPr>
          <p:cNvPr id="12" name="Shape 12"/>
          <p:cNvSpPr/>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Shape 94"/>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Shape 21"/>
          <p:cNvSpPr/>
          <p:nvPr>
            <p:ph type="title"/>
          </p:nvPr>
        </p:nvSpPr>
        <p:spPr>
          <a:xfrm>
            <a:off x="1270000" y="6908800"/>
            <a:ext cx="10464800" cy="12827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355600" y="3251200"/>
            <a:ext cx="12293600" cy="32385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Shape 39"/>
          <p:cNvSpPr/>
          <p:nvPr>
            <p:ph type="title"/>
          </p:nvPr>
        </p:nvSpPr>
        <p:spPr>
          <a:xfrm>
            <a:off x="355600" y="1016000"/>
            <a:ext cx="5892800" cy="3886200"/>
          </a:xfrm>
          <a:prstGeom prst="rect">
            <a:avLst/>
          </a:prstGeom>
        </p:spPr>
        <p:txBody>
          <a:bodyPr anchor="b"/>
          <a:lstStyle/>
          <a:p>
            <a:pPr/>
            <a:r>
              <a:t>Title Text</a:t>
            </a:r>
          </a:p>
        </p:txBody>
      </p:sp>
      <p:sp>
        <p:nvSpPr>
          <p:cNvPr id="40" name="Shape 40"/>
          <p:cNvSpPr/>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Shape 85"/>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24599" y="9271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tif"/><Relationship Id="rId3" Type="http://schemas.openxmlformats.org/officeDocument/2006/relationships/image" Target="../media/image7.tif"/><Relationship Id="rId4" Type="http://schemas.openxmlformats.org/officeDocument/2006/relationships/image" Target="../media/image8.tif"/><Relationship Id="rId5"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lvl="1"/>
            <a:r>
              <a:t>International aerial robotics competition 2016</a:t>
            </a:r>
          </a:p>
        </p:txBody>
      </p:sp>
      <p:sp>
        <p:nvSpPr>
          <p:cNvPr id="120" name="Shape 120"/>
          <p:cNvSpPr/>
          <p:nvPr>
            <p:ph type="subTitle" sz="quarter" idx="1"/>
          </p:nvPr>
        </p:nvSpPr>
        <p:spPr>
          <a:prstGeom prst="rect">
            <a:avLst/>
          </a:prstGeom>
        </p:spPr>
        <p:txBody>
          <a:bodyPr/>
          <a:lstStyle/>
          <a:p>
            <a:pPr/>
            <a:r>
              <a:t>Aerial Robotics Kharagpur (ARK)</a:t>
            </a:r>
          </a:p>
        </p:txBody>
      </p:sp>
      <p:pic>
        <p:nvPicPr>
          <p:cNvPr id="121" name="pasted-image.png"/>
          <p:cNvPicPr>
            <a:picLocks noChangeAspect="1"/>
          </p:cNvPicPr>
          <p:nvPr/>
        </p:nvPicPr>
        <p:blipFill>
          <a:blip r:embed="rId2">
            <a:extLst/>
          </a:blip>
          <a:stretch>
            <a:fillRect/>
          </a:stretch>
        </p:blipFill>
        <p:spPr>
          <a:xfrm>
            <a:off x="5390579" y="6374258"/>
            <a:ext cx="2223642" cy="2223642"/>
          </a:xfrm>
          <a:prstGeom prst="rect">
            <a:avLst/>
          </a:prstGeom>
          <a:ln w="12700">
            <a:miter lim="400000"/>
          </a:ln>
        </p:spPr>
      </p:pic>
      <p:pic>
        <p:nvPicPr>
          <p:cNvPr id="122" name="pasted-image.tiff"/>
          <p:cNvPicPr>
            <a:picLocks noChangeAspect="1"/>
          </p:cNvPicPr>
          <p:nvPr/>
        </p:nvPicPr>
        <p:blipFill>
          <a:blip r:embed="rId3">
            <a:extLst/>
          </a:blip>
          <a:stretch>
            <a:fillRect/>
          </a:stretch>
        </p:blipFill>
        <p:spPr>
          <a:xfrm>
            <a:off x="9372600" y="6374258"/>
            <a:ext cx="2047035" cy="2223642"/>
          </a:xfrm>
          <a:prstGeom prst="rect">
            <a:avLst/>
          </a:prstGeom>
          <a:ln w="12700">
            <a:miter lim="400000"/>
          </a:ln>
        </p:spPr>
      </p:pic>
      <p:pic>
        <p:nvPicPr>
          <p:cNvPr id="123" name="pasted-image.tiff"/>
          <p:cNvPicPr>
            <a:picLocks noChangeAspect="1"/>
          </p:cNvPicPr>
          <p:nvPr/>
        </p:nvPicPr>
        <p:blipFill>
          <a:blip r:embed="rId4">
            <a:extLst/>
          </a:blip>
          <a:stretch>
            <a:fillRect/>
          </a:stretch>
        </p:blipFill>
        <p:spPr>
          <a:xfrm>
            <a:off x="1408558" y="6241504"/>
            <a:ext cx="2223643" cy="24891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355600" y="215900"/>
            <a:ext cx="12293600" cy="2438400"/>
          </a:xfrm>
          <a:prstGeom prst="rect">
            <a:avLst/>
          </a:prstGeom>
        </p:spPr>
        <p:txBody>
          <a:bodyPr/>
          <a:lstStyle/>
          <a:p>
            <a:pPr/>
            <a:r>
              <a:t>Herding</a:t>
            </a:r>
          </a:p>
        </p:txBody>
      </p:sp>
      <p:pic>
        <p:nvPicPr>
          <p:cNvPr id="233" name="pasted-image.tiff"/>
          <p:cNvPicPr>
            <a:picLocks noChangeAspect="1"/>
          </p:cNvPicPr>
          <p:nvPr/>
        </p:nvPicPr>
        <p:blipFill>
          <a:blip r:embed="rId3">
            <a:extLst/>
          </a:blip>
          <a:stretch>
            <a:fillRect/>
          </a:stretch>
        </p:blipFill>
        <p:spPr>
          <a:xfrm>
            <a:off x="2178160" y="2382747"/>
            <a:ext cx="8648480" cy="5569622"/>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55600" y="215900"/>
            <a:ext cx="12293600" cy="2438400"/>
          </a:xfrm>
          <a:prstGeom prst="rect">
            <a:avLst/>
          </a:prstGeom>
        </p:spPr>
        <p:txBody>
          <a:bodyPr/>
          <a:lstStyle/>
          <a:p>
            <a:pPr/>
            <a:r>
              <a:t>ROS Architecture</a:t>
            </a:r>
          </a:p>
        </p:txBody>
      </p:sp>
      <p:pic>
        <p:nvPicPr>
          <p:cNvPr id="238" name="pasted-image.tiff"/>
          <p:cNvPicPr>
            <a:picLocks noChangeAspect="1"/>
          </p:cNvPicPr>
          <p:nvPr/>
        </p:nvPicPr>
        <p:blipFill>
          <a:blip r:embed="rId3">
            <a:extLst/>
          </a:blip>
          <a:stretch>
            <a:fillRect/>
          </a:stretch>
        </p:blipFill>
        <p:spPr>
          <a:xfrm>
            <a:off x="962262" y="2913819"/>
            <a:ext cx="11080276" cy="648771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xfrm>
            <a:off x="355599" y="3657599"/>
            <a:ext cx="12293601" cy="2438401"/>
          </a:xfrm>
          <a:prstGeom prst="rect">
            <a:avLst/>
          </a:prstGeom>
        </p:spPr>
        <p:txBody>
          <a:bodyPr/>
          <a:lstStyle/>
          <a:p>
            <a:pPr/>
            <a:r>
              <a:t>THAnk you</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nvSpPr>
        <p:spPr>
          <a:xfrm>
            <a:off x="2975086" y="5651500"/>
            <a:ext cx="196010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MAX Plank Collaboration</a:t>
            </a:r>
          </a:p>
        </p:txBody>
      </p:sp>
      <p:sp>
        <p:nvSpPr>
          <p:cNvPr id="126" name="Shape 126"/>
          <p:cNvSpPr/>
          <p:nvPr>
            <p:ph type="title"/>
          </p:nvPr>
        </p:nvSpPr>
        <p:spPr>
          <a:prstGeom prst="rect">
            <a:avLst/>
          </a:prstGeom>
        </p:spPr>
        <p:txBody>
          <a:bodyPr/>
          <a:lstStyle/>
          <a:p>
            <a:pPr/>
            <a:r>
              <a:t>Introduction</a:t>
            </a:r>
          </a:p>
        </p:txBody>
      </p:sp>
      <p:sp>
        <p:nvSpPr>
          <p:cNvPr id="127" name="Shape 127"/>
          <p:cNvSpPr/>
          <p:nvPr/>
        </p:nvSpPr>
        <p:spPr>
          <a:xfrm>
            <a:off x="333976" y="7141368"/>
            <a:ext cx="12339388" cy="1"/>
          </a:xfrm>
          <a:prstGeom prst="line">
            <a:avLst/>
          </a:prstGeom>
          <a:ln w="25400">
            <a:solidFill>
              <a:srgbClr val="5A5F5E"/>
            </a:solidFill>
            <a:miter lim="400000"/>
            <a:headEnd type="triangle"/>
            <a:tailEnd type="arrow"/>
          </a:ln>
        </p:spPr>
        <p:txBody>
          <a:bodyPr lIns="50800" tIns="50800" rIns="50800" bIns="50800" anchor="ctr"/>
          <a:lstStyle/>
          <a:p>
            <a:pPr/>
          </a:p>
        </p:txBody>
      </p:sp>
      <p:sp>
        <p:nvSpPr>
          <p:cNvPr id="128" name="Shape 128"/>
          <p:cNvSpPr/>
          <p:nvPr/>
        </p:nvSpPr>
        <p:spPr>
          <a:xfrm flipV="1">
            <a:off x="735537" y="7159774"/>
            <a:ext cx="1" cy="308859"/>
          </a:xfrm>
          <a:prstGeom prst="line">
            <a:avLst/>
          </a:prstGeom>
          <a:ln w="25400">
            <a:solidFill>
              <a:srgbClr val="5A5F5E"/>
            </a:solidFill>
            <a:miter lim="400000"/>
          </a:ln>
        </p:spPr>
        <p:txBody>
          <a:bodyPr lIns="50800" tIns="50800" rIns="50800" bIns="50800" anchor="ctr"/>
          <a:lstStyle/>
          <a:p>
            <a:pPr/>
          </a:p>
        </p:txBody>
      </p:sp>
      <p:sp>
        <p:nvSpPr>
          <p:cNvPr id="129" name="Shape 129"/>
          <p:cNvSpPr/>
          <p:nvPr/>
        </p:nvSpPr>
        <p:spPr>
          <a:xfrm flipV="1">
            <a:off x="1540437" y="7159774"/>
            <a:ext cx="1" cy="308859"/>
          </a:xfrm>
          <a:prstGeom prst="line">
            <a:avLst/>
          </a:prstGeom>
          <a:ln w="25400">
            <a:solidFill>
              <a:srgbClr val="5A5F5E"/>
            </a:solidFill>
            <a:miter lim="400000"/>
          </a:ln>
        </p:spPr>
        <p:txBody>
          <a:bodyPr lIns="50800" tIns="50800" rIns="50800" bIns="50800" anchor="ctr"/>
          <a:lstStyle/>
          <a:p>
            <a:pPr/>
          </a:p>
        </p:txBody>
      </p:sp>
      <p:sp>
        <p:nvSpPr>
          <p:cNvPr id="130" name="Shape 130"/>
          <p:cNvSpPr/>
          <p:nvPr/>
        </p:nvSpPr>
        <p:spPr>
          <a:xfrm flipV="1">
            <a:off x="2345337" y="7159774"/>
            <a:ext cx="1" cy="308859"/>
          </a:xfrm>
          <a:prstGeom prst="line">
            <a:avLst/>
          </a:prstGeom>
          <a:ln w="25400">
            <a:solidFill>
              <a:srgbClr val="5A5F5E"/>
            </a:solidFill>
            <a:miter lim="400000"/>
          </a:ln>
        </p:spPr>
        <p:txBody>
          <a:bodyPr lIns="50800" tIns="50800" rIns="50800" bIns="50800" anchor="ctr"/>
          <a:lstStyle/>
          <a:p>
            <a:pPr/>
          </a:p>
        </p:txBody>
      </p:sp>
      <p:sp>
        <p:nvSpPr>
          <p:cNvPr id="131" name="Shape 131"/>
          <p:cNvSpPr/>
          <p:nvPr/>
        </p:nvSpPr>
        <p:spPr>
          <a:xfrm flipV="1">
            <a:off x="3150237" y="7159774"/>
            <a:ext cx="1" cy="308859"/>
          </a:xfrm>
          <a:prstGeom prst="line">
            <a:avLst/>
          </a:prstGeom>
          <a:ln w="25400">
            <a:solidFill>
              <a:srgbClr val="5A5F5E"/>
            </a:solidFill>
            <a:miter lim="400000"/>
          </a:ln>
        </p:spPr>
        <p:txBody>
          <a:bodyPr lIns="50800" tIns="50800" rIns="50800" bIns="50800" anchor="ctr"/>
          <a:lstStyle/>
          <a:p>
            <a:pPr/>
          </a:p>
        </p:txBody>
      </p:sp>
      <p:sp>
        <p:nvSpPr>
          <p:cNvPr id="132" name="Shape 132"/>
          <p:cNvSpPr/>
          <p:nvPr/>
        </p:nvSpPr>
        <p:spPr>
          <a:xfrm flipV="1">
            <a:off x="3955138" y="7159774"/>
            <a:ext cx="1" cy="308859"/>
          </a:xfrm>
          <a:prstGeom prst="line">
            <a:avLst/>
          </a:prstGeom>
          <a:ln w="25400">
            <a:solidFill>
              <a:srgbClr val="5A5F5E"/>
            </a:solidFill>
            <a:miter lim="400000"/>
          </a:ln>
        </p:spPr>
        <p:txBody>
          <a:bodyPr lIns="50800" tIns="50800" rIns="50800" bIns="50800" anchor="ctr"/>
          <a:lstStyle/>
          <a:p>
            <a:pPr/>
          </a:p>
        </p:txBody>
      </p:sp>
      <p:sp>
        <p:nvSpPr>
          <p:cNvPr id="133" name="Shape 133"/>
          <p:cNvSpPr/>
          <p:nvPr/>
        </p:nvSpPr>
        <p:spPr>
          <a:xfrm flipV="1">
            <a:off x="4760038" y="7159774"/>
            <a:ext cx="1" cy="308859"/>
          </a:xfrm>
          <a:prstGeom prst="line">
            <a:avLst/>
          </a:prstGeom>
          <a:ln w="25400">
            <a:solidFill>
              <a:srgbClr val="5A5F5E"/>
            </a:solidFill>
            <a:miter lim="400000"/>
          </a:ln>
        </p:spPr>
        <p:txBody>
          <a:bodyPr lIns="50800" tIns="50800" rIns="50800" bIns="50800" anchor="ctr"/>
          <a:lstStyle/>
          <a:p>
            <a:pPr/>
          </a:p>
        </p:txBody>
      </p:sp>
      <p:sp>
        <p:nvSpPr>
          <p:cNvPr id="134" name="Shape 134"/>
          <p:cNvSpPr/>
          <p:nvPr/>
        </p:nvSpPr>
        <p:spPr>
          <a:xfrm flipV="1">
            <a:off x="5564938" y="7159774"/>
            <a:ext cx="1" cy="308859"/>
          </a:xfrm>
          <a:prstGeom prst="line">
            <a:avLst/>
          </a:prstGeom>
          <a:ln w="25400">
            <a:solidFill>
              <a:srgbClr val="5A5F5E"/>
            </a:solidFill>
            <a:miter lim="400000"/>
          </a:ln>
        </p:spPr>
        <p:txBody>
          <a:bodyPr lIns="50800" tIns="50800" rIns="50800" bIns="50800" anchor="ctr"/>
          <a:lstStyle/>
          <a:p>
            <a:pPr/>
          </a:p>
        </p:txBody>
      </p:sp>
      <p:sp>
        <p:nvSpPr>
          <p:cNvPr id="135" name="Shape 135"/>
          <p:cNvSpPr/>
          <p:nvPr/>
        </p:nvSpPr>
        <p:spPr>
          <a:xfrm flipV="1">
            <a:off x="6369838" y="7159774"/>
            <a:ext cx="1" cy="308859"/>
          </a:xfrm>
          <a:prstGeom prst="line">
            <a:avLst/>
          </a:prstGeom>
          <a:ln w="25400">
            <a:solidFill>
              <a:srgbClr val="5A5F5E"/>
            </a:solidFill>
            <a:miter lim="400000"/>
          </a:ln>
        </p:spPr>
        <p:txBody>
          <a:bodyPr lIns="50800" tIns="50800" rIns="50800" bIns="50800" anchor="ctr"/>
          <a:lstStyle/>
          <a:p>
            <a:pPr/>
          </a:p>
        </p:txBody>
      </p:sp>
      <p:sp>
        <p:nvSpPr>
          <p:cNvPr id="136" name="Shape 136"/>
          <p:cNvSpPr/>
          <p:nvPr/>
        </p:nvSpPr>
        <p:spPr>
          <a:xfrm flipV="1">
            <a:off x="7174739" y="7159774"/>
            <a:ext cx="1" cy="308859"/>
          </a:xfrm>
          <a:prstGeom prst="line">
            <a:avLst/>
          </a:prstGeom>
          <a:ln w="25400">
            <a:solidFill>
              <a:srgbClr val="5A5F5E"/>
            </a:solidFill>
            <a:miter lim="400000"/>
          </a:ln>
        </p:spPr>
        <p:txBody>
          <a:bodyPr lIns="50800" tIns="50800" rIns="50800" bIns="50800" anchor="ctr"/>
          <a:lstStyle/>
          <a:p>
            <a:pPr/>
          </a:p>
        </p:txBody>
      </p:sp>
      <p:sp>
        <p:nvSpPr>
          <p:cNvPr id="137" name="Shape 137"/>
          <p:cNvSpPr/>
          <p:nvPr/>
        </p:nvSpPr>
        <p:spPr>
          <a:xfrm flipV="1">
            <a:off x="7979639" y="7159774"/>
            <a:ext cx="1" cy="308859"/>
          </a:xfrm>
          <a:prstGeom prst="line">
            <a:avLst/>
          </a:prstGeom>
          <a:ln w="25400">
            <a:solidFill>
              <a:srgbClr val="5A5F5E"/>
            </a:solidFill>
            <a:miter lim="400000"/>
          </a:ln>
        </p:spPr>
        <p:txBody>
          <a:bodyPr lIns="50800" tIns="50800" rIns="50800" bIns="50800" anchor="ctr"/>
          <a:lstStyle/>
          <a:p>
            <a:pPr/>
          </a:p>
        </p:txBody>
      </p:sp>
      <p:sp>
        <p:nvSpPr>
          <p:cNvPr id="138" name="Shape 138"/>
          <p:cNvSpPr/>
          <p:nvPr/>
        </p:nvSpPr>
        <p:spPr>
          <a:xfrm flipV="1">
            <a:off x="8784539" y="7159774"/>
            <a:ext cx="1" cy="308859"/>
          </a:xfrm>
          <a:prstGeom prst="line">
            <a:avLst/>
          </a:prstGeom>
          <a:ln w="25400">
            <a:solidFill>
              <a:srgbClr val="5A5F5E"/>
            </a:solidFill>
            <a:miter lim="400000"/>
          </a:ln>
        </p:spPr>
        <p:txBody>
          <a:bodyPr lIns="50800" tIns="50800" rIns="50800" bIns="50800" anchor="ctr"/>
          <a:lstStyle/>
          <a:p>
            <a:pPr/>
          </a:p>
        </p:txBody>
      </p:sp>
      <p:sp>
        <p:nvSpPr>
          <p:cNvPr id="139" name="Shape 139"/>
          <p:cNvSpPr/>
          <p:nvPr/>
        </p:nvSpPr>
        <p:spPr>
          <a:xfrm flipV="1">
            <a:off x="9589439" y="7159774"/>
            <a:ext cx="1" cy="308859"/>
          </a:xfrm>
          <a:prstGeom prst="line">
            <a:avLst/>
          </a:prstGeom>
          <a:ln w="25400">
            <a:solidFill>
              <a:srgbClr val="5A5F5E"/>
            </a:solidFill>
            <a:miter lim="400000"/>
          </a:ln>
        </p:spPr>
        <p:txBody>
          <a:bodyPr lIns="50800" tIns="50800" rIns="50800" bIns="50800" anchor="ctr"/>
          <a:lstStyle/>
          <a:p>
            <a:pPr/>
          </a:p>
        </p:txBody>
      </p:sp>
      <p:sp>
        <p:nvSpPr>
          <p:cNvPr id="140" name="Shape 140"/>
          <p:cNvSpPr/>
          <p:nvPr/>
        </p:nvSpPr>
        <p:spPr>
          <a:xfrm flipV="1">
            <a:off x="10394339" y="7159774"/>
            <a:ext cx="1" cy="308859"/>
          </a:xfrm>
          <a:prstGeom prst="line">
            <a:avLst/>
          </a:prstGeom>
          <a:ln w="25400">
            <a:solidFill>
              <a:srgbClr val="5A5F5E"/>
            </a:solidFill>
            <a:miter lim="400000"/>
          </a:ln>
        </p:spPr>
        <p:txBody>
          <a:bodyPr lIns="50800" tIns="50800" rIns="50800" bIns="50800" anchor="ctr"/>
          <a:lstStyle/>
          <a:p>
            <a:pPr/>
          </a:p>
        </p:txBody>
      </p:sp>
      <p:sp>
        <p:nvSpPr>
          <p:cNvPr id="141" name="Shape 141"/>
          <p:cNvSpPr/>
          <p:nvPr/>
        </p:nvSpPr>
        <p:spPr>
          <a:xfrm flipV="1">
            <a:off x="11199240" y="7159774"/>
            <a:ext cx="1" cy="308859"/>
          </a:xfrm>
          <a:prstGeom prst="line">
            <a:avLst/>
          </a:prstGeom>
          <a:ln w="25400">
            <a:solidFill>
              <a:srgbClr val="5A5F5E"/>
            </a:solidFill>
            <a:miter lim="400000"/>
          </a:ln>
        </p:spPr>
        <p:txBody>
          <a:bodyPr lIns="50800" tIns="50800" rIns="50800" bIns="50800" anchor="ctr"/>
          <a:lstStyle/>
          <a:p>
            <a:pPr/>
          </a:p>
        </p:txBody>
      </p:sp>
      <p:sp>
        <p:nvSpPr>
          <p:cNvPr id="142" name="Shape 142"/>
          <p:cNvSpPr/>
          <p:nvPr/>
        </p:nvSpPr>
        <p:spPr>
          <a:xfrm flipV="1">
            <a:off x="12004140" y="7159774"/>
            <a:ext cx="1" cy="308859"/>
          </a:xfrm>
          <a:prstGeom prst="line">
            <a:avLst/>
          </a:prstGeom>
          <a:ln w="25400">
            <a:solidFill>
              <a:srgbClr val="5A5F5E"/>
            </a:solidFill>
            <a:miter lim="400000"/>
          </a:ln>
        </p:spPr>
        <p:txBody>
          <a:bodyPr lIns="50800" tIns="50800" rIns="50800" bIns="50800" anchor="ctr"/>
          <a:lstStyle/>
          <a:p>
            <a:pPr/>
          </a:p>
        </p:txBody>
      </p:sp>
      <p:sp>
        <p:nvSpPr>
          <p:cNvPr id="143" name="Shape 143"/>
          <p:cNvSpPr/>
          <p:nvPr/>
        </p:nvSpPr>
        <p:spPr>
          <a:xfrm flipV="1">
            <a:off x="735537" y="6829574"/>
            <a:ext cx="1" cy="308859"/>
          </a:xfrm>
          <a:prstGeom prst="line">
            <a:avLst/>
          </a:prstGeom>
          <a:ln w="25400">
            <a:solidFill>
              <a:srgbClr val="5A5F5E"/>
            </a:solidFill>
            <a:miter lim="400000"/>
          </a:ln>
        </p:spPr>
        <p:txBody>
          <a:bodyPr lIns="50800" tIns="50800" rIns="50800" bIns="50800" anchor="ctr"/>
          <a:lstStyle/>
          <a:p>
            <a:pPr/>
          </a:p>
        </p:txBody>
      </p:sp>
      <p:sp>
        <p:nvSpPr>
          <p:cNvPr id="144" name="Shape 144"/>
          <p:cNvSpPr/>
          <p:nvPr/>
        </p:nvSpPr>
        <p:spPr>
          <a:xfrm flipV="1">
            <a:off x="1540437" y="6829574"/>
            <a:ext cx="1" cy="308859"/>
          </a:xfrm>
          <a:prstGeom prst="line">
            <a:avLst/>
          </a:prstGeom>
          <a:ln w="25400">
            <a:solidFill>
              <a:srgbClr val="5A5F5E"/>
            </a:solidFill>
            <a:miter lim="400000"/>
          </a:ln>
        </p:spPr>
        <p:txBody>
          <a:bodyPr lIns="50800" tIns="50800" rIns="50800" bIns="50800" anchor="ctr"/>
          <a:lstStyle/>
          <a:p>
            <a:pPr/>
          </a:p>
        </p:txBody>
      </p:sp>
      <p:sp>
        <p:nvSpPr>
          <p:cNvPr id="145" name="Shape 145"/>
          <p:cNvSpPr/>
          <p:nvPr/>
        </p:nvSpPr>
        <p:spPr>
          <a:xfrm flipV="1">
            <a:off x="2345337" y="4621767"/>
            <a:ext cx="1" cy="2516666"/>
          </a:xfrm>
          <a:prstGeom prst="line">
            <a:avLst/>
          </a:prstGeom>
          <a:ln w="25400">
            <a:solidFill>
              <a:srgbClr val="5A5F5E"/>
            </a:solidFill>
            <a:miter lim="400000"/>
          </a:ln>
        </p:spPr>
        <p:txBody>
          <a:bodyPr lIns="50800" tIns="50800" rIns="50800" bIns="50800" anchor="ctr"/>
          <a:lstStyle/>
          <a:p>
            <a:pPr/>
          </a:p>
        </p:txBody>
      </p:sp>
      <p:sp>
        <p:nvSpPr>
          <p:cNvPr id="146" name="Shape 146"/>
          <p:cNvSpPr/>
          <p:nvPr/>
        </p:nvSpPr>
        <p:spPr>
          <a:xfrm flipV="1">
            <a:off x="3150237" y="6829574"/>
            <a:ext cx="1" cy="308859"/>
          </a:xfrm>
          <a:prstGeom prst="line">
            <a:avLst/>
          </a:prstGeom>
          <a:ln w="25400">
            <a:solidFill>
              <a:srgbClr val="5A5F5E"/>
            </a:solidFill>
            <a:miter lim="400000"/>
          </a:ln>
        </p:spPr>
        <p:txBody>
          <a:bodyPr lIns="50800" tIns="50800" rIns="50800" bIns="50800" anchor="ctr"/>
          <a:lstStyle/>
          <a:p>
            <a:pPr/>
          </a:p>
        </p:txBody>
      </p:sp>
      <p:sp>
        <p:nvSpPr>
          <p:cNvPr id="147" name="Shape 147"/>
          <p:cNvSpPr/>
          <p:nvPr/>
        </p:nvSpPr>
        <p:spPr>
          <a:xfrm flipV="1">
            <a:off x="3955137" y="6829574"/>
            <a:ext cx="1" cy="308859"/>
          </a:xfrm>
          <a:prstGeom prst="line">
            <a:avLst/>
          </a:prstGeom>
          <a:ln w="25400">
            <a:solidFill>
              <a:srgbClr val="5A5F5E"/>
            </a:solidFill>
            <a:miter lim="400000"/>
          </a:ln>
        </p:spPr>
        <p:txBody>
          <a:bodyPr lIns="50800" tIns="50800" rIns="50800" bIns="50800" anchor="ctr"/>
          <a:lstStyle/>
          <a:p>
            <a:pPr/>
          </a:p>
        </p:txBody>
      </p:sp>
      <p:sp>
        <p:nvSpPr>
          <p:cNvPr id="148" name="Shape 148"/>
          <p:cNvSpPr/>
          <p:nvPr/>
        </p:nvSpPr>
        <p:spPr>
          <a:xfrm flipV="1">
            <a:off x="5564938" y="4621767"/>
            <a:ext cx="1" cy="2516666"/>
          </a:xfrm>
          <a:prstGeom prst="line">
            <a:avLst/>
          </a:prstGeom>
          <a:ln w="25400">
            <a:solidFill>
              <a:srgbClr val="5A5F5E"/>
            </a:solidFill>
            <a:miter lim="400000"/>
          </a:ln>
        </p:spPr>
        <p:txBody>
          <a:bodyPr lIns="50800" tIns="50800" rIns="50800" bIns="50800" anchor="ctr"/>
          <a:lstStyle/>
          <a:p>
            <a:pPr/>
          </a:p>
        </p:txBody>
      </p:sp>
      <p:sp>
        <p:nvSpPr>
          <p:cNvPr id="149" name="Shape 149"/>
          <p:cNvSpPr/>
          <p:nvPr/>
        </p:nvSpPr>
        <p:spPr>
          <a:xfrm flipV="1">
            <a:off x="4760038" y="6834539"/>
            <a:ext cx="1" cy="308859"/>
          </a:xfrm>
          <a:prstGeom prst="line">
            <a:avLst/>
          </a:prstGeom>
          <a:ln w="25400">
            <a:solidFill>
              <a:srgbClr val="5A5F5E"/>
            </a:solidFill>
            <a:miter lim="400000"/>
          </a:ln>
        </p:spPr>
        <p:txBody>
          <a:bodyPr lIns="50800" tIns="50800" rIns="50800" bIns="50800" anchor="ctr"/>
          <a:lstStyle/>
          <a:p>
            <a:pPr/>
          </a:p>
        </p:txBody>
      </p:sp>
      <p:sp>
        <p:nvSpPr>
          <p:cNvPr id="150" name="Shape 150"/>
          <p:cNvSpPr/>
          <p:nvPr/>
        </p:nvSpPr>
        <p:spPr>
          <a:xfrm flipV="1">
            <a:off x="6369838" y="6829574"/>
            <a:ext cx="1" cy="308859"/>
          </a:xfrm>
          <a:prstGeom prst="line">
            <a:avLst/>
          </a:prstGeom>
          <a:ln w="25400">
            <a:solidFill>
              <a:srgbClr val="5A5F5E"/>
            </a:solidFill>
            <a:miter lim="400000"/>
          </a:ln>
        </p:spPr>
        <p:txBody>
          <a:bodyPr lIns="50800" tIns="50800" rIns="50800" bIns="50800" anchor="ctr"/>
          <a:lstStyle/>
          <a:p>
            <a:pPr/>
          </a:p>
        </p:txBody>
      </p:sp>
      <p:sp>
        <p:nvSpPr>
          <p:cNvPr id="151" name="Shape 151"/>
          <p:cNvSpPr/>
          <p:nvPr/>
        </p:nvSpPr>
        <p:spPr>
          <a:xfrm flipV="1">
            <a:off x="7174739" y="6829574"/>
            <a:ext cx="1" cy="308859"/>
          </a:xfrm>
          <a:prstGeom prst="line">
            <a:avLst/>
          </a:prstGeom>
          <a:ln w="25400">
            <a:solidFill>
              <a:srgbClr val="5A5F5E"/>
            </a:solidFill>
            <a:miter lim="400000"/>
          </a:ln>
        </p:spPr>
        <p:txBody>
          <a:bodyPr lIns="50800" tIns="50800" rIns="50800" bIns="50800" anchor="ctr"/>
          <a:lstStyle/>
          <a:p>
            <a:pPr/>
          </a:p>
        </p:txBody>
      </p:sp>
      <p:sp>
        <p:nvSpPr>
          <p:cNvPr id="152" name="Shape 152"/>
          <p:cNvSpPr/>
          <p:nvPr/>
        </p:nvSpPr>
        <p:spPr>
          <a:xfrm flipV="1">
            <a:off x="7979639" y="6829574"/>
            <a:ext cx="1" cy="308859"/>
          </a:xfrm>
          <a:prstGeom prst="line">
            <a:avLst/>
          </a:prstGeom>
          <a:ln w="25400">
            <a:solidFill>
              <a:srgbClr val="5A5F5E"/>
            </a:solidFill>
            <a:miter lim="400000"/>
          </a:ln>
        </p:spPr>
        <p:txBody>
          <a:bodyPr lIns="50800" tIns="50800" rIns="50800" bIns="50800" anchor="ctr"/>
          <a:lstStyle/>
          <a:p>
            <a:pPr/>
          </a:p>
        </p:txBody>
      </p:sp>
      <p:sp>
        <p:nvSpPr>
          <p:cNvPr id="153" name="Shape 153"/>
          <p:cNvSpPr/>
          <p:nvPr/>
        </p:nvSpPr>
        <p:spPr>
          <a:xfrm flipV="1">
            <a:off x="8784539" y="6829574"/>
            <a:ext cx="1" cy="308859"/>
          </a:xfrm>
          <a:prstGeom prst="line">
            <a:avLst/>
          </a:prstGeom>
          <a:ln w="25400">
            <a:solidFill>
              <a:srgbClr val="5A5F5E"/>
            </a:solidFill>
            <a:miter lim="400000"/>
          </a:ln>
        </p:spPr>
        <p:txBody>
          <a:bodyPr lIns="50800" tIns="50800" rIns="50800" bIns="50800" anchor="ctr"/>
          <a:lstStyle/>
          <a:p>
            <a:pPr/>
          </a:p>
        </p:txBody>
      </p:sp>
      <p:sp>
        <p:nvSpPr>
          <p:cNvPr id="154" name="Shape 154"/>
          <p:cNvSpPr/>
          <p:nvPr/>
        </p:nvSpPr>
        <p:spPr>
          <a:xfrm flipV="1">
            <a:off x="9589439" y="6829574"/>
            <a:ext cx="1" cy="308859"/>
          </a:xfrm>
          <a:prstGeom prst="line">
            <a:avLst/>
          </a:prstGeom>
          <a:ln w="25400">
            <a:solidFill>
              <a:srgbClr val="5A5F5E"/>
            </a:solidFill>
            <a:miter lim="400000"/>
          </a:ln>
        </p:spPr>
        <p:txBody>
          <a:bodyPr lIns="50800" tIns="50800" rIns="50800" bIns="50800" anchor="ctr"/>
          <a:lstStyle/>
          <a:p>
            <a:pPr/>
          </a:p>
        </p:txBody>
      </p:sp>
      <p:sp>
        <p:nvSpPr>
          <p:cNvPr id="155" name="Shape 155"/>
          <p:cNvSpPr/>
          <p:nvPr/>
        </p:nvSpPr>
        <p:spPr>
          <a:xfrm flipV="1">
            <a:off x="10394339" y="6829574"/>
            <a:ext cx="1" cy="308859"/>
          </a:xfrm>
          <a:prstGeom prst="line">
            <a:avLst/>
          </a:prstGeom>
          <a:ln w="25400">
            <a:solidFill>
              <a:srgbClr val="5A5F5E"/>
            </a:solidFill>
            <a:miter lim="400000"/>
          </a:ln>
        </p:spPr>
        <p:txBody>
          <a:bodyPr lIns="50800" tIns="50800" rIns="50800" bIns="50800" anchor="ctr"/>
          <a:lstStyle/>
          <a:p>
            <a:pPr/>
          </a:p>
        </p:txBody>
      </p:sp>
      <p:sp>
        <p:nvSpPr>
          <p:cNvPr id="156" name="Shape 156"/>
          <p:cNvSpPr/>
          <p:nvPr/>
        </p:nvSpPr>
        <p:spPr>
          <a:xfrm flipV="1">
            <a:off x="11199239" y="6829574"/>
            <a:ext cx="1" cy="308859"/>
          </a:xfrm>
          <a:prstGeom prst="line">
            <a:avLst/>
          </a:prstGeom>
          <a:ln w="25400">
            <a:solidFill>
              <a:srgbClr val="5A5F5E"/>
            </a:solidFill>
            <a:miter lim="400000"/>
          </a:ln>
        </p:spPr>
        <p:txBody>
          <a:bodyPr lIns="50800" tIns="50800" rIns="50800" bIns="50800" anchor="ctr"/>
          <a:lstStyle/>
          <a:p>
            <a:pPr/>
          </a:p>
        </p:txBody>
      </p:sp>
      <p:sp>
        <p:nvSpPr>
          <p:cNvPr id="157" name="Shape 157"/>
          <p:cNvSpPr/>
          <p:nvPr/>
        </p:nvSpPr>
        <p:spPr>
          <a:xfrm flipV="1">
            <a:off x="12004140" y="6829574"/>
            <a:ext cx="1" cy="308859"/>
          </a:xfrm>
          <a:prstGeom prst="line">
            <a:avLst/>
          </a:prstGeom>
          <a:ln w="25400">
            <a:solidFill>
              <a:srgbClr val="5A5F5E"/>
            </a:solidFill>
            <a:miter lim="400000"/>
          </a:ln>
        </p:spPr>
        <p:txBody>
          <a:bodyPr lIns="50800" tIns="50800" rIns="50800" bIns="50800" anchor="ctr"/>
          <a:lstStyle/>
          <a:p>
            <a:pPr/>
          </a:p>
        </p:txBody>
      </p:sp>
      <p:sp>
        <p:nvSpPr>
          <p:cNvPr id="158" name="Shape 158"/>
          <p:cNvSpPr/>
          <p:nvPr/>
        </p:nvSpPr>
        <p:spPr>
          <a:xfrm>
            <a:off x="116579" y="7540774"/>
            <a:ext cx="1237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Jan 2014</a:t>
            </a:r>
          </a:p>
        </p:txBody>
      </p:sp>
      <p:sp>
        <p:nvSpPr>
          <p:cNvPr id="159" name="Shape 159"/>
          <p:cNvSpPr/>
          <p:nvPr/>
        </p:nvSpPr>
        <p:spPr>
          <a:xfrm>
            <a:off x="1726380" y="7540774"/>
            <a:ext cx="1237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Jan 2015</a:t>
            </a:r>
          </a:p>
        </p:txBody>
      </p:sp>
      <p:sp>
        <p:nvSpPr>
          <p:cNvPr id="160" name="Shape 160"/>
          <p:cNvSpPr/>
          <p:nvPr/>
        </p:nvSpPr>
        <p:spPr>
          <a:xfrm>
            <a:off x="-106824" y="5542037"/>
            <a:ext cx="1822413"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100$ Hostel Room Project</a:t>
            </a:r>
          </a:p>
        </p:txBody>
      </p:sp>
      <p:sp>
        <p:nvSpPr>
          <p:cNvPr id="161" name="Shape 161"/>
          <p:cNvSpPr/>
          <p:nvPr/>
        </p:nvSpPr>
        <p:spPr>
          <a:xfrm>
            <a:off x="1434131" y="3025625"/>
            <a:ext cx="1822413"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Funding and Faculty Support from CFER</a:t>
            </a:r>
          </a:p>
        </p:txBody>
      </p:sp>
      <p:sp>
        <p:nvSpPr>
          <p:cNvPr id="162" name="Shape 162"/>
          <p:cNvSpPr/>
          <p:nvPr/>
        </p:nvSpPr>
        <p:spPr>
          <a:xfrm>
            <a:off x="3394546" y="7540774"/>
            <a:ext cx="125887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Jun 2015</a:t>
            </a:r>
          </a:p>
        </p:txBody>
      </p:sp>
      <p:sp>
        <p:nvSpPr>
          <p:cNvPr id="163" name="Shape 163"/>
          <p:cNvSpPr/>
          <p:nvPr/>
        </p:nvSpPr>
        <p:spPr>
          <a:xfrm>
            <a:off x="4653732" y="3393925"/>
            <a:ext cx="1822413"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ARK Lab setup for IARC</a:t>
            </a:r>
          </a:p>
        </p:txBody>
      </p:sp>
      <p:sp>
        <p:nvSpPr>
          <p:cNvPr id="164" name="Shape 164"/>
          <p:cNvSpPr/>
          <p:nvPr/>
        </p:nvSpPr>
        <p:spPr>
          <a:xfrm>
            <a:off x="4870202" y="7489974"/>
            <a:ext cx="138947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Aug 2015</a:t>
            </a:r>
          </a:p>
        </p:txBody>
      </p:sp>
      <p:sp>
        <p:nvSpPr>
          <p:cNvPr id="165" name="Shape 165"/>
          <p:cNvSpPr/>
          <p:nvPr/>
        </p:nvSpPr>
        <p:spPr>
          <a:xfrm>
            <a:off x="6480003" y="7489974"/>
            <a:ext cx="13894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Aug 2015</a:t>
            </a:r>
          </a:p>
        </p:txBody>
      </p:sp>
      <p:sp>
        <p:nvSpPr>
          <p:cNvPr id="166" name="Shape 166"/>
          <p:cNvSpPr/>
          <p:nvPr/>
        </p:nvSpPr>
        <p:spPr>
          <a:xfrm>
            <a:off x="6293639" y="5016499"/>
            <a:ext cx="1822413"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atin typeface="Gill Sans SemiBold"/>
                <a:ea typeface="Gill Sans SemiBold"/>
                <a:cs typeface="Gill Sans SemiBold"/>
                <a:sym typeface="Gill Sans SemiBold"/>
              </a:defRPr>
            </a:lvl1pPr>
          </a:lstStyle>
          <a:p>
            <a:pPr/>
            <a:r>
              <a:t>First flight of self assembled drone</a:t>
            </a:r>
          </a:p>
        </p:txBody>
      </p:sp>
      <p:sp>
        <p:nvSpPr>
          <p:cNvPr id="167" name="Shape 167"/>
          <p:cNvSpPr/>
          <p:nvPr/>
        </p:nvSpPr>
        <p:spPr>
          <a:xfrm>
            <a:off x="8110602" y="7489974"/>
            <a:ext cx="13478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Sep 2015</a:t>
            </a:r>
          </a:p>
        </p:txBody>
      </p:sp>
      <p:sp>
        <p:nvSpPr>
          <p:cNvPr id="168" name="Shape 168"/>
          <p:cNvSpPr/>
          <p:nvPr/>
        </p:nvSpPr>
        <p:spPr>
          <a:xfrm>
            <a:off x="7873333" y="2949425"/>
            <a:ext cx="1822413"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Grid following using AR Drone</a:t>
            </a:r>
          </a:p>
        </p:txBody>
      </p:sp>
      <p:sp>
        <p:nvSpPr>
          <p:cNvPr id="169" name="Shape 169"/>
          <p:cNvSpPr/>
          <p:nvPr/>
        </p:nvSpPr>
        <p:spPr>
          <a:xfrm flipV="1">
            <a:off x="8784539" y="4621767"/>
            <a:ext cx="1" cy="2516666"/>
          </a:xfrm>
          <a:prstGeom prst="line">
            <a:avLst/>
          </a:prstGeom>
          <a:ln w="25400">
            <a:solidFill>
              <a:srgbClr val="5A5F5E"/>
            </a:solidFill>
            <a:miter lim="400000"/>
          </a:ln>
        </p:spPr>
        <p:txBody>
          <a:bodyPr lIns="50800" tIns="50800" rIns="50800" bIns="50800" anchor="ctr"/>
          <a:lstStyle/>
          <a:p>
            <a:pPr/>
          </a:p>
        </p:txBody>
      </p:sp>
      <p:sp>
        <p:nvSpPr>
          <p:cNvPr id="170" name="Shape 170"/>
          <p:cNvSpPr/>
          <p:nvPr/>
        </p:nvSpPr>
        <p:spPr>
          <a:xfrm>
            <a:off x="9621326" y="7489974"/>
            <a:ext cx="149733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April 2016</a:t>
            </a:r>
          </a:p>
        </p:txBody>
      </p:sp>
      <p:sp>
        <p:nvSpPr>
          <p:cNvPr id="171" name="Shape 171"/>
          <p:cNvSpPr/>
          <p:nvPr/>
        </p:nvSpPr>
        <p:spPr>
          <a:xfrm>
            <a:off x="9389942" y="5017531"/>
            <a:ext cx="1960104"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Self fabricated wooden chassis first flight</a:t>
            </a:r>
          </a:p>
        </p:txBody>
      </p:sp>
      <p:sp>
        <p:nvSpPr>
          <p:cNvPr id="172" name="Shape 172"/>
          <p:cNvSpPr/>
          <p:nvPr/>
        </p:nvSpPr>
        <p:spPr>
          <a:xfrm flipV="1">
            <a:off x="12004140" y="4546599"/>
            <a:ext cx="1" cy="2516665"/>
          </a:xfrm>
          <a:prstGeom prst="line">
            <a:avLst/>
          </a:prstGeom>
          <a:ln w="25400">
            <a:solidFill>
              <a:srgbClr val="5A5F5E"/>
            </a:solidFill>
            <a:miter lim="400000"/>
          </a:ln>
        </p:spPr>
        <p:txBody>
          <a:bodyPr lIns="50800" tIns="50800" rIns="50800" bIns="50800" anchor="ctr"/>
          <a:lstStyle/>
          <a:p>
            <a:pPr/>
          </a:p>
        </p:txBody>
      </p:sp>
      <p:sp>
        <p:nvSpPr>
          <p:cNvPr id="173" name="Shape 173"/>
          <p:cNvSpPr/>
          <p:nvPr/>
        </p:nvSpPr>
        <p:spPr>
          <a:xfrm>
            <a:off x="10955243" y="3499365"/>
            <a:ext cx="1960104" cy="91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atin typeface="Gill Sans SemiBold"/>
                <a:ea typeface="Gill Sans SemiBold"/>
                <a:cs typeface="Gill Sans SemiBold"/>
                <a:sym typeface="Gill Sans SemiBold"/>
              </a:defRPr>
            </a:lvl1pPr>
          </a:lstStyle>
          <a:p>
            <a:pPr/>
            <a:r>
              <a:t>First IARC participation</a:t>
            </a:r>
          </a:p>
        </p:txBody>
      </p:sp>
      <p:sp>
        <p:nvSpPr>
          <p:cNvPr id="174" name="Shape 174"/>
          <p:cNvSpPr/>
          <p:nvPr/>
        </p:nvSpPr>
        <p:spPr>
          <a:xfrm>
            <a:off x="11330203" y="7489974"/>
            <a:ext cx="13478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Sep 2016</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Vehicle design</a:t>
            </a:r>
          </a:p>
        </p:txBody>
      </p:sp>
      <p:graphicFrame>
        <p:nvGraphicFramePr>
          <p:cNvPr id="177" name="Table 177"/>
          <p:cNvGraphicFramePr/>
          <p:nvPr/>
        </p:nvGraphicFramePr>
        <p:xfrm>
          <a:off x="505569" y="2378012"/>
          <a:ext cx="5605562" cy="6792369"/>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2510343"/>
                <a:gridCol w="3082518"/>
              </a:tblGrid>
              <a:tr h="753296">
                <a:tc>
                  <a:txBody>
                    <a:bodyPr/>
                    <a:lstStyle/>
                    <a:p>
                      <a:pPr>
                        <a:defRPr>
                          <a:solidFill>
                            <a:srgbClr val="000000"/>
                          </a:solidFill>
                        </a:defRPr>
                      </a:pPr>
                      <a:r>
                        <a:rPr sz="1500">
                          <a:solidFill>
                            <a:srgbClr val="FFFFFF"/>
                          </a:solidFill>
                        </a:rPr>
                        <a:t>Description</a:t>
                      </a:r>
                    </a:p>
                  </a:txBody>
                  <a:tcPr marL="50800" marR="50800" marT="50800" marB="50800" anchor="ctr" anchorCtr="0" horzOverflow="overflow"/>
                </a:tc>
                <a:tc>
                  <a:txBody>
                    <a:bodyPr/>
                    <a:lstStyle/>
                    <a:p>
                      <a:pPr>
                        <a:defRPr>
                          <a:solidFill>
                            <a:srgbClr val="000000"/>
                          </a:solidFill>
                        </a:defRPr>
                      </a:pPr>
                      <a:r>
                        <a:rPr sz="1500">
                          <a:solidFill>
                            <a:srgbClr val="FFFFFF"/>
                          </a:solidFill>
                        </a:rPr>
                        <a:t>Component</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High Level Controller</a:t>
                      </a:r>
                    </a:p>
                  </a:txBody>
                  <a:tcPr marL="50800" marR="50800" marT="50800" marB="50800" anchor="ctr" anchorCtr="0" horzOverflow="overflow"/>
                </a:tc>
                <a:tc>
                  <a:txBody>
                    <a:bodyPr/>
                    <a:lstStyle/>
                    <a:p>
                      <a:pPr>
                        <a:defRPr>
                          <a:solidFill>
                            <a:srgbClr val="000000"/>
                          </a:solidFill>
                        </a:defRPr>
                      </a:pPr>
                      <a:r>
                        <a:rPr sz="1500">
                          <a:solidFill>
                            <a:srgbClr val="5A5F5E"/>
                          </a:solidFill>
                        </a:rPr>
                        <a:t>Raspberry Pi/Odroid</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Low Level Controller</a:t>
                      </a:r>
                    </a:p>
                  </a:txBody>
                  <a:tcPr marL="50800" marR="50800" marT="50800" marB="50800" anchor="ctr" anchorCtr="0" horzOverflow="overflow"/>
                </a:tc>
                <a:tc>
                  <a:txBody>
                    <a:bodyPr/>
                    <a:lstStyle/>
                    <a:p>
                      <a:pPr>
                        <a:defRPr>
                          <a:solidFill>
                            <a:srgbClr val="000000"/>
                          </a:solidFill>
                        </a:defRPr>
                      </a:pPr>
                      <a:r>
                        <a:rPr sz="1500">
                          <a:solidFill>
                            <a:srgbClr val="5A5F5E"/>
                          </a:solidFill>
                        </a:rPr>
                        <a:t>ArduPilot Mega
</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Electronic Speed Controllers</a:t>
                      </a:r>
                    </a:p>
                  </a:txBody>
                  <a:tcPr marL="50800" marR="50800" marT="50800" marB="50800" anchor="ctr" anchorCtr="0" horzOverflow="overflow"/>
                </a:tc>
                <a:tc>
                  <a:txBody>
                    <a:bodyPr/>
                    <a:lstStyle/>
                    <a:p>
                      <a:pPr>
                        <a:defRPr>
                          <a:solidFill>
                            <a:srgbClr val="000000"/>
                          </a:solidFill>
                        </a:defRPr>
                      </a:pPr>
                      <a:r>
                        <a:rPr sz="1500">
                          <a:solidFill>
                            <a:srgbClr val="5A5F5E"/>
                          </a:solidFill>
                        </a:rPr>
                        <a:t>45A OPTO</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Battery</a:t>
                      </a:r>
                    </a:p>
                  </a:txBody>
                  <a:tcPr marL="50800" marR="50800" marT="50800" marB="50800" anchor="ctr" anchorCtr="0" horzOverflow="overflow"/>
                </a:tc>
                <a:tc>
                  <a:txBody>
                    <a:bodyPr/>
                    <a:lstStyle/>
                    <a:p>
                      <a:pPr>
                        <a:defRPr>
                          <a:solidFill>
                            <a:srgbClr val="000000"/>
                          </a:solidFill>
                        </a:defRPr>
                      </a:pPr>
                      <a:r>
                        <a:rPr sz="1500">
                          <a:solidFill>
                            <a:srgbClr val="5A5F5E"/>
                          </a:solidFill>
                        </a:rPr>
                        <a:t>11.1V/6000 mAh + 11.V/2000mAh</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Motors</a:t>
                      </a:r>
                    </a:p>
                  </a:txBody>
                  <a:tcPr marL="50800" marR="50800" marT="50800" marB="50800" anchor="ctr" anchorCtr="0" horzOverflow="overflow"/>
                </a:tc>
                <a:tc>
                  <a:txBody>
                    <a:bodyPr/>
                    <a:lstStyle/>
                    <a:p>
                      <a:pPr>
                        <a:defRPr>
                          <a:solidFill>
                            <a:srgbClr val="000000"/>
                          </a:solidFill>
                        </a:defRPr>
                      </a:pPr>
                      <a:r>
                        <a:rPr sz="1500">
                          <a:solidFill>
                            <a:srgbClr val="5A5F5E"/>
                          </a:solidFill>
                        </a:rPr>
                        <a:t>Turnigy Multi-star, 6 x 850kv BLDC</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Propellers</a:t>
                      </a:r>
                    </a:p>
                  </a:txBody>
                  <a:tcPr marL="50800" marR="50800" marT="50800" marB="50800" anchor="ctr" anchorCtr="0" horzOverflow="overflow"/>
                </a:tc>
                <a:tc>
                  <a:txBody>
                    <a:bodyPr/>
                    <a:lstStyle/>
                    <a:p>
                      <a:pPr>
                        <a:defRPr>
                          <a:solidFill>
                            <a:srgbClr val="000000"/>
                          </a:solidFill>
                        </a:defRPr>
                      </a:pPr>
                      <a:r>
                        <a:rPr sz="1500">
                          <a:solidFill>
                            <a:srgbClr val="5A5F5E"/>
                          </a:solidFill>
                        </a:rPr>
                        <a:t>11 in x 4.7 in</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Camera</a:t>
                      </a:r>
                    </a:p>
                  </a:txBody>
                  <a:tcPr marL="50800" marR="50800" marT="50800" marB="50800" anchor="ctr" anchorCtr="0" horzOverflow="overflow"/>
                </a:tc>
                <a:tc>
                  <a:txBody>
                    <a:bodyPr/>
                    <a:lstStyle/>
                    <a:p>
                      <a:pPr>
                        <a:defRPr>
                          <a:solidFill>
                            <a:srgbClr val="000000"/>
                          </a:solidFill>
                        </a:defRPr>
                      </a:pPr>
                      <a:r>
                        <a:rPr sz="1500">
                          <a:solidFill>
                            <a:srgbClr val="5A5F5E"/>
                          </a:solidFill>
                        </a:rPr>
                        <a:t>Logitech 30 FPS, 78 degree FOV, 16: 9</a:t>
                      </a:r>
                    </a:p>
                  </a:txBody>
                  <a:tcPr marL="50800" marR="50800" marT="50800" marB="50800" anchor="ctr" anchorCtr="0" horzOverflow="overflow"/>
                </a:tc>
              </a:tr>
              <a:tr h="753296">
                <a:tc>
                  <a:txBody>
                    <a:bodyPr/>
                    <a:lstStyle/>
                    <a:p>
                      <a:pPr>
                        <a:defRPr>
                          <a:solidFill>
                            <a:srgbClr val="000000"/>
                          </a:solidFill>
                        </a:defRPr>
                      </a:pPr>
                      <a:r>
                        <a:rPr sz="1500">
                          <a:solidFill>
                            <a:srgbClr val="5A5F5E"/>
                          </a:solidFill>
                        </a:rPr>
                        <a:t>Chasis</a:t>
                      </a:r>
                    </a:p>
                  </a:txBody>
                  <a:tcPr marL="50800" marR="50800" marT="50800" marB="50800" anchor="ctr" anchorCtr="0" horzOverflow="overflow"/>
                </a:tc>
                <a:tc>
                  <a:txBody>
                    <a:bodyPr/>
                    <a:lstStyle/>
                    <a:p>
                      <a:pPr>
                        <a:defRPr>
                          <a:solidFill>
                            <a:srgbClr val="000000"/>
                          </a:solidFill>
                        </a:defRPr>
                      </a:pPr>
                      <a:r>
                        <a:rPr sz="1500">
                          <a:solidFill>
                            <a:srgbClr val="5A5F5E"/>
                          </a:solidFill>
                        </a:rPr>
                        <a:t>Self Fabricated using Wood for fast iterations</a:t>
                      </a:r>
                    </a:p>
                  </a:txBody>
                  <a:tcPr marL="50800" marR="50800" marT="50800" marB="50800" anchor="ctr" anchorCtr="0" horzOverflow="overflow"/>
                </a:tc>
              </a:tr>
            </a:tbl>
          </a:graphicData>
        </a:graphic>
      </p:graphicFrame>
      <p:pic>
        <p:nvPicPr>
          <p:cNvPr id="178" name="pasted-image.tiff"/>
          <p:cNvPicPr>
            <a:picLocks noChangeAspect="1"/>
          </p:cNvPicPr>
          <p:nvPr/>
        </p:nvPicPr>
        <p:blipFill>
          <a:blip r:embed="rId3">
            <a:extLst/>
          </a:blip>
          <a:stretch>
            <a:fillRect/>
          </a:stretch>
        </p:blipFill>
        <p:spPr>
          <a:xfrm>
            <a:off x="6972300" y="5402559"/>
            <a:ext cx="5080001" cy="3759201"/>
          </a:xfrm>
          <a:prstGeom prst="rect">
            <a:avLst/>
          </a:prstGeom>
          <a:ln w="12700">
            <a:miter lim="400000"/>
          </a:ln>
        </p:spPr>
      </p:pic>
      <p:sp>
        <p:nvSpPr>
          <p:cNvPr id="179" name="Shape 179"/>
          <p:cNvSpPr/>
          <p:nvPr/>
        </p:nvSpPr>
        <p:spPr>
          <a:xfrm>
            <a:off x="7576396" y="9241108"/>
            <a:ext cx="3871808" cy="46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ARK Lab in IIT Kharagpur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355600" y="215900"/>
            <a:ext cx="12293600" cy="2438400"/>
          </a:xfrm>
          <a:prstGeom prst="rect">
            <a:avLst/>
          </a:prstGeom>
        </p:spPr>
        <p:txBody>
          <a:bodyPr/>
          <a:lstStyle/>
          <a:p>
            <a:pPr/>
            <a:r>
              <a:t>simulation</a:t>
            </a:r>
          </a:p>
        </p:txBody>
      </p:sp>
      <p:pic>
        <p:nvPicPr>
          <p:cNvPr id="184" name="pasted-image.tiff"/>
          <p:cNvPicPr>
            <a:picLocks noChangeAspect="1"/>
          </p:cNvPicPr>
          <p:nvPr/>
        </p:nvPicPr>
        <p:blipFill>
          <a:blip r:embed="rId3">
            <a:extLst/>
          </a:blip>
          <a:stretch>
            <a:fillRect/>
          </a:stretch>
        </p:blipFill>
        <p:spPr>
          <a:xfrm>
            <a:off x="2165350" y="2438400"/>
            <a:ext cx="8674100" cy="4876800"/>
          </a:xfrm>
          <a:prstGeom prst="rect">
            <a:avLst/>
          </a:prstGeom>
          <a:ln w="12700">
            <a:miter lim="400000"/>
          </a:ln>
        </p:spPr>
      </p:pic>
      <p:sp>
        <p:nvSpPr>
          <p:cNvPr id="185" name="Shape 185"/>
          <p:cNvSpPr/>
          <p:nvPr/>
        </p:nvSpPr>
        <p:spPr>
          <a:xfrm>
            <a:off x="5227556" y="7438534"/>
            <a:ext cx="254968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Gazebo Simulation</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355600" y="38100"/>
            <a:ext cx="12293600" cy="2438400"/>
          </a:xfrm>
          <a:prstGeom prst="rect">
            <a:avLst/>
          </a:prstGeom>
        </p:spPr>
        <p:txBody>
          <a:bodyPr/>
          <a:lstStyle/>
          <a:p>
            <a:pPr lvl="1"/>
            <a:r>
              <a:t>Sytem architecture</a:t>
            </a:r>
          </a:p>
        </p:txBody>
      </p:sp>
      <p:pic>
        <p:nvPicPr>
          <p:cNvPr id="190" name="pasted-image.png"/>
          <p:cNvPicPr>
            <a:picLocks noChangeAspect="1"/>
          </p:cNvPicPr>
          <p:nvPr/>
        </p:nvPicPr>
        <p:blipFill>
          <a:blip r:embed="rId3">
            <a:extLst/>
          </a:blip>
          <a:stretch>
            <a:fillRect/>
          </a:stretch>
        </p:blipFill>
        <p:spPr>
          <a:xfrm>
            <a:off x="3672749" y="1955058"/>
            <a:ext cx="5659302" cy="7431174"/>
          </a:xfrm>
          <a:prstGeom prst="rect">
            <a:avLst/>
          </a:prstGeom>
          <a:ln w="12700">
            <a:miter lim="400000"/>
          </a:ln>
        </p:spPr>
      </p:pic>
      <p:sp>
        <p:nvSpPr>
          <p:cNvPr id="191" name="Shape 191"/>
          <p:cNvSpPr/>
          <p:nvPr/>
        </p:nvSpPr>
        <p:spPr>
          <a:xfrm>
            <a:off x="7824787" y="7792111"/>
            <a:ext cx="1765632" cy="1868356"/>
          </a:xfrm>
          <a:prstGeom prst="rect">
            <a:avLst/>
          </a:prstGeom>
          <a:solidFill>
            <a:srgbClr val="F0F2F5"/>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355600" y="215900"/>
            <a:ext cx="12293600" cy="2438400"/>
          </a:xfrm>
          <a:prstGeom prst="rect">
            <a:avLst/>
          </a:prstGeom>
        </p:spPr>
        <p:txBody>
          <a:bodyPr/>
          <a:lstStyle/>
          <a:p>
            <a:pPr/>
            <a:r>
              <a:t>TRUE VALUE SETUP</a:t>
            </a:r>
          </a:p>
        </p:txBody>
      </p:sp>
      <p:pic>
        <p:nvPicPr>
          <p:cNvPr id="196" name="pasted-image.tiff"/>
          <p:cNvPicPr>
            <a:picLocks noChangeAspect="1"/>
          </p:cNvPicPr>
          <p:nvPr/>
        </p:nvPicPr>
        <p:blipFill>
          <a:blip r:embed="rId3">
            <a:extLst/>
          </a:blip>
          <a:stretch>
            <a:fillRect/>
          </a:stretch>
        </p:blipFill>
        <p:spPr>
          <a:xfrm>
            <a:off x="1917839" y="2275062"/>
            <a:ext cx="9169122" cy="5203476"/>
          </a:xfrm>
          <a:prstGeom prst="rect">
            <a:avLst/>
          </a:prstGeom>
          <a:ln w="12700">
            <a:miter lim="400000"/>
          </a:ln>
        </p:spPr>
      </p:pic>
      <p:sp>
        <p:nvSpPr>
          <p:cNvPr id="197" name="Shape 197"/>
          <p:cNvSpPr/>
          <p:nvPr/>
        </p:nvSpPr>
        <p:spPr>
          <a:xfrm>
            <a:off x="3494006" y="7649994"/>
            <a:ext cx="601678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True value setup using April Tags and cameras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355600" y="215900"/>
            <a:ext cx="12293600" cy="2438400"/>
          </a:xfrm>
          <a:prstGeom prst="rect">
            <a:avLst/>
          </a:prstGeom>
        </p:spPr>
        <p:txBody>
          <a:bodyPr/>
          <a:lstStyle/>
          <a:p>
            <a:pPr/>
            <a:r>
              <a:t>Localisation</a:t>
            </a:r>
          </a:p>
        </p:txBody>
      </p:sp>
      <p:pic>
        <p:nvPicPr>
          <p:cNvPr id="202" name="pasted-image.tiff"/>
          <p:cNvPicPr>
            <a:picLocks noChangeAspect="1"/>
          </p:cNvPicPr>
          <p:nvPr/>
        </p:nvPicPr>
        <p:blipFill>
          <a:blip r:embed="rId2">
            <a:extLst/>
          </a:blip>
          <a:stretch>
            <a:fillRect/>
          </a:stretch>
        </p:blipFill>
        <p:spPr>
          <a:xfrm>
            <a:off x="478915" y="1989876"/>
            <a:ext cx="3561219" cy="2367164"/>
          </a:xfrm>
          <a:prstGeom prst="rect">
            <a:avLst/>
          </a:prstGeom>
          <a:ln w="12700">
            <a:miter lim="400000"/>
          </a:ln>
        </p:spPr>
      </p:pic>
      <p:pic>
        <p:nvPicPr>
          <p:cNvPr id="203" name="pasted-image.tiff"/>
          <p:cNvPicPr>
            <a:picLocks noChangeAspect="1"/>
          </p:cNvPicPr>
          <p:nvPr/>
        </p:nvPicPr>
        <p:blipFill>
          <a:blip r:embed="rId3">
            <a:extLst/>
          </a:blip>
          <a:stretch>
            <a:fillRect/>
          </a:stretch>
        </p:blipFill>
        <p:spPr>
          <a:xfrm>
            <a:off x="4721791" y="1989876"/>
            <a:ext cx="3561218" cy="2367164"/>
          </a:xfrm>
          <a:prstGeom prst="rect">
            <a:avLst/>
          </a:prstGeom>
          <a:ln w="12700">
            <a:miter lim="400000"/>
          </a:ln>
        </p:spPr>
      </p:pic>
      <p:pic>
        <p:nvPicPr>
          <p:cNvPr id="204" name="pasted-image.tiff"/>
          <p:cNvPicPr>
            <a:picLocks noChangeAspect="1"/>
          </p:cNvPicPr>
          <p:nvPr/>
        </p:nvPicPr>
        <p:blipFill>
          <a:blip r:embed="rId4">
            <a:extLst/>
          </a:blip>
          <a:stretch>
            <a:fillRect/>
          </a:stretch>
        </p:blipFill>
        <p:spPr>
          <a:xfrm>
            <a:off x="8964666" y="1989876"/>
            <a:ext cx="3561219" cy="2367164"/>
          </a:xfrm>
          <a:prstGeom prst="rect">
            <a:avLst/>
          </a:prstGeom>
          <a:ln w="12700">
            <a:miter lim="400000"/>
          </a:ln>
        </p:spPr>
      </p:pic>
      <p:sp>
        <p:nvSpPr>
          <p:cNvPr id="205" name="Shape 205"/>
          <p:cNvSpPr/>
          <p:nvPr/>
        </p:nvSpPr>
        <p:spPr>
          <a:xfrm>
            <a:off x="4051353" y="3046077"/>
            <a:ext cx="659219" cy="254762"/>
          </a:xfrm>
          <a:prstGeom prst="rightArrow">
            <a:avLst>
              <a:gd name="adj1" fmla="val 32000"/>
              <a:gd name="adj2" fmla="val 165606"/>
            </a:avLst>
          </a:prstGeom>
          <a:solidFill>
            <a:srgbClr val="808785"/>
          </a:solidFill>
          <a:ln w="12700">
            <a:miter lim="400000"/>
          </a:ln>
        </p:spPr>
        <p:txBody>
          <a:bodyPr lIns="50800" tIns="50800" rIns="50800" bIns="50800" anchor="ctr"/>
          <a:lstStyle/>
          <a:p>
            <a:pPr>
              <a:defRPr>
                <a:solidFill>
                  <a:srgbClr val="FFFFFF"/>
                </a:solidFill>
              </a:defRPr>
            </a:pPr>
          </a:p>
        </p:txBody>
      </p:sp>
      <p:sp>
        <p:nvSpPr>
          <p:cNvPr id="206" name="Shape 206"/>
          <p:cNvSpPr/>
          <p:nvPr/>
        </p:nvSpPr>
        <p:spPr>
          <a:xfrm>
            <a:off x="8294228" y="3046077"/>
            <a:ext cx="659219" cy="254762"/>
          </a:xfrm>
          <a:prstGeom prst="rightArrow">
            <a:avLst>
              <a:gd name="adj1" fmla="val 32000"/>
              <a:gd name="adj2" fmla="val 165606"/>
            </a:avLst>
          </a:prstGeom>
          <a:solidFill>
            <a:srgbClr val="808785"/>
          </a:solidFill>
          <a:ln w="12700">
            <a:miter lim="400000"/>
          </a:ln>
        </p:spPr>
        <p:txBody>
          <a:bodyPr lIns="50800" tIns="50800" rIns="50800" bIns="50800" anchor="ctr"/>
          <a:lstStyle/>
          <a:p>
            <a:pPr>
              <a:defRPr>
                <a:solidFill>
                  <a:srgbClr val="FFFFFF"/>
                </a:solidFill>
              </a:defRPr>
            </a:pPr>
          </a:p>
        </p:txBody>
      </p:sp>
      <p:pic>
        <p:nvPicPr>
          <p:cNvPr id="207" name="pasted-image.png"/>
          <p:cNvPicPr>
            <a:picLocks noChangeAspect="1"/>
          </p:cNvPicPr>
          <p:nvPr/>
        </p:nvPicPr>
        <p:blipFill>
          <a:blip r:embed="rId5">
            <a:extLst/>
          </a:blip>
          <a:stretch>
            <a:fillRect/>
          </a:stretch>
        </p:blipFill>
        <p:spPr>
          <a:xfrm>
            <a:off x="3757316" y="4915805"/>
            <a:ext cx="5490168" cy="4117626"/>
          </a:xfrm>
          <a:prstGeom prst="rect">
            <a:avLst/>
          </a:prstGeom>
          <a:ln w="12700">
            <a:miter lim="400000"/>
          </a:ln>
        </p:spPr>
      </p:pic>
      <p:sp>
        <p:nvSpPr>
          <p:cNvPr id="208" name="Shape 208"/>
          <p:cNvSpPr/>
          <p:nvPr/>
        </p:nvSpPr>
        <p:spPr>
          <a:xfrm>
            <a:off x="4982083" y="4430389"/>
            <a:ext cx="304063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Grid based localisation</a:t>
            </a:r>
          </a:p>
        </p:txBody>
      </p:sp>
      <p:sp>
        <p:nvSpPr>
          <p:cNvPr id="209" name="Shape 209"/>
          <p:cNvSpPr/>
          <p:nvPr/>
        </p:nvSpPr>
        <p:spPr>
          <a:xfrm>
            <a:off x="5887718" y="9048946"/>
            <a:ext cx="164195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ORB-SLAM</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355600" y="215900"/>
            <a:ext cx="12293600" cy="2438400"/>
          </a:xfrm>
          <a:prstGeom prst="rect">
            <a:avLst/>
          </a:prstGeom>
        </p:spPr>
        <p:txBody>
          <a:bodyPr/>
          <a:lstStyle/>
          <a:p>
            <a:pPr/>
            <a:r>
              <a:t>object detection and tracking</a:t>
            </a:r>
          </a:p>
        </p:txBody>
      </p:sp>
      <p:pic>
        <p:nvPicPr>
          <p:cNvPr id="212" name="pasted-image.png"/>
          <p:cNvPicPr>
            <a:picLocks noChangeAspect="1"/>
          </p:cNvPicPr>
          <p:nvPr/>
        </p:nvPicPr>
        <p:blipFill>
          <a:blip r:embed="rId3">
            <a:extLst/>
          </a:blip>
          <a:srcRect l="0" t="18223" r="0" b="24708"/>
          <a:stretch>
            <a:fillRect/>
          </a:stretch>
        </p:blipFill>
        <p:spPr>
          <a:xfrm>
            <a:off x="1979724" y="2941042"/>
            <a:ext cx="9045414" cy="387154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355600" y="215900"/>
            <a:ext cx="12293600" cy="2438400"/>
          </a:xfrm>
          <a:prstGeom prst="rect">
            <a:avLst/>
          </a:prstGeom>
        </p:spPr>
        <p:txBody>
          <a:bodyPr/>
          <a:lstStyle/>
          <a:p>
            <a:pPr/>
            <a:r>
              <a:t>Obstacle avoidance</a:t>
            </a:r>
          </a:p>
        </p:txBody>
      </p:sp>
      <p:grpSp>
        <p:nvGrpSpPr>
          <p:cNvPr id="230" name="Group 230"/>
          <p:cNvGrpSpPr/>
          <p:nvPr/>
        </p:nvGrpSpPr>
        <p:grpSpPr>
          <a:xfrm>
            <a:off x="2720975" y="2331839"/>
            <a:ext cx="7562820" cy="7096442"/>
            <a:chOff x="0" y="0"/>
            <a:chExt cx="7562819" cy="7096441"/>
          </a:xfrm>
        </p:grpSpPr>
        <p:pic>
          <p:nvPicPr>
            <p:cNvPr id="217" name="pasted-image.png"/>
            <p:cNvPicPr>
              <a:picLocks noChangeAspect="1"/>
            </p:cNvPicPr>
            <p:nvPr/>
          </p:nvPicPr>
          <p:blipFill>
            <a:blip r:embed="rId2">
              <a:extLst/>
            </a:blip>
            <a:srcRect l="0" t="2469" r="13978" b="2469"/>
            <a:stretch>
              <a:fillRect/>
            </a:stretch>
          </p:blipFill>
          <p:spPr>
            <a:xfrm>
              <a:off x="0" y="0"/>
              <a:ext cx="7562820" cy="7096442"/>
            </a:xfrm>
            <a:prstGeom prst="rect">
              <a:avLst/>
            </a:prstGeom>
            <a:ln w="12700" cap="flat">
              <a:noFill/>
              <a:miter lim="400000"/>
            </a:ln>
            <a:effectLst/>
          </p:spPr>
        </p:pic>
        <p:sp>
          <p:nvSpPr>
            <p:cNvPr id="218" name="Shape 218"/>
            <p:cNvSpPr/>
            <p:nvPr/>
          </p:nvSpPr>
          <p:spPr>
            <a:xfrm rot="12800819">
              <a:off x="2719064" y="4724301"/>
              <a:ext cx="560763" cy="940317"/>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19" name="Shape 219"/>
            <p:cNvSpPr/>
            <p:nvPr/>
          </p:nvSpPr>
          <p:spPr>
            <a:xfrm rot="12800819">
              <a:off x="4558344" y="1441506"/>
              <a:ext cx="560763" cy="940317"/>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20" name="Shape 220"/>
            <p:cNvSpPr/>
            <p:nvPr/>
          </p:nvSpPr>
          <p:spPr>
            <a:xfrm rot="8955204">
              <a:off x="4558344" y="4724301"/>
              <a:ext cx="560763" cy="940317"/>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21" name="Shape 221"/>
            <p:cNvSpPr/>
            <p:nvPr/>
          </p:nvSpPr>
          <p:spPr>
            <a:xfrm rot="8955204">
              <a:off x="2719064" y="1679398"/>
              <a:ext cx="560763" cy="940318"/>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22" name="Shape 222"/>
            <p:cNvSpPr/>
            <p:nvPr/>
          </p:nvSpPr>
          <p:spPr>
            <a:xfrm rot="5444374">
              <a:off x="5478320" y="3078102"/>
              <a:ext cx="560763" cy="940317"/>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23" name="Shape 223"/>
            <p:cNvSpPr/>
            <p:nvPr/>
          </p:nvSpPr>
          <p:spPr>
            <a:xfrm rot="5444374">
              <a:off x="1719739" y="3078102"/>
              <a:ext cx="560763" cy="940317"/>
            </a:xfrm>
            <a:prstGeom prst="rect">
              <a:avLst/>
            </a:prstGeom>
            <a:solidFill>
              <a:srgbClr val="AB1802"/>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224" name="Shape 224"/>
            <p:cNvSpPr/>
            <p:nvPr/>
          </p:nvSpPr>
          <p:spPr>
            <a:xfrm>
              <a:off x="3269043" y="1589566"/>
              <a:ext cx="389764" cy="644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1</a:t>
              </a:r>
            </a:p>
          </p:txBody>
        </p:sp>
        <p:sp>
          <p:nvSpPr>
            <p:cNvPr id="225" name="Shape 225"/>
            <p:cNvSpPr/>
            <p:nvPr/>
          </p:nvSpPr>
          <p:spPr>
            <a:xfrm>
              <a:off x="5378482" y="1805279"/>
              <a:ext cx="389763" cy="644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2</a:t>
              </a:r>
            </a:p>
          </p:txBody>
        </p:sp>
        <p:sp>
          <p:nvSpPr>
            <p:cNvPr id="226" name="Shape 226"/>
            <p:cNvSpPr/>
            <p:nvPr/>
          </p:nvSpPr>
          <p:spPr>
            <a:xfrm>
              <a:off x="5563820" y="3932294"/>
              <a:ext cx="389763" cy="644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3</a:t>
              </a:r>
            </a:p>
          </p:txBody>
        </p:sp>
        <p:sp>
          <p:nvSpPr>
            <p:cNvPr id="227" name="Shape 227"/>
            <p:cNvSpPr/>
            <p:nvPr/>
          </p:nvSpPr>
          <p:spPr>
            <a:xfrm>
              <a:off x="4241884" y="5205658"/>
              <a:ext cx="389763" cy="644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4</a:t>
              </a:r>
            </a:p>
          </p:txBody>
        </p:sp>
        <p:sp>
          <p:nvSpPr>
            <p:cNvPr id="228" name="Shape 228"/>
            <p:cNvSpPr/>
            <p:nvPr/>
          </p:nvSpPr>
          <p:spPr>
            <a:xfrm>
              <a:off x="2127282" y="5205658"/>
              <a:ext cx="389764" cy="644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5</a:t>
              </a:r>
            </a:p>
          </p:txBody>
        </p:sp>
        <p:sp>
          <p:nvSpPr>
            <p:cNvPr id="229" name="Shape 229"/>
            <p:cNvSpPr/>
            <p:nvPr/>
          </p:nvSpPr>
          <p:spPr>
            <a:xfrm>
              <a:off x="1263071" y="2535974"/>
              <a:ext cx="389763" cy="644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900">
                  <a:latin typeface="Arial"/>
                  <a:ea typeface="Arial"/>
                  <a:cs typeface="Arial"/>
                  <a:sym typeface="Arial"/>
                </a:defRPr>
              </a:lvl1pPr>
            </a:lstStyle>
            <a:p>
              <a:pPr/>
              <a:r>
                <a:t>6</a:t>
              </a:r>
            </a:p>
          </p:txBody>
        </p:sp>
      </p:gr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