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6"/>
    <p:restoredTop sz="92800"/>
  </p:normalViewPr>
  <p:slideViewPr>
    <p:cSldViewPr snapToGrid="0" snapToObjects="1">
      <p:cViewPr>
        <p:scale>
          <a:sx n="120" d="100"/>
          <a:sy n="120" d="100"/>
        </p:scale>
        <p:origin x="1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F9C-E980-AB4A-893E-E41FE8F2B31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562-C136-B842-A596-6460A3D3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4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F9C-E980-AB4A-893E-E41FE8F2B31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562-C136-B842-A596-6460A3D3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5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F9C-E980-AB4A-893E-E41FE8F2B31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562-C136-B842-A596-6460A3D3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6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F9C-E980-AB4A-893E-E41FE8F2B31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562-C136-B842-A596-6460A3D3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9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F9C-E980-AB4A-893E-E41FE8F2B31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562-C136-B842-A596-6460A3D3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0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F9C-E980-AB4A-893E-E41FE8F2B31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562-C136-B842-A596-6460A3D3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F9C-E980-AB4A-893E-E41FE8F2B31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562-C136-B842-A596-6460A3D3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1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F9C-E980-AB4A-893E-E41FE8F2B31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562-C136-B842-A596-6460A3D3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2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F9C-E980-AB4A-893E-E41FE8F2B31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562-C136-B842-A596-6460A3D3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5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F9C-E980-AB4A-893E-E41FE8F2B31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562-C136-B842-A596-6460A3D3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9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F9C-E980-AB4A-893E-E41FE8F2B31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0562-C136-B842-A596-6460A3D3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7BF9C-E980-AB4A-893E-E41FE8F2B317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D0562-C136-B842-A596-6460A3D3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0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microsoft.com/office/2007/relationships/hdphoto" Target="../media/hdphoto2.wdp"/><Relationship Id="rId7" Type="http://schemas.openxmlformats.org/officeDocument/2006/relationships/image" Target="../media/image4.png"/><Relationship Id="rId8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548640"/>
            <a:ext cx="6286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arke Neue" charset="0"/>
                <a:ea typeface="Larke Neue" charset="0"/>
                <a:cs typeface="Larke Neue" charset="0"/>
              </a:rPr>
              <a:t>4W MARKETING AND ADVERTISING SOLUTIONS, INC.</a:t>
            </a:r>
          </a:p>
          <a:p>
            <a:endParaRPr lang="en-US" dirty="0">
              <a:latin typeface="Larke Neue" charset="0"/>
              <a:ea typeface="Larke Neue" charset="0"/>
              <a:cs typeface="Larke Neue" charset="0"/>
            </a:endParaRPr>
          </a:p>
          <a:p>
            <a:r>
              <a:rPr lang="en-US" dirty="0" smtClean="0">
                <a:latin typeface="Larke Neue" charset="0"/>
                <a:ea typeface="Larke Neue" charset="0"/>
                <a:cs typeface="Larke Neue" charset="0"/>
              </a:rPr>
              <a:t>Your one-stop full-service partner agency driven and dedicated to fulfilling all your marketing and advertising needs.</a:t>
            </a:r>
            <a:endParaRPr lang="en-US" dirty="0">
              <a:latin typeface="Larke Neue" charset="0"/>
              <a:ea typeface="Larke Neue" charset="0"/>
              <a:cs typeface="Larke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" y="2138482"/>
            <a:ext cx="6286500" cy="1587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Larke Neue" charset="0"/>
                <a:ea typeface="Larke Neue" charset="0"/>
                <a:cs typeface="Larke Neue" charset="0"/>
              </a:rPr>
              <a:t>We are here to provide effective, creative solutions that add value and convenience to our clients, with a focus on below-the-line executions and trade marketing.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2446020" y="3354169"/>
            <a:ext cx="1943100" cy="388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Novecento sans wide Normal" charset="0"/>
                <a:ea typeface="Novecento sans wide Normal" charset="0"/>
                <a:cs typeface="Novecento sans wide Normal" charset="0"/>
              </a:rPr>
              <a:t>Learn about us</a:t>
            </a:r>
            <a:endParaRPr lang="en-US" dirty="0">
              <a:latin typeface="Novecento sans wide Normal" charset="0"/>
              <a:ea typeface="Novecento sans wide Normal" charset="0"/>
              <a:cs typeface="Novecento sans wide Norm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20" y="4023360"/>
            <a:ext cx="628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Larke Neue" charset="0"/>
                <a:ea typeface="Larke Neue" charset="0"/>
                <a:cs typeface="Larke Neue" charset="0"/>
              </a:rPr>
              <a:t>Our range of products and services include</a:t>
            </a:r>
            <a:endParaRPr lang="en-US" sz="1600" dirty="0">
              <a:latin typeface="Larke Neue" charset="0"/>
              <a:ea typeface="Larke Neue" charset="0"/>
              <a:cs typeface="Larke Neue" charset="0"/>
            </a:endParaRPr>
          </a:p>
          <a:p>
            <a:r>
              <a:rPr lang="en-US" sz="1600" dirty="0" smtClean="0">
                <a:latin typeface="Larke Neue" charset="0"/>
                <a:ea typeface="Larke Neue" charset="0"/>
                <a:cs typeface="Larke Neue" charset="0"/>
              </a:rPr>
              <a:t>Events Concepts &amp; Management	Printing and Installation</a:t>
            </a:r>
          </a:p>
          <a:p>
            <a:r>
              <a:rPr lang="en-US" sz="1600" dirty="0" smtClean="0">
                <a:latin typeface="Larke Neue" charset="0"/>
                <a:ea typeface="Larke Neue" charset="0"/>
                <a:cs typeface="Larke Neue" charset="0"/>
              </a:rPr>
              <a:t>(list </a:t>
            </a:r>
            <a:r>
              <a:rPr lang="en-US" sz="1600" dirty="0" err="1" smtClean="0">
                <a:latin typeface="Larke Neue" charset="0"/>
                <a:ea typeface="Larke Neue" charset="0"/>
                <a:cs typeface="Larke Neue" charset="0"/>
              </a:rPr>
              <a:t>mo</a:t>
            </a:r>
            <a:r>
              <a:rPr lang="en-US" sz="1600" dirty="0" smtClean="0">
                <a:latin typeface="Larke Neue" charset="0"/>
                <a:ea typeface="Larke Neue" charset="0"/>
                <a:cs typeface="Larke Neue" charset="0"/>
              </a:rPr>
              <a:t> </a:t>
            </a:r>
            <a:r>
              <a:rPr lang="en-US" sz="1600" dirty="0" err="1" smtClean="0">
                <a:latin typeface="Larke Neue" charset="0"/>
                <a:ea typeface="Larke Neue" charset="0"/>
                <a:cs typeface="Larke Neue" charset="0"/>
              </a:rPr>
              <a:t>nalang</a:t>
            </a:r>
            <a:r>
              <a:rPr lang="en-US" sz="1600" dirty="0">
                <a:latin typeface="Larke Neue" charset="0"/>
                <a:ea typeface="Larke Neue" charset="0"/>
                <a:cs typeface="Larke Neue" charset="0"/>
              </a:rPr>
              <a:t> </a:t>
            </a:r>
            <a:r>
              <a:rPr lang="en-US" sz="1600" dirty="0" smtClean="0">
                <a:latin typeface="Larke Neue" charset="0"/>
                <a:ea typeface="Larke Neue" charset="0"/>
                <a:cs typeface="Larke Neue" charset="0"/>
              </a:rPr>
              <a:t>4-4-3)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" y="5933777"/>
            <a:ext cx="6286500" cy="161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rke Neue" charset="0"/>
                <a:ea typeface="Larke Neue" charset="0"/>
                <a:cs typeface="Larke Neue" charset="0"/>
              </a:rPr>
              <a:t>We’ve successfully partnered with brands in various industries such as food and beverage, personal care, clothing, and communication electronics; and we hope to create the same business relationship with you.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46020" y="5292090"/>
            <a:ext cx="1943100" cy="388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Novecento sans wide Normal" charset="0"/>
                <a:ea typeface="Novecento sans wide Normal" charset="0"/>
                <a:cs typeface="Novecento sans wide Normal" charset="0"/>
              </a:rPr>
              <a:t>View our works</a:t>
            </a:r>
            <a:endParaRPr lang="en-US" dirty="0">
              <a:latin typeface="Novecento sans wide Normal" charset="0"/>
              <a:ea typeface="Novecento sans wide Normal" charset="0"/>
              <a:cs typeface="Novecento sans wide Norm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46020" y="7418070"/>
            <a:ext cx="1943100" cy="388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Novecento sans wide Normal" charset="0"/>
                <a:ea typeface="Novecento sans wide Normal" charset="0"/>
                <a:cs typeface="Novecento sans wide Normal" charset="0"/>
              </a:rPr>
              <a:t>See our clients</a:t>
            </a:r>
            <a:endParaRPr lang="en-US" dirty="0">
              <a:latin typeface="Novecento sans wide Normal" charset="0"/>
              <a:ea typeface="Novecento sans wide Normal" charset="0"/>
              <a:cs typeface="Novecento sans wide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8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354" y="574967"/>
            <a:ext cx="628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Larke Neue" charset="0"/>
                <a:ea typeface="Larke Neue" charset="0"/>
                <a:cs typeface="Larke Neue" charset="0"/>
              </a:rPr>
              <a:t>Our Vision</a:t>
            </a:r>
          </a:p>
          <a:p>
            <a:r>
              <a:rPr lang="en-US" sz="1200" dirty="0" smtClean="0">
                <a:latin typeface="Larke Neue" charset="0"/>
                <a:ea typeface="Larke Neue" charset="0"/>
                <a:cs typeface="Larke Neue" charset="0"/>
              </a:rPr>
              <a:t> Blah blah</a:t>
            </a:r>
          </a:p>
          <a:p>
            <a:r>
              <a:rPr lang="en-US" sz="1600" dirty="0" smtClean="0">
                <a:latin typeface="Larke Neue" charset="0"/>
                <a:ea typeface="Larke Neue" charset="0"/>
                <a:cs typeface="Larke Neue" charset="0"/>
              </a:rPr>
              <a:t>Our Mission</a:t>
            </a:r>
          </a:p>
          <a:p>
            <a:r>
              <a:rPr lang="en-US" sz="1200" dirty="0" smtClean="0">
                <a:latin typeface="Larke Neue" charset="0"/>
                <a:ea typeface="Larke Neue" charset="0"/>
                <a:cs typeface="Larke Neue" charset="0"/>
              </a:rPr>
              <a:t> Blah blah</a:t>
            </a:r>
          </a:p>
          <a:p>
            <a:endParaRPr lang="en-US" sz="1600" dirty="0">
              <a:latin typeface="Larke Neue" charset="0"/>
              <a:ea typeface="Larke Neue" charset="0"/>
              <a:cs typeface="Larke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731" y="1727096"/>
            <a:ext cx="1143000" cy="2105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Novecento sans wide Normal" charset="0"/>
                <a:ea typeface="Novecento sans wide Normal" charset="0"/>
                <a:cs typeface="Novecento sans wide Normal" charset="0"/>
              </a:rPr>
              <a:t>The 4W’s of 4W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731" y="69833"/>
            <a:ext cx="2217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Larke Neue" charset="0"/>
                <a:ea typeface="Larke Neue" charset="0"/>
                <a:cs typeface="Larke Neue" charset="0"/>
              </a:rPr>
              <a:t>ABOUT US</a:t>
            </a:r>
            <a:endParaRPr lang="en-US" sz="2400" b="1" dirty="0">
              <a:latin typeface="Larke Neue" charset="0"/>
              <a:ea typeface="Larke Neue" charset="0"/>
              <a:cs typeface="Larke Neue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41708"/>
              </p:ext>
            </p:extLst>
          </p:nvPr>
        </p:nvGraphicFramePr>
        <p:xfrm>
          <a:off x="1329070" y="1729235"/>
          <a:ext cx="540133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13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Larke Neue" charset="0"/>
                          <a:ea typeface="Larke Neue" charset="0"/>
                          <a:cs typeface="Larke Neue" charset="0"/>
                        </a:rPr>
                        <a:t>Well-Informed.</a:t>
                      </a:r>
                    </a:p>
                    <a:p>
                      <a:r>
                        <a:rPr lang="en-US" sz="1100" b="0" dirty="0" smtClean="0">
                          <a:latin typeface="Larke Neue" charset="0"/>
                          <a:ea typeface="Larke Neue" charset="0"/>
                          <a:cs typeface="Larke Neue" charset="0"/>
                        </a:rPr>
                        <a:t>We are</a:t>
                      </a:r>
                      <a:r>
                        <a:rPr lang="en-US" sz="1100" b="0" baseline="0" dirty="0" smtClean="0">
                          <a:latin typeface="Larke Neue" charset="0"/>
                          <a:ea typeface="Larke Neue" charset="0"/>
                          <a:cs typeface="Larke Neue" charset="0"/>
                        </a:rPr>
                        <a:t> up-to-date with the latest information and trends for our clients and their businesses.</a:t>
                      </a:r>
                      <a:endParaRPr lang="en-US" sz="1100" b="0" dirty="0">
                        <a:latin typeface="Larke Neue" charset="0"/>
                        <a:ea typeface="Larke Neue" charset="0"/>
                        <a:cs typeface="Larke Neu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Larke Neue" charset="0"/>
                          <a:ea typeface="Larke Neue" charset="0"/>
                          <a:cs typeface="Larke Neue" charset="0"/>
                        </a:rPr>
                        <a:t>Willing.</a:t>
                      </a:r>
                    </a:p>
                    <a:p>
                      <a:r>
                        <a:rPr lang="en-US" sz="1100" b="0" i="0" dirty="0" smtClean="0">
                          <a:latin typeface="Larke Neue" charset="0"/>
                          <a:ea typeface="Larke Neue" charset="0"/>
                          <a:cs typeface="Larke Neue" charset="0"/>
                        </a:rPr>
                        <a:t>We go the</a:t>
                      </a:r>
                      <a:r>
                        <a:rPr lang="en-US" sz="1100" b="0" i="0" baseline="0" dirty="0" smtClean="0">
                          <a:latin typeface="Larke Neue" charset="0"/>
                          <a:ea typeface="Larke Neue" charset="0"/>
                          <a:cs typeface="Larke Neue" charset="0"/>
                        </a:rPr>
                        <a:t> extra mile – above and beyond to fulfill your needs and requirements.</a:t>
                      </a:r>
                      <a:endParaRPr lang="en-US" sz="1100" b="0" i="0" dirty="0">
                        <a:latin typeface="Larke Neue" charset="0"/>
                        <a:ea typeface="Larke Neue" charset="0"/>
                        <a:cs typeface="Larke Neu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Larke Neue" charset="0"/>
                          <a:ea typeface="Larke Neue" charset="0"/>
                          <a:cs typeface="Larke Neue" charset="0"/>
                        </a:rPr>
                        <a:t>Without Limits.</a:t>
                      </a:r>
                    </a:p>
                    <a:p>
                      <a:r>
                        <a:rPr lang="en-US" sz="1100" b="0" i="0" dirty="0" smtClean="0">
                          <a:latin typeface="Larke Neue" charset="0"/>
                          <a:ea typeface="Larke Neue" charset="0"/>
                          <a:cs typeface="Larke Neue" charset="0"/>
                        </a:rPr>
                        <a:t>We will always</a:t>
                      </a:r>
                      <a:r>
                        <a:rPr lang="en-US" sz="1100" b="0" i="0" baseline="0" dirty="0" smtClean="0">
                          <a:latin typeface="Larke Neue" charset="0"/>
                          <a:ea typeface="Larke Neue" charset="0"/>
                          <a:cs typeface="Larke Neue" charset="0"/>
                        </a:rPr>
                        <a:t> find ways to help you reach your goals.</a:t>
                      </a:r>
                      <a:endParaRPr lang="en-US" sz="1100" b="0" i="0" dirty="0">
                        <a:latin typeface="Larke Neue" charset="0"/>
                        <a:ea typeface="Larke Neue" charset="0"/>
                        <a:cs typeface="Larke Neu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1" dirty="0" smtClean="0">
                          <a:latin typeface="Larke Neue" charset="0"/>
                          <a:ea typeface="Larke Neue" charset="0"/>
                          <a:cs typeface="Larke Neue" charset="0"/>
                        </a:rPr>
                        <a:t>Within Reach.</a:t>
                      </a:r>
                    </a:p>
                    <a:p>
                      <a:r>
                        <a:rPr lang="en-US" sz="1100" dirty="0" smtClean="0">
                          <a:latin typeface="Larke Neue" charset="0"/>
                          <a:ea typeface="Larke Neue" charset="0"/>
                          <a:cs typeface="Larke Neue" charset="0"/>
                        </a:rPr>
                        <a:t>We are just a text, call or email away.</a:t>
                      </a:r>
                      <a:endParaRPr lang="en-US" sz="1100" dirty="0">
                        <a:latin typeface="Larke Neue" charset="0"/>
                        <a:ea typeface="Larke Neue" charset="0"/>
                        <a:cs typeface="Larke Neu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3355"/>
            <a:ext cx="6858000" cy="156355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755095" y="3979031"/>
            <a:ext cx="3324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Novecento sans wide Normal"/>
                <a:cs typeface="Novecento sans wide Normal"/>
              </a:rPr>
              <a:t>YOUR BUSINESS PARTNER IN</a:t>
            </a:r>
            <a:endParaRPr lang="en-US" dirty="0">
              <a:latin typeface="Novecento sans wide Normal"/>
              <a:cs typeface="Novecento sans wide Normal"/>
            </a:endParaRPr>
          </a:p>
        </p:txBody>
      </p:sp>
      <p:pic>
        <p:nvPicPr>
          <p:cNvPr id="49" name="Picture 48" descr="Untitled-1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09" y="7390625"/>
            <a:ext cx="1209666" cy="1199492"/>
          </a:xfrm>
          <a:prstGeom prst="rect">
            <a:avLst/>
          </a:prstGeom>
        </p:spPr>
      </p:pic>
      <p:pic>
        <p:nvPicPr>
          <p:cNvPr id="50" name="Picture 49" descr="Untitled-2.png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702" y="6417907"/>
            <a:ext cx="1450345" cy="1438147"/>
          </a:xfrm>
          <a:prstGeom prst="rect">
            <a:avLst/>
          </a:prstGeom>
        </p:spPr>
      </p:pic>
      <p:pic>
        <p:nvPicPr>
          <p:cNvPr id="51" name="Picture 50" descr="Untitled-3.png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90" y="5635630"/>
            <a:ext cx="1808223" cy="1793015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428288" y="6357597"/>
            <a:ext cx="1957563" cy="303448"/>
          </a:xfrm>
          <a:prstGeom prst="rect">
            <a:avLst/>
          </a:prstGeom>
          <a:solidFill>
            <a:srgbClr val="094A9E"/>
          </a:solid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rke Neue Bold"/>
                <a:cs typeface="Larke Neue Bold"/>
              </a:rPr>
              <a:t>STRATEGY</a:t>
            </a:r>
            <a:endParaRPr lang="en-US" dirty="0">
              <a:latin typeface="Larke Neue Bold"/>
              <a:cs typeface="Larke Neue Bold"/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262354" y="6103314"/>
            <a:ext cx="2367855" cy="2686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50" baseline="0">
                <a:solidFill>
                  <a:srgbClr val="A9C71D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  <a:latin typeface="Novecento sans wide Book"/>
                <a:cs typeface="Novecento sans wide Book"/>
              </a:rPr>
              <a:t>well-thought</a:t>
            </a:r>
            <a:endParaRPr lang="en-US" sz="2000" dirty="0">
              <a:solidFill>
                <a:schemeClr val="tx1"/>
              </a:solidFill>
              <a:latin typeface="Novecento sans wide Book"/>
              <a:cs typeface="Novecento sans wide Book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0964" y="7754778"/>
            <a:ext cx="1957563" cy="303448"/>
          </a:xfrm>
          <a:prstGeom prst="rect">
            <a:avLst/>
          </a:prstGeom>
          <a:solidFill>
            <a:srgbClr val="094A9E"/>
          </a:solid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rke Neue Bold"/>
                <a:cs typeface="Larke Neue Bold"/>
              </a:rPr>
              <a:t>RESULTS</a:t>
            </a:r>
            <a:endParaRPr lang="en-US" dirty="0">
              <a:latin typeface="Larke Neue Bold"/>
              <a:cs typeface="Larke Neue Bold"/>
            </a:endParaRPr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335030" y="7500495"/>
            <a:ext cx="2367855" cy="2686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50" baseline="0">
                <a:solidFill>
                  <a:srgbClr val="A9C71D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Novecento sans wide Book"/>
                <a:cs typeface="Novecento sans wide Book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Novecento sans wide Book"/>
                <a:cs typeface="Novecento sans wide Book"/>
              </a:rPr>
              <a:t>ignificant</a:t>
            </a:r>
            <a:endParaRPr lang="en-US" sz="2000" dirty="0">
              <a:solidFill>
                <a:schemeClr val="tx1"/>
              </a:solidFill>
              <a:latin typeface="Novecento sans wide Book"/>
              <a:cs typeface="Novecento sans wide Book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54032" y="7128338"/>
            <a:ext cx="1957563" cy="303448"/>
          </a:xfrm>
          <a:prstGeom prst="rect">
            <a:avLst/>
          </a:prstGeom>
          <a:solidFill>
            <a:srgbClr val="094A9E"/>
          </a:solid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rke Neue Bold"/>
                <a:cs typeface="Larke Neue Bold"/>
              </a:rPr>
              <a:t>SOLUTIONS</a:t>
            </a:r>
            <a:endParaRPr lang="en-US" dirty="0">
              <a:latin typeface="Larke Neue Bold"/>
              <a:cs typeface="Larke Neue Bold"/>
            </a:endParaRPr>
          </a:p>
        </p:txBody>
      </p:sp>
      <p:sp>
        <p:nvSpPr>
          <p:cNvPr id="59" name="Title 1"/>
          <p:cNvSpPr txBox="1">
            <a:spLocks/>
          </p:cNvSpPr>
          <p:nvPr/>
        </p:nvSpPr>
        <p:spPr>
          <a:xfrm>
            <a:off x="4388098" y="6874055"/>
            <a:ext cx="2367855" cy="2686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50" baseline="0">
                <a:solidFill>
                  <a:srgbClr val="A9C71D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  <a:latin typeface="Novecento sans wide Book"/>
                <a:cs typeface="Novecento sans wide Book"/>
              </a:rPr>
              <a:t>effective</a:t>
            </a:r>
            <a:endParaRPr lang="en-US" sz="2000" dirty="0">
              <a:solidFill>
                <a:schemeClr val="tx1"/>
              </a:solidFill>
              <a:latin typeface="Novecento sans wide Book"/>
              <a:cs typeface="Novecento sans wide Book"/>
            </a:endParaRPr>
          </a:p>
        </p:txBody>
      </p:sp>
    </p:spTree>
    <p:extLst>
      <p:ext uri="{BB962C8B-B14F-4D97-AF65-F5344CB8AC3E}">
        <p14:creationId xmlns:p14="http://schemas.microsoft.com/office/powerpoint/2010/main" val="174518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57" grpId="0"/>
      <p:bldP spid="58" grpId="0" animBg="1"/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199</Words>
  <Application>Microsoft Macintosh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Calibri</vt:lpstr>
      <vt:lpstr>Calibri Light</vt:lpstr>
      <vt:lpstr>Larke Neue</vt:lpstr>
      <vt:lpstr>Larke Neue Bold</vt:lpstr>
      <vt:lpstr>Novecento sans wide Book</vt:lpstr>
      <vt:lpstr>Novecento sans wide Normal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2018-07-21T05:32:20Z</dcterms:created>
  <dcterms:modified xsi:type="dcterms:W3CDTF">2018-07-21T06:20:57Z</dcterms:modified>
</cp:coreProperties>
</file>