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Helvetica Neue"/>
      <p:regular r:id="rId15"/>
      <p:bold r:id="rId16"/>
      <p:italic r:id="rId17"/>
      <p:boldItalic r:id="rId18"/>
    </p:embeddedFont>
    <p:embeddedFont>
      <p:font typeface="Source Sans Pr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26EA178-1088-43D1-810D-5D2E24EE4F62}">
  <a:tblStyle styleId="{726EA178-1088-43D1-810D-5D2E24EE4F6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SourceSansPro-bold.fntdata"/><Relationship Id="rId11" Type="http://schemas.openxmlformats.org/officeDocument/2006/relationships/slide" Target="slides/slide6.xml"/><Relationship Id="rId22" Type="http://schemas.openxmlformats.org/officeDocument/2006/relationships/font" Target="fonts/SourceSansPro-boldItalic.fntdata"/><Relationship Id="rId10" Type="http://schemas.openxmlformats.org/officeDocument/2006/relationships/slide" Target="slides/slide5.xml"/><Relationship Id="rId21" Type="http://schemas.openxmlformats.org/officeDocument/2006/relationships/font" Target="fonts/SourceSansPr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HelveticaNeue-regular.fntdata"/><Relationship Id="rId14" Type="http://schemas.openxmlformats.org/officeDocument/2006/relationships/slide" Target="slides/slide9.xml"/><Relationship Id="rId17" Type="http://schemas.openxmlformats.org/officeDocument/2006/relationships/font" Target="fonts/HelveticaNeue-italic.fntdata"/><Relationship Id="rId16" Type="http://schemas.openxmlformats.org/officeDocument/2006/relationships/font" Target="fonts/HelveticaNeue-bold.fntdata"/><Relationship Id="rId5" Type="http://schemas.openxmlformats.org/officeDocument/2006/relationships/notesMaster" Target="notesMasters/notesMaster1.xml"/><Relationship Id="rId19" Type="http://schemas.openxmlformats.org/officeDocument/2006/relationships/font" Target="fonts/SourceSansPro-regular.fntdata"/><Relationship Id="rId6" Type="http://schemas.openxmlformats.org/officeDocument/2006/relationships/slide" Target="slides/slide1.xml"/><Relationship Id="rId18" Type="http://schemas.openxmlformats.org/officeDocument/2006/relationships/font" Target="fonts/HelveticaNeue-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Pre-introduction:</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joke about us dressed up like Steve Jobs *</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Introduction:</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Hello and thank you for being here today. My name is Artem Laptiev and, on behalf of my team, I am going to speak about a very exciting opportunity ( to truly have a drastic and immediate life-changing impact on many people *delete?*), which we call eTouch.</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Slide 1 *</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We started the project using the human-centered approach, so I’m going to tell you a little story about it first.</a:t>
            </a:r>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Alina Kytsuk is our 15-year-old friend. Like many high school students, she loves playing the piano, learning German and chemistry. What differentiates her from the majority of people is the fact that she is visually impaired. Half a year ago, we went to the private school she studies in having a hypothesis about the problem and a goal of asking her about the way the blind people live, learn, and, especially, read, and that’s what she told me:</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Slide 2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0c1752351_0_4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1690FA"/>
                </a:solidFill>
                <a:latin typeface="Arial"/>
                <a:ea typeface="Arial"/>
                <a:cs typeface="Arial"/>
                <a:sym typeface="Arial"/>
              </a:rPr>
              <a:t>As you see, our solution is an affordable Braille e-reader, which would allow a blind person access any electronic text material for education, work, and personal life. This device is very similar to the Braille displays I mentioned on the previous slide, except for at our current stage, we have to cut the function of computer operation to keep its price as low as possible. </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1690F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1690FA"/>
                </a:solidFill>
                <a:latin typeface="Arial"/>
                <a:ea typeface="Arial"/>
                <a:cs typeface="Arial"/>
                <a:sym typeface="Arial"/>
              </a:rPr>
              <a:t>I’ll explain you the biggest reason we believe we can produce this product for such a cheap cost in just a moment. </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1690F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1690FA"/>
                </a:solidFill>
                <a:latin typeface="Arial"/>
                <a:ea typeface="Arial"/>
                <a:cs typeface="Arial"/>
                <a:sym typeface="Arial"/>
              </a:rPr>
              <a:t>* Slide 4 *</a:t>
            </a:r>
            <a:endParaRPr b="0" i="0" sz="1100" u="none" cap="none" strike="noStrike">
              <a:solidFill>
                <a:srgbClr val="1690FA"/>
              </a:solidFill>
              <a:latin typeface="Arial"/>
              <a:ea typeface="Arial"/>
              <a:cs typeface="Arial"/>
              <a:sym typeface="Arial"/>
            </a:endParaRPr>
          </a:p>
        </p:txBody>
      </p:sp>
      <p:sp>
        <p:nvSpPr>
          <p:cNvPr id="81" name="Google Shape;81;g50c175235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1690FA"/>
                </a:solidFill>
                <a:latin typeface="Arial"/>
                <a:ea typeface="Arial"/>
                <a:cs typeface="Arial"/>
                <a:sym typeface="Arial"/>
              </a:rPr>
              <a:t>As you see, our solution is an affordable Braille e-reader, which would allow a blind person access any electronic text material for education, work, and personal life. This device is very similar to the Braille displays I mentioned on the previous slide, except for at our current stage, we have to cut the function of computer operation to keep its price as low as possible. </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1690F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1690FA"/>
                </a:solidFill>
                <a:latin typeface="Arial"/>
                <a:ea typeface="Arial"/>
                <a:cs typeface="Arial"/>
                <a:sym typeface="Arial"/>
              </a:rPr>
              <a:t>I’ll explain you the biggest reason we believe we can produce this product for such a cheap cost in just a moment. </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1690F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1690FA"/>
                </a:solidFill>
                <a:latin typeface="Arial"/>
                <a:ea typeface="Arial"/>
                <a:cs typeface="Arial"/>
                <a:sym typeface="Arial"/>
              </a:rPr>
              <a:t>* Slide 4 *</a:t>
            </a:r>
            <a:endParaRPr b="0" i="0" sz="1100" u="none" cap="none" strike="noStrike">
              <a:solidFill>
                <a:srgbClr val="1690FA"/>
              </a:solidFill>
              <a:latin typeface="Arial"/>
              <a:ea typeface="Arial"/>
              <a:cs typeface="Arial"/>
              <a:sym typeface="Arial"/>
            </a:endParaRPr>
          </a:p>
        </p:txBody>
      </p:sp>
      <p:sp>
        <p:nvSpPr>
          <p:cNvPr id="92" name="Google Shape;9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0c1752351_0_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1690FA"/>
                </a:solidFill>
                <a:latin typeface="Arial"/>
                <a:ea typeface="Arial"/>
                <a:cs typeface="Arial"/>
                <a:sym typeface="Arial"/>
              </a:rPr>
              <a:t>As you see, our solution is an affordable Braille e-reader, which would allow a blind person access any electronic text material for education, work, and personal life. This device is very similar to the Braille displays I mentioned on the previous slide, except for at our current stage, we have to cut the function of computer operation to keep its price as low as possible. </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1690F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1690FA"/>
                </a:solidFill>
                <a:latin typeface="Arial"/>
                <a:ea typeface="Arial"/>
                <a:cs typeface="Arial"/>
                <a:sym typeface="Arial"/>
              </a:rPr>
              <a:t>I’ll explain you the biggest reason we believe we can produce this product for such a cheap cost in just a moment. </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1690F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1690FA"/>
                </a:solidFill>
                <a:latin typeface="Arial"/>
                <a:ea typeface="Arial"/>
                <a:cs typeface="Arial"/>
                <a:sym typeface="Arial"/>
              </a:rPr>
              <a:t>* Slide 4 *</a:t>
            </a:r>
            <a:endParaRPr b="0" i="0" sz="1100" u="none" cap="none" strike="noStrike">
              <a:solidFill>
                <a:srgbClr val="1690FA"/>
              </a:solidFill>
              <a:latin typeface="Arial"/>
              <a:ea typeface="Arial"/>
              <a:cs typeface="Arial"/>
              <a:sym typeface="Arial"/>
            </a:endParaRPr>
          </a:p>
        </p:txBody>
      </p:sp>
      <p:sp>
        <p:nvSpPr>
          <p:cNvPr id="104" name="Google Shape;104;g50c1752351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1690FA"/>
                </a:solidFill>
                <a:latin typeface="Arial"/>
                <a:ea typeface="Arial"/>
                <a:cs typeface="Arial"/>
                <a:sym typeface="Arial"/>
              </a:rPr>
              <a:t>Take a look at this pictures. You can see one single letter, or a cell of the device. There are exactly 20 of cells on the full device. Each of these cells consist of 6 or 8 dots or actuatable pins that can refresh to form different letters.</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1690F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1690FA"/>
                </a:solidFill>
                <a:latin typeface="Arial"/>
                <a:ea typeface="Arial"/>
                <a:cs typeface="Arial"/>
                <a:sym typeface="Arial"/>
              </a:rPr>
              <a:t>Almost all of the alternative Braille displays use very expensive </a:t>
            </a:r>
            <a:r>
              <a:rPr b="0" i="0" lang="en-US" sz="1100" u="none" cap="none" strike="noStrike">
                <a:solidFill>
                  <a:srgbClr val="000000"/>
                </a:solidFill>
                <a:latin typeface="Arial"/>
                <a:ea typeface="Arial"/>
                <a:cs typeface="Arial"/>
                <a:sym typeface="Arial"/>
              </a:rPr>
              <a:t>'piezoelectric' actuatable pins for every dot on the display. Costing at least $12 each, these pins make their devices cost thousands of dollars. We, however, take an absolutely different approach in actuating this pins. We use specifically designed electromagnetic coils to do the same job. The difference is that each of these coils costs as little as 90 cents.</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At the moment, we proved the technology working, which you can see on this slide, however we still have work making it more reliable then now and also protecting it.</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Slide 6 *</a:t>
            </a:r>
            <a:endParaRPr/>
          </a:p>
        </p:txBody>
      </p:sp>
      <p:sp>
        <p:nvSpPr>
          <p:cNvPr id="118" name="Google Shape;11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0c1752351_0_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1690FA"/>
                </a:solidFill>
                <a:latin typeface="Arial"/>
                <a:ea typeface="Arial"/>
                <a:cs typeface="Arial"/>
                <a:sym typeface="Arial"/>
              </a:rPr>
              <a:t>As you see, our solution is an affordable Braille e-reader, which would allow a blind person access any electronic text material for education, work, and personal life. This device is very similar to the Braille displays I mentioned on the previous slide, except for at our current stage, we have to cut the function of computer operation to keep its price as low as possible. </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1690F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1690FA"/>
                </a:solidFill>
                <a:latin typeface="Arial"/>
                <a:ea typeface="Arial"/>
                <a:cs typeface="Arial"/>
                <a:sym typeface="Arial"/>
              </a:rPr>
              <a:t>I’ll explain you the biggest reason we believe we can produce this product for such a cheap cost in just a moment. </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1690F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1690FA"/>
                </a:solidFill>
                <a:latin typeface="Arial"/>
                <a:ea typeface="Arial"/>
                <a:cs typeface="Arial"/>
                <a:sym typeface="Arial"/>
              </a:rPr>
              <a:t>* Slide 4 *</a:t>
            </a:r>
            <a:endParaRPr b="0" i="0" sz="1100" u="none" cap="none" strike="noStrike">
              <a:solidFill>
                <a:srgbClr val="1690FA"/>
              </a:solidFill>
              <a:latin typeface="Arial"/>
              <a:ea typeface="Arial"/>
              <a:cs typeface="Arial"/>
              <a:sym typeface="Arial"/>
            </a:endParaRPr>
          </a:p>
        </p:txBody>
      </p:sp>
      <p:sp>
        <p:nvSpPr>
          <p:cNvPr id="135" name="Google Shape;135;g50c1752351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0c1752351_0_5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1690FA"/>
                </a:solidFill>
                <a:latin typeface="Arial"/>
                <a:ea typeface="Arial"/>
                <a:cs typeface="Arial"/>
                <a:sym typeface="Arial"/>
              </a:rPr>
              <a:t>As you see, our solution is an affordable Braille e-reader, which would allow a blind person access any electronic text material for education, work, and personal life. This device is very similar to the Braille displays I mentioned on the previous slide, except for at our current stage, we have to cut the function of computer operation to keep its price as low as possible. </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1690F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1690FA"/>
                </a:solidFill>
                <a:latin typeface="Arial"/>
                <a:ea typeface="Arial"/>
                <a:cs typeface="Arial"/>
                <a:sym typeface="Arial"/>
              </a:rPr>
              <a:t>I’ll explain you the biggest reason we believe we can produce this product for such a cheap cost in just a moment. </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1690F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1690FA"/>
                </a:solidFill>
                <a:latin typeface="Arial"/>
                <a:ea typeface="Arial"/>
                <a:cs typeface="Arial"/>
                <a:sym typeface="Arial"/>
              </a:rPr>
              <a:t>* Slide 4 *</a:t>
            </a:r>
            <a:endParaRPr b="0" i="0" sz="1100" u="none" cap="none" strike="noStrike">
              <a:solidFill>
                <a:srgbClr val="1690FA"/>
              </a:solidFill>
              <a:latin typeface="Arial"/>
              <a:ea typeface="Arial"/>
              <a:cs typeface="Arial"/>
              <a:sym typeface="Arial"/>
            </a:endParaRPr>
          </a:p>
        </p:txBody>
      </p:sp>
      <p:sp>
        <p:nvSpPr>
          <p:cNvPr id="151" name="Google Shape;151;g50c1752351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0c1752351_0_6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1690FA"/>
                </a:solidFill>
                <a:latin typeface="Arial"/>
                <a:ea typeface="Arial"/>
                <a:cs typeface="Arial"/>
                <a:sym typeface="Arial"/>
              </a:rPr>
              <a:t>As you see, our solution is an affordable Braille e-reader, which would allow a blind person access any electronic text material for education, work, and personal life. This device is very similar to the Braille displays I mentioned on the previous slide, except for at our current stage, we have to cut the function of computer operation to keep its price as low as possible. </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1690F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1690FA"/>
                </a:solidFill>
                <a:latin typeface="Arial"/>
                <a:ea typeface="Arial"/>
                <a:cs typeface="Arial"/>
                <a:sym typeface="Arial"/>
              </a:rPr>
              <a:t>I’ll explain you the biggest reason we believe we can produce this product for such a cheap cost in just a moment. </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1690F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1690FA"/>
                </a:solidFill>
                <a:latin typeface="Arial"/>
                <a:ea typeface="Arial"/>
                <a:cs typeface="Arial"/>
                <a:sym typeface="Arial"/>
              </a:rPr>
              <a:t>* Slide 4 *</a:t>
            </a:r>
            <a:endParaRPr b="0" i="0" sz="1100" u="none" cap="none" strike="noStrike">
              <a:solidFill>
                <a:srgbClr val="1690FA"/>
              </a:solidFill>
              <a:latin typeface="Arial"/>
              <a:ea typeface="Arial"/>
              <a:cs typeface="Arial"/>
              <a:sym typeface="Arial"/>
            </a:endParaRPr>
          </a:p>
        </p:txBody>
      </p:sp>
      <p:sp>
        <p:nvSpPr>
          <p:cNvPr id="167" name="Google Shape;167;g50c1752351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6400d916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6400d91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68" name="Shape 68"/>
        <p:cNvGrpSpPr/>
        <p:nvPr/>
      </p:nvGrpSpPr>
      <p:grpSpPr>
        <a:xfrm>
          <a:off x="0" y="0"/>
          <a:ext cx="0" cy="0"/>
          <a:chOff x="0" y="0"/>
          <a:chExt cx="0" cy="0"/>
        </a:xfrm>
      </p:grpSpPr>
      <p:sp>
        <p:nvSpPr>
          <p:cNvPr id="69" name="Google Shape;69;p11"/>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0" name="Google Shape;70;p11"/>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3"/>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 name="Google Shape;23;p4"/>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7" name="Shape 27"/>
        <p:cNvGrpSpPr/>
        <p:nvPr/>
      </p:nvGrpSpPr>
      <p:grpSpPr>
        <a:xfrm>
          <a:off x="0" y="0"/>
          <a:ext cx="0" cy="0"/>
          <a:chOff x="0" y="0"/>
          <a:chExt cx="0" cy="0"/>
        </a:xfrm>
      </p:grpSpPr>
      <p:sp>
        <p:nvSpPr>
          <p:cNvPr id="28" name="Google Shape;28;p5"/>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5"/>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 name="Google Shape;30;p5"/>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1" name="Google Shape;31;p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4" name="Shape 34"/>
        <p:cNvGrpSpPr/>
        <p:nvPr/>
      </p:nvGrpSpPr>
      <p:grpSpPr>
        <a:xfrm>
          <a:off x="0" y="0"/>
          <a:ext cx="0" cy="0"/>
          <a:chOff x="0" y="0"/>
          <a:chExt cx="0" cy="0"/>
        </a:xfrm>
      </p:grpSpPr>
      <p:sp>
        <p:nvSpPr>
          <p:cNvPr id="35" name="Google Shape;35;p6"/>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6" name="Google Shape;36;p6"/>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7" name="Google Shape;37;p6"/>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6"/>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1" name="Google Shape;41;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7"/>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5" name="Google Shape;45;p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6" name="Google Shape;46;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8" name="Shape 48"/>
        <p:cNvGrpSpPr/>
        <p:nvPr/>
      </p:nvGrpSpPr>
      <p:grpSpPr>
        <a:xfrm>
          <a:off x="0" y="0"/>
          <a:ext cx="0" cy="0"/>
          <a:chOff x="0" y="0"/>
          <a:chExt cx="0" cy="0"/>
        </a:xfrm>
      </p:grpSpPr>
      <p:sp>
        <p:nvSpPr>
          <p:cNvPr id="49" name="Google Shape;49;p8"/>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0" name="Google Shape;50;p8"/>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1" name="Google Shape;51;p8"/>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2" name="Google Shape;52;p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7" name="Google Shape;57;p9"/>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8" name="Google Shape;58;p9"/>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9" name="Google Shape;59;p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2" name="Shape 62"/>
        <p:cNvGrpSpPr/>
        <p:nvPr/>
      </p:nvGrpSpPr>
      <p:grpSpPr>
        <a:xfrm>
          <a:off x="0" y="0"/>
          <a:ext cx="0" cy="0"/>
          <a:chOff x="0" y="0"/>
          <a:chExt cx="0" cy="0"/>
        </a:xfrm>
      </p:grpSpPr>
      <p:sp>
        <p:nvSpPr>
          <p:cNvPr id="63" name="Google Shape;63;p1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4" name="Google Shape;64;p10"/>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gif"/><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14.jpg"/><Relationship Id="rId5" Type="http://schemas.openxmlformats.org/officeDocument/2006/relationships/image" Target="../media/image8.jpg"/><Relationship Id="rId6"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0.jp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46BEB"/>
        </a:solidFill>
      </p:bgPr>
    </p:bg>
    <p:spTree>
      <p:nvGrpSpPr>
        <p:cNvPr id="77" name="Shape 77"/>
        <p:cNvGrpSpPr/>
        <p:nvPr/>
      </p:nvGrpSpPr>
      <p:grpSpPr>
        <a:xfrm>
          <a:off x="0" y="0"/>
          <a:ext cx="0" cy="0"/>
          <a:chOff x="0" y="0"/>
          <a:chExt cx="0" cy="0"/>
        </a:xfrm>
      </p:grpSpPr>
      <p:sp>
        <p:nvSpPr>
          <p:cNvPr id="78" name="Google Shape;78;p12"/>
          <p:cNvSpPr txBox="1"/>
          <p:nvPr/>
        </p:nvSpPr>
        <p:spPr>
          <a:xfrm>
            <a:off x="1771850" y="2129825"/>
            <a:ext cx="8829600" cy="20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7200">
                <a:highlight>
                  <a:srgbClr val="FFFFFF"/>
                </a:highlight>
                <a:latin typeface="Helvetica Neue"/>
                <a:ea typeface="Helvetica Neue"/>
                <a:cs typeface="Helvetica Neue"/>
                <a:sym typeface="Helvetica Neue"/>
              </a:rPr>
              <a:t> eTouch </a:t>
            </a:r>
            <a:r>
              <a:rPr b="1" lang="en-US" sz="4800">
                <a:solidFill>
                  <a:srgbClr val="646BEB"/>
                </a:solidFill>
                <a:highlight>
                  <a:srgbClr val="646BEB"/>
                </a:highlight>
                <a:latin typeface="Helvetica Neue"/>
                <a:ea typeface="Helvetica Neue"/>
                <a:cs typeface="Helvetica Neue"/>
                <a:sym typeface="Helvetica Neue"/>
              </a:rPr>
              <a:t>.</a:t>
            </a:r>
            <a:endParaRPr b="1" sz="4800">
              <a:solidFill>
                <a:srgbClr val="646BEB"/>
              </a:solidFill>
              <a:highlight>
                <a:srgbClr val="646BEB"/>
              </a:highlight>
              <a:latin typeface="Helvetica Neue"/>
              <a:ea typeface="Helvetica Neue"/>
              <a:cs typeface="Helvetica Neue"/>
              <a:sym typeface="Helvetica Neue"/>
            </a:endParaRPr>
          </a:p>
          <a:p>
            <a:pPr indent="0" lvl="0" marL="0" rtl="0" algn="ctr">
              <a:spcBef>
                <a:spcPts val="0"/>
              </a:spcBef>
              <a:spcAft>
                <a:spcPts val="0"/>
              </a:spcAft>
              <a:buNone/>
            </a:pPr>
            <a:r>
              <a:t/>
            </a:r>
            <a:endParaRPr b="1" sz="4800">
              <a:highlight>
                <a:srgbClr val="FFFFFF"/>
              </a:highlight>
              <a:latin typeface="Helvetica Neue"/>
              <a:ea typeface="Helvetica Neue"/>
              <a:cs typeface="Helvetica Neue"/>
              <a:sym typeface="Helvetica Neue"/>
            </a:endParaRPr>
          </a:p>
          <a:p>
            <a:pPr indent="0" lvl="0" marL="0" rtl="0" algn="ctr">
              <a:spcBef>
                <a:spcPts val="0"/>
              </a:spcBef>
              <a:spcAft>
                <a:spcPts val="0"/>
              </a:spcAft>
              <a:buNone/>
            </a:pPr>
            <a:r>
              <a:rPr b="1" lang="en-US" sz="3000">
                <a:solidFill>
                  <a:srgbClr val="FFFFFF"/>
                </a:solidFill>
                <a:latin typeface="Helvetica Neue"/>
                <a:ea typeface="Helvetica Neue"/>
                <a:cs typeface="Helvetica Neue"/>
                <a:sym typeface="Helvetica Neue"/>
              </a:rPr>
              <a:t>An Affordable Braille e-Reader and the Cloud-Based Library for the Blind</a:t>
            </a:r>
            <a:endParaRPr b="1" sz="3000">
              <a:solidFill>
                <a:srgbClr val="FFFFFF"/>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grpSp>
        <p:nvGrpSpPr>
          <p:cNvPr id="83" name="Google Shape;83;p13"/>
          <p:cNvGrpSpPr/>
          <p:nvPr/>
        </p:nvGrpSpPr>
        <p:grpSpPr>
          <a:xfrm>
            <a:off x="0" y="6731375"/>
            <a:ext cx="12192000" cy="126625"/>
            <a:chOff x="0" y="-25"/>
            <a:chExt cx="12192000" cy="126625"/>
          </a:xfrm>
        </p:grpSpPr>
        <p:sp>
          <p:nvSpPr>
            <p:cNvPr id="84" name="Google Shape;84;p13"/>
            <p:cNvSpPr/>
            <p:nvPr/>
          </p:nvSpPr>
          <p:spPr>
            <a:xfrm>
              <a:off x="0" y="0"/>
              <a:ext cx="12192000" cy="126600"/>
            </a:xfrm>
            <a:prstGeom prst="rect">
              <a:avLst/>
            </a:prstGeom>
            <a:solidFill>
              <a:srgbClr val="66C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66ccff</a:t>
              </a:r>
              <a:endParaRPr b="0" i="0" sz="1400" u="none" cap="none" strike="noStrike">
                <a:solidFill>
                  <a:srgbClr val="000000"/>
                </a:solidFill>
                <a:latin typeface="Arial"/>
                <a:ea typeface="Arial"/>
                <a:cs typeface="Arial"/>
                <a:sym typeface="Arial"/>
              </a:endParaRPr>
            </a:p>
          </p:txBody>
        </p:sp>
        <p:sp>
          <p:nvSpPr>
            <p:cNvPr id="85" name="Google Shape;85;p13"/>
            <p:cNvSpPr/>
            <p:nvPr/>
          </p:nvSpPr>
          <p:spPr>
            <a:xfrm>
              <a:off x="2603250" y="0"/>
              <a:ext cx="2603100" cy="126600"/>
            </a:xfrm>
            <a:prstGeom prst="rect">
              <a:avLst/>
            </a:prstGeom>
            <a:solidFill>
              <a:srgbClr val="1690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3"/>
            <p:cNvSpPr/>
            <p:nvPr/>
          </p:nvSpPr>
          <p:spPr>
            <a:xfrm>
              <a:off x="150" y="-25"/>
              <a:ext cx="2603100" cy="126600"/>
            </a:xfrm>
            <a:prstGeom prst="rect">
              <a:avLst/>
            </a:prstGeom>
            <a:solidFill>
              <a:srgbClr val="646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 name="Google Shape;87;p13"/>
          <p:cNvSpPr/>
          <p:nvPr/>
        </p:nvSpPr>
        <p:spPr>
          <a:xfrm>
            <a:off x="11481847" y="301658"/>
            <a:ext cx="443100" cy="4809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88" name="Google Shape;88;p13"/>
          <p:cNvPicPr preferRelativeResize="0"/>
          <p:nvPr/>
        </p:nvPicPr>
        <p:blipFill>
          <a:blip r:embed="rId3">
            <a:alphaModFix/>
          </a:blip>
          <a:stretch>
            <a:fillRect/>
          </a:stretch>
        </p:blipFill>
        <p:spPr>
          <a:xfrm>
            <a:off x="11305200" y="366125"/>
            <a:ext cx="619700" cy="619700"/>
          </a:xfrm>
          <a:prstGeom prst="rect">
            <a:avLst/>
          </a:prstGeom>
          <a:noFill/>
          <a:ln>
            <a:noFill/>
          </a:ln>
        </p:spPr>
      </p:pic>
      <p:sp>
        <p:nvSpPr>
          <p:cNvPr id="89" name="Google Shape;89;p13"/>
          <p:cNvSpPr txBox="1"/>
          <p:nvPr/>
        </p:nvSpPr>
        <p:spPr>
          <a:xfrm>
            <a:off x="1028900" y="770525"/>
            <a:ext cx="9529800" cy="54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7200">
                <a:solidFill>
                  <a:srgbClr val="646BEB"/>
                </a:solidFill>
                <a:latin typeface="Helvetica Neue"/>
                <a:ea typeface="Helvetica Neue"/>
                <a:cs typeface="Helvetica Neue"/>
                <a:sym typeface="Helvetica Neue"/>
              </a:rPr>
              <a:t>285 million</a:t>
            </a:r>
            <a:endParaRPr b="1" sz="7200">
              <a:solidFill>
                <a:srgbClr val="646BEB"/>
              </a:solidFill>
              <a:latin typeface="Helvetica Neue"/>
              <a:ea typeface="Helvetica Neue"/>
              <a:cs typeface="Helvetica Neue"/>
              <a:sym typeface="Helvetica Neue"/>
            </a:endParaRPr>
          </a:p>
          <a:p>
            <a:pPr indent="0" lvl="0" marL="0" rtl="0" algn="l">
              <a:spcBef>
                <a:spcPts val="0"/>
              </a:spcBef>
              <a:spcAft>
                <a:spcPts val="0"/>
              </a:spcAft>
              <a:buNone/>
            </a:pPr>
            <a:r>
              <a:rPr lang="en-US" sz="2400">
                <a:latin typeface="Helvetica Neue"/>
                <a:ea typeface="Helvetica Neue"/>
                <a:cs typeface="Helvetica Neue"/>
                <a:sym typeface="Helvetica Neue"/>
              </a:rPr>
              <a:t>	visually people in the world right now</a:t>
            </a:r>
            <a:endParaRPr sz="2400">
              <a:latin typeface="Helvetica Neue"/>
              <a:ea typeface="Helvetica Neue"/>
              <a:cs typeface="Helvetica Neue"/>
              <a:sym typeface="Helvetica Neue"/>
            </a:endParaRPr>
          </a:p>
          <a:p>
            <a:pPr indent="0" lvl="0" marL="0" rtl="0" algn="l">
              <a:spcBef>
                <a:spcPts val="0"/>
              </a:spcBef>
              <a:spcAft>
                <a:spcPts val="0"/>
              </a:spcAft>
              <a:buNone/>
            </a:pPr>
            <a:r>
              <a:t/>
            </a:r>
            <a:endParaRPr sz="2400">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b="1" lang="en-US" sz="7200">
                <a:solidFill>
                  <a:srgbClr val="646BEB"/>
                </a:solidFill>
                <a:latin typeface="Helvetica Neue"/>
                <a:ea typeface="Helvetica Neue"/>
                <a:cs typeface="Helvetica Neue"/>
                <a:sym typeface="Helvetica Neue"/>
              </a:rPr>
              <a:t>88</a:t>
            </a:r>
            <a:r>
              <a:rPr b="1" lang="en-US" sz="7200">
                <a:solidFill>
                  <a:srgbClr val="646BEB"/>
                </a:solidFill>
                <a:latin typeface="Helvetica Neue"/>
                <a:ea typeface="Helvetica Neue"/>
                <a:cs typeface="Helvetica Neue"/>
                <a:sym typeface="Helvetica Neue"/>
              </a:rPr>
              <a:t>%</a:t>
            </a:r>
            <a:endParaRPr b="1" sz="7200">
              <a:solidFill>
                <a:srgbClr val="646BEB"/>
              </a:solidFill>
              <a:latin typeface="Helvetica Neue"/>
              <a:ea typeface="Helvetica Neue"/>
              <a:cs typeface="Helvetica Neue"/>
              <a:sym typeface="Helvetica Neue"/>
            </a:endParaRPr>
          </a:p>
          <a:p>
            <a:pPr indent="0" lvl="0" marL="0" rtl="0" algn="l">
              <a:spcBef>
                <a:spcPts val="0"/>
              </a:spcBef>
              <a:spcAft>
                <a:spcPts val="0"/>
              </a:spcAft>
              <a:buNone/>
            </a:pPr>
            <a:r>
              <a:rPr lang="en-US" sz="2400">
                <a:solidFill>
                  <a:schemeClr val="dk1"/>
                </a:solidFill>
                <a:latin typeface="Helvetica Neue"/>
                <a:ea typeface="Helvetica Neue"/>
                <a:cs typeface="Helvetica Neue"/>
                <a:sym typeface="Helvetica Neue"/>
              </a:rPr>
              <a:t>	of the blind are illiterate</a:t>
            </a:r>
            <a:endParaRPr sz="24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24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b="1" lang="en-US" sz="7200">
                <a:solidFill>
                  <a:srgbClr val="646BEB"/>
                </a:solidFill>
                <a:latin typeface="Helvetica Neue"/>
                <a:ea typeface="Helvetica Neue"/>
                <a:cs typeface="Helvetica Neue"/>
                <a:sym typeface="Helvetica Neue"/>
              </a:rPr>
              <a:t>$3,000</a:t>
            </a:r>
            <a:endParaRPr b="1" sz="7200">
              <a:solidFill>
                <a:srgbClr val="646BEB"/>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US" sz="2400">
                <a:solidFill>
                  <a:schemeClr val="dk1"/>
                </a:solidFill>
                <a:latin typeface="Helvetica Neue"/>
                <a:ea typeface="Helvetica Neue"/>
                <a:cs typeface="Helvetica Neue"/>
                <a:sym typeface="Helvetica Neue"/>
              </a:rPr>
              <a:t>	average price of the Braille Display</a:t>
            </a:r>
            <a:endParaRPr sz="2400">
              <a:solidFill>
                <a:schemeClr val="dk1"/>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id="94" name="Google Shape;94;p14"/>
          <p:cNvPicPr preferRelativeResize="0"/>
          <p:nvPr/>
        </p:nvPicPr>
        <p:blipFill rotWithShape="1">
          <a:blip r:embed="rId3">
            <a:alphaModFix/>
          </a:blip>
          <a:srcRect b="0" l="0" r="0" t="0"/>
          <a:stretch/>
        </p:blipFill>
        <p:spPr>
          <a:xfrm>
            <a:off x="3524419" y="694543"/>
            <a:ext cx="8953162" cy="5036154"/>
          </a:xfrm>
          <a:prstGeom prst="rect">
            <a:avLst/>
          </a:prstGeom>
          <a:noFill/>
          <a:ln>
            <a:noFill/>
          </a:ln>
        </p:spPr>
      </p:pic>
      <p:grpSp>
        <p:nvGrpSpPr>
          <p:cNvPr id="95" name="Google Shape;95;p14"/>
          <p:cNvGrpSpPr/>
          <p:nvPr/>
        </p:nvGrpSpPr>
        <p:grpSpPr>
          <a:xfrm>
            <a:off x="0" y="6731375"/>
            <a:ext cx="12192000" cy="126625"/>
            <a:chOff x="0" y="-25"/>
            <a:chExt cx="12192000" cy="126625"/>
          </a:xfrm>
        </p:grpSpPr>
        <p:sp>
          <p:nvSpPr>
            <p:cNvPr id="96" name="Google Shape;96;p14"/>
            <p:cNvSpPr/>
            <p:nvPr/>
          </p:nvSpPr>
          <p:spPr>
            <a:xfrm>
              <a:off x="0" y="0"/>
              <a:ext cx="12192000" cy="126600"/>
            </a:xfrm>
            <a:prstGeom prst="rect">
              <a:avLst/>
            </a:prstGeom>
            <a:solidFill>
              <a:srgbClr val="66C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66ccff</a:t>
              </a:r>
              <a:endParaRPr b="0" i="0" sz="1400" u="none" cap="none" strike="noStrike">
                <a:solidFill>
                  <a:srgbClr val="000000"/>
                </a:solidFill>
                <a:latin typeface="Arial"/>
                <a:ea typeface="Arial"/>
                <a:cs typeface="Arial"/>
                <a:sym typeface="Arial"/>
              </a:endParaRPr>
            </a:p>
          </p:txBody>
        </p:sp>
        <p:sp>
          <p:nvSpPr>
            <p:cNvPr id="97" name="Google Shape;97;p14"/>
            <p:cNvSpPr/>
            <p:nvPr/>
          </p:nvSpPr>
          <p:spPr>
            <a:xfrm>
              <a:off x="2603250" y="0"/>
              <a:ext cx="2603100" cy="126600"/>
            </a:xfrm>
            <a:prstGeom prst="rect">
              <a:avLst/>
            </a:prstGeom>
            <a:solidFill>
              <a:srgbClr val="1690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4"/>
            <p:cNvSpPr/>
            <p:nvPr/>
          </p:nvSpPr>
          <p:spPr>
            <a:xfrm>
              <a:off x="150" y="-25"/>
              <a:ext cx="2603100" cy="126600"/>
            </a:xfrm>
            <a:prstGeom prst="rect">
              <a:avLst/>
            </a:prstGeom>
            <a:solidFill>
              <a:srgbClr val="646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 name="Google Shape;99;p14"/>
          <p:cNvSpPr/>
          <p:nvPr/>
        </p:nvSpPr>
        <p:spPr>
          <a:xfrm>
            <a:off x="11481847" y="301658"/>
            <a:ext cx="443060" cy="480767"/>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00" name="Google Shape;100;p14"/>
          <p:cNvPicPr preferRelativeResize="0"/>
          <p:nvPr/>
        </p:nvPicPr>
        <p:blipFill>
          <a:blip r:embed="rId4">
            <a:alphaModFix/>
          </a:blip>
          <a:stretch>
            <a:fillRect/>
          </a:stretch>
        </p:blipFill>
        <p:spPr>
          <a:xfrm>
            <a:off x="11305200" y="366125"/>
            <a:ext cx="619700" cy="619700"/>
          </a:xfrm>
          <a:prstGeom prst="rect">
            <a:avLst/>
          </a:prstGeom>
          <a:noFill/>
          <a:ln>
            <a:noFill/>
          </a:ln>
        </p:spPr>
      </p:pic>
      <p:sp>
        <p:nvSpPr>
          <p:cNvPr id="101" name="Google Shape;101;p14"/>
          <p:cNvSpPr txBox="1"/>
          <p:nvPr/>
        </p:nvSpPr>
        <p:spPr>
          <a:xfrm>
            <a:off x="1028900" y="770525"/>
            <a:ext cx="4071900" cy="28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6000">
                <a:solidFill>
                  <a:srgbClr val="646BEB"/>
                </a:solidFill>
                <a:latin typeface="Helvetica Neue"/>
                <a:ea typeface="Helvetica Neue"/>
                <a:cs typeface="Helvetica Neue"/>
                <a:sym typeface="Helvetica Neue"/>
              </a:rPr>
              <a:t>Braille electronic reader</a:t>
            </a:r>
            <a:endParaRPr b="1" sz="6000">
              <a:solidFill>
                <a:srgbClr val="646BEB"/>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grpSp>
        <p:nvGrpSpPr>
          <p:cNvPr id="106" name="Google Shape;106;p15"/>
          <p:cNvGrpSpPr/>
          <p:nvPr/>
        </p:nvGrpSpPr>
        <p:grpSpPr>
          <a:xfrm>
            <a:off x="0" y="6731375"/>
            <a:ext cx="12192000" cy="126625"/>
            <a:chOff x="0" y="-25"/>
            <a:chExt cx="12192000" cy="126625"/>
          </a:xfrm>
        </p:grpSpPr>
        <p:sp>
          <p:nvSpPr>
            <p:cNvPr id="107" name="Google Shape;107;p15"/>
            <p:cNvSpPr/>
            <p:nvPr/>
          </p:nvSpPr>
          <p:spPr>
            <a:xfrm>
              <a:off x="0" y="0"/>
              <a:ext cx="12192000" cy="126600"/>
            </a:xfrm>
            <a:prstGeom prst="rect">
              <a:avLst/>
            </a:prstGeom>
            <a:solidFill>
              <a:srgbClr val="66C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66ccff</a:t>
              </a:r>
              <a:endParaRPr b="0" i="0" sz="1400" u="none" cap="none" strike="noStrike">
                <a:solidFill>
                  <a:srgbClr val="000000"/>
                </a:solidFill>
                <a:latin typeface="Arial"/>
                <a:ea typeface="Arial"/>
                <a:cs typeface="Arial"/>
                <a:sym typeface="Arial"/>
              </a:endParaRPr>
            </a:p>
          </p:txBody>
        </p:sp>
        <p:sp>
          <p:nvSpPr>
            <p:cNvPr id="108" name="Google Shape;108;p15"/>
            <p:cNvSpPr/>
            <p:nvPr/>
          </p:nvSpPr>
          <p:spPr>
            <a:xfrm>
              <a:off x="2603250" y="0"/>
              <a:ext cx="2603100" cy="126600"/>
            </a:xfrm>
            <a:prstGeom prst="rect">
              <a:avLst/>
            </a:prstGeom>
            <a:solidFill>
              <a:srgbClr val="1690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5"/>
            <p:cNvSpPr/>
            <p:nvPr/>
          </p:nvSpPr>
          <p:spPr>
            <a:xfrm>
              <a:off x="150" y="-25"/>
              <a:ext cx="2603100" cy="126600"/>
            </a:xfrm>
            <a:prstGeom prst="rect">
              <a:avLst/>
            </a:prstGeom>
            <a:solidFill>
              <a:srgbClr val="646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 name="Google Shape;110;p15"/>
          <p:cNvSpPr/>
          <p:nvPr/>
        </p:nvSpPr>
        <p:spPr>
          <a:xfrm>
            <a:off x="11481847" y="301658"/>
            <a:ext cx="443100" cy="4809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11" name="Google Shape;111;p15"/>
          <p:cNvPicPr preferRelativeResize="0"/>
          <p:nvPr/>
        </p:nvPicPr>
        <p:blipFill>
          <a:blip r:embed="rId3">
            <a:alphaModFix/>
          </a:blip>
          <a:stretch>
            <a:fillRect/>
          </a:stretch>
        </p:blipFill>
        <p:spPr>
          <a:xfrm>
            <a:off x="11305200" y="366125"/>
            <a:ext cx="619700" cy="619700"/>
          </a:xfrm>
          <a:prstGeom prst="rect">
            <a:avLst/>
          </a:prstGeom>
          <a:noFill/>
          <a:ln>
            <a:noFill/>
          </a:ln>
        </p:spPr>
      </p:pic>
      <p:sp>
        <p:nvSpPr>
          <p:cNvPr id="112" name="Google Shape;112;p15"/>
          <p:cNvSpPr txBox="1"/>
          <p:nvPr/>
        </p:nvSpPr>
        <p:spPr>
          <a:xfrm>
            <a:off x="1028900" y="782550"/>
            <a:ext cx="9672600" cy="28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6000">
                <a:solidFill>
                  <a:schemeClr val="dk1"/>
                </a:solidFill>
                <a:latin typeface="Helvetica Neue"/>
                <a:ea typeface="Helvetica Neue"/>
                <a:cs typeface="Helvetica Neue"/>
                <a:sym typeface="Helvetica Neue"/>
              </a:rPr>
              <a:t>Alternative technologies</a:t>
            </a:r>
            <a:endParaRPr b="1" sz="6000">
              <a:solidFill>
                <a:schemeClr val="dk1"/>
              </a:solidFill>
              <a:latin typeface="Helvetica Neue"/>
              <a:ea typeface="Helvetica Neue"/>
              <a:cs typeface="Helvetica Neue"/>
              <a:sym typeface="Helvetica Neue"/>
            </a:endParaRPr>
          </a:p>
        </p:txBody>
      </p:sp>
      <p:sp>
        <p:nvSpPr>
          <p:cNvPr id="113" name="Google Shape;113;p15"/>
          <p:cNvSpPr txBox="1"/>
          <p:nvPr/>
        </p:nvSpPr>
        <p:spPr>
          <a:xfrm>
            <a:off x="857450" y="2372725"/>
            <a:ext cx="1500300" cy="12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0">
                <a:solidFill>
                  <a:srgbClr val="66CCFF"/>
                </a:solidFill>
                <a:latin typeface="Helvetica Neue"/>
                <a:ea typeface="Helvetica Neue"/>
                <a:cs typeface="Helvetica Neue"/>
                <a:sym typeface="Helvetica Neue"/>
              </a:rPr>
              <a:t>1.</a:t>
            </a:r>
            <a:endParaRPr b="1" sz="12000">
              <a:solidFill>
                <a:srgbClr val="66CCFF"/>
              </a:solidFill>
              <a:latin typeface="Helvetica Neue"/>
              <a:ea typeface="Helvetica Neue"/>
              <a:cs typeface="Helvetica Neue"/>
              <a:sym typeface="Helvetica Neue"/>
            </a:endParaRPr>
          </a:p>
        </p:txBody>
      </p:sp>
      <p:sp>
        <p:nvSpPr>
          <p:cNvPr id="114" name="Google Shape;114;p15"/>
          <p:cNvSpPr txBox="1"/>
          <p:nvPr/>
        </p:nvSpPr>
        <p:spPr>
          <a:xfrm>
            <a:off x="943150" y="4815875"/>
            <a:ext cx="3786300" cy="9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latin typeface="Helvetica Neue"/>
                <a:ea typeface="Helvetica Neue"/>
                <a:cs typeface="Helvetica Neue"/>
                <a:sym typeface="Helvetica Neue"/>
              </a:rPr>
              <a:t>Magnetic relays</a:t>
            </a:r>
            <a:br>
              <a:rPr lang="en-US" sz="3600">
                <a:latin typeface="Helvetica Neue"/>
                <a:ea typeface="Helvetica Neue"/>
                <a:cs typeface="Helvetica Neue"/>
                <a:sym typeface="Helvetica Neue"/>
              </a:rPr>
            </a:br>
            <a:r>
              <a:rPr lang="en-US">
                <a:latin typeface="Helvetica Neue"/>
                <a:ea typeface="Helvetica Neue"/>
                <a:cs typeface="Helvetica Neue"/>
                <a:sym typeface="Helvetica Neue"/>
              </a:rPr>
              <a:t>$1 per element</a:t>
            </a:r>
            <a:endParaRPr>
              <a:latin typeface="Helvetica Neue"/>
              <a:ea typeface="Helvetica Neue"/>
              <a:cs typeface="Helvetica Neue"/>
              <a:sym typeface="Helvetica Neue"/>
            </a:endParaRPr>
          </a:p>
        </p:txBody>
      </p:sp>
      <p:pic>
        <p:nvPicPr>
          <p:cNvPr id="115" name="Google Shape;115;p15"/>
          <p:cNvPicPr preferRelativeResize="0"/>
          <p:nvPr/>
        </p:nvPicPr>
        <p:blipFill>
          <a:blip r:embed="rId4">
            <a:alphaModFix/>
          </a:blip>
          <a:stretch>
            <a:fillRect/>
          </a:stretch>
        </p:blipFill>
        <p:spPr>
          <a:xfrm>
            <a:off x="5396200" y="2676775"/>
            <a:ext cx="2097338" cy="27964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6"/>
          <p:cNvSpPr txBox="1"/>
          <p:nvPr/>
        </p:nvSpPr>
        <p:spPr>
          <a:xfrm>
            <a:off x="1071100" y="1770275"/>
            <a:ext cx="10086300" cy="8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1" name="Google Shape;121;p16"/>
          <p:cNvPicPr preferRelativeResize="0"/>
          <p:nvPr/>
        </p:nvPicPr>
        <p:blipFill rotWithShape="1">
          <a:blip r:embed="rId3">
            <a:alphaModFix/>
          </a:blip>
          <a:srcRect b="0" l="20055" r="20061" t="0"/>
          <a:stretch/>
        </p:blipFill>
        <p:spPr>
          <a:xfrm>
            <a:off x="3297425" y="373212"/>
            <a:ext cx="2709126" cy="6111575"/>
          </a:xfrm>
          <a:prstGeom prst="rect">
            <a:avLst/>
          </a:prstGeom>
          <a:noFill/>
          <a:ln>
            <a:noFill/>
          </a:ln>
        </p:spPr>
      </p:pic>
      <p:pic>
        <p:nvPicPr>
          <p:cNvPr id="122" name="Google Shape;122;p16"/>
          <p:cNvPicPr preferRelativeResize="0"/>
          <p:nvPr/>
        </p:nvPicPr>
        <p:blipFill rotWithShape="1">
          <a:blip r:embed="rId4">
            <a:alphaModFix/>
          </a:blip>
          <a:srcRect b="0" l="20055" r="20061" t="0"/>
          <a:stretch/>
        </p:blipFill>
        <p:spPr>
          <a:xfrm>
            <a:off x="409400" y="373200"/>
            <a:ext cx="2709126" cy="6111575"/>
          </a:xfrm>
          <a:prstGeom prst="rect">
            <a:avLst/>
          </a:prstGeom>
          <a:noFill/>
          <a:ln>
            <a:noFill/>
          </a:ln>
        </p:spPr>
      </p:pic>
      <p:pic>
        <p:nvPicPr>
          <p:cNvPr id="123" name="Google Shape;123;p16"/>
          <p:cNvPicPr preferRelativeResize="0"/>
          <p:nvPr/>
        </p:nvPicPr>
        <p:blipFill rotWithShape="1">
          <a:blip r:embed="rId5">
            <a:alphaModFix/>
          </a:blip>
          <a:srcRect b="0" l="20061" r="20055" t="0"/>
          <a:stretch/>
        </p:blipFill>
        <p:spPr>
          <a:xfrm>
            <a:off x="6185450" y="373212"/>
            <a:ext cx="2709126" cy="6111575"/>
          </a:xfrm>
          <a:prstGeom prst="rect">
            <a:avLst/>
          </a:prstGeom>
          <a:noFill/>
          <a:ln>
            <a:noFill/>
          </a:ln>
        </p:spPr>
      </p:pic>
      <p:pic>
        <p:nvPicPr>
          <p:cNvPr id="124" name="Google Shape;124;p16"/>
          <p:cNvPicPr preferRelativeResize="0"/>
          <p:nvPr/>
        </p:nvPicPr>
        <p:blipFill rotWithShape="1">
          <a:blip r:embed="rId6">
            <a:alphaModFix/>
          </a:blip>
          <a:srcRect b="0" l="19770" r="19770" t="0"/>
          <a:stretch/>
        </p:blipFill>
        <p:spPr>
          <a:xfrm>
            <a:off x="9073475" y="402325"/>
            <a:ext cx="2709126" cy="6053350"/>
          </a:xfrm>
          <a:prstGeom prst="rect">
            <a:avLst/>
          </a:prstGeom>
          <a:noFill/>
          <a:ln>
            <a:noFill/>
          </a:ln>
        </p:spPr>
      </p:pic>
      <p:sp>
        <p:nvSpPr>
          <p:cNvPr id="125" name="Google Shape;125;p16"/>
          <p:cNvSpPr txBox="1"/>
          <p:nvPr/>
        </p:nvSpPr>
        <p:spPr>
          <a:xfrm>
            <a:off x="409463" y="4950200"/>
            <a:ext cx="2709000" cy="9036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rgbClr val="FFFFFF"/>
                </a:solidFill>
                <a:latin typeface="Source Sans Pro"/>
                <a:ea typeface="Source Sans Pro"/>
                <a:cs typeface="Source Sans Pro"/>
                <a:sym typeface="Source Sans Pro"/>
              </a:rPr>
              <a:t>Off</a:t>
            </a:r>
            <a:endParaRPr b="1" i="0" sz="9600" u="none" cap="none" strike="noStrike">
              <a:solidFill>
                <a:srgbClr val="FFFFFF"/>
              </a:solidFill>
              <a:latin typeface="Source Sans Pro"/>
              <a:ea typeface="Source Sans Pro"/>
              <a:cs typeface="Source Sans Pro"/>
              <a:sym typeface="Source Sans Pro"/>
            </a:endParaRPr>
          </a:p>
        </p:txBody>
      </p:sp>
      <p:sp>
        <p:nvSpPr>
          <p:cNvPr id="126" name="Google Shape;126;p16"/>
          <p:cNvSpPr txBox="1"/>
          <p:nvPr/>
        </p:nvSpPr>
        <p:spPr>
          <a:xfrm>
            <a:off x="3297538" y="4950200"/>
            <a:ext cx="2709000" cy="9036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lt1"/>
                </a:solidFill>
                <a:latin typeface="Source Sans Pro"/>
                <a:ea typeface="Source Sans Pro"/>
                <a:cs typeface="Source Sans Pro"/>
                <a:sym typeface="Source Sans Pro"/>
              </a:rPr>
              <a:t>On</a:t>
            </a:r>
            <a:endParaRPr b="1" i="0" sz="9600" u="none" cap="none" strike="noStrike">
              <a:solidFill>
                <a:schemeClr val="lt1"/>
              </a:solidFill>
              <a:latin typeface="Source Sans Pro"/>
              <a:ea typeface="Source Sans Pro"/>
              <a:cs typeface="Source Sans Pro"/>
              <a:sym typeface="Source Sans Pro"/>
            </a:endParaRPr>
          </a:p>
        </p:txBody>
      </p:sp>
      <p:sp>
        <p:nvSpPr>
          <p:cNvPr id="127" name="Google Shape;127;p16"/>
          <p:cNvSpPr txBox="1"/>
          <p:nvPr/>
        </p:nvSpPr>
        <p:spPr>
          <a:xfrm>
            <a:off x="6185538" y="4950200"/>
            <a:ext cx="2709000" cy="9036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lt1"/>
                </a:solidFill>
                <a:latin typeface="Source Sans Pro"/>
                <a:ea typeface="Source Sans Pro"/>
                <a:cs typeface="Source Sans Pro"/>
                <a:sym typeface="Source Sans Pro"/>
              </a:rPr>
              <a:t>A</a:t>
            </a:r>
            <a:endParaRPr b="1" i="0" sz="9600" u="none" cap="none" strike="noStrike">
              <a:solidFill>
                <a:schemeClr val="lt1"/>
              </a:solidFill>
              <a:latin typeface="Source Sans Pro"/>
              <a:ea typeface="Source Sans Pro"/>
              <a:cs typeface="Source Sans Pro"/>
              <a:sym typeface="Source Sans Pro"/>
            </a:endParaRPr>
          </a:p>
        </p:txBody>
      </p:sp>
      <p:sp>
        <p:nvSpPr>
          <p:cNvPr id="128" name="Google Shape;128;p16"/>
          <p:cNvSpPr txBox="1"/>
          <p:nvPr/>
        </p:nvSpPr>
        <p:spPr>
          <a:xfrm>
            <a:off x="9073538" y="4950200"/>
            <a:ext cx="2709000" cy="9036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lt1"/>
                </a:solidFill>
                <a:latin typeface="Source Sans Pro"/>
                <a:ea typeface="Source Sans Pro"/>
                <a:cs typeface="Source Sans Pro"/>
                <a:sym typeface="Source Sans Pro"/>
              </a:rPr>
              <a:t>Z</a:t>
            </a:r>
            <a:endParaRPr b="1" i="0" sz="9600" u="none" cap="none" strike="noStrike">
              <a:solidFill>
                <a:schemeClr val="lt1"/>
              </a:solidFill>
              <a:latin typeface="Source Sans Pro"/>
              <a:ea typeface="Source Sans Pro"/>
              <a:cs typeface="Source Sans Pro"/>
              <a:sym typeface="Source Sans Pro"/>
            </a:endParaRPr>
          </a:p>
        </p:txBody>
      </p:sp>
      <p:grpSp>
        <p:nvGrpSpPr>
          <p:cNvPr id="129" name="Google Shape;129;p16"/>
          <p:cNvGrpSpPr/>
          <p:nvPr/>
        </p:nvGrpSpPr>
        <p:grpSpPr>
          <a:xfrm>
            <a:off x="0" y="6731375"/>
            <a:ext cx="12192000" cy="126625"/>
            <a:chOff x="0" y="-25"/>
            <a:chExt cx="12192000" cy="126625"/>
          </a:xfrm>
        </p:grpSpPr>
        <p:sp>
          <p:nvSpPr>
            <p:cNvPr id="130" name="Google Shape;130;p16"/>
            <p:cNvSpPr/>
            <p:nvPr/>
          </p:nvSpPr>
          <p:spPr>
            <a:xfrm>
              <a:off x="0" y="0"/>
              <a:ext cx="12192000" cy="126600"/>
            </a:xfrm>
            <a:prstGeom prst="rect">
              <a:avLst/>
            </a:prstGeom>
            <a:solidFill>
              <a:srgbClr val="66C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66ccff</a:t>
              </a:r>
              <a:endParaRPr b="0" i="0" sz="1400" u="none" cap="none" strike="noStrike">
                <a:solidFill>
                  <a:srgbClr val="000000"/>
                </a:solidFill>
                <a:latin typeface="Arial"/>
                <a:ea typeface="Arial"/>
                <a:cs typeface="Arial"/>
                <a:sym typeface="Arial"/>
              </a:endParaRPr>
            </a:p>
          </p:txBody>
        </p:sp>
        <p:sp>
          <p:nvSpPr>
            <p:cNvPr id="131" name="Google Shape;131;p16"/>
            <p:cNvSpPr/>
            <p:nvPr/>
          </p:nvSpPr>
          <p:spPr>
            <a:xfrm>
              <a:off x="2603250" y="0"/>
              <a:ext cx="2603100" cy="126600"/>
            </a:xfrm>
            <a:prstGeom prst="rect">
              <a:avLst/>
            </a:prstGeom>
            <a:solidFill>
              <a:srgbClr val="1690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6"/>
            <p:cNvSpPr/>
            <p:nvPr/>
          </p:nvSpPr>
          <p:spPr>
            <a:xfrm>
              <a:off x="150" y="-25"/>
              <a:ext cx="2603100" cy="126600"/>
            </a:xfrm>
            <a:prstGeom prst="rect">
              <a:avLst/>
            </a:prstGeom>
            <a:solidFill>
              <a:srgbClr val="646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grpSp>
        <p:nvGrpSpPr>
          <p:cNvPr id="137" name="Google Shape;137;p17"/>
          <p:cNvGrpSpPr/>
          <p:nvPr/>
        </p:nvGrpSpPr>
        <p:grpSpPr>
          <a:xfrm>
            <a:off x="0" y="6731375"/>
            <a:ext cx="12192000" cy="126625"/>
            <a:chOff x="0" y="-25"/>
            <a:chExt cx="12192000" cy="126625"/>
          </a:xfrm>
        </p:grpSpPr>
        <p:sp>
          <p:nvSpPr>
            <p:cNvPr id="138" name="Google Shape;138;p17"/>
            <p:cNvSpPr/>
            <p:nvPr/>
          </p:nvSpPr>
          <p:spPr>
            <a:xfrm>
              <a:off x="0" y="0"/>
              <a:ext cx="12192000" cy="126600"/>
            </a:xfrm>
            <a:prstGeom prst="rect">
              <a:avLst/>
            </a:prstGeom>
            <a:solidFill>
              <a:srgbClr val="66C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66ccff</a:t>
              </a:r>
              <a:endParaRPr b="0" i="0" sz="1400" u="none" cap="none" strike="noStrike">
                <a:solidFill>
                  <a:srgbClr val="000000"/>
                </a:solidFill>
                <a:latin typeface="Arial"/>
                <a:ea typeface="Arial"/>
                <a:cs typeface="Arial"/>
                <a:sym typeface="Arial"/>
              </a:endParaRPr>
            </a:p>
          </p:txBody>
        </p:sp>
        <p:sp>
          <p:nvSpPr>
            <p:cNvPr id="139" name="Google Shape;139;p17"/>
            <p:cNvSpPr/>
            <p:nvPr/>
          </p:nvSpPr>
          <p:spPr>
            <a:xfrm>
              <a:off x="2603250" y="0"/>
              <a:ext cx="2603100" cy="126600"/>
            </a:xfrm>
            <a:prstGeom prst="rect">
              <a:avLst/>
            </a:prstGeom>
            <a:solidFill>
              <a:srgbClr val="1690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7"/>
            <p:cNvSpPr/>
            <p:nvPr/>
          </p:nvSpPr>
          <p:spPr>
            <a:xfrm>
              <a:off x="150" y="-25"/>
              <a:ext cx="2603100" cy="126600"/>
            </a:xfrm>
            <a:prstGeom prst="rect">
              <a:avLst/>
            </a:prstGeom>
            <a:solidFill>
              <a:srgbClr val="646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 name="Google Shape;141;p17"/>
          <p:cNvSpPr/>
          <p:nvPr/>
        </p:nvSpPr>
        <p:spPr>
          <a:xfrm>
            <a:off x="11481847" y="301658"/>
            <a:ext cx="443100" cy="4809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42" name="Google Shape;142;p17"/>
          <p:cNvPicPr preferRelativeResize="0"/>
          <p:nvPr/>
        </p:nvPicPr>
        <p:blipFill>
          <a:blip r:embed="rId3">
            <a:alphaModFix/>
          </a:blip>
          <a:stretch>
            <a:fillRect/>
          </a:stretch>
        </p:blipFill>
        <p:spPr>
          <a:xfrm>
            <a:off x="11305200" y="366125"/>
            <a:ext cx="619700" cy="619700"/>
          </a:xfrm>
          <a:prstGeom prst="rect">
            <a:avLst/>
          </a:prstGeom>
          <a:noFill/>
          <a:ln>
            <a:noFill/>
          </a:ln>
        </p:spPr>
      </p:pic>
      <p:sp>
        <p:nvSpPr>
          <p:cNvPr id="143" name="Google Shape;143;p17"/>
          <p:cNvSpPr txBox="1"/>
          <p:nvPr/>
        </p:nvSpPr>
        <p:spPr>
          <a:xfrm>
            <a:off x="1028900" y="770525"/>
            <a:ext cx="9672600" cy="28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6000">
                <a:solidFill>
                  <a:schemeClr val="dk1"/>
                </a:solidFill>
                <a:latin typeface="Helvetica Neue"/>
                <a:ea typeface="Helvetica Neue"/>
                <a:cs typeface="Helvetica Neue"/>
                <a:sym typeface="Helvetica Neue"/>
              </a:rPr>
              <a:t>Alternative technologies</a:t>
            </a:r>
            <a:endParaRPr b="1" sz="6000">
              <a:solidFill>
                <a:schemeClr val="dk1"/>
              </a:solidFill>
              <a:latin typeface="Helvetica Neue"/>
              <a:ea typeface="Helvetica Neue"/>
              <a:cs typeface="Helvetica Neue"/>
              <a:sym typeface="Helvetica Neue"/>
            </a:endParaRPr>
          </a:p>
        </p:txBody>
      </p:sp>
      <p:sp>
        <p:nvSpPr>
          <p:cNvPr id="144" name="Google Shape;144;p17"/>
          <p:cNvSpPr txBox="1"/>
          <p:nvPr/>
        </p:nvSpPr>
        <p:spPr>
          <a:xfrm>
            <a:off x="857450" y="2372725"/>
            <a:ext cx="1500300" cy="12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0">
                <a:solidFill>
                  <a:srgbClr val="66CCFF"/>
                </a:solidFill>
                <a:latin typeface="Helvetica Neue"/>
                <a:ea typeface="Helvetica Neue"/>
                <a:cs typeface="Helvetica Neue"/>
                <a:sym typeface="Helvetica Neue"/>
              </a:rPr>
              <a:t>2</a:t>
            </a:r>
            <a:r>
              <a:rPr b="1" lang="en-US" sz="12000">
                <a:solidFill>
                  <a:srgbClr val="66CCFF"/>
                </a:solidFill>
                <a:latin typeface="Helvetica Neue"/>
                <a:ea typeface="Helvetica Neue"/>
                <a:cs typeface="Helvetica Neue"/>
                <a:sym typeface="Helvetica Neue"/>
              </a:rPr>
              <a:t>.</a:t>
            </a:r>
            <a:endParaRPr b="1" sz="12000">
              <a:solidFill>
                <a:srgbClr val="66CCFF"/>
              </a:solidFill>
              <a:latin typeface="Helvetica Neue"/>
              <a:ea typeface="Helvetica Neue"/>
              <a:cs typeface="Helvetica Neue"/>
              <a:sym typeface="Helvetica Neue"/>
            </a:endParaRPr>
          </a:p>
        </p:txBody>
      </p:sp>
      <p:sp>
        <p:nvSpPr>
          <p:cNvPr id="145" name="Google Shape;145;p17"/>
          <p:cNvSpPr txBox="1"/>
          <p:nvPr/>
        </p:nvSpPr>
        <p:spPr>
          <a:xfrm>
            <a:off x="943150" y="4815875"/>
            <a:ext cx="3786300" cy="9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latin typeface="Helvetica Neue"/>
                <a:ea typeface="Helvetica Neue"/>
                <a:cs typeface="Helvetica Neue"/>
                <a:sym typeface="Helvetica Neue"/>
              </a:rPr>
              <a:t>Stepper motors</a:t>
            </a:r>
            <a:br>
              <a:rPr lang="en-US" sz="3600">
                <a:latin typeface="Helvetica Neue"/>
                <a:ea typeface="Helvetica Neue"/>
                <a:cs typeface="Helvetica Neue"/>
                <a:sym typeface="Helvetica Neue"/>
              </a:rPr>
            </a:br>
            <a:r>
              <a:rPr lang="en-US">
                <a:solidFill>
                  <a:schemeClr val="dk1"/>
                </a:solidFill>
                <a:latin typeface="Helvetica Neue"/>
                <a:ea typeface="Helvetica Neue"/>
                <a:cs typeface="Helvetica Neue"/>
                <a:sym typeface="Helvetica Neue"/>
              </a:rPr>
              <a:t>$0.10 per element</a:t>
            </a:r>
            <a:endParaRPr sz="3600">
              <a:latin typeface="Helvetica Neue"/>
              <a:ea typeface="Helvetica Neue"/>
              <a:cs typeface="Helvetica Neue"/>
              <a:sym typeface="Helvetica Neue"/>
            </a:endParaRPr>
          </a:p>
        </p:txBody>
      </p:sp>
      <p:pic>
        <p:nvPicPr>
          <p:cNvPr id="146" name="Google Shape;146;p17"/>
          <p:cNvPicPr preferRelativeResize="0"/>
          <p:nvPr/>
        </p:nvPicPr>
        <p:blipFill>
          <a:blip r:embed="rId4">
            <a:alphaModFix/>
          </a:blip>
          <a:stretch>
            <a:fillRect/>
          </a:stretch>
        </p:blipFill>
        <p:spPr>
          <a:xfrm rot="-5400000">
            <a:off x="4944498" y="1929699"/>
            <a:ext cx="3073153" cy="4097549"/>
          </a:xfrm>
          <a:prstGeom prst="rect">
            <a:avLst/>
          </a:prstGeom>
          <a:noFill/>
          <a:ln>
            <a:noFill/>
          </a:ln>
        </p:spPr>
      </p:pic>
      <p:pic>
        <p:nvPicPr>
          <p:cNvPr id="147" name="Google Shape;147;p17"/>
          <p:cNvPicPr preferRelativeResize="0"/>
          <p:nvPr/>
        </p:nvPicPr>
        <p:blipFill>
          <a:blip r:embed="rId5">
            <a:alphaModFix/>
          </a:blip>
          <a:stretch>
            <a:fillRect/>
          </a:stretch>
        </p:blipFill>
        <p:spPr>
          <a:xfrm>
            <a:off x="8839425" y="2372735"/>
            <a:ext cx="2351475" cy="3322990"/>
          </a:xfrm>
          <a:prstGeom prst="rect">
            <a:avLst/>
          </a:prstGeom>
          <a:noFill/>
          <a:ln>
            <a:noFill/>
          </a:ln>
        </p:spPr>
      </p:pic>
      <p:sp>
        <p:nvSpPr>
          <p:cNvPr id="148" name="Google Shape;148;p17"/>
          <p:cNvSpPr txBox="1"/>
          <p:nvPr/>
        </p:nvSpPr>
        <p:spPr>
          <a:xfrm>
            <a:off x="8839463" y="5836113"/>
            <a:ext cx="23514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666666"/>
                </a:solidFill>
                <a:latin typeface="Calibri"/>
                <a:ea typeface="Calibri"/>
                <a:cs typeface="Calibri"/>
                <a:sym typeface="Calibri"/>
              </a:rPr>
              <a:t>Photo from Amazon.com</a:t>
            </a:r>
            <a:endParaRPr>
              <a:solidFill>
                <a:srgbClr val="666666"/>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grpSp>
        <p:nvGrpSpPr>
          <p:cNvPr id="153" name="Google Shape;153;p18"/>
          <p:cNvGrpSpPr/>
          <p:nvPr/>
        </p:nvGrpSpPr>
        <p:grpSpPr>
          <a:xfrm>
            <a:off x="0" y="6731375"/>
            <a:ext cx="12192000" cy="126625"/>
            <a:chOff x="0" y="-25"/>
            <a:chExt cx="12192000" cy="126625"/>
          </a:xfrm>
        </p:grpSpPr>
        <p:sp>
          <p:nvSpPr>
            <p:cNvPr id="154" name="Google Shape;154;p18"/>
            <p:cNvSpPr/>
            <p:nvPr/>
          </p:nvSpPr>
          <p:spPr>
            <a:xfrm>
              <a:off x="0" y="0"/>
              <a:ext cx="12192000" cy="126600"/>
            </a:xfrm>
            <a:prstGeom prst="rect">
              <a:avLst/>
            </a:prstGeom>
            <a:solidFill>
              <a:srgbClr val="66C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66ccff</a:t>
              </a:r>
              <a:endParaRPr b="0" i="0" sz="1400" u="none" cap="none" strike="noStrike">
                <a:solidFill>
                  <a:srgbClr val="000000"/>
                </a:solidFill>
                <a:latin typeface="Arial"/>
                <a:ea typeface="Arial"/>
                <a:cs typeface="Arial"/>
                <a:sym typeface="Arial"/>
              </a:endParaRPr>
            </a:p>
          </p:txBody>
        </p:sp>
        <p:sp>
          <p:nvSpPr>
            <p:cNvPr id="155" name="Google Shape;155;p18"/>
            <p:cNvSpPr/>
            <p:nvPr/>
          </p:nvSpPr>
          <p:spPr>
            <a:xfrm>
              <a:off x="2603250" y="0"/>
              <a:ext cx="2603100" cy="126600"/>
            </a:xfrm>
            <a:prstGeom prst="rect">
              <a:avLst/>
            </a:prstGeom>
            <a:solidFill>
              <a:srgbClr val="1690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8"/>
            <p:cNvSpPr/>
            <p:nvPr/>
          </p:nvSpPr>
          <p:spPr>
            <a:xfrm>
              <a:off x="150" y="-25"/>
              <a:ext cx="2603100" cy="126600"/>
            </a:xfrm>
            <a:prstGeom prst="rect">
              <a:avLst/>
            </a:prstGeom>
            <a:solidFill>
              <a:srgbClr val="646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7" name="Google Shape;157;p18"/>
          <p:cNvSpPr/>
          <p:nvPr/>
        </p:nvSpPr>
        <p:spPr>
          <a:xfrm>
            <a:off x="11481847" y="301658"/>
            <a:ext cx="443100" cy="4809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58" name="Google Shape;158;p18"/>
          <p:cNvPicPr preferRelativeResize="0"/>
          <p:nvPr/>
        </p:nvPicPr>
        <p:blipFill>
          <a:blip r:embed="rId3">
            <a:alphaModFix/>
          </a:blip>
          <a:stretch>
            <a:fillRect/>
          </a:stretch>
        </p:blipFill>
        <p:spPr>
          <a:xfrm>
            <a:off x="11305200" y="366125"/>
            <a:ext cx="619700" cy="619700"/>
          </a:xfrm>
          <a:prstGeom prst="rect">
            <a:avLst/>
          </a:prstGeom>
          <a:noFill/>
          <a:ln>
            <a:noFill/>
          </a:ln>
        </p:spPr>
      </p:pic>
      <p:sp>
        <p:nvSpPr>
          <p:cNvPr id="159" name="Google Shape;159;p18"/>
          <p:cNvSpPr txBox="1"/>
          <p:nvPr/>
        </p:nvSpPr>
        <p:spPr>
          <a:xfrm>
            <a:off x="1028900" y="770525"/>
            <a:ext cx="9758400" cy="13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6000">
                <a:solidFill>
                  <a:schemeClr val="dk1"/>
                </a:solidFill>
                <a:latin typeface="Helvetica Neue"/>
                <a:ea typeface="Helvetica Neue"/>
                <a:cs typeface="Helvetica Neue"/>
                <a:sym typeface="Helvetica Neue"/>
              </a:rPr>
              <a:t>Integrating the technology</a:t>
            </a:r>
            <a:endParaRPr b="1" sz="6000">
              <a:solidFill>
                <a:schemeClr val="dk1"/>
              </a:solidFill>
              <a:latin typeface="Helvetica Neue"/>
              <a:ea typeface="Helvetica Neue"/>
              <a:cs typeface="Helvetica Neue"/>
              <a:sym typeface="Helvetica Neue"/>
            </a:endParaRPr>
          </a:p>
        </p:txBody>
      </p:sp>
      <p:sp>
        <p:nvSpPr>
          <p:cNvPr id="160" name="Google Shape;160;p18"/>
          <p:cNvSpPr txBox="1"/>
          <p:nvPr/>
        </p:nvSpPr>
        <p:spPr>
          <a:xfrm>
            <a:off x="857450" y="2372725"/>
            <a:ext cx="1500300" cy="12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0">
                <a:solidFill>
                  <a:srgbClr val="66CCFF"/>
                </a:solidFill>
                <a:latin typeface="Helvetica Neue"/>
                <a:ea typeface="Helvetica Neue"/>
                <a:cs typeface="Helvetica Neue"/>
                <a:sym typeface="Helvetica Neue"/>
              </a:rPr>
              <a:t>3</a:t>
            </a:r>
            <a:r>
              <a:rPr b="1" lang="en-US" sz="12000">
                <a:solidFill>
                  <a:srgbClr val="66CCFF"/>
                </a:solidFill>
                <a:latin typeface="Helvetica Neue"/>
                <a:ea typeface="Helvetica Neue"/>
                <a:cs typeface="Helvetica Neue"/>
                <a:sym typeface="Helvetica Neue"/>
              </a:rPr>
              <a:t>.</a:t>
            </a:r>
            <a:endParaRPr b="1" sz="12000">
              <a:solidFill>
                <a:srgbClr val="66CCFF"/>
              </a:solidFill>
              <a:latin typeface="Helvetica Neue"/>
              <a:ea typeface="Helvetica Neue"/>
              <a:cs typeface="Helvetica Neue"/>
              <a:sym typeface="Helvetica Neue"/>
            </a:endParaRPr>
          </a:p>
        </p:txBody>
      </p:sp>
      <p:sp>
        <p:nvSpPr>
          <p:cNvPr id="161" name="Google Shape;161;p18"/>
          <p:cNvSpPr txBox="1"/>
          <p:nvPr/>
        </p:nvSpPr>
        <p:spPr>
          <a:xfrm>
            <a:off x="943150" y="4815875"/>
            <a:ext cx="4443300" cy="9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latin typeface="Helvetica Neue"/>
                <a:ea typeface="Helvetica Neue"/>
                <a:cs typeface="Helvetica Neue"/>
                <a:sym typeface="Helvetica Neue"/>
              </a:rPr>
              <a:t>App &amp; Cloud-based</a:t>
            </a:r>
            <a:endParaRPr sz="3600">
              <a:latin typeface="Helvetica Neue"/>
              <a:ea typeface="Helvetica Neue"/>
              <a:cs typeface="Helvetica Neue"/>
              <a:sym typeface="Helvetica Neue"/>
            </a:endParaRPr>
          </a:p>
          <a:p>
            <a:pPr indent="0" lvl="0" marL="0" rtl="0" algn="l">
              <a:spcBef>
                <a:spcPts val="0"/>
              </a:spcBef>
              <a:spcAft>
                <a:spcPts val="0"/>
              </a:spcAft>
              <a:buNone/>
            </a:pPr>
            <a:r>
              <a:rPr lang="en-US" sz="3600">
                <a:latin typeface="Helvetica Neue"/>
                <a:ea typeface="Helvetica Neue"/>
                <a:cs typeface="Helvetica Neue"/>
                <a:sym typeface="Helvetica Neue"/>
              </a:rPr>
              <a:t>e-library for the blind</a:t>
            </a:r>
            <a:endParaRPr sz="3600">
              <a:latin typeface="Helvetica Neue"/>
              <a:ea typeface="Helvetica Neue"/>
              <a:cs typeface="Helvetica Neue"/>
              <a:sym typeface="Helvetica Neue"/>
            </a:endParaRPr>
          </a:p>
        </p:txBody>
      </p:sp>
      <p:pic>
        <p:nvPicPr>
          <p:cNvPr id="162" name="Google Shape;162;p18"/>
          <p:cNvPicPr preferRelativeResize="0"/>
          <p:nvPr/>
        </p:nvPicPr>
        <p:blipFill>
          <a:blip r:embed="rId4">
            <a:alphaModFix/>
          </a:blip>
          <a:stretch>
            <a:fillRect/>
          </a:stretch>
        </p:blipFill>
        <p:spPr>
          <a:xfrm>
            <a:off x="5386450" y="2512500"/>
            <a:ext cx="2335000" cy="1588974"/>
          </a:xfrm>
          <a:prstGeom prst="rect">
            <a:avLst/>
          </a:prstGeom>
          <a:noFill/>
          <a:ln>
            <a:noFill/>
          </a:ln>
        </p:spPr>
      </p:pic>
      <p:pic>
        <p:nvPicPr>
          <p:cNvPr id="163" name="Google Shape;163;p18"/>
          <p:cNvPicPr preferRelativeResize="0"/>
          <p:nvPr/>
        </p:nvPicPr>
        <p:blipFill>
          <a:blip r:embed="rId5">
            <a:alphaModFix/>
          </a:blip>
          <a:stretch>
            <a:fillRect/>
          </a:stretch>
        </p:blipFill>
        <p:spPr>
          <a:xfrm>
            <a:off x="6677700" y="4399023"/>
            <a:ext cx="5080899" cy="1345644"/>
          </a:xfrm>
          <a:prstGeom prst="rect">
            <a:avLst/>
          </a:prstGeom>
          <a:noFill/>
          <a:ln>
            <a:noFill/>
          </a:ln>
        </p:spPr>
      </p:pic>
      <p:pic>
        <p:nvPicPr>
          <p:cNvPr id="164" name="Google Shape;164;p18"/>
          <p:cNvPicPr preferRelativeResize="0"/>
          <p:nvPr/>
        </p:nvPicPr>
        <p:blipFill>
          <a:blip r:embed="rId6">
            <a:alphaModFix/>
          </a:blip>
          <a:stretch>
            <a:fillRect/>
          </a:stretch>
        </p:blipFill>
        <p:spPr>
          <a:xfrm>
            <a:off x="8023525" y="1755850"/>
            <a:ext cx="2763774" cy="27637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grpSp>
        <p:nvGrpSpPr>
          <p:cNvPr id="169" name="Google Shape;169;p19"/>
          <p:cNvGrpSpPr/>
          <p:nvPr/>
        </p:nvGrpSpPr>
        <p:grpSpPr>
          <a:xfrm>
            <a:off x="0" y="6731375"/>
            <a:ext cx="12192000" cy="126625"/>
            <a:chOff x="0" y="-25"/>
            <a:chExt cx="12192000" cy="126625"/>
          </a:xfrm>
        </p:grpSpPr>
        <p:sp>
          <p:nvSpPr>
            <p:cNvPr id="170" name="Google Shape;170;p19"/>
            <p:cNvSpPr/>
            <p:nvPr/>
          </p:nvSpPr>
          <p:spPr>
            <a:xfrm>
              <a:off x="0" y="0"/>
              <a:ext cx="12192000" cy="126600"/>
            </a:xfrm>
            <a:prstGeom prst="rect">
              <a:avLst/>
            </a:prstGeom>
            <a:solidFill>
              <a:srgbClr val="66C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66ccff</a:t>
              </a:r>
              <a:endParaRPr b="0" i="0" sz="1400" u="none" cap="none" strike="noStrike">
                <a:solidFill>
                  <a:srgbClr val="000000"/>
                </a:solidFill>
                <a:latin typeface="Arial"/>
                <a:ea typeface="Arial"/>
                <a:cs typeface="Arial"/>
                <a:sym typeface="Arial"/>
              </a:endParaRPr>
            </a:p>
          </p:txBody>
        </p:sp>
        <p:sp>
          <p:nvSpPr>
            <p:cNvPr id="171" name="Google Shape;171;p19"/>
            <p:cNvSpPr/>
            <p:nvPr/>
          </p:nvSpPr>
          <p:spPr>
            <a:xfrm>
              <a:off x="2603250" y="0"/>
              <a:ext cx="2603100" cy="126600"/>
            </a:xfrm>
            <a:prstGeom prst="rect">
              <a:avLst/>
            </a:prstGeom>
            <a:solidFill>
              <a:srgbClr val="1690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9"/>
            <p:cNvSpPr/>
            <p:nvPr/>
          </p:nvSpPr>
          <p:spPr>
            <a:xfrm>
              <a:off x="150" y="-25"/>
              <a:ext cx="2603100" cy="126600"/>
            </a:xfrm>
            <a:prstGeom prst="rect">
              <a:avLst/>
            </a:prstGeom>
            <a:solidFill>
              <a:srgbClr val="646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3" name="Google Shape;173;p19"/>
          <p:cNvSpPr/>
          <p:nvPr/>
        </p:nvSpPr>
        <p:spPr>
          <a:xfrm>
            <a:off x="11481847" y="301658"/>
            <a:ext cx="443100" cy="4809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74" name="Google Shape;174;p19"/>
          <p:cNvPicPr preferRelativeResize="0"/>
          <p:nvPr/>
        </p:nvPicPr>
        <p:blipFill>
          <a:blip r:embed="rId3">
            <a:alphaModFix/>
          </a:blip>
          <a:stretch>
            <a:fillRect/>
          </a:stretch>
        </p:blipFill>
        <p:spPr>
          <a:xfrm>
            <a:off x="5265112" y="2970250"/>
            <a:ext cx="1419700" cy="1419700"/>
          </a:xfrm>
          <a:prstGeom prst="rect">
            <a:avLst/>
          </a:prstGeom>
          <a:noFill/>
          <a:ln>
            <a:noFill/>
          </a:ln>
        </p:spPr>
      </p:pic>
      <p:sp>
        <p:nvSpPr>
          <p:cNvPr id="175" name="Google Shape;175;p19"/>
          <p:cNvSpPr txBox="1"/>
          <p:nvPr/>
        </p:nvSpPr>
        <p:spPr>
          <a:xfrm>
            <a:off x="1028900" y="770525"/>
            <a:ext cx="4071900" cy="28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6000">
                <a:solidFill>
                  <a:schemeClr val="dk1"/>
                </a:solidFill>
                <a:latin typeface="Helvetica Neue"/>
                <a:ea typeface="Helvetica Neue"/>
                <a:cs typeface="Helvetica Neue"/>
                <a:sym typeface="Helvetica Neue"/>
              </a:rPr>
              <a:t>Our vision</a:t>
            </a:r>
            <a:endParaRPr b="1" sz="6000">
              <a:solidFill>
                <a:schemeClr val="dk1"/>
              </a:solidFill>
              <a:latin typeface="Helvetica Neue"/>
              <a:ea typeface="Helvetica Neue"/>
              <a:cs typeface="Helvetica Neue"/>
              <a:sym typeface="Helvetica Neue"/>
            </a:endParaRPr>
          </a:p>
        </p:txBody>
      </p:sp>
      <p:sp>
        <p:nvSpPr>
          <p:cNvPr id="176" name="Google Shape;176;p19"/>
          <p:cNvSpPr txBox="1"/>
          <p:nvPr/>
        </p:nvSpPr>
        <p:spPr>
          <a:xfrm>
            <a:off x="3850000" y="3050750"/>
            <a:ext cx="819000" cy="11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6000">
                <a:solidFill>
                  <a:srgbClr val="646BEB"/>
                </a:solidFill>
                <a:latin typeface="Helvetica Neue"/>
                <a:ea typeface="Helvetica Neue"/>
                <a:cs typeface="Helvetica Neue"/>
                <a:sym typeface="Helvetica Neue"/>
              </a:rPr>
              <a:t>+</a:t>
            </a:r>
            <a:endParaRPr>
              <a:solidFill>
                <a:srgbClr val="646BEB"/>
              </a:solidFill>
            </a:endParaRPr>
          </a:p>
        </p:txBody>
      </p:sp>
      <p:sp>
        <p:nvSpPr>
          <p:cNvPr id="177" name="Google Shape;177;p19"/>
          <p:cNvSpPr txBox="1"/>
          <p:nvPr/>
        </p:nvSpPr>
        <p:spPr>
          <a:xfrm>
            <a:off x="7383125" y="3050738"/>
            <a:ext cx="819000" cy="11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6000">
                <a:solidFill>
                  <a:srgbClr val="646BEB"/>
                </a:solidFill>
                <a:latin typeface="Helvetica Neue"/>
                <a:ea typeface="Helvetica Neue"/>
                <a:cs typeface="Helvetica Neue"/>
                <a:sym typeface="Helvetica Neue"/>
              </a:rPr>
              <a:t>=</a:t>
            </a:r>
            <a:endParaRPr>
              <a:solidFill>
                <a:srgbClr val="646BEB"/>
              </a:solidFill>
            </a:endParaRPr>
          </a:p>
        </p:txBody>
      </p:sp>
      <p:pic>
        <p:nvPicPr>
          <p:cNvPr id="178" name="Google Shape;178;p19"/>
          <p:cNvPicPr preferRelativeResize="0"/>
          <p:nvPr/>
        </p:nvPicPr>
        <p:blipFill>
          <a:blip r:embed="rId4">
            <a:alphaModFix/>
          </a:blip>
          <a:stretch>
            <a:fillRect/>
          </a:stretch>
        </p:blipFill>
        <p:spPr>
          <a:xfrm>
            <a:off x="8596000" y="2751754"/>
            <a:ext cx="1856700" cy="1856700"/>
          </a:xfrm>
          <a:prstGeom prst="rect">
            <a:avLst/>
          </a:prstGeom>
          <a:noFill/>
          <a:ln>
            <a:noFill/>
          </a:ln>
        </p:spPr>
      </p:pic>
      <p:pic>
        <p:nvPicPr>
          <p:cNvPr id="179" name="Google Shape;179;p19"/>
          <p:cNvPicPr preferRelativeResize="0"/>
          <p:nvPr/>
        </p:nvPicPr>
        <p:blipFill>
          <a:blip r:embed="rId5">
            <a:alphaModFix/>
          </a:blip>
          <a:stretch>
            <a:fillRect/>
          </a:stretch>
        </p:blipFill>
        <p:spPr>
          <a:xfrm>
            <a:off x="1497200" y="2751750"/>
            <a:ext cx="1856700" cy="1856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grpSp>
        <p:nvGrpSpPr>
          <p:cNvPr id="184" name="Google Shape;184;p20"/>
          <p:cNvGrpSpPr/>
          <p:nvPr/>
        </p:nvGrpSpPr>
        <p:grpSpPr>
          <a:xfrm>
            <a:off x="0" y="6731375"/>
            <a:ext cx="12192000" cy="126625"/>
            <a:chOff x="0" y="-25"/>
            <a:chExt cx="12192000" cy="126625"/>
          </a:xfrm>
        </p:grpSpPr>
        <p:sp>
          <p:nvSpPr>
            <p:cNvPr id="185" name="Google Shape;185;p20"/>
            <p:cNvSpPr/>
            <p:nvPr/>
          </p:nvSpPr>
          <p:spPr>
            <a:xfrm>
              <a:off x="0" y="0"/>
              <a:ext cx="12192000" cy="126600"/>
            </a:xfrm>
            <a:prstGeom prst="rect">
              <a:avLst/>
            </a:prstGeom>
            <a:solidFill>
              <a:srgbClr val="66C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66ccff</a:t>
              </a:r>
              <a:endParaRPr b="0" i="0" sz="1400" u="none" cap="none" strike="noStrike">
                <a:solidFill>
                  <a:srgbClr val="000000"/>
                </a:solidFill>
                <a:latin typeface="Arial"/>
                <a:ea typeface="Arial"/>
                <a:cs typeface="Arial"/>
                <a:sym typeface="Arial"/>
              </a:endParaRPr>
            </a:p>
          </p:txBody>
        </p:sp>
        <p:sp>
          <p:nvSpPr>
            <p:cNvPr id="186" name="Google Shape;186;p20"/>
            <p:cNvSpPr/>
            <p:nvPr/>
          </p:nvSpPr>
          <p:spPr>
            <a:xfrm>
              <a:off x="2603250" y="0"/>
              <a:ext cx="2603100" cy="126600"/>
            </a:xfrm>
            <a:prstGeom prst="rect">
              <a:avLst/>
            </a:prstGeom>
            <a:solidFill>
              <a:srgbClr val="1690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0"/>
            <p:cNvSpPr/>
            <p:nvPr/>
          </p:nvSpPr>
          <p:spPr>
            <a:xfrm>
              <a:off x="150" y="-25"/>
              <a:ext cx="2603100" cy="126600"/>
            </a:xfrm>
            <a:prstGeom prst="rect">
              <a:avLst/>
            </a:prstGeom>
            <a:solidFill>
              <a:srgbClr val="646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8" name="Google Shape;188;p20"/>
          <p:cNvSpPr txBox="1"/>
          <p:nvPr/>
        </p:nvSpPr>
        <p:spPr>
          <a:xfrm>
            <a:off x="1028900" y="770525"/>
            <a:ext cx="4071900" cy="11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6000">
                <a:solidFill>
                  <a:schemeClr val="dk1"/>
                </a:solidFill>
                <a:latin typeface="Helvetica Neue"/>
                <a:ea typeface="Helvetica Neue"/>
                <a:cs typeface="Helvetica Neue"/>
                <a:sym typeface="Helvetica Neue"/>
              </a:rPr>
              <a:t>Budget</a:t>
            </a:r>
            <a:endParaRPr b="1" sz="6000">
              <a:solidFill>
                <a:schemeClr val="dk1"/>
              </a:solidFill>
              <a:latin typeface="Helvetica Neue"/>
              <a:ea typeface="Helvetica Neue"/>
              <a:cs typeface="Helvetica Neue"/>
              <a:sym typeface="Helvetica Neue"/>
            </a:endParaRPr>
          </a:p>
        </p:txBody>
      </p:sp>
      <p:graphicFrame>
        <p:nvGraphicFramePr>
          <p:cNvPr id="189" name="Google Shape;189;p20"/>
          <p:cNvGraphicFramePr/>
          <p:nvPr/>
        </p:nvGraphicFramePr>
        <p:xfrm>
          <a:off x="952500" y="2476500"/>
          <a:ext cx="3000000" cy="3000000"/>
        </p:xfrm>
        <a:graphic>
          <a:graphicData uri="http://schemas.openxmlformats.org/drawingml/2006/table">
            <a:tbl>
              <a:tblPr>
                <a:noFill/>
                <a:tableStyleId>{726EA178-1088-43D1-810D-5D2E24EE4F62}</a:tableStyleId>
              </a:tblPr>
              <a:tblGrid>
                <a:gridCol w="5729300"/>
                <a:gridCol w="1714475"/>
                <a:gridCol w="1171575"/>
                <a:gridCol w="1671650"/>
              </a:tblGrid>
              <a:tr h="381000">
                <a:tc>
                  <a:txBody>
                    <a:bodyPr>
                      <a:noAutofit/>
                    </a:bodyPr>
                    <a:lstStyle/>
                    <a:p>
                      <a:pPr indent="0" lvl="0" marL="0" rtl="0" algn="l">
                        <a:spcBef>
                          <a:spcPts val="0"/>
                        </a:spcBef>
                        <a:spcAft>
                          <a:spcPts val="0"/>
                        </a:spcAft>
                        <a:buNone/>
                      </a:pPr>
                      <a:r>
                        <a:rPr b="1" lang="en-US" sz="1800">
                          <a:latin typeface="Helvetica Neue"/>
                          <a:ea typeface="Helvetica Neue"/>
                          <a:cs typeface="Helvetica Neue"/>
                          <a:sym typeface="Helvetica Neue"/>
                        </a:rPr>
                        <a:t>Part</a:t>
                      </a:r>
                      <a:endParaRPr b="1" sz="1800">
                        <a:latin typeface="Helvetica Neue"/>
                        <a:ea typeface="Helvetica Neue"/>
                        <a:cs typeface="Helvetica Neue"/>
                        <a:sym typeface="Helvetica Neue"/>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US" sz="1800">
                          <a:latin typeface="Helvetica Neue"/>
                          <a:ea typeface="Helvetica Neue"/>
                          <a:cs typeface="Helvetica Neue"/>
                          <a:sym typeface="Helvetica Neue"/>
                        </a:rPr>
                        <a:t>Price/unit, $</a:t>
                      </a:r>
                      <a:endParaRPr b="1" sz="1800">
                        <a:latin typeface="Helvetica Neue"/>
                        <a:ea typeface="Helvetica Neue"/>
                        <a:cs typeface="Helvetica Neue"/>
                        <a:sym typeface="Helvetica Neue"/>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US" sz="1800">
                          <a:solidFill>
                            <a:schemeClr val="dk1"/>
                          </a:solidFill>
                          <a:latin typeface="Helvetica Neue"/>
                          <a:ea typeface="Helvetica Neue"/>
                          <a:cs typeface="Helvetica Neue"/>
                          <a:sym typeface="Helvetica Neue"/>
                        </a:rPr>
                        <a:t>Amount</a:t>
                      </a:r>
                      <a:endParaRPr b="1" sz="1800">
                        <a:latin typeface="Helvetica Neue"/>
                        <a:ea typeface="Helvetica Neue"/>
                        <a:cs typeface="Helvetica Neue"/>
                        <a:sym typeface="Helvetica Neue"/>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US" sz="1800">
                          <a:latin typeface="Helvetica Neue"/>
                          <a:ea typeface="Helvetica Neue"/>
                          <a:cs typeface="Helvetica Neue"/>
                          <a:sym typeface="Helvetica Neue"/>
                        </a:rPr>
                        <a:t>Total price, $</a:t>
                      </a:r>
                      <a:endParaRPr b="1" sz="1800">
                        <a:latin typeface="Helvetica Neue"/>
                        <a:ea typeface="Helvetica Neue"/>
                        <a:cs typeface="Helvetica Neue"/>
                        <a:sym typeface="Helvetica Neue"/>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US" sz="1800">
                          <a:latin typeface="Helvetica Neue"/>
                          <a:ea typeface="Helvetica Neue"/>
                          <a:cs typeface="Helvetica Neue"/>
                          <a:sym typeface="Helvetica Neue"/>
                        </a:rPr>
                        <a:t>Stepper motors: prototyping</a:t>
                      </a:r>
                      <a:endParaRPr sz="1800">
                        <a:latin typeface="Helvetica Neue"/>
                        <a:ea typeface="Helvetica Neue"/>
                        <a:cs typeface="Helvetica Neue"/>
                        <a:sym typeface="Helvetica Neue"/>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sz="1800">
                          <a:latin typeface="Helvetica Neue"/>
                          <a:ea typeface="Helvetica Neue"/>
                          <a:cs typeface="Helvetica Neue"/>
                          <a:sym typeface="Helvetica Neue"/>
                        </a:rPr>
                        <a:t>4.45</a:t>
                      </a:r>
                      <a:endParaRPr sz="1800">
                        <a:latin typeface="Helvetica Neue"/>
                        <a:ea typeface="Helvetica Neue"/>
                        <a:cs typeface="Helvetica Neue"/>
                        <a:sym typeface="Helvetica Neue"/>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sz="1800">
                          <a:latin typeface="Helvetica Neue"/>
                          <a:ea typeface="Helvetica Neue"/>
                          <a:cs typeface="Helvetica Neue"/>
                          <a:sym typeface="Helvetica Neue"/>
                        </a:rPr>
                        <a:t>3</a:t>
                      </a:r>
                      <a:endParaRPr sz="1800">
                        <a:latin typeface="Helvetica Neue"/>
                        <a:ea typeface="Helvetica Neue"/>
                        <a:cs typeface="Helvetica Neue"/>
                        <a:sym typeface="Helvetica Neue"/>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sz="1800">
                          <a:latin typeface="Helvetica Neue"/>
                          <a:ea typeface="Helvetica Neue"/>
                          <a:cs typeface="Helvetica Neue"/>
                          <a:sym typeface="Helvetica Neue"/>
                        </a:rPr>
                        <a:t>13.35</a:t>
                      </a:r>
                      <a:endParaRPr sz="1800">
                        <a:latin typeface="Helvetica Neue"/>
                        <a:ea typeface="Helvetica Neue"/>
                        <a:cs typeface="Helvetica Neue"/>
                        <a:sym typeface="Helvetica Neue"/>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US" sz="1800">
                          <a:latin typeface="Helvetica Neue"/>
                          <a:ea typeface="Helvetica Neue"/>
                          <a:cs typeface="Helvetica Neue"/>
                          <a:sym typeface="Helvetica Neue"/>
                        </a:rPr>
                        <a:t>Stepper motors: building</a:t>
                      </a:r>
                      <a:endParaRPr sz="1800">
                        <a:latin typeface="Helvetica Neue"/>
                        <a:ea typeface="Helvetica Neue"/>
                        <a:cs typeface="Helvetica Neue"/>
                        <a:sym typeface="Helvetica Neue"/>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sz="1800">
                          <a:latin typeface="Helvetica Neue"/>
                          <a:ea typeface="Helvetica Neue"/>
                          <a:cs typeface="Helvetica Neue"/>
                          <a:sym typeface="Helvetica Neue"/>
                        </a:rPr>
                        <a:t>2.25</a:t>
                      </a:r>
                      <a:endParaRPr sz="1800">
                        <a:latin typeface="Helvetica Neue"/>
                        <a:ea typeface="Helvetica Neue"/>
                        <a:cs typeface="Helvetica Neue"/>
                        <a:sym typeface="Helvetica Neue"/>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sz="1800">
                          <a:latin typeface="Helvetica Neue"/>
                          <a:ea typeface="Helvetica Neue"/>
                          <a:cs typeface="Helvetica Neue"/>
                          <a:sym typeface="Helvetica Neue"/>
                        </a:rPr>
                        <a:t>40</a:t>
                      </a:r>
                      <a:endParaRPr sz="1800">
                        <a:latin typeface="Helvetica Neue"/>
                        <a:ea typeface="Helvetica Neue"/>
                        <a:cs typeface="Helvetica Neue"/>
                        <a:sym typeface="Helvetica Neue"/>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sz="1800">
                          <a:latin typeface="Helvetica Neue"/>
                          <a:ea typeface="Helvetica Neue"/>
                          <a:cs typeface="Helvetica Neue"/>
                          <a:sym typeface="Helvetica Neue"/>
                        </a:rPr>
                        <a:t>90</a:t>
                      </a:r>
                      <a:endParaRPr sz="1800">
                        <a:latin typeface="Helvetica Neue"/>
                        <a:ea typeface="Helvetica Neue"/>
                        <a:cs typeface="Helvetica Neue"/>
                        <a:sym typeface="Helvetica Neue"/>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US" sz="1800">
                          <a:solidFill>
                            <a:schemeClr val="dk1"/>
                          </a:solidFill>
                          <a:latin typeface="Helvetica Neue"/>
                          <a:ea typeface="Helvetica Neue"/>
                          <a:cs typeface="Helvetica Neue"/>
                          <a:sym typeface="Helvetica Neue"/>
                        </a:rPr>
                        <a:t>Magnetic relays</a:t>
                      </a:r>
                      <a:endParaRPr sz="1800">
                        <a:latin typeface="Helvetica Neue"/>
                        <a:ea typeface="Helvetica Neue"/>
                        <a:cs typeface="Helvetica Neue"/>
                        <a:sym typeface="Helvetica Neue"/>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sz="1800">
                          <a:solidFill>
                            <a:schemeClr val="dk1"/>
                          </a:solidFill>
                          <a:latin typeface="Helvetica Neue"/>
                          <a:ea typeface="Helvetica Neue"/>
                          <a:cs typeface="Helvetica Neue"/>
                          <a:sym typeface="Helvetica Neue"/>
                        </a:rPr>
                        <a:t>1.42</a:t>
                      </a:r>
                      <a:endParaRPr sz="1800">
                        <a:latin typeface="Helvetica Neue"/>
                        <a:ea typeface="Helvetica Neue"/>
                        <a:cs typeface="Helvetica Neue"/>
                        <a:sym typeface="Helvetica Neue"/>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sz="1800">
                          <a:latin typeface="Helvetica Neue"/>
                          <a:ea typeface="Helvetica Neue"/>
                          <a:cs typeface="Helvetica Neue"/>
                          <a:sym typeface="Helvetica Neue"/>
                        </a:rPr>
                        <a:t>4</a:t>
                      </a:r>
                      <a:endParaRPr sz="1800">
                        <a:latin typeface="Helvetica Neue"/>
                        <a:ea typeface="Helvetica Neue"/>
                        <a:cs typeface="Helvetica Neue"/>
                        <a:sym typeface="Helvetica Neue"/>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sz="1800">
                          <a:latin typeface="Helvetica Neue"/>
                          <a:ea typeface="Helvetica Neue"/>
                          <a:cs typeface="Helvetica Neue"/>
                          <a:sym typeface="Helvetica Neue"/>
                        </a:rPr>
                        <a:t>5.70</a:t>
                      </a:r>
                      <a:endParaRPr sz="1800">
                        <a:latin typeface="Helvetica Neue"/>
                        <a:ea typeface="Helvetica Neue"/>
                        <a:cs typeface="Helvetica Neue"/>
                        <a:sym typeface="Helvetica Neue"/>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US" sz="1800">
                          <a:latin typeface="Helvetica Neue"/>
                          <a:ea typeface="Helvetica Neue"/>
                          <a:cs typeface="Helvetica Neue"/>
                          <a:sym typeface="Helvetica Neue"/>
                        </a:rPr>
                        <a:t>Motor drivers</a:t>
                      </a:r>
                      <a:endParaRPr sz="1800">
                        <a:latin typeface="Helvetica Neue"/>
                        <a:ea typeface="Helvetica Neue"/>
                        <a:cs typeface="Helvetica Neue"/>
                        <a:sym typeface="Helvetica Neue"/>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sz="1800">
                          <a:latin typeface="Helvetica Neue"/>
                          <a:ea typeface="Helvetica Neue"/>
                          <a:cs typeface="Helvetica Neue"/>
                          <a:sym typeface="Helvetica Neue"/>
                        </a:rPr>
                        <a:t>0.87</a:t>
                      </a:r>
                      <a:endParaRPr sz="1800">
                        <a:latin typeface="Helvetica Neue"/>
                        <a:ea typeface="Helvetica Neue"/>
                        <a:cs typeface="Helvetica Neue"/>
                        <a:sym typeface="Helvetica Neue"/>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sz="1800">
                          <a:latin typeface="Helvetica Neue"/>
                          <a:ea typeface="Helvetica Neue"/>
                          <a:cs typeface="Helvetica Neue"/>
                          <a:sym typeface="Helvetica Neue"/>
                        </a:rPr>
                        <a:t>40</a:t>
                      </a:r>
                      <a:endParaRPr sz="1800">
                        <a:latin typeface="Helvetica Neue"/>
                        <a:ea typeface="Helvetica Neue"/>
                        <a:cs typeface="Helvetica Neue"/>
                        <a:sym typeface="Helvetica Neue"/>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sz="1800">
                          <a:latin typeface="Helvetica Neue"/>
                          <a:ea typeface="Helvetica Neue"/>
                          <a:cs typeface="Helvetica Neue"/>
                          <a:sym typeface="Helvetica Neue"/>
                        </a:rPr>
                        <a:t>35</a:t>
                      </a:r>
                      <a:endParaRPr sz="1800">
                        <a:latin typeface="Helvetica Neue"/>
                        <a:ea typeface="Helvetica Neue"/>
                        <a:cs typeface="Helvetica Neue"/>
                        <a:sym typeface="Helvetica Neue"/>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US" sz="1800">
                          <a:latin typeface="Helvetica Neue"/>
                          <a:ea typeface="Helvetica Neue"/>
                          <a:cs typeface="Helvetica Neue"/>
                          <a:sym typeface="Helvetica Neue"/>
                        </a:rPr>
                        <a:t>Total shipment</a:t>
                      </a:r>
                      <a:endParaRPr sz="1800">
                        <a:latin typeface="Helvetica Neue"/>
                        <a:ea typeface="Helvetica Neue"/>
                        <a:cs typeface="Helvetica Neue"/>
                        <a:sym typeface="Helvetica Neue"/>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sz="1800">
                        <a:latin typeface="Helvetica Neue"/>
                        <a:ea typeface="Helvetica Neue"/>
                        <a:cs typeface="Helvetica Neue"/>
                        <a:sym typeface="Helvetica Neue"/>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sz="1800">
                        <a:latin typeface="Helvetica Neue"/>
                        <a:ea typeface="Helvetica Neue"/>
                        <a:cs typeface="Helvetica Neue"/>
                        <a:sym typeface="Helvetica Neue"/>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sz="1800">
                          <a:latin typeface="Helvetica Neue"/>
                          <a:ea typeface="Helvetica Neue"/>
                          <a:cs typeface="Helvetica Neue"/>
                          <a:sym typeface="Helvetica Neue"/>
                        </a:rPr>
                        <a:t>65</a:t>
                      </a:r>
                      <a:endParaRPr sz="1800">
                        <a:latin typeface="Helvetica Neue"/>
                        <a:ea typeface="Helvetica Neue"/>
                        <a:cs typeface="Helvetica Neue"/>
                        <a:sym typeface="Helvetica Neue"/>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b="1" lang="en-US" sz="1800">
                          <a:latin typeface="Helvetica Neue"/>
                          <a:ea typeface="Helvetica Neue"/>
                          <a:cs typeface="Helvetica Neue"/>
                          <a:sym typeface="Helvetica Neue"/>
                        </a:rPr>
                        <a:t>Total (untaxed)</a:t>
                      </a:r>
                      <a:endParaRPr b="1" sz="1800">
                        <a:latin typeface="Helvetica Neue"/>
                        <a:ea typeface="Helvetica Neue"/>
                        <a:cs typeface="Helvetica Neue"/>
                        <a:sym typeface="Helvetica Neue"/>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sz="1800">
                        <a:latin typeface="Helvetica Neue"/>
                        <a:ea typeface="Helvetica Neue"/>
                        <a:cs typeface="Helvetica Neue"/>
                        <a:sym typeface="Helvetica Neue"/>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sz="1800">
                        <a:latin typeface="Helvetica Neue"/>
                        <a:ea typeface="Helvetica Neue"/>
                        <a:cs typeface="Helvetica Neue"/>
                        <a:sym typeface="Helvetica Neue"/>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sz="1800">
                          <a:latin typeface="Helvetica Neue"/>
                          <a:ea typeface="Helvetica Neue"/>
                          <a:cs typeface="Helvetica Neue"/>
                          <a:sym typeface="Helvetica Neue"/>
                        </a:rPr>
                        <a:t>209.05</a:t>
                      </a:r>
                      <a:endParaRPr sz="1800">
                        <a:latin typeface="Helvetica Neue"/>
                        <a:ea typeface="Helvetica Neue"/>
                        <a:cs typeface="Helvetica Neue"/>
                        <a:sym typeface="Helvetica Neue"/>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