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23987" y="1443038"/>
            <a:ext cx="6496026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2000"/>
              </a:spcAft>
              <a:buNone/>
            </a:pPr>
            <a:r>
              <a:rPr lang="en-US" sz="5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Agent Workflows</a:t>
            </a:r>
            <a:endParaRPr lang="en-US" sz="5200" dirty="0"/>
          </a:p>
        </p:txBody>
      </p:sp>
      <p:sp>
        <p:nvSpPr>
          <p:cNvPr id="3" name="Text 1"/>
          <p:cNvSpPr/>
          <p:nvPr/>
        </p:nvSpPr>
        <p:spPr>
          <a:xfrm>
            <a:off x="1323987" y="2458938"/>
            <a:ext cx="6496026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SuperClaude + Frontend Skills + AWS</a:t>
            </a:r>
            <a:endParaRPr lang="en-US" sz="2800" dirty="0"/>
          </a:p>
        </p:txBody>
      </p:sp>
      <p:pic>
        <p:nvPicPr>
          <p:cNvPr id="4" name="Image 0" descr="/Users/arlenagreer/.claude/accent-emeral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433614"/>
            <a:ext cx="1524000" cy="76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B165F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34901" y="1015901"/>
            <a:ext cx="8031682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2500"/>
              </a:spcAft>
              <a:buNone/>
            </a:pPr>
            <a:r>
              <a:rPr lang="en-US" sz="3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Frontend-QC Demo</a:t>
            </a:r>
            <a:endParaRPr lang="en-US" sz="3400" dirty="0"/>
          </a:p>
        </p:txBody>
      </p:sp>
      <p:sp>
        <p:nvSpPr>
          <p:cNvPr id="4" name="Text 2"/>
          <p:cNvSpPr/>
          <p:nvPr/>
        </p:nvSpPr>
        <p:spPr>
          <a:xfrm>
            <a:off x="634901" y="1828651"/>
            <a:ext cx="8031682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200"/>
              </a:spcAft>
              <a:buNone/>
            </a:pPr>
            <a:r>
              <a:rPr lang="en-US" sz="1900" b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Automated Quality Assurance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634901" y="2257276"/>
            <a:ext cx="7874198" cy="920651"/>
          </a:xfrm>
          <a:prstGeom prst="rect">
            <a:avLst/>
          </a:prstGeom>
          <a:noFill/>
          <a:ln/>
        </p:spPr>
        <p:txBody>
          <a:bodyPr wrap="square" lIns="158750" tIns="0" rIns="0" bIns="0" rtlCol="0" anchor="t"/>
          <a:lstStyle/>
          <a:p>
            <a:pPr algn="l" marL="158750" indent="-158750">
              <a:lnSpc>
                <a:spcPts val="1950"/>
              </a:lnSpc>
              <a:spcAft>
                <a:spcPts val="700"/>
              </a:spcAft>
              <a:buSzPct val="100000"/>
              <a:buChar char="•"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Prompt:</a:t>
            </a:r>
            <a:pPr algn="l" indent="0" marL="0">
              <a:lnSpc>
                <a:spcPts val="1950"/>
              </a:lnSpc>
              <a:spcAft>
                <a:spcPts val="70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Use frontend-qc skill to review /security-audit-trails</a:t>
            </a:r>
            <a:endParaRPr lang="en-US" sz="1500" dirty="0"/>
          </a:p>
          <a:p>
            <a:pPr algn="l" marL="158750" indent="-158750">
              <a:lnSpc>
                <a:spcPts val="1950"/>
              </a:lnSpc>
              <a:spcAft>
                <a:spcPts val="700"/>
              </a:spcAft>
              <a:buSzPct val="100000"/>
              <a:buChar char="•"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Focus:</a:t>
            </a:r>
            <a:pPr algn="l" indent="0" marL="0">
              <a:lnSpc>
                <a:spcPts val="1950"/>
              </a:lnSpc>
              <a:spcAft>
                <a:spcPts val="70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Mocked vs. dynamic data and functionality</a:t>
            </a:r>
            <a:endParaRPr lang="en-US" sz="1500" dirty="0"/>
          </a:p>
          <a:p>
            <a:pPr algn="l" marL="158750" indent="-158750">
              <a:lnSpc>
                <a:spcPts val="1950"/>
              </a:lnSpc>
              <a:spcAft>
                <a:spcPts val="700"/>
              </a:spcAft>
              <a:buSzPct val="100000"/>
              <a:buChar char="•"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Output:</a:t>
            </a:r>
            <a:pPr algn="l" indent="0" marL="0">
              <a:lnSpc>
                <a:spcPts val="1950"/>
              </a:lnSpc>
              <a:spcAft>
                <a:spcPts val="70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Posts GitHub Issues automatically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634901" y="3431828"/>
            <a:ext cx="8031682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2000"/>
              </a:spcBef>
              <a:spcAft>
                <a:spcPts val="1200"/>
              </a:spcAft>
              <a:buNone/>
            </a:pPr>
            <a:r>
              <a:rPr lang="en-US" sz="1900" b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Pairing with review-site Skill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634901" y="3860453"/>
            <a:ext cx="7874198" cy="584150"/>
          </a:xfrm>
          <a:prstGeom prst="rect">
            <a:avLst/>
          </a:prstGeom>
          <a:noFill/>
          <a:ln/>
        </p:spPr>
        <p:txBody>
          <a:bodyPr wrap="square" lIns="158750" tIns="0" rIns="0" bIns="0" rtlCol="0" anchor="t"/>
          <a:lstStyle/>
          <a:p>
            <a:pPr algn="l" marL="158750" indent="-158750">
              <a:lnSpc>
                <a:spcPts val="1950"/>
              </a:lnSpc>
              <a:spcAft>
                <a:spcPts val="700"/>
              </a:spcAft>
              <a:buSzPct val="100000"/>
              <a:buChar char="•"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Orchestrator traverses site recursively</a:t>
            </a:r>
            <a:endParaRPr lang="en-US" sz="1500" dirty="0"/>
          </a:p>
          <a:p>
            <a:pPr algn="l" marL="158750" indent="-158750">
              <a:lnSpc>
                <a:spcPts val="1950"/>
              </a:lnSpc>
              <a:spcAft>
                <a:spcPts val="700"/>
              </a:spcAft>
              <a:buSzPct val="100000"/>
              <a:buChar char="•"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Invokes frontend-qc subagent per module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40695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34901" y="1015901"/>
            <a:ext cx="8031682" cy="495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2500"/>
              </a:spcAft>
              <a:buNone/>
            </a:pPr>
            <a:r>
              <a:rPr lang="en-US" sz="3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After GitHub Issues Posted</a:t>
            </a:r>
            <a:endParaRPr lang="en-US" sz="3400" dirty="0"/>
          </a:p>
        </p:txBody>
      </p:sp>
      <p:sp>
        <p:nvSpPr>
          <p:cNvPr id="4" name="Text 2"/>
          <p:cNvSpPr/>
          <p:nvPr/>
        </p:nvSpPr>
        <p:spPr>
          <a:xfrm>
            <a:off x="634901" y="1828651"/>
            <a:ext cx="8031682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200"/>
              </a:spcAft>
              <a:buNone/>
            </a:pPr>
            <a:r>
              <a:rPr lang="en-US" sz="19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Frontend-Debug Skill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634901" y="2257276"/>
            <a:ext cx="7874198" cy="584150"/>
          </a:xfrm>
          <a:prstGeom prst="rect">
            <a:avLst/>
          </a:prstGeom>
          <a:noFill/>
          <a:ln/>
        </p:spPr>
        <p:txBody>
          <a:bodyPr wrap="square" lIns="158750" tIns="0" rIns="0" bIns="0" rtlCol="0" anchor="t"/>
          <a:lstStyle/>
          <a:p>
            <a:pPr algn="l" marL="158750" indent="-158750">
              <a:lnSpc>
                <a:spcPts val="1950"/>
              </a:lnSpc>
              <a:spcAft>
                <a:spcPts val="700"/>
              </a:spcAft>
              <a:buSzPct val="100000"/>
              <a:buChar char="•"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Automatically invoked by webhook from GitHub</a:t>
            </a:r>
            <a:endParaRPr lang="en-US" sz="1500" dirty="0"/>
          </a:p>
          <a:p>
            <a:pPr algn="l" marL="158750" indent="-158750">
              <a:lnSpc>
                <a:spcPts val="1950"/>
              </a:lnSpc>
              <a:spcAft>
                <a:spcPts val="700"/>
              </a:spcAft>
              <a:buSzPct val="100000"/>
              <a:buChar char="•"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Alternative: Crontab job checks for new Issues periodically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634901" y="3095327"/>
            <a:ext cx="8031682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2000"/>
              </a:spcBef>
              <a:spcAft>
                <a:spcPts val="1200"/>
              </a:spcAft>
              <a:buNone/>
            </a:pPr>
            <a:r>
              <a:rPr lang="en-US" sz="19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Process GitHub Issues Skill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634901" y="3523952"/>
            <a:ext cx="7874198" cy="920651"/>
          </a:xfrm>
          <a:prstGeom prst="rect">
            <a:avLst/>
          </a:prstGeom>
          <a:noFill/>
          <a:ln/>
        </p:spPr>
        <p:txBody>
          <a:bodyPr wrap="square" lIns="158750" tIns="0" rIns="0" bIns="0" rtlCol="0" anchor="t"/>
          <a:lstStyle/>
          <a:p>
            <a:pPr algn="l" marL="158750" indent="-158750">
              <a:lnSpc>
                <a:spcPts val="1950"/>
              </a:lnSpc>
              <a:spcAft>
                <a:spcPts val="700"/>
              </a:spcAft>
              <a:buSzPct val="100000"/>
              <a:buChar char="•"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Long-running orchestrator</a:t>
            </a:r>
            <a:endParaRPr lang="en-US" sz="1500" dirty="0"/>
          </a:p>
          <a:p>
            <a:pPr algn="l" marL="158750" indent="-158750">
              <a:lnSpc>
                <a:spcPts val="1950"/>
              </a:lnSpc>
              <a:spcAft>
                <a:spcPts val="700"/>
              </a:spcAft>
              <a:buSzPct val="100000"/>
              <a:buChar char="•"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Spawns subagents - one per Issue</a:t>
            </a:r>
            <a:endParaRPr lang="en-US" sz="1500" dirty="0"/>
          </a:p>
          <a:p>
            <a:pPr algn="l" marL="158750" indent="-158750">
              <a:lnSpc>
                <a:spcPts val="1950"/>
              </a:lnSpc>
              <a:spcAft>
                <a:spcPts val="700"/>
              </a:spcAft>
              <a:buSzPct val="100000"/>
              <a:buChar char="•"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Works concurrently on multiple Issues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B165F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34901" y="1015901"/>
            <a:ext cx="8031682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2000"/>
              </a:spcAft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SuperClaude Framework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634901" y="1736527"/>
            <a:ext cx="3746599" cy="1689795"/>
          </a:xfrm>
          <a:prstGeom prst="roundRect">
            <a:avLst>
              <a:gd name="adj" fmla="val 4509"/>
            </a:avLst>
          </a:prstGeom>
          <a:solidFill>
            <a:srgbClr val="40695B">
              <a:alpha val="30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653951" y="1736527"/>
            <a:ext cx="0" cy="1689795"/>
          </a:xfrm>
          <a:prstGeom prst="line">
            <a:avLst/>
          </a:prstGeom>
          <a:noFill/>
          <a:ln w="38100">
            <a:solidFill>
              <a:srgbClr val="40695B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825401" y="1888927"/>
            <a:ext cx="3471773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Commands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825401" y="2228552"/>
            <a:ext cx="3403699" cy="981968"/>
          </a:xfrm>
          <a:prstGeom prst="rect">
            <a:avLst/>
          </a:prstGeom>
          <a:noFill/>
          <a:ln/>
        </p:spPr>
        <p:txBody>
          <a:bodyPr wrap="square" lIns="114300" tIns="0" rIns="0" bIns="0" rtlCol="0" anchor="t"/>
          <a:lstStyle/>
          <a:p>
            <a:pPr algn="l" marL="114300" indent="-114300">
              <a:lnSpc>
                <a:spcPts val="1560"/>
              </a:lnSpc>
              <a:spcAft>
                <a:spcPts val="500"/>
              </a:spcAft>
              <a:buSzPct val="100000"/>
              <a:buChar char="•"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build, implement</a:t>
            </a:r>
            <a:endParaRPr lang="en-US" sz="1300" dirty="0"/>
          </a:p>
          <a:p>
            <a:pPr algn="l" marL="114300" indent="-114300">
              <a:lnSpc>
                <a:spcPts val="1560"/>
              </a:lnSpc>
              <a:spcAft>
                <a:spcPts val="500"/>
              </a:spcAft>
              <a:buSzPct val="100000"/>
              <a:buChar char="•"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analyze, troubleshoot</a:t>
            </a:r>
            <a:endParaRPr lang="en-US" sz="1300" dirty="0"/>
          </a:p>
          <a:p>
            <a:pPr algn="l" marL="114300" indent="-114300">
              <a:lnSpc>
                <a:spcPts val="1560"/>
              </a:lnSpc>
              <a:spcAft>
                <a:spcPts val="500"/>
              </a:spcAft>
              <a:buSzPct val="100000"/>
              <a:buChar char="•"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improve, cleanup</a:t>
            </a:r>
            <a:endParaRPr lang="en-US" sz="1300" dirty="0"/>
          </a:p>
          <a:p>
            <a:pPr algn="l" marL="114300" indent="-114300">
              <a:lnSpc>
                <a:spcPts val="1560"/>
              </a:lnSpc>
              <a:spcAft>
                <a:spcPts val="500"/>
              </a:spcAft>
              <a:buSzPct val="100000"/>
              <a:buChar char="•"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document, explain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634901" y="3578721"/>
            <a:ext cx="3746599" cy="1167110"/>
          </a:xfrm>
          <a:prstGeom prst="roundRect">
            <a:avLst>
              <a:gd name="adj" fmla="val 6529"/>
            </a:avLst>
          </a:prstGeom>
          <a:solidFill>
            <a:srgbClr val="40695B">
              <a:alpha val="30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Shape 7"/>
          <p:cNvSpPr/>
          <p:nvPr/>
        </p:nvSpPr>
        <p:spPr>
          <a:xfrm>
            <a:off x="653951" y="3578721"/>
            <a:ext cx="0" cy="1167110"/>
          </a:xfrm>
          <a:prstGeom prst="line">
            <a:avLst/>
          </a:prstGeom>
          <a:noFill/>
          <a:ln w="38100">
            <a:solidFill>
              <a:srgbClr val="40695B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825401" y="3731121"/>
            <a:ext cx="3471773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Personas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825401" y="4070747"/>
            <a:ext cx="3403699" cy="459284"/>
          </a:xfrm>
          <a:prstGeom prst="rect">
            <a:avLst/>
          </a:prstGeom>
          <a:noFill/>
          <a:ln/>
        </p:spPr>
        <p:txBody>
          <a:bodyPr wrap="square" lIns="114300" tIns="0" rIns="0" bIns="0" rtlCol="0" anchor="t"/>
          <a:lstStyle/>
          <a:p>
            <a:pPr algn="l" marL="114300" indent="-114300">
              <a:lnSpc>
                <a:spcPts val="1560"/>
              </a:lnSpc>
              <a:spcAft>
                <a:spcPts val="500"/>
              </a:spcAft>
              <a:buSzPct val="100000"/>
              <a:buChar char="•"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architect, frontend, backend</a:t>
            </a:r>
            <a:endParaRPr lang="en-US" sz="1300" dirty="0"/>
          </a:p>
          <a:p>
            <a:pPr algn="l" marL="114300" indent="-114300">
              <a:lnSpc>
                <a:spcPts val="1560"/>
              </a:lnSpc>
              <a:spcAft>
                <a:spcPts val="500"/>
              </a:spcAft>
              <a:buSzPct val="100000"/>
              <a:buChar char="•"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security, analyzer, qa</a:t>
            </a:r>
            <a:endParaRPr lang="en-US" sz="1300" dirty="0"/>
          </a:p>
        </p:txBody>
      </p:sp>
      <p:sp>
        <p:nvSpPr>
          <p:cNvPr id="12" name="Text 10"/>
          <p:cNvSpPr/>
          <p:nvPr/>
        </p:nvSpPr>
        <p:spPr>
          <a:xfrm>
            <a:off x="4762500" y="1736527"/>
            <a:ext cx="3746599" cy="1428452"/>
          </a:xfrm>
          <a:prstGeom prst="roundRect">
            <a:avLst>
              <a:gd name="adj" fmla="val 5334"/>
            </a:avLst>
          </a:prstGeom>
          <a:solidFill>
            <a:srgbClr val="40695B">
              <a:alpha val="30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Shape 11"/>
          <p:cNvSpPr/>
          <p:nvPr/>
        </p:nvSpPr>
        <p:spPr>
          <a:xfrm>
            <a:off x="4781550" y="1736527"/>
            <a:ext cx="0" cy="1428452"/>
          </a:xfrm>
          <a:prstGeom prst="line">
            <a:avLst/>
          </a:prstGeom>
          <a:noFill/>
          <a:ln w="38100">
            <a:solidFill>
              <a:srgbClr val="40695B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4953000" y="1888927"/>
            <a:ext cx="3471773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Modifiers</a:t>
            </a:r>
            <a:endParaRPr lang="en-US" sz="1600" dirty="0"/>
          </a:p>
        </p:txBody>
      </p:sp>
      <p:sp>
        <p:nvSpPr>
          <p:cNvPr id="15" name="Text 13"/>
          <p:cNvSpPr/>
          <p:nvPr/>
        </p:nvSpPr>
        <p:spPr>
          <a:xfrm>
            <a:off x="4953000" y="2228552"/>
            <a:ext cx="3403699" cy="720626"/>
          </a:xfrm>
          <a:prstGeom prst="rect">
            <a:avLst/>
          </a:prstGeom>
          <a:noFill/>
          <a:ln/>
        </p:spPr>
        <p:txBody>
          <a:bodyPr wrap="square" lIns="114300" tIns="0" rIns="0" bIns="0" rtlCol="0" anchor="t"/>
          <a:lstStyle/>
          <a:p>
            <a:pPr algn="l" marL="114300" indent="-114300">
              <a:lnSpc>
                <a:spcPts val="1560"/>
              </a:lnSpc>
              <a:spcAft>
                <a:spcPts val="500"/>
              </a:spcAft>
              <a:buSzPct val="100000"/>
              <a:buChar char="•"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-think, --ultrathink</a:t>
            </a:r>
            <a:endParaRPr lang="en-US" sz="1300" dirty="0"/>
          </a:p>
          <a:p>
            <a:pPr algn="l" marL="114300" indent="-114300">
              <a:lnSpc>
                <a:spcPts val="1560"/>
              </a:lnSpc>
              <a:spcAft>
                <a:spcPts val="500"/>
              </a:spcAft>
              <a:buSzPct val="100000"/>
              <a:buChar char="•"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-wave-mode</a:t>
            </a:r>
            <a:endParaRPr lang="en-US" sz="1300" dirty="0"/>
          </a:p>
          <a:p>
            <a:pPr algn="l" marL="114300" indent="-114300">
              <a:lnSpc>
                <a:spcPts val="1560"/>
              </a:lnSpc>
              <a:spcAft>
                <a:spcPts val="500"/>
              </a:spcAft>
              <a:buSzPct val="100000"/>
              <a:buChar char="•"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-delegate</a:t>
            </a:r>
            <a:endParaRPr lang="en-US" sz="1300" dirty="0"/>
          </a:p>
        </p:txBody>
      </p:sp>
      <p:sp>
        <p:nvSpPr>
          <p:cNvPr id="16" name="Text 14"/>
          <p:cNvSpPr/>
          <p:nvPr/>
        </p:nvSpPr>
        <p:spPr>
          <a:xfrm>
            <a:off x="4762500" y="3317379"/>
            <a:ext cx="3746599" cy="1428452"/>
          </a:xfrm>
          <a:prstGeom prst="roundRect">
            <a:avLst>
              <a:gd name="adj" fmla="val 5334"/>
            </a:avLst>
          </a:prstGeom>
          <a:solidFill>
            <a:srgbClr val="40695B">
              <a:alpha val="30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7" name="Shape 15"/>
          <p:cNvSpPr/>
          <p:nvPr/>
        </p:nvSpPr>
        <p:spPr>
          <a:xfrm>
            <a:off x="4781550" y="3317379"/>
            <a:ext cx="0" cy="1428452"/>
          </a:xfrm>
          <a:prstGeom prst="line">
            <a:avLst/>
          </a:prstGeom>
          <a:noFill/>
          <a:ln w="38100">
            <a:solidFill>
              <a:srgbClr val="40695B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4953000" y="3469779"/>
            <a:ext cx="3471773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Workflows</a:t>
            </a:r>
            <a:endParaRPr lang="en-US" sz="1600" dirty="0"/>
          </a:p>
        </p:txBody>
      </p:sp>
      <p:sp>
        <p:nvSpPr>
          <p:cNvPr id="19" name="Text 17"/>
          <p:cNvSpPr/>
          <p:nvPr/>
        </p:nvSpPr>
        <p:spPr>
          <a:xfrm>
            <a:off x="4953000" y="3809405"/>
            <a:ext cx="3403699" cy="720626"/>
          </a:xfrm>
          <a:prstGeom prst="rect">
            <a:avLst/>
          </a:prstGeom>
          <a:noFill/>
          <a:ln/>
        </p:spPr>
        <p:txBody>
          <a:bodyPr wrap="square" lIns="114300" tIns="0" rIns="0" bIns="0" rtlCol="0" anchor="t"/>
          <a:lstStyle/>
          <a:p>
            <a:pPr algn="l" marL="114300" indent="-114300">
              <a:lnSpc>
                <a:spcPts val="1560"/>
              </a:lnSpc>
              <a:spcAft>
                <a:spcPts val="500"/>
              </a:spcAft>
              <a:buSzPct val="100000"/>
              <a:buChar char="•"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Automatable with Skills</a:t>
            </a:r>
            <a:endParaRPr lang="en-US" sz="1300" dirty="0"/>
          </a:p>
          <a:p>
            <a:pPr algn="l" marL="114300" indent="-114300">
              <a:lnSpc>
                <a:spcPts val="1560"/>
              </a:lnSpc>
              <a:spcAft>
                <a:spcPts val="500"/>
              </a:spcAft>
              <a:buSzPct val="100000"/>
              <a:buChar char="•"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brainstorm → workflow</a:t>
            </a:r>
            <a:endParaRPr lang="en-US" sz="1300" dirty="0"/>
          </a:p>
          <a:p>
            <a:pPr algn="l" marL="114300" indent="-114300">
              <a:lnSpc>
                <a:spcPts val="1560"/>
              </a:lnSpc>
              <a:spcAft>
                <a:spcPts val="500"/>
              </a:spcAft>
              <a:buSzPct val="100000"/>
              <a:buChar char="•"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test → git → document</a:t>
            </a:r>
            <a:endParaRPr lang="en-US" sz="1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40695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34901" y="1015901"/>
            <a:ext cx="8031682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300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Alternative Frameworks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634901" y="1920776"/>
            <a:ext cx="8031682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20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BMAD (Agile)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634901" y="2406551"/>
            <a:ext cx="7874198" cy="670322"/>
          </a:xfrm>
          <a:prstGeom prst="rect">
            <a:avLst/>
          </a:prstGeom>
          <a:noFill/>
          <a:ln/>
        </p:spPr>
        <p:txBody>
          <a:bodyPr wrap="square" lIns="158750" tIns="0" rIns="0" bIns="0" rtlCol="0" anchor="t"/>
          <a:lstStyle/>
          <a:p>
            <a:pPr algn="l" marL="158750" indent="-158750">
              <a:lnSpc>
                <a:spcPts val="224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Works in any domain</a:t>
            </a:r>
            <a:endParaRPr lang="en-US" sz="1600" dirty="0"/>
          </a:p>
          <a:p>
            <a:pPr algn="l" marL="158750" indent="-158750">
              <a:lnSpc>
                <a:spcPts val="224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Flexible methodology for iterative development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634901" y="3330773"/>
            <a:ext cx="7874198" cy="1575048"/>
          </a:xfrm>
          <a:prstGeom prst="roundRect">
            <a:avLst>
              <a:gd name="adj" fmla="val 6451"/>
            </a:avLst>
          </a:prstGeom>
          <a:solidFill>
            <a:srgbClr val="B165FB">
              <a:alpha val="20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Shape 5"/>
          <p:cNvSpPr/>
          <p:nvPr/>
        </p:nvSpPr>
        <p:spPr>
          <a:xfrm>
            <a:off x="658713" y="3330773"/>
            <a:ext cx="0" cy="1575048"/>
          </a:xfrm>
          <a:prstGeom prst="line">
            <a:avLst/>
          </a:prstGeom>
          <a:noFill/>
          <a:ln w="47625">
            <a:solidFill>
              <a:srgbClr val="B165FB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873026" y="3521273"/>
            <a:ext cx="7594485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20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Also Available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873026" y="3943499"/>
            <a:ext cx="7445573" cy="670322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224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Superpowers</a:t>
            </a:r>
            <a:endParaRPr lang="en-US" sz="1600" dirty="0"/>
          </a:p>
          <a:p>
            <a:pPr algn="l" marL="127000" indent="-127000">
              <a:lnSpc>
                <a:spcPts val="2240"/>
              </a:lnSpc>
              <a:spcAft>
                <a:spcPts val="800"/>
              </a:spcAft>
              <a:buSzPct val="100000"/>
              <a:buChar char="•"/>
            </a:pPr>
            <a:r>
              <a:rPr lang="en-US" sz="16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Orchestre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B165F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34901" y="1015901"/>
            <a:ext cx="8031682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300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AWS Implementation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634901" y="1920776"/>
            <a:ext cx="3778448" cy="1006673"/>
          </a:xfrm>
          <a:prstGeom prst="roundRect">
            <a:avLst>
              <a:gd name="adj" fmla="val 7569"/>
            </a:avLst>
          </a:prstGeom>
          <a:solidFill>
            <a:srgbClr val="40695B">
              <a:alpha val="30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653951" y="1920776"/>
            <a:ext cx="0" cy="1006673"/>
          </a:xfrm>
          <a:prstGeom prst="line">
            <a:avLst/>
          </a:prstGeom>
          <a:noFill/>
          <a:ln w="38100">
            <a:solidFill>
              <a:srgbClr val="40695B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99951" y="2047726"/>
            <a:ext cx="3556177" cy="2640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80"/>
              </a:lnSpc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Lambda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799951" y="2387947"/>
            <a:ext cx="3556177" cy="2144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90"/>
              </a:lnSpc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Via API Gateway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799951" y="2602409"/>
            <a:ext cx="3556177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60"/>
              </a:lnSpc>
              <a:buNone/>
            </a:pPr>
            <a:r>
              <a:rPr lang="en-US" sz="1200" i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IAM authorization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634901" y="3054400"/>
            <a:ext cx="3778448" cy="808583"/>
          </a:xfrm>
          <a:prstGeom prst="roundRect">
            <a:avLst>
              <a:gd name="adj" fmla="val 9424"/>
            </a:avLst>
          </a:prstGeom>
          <a:solidFill>
            <a:srgbClr val="40695B">
              <a:alpha val="30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Shape 8"/>
          <p:cNvSpPr/>
          <p:nvPr/>
        </p:nvSpPr>
        <p:spPr>
          <a:xfrm>
            <a:off x="653951" y="3054400"/>
            <a:ext cx="0" cy="808583"/>
          </a:xfrm>
          <a:prstGeom prst="line">
            <a:avLst/>
          </a:prstGeom>
          <a:noFill/>
          <a:ln w="38100">
            <a:solidFill>
              <a:srgbClr val="40695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99951" y="3181350"/>
            <a:ext cx="3556177" cy="2640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80"/>
              </a:lnSpc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Step Functions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799951" y="3521571"/>
            <a:ext cx="3556177" cy="2144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90"/>
              </a:lnSpc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Or EventBridge</a:t>
            </a:r>
            <a:endParaRPr lang="en-US" sz="1300" dirty="0"/>
          </a:p>
        </p:txBody>
      </p:sp>
      <p:sp>
        <p:nvSpPr>
          <p:cNvPr id="13" name="Text 11"/>
          <p:cNvSpPr/>
          <p:nvPr/>
        </p:nvSpPr>
        <p:spPr>
          <a:xfrm>
            <a:off x="634901" y="3989933"/>
            <a:ext cx="3778448" cy="808583"/>
          </a:xfrm>
          <a:prstGeom prst="roundRect">
            <a:avLst>
              <a:gd name="adj" fmla="val 9424"/>
            </a:avLst>
          </a:prstGeom>
          <a:solidFill>
            <a:srgbClr val="40695B">
              <a:alpha val="30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Shape 12"/>
          <p:cNvSpPr/>
          <p:nvPr/>
        </p:nvSpPr>
        <p:spPr>
          <a:xfrm>
            <a:off x="653951" y="3989933"/>
            <a:ext cx="0" cy="808583"/>
          </a:xfrm>
          <a:prstGeom prst="line">
            <a:avLst/>
          </a:prstGeom>
          <a:noFill/>
          <a:ln w="38100">
            <a:solidFill>
              <a:srgbClr val="40695B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99951" y="4116884"/>
            <a:ext cx="3556177" cy="2640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80"/>
              </a:lnSpc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Bedrock</a:t>
            </a:r>
            <a:endParaRPr lang="en-US" sz="1600" dirty="0"/>
          </a:p>
        </p:txBody>
      </p:sp>
      <p:sp>
        <p:nvSpPr>
          <p:cNvPr id="16" name="Text 14"/>
          <p:cNvSpPr/>
          <p:nvPr/>
        </p:nvSpPr>
        <p:spPr>
          <a:xfrm>
            <a:off x="799951" y="4457105"/>
            <a:ext cx="3556177" cy="2144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90"/>
              </a:lnSpc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AI/ML service</a:t>
            </a:r>
            <a:endParaRPr lang="en-US" sz="1300" dirty="0"/>
          </a:p>
        </p:txBody>
      </p:sp>
      <p:sp>
        <p:nvSpPr>
          <p:cNvPr id="17" name="Text 15"/>
          <p:cNvSpPr/>
          <p:nvPr/>
        </p:nvSpPr>
        <p:spPr>
          <a:xfrm>
            <a:off x="4730800" y="1920776"/>
            <a:ext cx="3778448" cy="808583"/>
          </a:xfrm>
          <a:prstGeom prst="roundRect">
            <a:avLst>
              <a:gd name="adj" fmla="val 9424"/>
            </a:avLst>
          </a:prstGeom>
          <a:solidFill>
            <a:srgbClr val="40695B">
              <a:alpha val="30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Shape 16"/>
          <p:cNvSpPr/>
          <p:nvPr/>
        </p:nvSpPr>
        <p:spPr>
          <a:xfrm>
            <a:off x="4749850" y="1920776"/>
            <a:ext cx="0" cy="808583"/>
          </a:xfrm>
          <a:prstGeom prst="line">
            <a:avLst/>
          </a:prstGeom>
          <a:noFill/>
          <a:ln w="38100">
            <a:solidFill>
              <a:srgbClr val="40695B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4895850" y="2047726"/>
            <a:ext cx="3556177" cy="2640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80"/>
              </a:lnSpc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GitHub</a:t>
            </a:r>
            <a:endParaRPr lang="en-US" sz="1600" dirty="0"/>
          </a:p>
        </p:txBody>
      </p:sp>
      <p:sp>
        <p:nvSpPr>
          <p:cNvPr id="20" name="Text 18"/>
          <p:cNvSpPr/>
          <p:nvPr/>
        </p:nvSpPr>
        <p:spPr>
          <a:xfrm>
            <a:off x="4895850" y="2387947"/>
            <a:ext cx="3556177" cy="2144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90"/>
              </a:lnSpc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CodeCommit deprecated</a:t>
            </a:r>
            <a:endParaRPr lang="en-US" sz="1300" dirty="0"/>
          </a:p>
        </p:txBody>
      </p:sp>
      <p:sp>
        <p:nvSpPr>
          <p:cNvPr id="21" name="Text 19"/>
          <p:cNvSpPr/>
          <p:nvPr/>
        </p:nvSpPr>
        <p:spPr>
          <a:xfrm>
            <a:off x="4730800" y="2856309"/>
            <a:ext cx="3778448" cy="1237506"/>
          </a:xfrm>
          <a:prstGeom prst="roundRect">
            <a:avLst>
              <a:gd name="adj" fmla="val 6158"/>
            </a:avLst>
          </a:prstGeom>
          <a:solidFill>
            <a:srgbClr val="40695B">
              <a:alpha val="30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2" name="Shape 20"/>
          <p:cNvSpPr/>
          <p:nvPr/>
        </p:nvSpPr>
        <p:spPr>
          <a:xfrm>
            <a:off x="4749850" y="2856309"/>
            <a:ext cx="0" cy="1237506"/>
          </a:xfrm>
          <a:prstGeom prst="line">
            <a:avLst/>
          </a:prstGeom>
          <a:noFill/>
          <a:ln w="38100">
            <a:solidFill>
              <a:srgbClr val="40695B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4895850" y="2983260"/>
            <a:ext cx="3556177" cy="2640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80"/>
              </a:lnSpc>
              <a:spcAft>
                <a:spcPts val="600"/>
              </a:spcAft>
              <a:buNone/>
            </a:pPr>
            <a:r>
              <a:rPr lang="en-US" sz="1600" b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Auxiliary Services</a:t>
            </a:r>
            <a:endParaRPr lang="en-US" sz="1600" dirty="0"/>
          </a:p>
        </p:txBody>
      </p:sp>
      <p:sp>
        <p:nvSpPr>
          <p:cNvPr id="24" name="Text 22"/>
          <p:cNvSpPr/>
          <p:nvPr/>
        </p:nvSpPr>
        <p:spPr>
          <a:xfrm>
            <a:off x="4895850" y="3323481"/>
            <a:ext cx="3556177" cy="2144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90"/>
              </a:lnSpc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DynamoDB</a:t>
            </a:r>
            <a:endParaRPr lang="en-US" sz="1300" dirty="0"/>
          </a:p>
        </p:txBody>
      </p:sp>
      <p:sp>
        <p:nvSpPr>
          <p:cNvPr id="25" name="Text 23"/>
          <p:cNvSpPr/>
          <p:nvPr/>
        </p:nvSpPr>
        <p:spPr>
          <a:xfrm>
            <a:off x="4895850" y="3537942"/>
            <a:ext cx="3556177" cy="2144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90"/>
              </a:lnSpc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S3</a:t>
            </a:r>
            <a:endParaRPr lang="en-US" sz="1300" dirty="0"/>
          </a:p>
        </p:txBody>
      </p:sp>
      <p:sp>
        <p:nvSpPr>
          <p:cNvPr id="26" name="Text 24"/>
          <p:cNvSpPr/>
          <p:nvPr/>
        </p:nvSpPr>
        <p:spPr>
          <a:xfrm>
            <a:off x="4895850" y="3752404"/>
            <a:ext cx="3556177" cy="2144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90"/>
              </a:lnSpc>
              <a:buNone/>
            </a:pPr>
            <a:r>
              <a:rPr lang="en-US" sz="13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Secrets Manager</a:t>
            </a:r>
            <a:endParaRPr lang="en-US" sz="13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Agent Workflows Demo</dc:title>
  <dc:subject>PptxGenJS Presentation</dc:subject>
  <dc:creator>SuperClaude</dc:creator>
  <cp:lastModifiedBy>SuperClaude</cp:lastModifiedBy>
  <cp:revision>1</cp:revision>
  <dcterms:created xsi:type="dcterms:W3CDTF">2025-10-29T12:56:12Z</dcterms:created>
  <dcterms:modified xsi:type="dcterms:W3CDTF">2025-10-29T12:56:12Z</dcterms:modified>
</cp:coreProperties>
</file>