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198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3703320" h="95250">
                <a:moveTo>
                  <a:pt x="3703320" y="0"/>
                </a:moveTo>
                <a:lnTo>
                  <a:pt x="0" y="0"/>
                </a:lnTo>
                <a:lnTo>
                  <a:pt x="0" y="94997"/>
                </a:lnTo>
                <a:lnTo>
                  <a:pt x="3703320" y="9499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3641"/>
            <a:ext cx="3703320" cy="99060"/>
          </a:xfrm>
          <a:custGeom>
            <a:avLst/>
            <a:gdLst/>
            <a:ahLst/>
            <a:cxnLst/>
            <a:rect l="l" t="t" r="r" b="b"/>
            <a:pathLst>
              <a:path w="3703320" h="99059">
                <a:moveTo>
                  <a:pt x="3703320" y="0"/>
                </a:moveTo>
                <a:lnTo>
                  <a:pt x="0" y="0"/>
                </a:lnTo>
                <a:lnTo>
                  <a:pt x="0" y="98554"/>
                </a:lnTo>
                <a:lnTo>
                  <a:pt x="3703320" y="98554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800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7874" y="6447154"/>
            <a:ext cx="1093769" cy="3373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4578" y="550621"/>
            <a:ext cx="10962843" cy="1018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1934323"/>
            <a:ext cx="6544945" cy="3181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71371" y="2241550"/>
            <a:ext cx="871728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1CACE3"/>
                </a:solidFill>
                <a:latin typeface="Arial"/>
                <a:cs typeface="Arial"/>
              </a:rPr>
              <a:t>COURSE</a:t>
            </a:r>
            <a:r>
              <a:rPr dirty="0" sz="3200" spc="-15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1CACE3"/>
                </a:solidFill>
                <a:latin typeface="Arial"/>
                <a:cs typeface="Arial"/>
              </a:rPr>
              <a:t>CONTENT</a:t>
            </a:r>
            <a:r>
              <a:rPr dirty="0" sz="3200" spc="-30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3200" spc="-25" b="1">
                <a:solidFill>
                  <a:srgbClr val="1CACE3"/>
                </a:solidFill>
                <a:latin typeface="Arial"/>
                <a:cs typeface="Arial"/>
              </a:rPr>
              <a:t>SIMPLIFICATION</a:t>
            </a:r>
            <a:r>
              <a:rPr dirty="0" sz="3200" spc="-160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1CACE3"/>
                </a:solidFill>
                <a:latin typeface="Arial"/>
                <a:cs typeface="Arial"/>
              </a:rPr>
              <a:t>AGENT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7779" rIns="0" bIns="0" rtlCol="0" vert="horz">
            <a:spAutoFit/>
          </a:bodyPr>
          <a:lstStyle/>
          <a:p>
            <a:pPr marL="267843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1382AC"/>
                </a:solidFill>
              </a:rPr>
              <a:t>IBM</a:t>
            </a:r>
            <a:r>
              <a:rPr dirty="0" sz="3200" spc="-75">
                <a:solidFill>
                  <a:srgbClr val="1382AC"/>
                </a:solidFill>
              </a:rPr>
              <a:t> </a:t>
            </a:r>
            <a:r>
              <a:rPr dirty="0" sz="3200" spc="-20">
                <a:solidFill>
                  <a:srgbClr val="1382AC"/>
                </a:solidFill>
              </a:rPr>
              <a:t>HACKATHON</a:t>
            </a:r>
            <a:r>
              <a:rPr dirty="0" sz="3200" spc="-80">
                <a:solidFill>
                  <a:srgbClr val="1382AC"/>
                </a:solidFill>
              </a:rPr>
              <a:t> </a:t>
            </a:r>
            <a:r>
              <a:rPr dirty="0" sz="3200" spc="-10">
                <a:solidFill>
                  <a:srgbClr val="1382AC"/>
                </a:solidFill>
              </a:rPr>
              <a:t>PROJECT</a:t>
            </a:r>
            <a:endParaRPr sz="3200"/>
          </a:p>
        </p:txBody>
      </p:sp>
      <p:sp>
        <p:nvSpPr>
          <p:cNvPr id="4" name="object 4" descr=""/>
          <p:cNvSpPr txBox="1"/>
          <p:nvPr/>
        </p:nvSpPr>
        <p:spPr>
          <a:xfrm>
            <a:off x="446531" y="3085719"/>
            <a:ext cx="11299190" cy="3338195"/>
          </a:xfrm>
          <a:prstGeom prst="rect">
            <a:avLst/>
          </a:prstGeom>
          <a:solidFill>
            <a:srgbClr val="4652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10"/>
              </a:spcBef>
            </a:pPr>
            <a:endParaRPr sz="2000">
              <a:latin typeface="Times New Roman"/>
              <a:cs typeface="Times New Roman"/>
            </a:endParaRPr>
          </a:p>
          <a:p>
            <a:pPr marL="1727835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dirty="0" sz="2000" spc="-5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name:</a:t>
            </a:r>
            <a:r>
              <a:rPr dirty="0" sz="2000" spc="-13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ARLENE</a:t>
            </a:r>
            <a:r>
              <a:rPr dirty="0" sz="2000" spc="-5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1382AC"/>
                </a:solidFill>
                <a:latin typeface="Arial"/>
                <a:cs typeface="Arial"/>
              </a:rPr>
              <a:t>KANATTU</a:t>
            </a:r>
            <a:r>
              <a:rPr dirty="0" sz="2000" spc="-5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1382AC"/>
                </a:solidFill>
                <a:latin typeface="Arial"/>
                <a:cs typeface="Arial"/>
              </a:rPr>
              <a:t>REGI</a:t>
            </a:r>
            <a:endParaRPr sz="2000">
              <a:latin typeface="Arial"/>
              <a:cs typeface="Arial"/>
            </a:endParaRPr>
          </a:p>
          <a:p>
            <a:pPr marL="3556635" marR="3145155" indent="-1829435">
              <a:lnSpc>
                <a:spcPct val="100000"/>
              </a:lnSpc>
            </a:pP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dirty="0" sz="2000" spc="-5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Name:</a:t>
            </a:r>
            <a:r>
              <a:rPr dirty="0" sz="2000" spc="-12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AJ</a:t>
            </a:r>
            <a:r>
              <a:rPr dirty="0" sz="2000" spc="-4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INSTITUTE</a:t>
            </a:r>
            <a:r>
              <a:rPr dirty="0" sz="2000" spc="-2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OF</a:t>
            </a:r>
            <a:r>
              <a:rPr dirty="0" sz="2000" spc="-4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ENGINEERING</a:t>
            </a:r>
            <a:r>
              <a:rPr dirty="0" sz="2000" spc="-12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25" b="1">
                <a:solidFill>
                  <a:srgbClr val="1382AC"/>
                </a:solidFill>
                <a:latin typeface="Arial"/>
                <a:cs typeface="Arial"/>
              </a:rPr>
              <a:t>AND </a:t>
            </a:r>
            <a:r>
              <a:rPr dirty="0" sz="2000" spc="-10" b="1">
                <a:solidFill>
                  <a:srgbClr val="1382AC"/>
                </a:solidFill>
                <a:latin typeface="Arial"/>
                <a:cs typeface="Arial"/>
              </a:rPr>
              <a:t>TECHNOLOGY</a:t>
            </a:r>
            <a:endParaRPr sz="2000">
              <a:latin typeface="Arial"/>
              <a:cs typeface="Arial"/>
            </a:endParaRPr>
          </a:p>
          <a:p>
            <a:pPr marL="1727835">
              <a:lnSpc>
                <a:spcPct val="100000"/>
              </a:lnSpc>
            </a:pP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r>
              <a:rPr dirty="0" sz="2000" spc="-7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dirty="0" sz="2000" spc="-5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COMPUTER</a:t>
            </a:r>
            <a:r>
              <a:rPr dirty="0" sz="2000" spc="-4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SCIENCE</a:t>
            </a:r>
            <a:r>
              <a:rPr dirty="0" sz="2000" spc="-114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AND</a:t>
            </a:r>
            <a:r>
              <a:rPr dirty="0" sz="2000" spc="-3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382AC"/>
                </a:solidFill>
                <a:latin typeface="Arial"/>
                <a:cs typeface="Arial"/>
              </a:rPr>
              <a:t>ENGINEERING(ARTIFICIAL</a:t>
            </a:r>
            <a:endParaRPr sz="2000">
              <a:latin typeface="Arial"/>
              <a:cs typeface="Arial"/>
            </a:endParaRPr>
          </a:p>
          <a:p>
            <a:pPr marL="3410585">
              <a:lnSpc>
                <a:spcPct val="100000"/>
              </a:lnSpc>
            </a:pP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INTELLIGENCE</a:t>
            </a:r>
            <a:r>
              <a:rPr dirty="0" sz="2000" spc="-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&amp;</a:t>
            </a:r>
            <a:r>
              <a:rPr dirty="0" sz="2000" spc="-4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MACHINE</a:t>
            </a:r>
            <a:r>
              <a:rPr dirty="0" sz="2000" spc="-5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382AC"/>
                </a:solidFill>
                <a:latin typeface="Arial"/>
                <a:cs typeface="Arial"/>
              </a:rPr>
              <a:t>LEARNING)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spc="-300"/>
              <a:t>RESULTS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605654" y="618058"/>
            <a:ext cx="7005320" cy="5772785"/>
            <a:chOff x="4605654" y="618058"/>
            <a:chExt cx="7005320" cy="5772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6524" y="618058"/>
              <a:ext cx="5861938" cy="559816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5654" y="618109"/>
              <a:ext cx="7005193" cy="57725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spc="-300"/>
              <a:t>RESULTS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960879" y="2237916"/>
            <a:ext cx="8280400" cy="4515485"/>
            <a:chOff x="1960879" y="2237916"/>
            <a:chExt cx="8280400" cy="4515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4624" y="2531071"/>
              <a:ext cx="6762750" cy="35052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60879" y="2237916"/>
              <a:ext cx="8280400" cy="451510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2791460" y="1569542"/>
            <a:ext cx="26981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2583C5"/>
                </a:solidFill>
                <a:latin typeface="Calibri"/>
                <a:cs typeface="Calibri"/>
              </a:rPr>
              <a:t>Deployed</a:t>
            </a:r>
            <a:r>
              <a:rPr dirty="0" sz="2800" spc="-75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2583C5"/>
                </a:solidFill>
                <a:latin typeface="Calibri"/>
                <a:cs typeface="Calibri"/>
              </a:rPr>
              <a:t>AI</a:t>
            </a:r>
            <a:r>
              <a:rPr dirty="0" sz="2800" spc="-9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2583C5"/>
                </a:solidFill>
                <a:latin typeface="Calibri"/>
                <a:cs typeface="Calibri"/>
              </a:rPr>
              <a:t>Agent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spc="-275"/>
              <a:t>CONCLUSION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2800" y="2261057"/>
            <a:ext cx="11431905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8610" marR="5080" indent="-29654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308610" algn="l"/>
                <a:tab pos="318770" algn="l"/>
              </a:tabLst>
            </a:pPr>
            <a:r>
              <a:rPr dirty="0" sz="280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Course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Content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Simplifier</a:t>
            </a:r>
            <a:r>
              <a:rPr dirty="0" sz="2800" spc="-1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Agent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dramatically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cuts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revision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time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by </a:t>
            </a:r>
            <a:r>
              <a:rPr dirty="0" sz="2800">
                <a:latin typeface="Arial MT"/>
                <a:cs typeface="Arial MT"/>
              </a:rPr>
              <a:t>converting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complex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material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into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concise,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mark-</a:t>
            </a:r>
            <a:r>
              <a:rPr dirty="0" sz="2800">
                <a:latin typeface="Arial MT"/>
                <a:cs typeface="Arial MT"/>
              </a:rPr>
              <a:t>weighted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answers </a:t>
            </a:r>
            <a:r>
              <a:rPr dirty="0" sz="2800">
                <a:latin typeface="Arial MT"/>
                <a:cs typeface="Arial MT"/>
              </a:rPr>
              <a:t>tailored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exam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preparation.</a:t>
            </a:r>
            <a:endParaRPr sz="2800">
              <a:latin typeface="Arial MT"/>
              <a:cs typeface="Arial MT"/>
            </a:endParaRPr>
          </a:p>
          <a:p>
            <a:pPr marL="308610" marR="379730" indent="-29654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308610" algn="l"/>
                <a:tab pos="318770" algn="l"/>
              </a:tabLst>
            </a:pPr>
            <a:r>
              <a:rPr dirty="0" sz="2800">
                <a:solidFill>
                  <a:srgbClr val="1CACE3"/>
                </a:solidFill>
                <a:latin typeface="Times New Roman"/>
                <a:cs typeface="Times New Roman"/>
              </a:rPr>
              <a:t>	</a:t>
            </a:r>
            <a:r>
              <a:rPr dirty="0" sz="2800">
                <a:latin typeface="Arial MT"/>
                <a:cs typeface="Arial MT"/>
              </a:rPr>
              <a:t>Integrated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semantic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search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history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tracking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ensure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learners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find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reuse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key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concepts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efficiently,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improving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retention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and </a:t>
            </a:r>
            <a:r>
              <a:rPr dirty="0" sz="2800" spc="-10">
                <a:latin typeface="Arial MT"/>
                <a:cs typeface="Arial MT"/>
              </a:rPr>
              <a:t>understanding.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36854"/>
            <a:ext cx="20466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45"/>
              <a:t>GITHUB</a:t>
            </a:r>
            <a:r>
              <a:rPr dirty="0" spc="-20"/>
              <a:t> </a:t>
            </a:r>
            <a:r>
              <a:rPr dirty="0" spc="-155"/>
              <a:t>LINK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3406902"/>
            <a:ext cx="88461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https://github.com/arlene006/CourseSimplifierAgent.git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17805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71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dirty="0" spc="-30"/>
              <a:t>Voice-</a:t>
            </a:r>
            <a:r>
              <a:rPr dirty="0" spc="-45"/>
              <a:t>Activated</a:t>
            </a:r>
            <a:r>
              <a:rPr dirty="0" spc="-120"/>
              <a:t> </a:t>
            </a:r>
            <a:r>
              <a:rPr dirty="0"/>
              <a:t>Study</a:t>
            </a:r>
            <a:r>
              <a:rPr dirty="0" spc="-85"/>
              <a:t> </a:t>
            </a:r>
            <a:r>
              <a:rPr dirty="0" spc="-10"/>
              <a:t>Assistant</a:t>
            </a: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pc="-70"/>
              <a:t>Real-</a:t>
            </a:r>
            <a:r>
              <a:rPr dirty="0" spc="-20"/>
              <a:t>Time</a:t>
            </a:r>
            <a:r>
              <a:rPr dirty="0" spc="-100"/>
              <a:t> </a:t>
            </a:r>
            <a:r>
              <a:rPr dirty="0" spc="-30"/>
              <a:t>Collaborative</a:t>
            </a:r>
            <a:r>
              <a:rPr dirty="0" spc="-85"/>
              <a:t> </a:t>
            </a:r>
            <a:r>
              <a:rPr dirty="0" spc="-10"/>
              <a:t>Learning</a:t>
            </a:r>
          </a:p>
          <a:p>
            <a:pPr marL="316865" indent="-304165">
              <a:lnSpc>
                <a:spcPct val="100000"/>
              </a:lnSpc>
              <a:spcBef>
                <a:spcPts val="160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pc="-85"/>
              <a:t>AI-</a:t>
            </a:r>
            <a:r>
              <a:rPr dirty="0" spc="-40"/>
              <a:t>Powered</a:t>
            </a:r>
            <a:r>
              <a:rPr dirty="0" spc="-95"/>
              <a:t> </a:t>
            </a:r>
            <a:r>
              <a:rPr dirty="0"/>
              <a:t>Quiz</a:t>
            </a:r>
            <a:r>
              <a:rPr dirty="0" spc="-114"/>
              <a:t> </a:t>
            </a:r>
            <a:r>
              <a:rPr dirty="0" spc="-10"/>
              <a:t>Generation</a:t>
            </a: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pc="-30"/>
              <a:t>Integration</a:t>
            </a:r>
            <a:r>
              <a:rPr dirty="0" spc="-114"/>
              <a:t> </a:t>
            </a:r>
            <a:r>
              <a:rPr dirty="0" spc="-20"/>
              <a:t>with</a:t>
            </a:r>
            <a:r>
              <a:rPr dirty="0" spc="-114"/>
              <a:t> </a:t>
            </a:r>
            <a:r>
              <a:rPr dirty="0"/>
              <a:t>LMS</a:t>
            </a:r>
            <a:r>
              <a:rPr dirty="0" spc="-125"/>
              <a:t> </a:t>
            </a:r>
            <a:r>
              <a:rPr dirty="0"/>
              <a:t>&amp;</a:t>
            </a:r>
            <a:r>
              <a:rPr dirty="0" spc="-120"/>
              <a:t> </a:t>
            </a:r>
            <a:r>
              <a:rPr dirty="0" spc="-10"/>
              <a:t>Study</a:t>
            </a: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pc="-20"/>
              <a:t>Personalized</a:t>
            </a:r>
            <a:r>
              <a:rPr dirty="0" spc="-110"/>
              <a:t> </a:t>
            </a:r>
            <a:r>
              <a:rPr dirty="0" spc="-10"/>
              <a:t>Learning</a:t>
            </a:r>
            <a:r>
              <a:rPr dirty="0" spc="-130"/>
              <a:t> </a:t>
            </a:r>
            <a:r>
              <a:rPr dirty="0" spc="-35"/>
              <a:t>Recommendations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382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/>
              <a:t>FUTURE</a:t>
            </a:r>
            <a:r>
              <a:rPr dirty="0" sz="3300" spc="-145"/>
              <a:t> </a:t>
            </a:r>
            <a:r>
              <a:rPr dirty="0" sz="3300" spc="-10"/>
              <a:t>SCOPE</a:t>
            </a:r>
            <a:endParaRPr sz="3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/>
              <a:t>IBM</a:t>
            </a:r>
            <a:r>
              <a:rPr dirty="0" spc="-175"/>
              <a:t> </a:t>
            </a:r>
            <a:r>
              <a:rPr dirty="0" spc="-225"/>
              <a:t>CERTIFICATIONS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03680" y="1778000"/>
            <a:ext cx="9387840" cy="45008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9920" y="1805892"/>
            <a:ext cx="8514080" cy="42394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6345" y="3598290"/>
            <a:ext cx="21329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1F5F"/>
                </a:solidFill>
              </a:rPr>
              <a:t>THANK</a:t>
            </a:r>
            <a:r>
              <a:rPr dirty="0" spc="-145">
                <a:solidFill>
                  <a:srgbClr val="001F5F"/>
                </a:solidFill>
              </a:rPr>
              <a:t> </a:t>
            </a:r>
            <a:r>
              <a:rPr dirty="0" spc="-25">
                <a:solidFill>
                  <a:srgbClr val="001F5F"/>
                </a:solidFill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522" y="1389710"/>
            <a:ext cx="1583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955262"/>
            <a:ext cx="2647315" cy="4277995"/>
          </a:xfrm>
          <a:prstGeom prst="rect">
            <a:avLst/>
          </a:prstGeom>
        </p:spPr>
        <p:txBody>
          <a:bodyPr wrap="square" lIns="0" tIns="179705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41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dirty="0" sz="20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dirty="0" sz="2000" spc="-9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Wow</a:t>
            </a:r>
            <a:r>
              <a:rPr dirty="0" sz="20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factor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dirty="0" sz="20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Git-hub</a:t>
            </a:r>
            <a:r>
              <a:rPr dirty="0" sz="20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dirty="0" sz="20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dirty="0" sz="2000" spc="-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Certifications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PROBLEM</a:t>
            </a:r>
            <a:r>
              <a:rPr dirty="0" sz="4000" spc="-85"/>
              <a:t> </a:t>
            </a:r>
            <a:r>
              <a:rPr dirty="0" sz="4000" spc="-60"/>
              <a:t>STATEMENT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1368" y="1570380"/>
            <a:ext cx="10761980" cy="3942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5415">
              <a:lnSpc>
                <a:spcPct val="110000"/>
              </a:lnSpc>
              <a:spcBef>
                <a:spcPts val="100"/>
              </a:spcBef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Students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face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difficulty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revising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lengthy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textbooks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notes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exams.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Manually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summarizing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content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into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concise,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mark-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answers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is </a:t>
            </a: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time-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consuming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inefficient.</a:t>
            </a:r>
            <a:endParaRPr sz="2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Solution: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10000"/>
              </a:lnSpc>
            </a:pPr>
            <a:r>
              <a:rPr dirty="0" sz="2800" spc="-21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Course</a:t>
            </a:r>
            <a:r>
              <a:rPr dirty="0" sz="2800" spc="-1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Content</a:t>
            </a:r>
            <a:r>
              <a:rPr dirty="0" sz="28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Simplifier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Agent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powered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NLP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quickly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converts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study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material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into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simplified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summaries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mark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weight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(1,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2,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4,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8,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12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marks).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It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allows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topic-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specific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search,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query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history,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helping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students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revise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faster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focus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key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concepts.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550621"/>
            <a:ext cx="528891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7150" algn="l"/>
              </a:tabLst>
            </a:pPr>
            <a:r>
              <a:rPr dirty="0" sz="4000" spc="-10"/>
              <a:t>TECHNOLOGY</a:t>
            </a:r>
            <a:r>
              <a:rPr dirty="0" sz="4000"/>
              <a:t>	</a:t>
            </a:r>
            <a:r>
              <a:rPr dirty="0" sz="4000" spc="-20"/>
              <a:t>USED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20395" y="2479280"/>
            <a:ext cx="5981700" cy="2550795"/>
          </a:xfrm>
          <a:prstGeom prst="rect">
            <a:avLst/>
          </a:prstGeom>
        </p:spPr>
        <p:txBody>
          <a:bodyPr wrap="square" lIns="0" tIns="217805" rIns="0" bIns="0" rtlCol="0" vert="horz">
            <a:spAutoFit/>
          </a:bodyPr>
          <a:lstStyle/>
          <a:p>
            <a:pPr marL="318135" indent="-305435">
              <a:lnSpc>
                <a:spcPct val="100000"/>
              </a:lnSpc>
              <a:spcBef>
                <a:spcPts val="171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>
                <a:latin typeface="Calibri"/>
                <a:cs typeface="Calibri"/>
              </a:rPr>
              <a:t>IBM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cloud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lite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services</a:t>
            </a:r>
            <a:endParaRPr sz="2800">
              <a:latin typeface="Calibri"/>
              <a:cs typeface="Calibri"/>
            </a:endParaRPr>
          </a:p>
          <a:p>
            <a:pPr marL="318135" indent="-30543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>
                <a:latin typeface="Calibri"/>
                <a:cs typeface="Calibri"/>
              </a:rPr>
              <a:t>Natural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Language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Processing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(NLP)</a:t>
            </a:r>
            <a:endParaRPr sz="2800">
              <a:latin typeface="Calibri"/>
              <a:cs typeface="Calibri"/>
            </a:endParaRPr>
          </a:p>
          <a:p>
            <a:pPr marL="318135" indent="-305435">
              <a:lnSpc>
                <a:spcPct val="100000"/>
              </a:lnSpc>
              <a:spcBef>
                <a:spcPts val="160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>
                <a:latin typeface="Calibri"/>
                <a:cs typeface="Calibri"/>
              </a:rPr>
              <a:t>Retrieval</a:t>
            </a:r>
            <a:r>
              <a:rPr dirty="0" sz="2800" spc="-1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Augmented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Generation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(RAG)</a:t>
            </a:r>
            <a:endParaRPr sz="2800">
              <a:latin typeface="Calibri"/>
              <a:cs typeface="Calibri"/>
            </a:endParaRPr>
          </a:p>
          <a:p>
            <a:pPr marL="318135" indent="-30543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>
                <a:latin typeface="Calibri"/>
                <a:cs typeface="Calibri"/>
              </a:rPr>
              <a:t>IBM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Granite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993" y="736854"/>
            <a:ext cx="44608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CACE3"/>
                </a:solidFill>
                <a:latin typeface="Arial"/>
                <a:cs typeface="Arial"/>
              </a:rPr>
              <a:t>IBM</a:t>
            </a:r>
            <a:r>
              <a:rPr dirty="0" sz="2800" spc="-100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2800" spc="-295" b="1">
                <a:solidFill>
                  <a:srgbClr val="1CACE3"/>
                </a:solidFill>
                <a:latin typeface="Arial"/>
                <a:cs typeface="Arial"/>
              </a:rPr>
              <a:t>CLOUD</a:t>
            </a:r>
            <a:r>
              <a:rPr dirty="0" sz="2800" spc="-65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2800" spc="-245" b="1">
                <a:solidFill>
                  <a:srgbClr val="1CACE3"/>
                </a:solidFill>
                <a:latin typeface="Arial"/>
                <a:cs typeface="Arial"/>
              </a:rPr>
              <a:t>SERVICES</a:t>
            </a:r>
            <a:r>
              <a:rPr dirty="0" sz="2800" spc="-40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2800" spc="-190" b="1">
                <a:solidFill>
                  <a:srgbClr val="1CACE3"/>
                </a:solidFill>
                <a:latin typeface="Arial"/>
                <a:cs typeface="Arial"/>
              </a:rPr>
              <a:t>USED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2254910"/>
            <a:ext cx="4850130" cy="2550160"/>
          </a:xfrm>
          <a:prstGeom prst="rect">
            <a:avLst/>
          </a:prstGeom>
        </p:spPr>
        <p:txBody>
          <a:bodyPr wrap="square" lIns="0" tIns="217170" rIns="0" bIns="0" rtlCol="0" vert="horz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7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Watsonx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Studio</a:t>
            </a:r>
            <a:endParaRPr sz="28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Watsonx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runtime</a:t>
            </a:r>
            <a:endParaRPr sz="28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Agent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Lab</a:t>
            </a:r>
            <a:endParaRPr sz="2800">
              <a:latin typeface="Franklin Gothic Medium"/>
              <a:cs typeface="Franklin Gothic Medium"/>
            </a:endParaRPr>
          </a:p>
          <a:p>
            <a:pPr marL="317500" indent="-304800">
              <a:lnSpc>
                <a:spcPct val="100000"/>
              </a:lnSpc>
              <a:spcBef>
                <a:spcPts val="160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Granite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foundation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33425"/>
            <a:ext cx="31584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WOW</a:t>
            </a:r>
            <a:r>
              <a:rPr dirty="0" sz="3200" spc="-15"/>
              <a:t> </a:t>
            </a:r>
            <a:r>
              <a:rPr dirty="0" sz="3200" spc="-30"/>
              <a:t>FACTORS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511555" y="1217167"/>
            <a:ext cx="10922635" cy="493966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 marR="93345">
              <a:lnSpc>
                <a:spcPct val="90000"/>
              </a:lnSpc>
              <a:spcBef>
                <a:spcPts val="430"/>
              </a:spcBef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dirty="0" sz="28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agent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will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drastically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reduce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study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time,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improve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exam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preparation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efficiency,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enhance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concept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retention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delivering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concise,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mark-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summaries.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It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transforms</a:t>
            </a:r>
            <a:r>
              <a:rPr dirty="0" sz="28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bulky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study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material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into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actionable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knowledge,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making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revision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faster,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smarter,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stress-free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students.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93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Generates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1,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2,</a:t>
            </a:r>
            <a:r>
              <a:rPr dirty="0" sz="2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4,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8,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12-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mark</a:t>
            </a:r>
            <a:r>
              <a:rPr dirty="0" sz="28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answers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instantly.</a:t>
            </a:r>
            <a:endParaRPr sz="2800">
              <a:latin typeface="Franklin Gothic Medium"/>
              <a:cs typeface="Franklin Gothic Medium"/>
            </a:endParaRPr>
          </a:p>
          <a:p>
            <a:pPr marL="317500" marR="231775" indent="-305435">
              <a:lnSpc>
                <a:spcPts val="3020"/>
              </a:lnSpc>
              <a:spcBef>
                <a:spcPts val="132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8770" algn="l"/>
              </a:tabLst>
            </a:pP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Semantic</a:t>
            </a:r>
            <a:r>
              <a:rPr dirty="0" sz="28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Topic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Search,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quickly</a:t>
            </a:r>
            <a:r>
              <a:rPr dirty="0" sz="28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retrieves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relevant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concepts</a:t>
            </a:r>
            <a:r>
              <a:rPr dirty="0" sz="28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from</a:t>
            </a:r>
            <a:r>
              <a:rPr dirty="0" sz="28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large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	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textbooks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or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PDFs.</a:t>
            </a:r>
            <a:endParaRPr sz="2800">
              <a:latin typeface="Franklin Gothic Medium"/>
              <a:cs typeface="Franklin Gothic Medium"/>
            </a:endParaRPr>
          </a:p>
          <a:p>
            <a:pPr marL="318135" indent="-305435">
              <a:lnSpc>
                <a:spcPct val="100000"/>
              </a:lnSpc>
              <a:spcBef>
                <a:spcPts val="894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8135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Stores</a:t>
            </a:r>
            <a:r>
              <a:rPr dirty="0" sz="28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previous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questions</a:t>
            </a:r>
            <a:r>
              <a:rPr dirty="0" sz="2800" spc="-1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8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answers</a:t>
            </a:r>
            <a:r>
              <a:rPr dirty="0" sz="28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8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quick</a:t>
            </a:r>
            <a:r>
              <a:rPr dirty="0" sz="2800" spc="-1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access.</a:t>
            </a:r>
            <a:endParaRPr sz="2800">
              <a:latin typeface="Franklin Gothic Medium"/>
              <a:cs typeface="Franklin Gothic Medium"/>
            </a:endParaRPr>
          </a:p>
          <a:p>
            <a:pPr marL="12700" marR="5080">
              <a:lnSpc>
                <a:spcPts val="3020"/>
              </a:lnSpc>
              <a:spcBef>
                <a:spcPts val="1320"/>
              </a:spcBef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By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combining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AI-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powered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summarization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semantic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search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agent becomes</a:t>
            </a:r>
            <a:r>
              <a:rPr dirty="0" sz="28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personal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exam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assistant,</a:t>
            </a:r>
            <a:r>
              <a:rPr dirty="0" sz="28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helping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students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prepare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smarter,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not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harder.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993" y="736854"/>
            <a:ext cx="4715510" cy="4378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45" b="1">
                <a:solidFill>
                  <a:srgbClr val="1CACE3"/>
                </a:solidFill>
                <a:latin typeface="Arial"/>
                <a:cs typeface="Arial"/>
              </a:rPr>
              <a:t>END</a:t>
            </a:r>
            <a:r>
              <a:rPr dirty="0" sz="2800" spc="-55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2800" spc="-45" b="1">
                <a:solidFill>
                  <a:srgbClr val="1CACE3"/>
                </a:solidFill>
                <a:latin typeface="Arial"/>
                <a:cs typeface="Arial"/>
              </a:rPr>
              <a:t>USERS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28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Students</a:t>
            </a:r>
            <a:endParaRPr sz="28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Tutors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/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Teaching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Assistants</a:t>
            </a:r>
            <a:endParaRPr sz="28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Course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Instructors</a:t>
            </a:r>
            <a:endParaRPr sz="28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z="2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Academic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Peer</a:t>
            </a:r>
            <a:r>
              <a:rPr dirty="0" sz="2800" spc="-1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Study</a:t>
            </a:r>
            <a:r>
              <a:rPr dirty="0" sz="28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Groups</a:t>
            </a:r>
            <a:endParaRPr sz="28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Educational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Content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Creators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spc="-300"/>
              <a:t>RESULTS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193284" y="618058"/>
            <a:ext cx="6570345" cy="5655945"/>
            <a:chOff x="5193284" y="618058"/>
            <a:chExt cx="6570345" cy="5655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3284" y="618058"/>
              <a:ext cx="5908294" cy="559816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3284" y="618070"/>
              <a:ext cx="6570344" cy="56554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spc="-300"/>
              <a:t>RESULTS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648708" y="618058"/>
            <a:ext cx="6962140" cy="5622290"/>
            <a:chOff x="4648708" y="618058"/>
            <a:chExt cx="6962140" cy="5622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1031" y="618058"/>
              <a:ext cx="5892800" cy="559816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8708" y="641769"/>
              <a:ext cx="6962013" cy="55981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Vaibhav Ostwal</dc:creator>
  <dc:title>SkillsBuild Partner Update template</dc:title>
  <dcterms:created xsi:type="dcterms:W3CDTF">2025-08-05T17:04:54Z</dcterms:created>
  <dcterms:modified xsi:type="dcterms:W3CDTF">2025-08-05T17:04:54Z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2025-08-05T00:00:00Z</vt:filetime>
  </property>
  <property fmtid="{D5CDD505-2E9C-101B-9397-08002B2CF9AE}" pid="5" name="Producer">
    <vt:lpwstr>Microsoft® PowerPoint® 2021</vt:lpwstr>
  </property>
</Properties>
</file>