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5"/>
  </p:notesMasterIdLst>
  <p:handoutMasterIdLst>
    <p:handoutMasterId r:id="rId66"/>
  </p:handout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39" r:id="rId54"/>
    <p:sldId id="329" r:id="rId55"/>
    <p:sldId id="330" r:id="rId56"/>
    <p:sldId id="331" r:id="rId57"/>
    <p:sldId id="332" r:id="rId58"/>
    <p:sldId id="333" r:id="rId59"/>
    <p:sldId id="334" r:id="rId60"/>
    <p:sldId id="335" r:id="rId61"/>
    <p:sldId id="336" r:id="rId62"/>
    <p:sldId id="337" r:id="rId63"/>
    <p:sldId id="338"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1"/>
    <p:restoredTop sz="94664"/>
  </p:normalViewPr>
  <p:slideViewPr>
    <p:cSldViewPr snapToGrid="0" snapToObjects="1">
      <p:cViewPr varScale="1">
        <p:scale>
          <a:sx n="75" d="100"/>
          <a:sy n="75" d="100"/>
        </p:scale>
        <p:origin x="176" y="96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11/10/16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11/10/16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10/11/2016</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10/11/2016</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10/11/2016</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10/11/2016</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10/11/2016</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10/11/2016</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10/11/2016</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10/11/2016</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10/11/2016</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10/11/2016</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10/11/2016</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10/11/2016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7 – Implementation</a:t>
            </a:r>
          </a:p>
        </p:txBody>
      </p:sp>
      <p:sp>
        <p:nvSpPr>
          <p:cNvPr id="3" name="Subtitle 2"/>
          <p:cNvSpPr>
            <a:spLocks noGrp="1"/>
          </p:cNvSpPr>
          <p:nvPr>
            <p:ph type="subTitle" idx="1"/>
          </p:nvPr>
        </p:nvSpPr>
        <p:spPr/>
        <p:txBody>
          <a:bodyPr/>
          <a:lstStyle/>
          <a:p>
            <a:r>
              <a:rPr lang="en-US" dirty="0"/>
              <a:t>Instructor : Santanu Banerjee</a:t>
            </a:r>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pPr/>
              <a:t>10/11/2016</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 xmlns:a16="http://schemas.microsoft.com/office/drawing/2014/main" val="20000"/>
                    </a:ext>
                  </a:extLst>
                </a:gridCol>
                <a:gridCol w="6673566">
                  <a:extLst>
                    <a:ext uri="{9D8B030D-6E8A-4147-A177-3AD203B41FA5}">
                      <a16:colId xmlns=""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 object classes is often a difficult 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grammatical approach based on a natural language description of the system.</a:t>
            </a:r>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3" name="Date Placeholder 2"/>
          <p:cNvSpPr>
            <a:spLocks noGrp="1"/>
          </p:cNvSpPr>
          <p:nvPr>
            <p:ph type="dt" sz="half" idx="10"/>
          </p:nvPr>
        </p:nvSpPr>
        <p:spPr/>
        <p:txBody>
          <a:bodyPr/>
          <a:lstStyle/>
          <a:p>
            <a:r>
              <a:rPr lang="en-GB"/>
              <a:t>30/10/2014</a:t>
            </a:r>
            <a:endParaRPr lang="en-US"/>
          </a:p>
        </p:txBody>
      </p:sp>
      <p:sp>
        <p:nvSpPr>
          <p:cNvPr id="7" name="Content Placeholder 6"/>
          <p:cNvSpPr>
            <a:spLocks noGrp="1"/>
          </p:cNvSpPr>
          <p:nvPr>
            <p:ph idx="1"/>
          </p:nvPr>
        </p:nvSpPr>
        <p:spPr/>
        <p:txBody>
          <a:bodyPr/>
          <a:lstStyle/>
          <a:p>
            <a:endParaRPr lang="en-US" dirty="0"/>
          </a:p>
        </p:txBody>
      </p:sp>
      <p:pic>
        <p:nvPicPr>
          <p:cNvPr id="8" name="Picture 2" descr="fg07_00600.jpg"/>
          <p:cNvPicPr>
            <a:picLocks noChangeAspect="1"/>
          </p:cNvPicPr>
          <p:nvPr/>
        </p:nvPicPr>
        <p:blipFill>
          <a:blip r:embed="rId2"/>
          <a:srcRect/>
          <a:stretch>
            <a:fillRect/>
          </a:stretch>
        </p:blipFill>
        <p:spPr bwMode="auto">
          <a:xfrm>
            <a:off x="649288" y="1276350"/>
            <a:ext cx="6035675" cy="52197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a:t>There are two kinds of design model:</a:t>
            </a:r>
          </a:p>
          <a:p>
            <a:pPr lvl="1"/>
            <a:r>
              <a:rPr lang="en-GB" dirty="0"/>
              <a:t>Structural models describe the static structure of the system in terms of object classes and relationships.</a:t>
            </a:r>
          </a:p>
          <a:p>
            <a:pPr lvl="1"/>
            <a:r>
              <a:rPr lang="en-GB" dirty="0"/>
              <a:t>Dynamic models describe the dynamic interactions between objects.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Design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209933922"/>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a:t>
            </a:r>
          </a:p>
          <a:p>
            <a:pPr lvl="1"/>
            <a:r>
              <a:rPr lang="en-US" dirty="0"/>
              <a:t>is the stage where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a:t>
            </a:r>
          </a:p>
        </p:txBody>
      </p:sp>
      <p:sp>
        <p:nvSpPr>
          <p:cNvPr id="3" name="Content Placeholder 2"/>
          <p:cNvSpPr>
            <a:spLocks noGrp="1"/>
          </p:cNvSpPr>
          <p:nvPr>
            <p:ph idx="1"/>
          </p:nvPr>
        </p:nvSpPr>
        <p:spPr/>
        <p:txBody>
          <a:bodyPr/>
          <a:lstStyle/>
          <a:p>
            <a:r>
              <a:rPr lang="en-US" i="1" dirty="0"/>
              <a:t>Patterns and Pattern Languages </a:t>
            </a:r>
            <a:r>
              <a:rPr lang="en-US" i="1" dirty="0">
                <a:solidFill>
                  <a:srgbClr val="00B050"/>
                </a:solidFill>
              </a:rPr>
              <a:t>are ways to describe best practices, good designs, and capture experience in a way that it is possible for others to reuse this experience.</a:t>
            </a:r>
            <a:endParaRPr lang="en-GB" dirty="0">
              <a:solidFill>
                <a:srgbClr val="00B050"/>
              </a:solidFill>
            </a:endParaRPr>
          </a:p>
          <a:p>
            <a:endParaRPr lang="en-US" dirty="0"/>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792811582"/>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(1)</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3833820"/>
              </p:ext>
            </p:extLst>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extLst>
                    <a:ext uri="{9D8B030D-6E8A-4147-A177-3AD203B41FA5}">
                      <a16:colId xmlns="" xmlns:a16="http://schemas.microsoft.com/office/drawing/2014/main" val="20000"/>
                    </a:ext>
                  </a:extLst>
                </a:gridCol>
                <a:gridCol w="6769330">
                  <a:extLst>
                    <a:ext uri="{9D8B030D-6E8A-4147-A177-3AD203B41FA5}">
                      <a16:colId xmlns=""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 xmlns:a16="http://schemas.microsoft.com/office/drawing/2014/main" val="10000"/>
                  </a:ext>
                </a:extLst>
              </a:tr>
              <a:tr h="370840">
                <a:tc>
                  <a:txBody>
                    <a:bodyPr/>
                    <a:lstStyle/>
                    <a:p>
                      <a:r>
                        <a:rPr lang="en-US" sz="1600" dirty="0">
                          <a:latin typeface="Arial"/>
                          <a:cs typeface="Arial"/>
                        </a:rPr>
                        <a:t>Description</a:t>
                      </a:r>
                    </a:p>
                  </a:txBody>
                  <a:tcPr/>
                </a:tc>
                <a:tc>
                  <a:txBody>
                    <a:bodyPr/>
                    <a:lstStyle/>
                    <a:p>
                      <a:r>
                        <a:rPr lang="en-US" sz="1600" kern="1200" dirty="0">
                          <a:solidFill>
                            <a:srgbClr val="FF0000"/>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a:solidFill>
                            <a:srgbClr val="FF0000"/>
                          </a:solidFill>
                          <a:latin typeface="Arial"/>
                          <a:cs typeface="Arial"/>
                        </a:rPr>
                        <a:t> </a:t>
                      </a:r>
                      <a:endParaRPr lang="en-US" sz="1600" dirty="0">
                        <a:solidFill>
                          <a:srgbClr val="FF0000"/>
                        </a:solidFill>
                        <a:latin typeface="Arial"/>
                        <a:cs typeface="Arial"/>
                      </a:endParaRPr>
                    </a:p>
                  </a:txBody>
                  <a:tcPr/>
                </a:tc>
                <a:extLst>
                  <a:ext uri="{0D108BD9-81ED-4DB2-BD59-A6C34878D82A}">
                    <a16:rowId xmlns="" xmlns:a16="http://schemas.microsoft.com/office/drawing/2014/main" val="10001"/>
                  </a:ext>
                </a:extLst>
              </a:tr>
              <a:tr h="370840">
                <a:tc>
                  <a:txBody>
                    <a:bodyPr/>
                    <a:lstStyle/>
                    <a:p>
                      <a:r>
                        <a:rPr lang="en-US" sz="1600" dirty="0">
                          <a:latin typeface="Arial"/>
                          <a:cs typeface="Arial"/>
                        </a:rPr>
                        <a:t>Problem description</a:t>
                      </a:r>
                    </a:p>
                  </a:txBody>
                  <a:tcPr/>
                </a:tc>
                <a:tc>
                  <a:txBody>
                    <a:bodyPr/>
                    <a:lstStyle/>
                    <a:p>
                      <a:r>
                        <a:rPr lang="en-US" sz="1600" kern="1200" dirty="0">
                          <a:solidFill>
                            <a:schemeClr val="dk1"/>
                          </a:solidFill>
                          <a:latin typeface="Arial"/>
                          <a:ea typeface="+mn-ea"/>
                          <a:cs typeface="Arial"/>
                        </a:rPr>
                        <a:t>In many situations, you have </a:t>
                      </a:r>
                      <a:r>
                        <a:rPr lang="en-US" sz="1600" kern="1200" dirty="0">
                          <a:solidFill>
                            <a:srgbClr val="00B050"/>
                          </a:solidFill>
                          <a:latin typeface="Arial"/>
                          <a:ea typeface="+mn-ea"/>
                          <a:cs typeface="Arial"/>
                        </a:rPr>
                        <a:t>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a:solidFill>
                          <a:srgbClr val="00B050"/>
                        </a:solidFill>
                        <a:latin typeface="Arial"/>
                        <a:ea typeface="+mn-ea"/>
                        <a:cs typeface="Arial"/>
                      </a:endParaRPr>
                    </a:p>
                    <a:p>
                      <a:r>
                        <a:rPr lang="en-US" sz="1600" kern="1200" dirty="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(2)</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489351"/>
              </p:ext>
            </p:extLst>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 xmlns:a16="http://schemas.microsoft.com/office/drawing/2014/main" val="20000"/>
                    </a:ext>
                  </a:extLst>
                </a:gridCol>
                <a:gridCol w="6633031">
                  <a:extLst>
                    <a:ext uri="{9D8B030D-6E8A-4147-A177-3AD203B41FA5}">
                      <a16:colId xmlns=""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 xmlns:a16="http://schemas.microsoft.com/office/drawing/2014/main" val="10000"/>
                  </a:ext>
                </a:extLst>
              </a:tr>
              <a:tr h="370840">
                <a:tc>
                  <a:txBody>
                    <a:bodyPr/>
                    <a:lstStyle/>
                    <a:p>
                      <a:r>
                        <a:rPr lang="en-US" sz="1400" dirty="0">
                          <a:latin typeface="Arial"/>
                          <a:cs typeface="Arial"/>
                        </a:rPr>
                        <a:t>Solution description</a:t>
                      </a:r>
                    </a:p>
                  </a:txBody>
                  <a:tcPr/>
                </a:tc>
                <a:tc>
                  <a:txBody>
                    <a:bodyPr/>
                    <a:lstStyle/>
                    <a:p>
                      <a:r>
                        <a:rPr lang="en-US" sz="1400" kern="1200" dirty="0">
                          <a:solidFill>
                            <a:schemeClr val="dk1"/>
                          </a:solidFill>
                          <a:latin typeface="Arial"/>
                          <a:ea typeface="+mn-ea"/>
                          <a:cs typeface="Arial"/>
                        </a:rPr>
                        <a:t>This </a:t>
                      </a:r>
                      <a:r>
                        <a:rPr lang="en-US" sz="1400" kern="1200" dirty="0">
                          <a:solidFill>
                            <a:srgbClr val="FF0000"/>
                          </a:solidFill>
                          <a:latin typeface="Arial"/>
                          <a:ea typeface="+mn-ea"/>
                          <a:cs typeface="Arial"/>
                        </a:rPr>
                        <a:t>involves two abstract objects, Subject and Observer, and two concrete objects, </a:t>
                      </a:r>
                      <a:r>
                        <a:rPr lang="en-US" sz="1400" kern="1200" dirty="0" err="1">
                          <a:solidFill>
                            <a:srgbClr val="FF0000"/>
                          </a:solidFill>
                          <a:latin typeface="Arial"/>
                          <a:ea typeface="+mn-ea"/>
                          <a:cs typeface="Arial"/>
                        </a:rPr>
                        <a:t>ConcreteSubject</a:t>
                      </a:r>
                      <a:r>
                        <a:rPr lang="en-US" sz="1400" kern="1200" dirty="0">
                          <a:solidFill>
                            <a:srgbClr val="FF0000"/>
                          </a:solidFill>
                          <a:latin typeface="Arial"/>
                          <a:ea typeface="+mn-ea"/>
                          <a:cs typeface="Arial"/>
                        </a:rPr>
                        <a:t> and </a:t>
                      </a:r>
                      <a:r>
                        <a:rPr lang="en-US" sz="1400" kern="1200" dirty="0" err="1">
                          <a:solidFill>
                            <a:srgbClr val="FF0000"/>
                          </a:solidFill>
                          <a:latin typeface="Arial"/>
                          <a:ea typeface="+mn-ea"/>
                          <a:cs typeface="Arial"/>
                        </a:rPr>
                        <a:t>ConcreteObject</a:t>
                      </a:r>
                      <a:r>
                        <a:rPr lang="en-US" sz="1400" kern="1200" dirty="0">
                          <a:solidFill>
                            <a:srgbClr val="FF0000"/>
                          </a:solidFill>
                          <a:latin typeface="Arial"/>
                          <a:ea typeface="+mn-ea"/>
                          <a:cs typeface="Arial"/>
                        </a:rPr>
                        <a:t>, which inherit the attributes of the related abstract objects</a:t>
                      </a:r>
                      <a:r>
                        <a:rPr lang="en-US" sz="1400" kern="1200" dirty="0">
                          <a:solidFill>
                            <a:schemeClr val="dk1"/>
                          </a:solidFill>
                          <a:latin typeface="Arial"/>
                          <a:ea typeface="+mn-ea"/>
                          <a:cs typeface="Arial"/>
                        </a:rPr>
                        <a:t>. The abstract objects include general operations that are applicable in all situations. The state to be displayed is maintained in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a:solidFill>
                          <a:schemeClr val="dk1"/>
                        </a:solidFill>
                        <a:latin typeface="Arial"/>
                        <a:ea typeface="+mn-ea"/>
                        <a:cs typeface="Arial"/>
                      </a:endParaRPr>
                    </a:p>
                    <a:p>
                      <a:endParaRPr lang="en-GB" sz="1400" kern="1200" dirty="0">
                        <a:solidFill>
                          <a:schemeClr val="dk1"/>
                        </a:solidFill>
                        <a:latin typeface="Arial"/>
                        <a:ea typeface="+mn-ea"/>
                        <a:cs typeface="Arial"/>
                      </a:endParaRPr>
                    </a:p>
                    <a:p>
                      <a:r>
                        <a:rPr lang="en-US" sz="1400" kern="1200" dirty="0">
                          <a:solidFill>
                            <a:schemeClr val="dk1"/>
                          </a:solidFill>
                          <a:latin typeface="Arial"/>
                          <a:ea typeface="+mn-ea"/>
                          <a:cs typeface="Arial"/>
                        </a:rPr>
                        <a:t>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maintains a copy of the state of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implements the Update() interface of Observer that allows these copies to be kept in step. 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automatically displays the state and reflects changes whenever the state is updated.</a:t>
                      </a:r>
                      <a:endParaRPr lang="en-GB" sz="1400" kern="1200" dirty="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 xmlns:a16="http://schemas.microsoft.com/office/drawing/2014/main" val="10001"/>
                  </a:ext>
                </a:extLst>
              </a:tr>
              <a:tr h="370840">
                <a:tc>
                  <a:txBody>
                    <a:bodyPr/>
                    <a:lstStyle/>
                    <a:p>
                      <a:r>
                        <a:rPr lang="en-US" sz="1400" dirty="0">
                          <a:latin typeface="Arial"/>
                          <a:cs typeface="Arial"/>
                        </a:rPr>
                        <a:t>Consequences</a:t>
                      </a:r>
                    </a:p>
                  </a:txBody>
                  <a:tcPr/>
                </a:tc>
                <a:tc>
                  <a:txBody>
                    <a:bodyPr/>
                    <a:lstStyle/>
                    <a:p>
                      <a:r>
                        <a:rPr lang="en-US" sz="1400" kern="1200" dirty="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subject may cause a set of</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linked</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updates to observers to be generated, some of which may not be necessary.</a:t>
                      </a:r>
                      <a:r>
                        <a:rPr lang="en-GB" sz="1400" dirty="0">
                          <a:latin typeface="Arial"/>
                          <a:cs typeface="Arial"/>
                        </a:rPr>
                        <a:t> </a:t>
                      </a:r>
                      <a:endParaRPr lang="en-US" sz="1400" dirty="0">
                        <a:latin typeface="Arial"/>
                        <a:cs typeface="Arial"/>
                      </a:endParaRPr>
                    </a:p>
                  </a:txBody>
                  <a:tcPr/>
                </a:tc>
                <a:extLst>
                  <a:ext uri="{0D108BD9-81ED-4DB2-BD59-A6C34878D82A}">
                    <a16:rowId xmlns=""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displays using the Observer pattern</a:t>
            </a:r>
            <a:r>
              <a:rPr lang="en-GB" dirty="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UML model of the Observer pattern</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8" name="Picture 2" descr="fg07_01200.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38623"/>
            <a:ext cx="8229600" cy="381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lstStyle/>
          <a:p>
            <a:r>
              <a:rPr lang="en-US" dirty="0"/>
              <a:t>To use patterns in your design, you need to recognize that any design problem you are facing may have an associated pattern that can be applied. </a:t>
            </a:r>
          </a:p>
          <a:p>
            <a:pPr lvl="1"/>
            <a:r>
              <a:rPr lang="en-US" dirty="0">
                <a:solidFill>
                  <a:srgbClr val="FF0000"/>
                </a:solidFill>
              </a:rPr>
              <a:t>Tell several objects that the state of some other object has changed (Observer </a:t>
            </a:r>
            <a:r>
              <a:rPr lang="en-US" dirty="0"/>
              <a:t>pattern).</a:t>
            </a:r>
            <a:endParaRPr lang="en-GB" dirty="0"/>
          </a:p>
          <a:p>
            <a:pPr lvl="1"/>
            <a:r>
              <a:rPr lang="en-US" dirty="0">
                <a:solidFill>
                  <a:srgbClr val="C00000"/>
                </a:solidFill>
              </a:rPr>
              <a:t>Tidy up the interfaces to a number of related objects that have often been developed incrementally (Façade </a:t>
            </a:r>
            <a:r>
              <a:rPr lang="en-US" dirty="0"/>
              <a:t>pattern).</a:t>
            </a:r>
            <a:endParaRPr lang="en-GB" dirty="0"/>
          </a:p>
          <a:p>
            <a:pPr lvl="1"/>
            <a:r>
              <a:rPr lang="en-US" dirty="0">
                <a:solidFill>
                  <a:srgbClr val="FF0000"/>
                </a:solidFill>
              </a:rPr>
              <a:t>Provide a standard way of accessing the elements in a collection, irrespective of how that collection is implemented (</a:t>
            </a:r>
            <a:r>
              <a:rPr lang="en-US" dirty="0" err="1">
                <a:solidFill>
                  <a:srgbClr val="FF0000"/>
                </a:solidFill>
              </a:rPr>
              <a:t>Iterator</a:t>
            </a:r>
            <a:r>
              <a:rPr lang="en-US" dirty="0">
                <a:solidFill>
                  <a:srgbClr val="FF0000"/>
                </a:solidFill>
              </a:rPr>
              <a:t> </a:t>
            </a:r>
            <a:r>
              <a:rPr lang="en-US" dirty="0"/>
              <a:t>pattern).</a:t>
            </a:r>
            <a:endParaRPr lang="en-GB" dirty="0"/>
          </a:p>
          <a:p>
            <a:pPr lvl="1"/>
            <a:r>
              <a:rPr lang="en-US" dirty="0">
                <a:solidFill>
                  <a:srgbClr val="00B050"/>
                </a:solidFill>
              </a:rPr>
              <a:t>Allow for the possibility of extending the functionality of an existing class at run-time (Decorator </a:t>
            </a:r>
            <a:r>
              <a:rPr lang="en-US" dirty="0"/>
              <a:t>pattern).</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Implementation issues</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23043306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that can be adapted and tailored to the users’ requirements. </a:t>
            </a:r>
          </a:p>
          <a:p>
            <a:pPr lvl="1"/>
            <a:r>
              <a:rPr lang="en-US" dirty="0"/>
              <a:t>For example, if you want to implement a medical records system, you can buy a package that is already used in hospitals. It can be cheaper and faster to use this approach rather than developing a system in a conventional programming language.</a:t>
            </a:r>
            <a:endParaRPr lang="en-GB" dirty="0"/>
          </a:p>
          <a:p>
            <a:r>
              <a:rPr lang="en-US" dirty="0"/>
              <a:t>When you develop an application in this way, the design process becomes concerned with how to use the configuration features of that system to deliver the system requirements.</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solidFill>
                  <a:srgbClr val="00B050"/>
                </a:solidFill>
              </a:rPr>
              <a:t>Focus here is not on programming</a:t>
            </a:r>
            <a:r>
              <a:rPr lang="en-US" dirty="0"/>
              <a:t>, although this is obviously important, but on other implementation issues that are often not covered in programming texts:</a:t>
            </a:r>
          </a:p>
          <a:p>
            <a:pPr lvl="1"/>
            <a:r>
              <a:rPr lang="en-US" b="1" dirty="0">
                <a:solidFill>
                  <a:srgbClr val="FF0000"/>
                </a:solidFill>
              </a:rPr>
              <a:t>Reuse</a:t>
            </a:r>
            <a:r>
              <a:rPr lang="en-US" dirty="0">
                <a:solidFill>
                  <a:srgbClr val="FF0000"/>
                </a:solidFill>
              </a:rPr>
              <a:t> </a:t>
            </a:r>
            <a:r>
              <a:rPr lang="en-US" dirty="0"/>
              <a:t>Most modern software is constructed by reusing existing components or systems. When you are developing software, you should </a:t>
            </a:r>
            <a:r>
              <a:rPr lang="en-US" dirty="0">
                <a:solidFill>
                  <a:srgbClr val="00B050"/>
                </a:solidFill>
              </a:rPr>
              <a:t>make as much use as possible of existing code.</a:t>
            </a:r>
            <a:endParaRPr lang="en-GB" dirty="0">
              <a:solidFill>
                <a:srgbClr val="00B050"/>
              </a:solidFill>
            </a:endParaRPr>
          </a:p>
          <a:p>
            <a:pPr lvl="1"/>
            <a:r>
              <a:rPr lang="en-US" b="1" dirty="0">
                <a:solidFill>
                  <a:srgbClr val="FF0000"/>
                </a:solidFill>
              </a:rPr>
              <a:t>Configuration management </a:t>
            </a:r>
            <a:r>
              <a:rPr lang="en-US" dirty="0"/>
              <a:t>During the development process, you have to </a:t>
            </a:r>
            <a:r>
              <a:rPr lang="en-US" dirty="0">
                <a:solidFill>
                  <a:srgbClr val="00B050"/>
                </a:solidFill>
              </a:rPr>
              <a:t>keep track of the many different versions of each software component in a configuration management system.</a:t>
            </a:r>
            <a:endParaRPr lang="en-GB" dirty="0">
              <a:solidFill>
                <a:srgbClr val="00B050"/>
              </a:solidFill>
            </a:endParaRPr>
          </a:p>
          <a:p>
            <a:pPr lvl="1"/>
            <a:r>
              <a:rPr lang="en-US" b="1" dirty="0">
                <a:solidFill>
                  <a:srgbClr val="FF0000"/>
                </a:solidFill>
              </a:rPr>
              <a:t>Host-target development </a:t>
            </a:r>
            <a:r>
              <a:rPr lang="en-US" dirty="0"/>
              <a:t>Production </a:t>
            </a:r>
            <a:r>
              <a:rPr lang="en-US" dirty="0">
                <a:solidFill>
                  <a:srgbClr val="00B050"/>
                </a:solidFill>
              </a:rPr>
              <a:t>software does not usually execute on the same computer as the software development environment</a:t>
            </a:r>
            <a:r>
              <a:rPr lang="en-US" dirty="0"/>
              <a:t>. Rather, you develop it on one computer (the host system) and execute it on a separate computer (the target system).</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solidFill>
                  <a:srgbClr val="00B050"/>
                </a:solidFill>
              </a:rPr>
              <a:t>The abstraction level </a:t>
            </a:r>
          </a:p>
          <a:p>
            <a:pPr lvl="1"/>
            <a:r>
              <a:rPr lang="en-US" dirty="0"/>
              <a:t>At this level, you </a:t>
            </a:r>
            <a:r>
              <a:rPr lang="en-US" dirty="0">
                <a:solidFill>
                  <a:srgbClr val="FF0000"/>
                </a:solidFill>
              </a:rPr>
              <a:t>don’t reuse software directly but use knowledge of successful abstractions in the design of your software. </a:t>
            </a:r>
            <a:endParaRPr lang="en-GB" dirty="0">
              <a:solidFill>
                <a:srgbClr val="FF0000"/>
              </a:solidFill>
            </a:endParaRPr>
          </a:p>
          <a:p>
            <a:r>
              <a:rPr lang="en-US" dirty="0"/>
              <a:t>The </a:t>
            </a:r>
            <a:r>
              <a:rPr lang="en-US" dirty="0">
                <a:solidFill>
                  <a:srgbClr val="00B050"/>
                </a:solidFill>
              </a:rPr>
              <a:t>object level </a:t>
            </a:r>
          </a:p>
          <a:p>
            <a:pPr lvl="1"/>
            <a:r>
              <a:rPr lang="en-US" dirty="0"/>
              <a:t>At this level, you </a:t>
            </a:r>
            <a:r>
              <a:rPr lang="en-US" dirty="0">
                <a:solidFill>
                  <a:srgbClr val="FF0000"/>
                </a:solidFill>
              </a:rPr>
              <a:t>directly reuse objects from a library rather than writing the code yourself</a:t>
            </a:r>
            <a:r>
              <a:rPr lang="en-US" dirty="0"/>
              <a:t>. </a:t>
            </a:r>
            <a:endParaRPr lang="en-GB" dirty="0"/>
          </a:p>
          <a:p>
            <a:r>
              <a:rPr lang="en-US" dirty="0"/>
              <a:t>The </a:t>
            </a:r>
            <a:r>
              <a:rPr lang="en-US" dirty="0">
                <a:solidFill>
                  <a:srgbClr val="00B050"/>
                </a:solidFill>
              </a:rPr>
              <a:t>component level </a:t>
            </a:r>
          </a:p>
          <a:p>
            <a:pPr lvl="1"/>
            <a:r>
              <a:rPr lang="en-US" dirty="0"/>
              <a:t>Components </a:t>
            </a:r>
            <a:r>
              <a:rPr lang="en-US" dirty="0">
                <a:solidFill>
                  <a:srgbClr val="FF0000"/>
                </a:solidFill>
              </a:rPr>
              <a:t>are collections of objects and object classes that you reuse in application systems</a:t>
            </a:r>
            <a:r>
              <a:rPr lang="en-US" dirty="0"/>
              <a:t>. </a:t>
            </a:r>
            <a:endParaRPr lang="en-GB" dirty="0"/>
          </a:p>
          <a:p>
            <a:r>
              <a:rPr lang="en-US" dirty="0"/>
              <a:t>The </a:t>
            </a:r>
            <a:r>
              <a:rPr lang="en-US" dirty="0">
                <a:solidFill>
                  <a:srgbClr val="00B050"/>
                </a:solidFill>
              </a:rPr>
              <a:t>system level </a:t>
            </a:r>
          </a:p>
          <a:p>
            <a:pPr lvl="1"/>
            <a:r>
              <a:rPr lang="en-US" dirty="0"/>
              <a:t>At this level, you </a:t>
            </a:r>
            <a:r>
              <a:rPr lang="en-US" dirty="0">
                <a:solidFill>
                  <a:srgbClr val="FF0000"/>
                </a:solidFill>
              </a:rPr>
              <a:t>reuse entire application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reuse</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43</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5" y="1862665"/>
            <a:ext cx="7598835" cy="4221575"/>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98054220"/>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The </a:t>
            </a:r>
            <a:r>
              <a:rPr lang="en-US" dirty="0">
                <a:solidFill>
                  <a:srgbClr val="FF0000"/>
                </a:solidFill>
              </a:rPr>
              <a:t>costs of the time spent in looking for software to reuse and assessing whether or not it meets your needs. </a:t>
            </a:r>
            <a:endParaRPr lang="en-GB" dirty="0">
              <a:solidFill>
                <a:srgbClr val="FF0000"/>
              </a:solidFill>
            </a:endParaRPr>
          </a:p>
          <a:p>
            <a:r>
              <a:rPr lang="en-US" dirty="0"/>
              <a:t>Where applicable, the costs of buying the reusable software. For large off-the-shelf systems, these </a:t>
            </a:r>
            <a:r>
              <a:rPr lang="en-US" dirty="0">
                <a:solidFill>
                  <a:srgbClr val="FF0000"/>
                </a:solidFill>
              </a:rPr>
              <a:t>costs can be very high.</a:t>
            </a:r>
            <a:endParaRPr lang="en-GB" dirty="0">
              <a:solidFill>
                <a:srgbClr val="FF0000"/>
              </a:solidFill>
            </a:endParaRPr>
          </a:p>
          <a:p>
            <a:r>
              <a:rPr lang="en-US" dirty="0"/>
              <a:t>The </a:t>
            </a:r>
            <a:r>
              <a:rPr lang="en-US" dirty="0">
                <a:solidFill>
                  <a:srgbClr val="FF0000"/>
                </a:solidFill>
              </a:rPr>
              <a:t>costs of adapting and configuring the reusable software components </a:t>
            </a:r>
            <a:r>
              <a:rPr lang="en-US" dirty="0"/>
              <a:t>or systems to reflect the requirements of the system that you are developing.</a:t>
            </a:r>
            <a:endParaRPr lang="en-GB" dirty="0"/>
          </a:p>
          <a:p>
            <a:r>
              <a:rPr lang="en-US" dirty="0"/>
              <a:t>The </a:t>
            </a:r>
            <a:r>
              <a:rPr lang="en-US" dirty="0">
                <a:solidFill>
                  <a:srgbClr val="FF0000"/>
                </a:solidFill>
              </a:rPr>
              <a:t>costs of integrating reusable software elements with each other </a:t>
            </a:r>
            <a:r>
              <a:rPr lang="en-US" dirty="0"/>
              <a:t>(if you are using software from different sources) and with the new code that you have developed.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a:t>
            </a:r>
            <a:r>
              <a:rPr lang="en-US" dirty="0">
                <a:solidFill>
                  <a:srgbClr val="FF0000"/>
                </a:solidFill>
              </a:rPr>
              <a:t>so that all developers can access the project code and documents in a controlled way, find out what changes have been made, and compile and link components to create a system. </a:t>
            </a:r>
          </a:p>
          <a:p>
            <a:r>
              <a:rPr lang="en-US" dirty="0">
                <a:solidFill>
                  <a:srgbClr val="FF0000"/>
                </a:solidFill>
              </a:rPr>
              <a:t>See also Chapter 25.</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solidFill>
                  <a:srgbClr val="FF0000"/>
                </a:solidFill>
              </a:rPr>
              <a:t>Version management</a:t>
            </a:r>
            <a:r>
              <a:rPr lang="en-US" sz="2200" dirty="0"/>
              <a:t>, where support is provided to keep track of the different versions of software components. Version management systems include facilities to coordinate development by several programmers. </a:t>
            </a:r>
            <a:endParaRPr lang="en-GB" sz="2200" dirty="0"/>
          </a:p>
          <a:p>
            <a:r>
              <a:rPr lang="en-US" sz="2200" dirty="0">
                <a:solidFill>
                  <a:srgbClr val="FF0000"/>
                </a:solidFill>
              </a:rPr>
              <a:t>System integration</a:t>
            </a:r>
            <a:r>
              <a:rPr lang="en-US" sz="2200" dirty="0"/>
              <a:t>,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solidFill>
                  <a:srgbClr val="FF0000"/>
                </a:solidFill>
              </a:rPr>
              <a:t>Problem tracking</a:t>
            </a:r>
            <a:r>
              <a:rPr lang="en-US" sz="2200" dirty="0"/>
              <a:t>,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tool interaction</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47</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 y="1936750"/>
            <a:ext cx="7864829" cy="375708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549324257"/>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t>
            </a:r>
            <a:r>
              <a:rPr lang="en-US" dirty="0">
                <a:solidFill>
                  <a:srgbClr val="FF0000"/>
                </a:solidFill>
              </a:rPr>
              <a:t>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49</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0" y="1494367"/>
            <a:ext cx="7500181" cy="422063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3056676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a:t>Object-oriented design using the UML</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76697271"/>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274638"/>
            <a:ext cx="7462565" cy="1143000"/>
          </a:xfrm>
        </p:spPr>
        <p:txBody>
          <a:bodyPr/>
          <a:lstStyle/>
          <a:p>
            <a:r>
              <a:rPr lang="en-US" dirty="0">
                <a:solidFill>
                  <a:srgbClr val="00B050"/>
                </a:solidFill>
              </a:rPr>
              <a:t>Development platform tools</a:t>
            </a:r>
          </a:p>
        </p:txBody>
      </p:sp>
      <p:sp>
        <p:nvSpPr>
          <p:cNvPr id="3" name="Content Placeholder 2"/>
          <p:cNvSpPr>
            <a:spLocks noGrp="1"/>
          </p:cNvSpPr>
          <p:nvPr>
            <p:ph idx="1"/>
          </p:nvPr>
        </p:nvSpPr>
        <p:spPr/>
        <p:txBody>
          <a:bodyPr/>
          <a:lstStyle/>
          <a:p>
            <a:r>
              <a:rPr lang="en-US" dirty="0"/>
              <a:t>An integrated compiler and syntax-directed editing system that allows you to </a:t>
            </a:r>
            <a:r>
              <a:rPr lang="en-US" dirty="0">
                <a:solidFill>
                  <a:srgbClr val="00B050"/>
                </a:solidFill>
              </a:rPr>
              <a:t>create,</a:t>
            </a:r>
            <a:r>
              <a:rPr lang="en-US" dirty="0"/>
              <a:t> </a:t>
            </a:r>
            <a:r>
              <a:rPr lang="en-US" dirty="0">
                <a:solidFill>
                  <a:srgbClr val="00B050"/>
                </a:solidFill>
              </a:rPr>
              <a:t>edit </a:t>
            </a:r>
            <a:r>
              <a:rPr lang="en-US" dirty="0"/>
              <a:t>and </a:t>
            </a:r>
            <a:r>
              <a:rPr lang="en-US" dirty="0">
                <a:solidFill>
                  <a:srgbClr val="00B050"/>
                </a:solidFill>
              </a:rPr>
              <a:t>compile code</a:t>
            </a:r>
            <a:r>
              <a:rPr lang="en-US" dirty="0"/>
              <a:t>.</a:t>
            </a:r>
            <a:endParaRPr lang="en-GB" dirty="0"/>
          </a:p>
          <a:p>
            <a:r>
              <a:rPr lang="en-US" dirty="0"/>
              <a:t>A language </a:t>
            </a:r>
            <a:r>
              <a:rPr lang="en-US" dirty="0">
                <a:solidFill>
                  <a:srgbClr val="00B050"/>
                </a:solidFill>
              </a:rPr>
              <a:t>debugging system.</a:t>
            </a:r>
            <a:endParaRPr lang="en-GB" dirty="0">
              <a:solidFill>
                <a:srgbClr val="00B050"/>
              </a:solidFill>
            </a:endParaRPr>
          </a:p>
          <a:p>
            <a:r>
              <a:rPr lang="en-US" dirty="0"/>
              <a:t>Graphical editing tools, such as tools to edit UML models.</a:t>
            </a:r>
            <a:endParaRPr lang="en-GB" dirty="0"/>
          </a:p>
          <a:p>
            <a:r>
              <a:rPr lang="en-US" dirty="0">
                <a:solidFill>
                  <a:srgbClr val="00B050"/>
                </a:solidFill>
              </a:rPr>
              <a:t>Testing tools</a:t>
            </a:r>
            <a:r>
              <a:rPr lang="en-US" dirty="0"/>
              <a:t>, such as </a:t>
            </a:r>
            <a:r>
              <a:rPr lang="en-US" dirty="0" err="1"/>
              <a:t>Junit</a:t>
            </a:r>
            <a:r>
              <a:rPr lang="en-US" dirty="0"/>
              <a:t> that can automatically run a set of tests on a new version of a program.</a:t>
            </a:r>
            <a:endParaRPr lang="en-GB" dirty="0"/>
          </a:p>
          <a:p>
            <a:r>
              <a:rPr lang="en-US" dirty="0"/>
              <a:t>Project support tools that help you </a:t>
            </a:r>
            <a:r>
              <a:rPr lang="en-US" dirty="0">
                <a:solidFill>
                  <a:srgbClr val="00B050"/>
                </a:solidFill>
              </a:rPr>
              <a:t>organize the code for different development projects.</a:t>
            </a:r>
            <a:endParaRPr lang="en-GB" dirty="0">
              <a:solidFill>
                <a:srgbClr val="00B050"/>
              </a:solidFill>
            </a:endParaRPr>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dirty="0"/>
              <a:t>Software development tools are often grouped to create an integrated development environment (IDE). </a:t>
            </a:r>
          </a:p>
          <a:p>
            <a:r>
              <a:rPr lang="en-US" dirty="0"/>
              <a:t>An </a:t>
            </a:r>
            <a:r>
              <a:rPr lang="en-US" dirty="0">
                <a:solidFill>
                  <a:srgbClr val="00B050"/>
                </a:solidFill>
              </a:rPr>
              <a:t>IDE is a set of software tools that supports different aspects of software development, within some common framework and user interface</a:t>
            </a:r>
            <a:r>
              <a:rPr lang="en-US" dirty="0"/>
              <a:t>. </a:t>
            </a:r>
          </a:p>
          <a:p>
            <a:r>
              <a:rPr lang="en-US" dirty="0" err="1"/>
              <a:t>IDEs</a:t>
            </a:r>
            <a:r>
              <a:rPr lang="en-US" dirty="0"/>
              <a:t> are </a:t>
            </a:r>
            <a:r>
              <a:rPr lang="en-US" dirty="0">
                <a:solidFill>
                  <a:srgbClr val="00B050"/>
                </a:solidFill>
              </a:rPr>
              <a:t>created to support development in a specific programming language such as Java</a:t>
            </a:r>
            <a:r>
              <a:rPr lang="en-US" dirty="0"/>
              <a:t>. The language IDE may be developed specially, or may be an instantiation of a general-purpose IDE, with specific language-support tools.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 Things to consider</a:t>
            </a:r>
          </a:p>
        </p:txBody>
      </p:sp>
      <p:sp>
        <p:nvSpPr>
          <p:cNvPr id="3" name="Content Placeholder 2"/>
          <p:cNvSpPr>
            <a:spLocks noGrp="1"/>
          </p:cNvSpPr>
          <p:nvPr>
            <p:ph idx="1"/>
          </p:nvPr>
        </p:nvSpPr>
        <p:spPr>
          <a:xfrm>
            <a:off x="227517" y="1431148"/>
            <a:ext cx="8229600" cy="4525963"/>
          </a:xfrm>
        </p:spPr>
        <p:txBody>
          <a:bodyPr/>
          <a:lstStyle/>
          <a:p>
            <a:r>
              <a:rPr lang="en-US" sz="2000" dirty="0">
                <a:solidFill>
                  <a:srgbClr val="00B050"/>
                </a:solidFill>
              </a:rPr>
              <a:t>Structured approach </a:t>
            </a:r>
            <a:r>
              <a:rPr lang="en-US" sz="2000" dirty="0"/>
              <a:t>: Thoughtful, attention to design and architecture, break down into components, reusability</a:t>
            </a:r>
          </a:p>
          <a:p>
            <a:r>
              <a:rPr lang="en-US" sz="2000" dirty="0"/>
              <a:t>Best practices, coding convention</a:t>
            </a:r>
          </a:p>
          <a:p>
            <a:r>
              <a:rPr lang="en-US" sz="2000" dirty="0">
                <a:solidFill>
                  <a:srgbClr val="00B050"/>
                </a:solidFill>
              </a:rPr>
              <a:t>In-line documentation</a:t>
            </a:r>
          </a:p>
          <a:p>
            <a:r>
              <a:rPr lang="en-US" sz="2000" dirty="0">
                <a:solidFill>
                  <a:srgbClr val="00B050"/>
                </a:solidFill>
              </a:rPr>
              <a:t>Code Review/Code Inspection</a:t>
            </a:r>
          </a:p>
          <a:p>
            <a:r>
              <a:rPr lang="en-US" sz="2000" dirty="0">
                <a:solidFill>
                  <a:srgbClr val="00B050"/>
                </a:solidFill>
              </a:rPr>
              <a:t>Frequent merges</a:t>
            </a:r>
          </a:p>
          <a:p>
            <a:r>
              <a:rPr lang="en-US" sz="2000" dirty="0">
                <a:solidFill>
                  <a:srgbClr val="00B050"/>
                </a:solidFill>
              </a:rPr>
              <a:t>Continuous build/Integration</a:t>
            </a:r>
          </a:p>
          <a:p>
            <a:r>
              <a:rPr lang="en-US" sz="2000" dirty="0">
                <a:solidFill>
                  <a:srgbClr val="00B050"/>
                </a:solidFill>
              </a:rPr>
              <a:t>Unit Testing, overnight testing</a:t>
            </a:r>
          </a:p>
          <a:p>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Component/system deployment factors</a:t>
            </a:r>
          </a:p>
        </p:txBody>
      </p:sp>
      <p:sp>
        <p:nvSpPr>
          <p:cNvPr id="3" name="Content Placeholder 2"/>
          <p:cNvSpPr>
            <a:spLocks noGrp="1"/>
          </p:cNvSpPr>
          <p:nvPr>
            <p:ph idx="1"/>
          </p:nvPr>
        </p:nvSpPr>
        <p:spPr>
          <a:xfrm>
            <a:off x="227517" y="1431148"/>
            <a:ext cx="8229600" cy="4525963"/>
          </a:xfrm>
        </p:spPr>
        <p:txBody>
          <a:bodyPr/>
          <a:lstStyle/>
          <a:p>
            <a:r>
              <a:rPr lang="en-US" sz="2000" dirty="0"/>
              <a:t>If a component is designed for a specific hardware architecture, or relies on some other software system, it must obviously be deployed on a platform that provides the required hardware and software support.</a:t>
            </a:r>
            <a:endParaRPr lang="en-GB" sz="2000" dirty="0"/>
          </a:p>
          <a:p>
            <a:r>
              <a:rPr lang="en-US" sz="2000" dirty="0"/>
              <a:t>High availability systems may require components to be deployed on more than one platform. This means that, in the event of platform failure, an alternative implementation of the component is available.</a:t>
            </a:r>
            <a:r>
              <a:rPr lang="en-GB" sz="2000" dirty="0"/>
              <a:t> </a:t>
            </a:r>
            <a:endParaRPr lang="en-US" sz="2000" dirty="0"/>
          </a:p>
          <a:p>
            <a:r>
              <a:rPr lang="en-US" sz="2000" dirty="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706622592"/>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a:t>Open source development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5671580"/>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a:t>
            </a:r>
            <a:r>
              <a:rPr lang="en-US" dirty="0">
                <a:solidFill>
                  <a:srgbClr val="00B050"/>
                </a:solidFill>
              </a:rPr>
              <a:t>open source product </a:t>
            </a:r>
            <a:r>
              <a:rPr lang="en-US" dirty="0"/>
              <a:t>is, of course, the </a:t>
            </a:r>
            <a:r>
              <a:rPr lang="en-US" dirty="0">
                <a:solidFill>
                  <a:srgbClr val="00B050"/>
                </a:solidFill>
              </a:rPr>
              <a:t>Linux operating system </a:t>
            </a:r>
            <a:r>
              <a:rPr lang="en-US" dirty="0"/>
              <a:t>which is widely used as a server system and, increasingly, as a desktop environment.</a:t>
            </a:r>
          </a:p>
          <a:p>
            <a:r>
              <a:rPr lang="en-US" dirty="0"/>
              <a:t>Other important </a:t>
            </a:r>
            <a:r>
              <a:rPr lang="en-US" dirty="0">
                <a:solidFill>
                  <a:srgbClr val="00B050"/>
                </a:solidFill>
              </a:rPr>
              <a:t>open source products are Java, the Apache web server and the </a:t>
            </a:r>
            <a:r>
              <a:rPr lang="en-US" dirty="0" err="1">
                <a:solidFill>
                  <a:srgbClr val="00B050"/>
                </a:solidFill>
              </a:rPr>
              <a:t>mySQL</a:t>
            </a:r>
            <a:r>
              <a:rPr lang="en-US" dirty="0">
                <a:solidFill>
                  <a:srgbClr val="00B050"/>
                </a:solidFill>
              </a:rPr>
              <a:t> database management system.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a:t>
            </a:r>
            <a:r>
              <a:rPr lang="en-US" dirty="0">
                <a:solidFill>
                  <a:srgbClr val="00B050"/>
                </a:solidFill>
              </a:rPr>
              <a:t>involving the open source community will allow software to be developed more cheaply, more quickly and will create a community of users for the software.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a:t>A fundamental principle of open-source development is that </a:t>
            </a:r>
            <a:r>
              <a:rPr lang="en-US" dirty="0">
                <a:solidFill>
                  <a:srgbClr val="FF0000"/>
                </a:solidFill>
              </a:rPr>
              <a:t>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178167297"/>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a:t>There are a variety of different object-oriented design processes that depend on the organization using the process.</a:t>
            </a:r>
          </a:p>
          <a:p>
            <a:r>
              <a:rPr lang="en-GB" dirty="0">
                <a:solidFill>
                  <a:srgbClr val="00B050"/>
                </a:solidFill>
              </a:rPr>
              <a:t>Common activities </a:t>
            </a:r>
            <a:r>
              <a:rPr lang="en-GB" dirty="0"/>
              <a:t>in these </a:t>
            </a:r>
            <a:r>
              <a:rPr lang="en-GB" dirty="0">
                <a:solidFill>
                  <a:srgbClr val="00B050"/>
                </a:solidFill>
              </a:rPr>
              <a:t>processes</a:t>
            </a:r>
            <a:r>
              <a:rPr lang="en-GB" dirty="0"/>
              <a:t> include:</a:t>
            </a:r>
          </a:p>
          <a:p>
            <a:pPr lvl="1"/>
            <a:r>
              <a:rPr lang="en-GB" dirty="0">
                <a:solidFill>
                  <a:srgbClr val="00B050"/>
                </a:solidFill>
              </a:rPr>
              <a:t>Define the context and modes of use of the system;</a:t>
            </a:r>
          </a:p>
          <a:p>
            <a:pPr lvl="1"/>
            <a:r>
              <a:rPr lang="en-GB" dirty="0">
                <a:solidFill>
                  <a:srgbClr val="00B050"/>
                </a:solidFill>
              </a:rPr>
              <a:t>Design the system architecture;</a:t>
            </a:r>
          </a:p>
          <a:p>
            <a:pPr lvl="1"/>
            <a:r>
              <a:rPr lang="en-GB" dirty="0">
                <a:solidFill>
                  <a:srgbClr val="00B050"/>
                </a:solidFill>
              </a:rPr>
              <a:t>Identify the principal system objects;</a:t>
            </a:r>
          </a:p>
          <a:p>
            <a:pPr lvl="1"/>
            <a:r>
              <a:rPr lang="en-GB" dirty="0">
                <a:solidFill>
                  <a:srgbClr val="00B050"/>
                </a:solidFill>
              </a:rPr>
              <a:t>Develop design models;</a:t>
            </a:r>
          </a:p>
          <a:p>
            <a:pPr lvl="1"/>
            <a:r>
              <a:rPr lang="en-GB" dirty="0">
                <a:solidFill>
                  <a:srgbClr val="00B050"/>
                </a:solidFill>
              </a:rPr>
              <a:t>Specify object interfaces.</a:t>
            </a:r>
          </a:p>
          <a:p>
            <a:r>
              <a:rPr lang="en-GB" dirty="0"/>
              <a:t>Process illustrated here using a design for a wilderness weather station.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Setting the system boundaries helps you decide what features are implemented in the system being designed and what features are in other associated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6371</TotalTime>
  <Words>4129</Words>
  <Application>Microsoft Macintosh PowerPoint</Application>
  <PresentationFormat>On-screen Show (4:3)</PresentationFormat>
  <Paragraphs>455</Paragraphs>
  <Slides>63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Calibri</vt:lpstr>
      <vt:lpstr>ＭＳ Ｐゴシック</vt:lpstr>
      <vt:lpstr>Wingdings</vt:lpstr>
      <vt:lpstr>Arial</vt:lpstr>
      <vt:lpstr>SE10 slides</vt:lpstr>
      <vt:lpstr>Chapter 7 – Implementation</vt:lpstr>
      <vt:lpstr>Topics covered</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Coding – Things to consider</vt:lpstr>
      <vt:lpstr>Component/system deployment factors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vector>
  </TitlesOfParts>
  <Company>St Andrews University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Arlene Cazarez</cp:lastModifiedBy>
  <cp:revision>36</cp:revision>
  <dcterms:created xsi:type="dcterms:W3CDTF">2010-01-18T20:35:25Z</dcterms:created>
  <dcterms:modified xsi:type="dcterms:W3CDTF">2016-11-10T22:32:31Z</dcterms:modified>
</cp:coreProperties>
</file>