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c42568f47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c42568f47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42568f47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42568f4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c42568f47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c42568f47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c42568f47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c42568f47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42568f47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42568f47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42568f47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42568f47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42568f47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42568f47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c42568f47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c42568f47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California Housing Price Prediction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Arlene Rivera</a:t>
            </a:r>
            <a:endParaRPr/>
          </a:p>
        </p:txBody>
      </p:sp>
      <p:pic>
        <p:nvPicPr>
          <p:cNvPr id="88" name="Google Shape;88;p13"/>
          <p:cNvPicPr preferRelativeResize="0"/>
          <p:nvPr/>
        </p:nvPicPr>
        <p:blipFill>
          <a:blip r:embed="rId3">
            <a:alphaModFix/>
          </a:blip>
          <a:stretch>
            <a:fillRect/>
          </a:stretch>
        </p:blipFill>
        <p:spPr>
          <a:xfrm>
            <a:off x="4326875" y="2098450"/>
            <a:ext cx="3897549" cy="2923173"/>
          </a:xfrm>
          <a:prstGeom prst="rect">
            <a:avLst/>
          </a:prstGeom>
          <a:noFill/>
          <a:ln>
            <a:noFill/>
          </a:ln>
        </p:spPr>
      </p:pic>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Overview</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Business Problem</a:t>
            </a:r>
            <a:endParaRPr/>
          </a:p>
          <a:p>
            <a:pPr indent="-311150" lvl="0" marL="457200" rtl="0" algn="l">
              <a:spcBef>
                <a:spcPts val="0"/>
              </a:spcBef>
              <a:spcAft>
                <a:spcPts val="0"/>
              </a:spcAft>
              <a:buSzPts val="1300"/>
              <a:buChar char="●"/>
            </a:pPr>
            <a:r>
              <a:rPr lang="en"/>
              <a:t>Exploratory Data Analysis </a:t>
            </a:r>
            <a:endParaRPr/>
          </a:p>
          <a:p>
            <a:pPr indent="-311150" lvl="0" marL="457200" rtl="0" algn="l">
              <a:spcBef>
                <a:spcPts val="0"/>
              </a:spcBef>
              <a:spcAft>
                <a:spcPts val="0"/>
              </a:spcAft>
              <a:buSzPts val="1300"/>
              <a:buChar char="●"/>
            </a:pPr>
            <a:r>
              <a:rPr lang="en"/>
              <a:t>Modeling</a:t>
            </a:r>
            <a:endParaRPr/>
          </a:p>
          <a:p>
            <a:pPr indent="-311150" lvl="0" marL="457200" rtl="0" algn="l">
              <a:spcBef>
                <a:spcPts val="0"/>
              </a:spcBef>
              <a:spcAft>
                <a:spcPts val="0"/>
              </a:spcAft>
              <a:buSzPts val="1300"/>
              <a:buChar char="●"/>
            </a:pPr>
            <a:r>
              <a:rPr lang="en"/>
              <a:t>Limitations</a:t>
            </a:r>
            <a:endParaRPr/>
          </a:p>
          <a:p>
            <a:pPr indent="-311150" lvl="0" marL="457200" rtl="0" algn="l">
              <a:spcBef>
                <a:spcPts val="0"/>
              </a:spcBef>
              <a:spcAft>
                <a:spcPts val="0"/>
              </a:spcAft>
              <a:buSzPts val="1300"/>
              <a:buChar char="●"/>
            </a:pPr>
            <a:r>
              <a:rPr lang="en"/>
              <a:t>Summary</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200"/>
              <a:t>Data Source: 1990 California Consensus</a:t>
            </a:r>
            <a:endParaRPr sz="1200"/>
          </a:p>
        </p:txBody>
      </p:sp>
      <p:pic>
        <p:nvPicPr>
          <p:cNvPr id="96" name="Google Shape;96;p14"/>
          <p:cNvPicPr preferRelativeResize="0"/>
          <p:nvPr/>
        </p:nvPicPr>
        <p:blipFill>
          <a:blip r:embed="rId3">
            <a:alphaModFix/>
          </a:blip>
          <a:stretch>
            <a:fillRect/>
          </a:stretch>
        </p:blipFill>
        <p:spPr>
          <a:xfrm>
            <a:off x="4419875" y="2078875"/>
            <a:ext cx="3049550" cy="2033026"/>
          </a:xfrm>
          <a:prstGeom prst="rect">
            <a:avLst/>
          </a:prstGeom>
          <a:noFill/>
          <a:ln>
            <a:noFill/>
          </a:ln>
        </p:spPr>
      </p:pic>
      <p:sp>
        <p:nvSpPr>
          <p:cNvPr id="97" name="Google Shape;97;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103" name="Google Shape;103;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goal of this project is to identify the factors that impact housing prices in California. This information is of interest to real estate investors, local sellers, and buyers who seek to understand the market and make informed decisions about their investments or purchases.</a:t>
            </a:r>
            <a:endParaRPr/>
          </a:p>
          <a:p>
            <a:pPr indent="0" lvl="0" marL="0" rtl="0" algn="l">
              <a:spcBef>
                <a:spcPts val="1200"/>
              </a:spcBef>
              <a:spcAft>
                <a:spcPts val="1200"/>
              </a:spcAft>
              <a:buNone/>
            </a:pPr>
            <a:r>
              <a:t/>
            </a:r>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a:t>
            </a:r>
            <a:endParaRPr/>
          </a:p>
        </p:txBody>
      </p:sp>
      <p:sp>
        <p:nvSpPr>
          <p:cNvPr id="110" name="Google Shape;110;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Top 10 houses have a median value of $500,001 with homeowners median age being between 27-52 years</a:t>
            </a:r>
            <a:br>
              <a:rPr lang="en"/>
            </a:br>
            <a:endParaRPr/>
          </a:p>
          <a:p>
            <a:pPr indent="-311150" lvl="0" marL="457200" rtl="0" algn="l">
              <a:spcBef>
                <a:spcPts val="0"/>
              </a:spcBef>
              <a:spcAft>
                <a:spcPts val="0"/>
              </a:spcAft>
              <a:buSzPts val="1300"/>
              <a:buChar char="●"/>
            </a:pPr>
            <a:r>
              <a:rPr lang="en"/>
              <a:t>Median house value &amp; median income = </a:t>
            </a:r>
            <a:r>
              <a:rPr b="1" lang="en">
                <a:solidFill>
                  <a:srgbClr val="38761D"/>
                </a:solidFill>
              </a:rPr>
              <a:t>positive </a:t>
            </a:r>
            <a:r>
              <a:rPr lang="en"/>
              <a:t>correlation       [A]</a:t>
            </a:r>
            <a:br>
              <a:rPr lang="en"/>
            </a:br>
            <a:r>
              <a:rPr lang="en"/>
              <a:t>Median house value &amp; distance to coast = </a:t>
            </a:r>
            <a:r>
              <a:rPr b="1" lang="en">
                <a:solidFill>
                  <a:srgbClr val="990000"/>
                </a:solidFill>
              </a:rPr>
              <a:t>negative</a:t>
            </a:r>
            <a:r>
              <a:rPr lang="en"/>
              <a:t> correlation       [B] </a:t>
            </a:r>
            <a:br>
              <a:rPr lang="en"/>
            </a:br>
            <a:endParaRPr/>
          </a:p>
          <a:p>
            <a:pPr indent="-311150" lvl="0" marL="457200" rtl="0" algn="l">
              <a:spcBef>
                <a:spcPts val="0"/>
              </a:spcBef>
              <a:spcAft>
                <a:spcPts val="0"/>
              </a:spcAft>
              <a:buSzPts val="1300"/>
              <a:buChar char="●"/>
            </a:pPr>
            <a:r>
              <a:rPr lang="en"/>
              <a:t>As total population increases, so does the count of total bedrooms [C]</a:t>
            </a:r>
            <a:br>
              <a:rPr lang="en"/>
            </a:br>
            <a:endParaRPr/>
          </a:p>
          <a:p>
            <a:pPr indent="-311150" lvl="0" marL="457200" rtl="0" algn="l">
              <a:spcBef>
                <a:spcPts val="0"/>
              </a:spcBef>
              <a:spcAft>
                <a:spcPts val="0"/>
              </a:spcAft>
              <a:buSzPts val="1300"/>
              <a:buChar char="●"/>
            </a:pPr>
            <a:r>
              <a:rPr lang="en"/>
              <a:t>House prices increase when location is closer to the coast [D]</a:t>
            </a:r>
            <a:endParaRPr/>
          </a:p>
        </p:txBody>
      </p:sp>
      <p:sp>
        <p:nvSpPr>
          <p:cNvPr id="111" name="Google Shape;111;p16"/>
          <p:cNvSpPr/>
          <p:nvPr/>
        </p:nvSpPr>
        <p:spPr>
          <a:xfrm>
            <a:off x="5596400" y="2888850"/>
            <a:ext cx="134100" cy="134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5791975" y="3142375"/>
            <a:ext cx="134100" cy="134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txBox="1"/>
          <p:nvPr/>
        </p:nvSpPr>
        <p:spPr>
          <a:xfrm>
            <a:off x="1055350" y="4641450"/>
            <a:ext cx="463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444654"/>
                </a:solidFill>
                <a:latin typeface="Lato"/>
                <a:ea typeface="Lato"/>
                <a:cs typeface="Lato"/>
                <a:sym typeface="Lato"/>
              </a:rPr>
              <a:t>* </a:t>
            </a:r>
            <a:r>
              <a:rPr lang="en" sz="1000">
                <a:solidFill>
                  <a:srgbClr val="444654"/>
                </a:solidFill>
                <a:latin typeface="Lato"/>
                <a:ea typeface="Lato"/>
                <a:cs typeface="Lato"/>
                <a:sym typeface="Lato"/>
              </a:rPr>
              <a:t>Letters in brackets match to graphs in following slides</a:t>
            </a:r>
            <a:endParaRPr sz="1000">
              <a:solidFill>
                <a:srgbClr val="444654"/>
              </a:solidFill>
              <a:latin typeface="Lato"/>
              <a:ea typeface="Lato"/>
              <a:cs typeface="Lato"/>
              <a:sym typeface="Lato"/>
            </a:endParaRPr>
          </a:p>
        </p:txBody>
      </p:sp>
      <p:sp>
        <p:nvSpPr>
          <p:cNvPr id="114" name="Google Shape;114;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a:t>
            </a:r>
            <a:r>
              <a:rPr b="1" lang="en"/>
              <a:t>A:</a:t>
            </a:r>
            <a:r>
              <a:rPr lang="en"/>
              <a:t> Median House Value to Median Income		</a:t>
            </a:r>
            <a:r>
              <a:rPr b="1" lang="en"/>
              <a:t>B:</a:t>
            </a:r>
            <a:r>
              <a:rPr lang="en"/>
              <a:t> Median House Value to Distance to Coast</a:t>
            </a:r>
            <a:endParaRPr/>
          </a:p>
        </p:txBody>
      </p:sp>
      <p:pic>
        <p:nvPicPr>
          <p:cNvPr id="120" name="Google Shape;120;p17"/>
          <p:cNvPicPr preferRelativeResize="0"/>
          <p:nvPr/>
        </p:nvPicPr>
        <p:blipFill>
          <a:blip r:embed="rId3">
            <a:alphaModFix/>
          </a:blip>
          <a:stretch>
            <a:fillRect/>
          </a:stretch>
        </p:blipFill>
        <p:spPr>
          <a:xfrm>
            <a:off x="953850" y="574272"/>
            <a:ext cx="7239600" cy="3579128"/>
          </a:xfrm>
          <a:prstGeom prst="rect">
            <a:avLst/>
          </a:prstGeom>
          <a:noFill/>
          <a:ln>
            <a:noFill/>
          </a:ln>
        </p:spPr>
      </p:pic>
      <p:sp>
        <p:nvSpPr>
          <p:cNvPr id="121" name="Google Shape;121;p17"/>
          <p:cNvSpPr/>
          <p:nvPr/>
        </p:nvSpPr>
        <p:spPr>
          <a:xfrm>
            <a:off x="2867974" y="113776"/>
            <a:ext cx="398524" cy="4605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a:t>
            </a:r>
          </a:p>
        </p:txBody>
      </p:sp>
      <p:sp>
        <p:nvSpPr>
          <p:cNvPr id="122" name="Google Shape;122;p17"/>
          <p:cNvSpPr/>
          <p:nvPr/>
        </p:nvSpPr>
        <p:spPr>
          <a:xfrm>
            <a:off x="6378725" y="113775"/>
            <a:ext cx="398525" cy="460501"/>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B</a:t>
            </a:r>
          </a:p>
        </p:txBody>
      </p:sp>
      <p:sp>
        <p:nvSpPr>
          <p:cNvPr id="123" name="Google Shape;123;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	C: </a:t>
            </a:r>
            <a:r>
              <a:rPr lang="en"/>
              <a:t>Total Rooms to Population				</a:t>
            </a:r>
            <a:r>
              <a:rPr b="1" lang="en"/>
              <a:t>D: </a:t>
            </a:r>
            <a:r>
              <a:rPr lang="en"/>
              <a:t>Latitude to Longitude</a:t>
            </a:r>
            <a:endParaRPr/>
          </a:p>
        </p:txBody>
      </p:sp>
      <p:pic>
        <p:nvPicPr>
          <p:cNvPr id="129" name="Google Shape;129;p18"/>
          <p:cNvPicPr preferRelativeResize="0"/>
          <p:nvPr/>
        </p:nvPicPr>
        <p:blipFill>
          <a:blip r:embed="rId3">
            <a:alphaModFix/>
          </a:blip>
          <a:stretch>
            <a:fillRect/>
          </a:stretch>
        </p:blipFill>
        <p:spPr>
          <a:xfrm>
            <a:off x="358575" y="688700"/>
            <a:ext cx="3352800" cy="3352800"/>
          </a:xfrm>
          <a:prstGeom prst="rect">
            <a:avLst/>
          </a:prstGeom>
          <a:noFill/>
          <a:ln>
            <a:noFill/>
          </a:ln>
        </p:spPr>
      </p:pic>
      <p:pic>
        <p:nvPicPr>
          <p:cNvPr id="130" name="Google Shape;130;p18"/>
          <p:cNvPicPr preferRelativeResize="0"/>
          <p:nvPr/>
        </p:nvPicPr>
        <p:blipFill rotWithShape="1">
          <a:blip r:embed="rId4">
            <a:alphaModFix/>
          </a:blip>
          <a:srcRect b="0" l="0" r="2152" t="0"/>
          <a:stretch/>
        </p:blipFill>
        <p:spPr>
          <a:xfrm>
            <a:off x="3781850" y="754925"/>
            <a:ext cx="5362150" cy="3220350"/>
          </a:xfrm>
          <a:prstGeom prst="rect">
            <a:avLst/>
          </a:prstGeom>
          <a:noFill/>
          <a:ln>
            <a:noFill/>
          </a:ln>
        </p:spPr>
      </p:pic>
      <p:sp>
        <p:nvSpPr>
          <p:cNvPr id="131" name="Google Shape;131;p18"/>
          <p:cNvSpPr/>
          <p:nvPr/>
        </p:nvSpPr>
        <p:spPr>
          <a:xfrm>
            <a:off x="2001650" y="228200"/>
            <a:ext cx="354925" cy="40705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C</a:t>
            </a:r>
          </a:p>
        </p:txBody>
      </p:sp>
      <p:sp>
        <p:nvSpPr>
          <p:cNvPr id="132" name="Google Shape;132;p18"/>
          <p:cNvSpPr/>
          <p:nvPr/>
        </p:nvSpPr>
        <p:spPr>
          <a:xfrm>
            <a:off x="5791375" y="228200"/>
            <a:ext cx="331936" cy="393848"/>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D</a:t>
            </a:r>
          </a:p>
        </p:txBody>
      </p:sp>
      <p:sp>
        <p:nvSpPr>
          <p:cNvPr id="133" name="Google Shape;133;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39" name="Google Shape;139;p19"/>
          <p:cNvSpPr txBox="1"/>
          <p:nvPr>
            <p:ph idx="1" type="body"/>
          </p:nvPr>
        </p:nvSpPr>
        <p:spPr>
          <a:xfrm>
            <a:off x="729450" y="2078875"/>
            <a:ext cx="41475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4 different models tested using </a:t>
            </a:r>
            <a:r>
              <a:rPr lang="en">
                <a:solidFill>
                  <a:srgbClr val="4E3B30"/>
                </a:solidFill>
              </a:rPr>
              <a:t>R</a:t>
            </a:r>
            <a:r>
              <a:rPr baseline="30000" lang="en">
                <a:solidFill>
                  <a:srgbClr val="4E3B30"/>
                </a:solidFill>
              </a:rPr>
              <a:t>2</a:t>
            </a:r>
            <a:r>
              <a:rPr lang="en"/>
              <a:t> values: </a:t>
            </a:r>
            <a:r>
              <a:rPr lang="en" u="sng"/>
              <a:t>Random Forest</a:t>
            </a:r>
            <a:r>
              <a:rPr lang="en"/>
              <a:t>, </a:t>
            </a:r>
            <a:r>
              <a:rPr lang="en" u="sng"/>
              <a:t>Linear Regression</a:t>
            </a:r>
            <a:r>
              <a:rPr lang="en"/>
              <a:t>, </a:t>
            </a:r>
            <a:r>
              <a:rPr lang="en" u="sng"/>
              <a:t>Lasso</a:t>
            </a:r>
            <a:r>
              <a:rPr lang="en"/>
              <a:t>, </a:t>
            </a:r>
            <a:r>
              <a:rPr lang="en" u="sng"/>
              <a:t>XGBRegressor</a:t>
            </a:r>
            <a:br>
              <a:rPr lang="en" u="sng"/>
            </a:br>
            <a:endParaRPr u="sng"/>
          </a:p>
          <a:p>
            <a:pPr indent="-311150" lvl="0" marL="457200" rtl="0" algn="l">
              <a:spcBef>
                <a:spcPts val="0"/>
              </a:spcBef>
              <a:spcAft>
                <a:spcPts val="0"/>
              </a:spcAft>
              <a:buSzPts val="1300"/>
              <a:buChar char="●"/>
            </a:pPr>
            <a:r>
              <a:rPr lang="en"/>
              <a:t>Model used: Random Forest</a:t>
            </a:r>
            <a:endParaRPr/>
          </a:p>
        </p:txBody>
      </p:sp>
      <p:pic>
        <p:nvPicPr>
          <p:cNvPr id="140" name="Google Shape;140;p19"/>
          <p:cNvPicPr preferRelativeResize="0"/>
          <p:nvPr/>
        </p:nvPicPr>
        <p:blipFill>
          <a:blip r:embed="rId3">
            <a:alphaModFix/>
          </a:blip>
          <a:stretch>
            <a:fillRect/>
          </a:stretch>
        </p:blipFill>
        <p:spPr>
          <a:xfrm>
            <a:off x="5797800" y="1980700"/>
            <a:ext cx="1981200" cy="2457450"/>
          </a:xfrm>
          <a:prstGeom prst="rect">
            <a:avLst/>
          </a:prstGeom>
          <a:noFill/>
          <a:ln>
            <a:noFill/>
          </a:ln>
        </p:spPr>
      </p:pic>
      <p:sp>
        <p:nvSpPr>
          <p:cNvPr id="141" name="Google Shape;141;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147" name="Google Shape;14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a:t>
            </a:r>
            <a:r>
              <a:rPr lang="en"/>
              <a:t>ataset used is from 1990 census data, meaning that the resulting model may not accurately reflect current trends in housing prices. </a:t>
            </a:r>
            <a:br>
              <a:rPr lang="en"/>
            </a:br>
            <a:endParaRPr/>
          </a:p>
          <a:p>
            <a:pPr indent="-311150" lvl="0" marL="457200" rtl="0" algn="l">
              <a:spcBef>
                <a:spcPts val="0"/>
              </a:spcBef>
              <a:spcAft>
                <a:spcPts val="0"/>
              </a:spcAft>
              <a:buSzPts val="1300"/>
              <a:buChar char="●"/>
            </a:pPr>
            <a:r>
              <a:rPr lang="en"/>
              <a:t>There are other factors that can impact the value of a home, such as the condition, age, and size of the property. If the dataset included these variables could provide a more comprehensive understanding of housing prices in real life.</a:t>
            </a:r>
            <a:endParaRPr/>
          </a:p>
        </p:txBody>
      </p:sp>
      <p:sp>
        <p:nvSpPr>
          <p:cNvPr id="148" name="Google Shape;148;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54" name="Google Shape;15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Key factors of house pricing: </a:t>
            </a:r>
            <a:endParaRPr/>
          </a:p>
          <a:p>
            <a:pPr indent="-298450" lvl="1" marL="914400" rtl="0" algn="l">
              <a:spcBef>
                <a:spcPts val="0"/>
              </a:spcBef>
              <a:spcAft>
                <a:spcPts val="0"/>
              </a:spcAft>
              <a:buSzPts val="1100"/>
              <a:buChar char="○"/>
            </a:pPr>
            <a:r>
              <a:rPr lang="en"/>
              <a:t>total bedrooms, population, distance to coast, median household income</a:t>
            </a:r>
            <a:br>
              <a:rPr lang="en"/>
            </a:br>
            <a:endParaRPr/>
          </a:p>
          <a:p>
            <a:pPr indent="-311150" lvl="0" marL="457200" rtl="0" algn="l">
              <a:spcBef>
                <a:spcPts val="0"/>
              </a:spcBef>
              <a:spcAft>
                <a:spcPts val="0"/>
              </a:spcAft>
              <a:buSzPts val="1300"/>
              <a:buChar char="●"/>
            </a:pPr>
            <a:r>
              <a:rPr lang="en"/>
              <a:t>Random Forest Model is chosen, as the </a:t>
            </a:r>
            <a:r>
              <a:rPr lang="en">
                <a:solidFill>
                  <a:srgbClr val="4E3B30"/>
                </a:solidFill>
              </a:rPr>
              <a:t>R</a:t>
            </a:r>
            <a:r>
              <a:rPr baseline="30000" lang="en">
                <a:solidFill>
                  <a:srgbClr val="4E3B30"/>
                </a:solidFill>
              </a:rPr>
              <a:t>2</a:t>
            </a:r>
            <a:r>
              <a:rPr lang="en"/>
              <a:t> value scored highest at 0.97</a:t>
            </a:r>
            <a:endParaRPr/>
          </a:p>
        </p:txBody>
      </p:sp>
      <p:sp>
        <p:nvSpPr>
          <p:cNvPr id="155" name="Google Shape;155;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