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8" r:id="rId2"/>
    <p:sldId id="277" r:id="rId3"/>
    <p:sldId id="341" r:id="rId4"/>
    <p:sldId id="306" r:id="rId5"/>
    <p:sldId id="313" r:id="rId6"/>
    <p:sldId id="338" r:id="rId7"/>
    <p:sldId id="340" r:id="rId8"/>
    <p:sldId id="339" r:id="rId9"/>
    <p:sldId id="29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4601E56-C51C-406F-93ED-552BF39442DB}">
          <p14:sldIdLst>
            <p14:sldId id="258"/>
            <p14:sldId id="277"/>
            <p14:sldId id="341"/>
            <p14:sldId id="306"/>
            <p14:sldId id="313"/>
            <p14:sldId id="338"/>
            <p14:sldId id="340"/>
            <p14:sldId id="339"/>
          </p14:sldIdLst>
        </p14:section>
        <p14:section name="Sección sin título" id="{636F59BE-EF12-40DC-8BF3-0D895D6E77E4}">
          <p14:sldIdLst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9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B9B9B9"/>
    <a:srgbClr val="DA1261"/>
    <a:srgbClr val="BA1B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05" autoAdjust="0"/>
    <p:restoredTop sz="95226" autoAdjust="0"/>
  </p:normalViewPr>
  <p:slideViewPr>
    <p:cSldViewPr snapToGrid="0" snapToObjects="1">
      <p:cViewPr varScale="1">
        <p:scale>
          <a:sx n="110" d="100"/>
          <a:sy n="110" d="100"/>
        </p:scale>
        <p:origin x="1164" y="108"/>
      </p:cViewPr>
      <p:guideLst>
        <p:guide orient="horz" pos="29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AB538-628E-104D-8583-83FBDA663EAD}" type="datetimeFigureOut">
              <a:rPr lang="en-US" smtClean="0"/>
              <a:pPr/>
              <a:t>11/4/2021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23DF9-DA97-0C44-B7A0-AB7B1AA67F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8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805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42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524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0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79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74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646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943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64BA9E8-2E38-448B-AD67-A10B0C0F1E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2808" y="2130425"/>
            <a:ext cx="7772400" cy="1470025"/>
          </a:xfrm>
        </p:spPr>
        <p:txBody>
          <a:bodyPr/>
          <a:lstStyle>
            <a:lvl1pPr algn="r">
              <a:defRPr lang="es-ES_tradnl" sz="24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8031" y="3926254"/>
            <a:ext cx="6400800" cy="1752600"/>
          </a:xfrm>
        </p:spPr>
        <p:txBody>
          <a:bodyPr>
            <a:normAutofit/>
          </a:bodyPr>
          <a:lstStyle>
            <a:lvl1pPr marL="0" indent="0" algn="r" defTabSz="457200" rtl="0" eaLnBrk="1" latinLnBrk="0" hangingPunct="1">
              <a:buNone/>
              <a:defRPr lang="en-US" sz="1800" kern="1200" dirty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3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A6D51B-7B8D-425D-B23D-E6EE402219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8893"/>
          </a:xfrm>
        </p:spPr>
        <p:txBody>
          <a:bodyPr/>
          <a:lstStyle>
            <a:lvl1pPr algn="l">
              <a:defRPr lang="es-ES_tradnl"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285750" indent="-285750" algn="l" defTabSz="457200" rtl="0" eaLnBrk="1" latinLnBrk="0" hangingPunct="1">
              <a:buFont typeface="Arial" panose="020B0604020202020204" pitchFamily="34" charset="0"/>
              <a:buChar char="•"/>
              <a:defRPr lang="es-ES_tradnl" sz="28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es-ES_tradnl" sz="28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defRPr lang="es-ES_tradnl" sz="2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lang="es-ES_tradnl" sz="2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lang="en-US" sz="2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2"/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3"/>
            <a:r>
              <a:rPr lang="es-ES_tradnl" dirty="0" err="1"/>
              <a:t>Fourth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4"/>
            <a:r>
              <a:rPr lang="es-ES_tradnl" dirty="0" err="1"/>
              <a:t>Fifth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48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9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11/4/2021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00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11/4/2021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6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B49326E-5D5F-4911-B7E1-B5B46FEA160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302237"/>
            <a:ext cx="8229600" cy="801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2"/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3"/>
            <a:r>
              <a:rPr lang="es-ES_tradnl" dirty="0" err="1"/>
              <a:t>Fourth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4"/>
            <a:r>
              <a:rPr lang="es-ES_tradnl" dirty="0" err="1"/>
              <a:t>Fifth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800F-9FA6-FE45-B974-AB17141DF911}" type="datetimeFigureOut">
              <a:rPr lang="en-US" smtClean="0"/>
              <a:pPr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7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</p:sldLayoutIdLst>
  <p:txStyles>
    <p:titleStyle>
      <a:lvl1pPr algn="l" defTabSz="457200" rtl="0" eaLnBrk="1" latinLnBrk="0" hangingPunct="1">
        <a:spcBef>
          <a:spcPct val="0"/>
        </a:spcBef>
        <a:buNone/>
        <a:defRPr lang="en-US" sz="2400" b="1" kern="1200" dirty="0">
          <a:solidFill>
            <a:schemeClr val="bg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lang="es-ES_tradnl" sz="28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lang="es-ES_tradnl" sz="28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lang="es-ES_tradnl" sz="28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lang="es-ES_tradnl" sz="24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lang="en-US" sz="24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s/dfsbfs?slide=7-6" TargetMode="External"/><Relationship Id="rId2" Type="http://schemas.openxmlformats.org/officeDocument/2006/relationships/hyperlink" Target="https://vjudge.net/contest/465422#problem/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sualgo.net/es/dfsbfs?slide=7-7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judge.net/contest/465422#problem/H" TargetMode="External"/><Relationship Id="rId5" Type="http://schemas.openxmlformats.org/officeDocument/2006/relationships/hyperlink" Target="https://github.com/ProgramacionCompetitivaUFPS/notebook/blob/master/java/5%20-%20Graphs/FloodFill.java" TargetMode="External"/><Relationship Id="rId4" Type="http://schemas.openxmlformats.org/officeDocument/2006/relationships/hyperlink" Target="https://www.youtube.com/watch?v=P45bRlCTqHI&amp;t=668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isualgo.net/es/dfsbfs?slide=1" TargetMode="External"/><Relationship Id="rId5" Type="http://schemas.openxmlformats.org/officeDocument/2006/relationships/hyperlink" Target="https://github.com/stevenhalim/cpbook-code/blob/master/ch4/traversal/toposort.java" TargetMode="External"/><Relationship Id="rId4" Type="http://schemas.openxmlformats.org/officeDocument/2006/relationships/hyperlink" Target="https://github.com/ProgramacionCompetitivaUFPS/notebook/blob/master/java/5%20-%20Graphs/Topological%20Sort.jav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vjudge.net/contest/465422#problem/I" TargetMode="External"/><Relationship Id="rId4" Type="http://schemas.openxmlformats.org/officeDocument/2006/relationships/hyperlink" Target="https://visualgo.net/es/dfsbfs?slide=7-11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isualgo.net/es/dfsbfs?slide=9" TargetMode="External"/><Relationship Id="rId5" Type="http://schemas.openxmlformats.org/officeDocument/2006/relationships/hyperlink" Target="https://vjudge.net/contest/465422#problem/J" TargetMode="External"/><Relationship Id="rId4" Type="http://schemas.openxmlformats.org/officeDocument/2006/relationships/hyperlink" Target="https://youtu.be/P45bRlCTqHI?t=982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14551" y="3160037"/>
            <a:ext cx="702945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Grafos Nivel I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es-CO" dirty="0">
                <a:solidFill>
                  <a:srgbClr val="595959"/>
                </a:solidFill>
              </a:rPr>
              <a:t>Arles Rodríguez</a:t>
            </a:r>
            <a:endParaRPr lang="es-CO" sz="2400" baseline="30000" dirty="0">
              <a:solidFill>
                <a:srgbClr val="595959"/>
              </a:solidFill>
            </a:endParaRPr>
          </a:p>
          <a:p>
            <a:pPr algn="r"/>
            <a:endParaRPr lang="es-CO" sz="2400" baseline="30000" dirty="0">
              <a:solidFill>
                <a:srgbClr val="595959"/>
              </a:solidFill>
            </a:endParaRPr>
          </a:p>
          <a:p>
            <a:pPr algn="r"/>
            <a:r>
              <a:rPr lang="es-CO" sz="2400" baseline="30000" dirty="0">
                <a:solidFill>
                  <a:srgbClr val="595959"/>
                </a:solidFill>
              </a:rPr>
              <a:t>arlese.rodriguezp@konradlorenz.edu.co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34E333-D411-4ACC-A776-CA6AC28172FC}"/>
              </a:ext>
            </a:extLst>
          </p:cNvPr>
          <p:cNvSpPr txBox="1"/>
          <p:nvPr/>
        </p:nvSpPr>
        <p:spPr>
          <a:xfrm>
            <a:off x="0" y="6519446"/>
            <a:ext cx="3639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Semillero de Maratones de Programación</a:t>
            </a:r>
            <a:endParaRPr lang="es-CO" sz="1600" i="1" baseline="300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5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3" y="344382"/>
            <a:ext cx="6792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partir de los recorridos de grafos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6432" y="1579602"/>
            <a:ext cx="78780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pueden encontrar variantes que resuelven problemas de programación competitiva.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Las variantes son: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Identificar nodos alcanzables a partir de un nodo dado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Relleno por difusión: </a:t>
            </a:r>
            <a:r>
              <a:rPr lang="es-CO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Floodfill</a:t>
            </a:r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Ordenamiento topológico (DAG)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Algoritmo de Kahn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Comprobación de grafo bipartito (Grafo no dirigido)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029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4ECD1-C402-4C1B-93FE-4DD2F914E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Identificar nodos alcanzables desde un nodo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2FD22-78DA-4978-A7A1-335E21B7A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0" i="0" u="none" strike="noStrike" dirty="0">
                <a:solidFill>
                  <a:srgbClr val="0275D8"/>
                </a:solidFill>
                <a:effectLst/>
                <a:latin typeface="-apple-system"/>
                <a:hlinkClick r:id="rId2"/>
              </a:rPr>
              <a:t>https://vjudge.net/contest/465422#problem/C</a:t>
            </a:r>
            <a:endParaRPr lang="es-CO" b="0" i="0" u="none" strike="noStrike" dirty="0">
              <a:solidFill>
                <a:srgbClr val="0275D8"/>
              </a:solidFill>
              <a:effectLst/>
              <a:latin typeface="-apple-system"/>
            </a:endParaRPr>
          </a:p>
          <a:p>
            <a:r>
              <a:rPr lang="es-CO" i="0" dirty="0">
                <a:solidFill>
                  <a:srgbClr val="0275D8"/>
                </a:solidFill>
                <a:latin typeface="-apple-system"/>
              </a:rPr>
              <a:t>Nodos alcanzables:</a:t>
            </a:r>
            <a:endParaRPr lang="es-CO" b="0" i="0" u="none" strike="noStrike" dirty="0">
              <a:solidFill>
                <a:srgbClr val="0275D8"/>
              </a:solidFill>
              <a:effectLst/>
              <a:latin typeface="-apple-system"/>
            </a:endParaRPr>
          </a:p>
          <a:p>
            <a:r>
              <a:rPr lang="es-CO" dirty="0">
                <a:hlinkClick r:id="rId3"/>
              </a:rPr>
              <a:t>https://visualgo.net/es/dfsbfs?slide=7-6</a:t>
            </a:r>
            <a:endParaRPr lang="es-CO" i="0" dirty="0">
              <a:solidFill>
                <a:srgbClr val="0275D8"/>
              </a:solidFill>
              <a:latin typeface="-apple-system"/>
            </a:endParaRPr>
          </a:p>
          <a:p>
            <a:pPr marL="0" indent="0">
              <a:buNone/>
            </a:pPr>
            <a:r>
              <a:rPr lang="es-CO" dirty="0"/>
              <a:t>Contar componentes conexas:</a:t>
            </a:r>
          </a:p>
          <a:p>
            <a:pPr marL="0" indent="0">
              <a:buNone/>
            </a:pPr>
            <a:r>
              <a:rPr lang="es-CO" dirty="0">
                <a:hlinkClick r:id="rId4"/>
              </a:rPr>
              <a:t>https://visualgo.net/es/dfsbfs?slide=7-7</a:t>
            </a: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00033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1071" y="307329"/>
            <a:ext cx="609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Relleno por difusión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D254CC-1219-432B-9876-D38945D74DB9}"/>
              </a:ext>
            </a:extLst>
          </p:cNvPr>
          <p:cNvSpPr txBox="1"/>
          <p:nvPr/>
        </p:nvSpPr>
        <p:spPr>
          <a:xfrm>
            <a:off x="152399" y="1383654"/>
            <a:ext cx="70234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hlinkClick r:id="rId4"/>
              </a:rPr>
              <a:t>https://www.youtube.com/watch?v=P45bRlCTqHI&amp;t=668s</a:t>
            </a:r>
            <a:endParaRPr lang="es-CO" dirty="0"/>
          </a:p>
          <a:p>
            <a:endParaRPr lang="es-C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1C499-007F-4F31-97F3-2CD39A934A54}"/>
              </a:ext>
            </a:extLst>
          </p:cNvPr>
          <p:cNvSpPr txBox="1"/>
          <p:nvPr/>
        </p:nvSpPr>
        <p:spPr>
          <a:xfrm>
            <a:off x="365760" y="2116183"/>
            <a:ext cx="64391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Empleado sobre todo en matrices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Puede usarse BFS o DFS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Es posible colorear y determinar el tamaño de una componente.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0BB41C-92F1-4BC7-B6A7-8351FADF0912}"/>
              </a:ext>
            </a:extLst>
          </p:cNvPr>
          <p:cNvSpPr txBox="1"/>
          <p:nvPr/>
        </p:nvSpPr>
        <p:spPr>
          <a:xfrm>
            <a:off x="1193075" y="4091137"/>
            <a:ext cx="574765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hlinkClick r:id="rId5"/>
              </a:rPr>
              <a:t>https://github.com/ProgramacionCompetitivaUFPS/notebook/blob/master/java/5%20-%20Graphs/FloodFill.java</a:t>
            </a:r>
            <a:endParaRPr lang="es-CO" dirty="0"/>
          </a:p>
          <a:p>
            <a:endParaRPr lang="es-CO" dirty="0"/>
          </a:p>
          <a:p>
            <a:r>
              <a:rPr lang="es-CO" b="1" dirty="0">
                <a:hlinkClick r:id="rId6"/>
              </a:rPr>
              <a:t>https://vjudge.net/contest/465422#problem/H</a:t>
            </a:r>
            <a:endParaRPr lang="es-CO" b="1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96781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202335"/>
            <a:ext cx="609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Ordenamiento topológico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1A5C25-63BD-4EDC-9DD7-EFAD366D565E}"/>
                  </a:ext>
                </a:extLst>
              </p:cNvPr>
              <p:cNvSpPr txBox="1"/>
              <p:nvPr/>
            </p:nvSpPr>
            <p:spPr>
              <a:xfrm>
                <a:off x="0" y="1076325"/>
                <a:ext cx="8752163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Consiste </a:t>
                </a:r>
                <a:r>
                  <a:rPr lang="en-GB" sz="2000" dirty="0" err="1"/>
                  <a:t>en</a:t>
                </a:r>
                <a:r>
                  <a:rPr lang="en-GB" sz="2000" dirty="0"/>
                  <a:t> la </a:t>
                </a:r>
                <a:r>
                  <a:rPr lang="en-GB" sz="2000" dirty="0" err="1"/>
                  <a:t>ordenación</a:t>
                </a:r>
                <a:r>
                  <a:rPr lang="en-GB" sz="2000" dirty="0"/>
                  <a:t> lineal de los </a:t>
                </a:r>
                <a:r>
                  <a:rPr lang="en-GB" sz="2000" dirty="0" err="1"/>
                  <a:t>elementos</a:t>
                </a:r>
                <a:r>
                  <a:rPr lang="en-GB" sz="2000" dirty="0"/>
                  <a:t> del </a:t>
                </a:r>
                <a:r>
                  <a:rPr lang="en-GB" sz="2000" dirty="0" err="1"/>
                  <a:t>grafo</a:t>
                </a:r>
                <a:r>
                  <a:rPr lang="en-GB" sz="200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2000" dirty="0" err="1"/>
                  <a:t>Ubica</a:t>
                </a:r>
                <a:r>
                  <a:rPr lang="en-GB" sz="2000" dirty="0"/>
                  <a:t> a U antes de V </a:t>
                </a:r>
                <a:r>
                  <a:rPr lang="en-GB" sz="2000" dirty="0" err="1"/>
                  <a:t>si</a:t>
                </a:r>
                <a:r>
                  <a:rPr lang="en-GB" sz="2000" dirty="0"/>
                  <a:t> </a:t>
                </a:r>
                <a:r>
                  <a:rPr lang="en-GB" sz="2000" dirty="0" err="1"/>
                  <a:t>existe</a:t>
                </a:r>
                <a:r>
                  <a:rPr lang="en-GB" sz="2000" dirty="0"/>
                  <a:t> una arista </a:t>
                </a:r>
                <a:r>
                  <a:rPr lang="en-GB" sz="2000" dirty="0" err="1"/>
                  <a:t>dirigida</a:t>
                </a:r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s-C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endParaRPr lang="es-CO" sz="2000" b="0" dirty="0">
                  <a:ea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2000" dirty="0" err="1"/>
                  <a:t>Todo</a:t>
                </a:r>
                <a:r>
                  <a:rPr lang="en-GB" sz="2000" dirty="0"/>
                  <a:t> DAG </a:t>
                </a:r>
                <a:r>
                  <a:rPr lang="en-GB" sz="2000" dirty="0" err="1"/>
                  <a:t>tiene</a:t>
                </a:r>
                <a:r>
                  <a:rPr lang="en-GB" sz="2000" dirty="0"/>
                  <a:t> al </a:t>
                </a:r>
                <a:r>
                  <a:rPr lang="en-GB" sz="2000" dirty="0" err="1"/>
                  <a:t>menos</a:t>
                </a:r>
                <a:r>
                  <a:rPr lang="en-GB" sz="2000" dirty="0"/>
                  <a:t> un </a:t>
                </a:r>
                <a:r>
                  <a:rPr lang="en-GB" sz="2000" dirty="0" err="1"/>
                  <a:t>ordenamiento</a:t>
                </a:r>
                <a:r>
                  <a:rPr lang="en-GB" sz="2000" dirty="0"/>
                  <a:t> </a:t>
                </a:r>
                <a:r>
                  <a:rPr lang="en-GB" sz="2000" dirty="0" err="1"/>
                  <a:t>topológico</a:t>
                </a:r>
                <a:r>
                  <a:rPr lang="en-GB" sz="2000" dirty="0"/>
                  <a:t>, </a:t>
                </a:r>
                <a:r>
                  <a:rPr lang="en-GB" sz="2000" dirty="0" err="1"/>
                  <a:t>posiblemente</a:t>
                </a:r>
                <a:r>
                  <a:rPr lang="en-GB" sz="2000" dirty="0"/>
                  <a:t> </a:t>
                </a:r>
                <a:r>
                  <a:rPr lang="en-GB" sz="2000" dirty="0" err="1"/>
                  <a:t>más</a:t>
                </a:r>
                <a:r>
                  <a:rPr lang="en-GB" sz="2000" dirty="0"/>
                  <a:t> de uno y con un </a:t>
                </a:r>
                <a:r>
                  <a:rPr lang="en-GB" sz="2000" dirty="0" err="1"/>
                  <a:t>máximo</a:t>
                </a:r>
                <a:r>
                  <a:rPr lang="en-GB" sz="2000" dirty="0"/>
                  <a:t> de n!  </a:t>
                </a:r>
                <a:r>
                  <a:rPr lang="en-GB" sz="2000" dirty="0">
                    <a:sym typeface="Wingdings" panose="05000000000000000000" pitchFamily="2" charset="2"/>
                  </a:rPr>
                  <a:t> (</a:t>
                </a:r>
                <a:r>
                  <a:rPr lang="en-GB" sz="2000" dirty="0" err="1">
                    <a:sym typeface="Wingdings" panose="05000000000000000000" pitchFamily="2" charset="2"/>
                  </a:rPr>
                  <a:t>Grafo</a:t>
                </a:r>
                <a:r>
                  <a:rPr lang="en-GB" sz="2000" dirty="0">
                    <a:sym typeface="Wingdings" panose="05000000000000000000" pitchFamily="2" charset="2"/>
                  </a:rPr>
                  <a:t> con n vertices y 0 </a:t>
                </a:r>
                <a:r>
                  <a:rPr lang="en-GB" sz="2000" dirty="0" err="1">
                    <a:sym typeface="Wingdings" panose="05000000000000000000" pitchFamily="2" charset="2"/>
                  </a:rPr>
                  <a:t>aristas</a:t>
                </a:r>
                <a:r>
                  <a:rPr lang="en-GB" sz="2000" dirty="0">
                    <a:sym typeface="Wingdings" panose="05000000000000000000" pitchFamily="2" charset="2"/>
                  </a:rPr>
                  <a:t>).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 err="1">
                    <a:sym typeface="Wingdings" panose="05000000000000000000" pitchFamily="2" charset="2"/>
                  </a:rPr>
                  <a:t>Ejemplo</a:t>
                </a:r>
                <a:r>
                  <a:rPr lang="en-GB" sz="2000" dirty="0">
                    <a:sym typeface="Wingdings" panose="05000000000000000000" pitchFamily="2" charset="2"/>
                  </a:rPr>
                  <a:t>, </a:t>
                </a:r>
                <a:r>
                  <a:rPr lang="en-GB" sz="2000" dirty="0" err="1">
                    <a:sym typeface="Wingdings" panose="05000000000000000000" pitchFamily="2" charset="2"/>
                  </a:rPr>
                  <a:t>secuencia</a:t>
                </a:r>
                <a:r>
                  <a:rPr lang="en-GB" sz="2000" dirty="0">
                    <a:sym typeface="Wingdings" panose="05000000000000000000" pitchFamily="2" charset="2"/>
                  </a:rPr>
                  <a:t> de las </a:t>
                </a:r>
                <a:r>
                  <a:rPr lang="en-GB" sz="2000" dirty="0" err="1">
                    <a:sym typeface="Wingdings" panose="05000000000000000000" pitchFamily="2" charset="2"/>
                  </a:rPr>
                  <a:t>asignaturas</a:t>
                </a:r>
                <a:r>
                  <a:rPr lang="en-GB" sz="2000" dirty="0">
                    <a:sym typeface="Wingdings" panose="05000000000000000000" pitchFamily="2" charset="2"/>
                  </a:rPr>
                  <a:t> que un </a:t>
                </a:r>
                <a:r>
                  <a:rPr lang="en-GB" sz="2000" dirty="0" err="1">
                    <a:sym typeface="Wingdings" panose="05000000000000000000" pitchFamily="2" charset="2"/>
                  </a:rPr>
                  <a:t>estudiante</a:t>
                </a:r>
                <a:r>
                  <a:rPr lang="en-GB" sz="2000" dirty="0">
                    <a:sym typeface="Wingdings" panose="05000000000000000000" pitchFamily="2" charset="2"/>
                  </a:rPr>
                  <a:t> debe </a:t>
                </a:r>
                <a:r>
                  <a:rPr lang="en-GB" sz="2000" dirty="0" err="1">
                    <a:sym typeface="Wingdings" panose="05000000000000000000" pitchFamily="2" charset="2"/>
                  </a:rPr>
                  <a:t>seguir</a:t>
                </a:r>
                <a:r>
                  <a:rPr lang="en-GB" sz="2000" dirty="0">
                    <a:sym typeface="Wingdings" panose="05000000000000000000" pitchFamily="2" charset="2"/>
                  </a:rPr>
                  <a:t> para completer un plan de </a:t>
                </a:r>
                <a:r>
                  <a:rPr lang="en-GB" sz="2000" dirty="0" err="1">
                    <a:sym typeface="Wingdings" panose="05000000000000000000" pitchFamily="2" charset="2"/>
                  </a:rPr>
                  <a:t>estudios</a:t>
                </a:r>
                <a:r>
                  <a:rPr lang="en-GB" sz="2000" dirty="0">
                    <a:sym typeface="Wingdings" panose="05000000000000000000" pitchFamily="2" charset="2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ym typeface="Wingdings" panose="05000000000000000000" pitchFamily="2" charset="2"/>
                  </a:rPr>
                  <a:t>Se </a:t>
                </a:r>
                <a:r>
                  <a:rPr lang="en-GB" sz="2000" dirty="0" err="1">
                    <a:sym typeface="Wingdings" panose="05000000000000000000" pitchFamily="2" charset="2"/>
                  </a:rPr>
                  <a:t>puede</a:t>
                </a:r>
                <a:r>
                  <a:rPr lang="en-GB" sz="2000" dirty="0">
                    <a:sym typeface="Wingdings" panose="05000000000000000000" pitchFamily="2" charset="2"/>
                  </a:rPr>
                  <a:t> </a:t>
                </a:r>
                <a:r>
                  <a:rPr lang="en-GB" sz="2000" dirty="0" err="1">
                    <a:sym typeface="Wingdings" panose="05000000000000000000" pitchFamily="2" charset="2"/>
                  </a:rPr>
                  <a:t>construir</a:t>
                </a:r>
                <a:r>
                  <a:rPr lang="en-GB" sz="2000" dirty="0">
                    <a:sym typeface="Wingdings" panose="05000000000000000000" pitchFamily="2" charset="2"/>
                  </a:rPr>
                  <a:t> </a:t>
                </a:r>
                <a:r>
                  <a:rPr lang="en-GB" sz="2000" dirty="0" err="1">
                    <a:sym typeface="Wingdings" panose="05000000000000000000" pitchFamily="2" charset="2"/>
                  </a:rPr>
                  <a:t>como</a:t>
                </a:r>
                <a:r>
                  <a:rPr lang="en-GB" sz="2000" dirty="0">
                    <a:sym typeface="Wingdings" panose="05000000000000000000" pitchFamily="2" charset="2"/>
                  </a:rPr>
                  <a:t> una </a:t>
                </a:r>
                <a:r>
                  <a:rPr lang="en-GB" sz="2000" dirty="0" err="1">
                    <a:sym typeface="Wingdings" panose="05000000000000000000" pitchFamily="2" charset="2"/>
                  </a:rPr>
                  <a:t>variante</a:t>
                </a:r>
                <a:r>
                  <a:rPr lang="en-GB" sz="2000" dirty="0">
                    <a:sym typeface="Wingdings" panose="05000000000000000000" pitchFamily="2" charset="2"/>
                  </a:rPr>
                  <a:t> de DFS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ym typeface="Wingdings" panose="05000000000000000000" pitchFamily="2" charset="2"/>
                    <a:hlinkClick r:id="rId4"/>
                  </a:rPr>
                  <a:t>https://github.com/ProgramacionCompetitivaUFPS/notebook/blob/master/java/5%20-%20Graphs/Topological%20Sort.java</a:t>
                </a:r>
                <a:endParaRPr lang="en-GB" sz="2000" dirty="0">
                  <a:sym typeface="Wingdings" panose="05000000000000000000" pitchFamily="2" charset="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hlinkClick r:id="rId5"/>
                  </a:rPr>
                  <a:t>https://github.com/stevenhalim/cpbook-code/blob/master/ch4/traversal/toposort.java</a:t>
                </a:r>
                <a:endParaRPr lang="en-GB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ym typeface="Wingdings" panose="05000000000000000000" pitchFamily="2" charset="2"/>
                    <a:hlinkClick r:id="rId6"/>
                  </a:rPr>
                  <a:t>https://visualgo.net/es/dfsbfs?slide=1</a:t>
                </a:r>
                <a:endParaRPr lang="en-GB" sz="2000" dirty="0">
                  <a:sym typeface="Wingdings" panose="05000000000000000000" pitchFamily="2" charset="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dirty="0">
                  <a:sym typeface="Wingdings" panose="05000000000000000000" pitchFamily="2" charset="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GB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1A5C25-63BD-4EDC-9DD7-EFAD366D5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76325"/>
                <a:ext cx="8752163" cy="4708981"/>
              </a:xfrm>
              <a:prstGeom prst="rect">
                <a:avLst/>
              </a:prstGeom>
              <a:blipFill>
                <a:blip r:embed="rId7"/>
                <a:stretch>
                  <a:fillRect l="-627" t="-77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5317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1105" y="307329"/>
            <a:ext cx="609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 de Kahn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1A5C25-63BD-4EDC-9DD7-EFAD366D565E}"/>
              </a:ext>
            </a:extLst>
          </p:cNvPr>
          <p:cNvSpPr txBox="1"/>
          <p:nvPr/>
        </p:nvSpPr>
        <p:spPr>
          <a:xfrm>
            <a:off x="0" y="1076325"/>
            <a:ext cx="87521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ym typeface="Wingdings" panose="05000000000000000000" pitchFamily="2" charset="2"/>
              </a:rPr>
              <a:t>Haya un </a:t>
            </a:r>
            <a:r>
              <a:rPr lang="en-GB" sz="2000" dirty="0" err="1">
                <a:sym typeface="Wingdings" panose="05000000000000000000" pitchFamily="2" charset="2"/>
              </a:rPr>
              <a:t>orden</a:t>
            </a:r>
            <a:r>
              <a:rPr lang="en-GB" sz="2000" dirty="0">
                <a:sym typeface="Wingdings" panose="05000000000000000000" pitchFamily="2" charset="2"/>
              </a:rPr>
              <a:t> </a:t>
            </a:r>
            <a:r>
              <a:rPr lang="en-GB" sz="2000" dirty="0" err="1">
                <a:sym typeface="Wingdings" panose="05000000000000000000" pitchFamily="2" charset="2"/>
              </a:rPr>
              <a:t>topológico</a:t>
            </a:r>
            <a:r>
              <a:rPr lang="en-GB" sz="2000" dirty="0">
                <a:sym typeface="Wingdings" panose="05000000000000000000" pitchFamily="2" charset="2"/>
              </a:rPr>
              <a:t> </a:t>
            </a:r>
            <a:r>
              <a:rPr lang="en-GB" sz="2000" dirty="0" err="1">
                <a:sym typeface="Wingdings" panose="05000000000000000000" pitchFamily="2" charset="2"/>
              </a:rPr>
              <a:t>teniendo</a:t>
            </a:r>
            <a:r>
              <a:rPr lang="en-GB" sz="2000" dirty="0">
                <a:sym typeface="Wingdings" panose="05000000000000000000" pitchFamily="2" charset="2"/>
              </a:rPr>
              <a:t> </a:t>
            </a:r>
            <a:r>
              <a:rPr lang="en-GB" sz="2000" dirty="0" err="1">
                <a:sym typeface="Wingdings" panose="05000000000000000000" pitchFamily="2" charset="2"/>
              </a:rPr>
              <a:t>en</a:t>
            </a:r>
            <a:r>
              <a:rPr lang="en-GB" sz="2000" dirty="0">
                <a:sym typeface="Wingdings" panose="05000000000000000000" pitchFamily="2" charset="2"/>
              </a:rPr>
              <a:t> </a:t>
            </a:r>
            <a:r>
              <a:rPr lang="en-GB" sz="2000" dirty="0" err="1">
                <a:sym typeface="Wingdings" panose="05000000000000000000" pitchFamily="2" charset="2"/>
              </a:rPr>
              <a:t>cuenta</a:t>
            </a:r>
            <a:r>
              <a:rPr lang="en-GB" sz="2000" dirty="0">
                <a:sym typeface="Wingdings" panose="05000000000000000000" pitchFamily="2" charset="2"/>
              </a:rPr>
              <a:t> la </a:t>
            </a:r>
            <a:r>
              <a:rPr lang="en-GB" sz="2000" dirty="0" err="1">
                <a:sym typeface="Wingdings" panose="05000000000000000000" pitchFamily="2" charset="2"/>
              </a:rPr>
              <a:t>prioridad</a:t>
            </a:r>
            <a:r>
              <a:rPr lang="en-GB" sz="2000" dirty="0">
                <a:sym typeface="Wingdings" panose="05000000000000000000" pitchFamily="2" charset="2"/>
              </a:rPr>
              <a:t> de los vertices.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ym typeface="Wingdings" panose="05000000000000000000" pitchFamily="2" charset="2"/>
              </a:rPr>
              <a:t>Es una </a:t>
            </a:r>
            <a:r>
              <a:rPr lang="en-GB" sz="2000" dirty="0" err="1">
                <a:sym typeface="Wingdings" panose="05000000000000000000" pitchFamily="2" charset="2"/>
              </a:rPr>
              <a:t>variante</a:t>
            </a:r>
            <a:r>
              <a:rPr lang="en-GB" sz="2000" dirty="0">
                <a:sym typeface="Wingdings" panose="05000000000000000000" pitchFamily="2" charset="2"/>
              </a:rPr>
              <a:t> de BFS.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ym typeface="Wingdings" panose="05000000000000000000" pitchFamily="2" charset="2"/>
                <a:hlinkClick r:id="rId4"/>
              </a:rPr>
              <a:t>https://visualgo.net/es/dfsbfs?slide=7-11</a:t>
            </a:r>
            <a:endParaRPr lang="en-GB" sz="20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sym typeface="Wingdings" panose="05000000000000000000" pitchFamily="2" charset="2"/>
                <a:hlinkClick r:id="rId5"/>
              </a:rPr>
              <a:t>https://vjudge.net/contest/465422#problem/I</a:t>
            </a:r>
            <a:endParaRPr lang="en-GB" sz="2000" b="1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ym typeface="Wingdings" panose="05000000000000000000" pitchFamily="2" charset="2"/>
            </a:endParaRPr>
          </a:p>
          <a:p>
            <a:endParaRPr lang="en-GB" sz="2000" dirty="0">
              <a:sym typeface="Wingdings" panose="05000000000000000000" pitchFamily="2" charset="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729680-BF1C-49E2-82C0-A77180D3FF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4455" y="2379073"/>
            <a:ext cx="6697010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186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1105" y="307329"/>
            <a:ext cx="609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Comprobación de grafo bipartito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1A5C25-63BD-4EDC-9DD7-EFAD366D565E}"/>
                  </a:ext>
                </a:extLst>
              </p:cNvPr>
              <p:cNvSpPr txBox="1"/>
              <p:nvPr/>
            </p:nvSpPr>
            <p:spPr>
              <a:xfrm>
                <a:off x="0" y="1076325"/>
                <a:ext cx="8752163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ym typeface="Wingdings" panose="05000000000000000000" pitchFamily="2" charset="2"/>
                    <a:hlinkClick r:id="rId4"/>
                  </a:rPr>
                  <a:t>https://youtu.be/P45bRlCTqHI?t=982</a:t>
                </a:r>
                <a:endParaRPr lang="en-GB" sz="2000" dirty="0">
                  <a:sym typeface="Wingdings" panose="05000000000000000000" pitchFamily="2" charset="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ym typeface="Wingdings" panose="05000000000000000000" pitchFamily="2" charset="2"/>
                  </a:rPr>
                  <a:t>El conjunto de vertices se </a:t>
                </a:r>
                <a:r>
                  <a:rPr lang="en-GB" sz="2000" dirty="0" err="1">
                    <a:sym typeface="Wingdings" panose="05000000000000000000" pitchFamily="2" charset="2"/>
                  </a:rPr>
                  <a:t>puede</a:t>
                </a:r>
                <a:r>
                  <a:rPr lang="en-GB" sz="2000" dirty="0">
                    <a:sym typeface="Wingdings" panose="05000000000000000000" pitchFamily="2" charset="2"/>
                  </a:rPr>
                  <a:t> </a:t>
                </a:r>
                <a:r>
                  <a:rPr lang="en-GB" sz="2000" dirty="0" err="1">
                    <a:sym typeface="Wingdings" panose="05000000000000000000" pitchFamily="2" charset="2"/>
                  </a:rPr>
                  <a:t>particionar</a:t>
                </a:r>
                <a:r>
                  <a:rPr lang="en-GB" sz="2000" dirty="0">
                    <a:sym typeface="Wingdings" panose="05000000000000000000" pitchFamily="2" charset="2"/>
                  </a:rPr>
                  <a:t> </a:t>
                </a:r>
                <a:r>
                  <a:rPr lang="en-GB" sz="2000" dirty="0" err="1">
                    <a:sym typeface="Wingdings" panose="05000000000000000000" pitchFamily="2" charset="2"/>
                  </a:rPr>
                  <a:t>en</a:t>
                </a:r>
                <a:r>
                  <a:rPr lang="en-GB" sz="2000" dirty="0">
                    <a:sym typeface="Wingdings" panose="05000000000000000000" pitchFamily="2" charset="2"/>
                  </a:rPr>
                  <a:t> dos conjuntos </a:t>
                </a:r>
                <a:r>
                  <a:rPr lang="en-GB" sz="2000" dirty="0" err="1">
                    <a:sym typeface="Wingdings" panose="05000000000000000000" pitchFamily="2" charset="2"/>
                  </a:rPr>
                  <a:t>disyuntos</a:t>
                </a:r>
                <a:r>
                  <a:rPr lang="en-GB" sz="2000" dirty="0">
                    <a:sym typeface="Wingdings" panose="05000000000000000000" pitchFamily="2" charset="2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 err="1">
                    <a:sym typeface="Wingdings" panose="05000000000000000000" pitchFamily="2" charset="2"/>
                  </a:rPr>
                  <a:t>Todas</a:t>
                </a:r>
                <a:r>
                  <a:rPr lang="en-GB" sz="2000" dirty="0">
                    <a:sym typeface="Wingdings" panose="05000000000000000000" pitchFamily="2" charset="2"/>
                  </a:rPr>
                  <a:t> las </a:t>
                </a:r>
                <a:r>
                  <a:rPr lang="en-GB" sz="2000" dirty="0" err="1">
                    <a:sym typeface="Wingdings" panose="05000000000000000000" pitchFamily="2" charset="2"/>
                  </a:rPr>
                  <a:t>aristas</a:t>
                </a:r>
                <a:r>
                  <a:rPr lang="en-GB" sz="2000" dirty="0">
                    <a:sym typeface="Wingdings" panose="05000000000000000000" pitchFamily="2" charset="2"/>
                  </a:rPr>
                  <a:t> no </a:t>
                </a:r>
                <a:r>
                  <a:rPr lang="en-GB" sz="2000" dirty="0" err="1">
                    <a:sym typeface="Wingdings" panose="05000000000000000000" pitchFamily="2" charset="2"/>
                  </a:rPr>
                  <a:t>dirigidas</a:t>
                </a:r>
                <a:r>
                  <a:rPr lang="en-GB" sz="20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CO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s-CO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  <m:r>
                          <a:rPr lang="es-CO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s-CO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</m:d>
                    <m:r>
                      <a:rPr lang="es-CO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GB" sz="2000" dirty="0" err="1">
                    <a:sym typeface="Wingdings" panose="05000000000000000000" pitchFamily="2" charset="2"/>
                  </a:rPr>
                  <a:t>tienen</a:t>
                </a:r>
                <a:r>
                  <a:rPr lang="en-GB" sz="2000" dirty="0">
                    <a:sym typeface="Wingdings" panose="05000000000000000000" pitchFamily="2" charset="2"/>
                  </a:rPr>
                  <a:t> la </a:t>
                </a:r>
                <a:r>
                  <a:rPr lang="en-GB" sz="2000" dirty="0" err="1">
                    <a:sym typeface="Wingdings" panose="05000000000000000000" pitchFamily="2" charset="2"/>
                  </a:rPr>
                  <a:t>propiedad</a:t>
                </a:r>
                <a:r>
                  <a:rPr lang="en-GB" sz="2000" dirty="0">
                    <a:sym typeface="Wingdings" panose="05000000000000000000" pitchFamily="2" charset="2"/>
                  </a:rPr>
                  <a:t> de que </a:t>
                </a:r>
                <a14:m>
                  <m:oMath xmlns:m="http://schemas.openxmlformats.org/officeDocument/2006/math">
                    <m:r>
                      <a:rPr lang="es-CO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𝑢</m:t>
                    </m:r>
                    <m:r>
                      <a:rPr lang="es-CO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∈</m:t>
                    </m:r>
                    <m:sSub>
                      <m:sSubPr>
                        <m:ctrlPr>
                          <a:rPr lang="es-C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s-C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𝑉</m:t>
                        </m:r>
                      </m:e>
                      <m:sub>
                        <m:r>
                          <a:rPr lang="es-C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s-C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s-C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r>
                      <a:rPr lang="es-C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s-C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s-CO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∈</m:t>
                    </m:r>
                    <m:sSub>
                      <m:sSubPr>
                        <m:ctrlPr>
                          <a:rPr lang="es-C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s-C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𝑉</m:t>
                        </m:r>
                      </m:e>
                      <m:sub>
                        <m:r>
                          <a:rPr lang="es-C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endParaRPr lang="es-CO" sz="200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b="1">
                    <a:sym typeface="Wingdings" panose="05000000000000000000" pitchFamily="2" charset="2"/>
                    <a:hlinkClick r:id="rId5"/>
                  </a:rPr>
                  <a:t>https://vjudge.net/contest/465422#problem/J</a:t>
                </a:r>
                <a:endParaRPr lang="en-GB" sz="2000" b="1">
                  <a:sym typeface="Wingdings" panose="05000000000000000000" pitchFamily="2" charset="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>
                    <a:sym typeface="Wingdings" panose="05000000000000000000" pitchFamily="2" charset="2"/>
                  </a:rPr>
                  <a:t>BFS </a:t>
                </a:r>
                <a:r>
                  <a:rPr lang="en-GB" sz="2000" dirty="0">
                    <a:sym typeface="Wingdings" panose="05000000000000000000" pitchFamily="2" charset="2"/>
                  </a:rPr>
                  <a:t>es </a:t>
                </a:r>
                <a:r>
                  <a:rPr lang="en-GB" sz="2000" dirty="0" err="1">
                    <a:sym typeface="Wingdings" panose="05000000000000000000" pitchFamily="2" charset="2"/>
                  </a:rPr>
                  <a:t>muy</a:t>
                </a:r>
                <a:r>
                  <a:rPr lang="en-GB" sz="2000" dirty="0">
                    <a:sym typeface="Wingdings" panose="05000000000000000000" pitchFamily="2" charset="2"/>
                  </a:rPr>
                  <a:t> natural para </a:t>
                </a:r>
                <a:r>
                  <a:rPr lang="en-GB" sz="2000" dirty="0" err="1">
                    <a:sym typeface="Wingdings" panose="05000000000000000000" pitchFamily="2" charset="2"/>
                  </a:rPr>
                  <a:t>implementar</a:t>
                </a:r>
                <a:r>
                  <a:rPr lang="en-GB" sz="2000" dirty="0">
                    <a:sym typeface="Wingdings" panose="05000000000000000000" pitchFamily="2" charset="2"/>
                  </a:rPr>
                  <a:t> </a:t>
                </a:r>
                <a:r>
                  <a:rPr lang="en-GB" sz="2000" dirty="0" err="1">
                    <a:sym typeface="Wingdings" panose="05000000000000000000" pitchFamily="2" charset="2"/>
                  </a:rPr>
                  <a:t>el</a:t>
                </a:r>
                <a:r>
                  <a:rPr lang="en-GB" sz="2000" dirty="0">
                    <a:sym typeface="Wingdings" panose="05000000000000000000" pitchFamily="2" charset="2"/>
                  </a:rPr>
                  <a:t> </a:t>
                </a:r>
                <a:r>
                  <a:rPr lang="en-GB" sz="2000" dirty="0" err="1">
                    <a:sym typeface="Wingdings" panose="05000000000000000000" pitchFamily="2" charset="2"/>
                  </a:rPr>
                  <a:t>algoritmo</a:t>
                </a:r>
                <a:r>
                  <a:rPr lang="en-GB" sz="2000" dirty="0">
                    <a:sym typeface="Wingdings" panose="05000000000000000000" pitchFamily="2" charset="2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ym typeface="Wingdings" panose="05000000000000000000" pitchFamily="2" charset="2"/>
                    <a:hlinkClick r:id="rId6"/>
                  </a:rPr>
                  <a:t>https://visualgo.net/es/dfsbfs?slide=9</a:t>
                </a:r>
                <a:endParaRPr lang="en-GB" sz="2000" dirty="0">
                  <a:sym typeface="Wingdings" panose="05000000000000000000" pitchFamily="2" charset="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dirty="0">
                  <a:sym typeface="Wingdings" panose="05000000000000000000" pitchFamily="2" charset="2"/>
                </a:endParaRPr>
              </a:p>
              <a:p>
                <a:endParaRPr lang="en-GB" sz="2000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1A5C25-63BD-4EDC-9DD7-EFAD366D5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76325"/>
                <a:ext cx="8752163" cy="2554545"/>
              </a:xfrm>
              <a:prstGeom prst="rect">
                <a:avLst/>
              </a:prstGeom>
              <a:blipFill>
                <a:blip r:embed="rId7"/>
                <a:stretch>
                  <a:fillRect l="-627" t="-143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84FF931-9C98-41B7-909B-41308841A1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6826" y="3144589"/>
            <a:ext cx="6826133" cy="350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216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1105" y="307329"/>
            <a:ext cx="7713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 faltan más cosas relacionadas con recorridos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FF36C-307E-4DF5-B0B6-1ADF6E41CA1C}"/>
              </a:ext>
            </a:extLst>
          </p:cNvPr>
          <p:cNvSpPr txBox="1"/>
          <p:nvPr/>
        </p:nvSpPr>
        <p:spPr>
          <a:xfrm>
            <a:off x="0" y="1076325"/>
            <a:ext cx="87521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>
                <a:sym typeface="Wingdings" panose="05000000000000000000" pitchFamily="2" charset="2"/>
              </a:rPr>
              <a:t>Comprobación de ciclos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>
                <a:sym typeface="Wingdings" panose="05000000000000000000" pitchFamily="2" charset="2"/>
              </a:rPr>
              <a:t>Puentes y puntos de articulación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 err="1">
                <a:sym typeface="Wingdings" panose="05000000000000000000" pitchFamily="2" charset="2"/>
              </a:rPr>
              <a:t>Korasaju</a:t>
            </a:r>
            <a:endParaRPr lang="es-CO" sz="20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>
                <a:sym typeface="Wingdings" panose="05000000000000000000" pitchFamily="2" charset="2"/>
              </a:rPr>
              <a:t>Tarjan</a:t>
            </a:r>
          </a:p>
          <a:p>
            <a:endParaRPr lang="en-GB" sz="20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ym typeface="Wingdings" panose="05000000000000000000" pitchFamily="2" charset="2"/>
            </a:endParaRPr>
          </a:p>
          <a:p>
            <a:endParaRPr lang="en-GB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02381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304800" y="1066800"/>
            <a:ext cx="83820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800" dirty="0">
              <a:latin typeface="LM Roman 10" panose="00000500000000000000" pitchFamily="50" charset="0"/>
              <a:cs typeface="Aharoni" panose="02010803020104030203" pitchFamily="2" charset="-79"/>
            </a:endParaRPr>
          </a:p>
          <a:p>
            <a:r>
              <a:rPr lang="en-US" sz="4800" dirty="0">
                <a:solidFill>
                  <a:schemeClr val="tx2">
                    <a:lumMod val="75000"/>
                  </a:schemeClr>
                </a:solidFill>
                <a:latin typeface="LM Roman 10" panose="00000500000000000000" pitchFamily="50" charset="0"/>
                <a:cs typeface="Aharoni" panose="02010803020104030203" pitchFamily="2" charset="-79"/>
              </a:rPr>
              <a:t>Thank you!</a:t>
            </a:r>
          </a:p>
          <a:p>
            <a:endParaRPr lang="en-US" sz="4800" dirty="0">
              <a:solidFill>
                <a:schemeClr val="tx2">
                  <a:lumMod val="75000"/>
                </a:schemeClr>
              </a:solidFill>
              <a:latin typeface="LM Roman 10" panose="00000500000000000000" pitchFamily="50" charset="0"/>
              <a:cs typeface="Aharoni" panose="02010803020104030203" pitchFamily="2" charset="-79"/>
            </a:endParaRPr>
          </a:p>
          <a:p>
            <a:r>
              <a:rPr lang="en-US" sz="4800" dirty="0">
                <a:solidFill>
                  <a:schemeClr val="tx2">
                    <a:lumMod val="75000"/>
                  </a:schemeClr>
                </a:solidFill>
                <a:latin typeface="LM Roman 10" panose="00000500000000000000" pitchFamily="50" charset="0"/>
                <a:cs typeface="Aharoni" panose="02010803020104030203" pitchFamily="2" charset="-79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94719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3944</TotalTime>
  <Words>500</Words>
  <Application>Microsoft Office PowerPoint</Application>
  <PresentationFormat>On-screen Show (4:3)</PresentationFormat>
  <Paragraphs>68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Calibri</vt:lpstr>
      <vt:lpstr>Cambria Math</vt:lpstr>
      <vt:lpstr>LM Roman 10</vt:lpstr>
      <vt:lpstr>Office Theme</vt:lpstr>
      <vt:lpstr>PowerPoint Presentation</vt:lpstr>
      <vt:lpstr>PowerPoint Presentation</vt:lpstr>
      <vt:lpstr>Identificar nodos alcanzables desde un nodo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Duque</dc:creator>
  <cp:lastModifiedBy>Arles Ernesto Rodriguez Portela</cp:lastModifiedBy>
  <cp:revision>222</cp:revision>
  <dcterms:created xsi:type="dcterms:W3CDTF">2011-01-19T03:22:36Z</dcterms:created>
  <dcterms:modified xsi:type="dcterms:W3CDTF">2021-11-04T15:10:48Z</dcterms:modified>
</cp:coreProperties>
</file>