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77" r:id="rId3"/>
    <p:sldId id="308" r:id="rId4"/>
    <p:sldId id="309" r:id="rId5"/>
    <p:sldId id="310" r:id="rId6"/>
    <p:sldId id="311" r:id="rId7"/>
    <p:sldId id="312" r:id="rId8"/>
    <p:sldId id="313" r:id="rId9"/>
    <p:sldId id="314" r:id="rId10"/>
    <p:sldId id="315" r:id="rId11"/>
    <p:sldId id="316" r:id="rId12"/>
    <p:sldId id="317" r:id="rId13"/>
    <p:sldId id="318" r:id="rId14"/>
    <p:sldId id="320" r:id="rId15"/>
    <p:sldId id="321" r:id="rId16"/>
    <p:sldId id="322" r:id="rId17"/>
    <p:sldId id="323" r:id="rId18"/>
    <p:sldId id="324" r:id="rId19"/>
    <p:sldId id="29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4601E56-C51C-406F-93ED-552BF39442DB}">
          <p14:sldIdLst>
            <p14:sldId id="258"/>
            <p14:sldId id="277"/>
            <p14:sldId id="308"/>
            <p14:sldId id="309"/>
            <p14:sldId id="310"/>
            <p14:sldId id="311"/>
            <p14:sldId id="312"/>
            <p14:sldId id="313"/>
            <p14:sldId id="314"/>
            <p14:sldId id="315"/>
            <p14:sldId id="316"/>
            <p14:sldId id="317"/>
            <p14:sldId id="318"/>
            <p14:sldId id="320"/>
            <p14:sldId id="321"/>
            <p14:sldId id="322"/>
            <p14:sldId id="323"/>
            <p14:sldId id="324"/>
          </p14:sldIdLst>
        </p14:section>
        <p14:section name="Sección sin título" id="{636F59BE-EF12-40DC-8BF3-0D895D6E77E4}">
          <p14:sldIdLst>
            <p14:sldId id="291"/>
          </p14:sldIdLst>
        </p14:section>
      </p14:sectionLst>
    </p:ext>
    <p:ext uri="{EFAFB233-063F-42B5-8137-9DF3F51BA10A}">
      <p15:sldGuideLst xmlns:p15="http://schemas.microsoft.com/office/powerpoint/2012/main">
        <p15:guide id="1" orient="horz" pos="2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9B9B9"/>
    <a:srgbClr val="DA1261"/>
    <a:srgbClr val="BA1B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05" autoAdjust="0"/>
    <p:restoredTop sz="94660"/>
  </p:normalViewPr>
  <p:slideViewPr>
    <p:cSldViewPr snapToGrid="0" snapToObjects="1">
      <p:cViewPr varScale="1">
        <p:scale>
          <a:sx n="82" d="100"/>
          <a:sy n="82" d="100"/>
        </p:scale>
        <p:origin x="1080" y="72"/>
      </p:cViewPr>
      <p:guideLst>
        <p:guide orient="horz" pos="295"/>
        <p:guide pos="2880"/>
      </p:guideLst>
    </p:cSldViewPr>
  </p:slideViewPr>
  <p:notesTextViewPr>
    <p:cViewPr>
      <p:scale>
        <a:sx n="100" d="100"/>
        <a:sy n="100" d="100"/>
      </p:scale>
      <p:origin x="0" y="0"/>
    </p:cViewPr>
  </p:notesTextViewPr>
  <p:sorterViewPr>
    <p:cViewPr>
      <p:scale>
        <a:sx n="115" d="100"/>
        <a:sy n="11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AB538-628E-104D-8583-83FBDA663EAD}" type="datetimeFigureOut">
              <a:rPr lang="en-US" smtClean="0"/>
              <a:pPr/>
              <a:t>4/5/2021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23DF9-DA97-0C44-B7A0-AB7B1AA67FC3}" type="slidenum">
              <a:rPr lang="en-US" smtClean="0"/>
              <a:pPr/>
              <a:t>‹#›</a:t>
            </a:fld>
            <a:endParaRPr lang="en-US" dirty="0"/>
          </a:p>
        </p:txBody>
      </p:sp>
    </p:spTree>
    <p:extLst>
      <p:ext uri="{BB962C8B-B14F-4D97-AF65-F5344CB8AC3E}">
        <p14:creationId xmlns:p14="http://schemas.microsoft.com/office/powerpoint/2010/main" val="2184680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a:t>
            </a:fld>
            <a:endParaRPr lang="en-US" dirty="0"/>
          </a:p>
        </p:txBody>
      </p:sp>
    </p:spTree>
    <p:extLst>
      <p:ext uri="{BB962C8B-B14F-4D97-AF65-F5344CB8AC3E}">
        <p14:creationId xmlns:p14="http://schemas.microsoft.com/office/powerpoint/2010/main" val="1285805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10</a:t>
            </a:fld>
            <a:endParaRPr lang="en-US" dirty="0"/>
          </a:p>
        </p:txBody>
      </p:sp>
    </p:spTree>
    <p:extLst>
      <p:ext uri="{BB962C8B-B14F-4D97-AF65-F5344CB8AC3E}">
        <p14:creationId xmlns:p14="http://schemas.microsoft.com/office/powerpoint/2010/main" val="106309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11</a:t>
            </a:fld>
            <a:endParaRPr lang="en-US" dirty="0"/>
          </a:p>
        </p:txBody>
      </p:sp>
    </p:spTree>
    <p:extLst>
      <p:ext uri="{BB962C8B-B14F-4D97-AF65-F5344CB8AC3E}">
        <p14:creationId xmlns:p14="http://schemas.microsoft.com/office/powerpoint/2010/main" val="268470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12</a:t>
            </a:fld>
            <a:endParaRPr lang="en-US" dirty="0"/>
          </a:p>
        </p:txBody>
      </p:sp>
    </p:spTree>
    <p:extLst>
      <p:ext uri="{BB962C8B-B14F-4D97-AF65-F5344CB8AC3E}">
        <p14:creationId xmlns:p14="http://schemas.microsoft.com/office/powerpoint/2010/main" val="222791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13</a:t>
            </a:fld>
            <a:endParaRPr lang="en-US" dirty="0"/>
          </a:p>
        </p:txBody>
      </p:sp>
    </p:spTree>
    <p:extLst>
      <p:ext uri="{BB962C8B-B14F-4D97-AF65-F5344CB8AC3E}">
        <p14:creationId xmlns:p14="http://schemas.microsoft.com/office/powerpoint/2010/main" val="63128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14</a:t>
            </a:fld>
            <a:endParaRPr lang="en-US" dirty="0"/>
          </a:p>
        </p:txBody>
      </p:sp>
    </p:spTree>
    <p:extLst>
      <p:ext uri="{BB962C8B-B14F-4D97-AF65-F5344CB8AC3E}">
        <p14:creationId xmlns:p14="http://schemas.microsoft.com/office/powerpoint/2010/main" val="230322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15</a:t>
            </a:fld>
            <a:endParaRPr lang="en-US" dirty="0"/>
          </a:p>
        </p:txBody>
      </p:sp>
    </p:spTree>
    <p:extLst>
      <p:ext uri="{BB962C8B-B14F-4D97-AF65-F5344CB8AC3E}">
        <p14:creationId xmlns:p14="http://schemas.microsoft.com/office/powerpoint/2010/main" val="22170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16</a:t>
            </a:fld>
            <a:endParaRPr lang="en-US" dirty="0"/>
          </a:p>
        </p:txBody>
      </p:sp>
    </p:spTree>
    <p:extLst>
      <p:ext uri="{BB962C8B-B14F-4D97-AF65-F5344CB8AC3E}">
        <p14:creationId xmlns:p14="http://schemas.microsoft.com/office/powerpoint/2010/main" val="1151000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17</a:t>
            </a:fld>
            <a:endParaRPr lang="en-US" dirty="0"/>
          </a:p>
        </p:txBody>
      </p:sp>
    </p:spTree>
    <p:extLst>
      <p:ext uri="{BB962C8B-B14F-4D97-AF65-F5344CB8AC3E}">
        <p14:creationId xmlns:p14="http://schemas.microsoft.com/office/powerpoint/2010/main" val="372555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18</a:t>
            </a:fld>
            <a:endParaRPr lang="en-US" dirty="0"/>
          </a:p>
        </p:txBody>
      </p:sp>
    </p:spTree>
    <p:extLst>
      <p:ext uri="{BB962C8B-B14F-4D97-AF65-F5344CB8AC3E}">
        <p14:creationId xmlns:p14="http://schemas.microsoft.com/office/powerpoint/2010/main" val="2081715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19</a:t>
            </a:fld>
            <a:endParaRPr lang="en-US" dirty="0"/>
          </a:p>
        </p:txBody>
      </p:sp>
    </p:spTree>
    <p:extLst>
      <p:ext uri="{BB962C8B-B14F-4D97-AF65-F5344CB8AC3E}">
        <p14:creationId xmlns:p14="http://schemas.microsoft.com/office/powerpoint/2010/main" val="213494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2</a:t>
            </a:fld>
            <a:endParaRPr lang="en-US" dirty="0"/>
          </a:p>
        </p:txBody>
      </p:sp>
    </p:spTree>
    <p:extLst>
      <p:ext uri="{BB962C8B-B14F-4D97-AF65-F5344CB8AC3E}">
        <p14:creationId xmlns:p14="http://schemas.microsoft.com/office/powerpoint/2010/main" val="286404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3</a:t>
            </a:fld>
            <a:endParaRPr lang="en-US" dirty="0"/>
          </a:p>
        </p:txBody>
      </p:sp>
    </p:spTree>
    <p:extLst>
      <p:ext uri="{BB962C8B-B14F-4D97-AF65-F5344CB8AC3E}">
        <p14:creationId xmlns:p14="http://schemas.microsoft.com/office/powerpoint/2010/main" val="17052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4</a:t>
            </a:fld>
            <a:endParaRPr lang="en-US" dirty="0"/>
          </a:p>
        </p:txBody>
      </p:sp>
    </p:spTree>
    <p:extLst>
      <p:ext uri="{BB962C8B-B14F-4D97-AF65-F5344CB8AC3E}">
        <p14:creationId xmlns:p14="http://schemas.microsoft.com/office/powerpoint/2010/main" val="3834083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5</a:t>
            </a:fld>
            <a:endParaRPr lang="en-US" dirty="0"/>
          </a:p>
        </p:txBody>
      </p:sp>
    </p:spTree>
    <p:extLst>
      <p:ext uri="{BB962C8B-B14F-4D97-AF65-F5344CB8AC3E}">
        <p14:creationId xmlns:p14="http://schemas.microsoft.com/office/powerpoint/2010/main" val="383448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6</a:t>
            </a:fld>
            <a:endParaRPr lang="en-US" dirty="0"/>
          </a:p>
        </p:txBody>
      </p:sp>
    </p:spTree>
    <p:extLst>
      <p:ext uri="{BB962C8B-B14F-4D97-AF65-F5344CB8AC3E}">
        <p14:creationId xmlns:p14="http://schemas.microsoft.com/office/powerpoint/2010/main" val="3140586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7</a:t>
            </a:fld>
            <a:endParaRPr lang="en-US" dirty="0"/>
          </a:p>
        </p:txBody>
      </p:sp>
    </p:spTree>
    <p:extLst>
      <p:ext uri="{BB962C8B-B14F-4D97-AF65-F5344CB8AC3E}">
        <p14:creationId xmlns:p14="http://schemas.microsoft.com/office/powerpoint/2010/main" val="123408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8</a:t>
            </a:fld>
            <a:endParaRPr lang="en-US" dirty="0"/>
          </a:p>
        </p:txBody>
      </p:sp>
    </p:spTree>
    <p:extLst>
      <p:ext uri="{BB962C8B-B14F-4D97-AF65-F5344CB8AC3E}">
        <p14:creationId xmlns:p14="http://schemas.microsoft.com/office/powerpoint/2010/main" val="36988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9</a:t>
            </a:fld>
            <a:endParaRPr lang="en-US" dirty="0"/>
          </a:p>
        </p:txBody>
      </p:sp>
    </p:spTree>
    <p:extLst>
      <p:ext uri="{BB962C8B-B14F-4D97-AF65-F5344CB8AC3E}">
        <p14:creationId xmlns:p14="http://schemas.microsoft.com/office/powerpoint/2010/main" val="575126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64BA9E8-2E38-448B-AD67-A10B0C0F1EBE}"/>
              </a:ext>
            </a:extLst>
          </p:cNvPr>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62808" y="2130425"/>
            <a:ext cx="7772400" cy="1470025"/>
          </a:xfrm>
        </p:spPr>
        <p:txBody>
          <a:bodyPr/>
          <a:lstStyle>
            <a:lvl1pPr algn="r">
              <a:defRPr lang="es-ES_tradnl" sz="2400" b="1" kern="1200" dirty="0">
                <a:solidFill>
                  <a:schemeClr val="tx1">
                    <a:lumMod val="65000"/>
                    <a:lumOff val="35000"/>
                  </a:schemeClr>
                </a:solidFill>
                <a:latin typeface="+mn-lt"/>
                <a:ea typeface="+mn-ea"/>
                <a:cs typeface="+mn-cs"/>
              </a:defRPr>
            </a:lvl1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Subtitle 2"/>
          <p:cNvSpPr>
            <a:spLocks noGrp="1"/>
          </p:cNvSpPr>
          <p:nvPr>
            <p:ph type="subTitle" idx="1"/>
          </p:nvPr>
        </p:nvSpPr>
        <p:spPr>
          <a:xfrm>
            <a:off x="2708031" y="3926254"/>
            <a:ext cx="6400800" cy="1752600"/>
          </a:xfrm>
        </p:spPr>
        <p:txBody>
          <a:bodyPr>
            <a:normAutofit/>
          </a:bodyPr>
          <a:lstStyle>
            <a:lvl1pPr marL="0" indent="0" algn="r" defTabSz="457200" rtl="0" eaLnBrk="1" latinLnBrk="0" hangingPunct="1">
              <a:buNone/>
              <a:defRPr lang="en-US" sz="1800" kern="1200" dirty="0">
                <a:solidFill>
                  <a:srgbClr val="595959"/>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subtitle</a:t>
            </a:r>
            <a:r>
              <a:rPr lang="es-ES_tradnl" dirty="0"/>
              <a:t> </a:t>
            </a:r>
            <a:r>
              <a:rPr lang="es-ES_tradnl" dirty="0" err="1"/>
              <a:t>style</a:t>
            </a:r>
            <a:endParaRPr lang="en-US" dirty="0"/>
          </a:p>
        </p:txBody>
      </p:sp>
      <p:sp>
        <p:nvSpPr>
          <p:cNvPr id="4" name="Date Placeholder 3"/>
          <p:cNvSpPr>
            <a:spLocks noGrp="1"/>
          </p:cNvSpPr>
          <p:nvPr>
            <p:ph type="dt" sz="half" idx="10"/>
          </p:nvPr>
        </p:nvSpPr>
        <p:spPr/>
        <p:txBody>
          <a:bodyPr/>
          <a:lstStyle/>
          <a:p>
            <a:fld id="{818F800F-9FA6-FE45-B974-AB17141DF911}"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05333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A6D51B-7B8D-425D-B23D-E6EE402219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2" name="Title 1"/>
          <p:cNvSpPr>
            <a:spLocks noGrp="1"/>
          </p:cNvSpPr>
          <p:nvPr>
            <p:ph type="title"/>
          </p:nvPr>
        </p:nvSpPr>
        <p:spPr>
          <a:xfrm>
            <a:off x="457200" y="274638"/>
            <a:ext cx="8229600" cy="718893"/>
          </a:xfrm>
        </p:spPr>
        <p:txBody>
          <a:bodyPr/>
          <a:lstStyle>
            <a:lvl1pPr algn="l">
              <a:defRPr lang="es-ES_tradnl" sz="2400" b="1" kern="1200">
                <a:solidFill>
                  <a:schemeClr val="bg1"/>
                </a:solidFill>
                <a:latin typeface="+mn-lt"/>
                <a:ea typeface="+mn-ea"/>
                <a:cs typeface="+mn-cs"/>
              </a:defRPr>
            </a:lvl1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Content Placeholder 2"/>
          <p:cNvSpPr>
            <a:spLocks noGrp="1"/>
          </p:cNvSpPr>
          <p:nvPr>
            <p:ph idx="1"/>
          </p:nvPr>
        </p:nvSpPr>
        <p:spPr>
          <a:xfrm>
            <a:off x="457200" y="1600200"/>
            <a:ext cx="8229600" cy="4525963"/>
          </a:xfrm>
        </p:spPr>
        <p:txBody>
          <a:bodyPr/>
          <a:lstStyle>
            <a:lvl1pPr marL="285750" indent="-285750" algn="l" defTabSz="457200" rtl="0" eaLnBrk="1" latinLnBrk="0" hangingPunct="1">
              <a:buFont typeface="Arial" panose="020B0604020202020204" pitchFamily="34" charset="0"/>
              <a:buChar char="•"/>
              <a:defRPr lang="es-ES_tradnl" sz="2800" i="1" kern="1200" dirty="0">
                <a:solidFill>
                  <a:schemeClr val="tx1">
                    <a:lumMod val="65000"/>
                    <a:lumOff val="35000"/>
                  </a:schemeClr>
                </a:solidFill>
                <a:latin typeface="+mn-lt"/>
                <a:ea typeface="+mn-ea"/>
                <a:cs typeface="+mn-cs"/>
              </a:defRPr>
            </a:lvl1pPr>
            <a:lvl2pPr>
              <a:defRPr lang="es-ES_tradnl" sz="2800" i="1" kern="1200" dirty="0">
                <a:solidFill>
                  <a:schemeClr val="tx1">
                    <a:lumMod val="65000"/>
                    <a:lumOff val="35000"/>
                  </a:schemeClr>
                </a:solidFill>
                <a:latin typeface="+mn-lt"/>
                <a:ea typeface="+mn-ea"/>
                <a:cs typeface="+mn-cs"/>
              </a:defRPr>
            </a:lvl2pPr>
            <a:lvl3pPr>
              <a:defRPr lang="es-ES_tradnl" sz="2400" i="1" kern="1200" dirty="0">
                <a:solidFill>
                  <a:schemeClr val="tx1">
                    <a:lumMod val="65000"/>
                    <a:lumOff val="35000"/>
                  </a:schemeClr>
                </a:solidFill>
                <a:latin typeface="+mn-lt"/>
                <a:ea typeface="+mn-ea"/>
                <a:cs typeface="+mn-cs"/>
              </a:defRPr>
            </a:lvl3pPr>
            <a:lvl4pPr>
              <a:defRPr lang="es-ES_tradnl" sz="2400" i="1" kern="1200" dirty="0">
                <a:solidFill>
                  <a:schemeClr val="tx1">
                    <a:lumMod val="65000"/>
                    <a:lumOff val="35000"/>
                  </a:schemeClr>
                </a:solidFill>
                <a:latin typeface="+mn-lt"/>
                <a:ea typeface="+mn-ea"/>
                <a:cs typeface="+mn-cs"/>
              </a:defRPr>
            </a:lvl4pPr>
            <a:lvl5pPr>
              <a:defRPr lang="en-US" sz="2400" i="1" kern="1200" dirty="0">
                <a:solidFill>
                  <a:schemeClr val="tx1">
                    <a:lumMod val="65000"/>
                    <a:lumOff val="35000"/>
                  </a:schemeClr>
                </a:solidFill>
                <a:latin typeface="+mn-lt"/>
                <a:ea typeface="+mn-ea"/>
                <a:cs typeface="+mn-cs"/>
              </a:defRPr>
            </a:lvl5pPr>
          </a:lstStyle>
          <a:p>
            <a:pPr lvl="0"/>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text</a:t>
            </a:r>
            <a:r>
              <a:rPr lang="es-ES_tradnl" dirty="0"/>
              <a:t> </a:t>
            </a:r>
            <a:r>
              <a:rPr lang="es-ES_tradnl" dirty="0" err="1"/>
              <a:t>styles</a:t>
            </a:r>
            <a:endParaRPr lang="es-ES_tradnl" dirty="0"/>
          </a:p>
          <a:p>
            <a:pPr lvl="1"/>
            <a:r>
              <a:rPr lang="es-ES_tradnl" dirty="0" err="1"/>
              <a:t>Second</a:t>
            </a:r>
            <a:r>
              <a:rPr lang="es-ES_tradnl" dirty="0"/>
              <a:t> </a:t>
            </a:r>
            <a:r>
              <a:rPr lang="es-ES_tradnl" dirty="0" err="1"/>
              <a:t>level</a:t>
            </a:r>
            <a:endParaRPr lang="es-ES_tradnl" dirty="0"/>
          </a:p>
          <a:p>
            <a:pPr lvl="2"/>
            <a:r>
              <a:rPr lang="es-ES_tradnl" dirty="0" err="1"/>
              <a:t>Third</a:t>
            </a:r>
            <a:r>
              <a:rPr lang="es-ES_tradnl" dirty="0"/>
              <a:t> </a:t>
            </a:r>
            <a:r>
              <a:rPr lang="es-ES_tradnl" dirty="0" err="1"/>
              <a:t>level</a:t>
            </a:r>
            <a:endParaRPr lang="es-ES_tradnl" dirty="0"/>
          </a:p>
          <a:p>
            <a:pPr lvl="3"/>
            <a:r>
              <a:rPr lang="es-ES_tradnl" dirty="0" err="1"/>
              <a:t>Fourth</a:t>
            </a:r>
            <a:r>
              <a:rPr lang="es-ES_tradnl" dirty="0"/>
              <a:t> </a:t>
            </a:r>
            <a:r>
              <a:rPr lang="es-ES_tradnl" dirty="0" err="1"/>
              <a:t>level</a:t>
            </a:r>
            <a:endParaRPr lang="es-ES_tradnl" dirty="0"/>
          </a:p>
          <a:p>
            <a:pPr lvl="4"/>
            <a:r>
              <a:rPr lang="es-ES_tradnl" dirty="0" err="1"/>
              <a:t>Fifth</a:t>
            </a:r>
            <a:r>
              <a:rPr lang="es-ES_tradnl" dirty="0"/>
              <a:t> </a:t>
            </a:r>
            <a:r>
              <a:rPr lang="es-ES_tradnl" dirty="0" err="1"/>
              <a:t>level</a:t>
            </a:r>
            <a:endParaRPr lang="en-US" dirty="0"/>
          </a:p>
        </p:txBody>
      </p:sp>
      <p:sp>
        <p:nvSpPr>
          <p:cNvPr id="4" name="Date Placeholder 3"/>
          <p:cNvSpPr>
            <a:spLocks noGrp="1"/>
          </p:cNvSpPr>
          <p:nvPr>
            <p:ph type="dt" sz="half" idx="10"/>
          </p:nvPr>
        </p:nvSpPr>
        <p:spPr/>
        <p:txBody>
          <a:bodyPr/>
          <a:lstStyle/>
          <a:p>
            <a:fld id="{818F800F-9FA6-FE45-B974-AB17141DF911}"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48348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818F800F-9FA6-FE45-B974-AB17141DF911}"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22899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818F800F-9FA6-FE45-B974-AB17141DF911}" type="datetimeFigureOut">
              <a:rPr lang="en-US" smtClean="0"/>
              <a:pPr/>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57800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818F800F-9FA6-FE45-B974-AB17141DF911}" type="datetimeFigureOut">
              <a:rPr lang="en-US" smtClean="0"/>
              <a:pPr/>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12136651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9326E-5D5F-4911-B7E1-B5B46FEA1606}"/>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2" name="Title Placeholder 1"/>
          <p:cNvSpPr>
            <a:spLocks noGrp="1"/>
          </p:cNvSpPr>
          <p:nvPr>
            <p:ph type="title"/>
          </p:nvPr>
        </p:nvSpPr>
        <p:spPr>
          <a:xfrm>
            <a:off x="0" y="302237"/>
            <a:ext cx="8229600" cy="801687"/>
          </a:xfrm>
          <a:prstGeom prst="rect">
            <a:avLst/>
          </a:prstGeom>
        </p:spPr>
        <p:txBody>
          <a:bodyPr vert="horz" lIns="91440" tIns="45720" rIns="91440" bIns="45720" rtlCol="0" anchor="ctr">
            <a:normAutofit/>
          </a:body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text</a:t>
            </a:r>
            <a:r>
              <a:rPr lang="es-ES_tradnl" dirty="0"/>
              <a:t> </a:t>
            </a:r>
            <a:r>
              <a:rPr lang="es-ES_tradnl" dirty="0" err="1"/>
              <a:t>styles</a:t>
            </a:r>
            <a:endParaRPr lang="es-ES_tradnl" dirty="0"/>
          </a:p>
          <a:p>
            <a:pPr lvl="1"/>
            <a:r>
              <a:rPr lang="es-ES_tradnl" dirty="0" err="1"/>
              <a:t>Second</a:t>
            </a:r>
            <a:r>
              <a:rPr lang="es-ES_tradnl" dirty="0"/>
              <a:t> </a:t>
            </a:r>
            <a:r>
              <a:rPr lang="es-ES_tradnl" dirty="0" err="1"/>
              <a:t>level</a:t>
            </a:r>
            <a:endParaRPr lang="es-ES_tradnl" dirty="0"/>
          </a:p>
          <a:p>
            <a:pPr lvl="2"/>
            <a:r>
              <a:rPr lang="es-ES_tradnl" dirty="0" err="1"/>
              <a:t>Third</a:t>
            </a:r>
            <a:r>
              <a:rPr lang="es-ES_tradnl" dirty="0"/>
              <a:t> </a:t>
            </a:r>
            <a:r>
              <a:rPr lang="es-ES_tradnl" dirty="0" err="1"/>
              <a:t>level</a:t>
            </a:r>
            <a:endParaRPr lang="es-ES_tradnl" dirty="0"/>
          </a:p>
          <a:p>
            <a:pPr lvl="3"/>
            <a:r>
              <a:rPr lang="es-ES_tradnl" dirty="0" err="1"/>
              <a:t>Fourth</a:t>
            </a:r>
            <a:r>
              <a:rPr lang="es-ES_tradnl" dirty="0"/>
              <a:t> </a:t>
            </a:r>
            <a:r>
              <a:rPr lang="es-ES_tradnl" dirty="0" err="1"/>
              <a:t>level</a:t>
            </a:r>
            <a:endParaRPr lang="es-ES_tradnl" dirty="0"/>
          </a:p>
          <a:p>
            <a:pPr lvl="4"/>
            <a:r>
              <a:rPr lang="es-ES_tradnl" dirty="0" err="1"/>
              <a:t>Fifth</a:t>
            </a:r>
            <a:r>
              <a:rPr lang="es-ES_tradnl" dirty="0"/>
              <a:t> </a:t>
            </a:r>
            <a:r>
              <a:rPr lang="es-ES_tradnl" dirty="0" err="1"/>
              <a:t>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F800F-9FA6-FE45-B974-AB17141DF911}" type="datetimeFigureOut">
              <a:rPr lang="en-US" smtClean="0"/>
              <a:pPr/>
              <a:t>4/5/2021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1157077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txStyles>
    <p:titleStyle>
      <a:lvl1pPr algn="l" defTabSz="457200" rtl="0" eaLnBrk="1" latinLnBrk="0" hangingPunct="1">
        <a:spcBef>
          <a:spcPct val="0"/>
        </a:spcBef>
        <a:buNone/>
        <a:defRPr lang="en-US" sz="2400" b="1" kern="1200" dirty="0">
          <a:solidFill>
            <a:schemeClr val="bg1"/>
          </a:solidFill>
          <a:latin typeface="+mn-lt"/>
          <a:ea typeface="+mn-ea"/>
          <a:cs typeface="+mn-cs"/>
        </a:defRPr>
      </a:lvl1pPr>
    </p:titleStyle>
    <p:bodyStyle>
      <a:lvl1pPr marL="342900" indent="-342900" algn="l" defTabSz="457200" rtl="0" eaLnBrk="1" latinLnBrk="0" hangingPunct="1">
        <a:spcBef>
          <a:spcPct val="20000"/>
        </a:spcBef>
        <a:buFont typeface="Arial"/>
        <a:buChar char="•"/>
        <a:defRPr lang="es-ES_tradnl" sz="2800" i="1" kern="1200" dirty="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lang="es-ES_tradnl" sz="2800" i="1" kern="1200" dirty="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lang="es-ES_tradnl" sz="2800" i="1" kern="1200" dirty="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lang="es-ES_tradnl" sz="2400" i="1" kern="1200" dirty="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lang="en-US" sz="2400" i="1" kern="1200" dirty="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4551" y="3160037"/>
            <a:ext cx="7029450" cy="1600438"/>
          </a:xfrm>
          <a:prstGeom prst="rect">
            <a:avLst/>
          </a:prstGeom>
          <a:noFill/>
        </p:spPr>
        <p:txBody>
          <a:bodyPr wrap="square" rtlCol="0">
            <a:spAutoFit/>
          </a:bodyPr>
          <a:lstStyle/>
          <a:p>
            <a:pPr algn="r"/>
            <a:r>
              <a:rPr lang="es-CO" sz="2400" b="1" dirty="0">
                <a:solidFill>
                  <a:schemeClr val="tx1">
                    <a:lumMod val="65000"/>
                    <a:lumOff val="35000"/>
                  </a:schemeClr>
                </a:solidFill>
              </a:rPr>
              <a:t>Estructuras</a:t>
            </a:r>
            <a:r>
              <a:rPr lang="en-US" sz="2400" b="1" dirty="0">
                <a:solidFill>
                  <a:schemeClr val="tx1">
                    <a:lumMod val="65000"/>
                    <a:lumOff val="35000"/>
                  </a:schemeClr>
                </a:solidFill>
              </a:rPr>
              <a:t> de </a:t>
            </a:r>
            <a:r>
              <a:rPr lang="es-CO" sz="2400" b="1" dirty="0">
                <a:solidFill>
                  <a:schemeClr val="tx1">
                    <a:lumMod val="65000"/>
                    <a:lumOff val="35000"/>
                  </a:schemeClr>
                </a:solidFill>
              </a:rPr>
              <a:t>Datos</a:t>
            </a:r>
          </a:p>
          <a:p>
            <a:pPr algn="r"/>
            <a:endParaRPr lang="en-US" sz="2400" b="1" dirty="0">
              <a:solidFill>
                <a:schemeClr val="tx1">
                  <a:lumMod val="65000"/>
                  <a:lumOff val="35000"/>
                </a:schemeClr>
              </a:solidFill>
            </a:endParaRPr>
          </a:p>
          <a:p>
            <a:pPr algn="r"/>
            <a:r>
              <a:rPr lang="es-CO" dirty="0">
                <a:solidFill>
                  <a:srgbClr val="595959"/>
                </a:solidFill>
              </a:rPr>
              <a:t>Arles Rodríguez</a:t>
            </a:r>
            <a:endParaRPr lang="es-CO" sz="2400" baseline="30000" dirty="0">
              <a:solidFill>
                <a:srgbClr val="595959"/>
              </a:solidFill>
            </a:endParaRPr>
          </a:p>
          <a:p>
            <a:pPr algn="r"/>
            <a:endParaRPr lang="es-CO" sz="2400" baseline="30000" dirty="0">
              <a:solidFill>
                <a:srgbClr val="595959"/>
              </a:solidFill>
            </a:endParaRPr>
          </a:p>
          <a:p>
            <a:pPr algn="r"/>
            <a:r>
              <a:rPr lang="es-CO" sz="2400" baseline="30000" dirty="0">
                <a:solidFill>
                  <a:srgbClr val="595959"/>
                </a:solidFill>
              </a:rPr>
              <a:t>arlese.rodriguezp@konradlorenz.edu.co</a:t>
            </a:r>
          </a:p>
        </p:txBody>
      </p:sp>
      <p:sp>
        <p:nvSpPr>
          <p:cNvPr id="3" name="TextBox 2">
            <a:extLst>
              <a:ext uri="{FF2B5EF4-FFF2-40B4-BE49-F238E27FC236}">
                <a16:creationId xmlns:a16="http://schemas.microsoft.com/office/drawing/2014/main" id="{1B34E333-D411-4ACC-A776-CA6AC28172FC}"/>
              </a:ext>
            </a:extLst>
          </p:cNvPr>
          <p:cNvSpPr txBox="1"/>
          <p:nvPr/>
        </p:nvSpPr>
        <p:spPr>
          <a:xfrm>
            <a:off x="0" y="6519446"/>
            <a:ext cx="3639845" cy="338554"/>
          </a:xfrm>
          <a:prstGeom prst="rect">
            <a:avLst/>
          </a:prstGeom>
          <a:noFill/>
        </p:spPr>
        <p:txBody>
          <a:bodyPr wrap="square" rtlCol="0">
            <a:spAutoFit/>
          </a:bodyPr>
          <a:lstStyle/>
          <a:p>
            <a:pPr algn="r"/>
            <a:r>
              <a:rPr lang="es-CO" sz="1600" i="1" dirty="0">
                <a:solidFill>
                  <a:schemeClr val="tx1">
                    <a:lumMod val="65000"/>
                    <a:lumOff val="35000"/>
                  </a:schemeClr>
                </a:solidFill>
              </a:rPr>
              <a:t>Semillero de Maratones de Programación</a:t>
            </a:r>
            <a:endParaRPr lang="es-CO" sz="1600" i="1" baseline="30000" dirty="0">
              <a:solidFill>
                <a:srgbClr val="595959"/>
              </a:solidFill>
            </a:endParaRPr>
          </a:p>
        </p:txBody>
      </p:sp>
    </p:spTree>
    <p:extLst>
      <p:ext uri="{BB962C8B-B14F-4D97-AF65-F5344CB8AC3E}">
        <p14:creationId xmlns:p14="http://schemas.microsoft.com/office/powerpoint/2010/main" val="417850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Queue</a:t>
            </a:r>
          </a:p>
        </p:txBody>
      </p:sp>
      <p:pic>
        <p:nvPicPr>
          <p:cNvPr id="4098" name="Picture 2" descr="Personas, Ciudad, Multitud, Grupo, Línea, De Largo">
            <a:extLst>
              <a:ext uri="{FF2B5EF4-FFF2-40B4-BE49-F238E27FC236}">
                <a16:creationId xmlns:a16="http://schemas.microsoft.com/office/drawing/2014/main" id="{25737008-5F5A-4D79-8084-FA24696BD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5" y="1150398"/>
            <a:ext cx="3417903" cy="227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52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120032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 poseen un comportamiento FIFO.</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4" name="Picture 3">
            <a:extLst>
              <a:ext uri="{FF2B5EF4-FFF2-40B4-BE49-F238E27FC236}">
                <a16:creationId xmlns:a16="http://schemas.microsoft.com/office/drawing/2014/main" id="{73B8C978-F46F-4089-AEC2-3FF15057A998}"/>
              </a:ext>
            </a:extLst>
          </p:cNvPr>
          <p:cNvPicPr>
            <a:picLocks noChangeAspect="1"/>
          </p:cNvPicPr>
          <p:nvPr/>
        </p:nvPicPr>
        <p:blipFill>
          <a:blip r:embed="rId4"/>
          <a:stretch>
            <a:fillRect/>
          </a:stretch>
        </p:blipFill>
        <p:spPr>
          <a:xfrm>
            <a:off x="887120" y="2419485"/>
            <a:ext cx="3419475" cy="723900"/>
          </a:xfrm>
          <a:prstGeom prst="rect">
            <a:avLst/>
          </a:prstGeom>
        </p:spPr>
      </p:pic>
      <p:pic>
        <p:nvPicPr>
          <p:cNvPr id="9" name="Picture 8">
            <a:extLst>
              <a:ext uri="{FF2B5EF4-FFF2-40B4-BE49-F238E27FC236}">
                <a16:creationId xmlns:a16="http://schemas.microsoft.com/office/drawing/2014/main" id="{7E7AB67B-4CE0-4721-A386-5E268F888767}"/>
              </a:ext>
            </a:extLst>
          </p:cNvPr>
          <p:cNvPicPr>
            <a:picLocks noChangeAspect="1"/>
          </p:cNvPicPr>
          <p:nvPr/>
        </p:nvPicPr>
        <p:blipFill>
          <a:blip r:embed="rId5"/>
          <a:stretch>
            <a:fillRect/>
          </a:stretch>
        </p:blipFill>
        <p:spPr>
          <a:xfrm>
            <a:off x="887120" y="3808133"/>
            <a:ext cx="5810250" cy="314325"/>
          </a:xfrm>
          <a:prstGeom prst="rect">
            <a:avLst/>
          </a:prstGeom>
        </p:spPr>
      </p:pic>
    </p:spTree>
    <p:extLst>
      <p:ext uri="{BB962C8B-B14F-4D97-AF65-F5344CB8AC3E}">
        <p14:creationId xmlns:p14="http://schemas.microsoft.com/office/powerpoint/2010/main" val="162075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2069367"/>
            <a:ext cx="8699257" cy="3539430"/>
          </a:xfrm>
          <a:prstGeom prst="rect">
            <a:avLst/>
          </a:prstGeom>
          <a:noFill/>
        </p:spPr>
        <p:txBody>
          <a:bodyPr wrap="square">
            <a:spAutoFit/>
          </a:bodyPr>
          <a:lstStyle/>
          <a:p>
            <a:pPr marL="800100" lvl="1" indent="-342900">
              <a:buFont typeface="Arial" panose="020B0604020202020204" pitchFamily="34" charset="0"/>
              <a:buChar char="•"/>
            </a:pPr>
            <a:r>
              <a:rPr lang="es-CO" sz="2800" dirty="0" err="1">
                <a:solidFill>
                  <a:schemeClr val="tx1">
                    <a:lumMod val="65000"/>
                    <a:lumOff val="35000"/>
                  </a:schemeClr>
                </a:solidFill>
              </a:rPr>
              <a:t>add</a:t>
            </a:r>
            <a:r>
              <a:rPr lang="es-CO" sz="2800" dirty="0">
                <a:solidFill>
                  <a:schemeClr val="tx1">
                    <a:lumMod val="65000"/>
                    <a:lumOff val="35000"/>
                  </a:schemeClr>
                </a:solidFill>
              </a:rPr>
              <a:t>(data): Añade el valor data al final de la Cola.</a:t>
            </a:r>
          </a:p>
          <a:p>
            <a:pPr marL="800100" lvl="1" indent="-342900">
              <a:buFont typeface="Arial" panose="020B0604020202020204" pitchFamily="34" charset="0"/>
              <a:buChar char="•"/>
            </a:pPr>
            <a:r>
              <a:rPr lang="es-CO" sz="2800" dirty="0" err="1">
                <a:solidFill>
                  <a:schemeClr val="tx1">
                    <a:lumMod val="65000"/>
                    <a:lumOff val="35000"/>
                  </a:schemeClr>
                </a:solidFill>
              </a:rPr>
              <a:t>peek</a:t>
            </a:r>
            <a:r>
              <a:rPr lang="es-CO" sz="2800" dirty="0">
                <a:solidFill>
                  <a:schemeClr val="tx1">
                    <a:lumMod val="65000"/>
                    <a:lumOff val="35000"/>
                  </a:schemeClr>
                </a:solidFill>
              </a:rPr>
              <a:t>( ): Retorna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poll</a:t>
            </a:r>
            <a:r>
              <a:rPr lang="es-CO" sz="2800" dirty="0">
                <a:solidFill>
                  <a:schemeClr val="tx1">
                    <a:lumMod val="65000"/>
                    <a:lumOff val="35000"/>
                  </a:schemeClr>
                </a:solidFill>
              </a:rPr>
              <a:t>( ): Retorna y elimina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size</a:t>
            </a:r>
            <a:r>
              <a:rPr lang="es-CO" sz="2800" dirty="0">
                <a:solidFill>
                  <a:schemeClr val="tx1">
                    <a:lumMod val="65000"/>
                    <a:lumOff val="35000"/>
                  </a:schemeClr>
                </a:solidFill>
              </a:rPr>
              <a:t>( ): Retorna la cantidad de elementos que se encuentran en la Cola.</a:t>
            </a:r>
          </a:p>
          <a:p>
            <a:pPr marL="800100" lvl="1" indent="-342900">
              <a:buFont typeface="Arial" panose="020B0604020202020204" pitchFamily="34" charset="0"/>
              <a:buChar char="•"/>
            </a:pPr>
            <a:r>
              <a:rPr lang="es-CO" sz="2800" dirty="0" err="1">
                <a:solidFill>
                  <a:schemeClr val="tx1">
                    <a:lumMod val="65000"/>
                    <a:lumOff val="35000"/>
                  </a:schemeClr>
                </a:solidFill>
              </a:rPr>
              <a:t>isEmpty</a:t>
            </a:r>
            <a:r>
              <a:rPr lang="es-CO" sz="2800" dirty="0">
                <a:solidFill>
                  <a:schemeClr val="tx1">
                    <a:lumMod val="65000"/>
                    <a:lumOff val="35000"/>
                  </a:schemeClr>
                </a:solidFill>
              </a:rPr>
              <a:t>( ): Retorna un </a:t>
            </a:r>
            <a:r>
              <a:rPr lang="es-CO" sz="2800" dirty="0" err="1">
                <a:solidFill>
                  <a:schemeClr val="tx1">
                    <a:lumMod val="65000"/>
                    <a:lumOff val="35000"/>
                  </a:schemeClr>
                </a:solidFill>
              </a:rPr>
              <a:t>boolean</a:t>
            </a:r>
            <a:r>
              <a:rPr lang="es-CO" sz="2800" dirty="0">
                <a:solidFill>
                  <a:schemeClr val="tx1">
                    <a:lumMod val="65000"/>
                    <a:lumOff val="35000"/>
                  </a:schemeClr>
                </a:solidFill>
              </a:rPr>
              <a:t> que indica si la Cola se encuentra </a:t>
            </a:r>
            <a:r>
              <a:rPr lang="es-CO" sz="2800" dirty="0" err="1">
                <a:solidFill>
                  <a:schemeClr val="tx1">
                    <a:lumMod val="65000"/>
                    <a:lumOff val="35000"/>
                  </a:schemeClr>
                </a:solidFill>
              </a:rPr>
              <a:t>vacia</a:t>
            </a:r>
            <a:r>
              <a:rPr lang="es-CO" sz="2800" dirty="0">
                <a:solidFill>
                  <a:schemeClr val="tx1">
                    <a:lumMod val="65000"/>
                    <a:lumOff val="35000"/>
                  </a:schemeClr>
                </a:solidFill>
              </a:rPr>
              <a:t>.</a:t>
            </a:r>
          </a:p>
        </p:txBody>
      </p:sp>
    </p:spTree>
    <p:extLst>
      <p:ext uri="{BB962C8B-B14F-4D97-AF65-F5344CB8AC3E}">
        <p14:creationId xmlns:p14="http://schemas.microsoft.com/office/powerpoint/2010/main" val="404862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pic>
        <p:nvPicPr>
          <p:cNvPr id="3" name="Picture 2" descr="Cómo colarse en cualquier sitio | bejar.biz">
            <a:extLst>
              <a:ext uri="{FF2B5EF4-FFF2-40B4-BE49-F238E27FC236}">
                <a16:creationId xmlns:a16="http://schemas.microsoft.com/office/drawing/2014/main" id="{13E7F805-414E-4A6E-9A1D-4FBD82984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86" y="1150429"/>
            <a:ext cx="27432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D4A077-6C87-4F69-BF3B-CCCD7FD6656E}"/>
              </a:ext>
            </a:extLst>
          </p:cNvPr>
          <p:cNvSpPr txBox="1"/>
          <p:nvPr/>
        </p:nvSpPr>
        <p:spPr>
          <a:xfrm>
            <a:off x="359545" y="4092326"/>
            <a:ext cx="4572000" cy="2031325"/>
          </a:xfrm>
          <a:prstGeom prst="rect">
            <a:avLst/>
          </a:prstGeom>
          <a:noFill/>
        </p:spPr>
        <p:txBody>
          <a:bodyPr wrap="square">
            <a:spAutoFit/>
          </a:bodyPr>
          <a:lstStyle/>
          <a:p>
            <a:r>
              <a:rPr lang="es-CO" b="0" i="0" dirty="0">
                <a:solidFill>
                  <a:srgbClr val="222222"/>
                </a:solidFill>
                <a:effectLst/>
                <a:latin typeface="Source Sans Pro" panose="020B0503030403020204" pitchFamily="34" charset="0"/>
              </a:rPr>
              <a:t>Una cola de prioridad al igual que una cola solo permite acceder al elemento que se encuentra al inicio de la estructura, pero al momento de realizar la inserción la cola toma en cuenta la prioridad asociada al elemento para ordenar todos los datos existentes en la cola.</a:t>
            </a:r>
            <a:endParaRPr lang="en-GB" dirty="0"/>
          </a:p>
        </p:txBody>
      </p:sp>
    </p:spTree>
    <p:extLst>
      <p:ext uri="{BB962C8B-B14F-4D97-AF65-F5344CB8AC3E}">
        <p14:creationId xmlns:p14="http://schemas.microsoft.com/office/powerpoint/2010/main" val="1586449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115410" y="1204572"/>
            <a:ext cx="7878073" cy="120032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 su comportamiento depende del orden del elemento que se va  agregar.</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CA571878-8BCC-48C1-AE94-FD09FDF746BA}"/>
              </a:ext>
            </a:extLst>
          </p:cNvPr>
          <p:cNvPicPr>
            <a:picLocks noChangeAspect="1"/>
          </p:cNvPicPr>
          <p:nvPr/>
        </p:nvPicPr>
        <p:blipFill>
          <a:blip r:embed="rId4"/>
          <a:stretch>
            <a:fillRect/>
          </a:stretch>
        </p:blipFill>
        <p:spPr>
          <a:xfrm>
            <a:off x="887120" y="2405524"/>
            <a:ext cx="3952875" cy="466725"/>
          </a:xfrm>
          <a:prstGeom prst="rect">
            <a:avLst/>
          </a:prstGeom>
        </p:spPr>
      </p:pic>
      <p:pic>
        <p:nvPicPr>
          <p:cNvPr id="7" name="Picture 6">
            <a:extLst>
              <a:ext uri="{FF2B5EF4-FFF2-40B4-BE49-F238E27FC236}">
                <a16:creationId xmlns:a16="http://schemas.microsoft.com/office/drawing/2014/main" id="{423604EB-D9EA-4A27-8490-67C81036BEF4}"/>
              </a:ext>
            </a:extLst>
          </p:cNvPr>
          <p:cNvPicPr>
            <a:picLocks noChangeAspect="1"/>
          </p:cNvPicPr>
          <p:nvPr/>
        </p:nvPicPr>
        <p:blipFill>
          <a:blip r:embed="rId5"/>
          <a:stretch>
            <a:fillRect/>
          </a:stretch>
        </p:blipFill>
        <p:spPr>
          <a:xfrm>
            <a:off x="887120" y="3076575"/>
            <a:ext cx="7172325" cy="352425"/>
          </a:xfrm>
          <a:prstGeom prst="rect">
            <a:avLst/>
          </a:prstGeom>
        </p:spPr>
      </p:pic>
    </p:spTree>
    <p:extLst>
      <p:ext uri="{BB962C8B-B14F-4D97-AF65-F5344CB8AC3E}">
        <p14:creationId xmlns:p14="http://schemas.microsoft.com/office/powerpoint/2010/main" val="174426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2069367"/>
            <a:ext cx="8699257" cy="3539430"/>
          </a:xfrm>
          <a:prstGeom prst="rect">
            <a:avLst/>
          </a:prstGeom>
          <a:noFill/>
        </p:spPr>
        <p:txBody>
          <a:bodyPr wrap="square">
            <a:spAutoFit/>
          </a:bodyPr>
          <a:lstStyle/>
          <a:p>
            <a:pPr marL="800100" lvl="1" indent="-342900">
              <a:buFont typeface="Arial" panose="020B0604020202020204" pitchFamily="34" charset="0"/>
              <a:buChar char="•"/>
            </a:pPr>
            <a:r>
              <a:rPr lang="es-CO" sz="2800" dirty="0" err="1">
                <a:solidFill>
                  <a:schemeClr val="tx1">
                    <a:lumMod val="65000"/>
                    <a:lumOff val="35000"/>
                  </a:schemeClr>
                </a:solidFill>
              </a:rPr>
              <a:t>add</a:t>
            </a:r>
            <a:r>
              <a:rPr lang="es-CO" sz="2800" dirty="0">
                <a:solidFill>
                  <a:schemeClr val="tx1">
                    <a:lumMod val="65000"/>
                    <a:lumOff val="35000"/>
                  </a:schemeClr>
                </a:solidFill>
              </a:rPr>
              <a:t>(data): Añade el valor data al final de la Cola.</a:t>
            </a:r>
          </a:p>
          <a:p>
            <a:pPr marL="800100" lvl="1" indent="-342900">
              <a:buFont typeface="Arial" panose="020B0604020202020204" pitchFamily="34" charset="0"/>
              <a:buChar char="•"/>
            </a:pPr>
            <a:r>
              <a:rPr lang="es-CO" sz="2800" dirty="0" err="1">
                <a:solidFill>
                  <a:schemeClr val="tx1">
                    <a:lumMod val="65000"/>
                    <a:lumOff val="35000"/>
                  </a:schemeClr>
                </a:solidFill>
              </a:rPr>
              <a:t>peek</a:t>
            </a:r>
            <a:r>
              <a:rPr lang="es-CO" sz="2800" dirty="0">
                <a:solidFill>
                  <a:schemeClr val="tx1">
                    <a:lumMod val="65000"/>
                    <a:lumOff val="35000"/>
                  </a:schemeClr>
                </a:solidFill>
              </a:rPr>
              <a:t>( ): Retorna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poll</a:t>
            </a:r>
            <a:r>
              <a:rPr lang="es-CO" sz="2800" dirty="0">
                <a:solidFill>
                  <a:schemeClr val="tx1">
                    <a:lumMod val="65000"/>
                    <a:lumOff val="35000"/>
                  </a:schemeClr>
                </a:solidFill>
              </a:rPr>
              <a:t>( ): Retorna y elimina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size</a:t>
            </a:r>
            <a:r>
              <a:rPr lang="es-CO" sz="2800" dirty="0">
                <a:solidFill>
                  <a:schemeClr val="tx1">
                    <a:lumMod val="65000"/>
                    <a:lumOff val="35000"/>
                  </a:schemeClr>
                </a:solidFill>
              </a:rPr>
              <a:t>( ): Retorna la cantidad de elementos que se encuentran en la Cola.</a:t>
            </a:r>
          </a:p>
          <a:p>
            <a:pPr marL="800100" lvl="1" indent="-342900">
              <a:buFont typeface="Arial" panose="020B0604020202020204" pitchFamily="34" charset="0"/>
              <a:buChar char="•"/>
            </a:pPr>
            <a:r>
              <a:rPr lang="es-CO" sz="2800" dirty="0" err="1">
                <a:solidFill>
                  <a:schemeClr val="tx1">
                    <a:lumMod val="65000"/>
                    <a:lumOff val="35000"/>
                  </a:schemeClr>
                </a:solidFill>
              </a:rPr>
              <a:t>isEmpty</a:t>
            </a:r>
            <a:r>
              <a:rPr lang="es-CO" sz="2800" dirty="0">
                <a:solidFill>
                  <a:schemeClr val="tx1">
                    <a:lumMod val="65000"/>
                    <a:lumOff val="35000"/>
                  </a:schemeClr>
                </a:solidFill>
              </a:rPr>
              <a:t>( ): Retorna un </a:t>
            </a:r>
            <a:r>
              <a:rPr lang="es-CO" sz="2800" dirty="0" err="1">
                <a:solidFill>
                  <a:schemeClr val="tx1">
                    <a:lumMod val="65000"/>
                    <a:lumOff val="35000"/>
                  </a:schemeClr>
                </a:solidFill>
              </a:rPr>
              <a:t>boolean</a:t>
            </a:r>
            <a:r>
              <a:rPr lang="es-CO" sz="2800" dirty="0">
                <a:solidFill>
                  <a:schemeClr val="tx1">
                    <a:lumMod val="65000"/>
                    <a:lumOff val="35000"/>
                  </a:schemeClr>
                </a:solidFill>
              </a:rPr>
              <a:t> que indica si la Cola se encuentra </a:t>
            </a:r>
            <a:r>
              <a:rPr lang="es-CO" sz="2800" dirty="0" err="1">
                <a:solidFill>
                  <a:schemeClr val="tx1">
                    <a:lumMod val="65000"/>
                    <a:lumOff val="35000"/>
                  </a:schemeClr>
                </a:solidFill>
              </a:rPr>
              <a:t>vacia</a:t>
            </a:r>
            <a:r>
              <a:rPr lang="es-CO" sz="2800" dirty="0">
                <a:solidFill>
                  <a:schemeClr val="tx1">
                    <a:lumMod val="65000"/>
                    <a:lumOff val="35000"/>
                  </a:schemeClr>
                </a:solidFill>
              </a:rPr>
              <a:t>.</a:t>
            </a:r>
          </a:p>
        </p:txBody>
      </p:sp>
    </p:spTree>
    <p:extLst>
      <p:ext uri="{BB962C8B-B14F-4D97-AF65-F5344CB8AC3E}">
        <p14:creationId xmlns:p14="http://schemas.microsoft.com/office/powerpoint/2010/main" val="178603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Deque (</a:t>
            </a:r>
            <a:r>
              <a:rPr lang="es-CO" sz="2400" b="1" dirty="0" err="1">
                <a:solidFill>
                  <a:schemeClr val="bg1"/>
                </a:solidFill>
                <a:latin typeface="Arial" panose="020B0604020202020204" pitchFamily="34" charset="0"/>
                <a:cs typeface="Arial" panose="020B0604020202020204" pitchFamily="34" charset="0"/>
              </a:rPr>
              <a:t>bicola</a:t>
            </a:r>
            <a:r>
              <a:rPr lang="es-CO" sz="2400" b="1" dirty="0">
                <a:solidFill>
                  <a:schemeClr val="bg1"/>
                </a:solidFill>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D6D4A077-6C87-4F69-BF3B-CCCD7FD6656E}"/>
              </a:ext>
            </a:extLst>
          </p:cNvPr>
          <p:cNvSpPr txBox="1"/>
          <p:nvPr/>
        </p:nvSpPr>
        <p:spPr>
          <a:xfrm>
            <a:off x="359545" y="4092326"/>
            <a:ext cx="4572000" cy="2031325"/>
          </a:xfrm>
          <a:prstGeom prst="rect">
            <a:avLst/>
          </a:prstGeom>
          <a:noFill/>
        </p:spPr>
        <p:txBody>
          <a:bodyPr wrap="square">
            <a:spAutoFit/>
          </a:bodyPr>
          <a:lstStyle/>
          <a:p>
            <a:r>
              <a:rPr lang="es-CO" b="0" i="0" dirty="0">
                <a:solidFill>
                  <a:srgbClr val="222222"/>
                </a:solidFill>
                <a:effectLst/>
                <a:latin typeface="Source Sans Pro" panose="020B0503030403020204" pitchFamily="34" charset="0"/>
              </a:rPr>
              <a:t>Una cola de prioridad al igual que una cola solo permite acceder al elemento que se encuentra al inicio de la estructura, pero al momento de realizar la inserción la cola toma en cuenta la prioridad asociada al elemento para ordenar todos los datos existentes en la cola.</a:t>
            </a:r>
            <a:endParaRPr lang="en-GB" dirty="0"/>
          </a:p>
        </p:txBody>
      </p:sp>
    </p:spTree>
    <p:extLst>
      <p:ext uri="{BB962C8B-B14F-4D97-AF65-F5344CB8AC3E}">
        <p14:creationId xmlns:p14="http://schemas.microsoft.com/office/powerpoint/2010/main" val="2505877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115410" y="1204572"/>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4" name="Picture 3">
            <a:extLst>
              <a:ext uri="{FF2B5EF4-FFF2-40B4-BE49-F238E27FC236}">
                <a16:creationId xmlns:a16="http://schemas.microsoft.com/office/drawing/2014/main" id="{B60DE93C-7CB6-4314-8E8C-48DB5D00B68A}"/>
              </a:ext>
            </a:extLst>
          </p:cNvPr>
          <p:cNvPicPr>
            <a:picLocks noChangeAspect="1"/>
          </p:cNvPicPr>
          <p:nvPr/>
        </p:nvPicPr>
        <p:blipFill>
          <a:blip r:embed="rId4"/>
          <a:stretch>
            <a:fillRect/>
          </a:stretch>
        </p:blipFill>
        <p:spPr>
          <a:xfrm>
            <a:off x="728662" y="2035569"/>
            <a:ext cx="4029075" cy="819150"/>
          </a:xfrm>
          <a:prstGeom prst="rect">
            <a:avLst/>
          </a:prstGeom>
        </p:spPr>
      </p:pic>
      <p:pic>
        <p:nvPicPr>
          <p:cNvPr id="8" name="Picture 7">
            <a:extLst>
              <a:ext uri="{FF2B5EF4-FFF2-40B4-BE49-F238E27FC236}">
                <a16:creationId xmlns:a16="http://schemas.microsoft.com/office/drawing/2014/main" id="{78AF400A-5CBB-49AD-B369-0306FB897D0F}"/>
              </a:ext>
            </a:extLst>
          </p:cNvPr>
          <p:cNvPicPr>
            <a:picLocks noChangeAspect="1"/>
          </p:cNvPicPr>
          <p:nvPr/>
        </p:nvPicPr>
        <p:blipFill>
          <a:blip r:embed="rId5"/>
          <a:stretch>
            <a:fillRect/>
          </a:stretch>
        </p:blipFill>
        <p:spPr>
          <a:xfrm>
            <a:off x="728662" y="3104040"/>
            <a:ext cx="4391025" cy="419100"/>
          </a:xfrm>
          <a:prstGeom prst="rect">
            <a:avLst/>
          </a:prstGeom>
        </p:spPr>
      </p:pic>
    </p:spTree>
    <p:extLst>
      <p:ext uri="{BB962C8B-B14F-4D97-AF65-F5344CB8AC3E}">
        <p14:creationId xmlns:p14="http://schemas.microsoft.com/office/powerpoint/2010/main" val="304704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410926"/>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1936202"/>
            <a:ext cx="8699257" cy="4832092"/>
          </a:xfrm>
          <a:prstGeom prst="rect">
            <a:avLst/>
          </a:prstGeom>
          <a:noFill/>
        </p:spPr>
        <p:txBody>
          <a:bodyPr wrap="square">
            <a:spAutoFit/>
          </a:bodyPr>
          <a:lstStyle/>
          <a:p>
            <a:pPr marL="800100" lvl="1" indent="-342900">
              <a:buFont typeface="Arial" panose="020B0604020202020204" pitchFamily="34" charset="0"/>
              <a:buChar char="•"/>
            </a:pPr>
            <a:r>
              <a:rPr lang="es-CO" sz="2800" dirty="0" err="1">
                <a:solidFill>
                  <a:schemeClr val="tx1">
                    <a:lumMod val="65000"/>
                    <a:lumOff val="35000"/>
                  </a:schemeClr>
                </a:solidFill>
              </a:rPr>
              <a:t>add</a:t>
            </a:r>
            <a:r>
              <a:rPr lang="es-CO" sz="2800" dirty="0">
                <a:solidFill>
                  <a:schemeClr val="tx1">
                    <a:lumMod val="65000"/>
                    <a:lumOff val="35000"/>
                  </a:schemeClr>
                </a:solidFill>
              </a:rPr>
              <a:t>(data): Añade el valor data al final de la Deque.</a:t>
            </a:r>
          </a:p>
          <a:p>
            <a:pPr marL="800100" lvl="1" indent="-342900">
              <a:buFont typeface="Arial" panose="020B0604020202020204" pitchFamily="34" charset="0"/>
              <a:buChar char="•"/>
            </a:pPr>
            <a:r>
              <a:rPr lang="es-CO" sz="2800" dirty="0" err="1">
                <a:solidFill>
                  <a:schemeClr val="tx1">
                    <a:lumMod val="65000"/>
                    <a:lumOff val="35000"/>
                  </a:schemeClr>
                </a:solidFill>
              </a:rPr>
              <a:t>addFirst</a:t>
            </a:r>
            <a:r>
              <a:rPr lang="es-CO" sz="2800" dirty="0">
                <a:solidFill>
                  <a:schemeClr val="tx1">
                    <a:lumMod val="65000"/>
                    <a:lumOff val="35000"/>
                  </a:schemeClr>
                </a:solidFill>
              </a:rPr>
              <a:t>(data): Añade el valor data al inicio de la Deque.</a:t>
            </a:r>
          </a:p>
          <a:p>
            <a:pPr marL="800100" lvl="1" indent="-342900">
              <a:buFont typeface="Arial" panose="020B0604020202020204" pitchFamily="34" charset="0"/>
              <a:buChar char="•"/>
            </a:pPr>
            <a:r>
              <a:rPr lang="es-CO" sz="2800" dirty="0" err="1">
                <a:solidFill>
                  <a:schemeClr val="tx1">
                    <a:lumMod val="65000"/>
                    <a:lumOff val="35000"/>
                  </a:schemeClr>
                </a:solidFill>
              </a:rPr>
              <a:t>pollFirst</a:t>
            </a:r>
            <a:r>
              <a:rPr lang="es-CO" sz="2800" dirty="0">
                <a:solidFill>
                  <a:schemeClr val="tx1">
                    <a:lumMod val="65000"/>
                    <a:lumOff val="35000"/>
                  </a:schemeClr>
                </a:solidFill>
              </a:rPr>
              <a:t>( ): Retorna y elimina el elemento del inicio de la Deque.</a:t>
            </a:r>
          </a:p>
          <a:p>
            <a:pPr marL="800100" lvl="1" indent="-342900">
              <a:buFont typeface="Arial" panose="020B0604020202020204" pitchFamily="34" charset="0"/>
              <a:buChar char="•"/>
            </a:pPr>
            <a:r>
              <a:rPr lang="es-CO" sz="2800" dirty="0" err="1">
                <a:solidFill>
                  <a:schemeClr val="tx1">
                    <a:lumMod val="65000"/>
                    <a:lumOff val="35000"/>
                  </a:schemeClr>
                </a:solidFill>
              </a:rPr>
              <a:t>pollLast</a:t>
            </a:r>
            <a:r>
              <a:rPr lang="es-CO" sz="2800" dirty="0">
                <a:solidFill>
                  <a:schemeClr val="tx1">
                    <a:lumMod val="65000"/>
                    <a:lumOff val="35000"/>
                  </a:schemeClr>
                </a:solidFill>
              </a:rPr>
              <a:t>( ): Retorna y elimina el elemento del final de la Deque.</a:t>
            </a:r>
          </a:p>
          <a:p>
            <a:pPr marL="800100" lvl="1" indent="-342900">
              <a:buFont typeface="Arial" panose="020B0604020202020204" pitchFamily="34" charset="0"/>
              <a:buChar char="•"/>
            </a:pPr>
            <a:r>
              <a:rPr lang="es-CO" sz="2800" dirty="0" err="1">
                <a:solidFill>
                  <a:schemeClr val="tx1">
                    <a:lumMod val="65000"/>
                    <a:lumOff val="35000"/>
                  </a:schemeClr>
                </a:solidFill>
              </a:rPr>
              <a:t>peekFirst</a:t>
            </a:r>
            <a:r>
              <a:rPr lang="es-CO" sz="2800" dirty="0">
                <a:solidFill>
                  <a:schemeClr val="tx1">
                    <a:lumMod val="65000"/>
                    <a:lumOff val="35000"/>
                  </a:schemeClr>
                </a:solidFill>
              </a:rPr>
              <a:t>( ): Retorna el elemento del inicio de la Deque.</a:t>
            </a:r>
          </a:p>
          <a:p>
            <a:pPr marL="800100" lvl="1" indent="-342900">
              <a:buFont typeface="Arial" panose="020B0604020202020204" pitchFamily="34" charset="0"/>
              <a:buChar char="•"/>
            </a:pPr>
            <a:r>
              <a:rPr lang="es-CO" sz="2800" dirty="0" err="1">
                <a:solidFill>
                  <a:schemeClr val="tx1">
                    <a:lumMod val="65000"/>
                    <a:lumOff val="35000"/>
                  </a:schemeClr>
                </a:solidFill>
              </a:rPr>
              <a:t>peekLast</a:t>
            </a:r>
            <a:r>
              <a:rPr lang="es-CO" sz="2800" dirty="0">
                <a:solidFill>
                  <a:schemeClr val="tx1">
                    <a:lumMod val="65000"/>
                    <a:lumOff val="35000"/>
                  </a:schemeClr>
                </a:solidFill>
              </a:rPr>
              <a:t>( ): Retorna el elemento del final de la Deque.</a:t>
            </a:r>
          </a:p>
        </p:txBody>
      </p:sp>
    </p:spTree>
    <p:extLst>
      <p:ext uri="{BB962C8B-B14F-4D97-AF65-F5344CB8AC3E}">
        <p14:creationId xmlns:p14="http://schemas.microsoft.com/office/powerpoint/2010/main" val="70763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7" name="Content Placeholder 1"/>
          <p:cNvSpPr txBox="1">
            <a:spLocks/>
          </p:cNvSpPr>
          <p:nvPr/>
        </p:nvSpPr>
        <p:spPr>
          <a:xfrm>
            <a:off x="304800" y="1066800"/>
            <a:ext cx="8382000" cy="505936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4800" dirty="0">
              <a:latin typeface="LM Roman 10" panose="00000500000000000000" pitchFamily="50" charset="0"/>
              <a:cs typeface="Aharoni" panose="02010803020104030203" pitchFamily="2" charset="-79"/>
            </a:endParaRPr>
          </a:p>
          <a:p>
            <a:r>
              <a:rPr lang="en-US" sz="4800" dirty="0">
                <a:solidFill>
                  <a:schemeClr val="tx2">
                    <a:lumMod val="75000"/>
                  </a:schemeClr>
                </a:solidFill>
                <a:latin typeface="LM Roman 10" panose="00000500000000000000" pitchFamily="50" charset="0"/>
                <a:cs typeface="Aharoni" panose="02010803020104030203" pitchFamily="2" charset="-79"/>
              </a:rPr>
              <a:t>Thank you!</a:t>
            </a:r>
          </a:p>
          <a:p>
            <a:endParaRPr lang="en-US" sz="4800" dirty="0">
              <a:solidFill>
                <a:schemeClr val="tx2">
                  <a:lumMod val="75000"/>
                </a:schemeClr>
              </a:solidFill>
              <a:latin typeface="LM Roman 10" panose="00000500000000000000" pitchFamily="50" charset="0"/>
              <a:cs typeface="Aharoni" panose="02010803020104030203" pitchFamily="2" charset="-79"/>
            </a:endParaRPr>
          </a:p>
          <a:p>
            <a:r>
              <a:rPr lang="en-US" sz="4800" dirty="0">
                <a:solidFill>
                  <a:schemeClr val="tx2">
                    <a:lumMod val="75000"/>
                  </a:schemeClr>
                </a:solidFill>
                <a:latin typeface="LM Roman 10" panose="00000500000000000000" pitchFamily="50" charset="0"/>
                <a:cs typeface="Aharoni" panose="02010803020104030203" pitchFamily="2" charset="-79"/>
              </a:rPr>
              <a:t>Questions?</a:t>
            </a:r>
          </a:p>
        </p:txBody>
      </p:sp>
    </p:spTree>
    <p:extLst>
      <p:ext uri="{BB962C8B-B14F-4D97-AF65-F5344CB8AC3E}">
        <p14:creationId xmlns:p14="http://schemas.microsoft.com/office/powerpoint/2010/main" val="189471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Estructuras de Datos</a:t>
            </a:r>
          </a:p>
        </p:txBody>
      </p:sp>
      <p:sp>
        <p:nvSpPr>
          <p:cNvPr id="4" name="TextBox 3"/>
          <p:cNvSpPr txBox="1"/>
          <p:nvPr/>
        </p:nvSpPr>
        <p:spPr>
          <a:xfrm>
            <a:off x="632963" y="2769210"/>
            <a:ext cx="7878073" cy="1569660"/>
          </a:xfrm>
          <a:prstGeom prst="rect">
            <a:avLst/>
          </a:prstGeom>
          <a:noFill/>
        </p:spPr>
        <p:txBody>
          <a:bodyPr wrap="square" rtlCol="0">
            <a:spAutoFit/>
          </a:bodyPr>
          <a:lstStyle/>
          <a:p>
            <a:r>
              <a:rPr lang="es-CO" sz="2400" dirty="0">
                <a:solidFill>
                  <a:schemeClr val="tx1">
                    <a:lumMod val="65000"/>
                    <a:lumOff val="35000"/>
                  </a:schemeClr>
                </a:solidFill>
              </a:rPr>
              <a:t>Medio para almacenar y organizar datos:</a:t>
            </a:r>
          </a:p>
          <a:p>
            <a:pPr marL="800100" lvl="1" indent="-342900">
              <a:buFont typeface="Arial" panose="020B0604020202020204" pitchFamily="34" charset="0"/>
              <a:buChar char="•"/>
            </a:pPr>
            <a:r>
              <a:rPr lang="es-CO" sz="2400" dirty="0">
                <a:solidFill>
                  <a:schemeClr val="tx1">
                    <a:lumMod val="65000"/>
                    <a:lumOff val="35000"/>
                  </a:schemeClr>
                </a:solidFill>
              </a:rPr>
              <a:t>Ofrece un mecanismo para almacenar datos</a:t>
            </a:r>
          </a:p>
          <a:p>
            <a:pPr marL="800100" lvl="1" indent="-342900">
              <a:buFont typeface="Arial" panose="020B0604020202020204" pitchFamily="34" charset="0"/>
              <a:buChar char="•"/>
            </a:pPr>
            <a:r>
              <a:rPr lang="es-CO" sz="2400" dirty="0">
                <a:solidFill>
                  <a:schemeClr val="tx1">
                    <a:lumMod val="65000"/>
                    <a:lumOff val="35000"/>
                  </a:schemeClr>
                </a:solidFill>
              </a:rPr>
              <a:t>Unas operaciones específicas que pueden ser más eficientes para cada caso.</a:t>
            </a:r>
          </a:p>
        </p:txBody>
      </p:sp>
    </p:spTree>
    <p:extLst>
      <p:ext uri="{BB962C8B-B14F-4D97-AF65-F5344CB8AC3E}">
        <p14:creationId xmlns:p14="http://schemas.microsoft.com/office/powerpoint/2010/main" val="150902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En esta parte I</a:t>
            </a:r>
          </a:p>
        </p:txBody>
      </p:sp>
      <p:sp>
        <p:nvSpPr>
          <p:cNvPr id="4" name="TextBox 3"/>
          <p:cNvSpPr txBox="1"/>
          <p:nvPr/>
        </p:nvSpPr>
        <p:spPr>
          <a:xfrm>
            <a:off x="632963" y="1615113"/>
            <a:ext cx="7878073" cy="526297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rgbClr val="FF0000"/>
                </a:solidFill>
              </a:rPr>
              <a:t>Arreglos</a:t>
            </a:r>
          </a:p>
          <a:p>
            <a:pPr marL="800100" lvl="1" indent="-342900">
              <a:buFont typeface="Arial" panose="020B0604020202020204" pitchFamily="34" charset="0"/>
              <a:buChar char="•"/>
            </a:pPr>
            <a:r>
              <a:rPr lang="es-CO" sz="2400" dirty="0">
                <a:solidFill>
                  <a:srgbClr val="FF0000"/>
                </a:solidFill>
              </a:rPr>
              <a:t>ArrayList</a:t>
            </a:r>
          </a:p>
          <a:p>
            <a:pPr marL="800100" lvl="1" indent="-342900">
              <a:buFont typeface="Arial" panose="020B0604020202020204" pitchFamily="34" charset="0"/>
              <a:buChar char="•"/>
            </a:pPr>
            <a:r>
              <a:rPr lang="es-CO" sz="2400" dirty="0">
                <a:solidFill>
                  <a:srgbClr val="FF0000"/>
                </a:solidFill>
              </a:rPr>
              <a:t>Stack</a:t>
            </a:r>
          </a:p>
          <a:p>
            <a:pPr marL="800100" lvl="1" indent="-342900">
              <a:buFont typeface="Arial" panose="020B0604020202020204" pitchFamily="34" charset="0"/>
              <a:buChar char="•"/>
            </a:pPr>
            <a:r>
              <a:rPr lang="es-CO" sz="2400" dirty="0">
                <a:solidFill>
                  <a:srgbClr val="FF0000"/>
                </a:solidFill>
              </a:rPr>
              <a:t>Queue</a:t>
            </a:r>
          </a:p>
          <a:p>
            <a:pPr marL="800100" lvl="1" indent="-342900">
              <a:buFont typeface="Arial" panose="020B0604020202020204" pitchFamily="34" charset="0"/>
              <a:buChar char="•"/>
            </a:pPr>
            <a:r>
              <a:rPr lang="es-CO" sz="2400" dirty="0">
                <a:solidFill>
                  <a:srgbClr val="FF0000"/>
                </a:solidFill>
              </a:rPr>
              <a:t>PriorityQueue</a:t>
            </a:r>
          </a:p>
          <a:p>
            <a:pPr marL="800100" lvl="1" indent="-342900">
              <a:buFont typeface="Arial" panose="020B0604020202020204" pitchFamily="34" charset="0"/>
              <a:buChar char="•"/>
            </a:pPr>
            <a:r>
              <a:rPr lang="es-CO" sz="2400" dirty="0" err="1">
                <a:solidFill>
                  <a:srgbClr val="FF0000"/>
                </a:solidFill>
              </a:rPr>
              <a:t>Pair</a:t>
            </a:r>
            <a:endParaRPr lang="es-CO" sz="2400" dirty="0">
              <a:solidFill>
                <a:srgbClr val="FF0000"/>
              </a:solidFill>
            </a:endParaRPr>
          </a:p>
          <a:p>
            <a:pPr marL="800100" lvl="1" indent="-342900">
              <a:buFont typeface="Arial" panose="020B0604020202020204" pitchFamily="34" charset="0"/>
              <a:buChar char="•"/>
            </a:pPr>
            <a:r>
              <a:rPr lang="es-CO" sz="2400" dirty="0">
                <a:solidFill>
                  <a:srgbClr val="FF0000"/>
                </a:solidFill>
              </a:rPr>
              <a:t>Deque</a:t>
            </a:r>
          </a:p>
          <a:p>
            <a:pPr marL="800100" lvl="1" indent="-342900">
              <a:buFont typeface="Arial" panose="020B0604020202020204" pitchFamily="34" charset="0"/>
              <a:buChar char="•"/>
            </a:pPr>
            <a:r>
              <a:rPr lang="es-CO" sz="2400" dirty="0"/>
              <a:t>HashMap</a:t>
            </a:r>
          </a:p>
          <a:p>
            <a:pPr marL="800100" lvl="1" indent="-342900">
              <a:buFont typeface="Arial" panose="020B0604020202020204" pitchFamily="34" charset="0"/>
              <a:buChar char="•"/>
            </a:pPr>
            <a:r>
              <a:rPr lang="es-CO" sz="2400" dirty="0"/>
              <a:t>Set</a:t>
            </a:r>
          </a:p>
          <a:p>
            <a:pPr marL="800100" lvl="1" indent="-342900">
              <a:buFont typeface="Arial" panose="020B0604020202020204" pitchFamily="34" charset="0"/>
              <a:buChar char="•"/>
            </a:pPr>
            <a:r>
              <a:rPr lang="es-CO" sz="2400" dirty="0" err="1"/>
              <a:t>TreeMap</a:t>
            </a:r>
            <a:endParaRPr lang="es-CO" sz="2400" dirty="0"/>
          </a:p>
          <a:p>
            <a:pPr marL="800100" lvl="1" indent="-342900">
              <a:buFont typeface="Arial" panose="020B0604020202020204" pitchFamily="34" charset="0"/>
              <a:buChar char="•"/>
            </a:pPr>
            <a:r>
              <a:rPr lang="es-CO" sz="2400" dirty="0"/>
              <a:t>TreeSet</a:t>
            </a:r>
          </a:p>
          <a:p>
            <a:pPr marL="800100" lvl="1" indent="-342900">
              <a:buFont typeface="Arial" panose="020B0604020202020204" pitchFamily="34" charset="0"/>
              <a:buChar char="•"/>
            </a:pPr>
            <a:r>
              <a:rPr lang="es-CO" sz="2400" dirty="0" err="1"/>
              <a:t>Disjoint</a:t>
            </a:r>
            <a:r>
              <a:rPr lang="es-CO" sz="2400" dirty="0"/>
              <a:t> Set</a:t>
            </a:r>
          </a:p>
          <a:p>
            <a:pPr marL="800100" lvl="1" indent="-342900">
              <a:buFont typeface="Arial" panose="020B0604020202020204" pitchFamily="34" charset="0"/>
              <a:buChar char="•"/>
            </a:pPr>
            <a:endParaRPr lang="es-CO" sz="2400" dirty="0">
              <a:solidFill>
                <a:schemeClr val="tx1">
                  <a:lumMod val="65000"/>
                  <a:lumOff val="35000"/>
                </a:schemeClr>
              </a:solidFill>
            </a:endParaRP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Tree>
    <p:extLst>
      <p:ext uri="{BB962C8B-B14F-4D97-AF65-F5344CB8AC3E}">
        <p14:creationId xmlns:p14="http://schemas.microsoft.com/office/powerpoint/2010/main" val="191617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Arreglos</a:t>
            </a:r>
          </a:p>
        </p:txBody>
      </p:sp>
      <p:sp>
        <p:nvSpPr>
          <p:cNvPr id="4" name="TextBox 3"/>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La cantidad de elementos a almacenar es fija:</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3" name="Picture 2">
            <a:extLst>
              <a:ext uri="{FF2B5EF4-FFF2-40B4-BE49-F238E27FC236}">
                <a16:creationId xmlns:a16="http://schemas.microsoft.com/office/drawing/2014/main" id="{FCFC01F1-2215-43BD-A950-6661575C1242}"/>
              </a:ext>
            </a:extLst>
          </p:cNvPr>
          <p:cNvPicPr>
            <a:picLocks noChangeAspect="1"/>
          </p:cNvPicPr>
          <p:nvPr/>
        </p:nvPicPr>
        <p:blipFill>
          <a:blip r:embed="rId4"/>
          <a:stretch>
            <a:fillRect/>
          </a:stretch>
        </p:blipFill>
        <p:spPr>
          <a:xfrm>
            <a:off x="1855431" y="2276475"/>
            <a:ext cx="5267325" cy="1152525"/>
          </a:xfrm>
          <a:prstGeom prst="rect">
            <a:avLst/>
          </a:prstGeom>
        </p:spPr>
      </p:pic>
      <p:sp>
        <p:nvSpPr>
          <p:cNvPr id="7" name="TextBox 6">
            <a:extLst>
              <a:ext uri="{FF2B5EF4-FFF2-40B4-BE49-F238E27FC236}">
                <a16:creationId xmlns:a16="http://schemas.microsoft.com/office/drawing/2014/main" id="{09853B43-57DC-4170-AB89-F7A95510279B}"/>
              </a:ext>
            </a:extLst>
          </p:cNvPr>
          <p:cNvSpPr txBox="1"/>
          <p:nvPr/>
        </p:nvSpPr>
        <p:spPr>
          <a:xfrm>
            <a:off x="-1" y="3754762"/>
            <a:ext cx="7878073" cy="2677656"/>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Métodos:</a:t>
            </a:r>
          </a:p>
          <a:p>
            <a:pPr marL="1257300" lvl="2" indent="-342900">
              <a:buFont typeface="Arial" panose="020B0604020202020204" pitchFamily="34" charset="0"/>
              <a:buChar char="•"/>
            </a:pPr>
            <a:r>
              <a:rPr lang="es-CO" sz="2400" dirty="0">
                <a:solidFill>
                  <a:schemeClr val="tx1">
                    <a:lumMod val="65000"/>
                    <a:lumOff val="35000"/>
                  </a:schemeClr>
                </a:solidFill>
              </a:rPr>
              <a:t>Inicializar un arreglo con el mismo dato inicial:</a:t>
            </a:r>
          </a:p>
          <a:p>
            <a:pPr lvl="3"/>
            <a:r>
              <a:rPr lang="es-CO" sz="2400" dirty="0" err="1">
                <a:solidFill>
                  <a:schemeClr val="tx1">
                    <a:lumMod val="65000"/>
                    <a:lumOff val="35000"/>
                  </a:schemeClr>
                </a:solidFill>
              </a:rPr>
              <a:t>Arrays.fill</a:t>
            </a:r>
            <a:r>
              <a:rPr lang="es-CO" sz="2400" dirty="0">
                <a:solidFill>
                  <a:schemeClr val="tx1">
                    <a:lumMod val="65000"/>
                    <a:lumOff val="35000"/>
                  </a:schemeClr>
                </a:solidFill>
              </a:rPr>
              <a:t>(datos, -1);</a:t>
            </a:r>
          </a:p>
          <a:p>
            <a:pPr marL="1257300" lvl="2" indent="-342900">
              <a:buFont typeface="Arial" panose="020B0604020202020204" pitchFamily="34" charset="0"/>
              <a:buChar char="•"/>
            </a:pPr>
            <a:r>
              <a:rPr lang="es-CO" sz="2400" dirty="0">
                <a:solidFill>
                  <a:schemeClr val="tx1">
                    <a:lumMod val="65000"/>
                    <a:lumOff val="35000"/>
                  </a:schemeClr>
                </a:solidFill>
              </a:rPr>
              <a:t>Ordenar un arreglo:</a:t>
            </a:r>
          </a:p>
          <a:p>
            <a:pPr lvl="3"/>
            <a:r>
              <a:rPr lang="es-CO" sz="2400" dirty="0" err="1">
                <a:solidFill>
                  <a:schemeClr val="tx1">
                    <a:lumMod val="65000"/>
                    <a:lumOff val="35000"/>
                  </a:schemeClr>
                </a:solidFill>
              </a:rPr>
              <a:t>Arrays.sort</a:t>
            </a:r>
            <a:r>
              <a:rPr lang="es-CO" sz="2400" dirty="0">
                <a:solidFill>
                  <a:schemeClr val="tx1">
                    <a:lumMod val="65000"/>
                    <a:lumOff val="35000"/>
                  </a:schemeClr>
                </a:solidFill>
              </a:rPr>
              <a:t>(datos);</a:t>
            </a: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Tree>
    <p:extLst>
      <p:ext uri="{BB962C8B-B14F-4D97-AF65-F5344CB8AC3E}">
        <p14:creationId xmlns:p14="http://schemas.microsoft.com/office/powerpoint/2010/main" val="261614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ArrayList</a:t>
            </a:r>
          </a:p>
        </p:txBody>
      </p:sp>
      <p:sp>
        <p:nvSpPr>
          <p:cNvPr id="4" name="TextBox 3"/>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La cantidad de elementos a almacenar es variable:</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5F2E0089-9CEC-4850-83D3-1F1FD68037B7}"/>
              </a:ext>
            </a:extLst>
          </p:cNvPr>
          <p:cNvPicPr>
            <a:picLocks noChangeAspect="1"/>
          </p:cNvPicPr>
          <p:nvPr/>
        </p:nvPicPr>
        <p:blipFill>
          <a:blip r:embed="rId4"/>
          <a:stretch>
            <a:fillRect/>
          </a:stretch>
        </p:blipFill>
        <p:spPr>
          <a:xfrm>
            <a:off x="867838" y="2322411"/>
            <a:ext cx="7248525" cy="3000375"/>
          </a:xfrm>
          <a:prstGeom prst="rect">
            <a:avLst/>
          </a:prstGeom>
        </p:spPr>
      </p:pic>
    </p:spTree>
    <p:extLst>
      <p:ext uri="{BB962C8B-B14F-4D97-AF65-F5344CB8AC3E}">
        <p14:creationId xmlns:p14="http://schemas.microsoft.com/office/powerpoint/2010/main" val="21474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ArrayList</a:t>
            </a:r>
          </a:p>
        </p:txBody>
      </p:sp>
      <p:sp>
        <p:nvSpPr>
          <p:cNvPr id="4" name="TextBox 3"/>
          <p:cNvSpPr txBox="1"/>
          <p:nvPr/>
        </p:nvSpPr>
        <p:spPr>
          <a:xfrm>
            <a:off x="0" y="1535214"/>
            <a:ext cx="9037468" cy="489364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Métodos:</a:t>
            </a:r>
          </a:p>
          <a:p>
            <a:pPr marL="1257300" lvl="2" indent="-342900">
              <a:buFont typeface="Arial" panose="020B0604020202020204" pitchFamily="34" charset="0"/>
              <a:buChar char="•"/>
            </a:pPr>
            <a:r>
              <a:rPr lang="es-CO" sz="2400" dirty="0" err="1">
                <a:solidFill>
                  <a:schemeClr val="tx1">
                    <a:lumMod val="65000"/>
                    <a:lumOff val="35000"/>
                  </a:schemeClr>
                </a:solidFill>
              </a:rPr>
              <a:t>add</a:t>
            </a:r>
            <a:r>
              <a:rPr lang="es-CO" sz="2400" dirty="0">
                <a:solidFill>
                  <a:schemeClr val="tx1">
                    <a:lumMod val="65000"/>
                    <a:lumOff val="35000"/>
                  </a:schemeClr>
                </a:solidFill>
              </a:rPr>
              <a:t>(</a:t>
            </a:r>
            <a:r>
              <a:rPr lang="es-CO" sz="2400" dirty="0" err="1">
                <a:solidFill>
                  <a:schemeClr val="tx1">
                    <a:lumMod val="65000"/>
                    <a:lumOff val="35000"/>
                  </a:schemeClr>
                </a:solidFill>
              </a:rPr>
              <a:t>Object</a:t>
            </a:r>
            <a:r>
              <a:rPr lang="es-CO" sz="2400" dirty="0">
                <a:solidFill>
                  <a:schemeClr val="tx1">
                    <a:lumMod val="65000"/>
                    <a:lumOff val="35000"/>
                  </a:schemeClr>
                </a:solidFill>
              </a:rPr>
              <a:t> o) – Agrega un objeto o al final del ArrayList.</a:t>
            </a:r>
          </a:p>
          <a:p>
            <a:pPr marL="1257300" lvl="2" indent="-342900">
              <a:buFont typeface="Arial" panose="020B0604020202020204" pitchFamily="34" charset="0"/>
              <a:buChar char="•"/>
            </a:pPr>
            <a:r>
              <a:rPr lang="es-CO" sz="2400" dirty="0" err="1">
                <a:solidFill>
                  <a:schemeClr val="tx1">
                    <a:lumMod val="65000"/>
                    <a:lumOff val="35000"/>
                  </a:schemeClr>
                </a:solidFill>
              </a:rPr>
              <a:t>clear</a:t>
            </a:r>
            <a:r>
              <a:rPr lang="es-CO" sz="2400" dirty="0">
                <a:solidFill>
                  <a:schemeClr val="tx1">
                    <a:lumMod val="65000"/>
                    <a:lumOff val="35000"/>
                  </a:schemeClr>
                </a:solidFill>
              </a:rPr>
              <a:t>() – Borra los elementos de un ArrayList.</a:t>
            </a:r>
          </a:p>
          <a:p>
            <a:pPr marL="1257300" lvl="2" indent="-342900">
              <a:buFont typeface="Arial" panose="020B0604020202020204" pitchFamily="34" charset="0"/>
              <a:buChar char="•"/>
            </a:pPr>
            <a:r>
              <a:rPr lang="es-CO" sz="2400" dirty="0" err="1">
                <a:solidFill>
                  <a:schemeClr val="tx1">
                    <a:lumMod val="65000"/>
                    <a:lumOff val="35000"/>
                  </a:schemeClr>
                </a:solidFill>
              </a:rPr>
              <a:t>indexOf</a:t>
            </a:r>
            <a:r>
              <a:rPr lang="es-CO" sz="2400" dirty="0">
                <a:solidFill>
                  <a:schemeClr val="tx1">
                    <a:lumMod val="65000"/>
                    <a:lumOff val="35000"/>
                  </a:schemeClr>
                </a:solidFill>
              </a:rPr>
              <a:t>(data) – retorna la posición de un dato de interés.</a:t>
            </a:r>
          </a:p>
          <a:p>
            <a:pPr marL="1257300" lvl="2" indent="-342900">
              <a:buFont typeface="Arial" panose="020B0604020202020204" pitchFamily="34" charset="0"/>
              <a:buChar char="•"/>
            </a:pPr>
            <a:r>
              <a:rPr lang="es-CO" sz="2400" dirty="0" err="1">
                <a:solidFill>
                  <a:schemeClr val="tx1">
                    <a:lumMod val="65000"/>
                    <a:lumOff val="35000"/>
                  </a:schemeClr>
                </a:solidFill>
              </a:rPr>
              <a:t>isEmpty</a:t>
            </a:r>
            <a:r>
              <a:rPr lang="es-CO" sz="2400" dirty="0">
                <a:solidFill>
                  <a:schemeClr val="tx1">
                    <a:lumMod val="65000"/>
                    <a:lumOff val="35000"/>
                  </a:schemeClr>
                </a:solidFill>
              </a:rPr>
              <a:t>() – dice si el arreglo está vacío o no.</a:t>
            </a:r>
          </a:p>
          <a:p>
            <a:pPr marL="1257300" lvl="2" indent="-342900">
              <a:buFont typeface="Arial" panose="020B0604020202020204" pitchFamily="34" charset="0"/>
              <a:buChar char="•"/>
            </a:pPr>
            <a:r>
              <a:rPr lang="es-CO" sz="2400" dirty="0" err="1">
                <a:solidFill>
                  <a:schemeClr val="tx1">
                    <a:lumMod val="65000"/>
                    <a:lumOff val="35000"/>
                  </a:schemeClr>
                </a:solidFill>
              </a:rPr>
              <a:t>Collections.sort</a:t>
            </a:r>
            <a:r>
              <a:rPr lang="es-CO" sz="2400" dirty="0">
                <a:solidFill>
                  <a:schemeClr val="tx1">
                    <a:lumMod val="65000"/>
                    <a:lumOff val="35000"/>
                  </a:schemeClr>
                </a:solidFill>
              </a:rPr>
              <a:t>(datos);  - ordena un arreglo de datos dado.</a:t>
            </a:r>
          </a:p>
          <a:p>
            <a:pPr marL="1257300" lvl="2" indent="-342900">
              <a:buFont typeface="Arial" panose="020B0604020202020204" pitchFamily="34" charset="0"/>
              <a:buChar char="•"/>
            </a:pPr>
            <a:r>
              <a:rPr lang="fr-FR" sz="2400" dirty="0" err="1">
                <a:solidFill>
                  <a:schemeClr val="tx1">
                    <a:lumMod val="65000"/>
                    <a:lumOff val="35000"/>
                  </a:schemeClr>
                </a:solidFill>
              </a:rPr>
              <a:t>Collections.sort</a:t>
            </a:r>
            <a:r>
              <a:rPr lang="fr-FR" sz="2400" dirty="0">
                <a:solidFill>
                  <a:schemeClr val="tx1">
                    <a:lumMod val="65000"/>
                    <a:lumOff val="35000"/>
                  </a:schemeClr>
                </a:solidFill>
              </a:rPr>
              <a:t>(</a:t>
            </a:r>
            <a:r>
              <a:rPr lang="fr-FR" sz="2400" dirty="0" err="1">
                <a:solidFill>
                  <a:schemeClr val="tx1">
                    <a:lumMod val="65000"/>
                    <a:lumOff val="35000"/>
                  </a:schemeClr>
                </a:solidFill>
              </a:rPr>
              <a:t>datos</a:t>
            </a:r>
            <a:r>
              <a:rPr lang="fr-FR" sz="2400" dirty="0">
                <a:solidFill>
                  <a:schemeClr val="tx1">
                    <a:lumMod val="65000"/>
                    <a:lumOff val="35000"/>
                  </a:schemeClr>
                </a:solidFill>
              </a:rPr>
              <a:t>, </a:t>
            </a:r>
            <a:r>
              <a:rPr lang="fr-FR" sz="2400" dirty="0" err="1">
                <a:solidFill>
                  <a:schemeClr val="tx1">
                    <a:lumMod val="65000"/>
                    <a:lumOff val="35000"/>
                  </a:schemeClr>
                </a:solidFill>
              </a:rPr>
              <a:t>Collections.reverseOrder</a:t>
            </a:r>
            <a:r>
              <a:rPr lang="fr-FR" sz="2400" dirty="0">
                <a:solidFill>
                  <a:schemeClr val="tx1">
                    <a:lumMod val="65000"/>
                    <a:lumOff val="35000"/>
                  </a:schemeClr>
                </a:solidFill>
              </a:rPr>
              <a:t>());</a:t>
            </a:r>
            <a:r>
              <a:rPr lang="es-CO" sz="2400" dirty="0">
                <a:solidFill>
                  <a:schemeClr val="tx1">
                    <a:lumMod val="65000"/>
                    <a:lumOff val="35000"/>
                  </a:schemeClr>
                </a:solidFill>
              </a:rPr>
              <a:t> - ordenar de forma inversa</a:t>
            </a:r>
          </a:p>
          <a:p>
            <a:pPr marL="1257300" lvl="2" indent="-342900">
              <a:buFont typeface="Arial" panose="020B0604020202020204" pitchFamily="34" charset="0"/>
              <a:buChar char="•"/>
            </a:pPr>
            <a:r>
              <a:rPr lang="es-CO" sz="2400" dirty="0" err="1">
                <a:solidFill>
                  <a:schemeClr val="tx1">
                    <a:lumMod val="65000"/>
                    <a:lumOff val="35000"/>
                  </a:schemeClr>
                </a:solidFill>
              </a:rPr>
              <a:t>Collections.reverse</a:t>
            </a:r>
            <a:r>
              <a:rPr lang="es-CO" sz="2400" dirty="0">
                <a:solidFill>
                  <a:schemeClr val="tx1">
                    <a:lumMod val="65000"/>
                    <a:lumOff val="35000"/>
                  </a:schemeClr>
                </a:solidFill>
              </a:rPr>
              <a:t>(datos); - invierte un arreglo dado</a:t>
            </a: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Tree>
    <p:extLst>
      <p:ext uri="{BB962C8B-B14F-4D97-AF65-F5344CB8AC3E}">
        <p14:creationId xmlns:p14="http://schemas.microsoft.com/office/powerpoint/2010/main" val="177955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Stack</a:t>
            </a:r>
          </a:p>
        </p:txBody>
      </p:sp>
    </p:spTree>
    <p:extLst>
      <p:ext uri="{BB962C8B-B14F-4D97-AF65-F5344CB8AC3E}">
        <p14:creationId xmlns:p14="http://schemas.microsoft.com/office/powerpoint/2010/main" val="305631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Stack</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120032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 poseen un comportamiento LIFO.</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FE2D89F1-B8CA-4199-85F4-591D3753F4F4}"/>
              </a:ext>
            </a:extLst>
          </p:cNvPr>
          <p:cNvPicPr>
            <a:picLocks noChangeAspect="1"/>
          </p:cNvPicPr>
          <p:nvPr/>
        </p:nvPicPr>
        <p:blipFill>
          <a:blip r:embed="rId4"/>
          <a:stretch>
            <a:fillRect/>
          </a:stretch>
        </p:blipFill>
        <p:spPr>
          <a:xfrm>
            <a:off x="967236" y="2636760"/>
            <a:ext cx="2971800" cy="323850"/>
          </a:xfrm>
          <a:prstGeom prst="rect">
            <a:avLst/>
          </a:prstGeom>
        </p:spPr>
      </p:pic>
      <p:pic>
        <p:nvPicPr>
          <p:cNvPr id="8" name="Picture 7">
            <a:extLst>
              <a:ext uri="{FF2B5EF4-FFF2-40B4-BE49-F238E27FC236}">
                <a16:creationId xmlns:a16="http://schemas.microsoft.com/office/drawing/2014/main" id="{86D53768-CAFD-4CB7-A5E5-62FD3EE0364D}"/>
              </a:ext>
            </a:extLst>
          </p:cNvPr>
          <p:cNvPicPr>
            <a:picLocks noChangeAspect="1"/>
          </p:cNvPicPr>
          <p:nvPr/>
        </p:nvPicPr>
        <p:blipFill>
          <a:blip r:embed="rId5"/>
          <a:stretch>
            <a:fillRect/>
          </a:stretch>
        </p:blipFill>
        <p:spPr>
          <a:xfrm>
            <a:off x="887120" y="3429000"/>
            <a:ext cx="5505450" cy="314325"/>
          </a:xfrm>
          <a:prstGeom prst="rect">
            <a:avLst/>
          </a:prstGeom>
        </p:spPr>
      </p:pic>
    </p:spTree>
    <p:extLst>
      <p:ext uri="{BB962C8B-B14F-4D97-AF65-F5344CB8AC3E}">
        <p14:creationId xmlns:p14="http://schemas.microsoft.com/office/powerpoint/2010/main" val="160643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Stack</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2069367"/>
            <a:ext cx="8699257" cy="4524315"/>
          </a:xfrm>
          <a:prstGeom prst="rect">
            <a:avLst/>
          </a:prstGeom>
          <a:noFill/>
        </p:spPr>
        <p:txBody>
          <a:bodyPr wrap="square">
            <a:spAutoFit/>
          </a:bodyPr>
          <a:lstStyle/>
          <a:p>
            <a:pPr marL="800100" lvl="1" indent="-342900">
              <a:buFont typeface="Arial" panose="020B0604020202020204" pitchFamily="34" charset="0"/>
              <a:buChar char="•"/>
            </a:pPr>
            <a:r>
              <a:rPr lang="es-CO" sz="3200" dirty="0" err="1">
                <a:solidFill>
                  <a:schemeClr val="tx1">
                    <a:lumMod val="65000"/>
                    <a:lumOff val="35000"/>
                  </a:schemeClr>
                </a:solidFill>
              </a:rPr>
              <a:t>st.push</a:t>
            </a:r>
            <a:r>
              <a:rPr lang="es-CO" sz="3200" dirty="0">
                <a:solidFill>
                  <a:schemeClr val="tx1">
                    <a:lumMod val="65000"/>
                    <a:lumOff val="35000"/>
                  </a:schemeClr>
                </a:solidFill>
              </a:rPr>
              <a:t>(o); //Agrega al tope</a:t>
            </a:r>
          </a:p>
          <a:p>
            <a:pPr marL="800100" lvl="1" indent="-342900">
              <a:buFont typeface="Arial" panose="020B0604020202020204" pitchFamily="34" charset="0"/>
              <a:buChar char="•"/>
            </a:pPr>
            <a:r>
              <a:rPr lang="es-CO" sz="3200" dirty="0" err="1">
                <a:solidFill>
                  <a:schemeClr val="tx1">
                    <a:lumMod val="65000"/>
                    <a:lumOff val="35000"/>
                  </a:schemeClr>
                </a:solidFill>
              </a:rPr>
              <a:t>st.pop</a:t>
            </a:r>
            <a:r>
              <a:rPr lang="es-CO" sz="3200" dirty="0">
                <a:solidFill>
                  <a:schemeClr val="tx1">
                    <a:lumMod val="65000"/>
                    <a:lumOff val="35000"/>
                  </a:schemeClr>
                </a:solidFill>
              </a:rPr>
              <a:t>(); //borra y retorna el elemento del tope de la pila</a:t>
            </a:r>
          </a:p>
          <a:p>
            <a:pPr marL="800100" lvl="1" indent="-342900">
              <a:buFont typeface="Arial" panose="020B0604020202020204" pitchFamily="34" charset="0"/>
              <a:buChar char="•"/>
            </a:pPr>
            <a:r>
              <a:rPr lang="es-CO" sz="3200" dirty="0" err="1">
                <a:solidFill>
                  <a:schemeClr val="tx1">
                    <a:lumMod val="65000"/>
                    <a:lumOff val="35000"/>
                  </a:schemeClr>
                </a:solidFill>
              </a:rPr>
              <a:t>st.peek</a:t>
            </a:r>
            <a:r>
              <a:rPr lang="es-CO" sz="3200" dirty="0">
                <a:solidFill>
                  <a:schemeClr val="tx1">
                    <a:lumMod val="65000"/>
                    <a:lumOff val="35000"/>
                  </a:schemeClr>
                </a:solidFill>
              </a:rPr>
              <a:t>(); //Consulta el elemento en el tope de la pila</a:t>
            </a:r>
          </a:p>
          <a:p>
            <a:pPr marL="800100" lvl="1" indent="-342900">
              <a:buFont typeface="Arial" panose="020B0604020202020204" pitchFamily="34" charset="0"/>
              <a:buChar char="•"/>
            </a:pPr>
            <a:r>
              <a:rPr lang="es-CO" sz="3200" dirty="0" err="1">
                <a:solidFill>
                  <a:schemeClr val="tx1">
                    <a:lumMod val="65000"/>
                    <a:lumOff val="35000"/>
                  </a:schemeClr>
                </a:solidFill>
              </a:rPr>
              <a:t>st.empty</a:t>
            </a:r>
            <a:r>
              <a:rPr lang="es-CO" sz="3200" dirty="0">
                <a:solidFill>
                  <a:schemeClr val="tx1">
                    <a:lumMod val="65000"/>
                    <a:lumOff val="35000"/>
                  </a:schemeClr>
                </a:solidFill>
              </a:rPr>
              <a:t>(); //valida si la pila se encuentra vacía o no</a:t>
            </a:r>
          </a:p>
          <a:p>
            <a:pPr marL="800100" lvl="1" indent="-342900">
              <a:buFont typeface="Arial" panose="020B0604020202020204" pitchFamily="34" charset="0"/>
              <a:buChar char="•"/>
            </a:pPr>
            <a:r>
              <a:rPr lang="es-CO" sz="3200" dirty="0" err="1">
                <a:solidFill>
                  <a:schemeClr val="tx1">
                    <a:lumMod val="65000"/>
                    <a:lumOff val="35000"/>
                  </a:schemeClr>
                </a:solidFill>
              </a:rPr>
              <a:t>st.size</a:t>
            </a:r>
            <a:r>
              <a:rPr lang="es-CO" sz="3200" dirty="0">
                <a:solidFill>
                  <a:schemeClr val="tx1">
                    <a:lumMod val="65000"/>
                    <a:lumOff val="35000"/>
                  </a:schemeClr>
                </a:solidFill>
              </a:rPr>
              <a:t>(); //retorna el número de elementos en la pila</a:t>
            </a:r>
          </a:p>
        </p:txBody>
      </p:sp>
    </p:spTree>
    <p:extLst>
      <p:ext uri="{BB962C8B-B14F-4D97-AF65-F5344CB8AC3E}">
        <p14:creationId xmlns:p14="http://schemas.microsoft.com/office/powerpoint/2010/main" val="3968604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1882</TotalTime>
  <Words>692</Words>
  <Application>Microsoft Office PowerPoint</Application>
  <PresentationFormat>On-screen Show (4:3)</PresentationFormat>
  <Paragraphs>109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LM Roman 10</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Duque</dc:creator>
  <cp:lastModifiedBy>Arles  Rodriguez</cp:lastModifiedBy>
  <cp:revision>174</cp:revision>
  <dcterms:created xsi:type="dcterms:W3CDTF">2011-01-19T03:22:36Z</dcterms:created>
  <dcterms:modified xsi:type="dcterms:W3CDTF">2021-04-05T18:27:44Z</dcterms:modified>
</cp:coreProperties>
</file>