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77" r:id="rId3"/>
    <p:sldId id="341" r:id="rId4"/>
    <p:sldId id="342" r:id="rId5"/>
    <p:sldId id="345" r:id="rId6"/>
    <p:sldId id="344" r:id="rId7"/>
    <p:sldId id="343" r:id="rId8"/>
    <p:sldId id="346" r:id="rId9"/>
    <p:sldId id="34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601E56-C51C-406F-93ED-552BF39442DB}">
          <p14:sldIdLst>
            <p14:sldId id="258"/>
            <p14:sldId id="277"/>
            <p14:sldId id="341"/>
            <p14:sldId id="342"/>
            <p14:sldId id="345"/>
            <p14:sldId id="344"/>
            <p14:sldId id="343"/>
            <p14:sldId id="346"/>
            <p14:sldId id="347"/>
          </p14:sldIdLst>
        </p14:section>
        <p14:section name="Sección sin título" id="{636F59BE-EF12-40DC-8BF3-0D895D6E77E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9B9B9"/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05" autoAdjust="0"/>
    <p:restoredTop sz="95226" autoAdjust="0"/>
  </p:normalViewPr>
  <p:slideViewPr>
    <p:cSldViewPr snapToGrid="0" snapToObjects="1">
      <p:cViewPr varScale="1">
        <p:scale>
          <a:sx n="82" d="100"/>
          <a:sy n="82" d="100"/>
        </p:scale>
        <p:origin x="1080" y="72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4BA9E8-2E38-448B-AD67-A10B0C0F1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08" y="2130425"/>
            <a:ext cx="7772400" cy="1470025"/>
          </a:xfrm>
        </p:spPr>
        <p:txBody>
          <a:bodyPr/>
          <a:lstStyle>
            <a:lvl1pPr algn="r">
              <a:defRPr lang="es-ES_tradnl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031" y="3926254"/>
            <a:ext cx="6400800" cy="1752600"/>
          </a:xfrm>
        </p:spPr>
        <p:txBody>
          <a:bodyPr>
            <a:normAutofit/>
          </a:bodyPr>
          <a:lstStyle>
            <a:lvl1pPr marL="0" indent="0" algn="r" defTabSz="457200" rtl="0" eaLnBrk="1" latinLnBrk="0" hangingPunct="1">
              <a:buNone/>
              <a:defRPr lang="en-US" sz="1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6D51B-7B8D-425D-B23D-E6EE40221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893"/>
          </a:xfrm>
        </p:spPr>
        <p:txBody>
          <a:bodyPr/>
          <a:lstStyle>
            <a:lvl1pPr algn="l">
              <a:defRPr lang="es-ES_tradnl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85750" indent="-285750" algn="l" defTabSz="457200" rtl="0" eaLnBrk="1" latinLnBrk="0" hangingPunct="1"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49326E-5D5F-4911-B7E1-B5B46FEA160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4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s-ES_tradnl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1" y="3160037"/>
            <a:ext cx="70294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Programación Dinámica Nivel 2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s-CO" dirty="0">
                <a:solidFill>
                  <a:srgbClr val="595959"/>
                </a:solidFill>
              </a:rPr>
              <a:t>Arles Rodríguez</a:t>
            </a:r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r>
              <a:rPr lang="es-CO" sz="2400" baseline="30000" dirty="0">
                <a:solidFill>
                  <a:srgbClr val="595959"/>
                </a:solidFill>
              </a:rPr>
              <a:t>arlese.rodriguezp@konradlorenz.edu.co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4E333-D411-4ACC-A776-CA6AC28172FC}"/>
              </a:ext>
            </a:extLst>
          </p:cNvPr>
          <p:cNvSpPr txBox="1"/>
          <p:nvPr/>
        </p:nvSpPr>
        <p:spPr>
          <a:xfrm>
            <a:off x="0" y="6519446"/>
            <a:ext cx="363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Semillero de Maratones de Programación</a:t>
            </a:r>
            <a:endParaRPr lang="es-CO" sz="1600" i="1" baseline="30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3" y="344382"/>
            <a:ext cx="679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76CF42F-6F9D-4C22-8882-5D9C4046E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34062"/>
              </p:ext>
            </p:extLst>
          </p:nvPr>
        </p:nvGraphicFramePr>
        <p:xfrm>
          <a:off x="602693" y="2143449"/>
          <a:ext cx="18920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30">
                  <a:extLst>
                    <a:ext uri="{9D8B030D-6E8A-4147-A177-3AD203B41FA5}">
                      <a16:colId xmlns:a16="http://schemas.microsoft.com/office/drawing/2014/main" val="269723026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86404581"/>
                    </a:ext>
                  </a:extLst>
                </a:gridCol>
                <a:gridCol w="438539">
                  <a:extLst>
                    <a:ext uri="{9D8B030D-6E8A-4147-A177-3AD203B41FA5}">
                      <a16:colId xmlns:a16="http://schemas.microsoft.com/office/drawing/2014/main" val="1578152873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3448810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8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7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0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843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B81E5E-ECA7-4D90-BEFA-F689CF0F80EF}"/>
              </a:ext>
            </a:extLst>
          </p:cNvPr>
          <p:cNvSpPr txBox="1"/>
          <p:nvPr/>
        </p:nvSpPr>
        <p:spPr>
          <a:xfrm>
            <a:off x="2772507" y="1364651"/>
            <a:ext cx="46132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 </a:t>
            </a:r>
            <a:r>
              <a:rPr lang="en-GB" sz="2400" dirty="0" err="1"/>
              <a:t>filas</a:t>
            </a:r>
            <a:r>
              <a:rPr lang="en-GB" sz="2400" dirty="0"/>
              <a:t>, M </a:t>
            </a:r>
            <a:r>
              <a:rPr lang="en-GB" sz="2400" dirty="0" err="1"/>
              <a:t>columnas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Nos </a:t>
            </a:r>
            <a:r>
              <a:rPr lang="en-GB" sz="2400" dirty="0" err="1"/>
              <a:t>podemos</a:t>
            </a:r>
            <a:r>
              <a:rPr lang="en-GB" sz="2400" dirty="0"/>
              <a:t> mover de </a:t>
            </a:r>
            <a:r>
              <a:rPr lang="en-GB" sz="2400" dirty="0" err="1"/>
              <a:t>lado</a:t>
            </a:r>
            <a:r>
              <a:rPr lang="en-GB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Nos Podemos mover </a:t>
            </a:r>
            <a:r>
              <a:rPr lang="en-GB" sz="2400" dirty="0" err="1"/>
              <a:t>hacia</a:t>
            </a:r>
            <a:r>
              <a:rPr lang="en-GB" sz="2400" dirty="0"/>
              <a:t> </a:t>
            </a:r>
            <a:r>
              <a:rPr lang="en-GB" sz="2400" dirty="0" err="1"/>
              <a:t>abajo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La idea es </a:t>
            </a:r>
            <a:r>
              <a:rPr lang="en-GB" sz="2400" dirty="0" err="1"/>
              <a:t>escoger</a:t>
            </a:r>
            <a:r>
              <a:rPr lang="en-GB" sz="2400" dirty="0"/>
              <a:t> la </a:t>
            </a:r>
            <a:r>
              <a:rPr lang="en-GB" sz="2400" dirty="0" err="1"/>
              <a:t>ruta</a:t>
            </a:r>
            <a:r>
              <a:rPr lang="en-GB" sz="2400" dirty="0"/>
              <a:t> con el </a:t>
            </a:r>
            <a:r>
              <a:rPr lang="en-GB" sz="2400" dirty="0" err="1"/>
              <a:t>menor</a:t>
            </a:r>
            <a:r>
              <a:rPr lang="en-GB" sz="2400" dirty="0"/>
              <a:t> </a:t>
            </a:r>
            <a:r>
              <a:rPr lang="en-GB" sz="2400" dirty="0" err="1"/>
              <a:t>costo</a:t>
            </a:r>
            <a:r>
              <a:rPr lang="en-GB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Ej</a:t>
            </a:r>
            <a:r>
              <a:rPr lang="en-GB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Esta</a:t>
            </a:r>
            <a:r>
              <a:rPr lang="en-GB" sz="2400" dirty="0"/>
              <a:t> </a:t>
            </a:r>
            <a:r>
              <a:rPr lang="en-GB" sz="2400" dirty="0" err="1"/>
              <a:t>ruta</a:t>
            </a:r>
            <a:r>
              <a:rPr lang="en-GB" sz="2400" dirty="0"/>
              <a:t> cuesta 5+1+3+10+20+3+50 = 92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CED7977-421D-4132-A610-1708AE0D0009}"/>
              </a:ext>
            </a:extLst>
          </p:cNvPr>
          <p:cNvSpPr/>
          <p:nvPr/>
        </p:nvSpPr>
        <p:spPr>
          <a:xfrm>
            <a:off x="7716416" y="2034073"/>
            <a:ext cx="429208" cy="3172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A3F8F22-1D4D-4F80-B394-3575CE8E6273}"/>
              </a:ext>
            </a:extLst>
          </p:cNvPr>
          <p:cNvSpPr/>
          <p:nvPr/>
        </p:nvSpPr>
        <p:spPr>
          <a:xfrm>
            <a:off x="7651102" y="2472612"/>
            <a:ext cx="363894" cy="4478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D0889E1-16B2-4755-9FD5-5308609B8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88285"/>
              </p:ext>
            </p:extLst>
          </p:nvPr>
        </p:nvGraphicFramePr>
        <p:xfrm>
          <a:off x="4083011" y="3661332"/>
          <a:ext cx="18920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30">
                  <a:extLst>
                    <a:ext uri="{9D8B030D-6E8A-4147-A177-3AD203B41FA5}">
                      <a16:colId xmlns:a16="http://schemas.microsoft.com/office/drawing/2014/main" val="2697230264"/>
                    </a:ext>
                  </a:extLst>
                </a:gridCol>
                <a:gridCol w="464081">
                  <a:extLst>
                    <a:ext uri="{9D8B030D-6E8A-4147-A177-3AD203B41FA5}">
                      <a16:colId xmlns:a16="http://schemas.microsoft.com/office/drawing/2014/main" val="1186404581"/>
                    </a:ext>
                  </a:extLst>
                </a:gridCol>
                <a:gridCol w="441501">
                  <a:extLst>
                    <a:ext uri="{9D8B030D-6E8A-4147-A177-3AD203B41FA5}">
                      <a16:colId xmlns:a16="http://schemas.microsoft.com/office/drawing/2014/main" val="1578152873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3448810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8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7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40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9843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FE7929-A385-4D82-8657-63775464FDFD}"/>
              </a:ext>
            </a:extLst>
          </p:cNvPr>
          <p:cNvSpPr txBox="1"/>
          <p:nvPr/>
        </p:nvSpPr>
        <p:spPr>
          <a:xfrm>
            <a:off x="6770388" y="5284008"/>
            <a:ext cx="18920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/>
              <a:t>Esta</a:t>
            </a:r>
            <a:r>
              <a:rPr lang="en-GB" sz="1800" dirty="0"/>
              <a:t> </a:t>
            </a:r>
            <a:r>
              <a:rPr lang="en-GB" sz="1800" dirty="0" err="1"/>
              <a:t>ruta</a:t>
            </a:r>
            <a:r>
              <a:rPr lang="en-GB" sz="1800" dirty="0"/>
              <a:t> cuesta: 5+1+3+2+20+3+50 = </a:t>
            </a:r>
            <a:r>
              <a:rPr lang="en-GB" dirty="0"/>
              <a:t>84</a:t>
            </a:r>
            <a:endParaRPr lang="en-GB" sz="1800" dirty="0"/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87F37A2E-7FD5-4427-AE9D-090B30699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67734"/>
              </p:ext>
            </p:extLst>
          </p:nvPr>
        </p:nvGraphicFramePr>
        <p:xfrm>
          <a:off x="6804216" y="3661332"/>
          <a:ext cx="18825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30">
                  <a:extLst>
                    <a:ext uri="{9D8B030D-6E8A-4147-A177-3AD203B41FA5}">
                      <a16:colId xmlns:a16="http://schemas.microsoft.com/office/drawing/2014/main" val="2697230264"/>
                    </a:ext>
                  </a:extLst>
                </a:gridCol>
                <a:gridCol w="467415">
                  <a:extLst>
                    <a:ext uri="{9D8B030D-6E8A-4147-A177-3AD203B41FA5}">
                      <a16:colId xmlns:a16="http://schemas.microsoft.com/office/drawing/2014/main" val="1186404581"/>
                    </a:ext>
                  </a:extLst>
                </a:gridCol>
                <a:gridCol w="438167">
                  <a:extLst>
                    <a:ext uri="{9D8B030D-6E8A-4147-A177-3AD203B41FA5}">
                      <a16:colId xmlns:a16="http://schemas.microsoft.com/office/drawing/2014/main" val="1578152873"/>
                    </a:ext>
                  </a:extLst>
                </a:gridCol>
                <a:gridCol w="457572">
                  <a:extLst>
                    <a:ext uri="{9D8B030D-6E8A-4147-A177-3AD203B41FA5}">
                      <a16:colId xmlns:a16="http://schemas.microsoft.com/office/drawing/2014/main" val="3448810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58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7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40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98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02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D426-3D08-44CB-A377-B27F2FDC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9884-C7D7-4184-B62C-C11058B4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¿</a:t>
            </a:r>
            <a:r>
              <a:rPr lang="en-GB" dirty="0" err="1"/>
              <a:t>Cuáles</a:t>
            </a:r>
            <a:r>
              <a:rPr lang="en-GB" dirty="0"/>
              <a:t> son los </a:t>
            </a:r>
            <a:r>
              <a:rPr lang="en-GB" dirty="0" err="1"/>
              <a:t>estados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4547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D426-3D08-44CB-A377-B27F2FDC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9884-C7D7-4184-B62C-C11058B4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¿</a:t>
            </a:r>
            <a:r>
              <a:rPr lang="en-GB" dirty="0" err="1"/>
              <a:t>Cuáles</a:t>
            </a:r>
            <a:r>
              <a:rPr lang="en-GB" dirty="0"/>
              <a:t> son los </a:t>
            </a:r>
            <a:r>
              <a:rPr lang="en-GB" dirty="0" err="1"/>
              <a:t>estados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dirty="0"/>
              <a:t>-&gt; f(</a:t>
            </a:r>
            <a:r>
              <a:rPr lang="en-GB" dirty="0" err="1"/>
              <a:t>i</a:t>
            </a:r>
            <a:r>
              <a:rPr lang="en-GB" dirty="0"/>
              <a:t>, j) </a:t>
            </a:r>
            <a:r>
              <a:rPr lang="en-GB" dirty="0" err="1"/>
              <a:t>donde</a:t>
            </a:r>
            <a:r>
              <a:rPr lang="en-GB" dirty="0"/>
              <a:t> es la </a:t>
            </a:r>
            <a:r>
              <a:rPr lang="en-GB" dirty="0" err="1"/>
              <a:t>posición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filas</a:t>
            </a:r>
            <a:r>
              <a:rPr lang="en-GB" dirty="0"/>
              <a:t> y j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columnas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45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D426-3D08-44CB-A377-B27F2FDC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9884-C7D7-4184-B62C-C11058B4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¿</a:t>
            </a:r>
            <a:r>
              <a:rPr lang="en-GB" dirty="0" err="1"/>
              <a:t>Cuáles</a:t>
            </a:r>
            <a:r>
              <a:rPr lang="en-GB" dirty="0"/>
              <a:t> son los </a:t>
            </a:r>
            <a:r>
              <a:rPr lang="en-GB" dirty="0" err="1"/>
              <a:t>estados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dirty="0"/>
              <a:t>-&gt; f(</a:t>
            </a:r>
            <a:r>
              <a:rPr lang="en-GB" dirty="0" err="1"/>
              <a:t>i</a:t>
            </a:r>
            <a:r>
              <a:rPr lang="en-GB" dirty="0"/>
              <a:t>, j) </a:t>
            </a:r>
            <a:r>
              <a:rPr lang="en-GB" dirty="0" err="1"/>
              <a:t>donde</a:t>
            </a:r>
            <a:r>
              <a:rPr lang="en-GB" dirty="0"/>
              <a:t> es la </a:t>
            </a:r>
            <a:r>
              <a:rPr lang="en-GB" dirty="0" err="1"/>
              <a:t>posición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filas</a:t>
            </a:r>
            <a:r>
              <a:rPr lang="en-GB" dirty="0"/>
              <a:t> y j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columnas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FEE0B-2456-4875-A077-DE59E988ABE2}"/>
              </a:ext>
            </a:extLst>
          </p:cNvPr>
          <p:cNvSpPr txBox="1"/>
          <p:nvPr/>
        </p:nvSpPr>
        <p:spPr>
          <a:xfrm>
            <a:off x="1931437" y="340412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return </a:t>
            </a:r>
            <a:r>
              <a:rPr lang="en-GB" dirty="0" err="1"/>
              <a:t>oo</a:t>
            </a:r>
            <a:r>
              <a:rPr lang="en-GB" dirty="0"/>
              <a:t> if </a:t>
            </a:r>
            <a:r>
              <a:rPr lang="en-GB" dirty="0" err="1"/>
              <a:t>i</a:t>
            </a:r>
            <a:r>
              <a:rPr lang="en-GB" dirty="0"/>
              <a:t> &lt; 0 || </a:t>
            </a:r>
            <a:r>
              <a:rPr lang="en-GB" dirty="0" err="1"/>
              <a:t>i</a:t>
            </a:r>
            <a:r>
              <a:rPr lang="en-GB" dirty="0"/>
              <a:t> &gt; n </a:t>
            </a:r>
          </a:p>
          <a:p>
            <a:r>
              <a:rPr lang="en-GB" dirty="0"/>
              <a:t>return </a:t>
            </a:r>
            <a:r>
              <a:rPr lang="en-GB" dirty="0" err="1"/>
              <a:t>oo</a:t>
            </a:r>
            <a:r>
              <a:rPr lang="en-GB" dirty="0"/>
              <a:t> if j &lt; 0 || j &gt; m </a:t>
            </a:r>
          </a:p>
          <a:p>
            <a:r>
              <a:rPr lang="en-GB" dirty="0"/>
              <a:t>return X[</a:t>
            </a:r>
            <a:r>
              <a:rPr lang="en-GB" dirty="0" err="1"/>
              <a:t>i</a:t>
            </a:r>
            <a:r>
              <a:rPr lang="en-GB" dirty="0"/>
              <a:t>][j]	</a:t>
            </a:r>
            <a:r>
              <a:rPr lang="en-GB" dirty="0" err="1"/>
              <a:t>i</a:t>
            </a:r>
            <a:r>
              <a:rPr lang="en-GB" dirty="0"/>
              <a:t> == n-1 &amp;&amp; j == m-1</a:t>
            </a:r>
          </a:p>
          <a:p>
            <a:r>
              <a:rPr lang="en-GB" dirty="0"/>
              <a:t>return min(f(i+1, j) + X[</a:t>
            </a:r>
            <a:r>
              <a:rPr lang="en-GB" dirty="0" err="1"/>
              <a:t>i</a:t>
            </a:r>
            <a:r>
              <a:rPr lang="en-GB" dirty="0"/>
              <a:t>][j], f(</a:t>
            </a:r>
            <a:r>
              <a:rPr lang="en-GB" dirty="0" err="1"/>
              <a:t>i</a:t>
            </a:r>
            <a:r>
              <a:rPr lang="en-GB" dirty="0"/>
              <a:t>, j+1) + X[</a:t>
            </a:r>
            <a:r>
              <a:rPr lang="en-GB" dirty="0" err="1"/>
              <a:t>i</a:t>
            </a:r>
            <a:r>
              <a:rPr lang="en-GB" dirty="0"/>
              <a:t>][j])</a:t>
            </a:r>
          </a:p>
        </p:txBody>
      </p:sp>
    </p:spTree>
    <p:extLst>
      <p:ext uri="{BB962C8B-B14F-4D97-AF65-F5344CB8AC3E}">
        <p14:creationId xmlns:p14="http://schemas.microsoft.com/office/powerpoint/2010/main" val="296377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0DEB-7D67-4341-82C7-398B93D0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¿</a:t>
            </a: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reconstruir</a:t>
            </a:r>
            <a:r>
              <a:rPr lang="en-GB" dirty="0"/>
              <a:t> el </a:t>
            </a:r>
            <a:r>
              <a:rPr lang="en-GB" dirty="0" err="1"/>
              <a:t>camino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89D6-48F7-4402-A78A-10792CF5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Fácil</a:t>
            </a:r>
            <a:r>
              <a:rPr lang="en-GB" dirty="0"/>
              <a:t>.</a:t>
            </a:r>
          </a:p>
          <a:p>
            <a:r>
              <a:rPr lang="en-GB" dirty="0" err="1"/>
              <a:t>Implemente</a:t>
            </a:r>
            <a:r>
              <a:rPr lang="en-GB" dirty="0"/>
              <a:t> la </a:t>
            </a:r>
            <a:r>
              <a:rPr lang="en-GB" dirty="0" err="1"/>
              <a:t>función</a:t>
            </a:r>
            <a:r>
              <a:rPr lang="en-GB" dirty="0"/>
              <a:t> </a:t>
            </a:r>
            <a:r>
              <a:rPr lang="en-GB" dirty="0" err="1"/>
              <a:t>recursiva</a:t>
            </a:r>
            <a:r>
              <a:rPr lang="en-GB" dirty="0"/>
              <a:t>.</a:t>
            </a:r>
          </a:p>
          <a:p>
            <a:r>
              <a:rPr lang="en-GB" dirty="0" err="1"/>
              <a:t>Copie</a:t>
            </a:r>
            <a:r>
              <a:rPr lang="en-GB" dirty="0"/>
              <a:t> y </a:t>
            </a:r>
            <a:r>
              <a:rPr lang="en-GB" dirty="0" err="1"/>
              <a:t>pegue</a:t>
            </a:r>
            <a:r>
              <a:rPr lang="en-GB" dirty="0"/>
              <a:t> la </a:t>
            </a:r>
            <a:r>
              <a:rPr lang="en-GB" dirty="0" err="1"/>
              <a:t>función</a:t>
            </a:r>
            <a:r>
              <a:rPr lang="en-GB" dirty="0"/>
              <a:t> </a:t>
            </a:r>
            <a:r>
              <a:rPr lang="en-GB" dirty="0" err="1"/>
              <a:t>recursiva</a:t>
            </a:r>
            <a:r>
              <a:rPr lang="en-GB" dirty="0"/>
              <a:t>.</a:t>
            </a:r>
          </a:p>
          <a:p>
            <a:r>
              <a:rPr lang="en-GB" dirty="0"/>
              <a:t>La </a:t>
            </a:r>
            <a:r>
              <a:rPr lang="en-GB" dirty="0" err="1"/>
              <a:t>función</a:t>
            </a:r>
            <a:r>
              <a:rPr lang="en-GB" dirty="0"/>
              <a:t>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llamarse</a:t>
            </a:r>
            <a:r>
              <a:rPr lang="en-GB" dirty="0"/>
              <a:t> build</a:t>
            </a:r>
          </a:p>
          <a:p>
            <a:r>
              <a:rPr lang="en-GB" dirty="0"/>
              <a:t>Lo que </a:t>
            </a:r>
            <a:r>
              <a:rPr lang="en-GB" dirty="0" err="1"/>
              <a:t>vamos</a:t>
            </a:r>
            <a:r>
              <a:rPr lang="en-GB" dirty="0"/>
              <a:t> a </a:t>
            </a:r>
            <a:r>
              <a:rPr lang="en-GB" dirty="0" err="1"/>
              <a:t>hacer</a:t>
            </a:r>
            <a:r>
              <a:rPr lang="en-GB" dirty="0"/>
              <a:t> es usar el </a:t>
            </a:r>
            <a:r>
              <a:rPr lang="en-GB" dirty="0" err="1"/>
              <a:t>dp</a:t>
            </a:r>
            <a:r>
              <a:rPr lang="en-GB" dirty="0"/>
              <a:t> y </a:t>
            </a:r>
            <a:r>
              <a:rPr lang="en-GB" dirty="0" err="1"/>
              <a:t>mirar</a:t>
            </a:r>
            <a:r>
              <a:rPr lang="en-GB" dirty="0"/>
              <a:t> </a:t>
            </a:r>
            <a:r>
              <a:rPr lang="en-GB" dirty="0" err="1"/>
              <a:t>cual</a:t>
            </a:r>
            <a:r>
              <a:rPr lang="en-GB" dirty="0"/>
              <a:t> </a:t>
            </a:r>
            <a:r>
              <a:rPr lang="en-GB" dirty="0" err="1"/>
              <a:t>opción</a:t>
            </a:r>
            <a:r>
              <a:rPr lang="en-GB" dirty="0"/>
              <a:t> se </a:t>
            </a:r>
            <a:r>
              <a:rPr lang="en-GB" dirty="0" err="1"/>
              <a:t>seleccionó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17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0DEB-7D67-4341-82C7-398B93D0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89D6-48F7-4402-A78A-10792CF5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Dadas dos </a:t>
            </a:r>
            <a:r>
              <a:rPr lang="en-GB" dirty="0" err="1"/>
              <a:t>cadenas</a:t>
            </a:r>
            <a:r>
              <a:rPr lang="en-GB" dirty="0"/>
              <a:t> </a:t>
            </a:r>
            <a:r>
              <a:rPr lang="en-GB" dirty="0" err="1"/>
              <a:t>determinar</a:t>
            </a:r>
            <a:r>
              <a:rPr lang="en-GB" dirty="0"/>
              <a:t> la </a:t>
            </a:r>
            <a:r>
              <a:rPr lang="en-GB" dirty="0" err="1"/>
              <a:t>longitud</a:t>
            </a:r>
            <a:r>
              <a:rPr lang="en-GB" dirty="0"/>
              <a:t> de la </a:t>
            </a:r>
            <a:r>
              <a:rPr lang="en-GB" dirty="0" err="1"/>
              <a:t>subsecuencia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larga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 = </a:t>
            </a:r>
            <a:r>
              <a:rPr lang="en-GB" dirty="0" err="1"/>
              <a:t>anitalava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 = </a:t>
            </a:r>
            <a:r>
              <a:rPr lang="en-GB" dirty="0" err="1"/>
              <a:t>atnivaac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Salida: </a:t>
            </a:r>
            <a:r>
              <a:rPr lang="en-GB" dirty="0" err="1"/>
              <a:t>aniaa</a:t>
            </a:r>
            <a:r>
              <a:rPr lang="en-GB" dirty="0"/>
              <a:t> (5)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¿</a:t>
            </a:r>
            <a:r>
              <a:rPr lang="en-GB" dirty="0" err="1"/>
              <a:t>Cuales</a:t>
            </a:r>
            <a:r>
              <a:rPr lang="en-GB" dirty="0"/>
              <a:t> son los </a:t>
            </a:r>
            <a:r>
              <a:rPr lang="en-GB" dirty="0" err="1"/>
              <a:t>estados</a:t>
            </a:r>
            <a:r>
              <a:rPr lang="en-GB" dirty="0"/>
              <a:t> de la </a:t>
            </a:r>
            <a:r>
              <a:rPr lang="en-GB" dirty="0" err="1"/>
              <a:t>función</a:t>
            </a:r>
            <a:r>
              <a:rPr lang="en-GB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88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0DEB-7D67-4341-82C7-398B93D0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LCS: </a:t>
            </a:r>
            <a:r>
              <a:rPr lang="en-GB" dirty="0" err="1"/>
              <a:t>Estados</a:t>
            </a:r>
            <a:r>
              <a:rPr lang="en-GB" dirty="0"/>
              <a:t> de la </a:t>
            </a:r>
            <a:r>
              <a:rPr lang="en-GB" dirty="0" err="1"/>
              <a:t>función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89D6-48F7-4402-A78A-10792CF5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Posiciones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, j de la </a:t>
            </a:r>
            <a:r>
              <a:rPr lang="en-GB" dirty="0" err="1"/>
              <a:t>cadena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78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0DEB-7D67-4341-82C7-398B93D0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LCS: </a:t>
            </a:r>
            <a:r>
              <a:rPr lang="en-GB" dirty="0" err="1"/>
              <a:t>Estados</a:t>
            </a:r>
            <a:r>
              <a:rPr lang="en-GB" dirty="0"/>
              <a:t> de la </a:t>
            </a:r>
            <a:r>
              <a:rPr lang="en-GB" dirty="0" err="1"/>
              <a:t>función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89D6-48F7-4402-A78A-10792CF5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Posiciones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, j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cadena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0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a.len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0 </a:t>
            </a:r>
            <a:r>
              <a:rPr lang="en-GB" dirty="0" err="1"/>
              <a:t>si</a:t>
            </a:r>
            <a:r>
              <a:rPr lang="en-GB" dirty="0"/>
              <a:t> j = b.len-1</a:t>
            </a:r>
          </a:p>
          <a:p>
            <a:pPr marL="0" indent="0">
              <a:buNone/>
            </a:pPr>
            <a:r>
              <a:rPr lang="en-GB" dirty="0"/>
              <a:t>1 + f(i+1, j+1) </a:t>
            </a:r>
            <a:r>
              <a:rPr lang="en-GB" dirty="0" err="1"/>
              <a:t>si</a:t>
            </a:r>
            <a:r>
              <a:rPr lang="en-GB" dirty="0"/>
              <a:t> ai == </a:t>
            </a:r>
            <a:r>
              <a:rPr lang="en-GB" dirty="0" err="1"/>
              <a:t>bj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max(f(i+1, j), f(</a:t>
            </a:r>
            <a:r>
              <a:rPr lang="en-GB" dirty="0" err="1"/>
              <a:t>i</a:t>
            </a:r>
            <a:r>
              <a:rPr lang="en-GB" dirty="0"/>
              <a:t>, j+1)) ---</a:t>
            </a:r>
          </a:p>
        </p:txBody>
      </p:sp>
    </p:spTree>
    <p:extLst>
      <p:ext uri="{BB962C8B-B14F-4D97-AF65-F5344CB8AC3E}">
        <p14:creationId xmlns:p14="http://schemas.microsoft.com/office/powerpoint/2010/main" val="399121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385</Words>
  <Application>Microsoft Office PowerPoint</Application>
  <PresentationFormat>On-screen Show (4:3)</PresentationFormat>
  <Paragraphs>106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¿Cómo reconstruir el camino?</vt:lpstr>
      <vt:lpstr>Problema</vt:lpstr>
      <vt:lpstr>LCS: Estados de la función</vt:lpstr>
      <vt:lpstr>LCS: Estados de la función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Arles</cp:lastModifiedBy>
  <cp:revision>240</cp:revision>
  <dcterms:created xsi:type="dcterms:W3CDTF">2011-01-19T03:22:36Z</dcterms:created>
  <dcterms:modified xsi:type="dcterms:W3CDTF">2020-11-18T17:52:00Z</dcterms:modified>
</cp:coreProperties>
</file>