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77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93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293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32" y="5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1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7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opcoder.com/community/competitive-programming/tutorials/binary-sear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binaria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774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Funciones Monotónicas!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DD92F-B9D0-4570-82AC-13782E7547DB}"/>
              </a:ext>
            </a:extLst>
          </p:cNvPr>
          <p:cNvSpPr txBox="1"/>
          <p:nvPr/>
        </p:nvSpPr>
        <p:spPr>
          <a:xfrm>
            <a:off x="275208" y="1861559"/>
            <a:ext cx="86113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04041"/>
                </a:solidFill>
                <a:effectLst/>
                <a:latin typeface="Roboto"/>
              </a:rPr>
              <a:t>Main theorem: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binary search can be used if and only if for all x in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S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,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(x) implies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(y) for all y &gt; 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¬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(x) implies ¬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(y) for all y &lt; x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72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https://www.topcoder.com/community/competitive-programming/tutorials/binary-search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uno de los algoritmos fundamentales en ciencias de la computación.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Posee varias aplicaciones: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un valor en una secuencia ordenada.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la posición  de un elemento en un  arreglo muy rápido.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BEA06-DCD7-490E-BBF4-768DFB55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4033785"/>
            <a:ext cx="8829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Arreglos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395C-EEF9-4BDF-9BBF-E3130F2AD38F}"/>
              </a:ext>
            </a:extLst>
          </p:cNvPr>
          <p:cNvSpPr txBox="1"/>
          <p:nvPr/>
        </p:nvSpPr>
        <p:spPr>
          <a:xfrm>
            <a:off x="443883" y="1723059"/>
            <a:ext cx="7741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59EC92-0E7D-4798-9BDA-C7CA031F1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31987"/>
              </p:ext>
            </p:extLst>
          </p:nvPr>
        </p:nvGraphicFramePr>
        <p:xfrm>
          <a:off x="1219200" y="2766450"/>
          <a:ext cx="67056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6163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5603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2368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898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799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5609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1001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872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2496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380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74414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>
                          <a:effectLst/>
                        </a:rPr>
                        <a:t>val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40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 err="1">
                          <a:effectLst/>
                        </a:rPr>
                        <a:t>pos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6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7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8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9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64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9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Arreglos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395C-EEF9-4BDF-9BBF-E3130F2AD38F}"/>
              </a:ext>
            </a:extLst>
          </p:cNvPr>
          <p:cNvSpPr txBox="1"/>
          <p:nvPr/>
        </p:nvSpPr>
        <p:spPr>
          <a:xfrm>
            <a:off x="443883" y="1723059"/>
            <a:ext cx="7741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59EC92-0E7D-4798-9BDA-C7CA031F172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766450"/>
          <a:ext cx="67056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6163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5603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2368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898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799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5609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1001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872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2496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380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74414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>
                          <a:effectLst/>
                        </a:rPr>
                        <a:t>val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40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 err="1">
                          <a:effectLst/>
                        </a:rPr>
                        <a:t>pos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6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7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8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9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6492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ED3BD3-4E6C-482C-A898-8AB793AFFA43}"/>
              </a:ext>
            </a:extLst>
          </p:cNvPr>
          <p:cNvSpPr txBox="1"/>
          <p:nvPr/>
        </p:nvSpPr>
        <p:spPr>
          <a:xfrm>
            <a:off x="602694" y="4065973"/>
            <a:ext cx="45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buscar</a:t>
            </a:r>
            <a:r>
              <a:rPr lang="en-GB" dirty="0"/>
              <a:t> la </a:t>
            </a:r>
            <a:r>
              <a:rPr lang="en-GB" dirty="0" err="1"/>
              <a:t>primera</a:t>
            </a:r>
            <a:r>
              <a:rPr lang="en-GB" dirty="0"/>
              <a:t> </a:t>
            </a:r>
            <a:r>
              <a:rPr lang="en-GB" dirty="0" err="1"/>
              <a:t>ocurrencia</a:t>
            </a:r>
            <a:r>
              <a:rPr lang="en-GB" dirty="0"/>
              <a:t> de 3</a:t>
            </a:r>
          </a:p>
        </p:txBody>
      </p:sp>
    </p:spTree>
    <p:extLst>
      <p:ext uri="{BB962C8B-B14F-4D97-AF65-F5344CB8AC3E}">
        <p14:creationId xmlns:p14="http://schemas.microsoft.com/office/powerpoint/2010/main" val="41012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Arreglos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395C-EEF9-4BDF-9BBF-E3130F2AD38F}"/>
              </a:ext>
            </a:extLst>
          </p:cNvPr>
          <p:cNvSpPr txBox="1"/>
          <p:nvPr/>
        </p:nvSpPr>
        <p:spPr>
          <a:xfrm>
            <a:off x="443883" y="1723059"/>
            <a:ext cx="7741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59EC92-0E7D-4798-9BDA-C7CA031F172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766450"/>
          <a:ext cx="67056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6163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5603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2368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898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799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5609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1001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872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2496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380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74414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>
                          <a:effectLst/>
                        </a:rPr>
                        <a:t>val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40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 err="1">
                          <a:effectLst/>
                        </a:rPr>
                        <a:t>pos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6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7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8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9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6492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ED3BD3-4E6C-482C-A898-8AB793AFFA43}"/>
              </a:ext>
            </a:extLst>
          </p:cNvPr>
          <p:cNvSpPr txBox="1"/>
          <p:nvPr/>
        </p:nvSpPr>
        <p:spPr>
          <a:xfrm>
            <a:off x="602694" y="4065973"/>
            <a:ext cx="57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buscar</a:t>
            </a:r>
            <a:r>
              <a:rPr lang="en-GB" dirty="0"/>
              <a:t> la </a:t>
            </a:r>
            <a:r>
              <a:rPr lang="en-GB" dirty="0" err="1"/>
              <a:t>primera</a:t>
            </a:r>
            <a:r>
              <a:rPr lang="en-GB" dirty="0"/>
              <a:t> </a:t>
            </a:r>
            <a:r>
              <a:rPr lang="en-GB" dirty="0" err="1"/>
              <a:t>ocurrencia</a:t>
            </a:r>
            <a:r>
              <a:rPr lang="en-GB" dirty="0"/>
              <a:t> de 3, </a:t>
            </a:r>
            <a:r>
              <a:rPr lang="en-GB" dirty="0" err="1"/>
              <a:t>respuesta</a:t>
            </a:r>
            <a:r>
              <a:rPr lang="en-GB" dirty="0"/>
              <a:t> 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48AA5D-1C83-42D6-9A9A-3F3D4F93DFC3}"/>
              </a:ext>
            </a:extLst>
          </p:cNvPr>
          <p:cNvSpPr/>
          <p:nvPr/>
        </p:nvSpPr>
        <p:spPr>
          <a:xfrm>
            <a:off x="3275860" y="2095130"/>
            <a:ext cx="221942" cy="5204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Arreglos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395C-EEF9-4BDF-9BBF-E3130F2AD38F}"/>
              </a:ext>
            </a:extLst>
          </p:cNvPr>
          <p:cNvSpPr txBox="1"/>
          <p:nvPr/>
        </p:nvSpPr>
        <p:spPr>
          <a:xfrm>
            <a:off x="443883" y="1723059"/>
            <a:ext cx="7741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bound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59EC92-0E7D-4798-9BDA-C7CA031F172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766450"/>
          <a:ext cx="67056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06163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5603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2368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2898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799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5609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1001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872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2496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380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74414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>
                          <a:effectLst/>
                        </a:rPr>
                        <a:t>val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40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b="1" u="none" strike="noStrike" dirty="0" err="1">
                          <a:effectLst/>
                        </a:rPr>
                        <a:t>pos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1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2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3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4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5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6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7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8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>
                          <a:effectLst/>
                        </a:rPr>
                        <a:t>9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6492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ED3BD3-4E6C-482C-A898-8AB793AFFA43}"/>
              </a:ext>
            </a:extLst>
          </p:cNvPr>
          <p:cNvSpPr txBox="1"/>
          <p:nvPr/>
        </p:nvSpPr>
        <p:spPr>
          <a:xfrm>
            <a:off x="602694" y="4065973"/>
            <a:ext cx="55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quiere</a:t>
            </a:r>
            <a:r>
              <a:rPr lang="en-GB" dirty="0"/>
              <a:t> </a:t>
            </a:r>
            <a:r>
              <a:rPr lang="en-GB" dirty="0" err="1"/>
              <a:t>buscar</a:t>
            </a:r>
            <a:r>
              <a:rPr lang="en-GB" dirty="0"/>
              <a:t> la </a:t>
            </a:r>
            <a:r>
              <a:rPr lang="en-GB" dirty="0" err="1"/>
              <a:t>última</a:t>
            </a:r>
            <a:r>
              <a:rPr lang="en-GB" dirty="0"/>
              <a:t> </a:t>
            </a:r>
            <a:r>
              <a:rPr lang="en-GB" dirty="0" err="1"/>
              <a:t>ocurrencia</a:t>
            </a:r>
            <a:r>
              <a:rPr lang="en-GB" dirty="0"/>
              <a:t> de 4, </a:t>
            </a:r>
            <a:r>
              <a:rPr lang="en-GB" dirty="0" err="1"/>
              <a:t>respuesta</a:t>
            </a:r>
            <a:r>
              <a:rPr lang="en-GB" dirty="0"/>
              <a:t> 8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48AA5D-1C83-42D6-9A9A-3F3D4F93DFC3}"/>
              </a:ext>
            </a:extLst>
          </p:cNvPr>
          <p:cNvSpPr/>
          <p:nvPr/>
        </p:nvSpPr>
        <p:spPr>
          <a:xfrm>
            <a:off x="6320901" y="1955149"/>
            <a:ext cx="221942" cy="5204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774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Funciones Monotónicas!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DD92F-B9D0-4570-82AC-13782E7547DB}"/>
              </a:ext>
            </a:extLst>
          </p:cNvPr>
          <p:cNvSpPr txBox="1"/>
          <p:nvPr/>
        </p:nvSpPr>
        <p:spPr>
          <a:xfrm>
            <a:off x="275208" y="1861559"/>
            <a:ext cx="8611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04041"/>
                </a:solidFill>
                <a:effectLst/>
                <a:latin typeface="Roboto"/>
              </a:rPr>
              <a:t>Main theorem: 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Consider a predicate 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 defined over some ordered set 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S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 (the search space). The search space consists of candidate solutions to the problem. In this article, a predicate is a function which returns a </a:t>
            </a:r>
            <a:r>
              <a:rPr lang="en-US" sz="2800" b="0" i="0" dirty="0" err="1">
                <a:solidFill>
                  <a:srgbClr val="404041"/>
                </a:solidFill>
                <a:effectLst/>
                <a:latin typeface="Roboto"/>
              </a:rPr>
              <a:t>boolean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 value, true or false (we’ll also use 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yes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 and 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no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 as </a:t>
            </a:r>
            <a:r>
              <a:rPr lang="en-US" sz="2800" b="0" i="0" dirty="0" err="1">
                <a:solidFill>
                  <a:srgbClr val="404041"/>
                </a:solidFill>
                <a:effectLst/>
                <a:latin typeface="Roboto"/>
              </a:rPr>
              <a:t>boolean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 values). We use the predicate to verify if a candidate solution is legal (does not violate some constraint) according to the definition of the problem.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833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774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Funciones Monotónicas!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DD92F-B9D0-4570-82AC-13782E7547DB}"/>
              </a:ext>
            </a:extLst>
          </p:cNvPr>
          <p:cNvSpPr txBox="1"/>
          <p:nvPr/>
        </p:nvSpPr>
        <p:spPr>
          <a:xfrm>
            <a:off x="275208" y="1861559"/>
            <a:ext cx="86113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04041"/>
                </a:solidFill>
                <a:effectLst/>
                <a:latin typeface="Roboto"/>
              </a:rPr>
              <a:t>Main theorem: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binary search can be used if and only if for all x in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S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,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(x) implies </a:t>
            </a:r>
            <a:r>
              <a:rPr lang="en-US" sz="280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i="0" dirty="0">
                <a:solidFill>
                  <a:srgbClr val="404041"/>
                </a:solidFill>
                <a:effectLst/>
                <a:latin typeface="Roboto"/>
              </a:rPr>
              <a:t>(y) for all y &gt; 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¬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(x) implies ¬</a:t>
            </a:r>
            <a:r>
              <a:rPr lang="en-US" sz="2800" b="0" i="1" dirty="0">
                <a:solidFill>
                  <a:srgbClr val="404041"/>
                </a:solidFill>
                <a:effectLst/>
                <a:latin typeface="Roboto"/>
              </a:rPr>
              <a:t>p</a:t>
            </a:r>
            <a:r>
              <a:rPr lang="en-US" sz="2800" b="0" i="0" dirty="0">
                <a:solidFill>
                  <a:srgbClr val="404041"/>
                </a:solidFill>
                <a:effectLst/>
                <a:latin typeface="Roboto"/>
              </a:rPr>
              <a:t>(y) for all y &lt; x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5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7741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 en Funciones Monotónicas!</a:t>
            </a:r>
          </a:p>
          <a:p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CEF44B-6A2A-48B9-B6F0-483FBF29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90552"/>
              </p:ext>
            </p:extLst>
          </p:nvPr>
        </p:nvGraphicFramePr>
        <p:xfrm>
          <a:off x="358559" y="5412299"/>
          <a:ext cx="8229595" cy="365760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17465202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43978632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56257928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0767176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52625622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3863297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02813559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1689971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42850439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2173522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466978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626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A25143-A29C-40C7-B0F4-9AD3A56B390D}"/>
              </a:ext>
            </a:extLst>
          </p:cNvPr>
          <p:cNvSpPr txBox="1"/>
          <p:nvPr/>
        </p:nvSpPr>
        <p:spPr>
          <a:xfrm>
            <a:off x="457202" y="1823808"/>
            <a:ext cx="6209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404041"/>
                </a:solidFill>
                <a:effectLst/>
                <a:latin typeface="Roboto"/>
              </a:rPr>
              <a:t>Main theorem translation:</a:t>
            </a:r>
          </a:p>
          <a:p>
            <a:endParaRPr lang="en-US" b="1" dirty="0">
              <a:solidFill>
                <a:srgbClr val="404041"/>
              </a:solidFill>
              <a:latin typeface="Roboto"/>
            </a:endParaRPr>
          </a:p>
          <a:p>
            <a:r>
              <a:rPr lang="en-US" b="0" i="0" dirty="0">
                <a:solidFill>
                  <a:srgbClr val="404041"/>
                </a:solidFill>
                <a:effectLst/>
                <a:latin typeface="Roboto"/>
              </a:rPr>
              <a:t>If we take the sample sequence from before:</a:t>
            </a:r>
            <a:endParaRPr lang="en-US" sz="1800" b="1" i="0" dirty="0">
              <a:solidFill>
                <a:srgbClr val="404041"/>
              </a:solidFill>
              <a:effectLst/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ABC1E-CEBA-4CF4-89B2-584B803B9ED3}"/>
              </a:ext>
            </a:extLst>
          </p:cNvPr>
          <p:cNvSpPr txBox="1"/>
          <p:nvPr/>
        </p:nvSpPr>
        <p:spPr>
          <a:xfrm>
            <a:off x="395056" y="36185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1"/>
                </a:solidFill>
                <a:effectLst/>
                <a:latin typeface="Roboto"/>
              </a:rPr>
              <a:t>With the search space (indices):</a:t>
            </a: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36F6CD-5275-43AC-B158-BDF5DB1D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44918"/>
              </p:ext>
            </p:extLst>
          </p:nvPr>
        </p:nvGraphicFramePr>
        <p:xfrm>
          <a:off x="457202" y="4214813"/>
          <a:ext cx="8229595" cy="365760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348676001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63510871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7242187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68033079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773678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3758931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23819448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69860463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91056161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8068782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25302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7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8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9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10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11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169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62F8D-2874-485A-BA27-01314A2C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8773"/>
              </p:ext>
            </p:extLst>
          </p:nvPr>
        </p:nvGraphicFramePr>
        <p:xfrm>
          <a:off x="358558" y="2963052"/>
          <a:ext cx="8229595" cy="365760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28183935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59099693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46160107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70289492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54284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19054411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0289345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95824008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24587624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482554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783980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13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19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22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41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55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68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72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81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404041"/>
                          </a:solidFill>
                          <a:effectLst/>
                          <a:latin typeface="Roboto"/>
                        </a:rPr>
                        <a:t>98</a:t>
                      </a:r>
                    </a:p>
                  </a:txBody>
                  <a:tcPr marL="190500" marR="1905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213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12BBF-1BB3-4409-B772-76F6388469CB}"/>
              </a:ext>
            </a:extLst>
          </p:cNvPr>
          <p:cNvSpPr txBox="1"/>
          <p:nvPr/>
        </p:nvSpPr>
        <p:spPr>
          <a:xfrm>
            <a:off x="312445" y="4843546"/>
            <a:ext cx="649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1"/>
                </a:solidFill>
                <a:effectLst/>
                <a:latin typeface="Roboto"/>
              </a:rPr>
              <a:t>And apply our predicate (with a target value of 55) to it we get: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90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513</Words>
  <Application>Microsoft Office PowerPoint</Application>
  <PresentationFormat>On-screen Show (4:3)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LM Roman 10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186</cp:revision>
  <dcterms:created xsi:type="dcterms:W3CDTF">2011-01-19T03:22:36Z</dcterms:created>
  <dcterms:modified xsi:type="dcterms:W3CDTF">2020-09-24T15:18:22Z</dcterms:modified>
</cp:coreProperties>
</file>