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326" r:id="rId4"/>
    <p:sldId id="325" r:id="rId5"/>
    <p:sldId id="327" r:id="rId6"/>
    <p:sldId id="308" r:id="rId7"/>
    <p:sldId id="329" r:id="rId8"/>
    <p:sldId id="328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4601E56-C51C-406F-93ED-552BF39442DB}">
          <p14:sldIdLst>
            <p14:sldId id="258"/>
            <p14:sldId id="277"/>
            <p14:sldId id="326"/>
            <p14:sldId id="325"/>
            <p14:sldId id="327"/>
            <p14:sldId id="308"/>
            <p14:sldId id="329"/>
            <p14:sldId id="328"/>
          </p14:sldIdLst>
        </p14:section>
        <p14:section name="Sección sin título" id="{636F59BE-EF12-40DC-8BF3-0D895D6E77E4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9B9B9"/>
    <a:srgbClr val="DA1261"/>
    <a:srgbClr val="BA1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0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32" y="58"/>
      </p:cViewPr>
      <p:guideLst>
        <p:guide orient="horz" pos="2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AB538-628E-104D-8583-83FBDA663EAD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23DF9-DA97-0C44-B7A0-AB7B1AA6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2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45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23DF9-DA97-0C44-B7A0-AB7B1AA67F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4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4BA9E8-2E38-448B-AD67-A10B0C0F1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08" y="2130425"/>
            <a:ext cx="7772400" cy="1470025"/>
          </a:xfrm>
        </p:spPr>
        <p:txBody>
          <a:bodyPr/>
          <a:lstStyle>
            <a:lvl1pPr algn="r">
              <a:defRPr lang="es-ES_tradnl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8031" y="3926254"/>
            <a:ext cx="6400800" cy="1752600"/>
          </a:xfrm>
        </p:spPr>
        <p:txBody>
          <a:bodyPr>
            <a:normAutofit/>
          </a:bodyPr>
          <a:lstStyle>
            <a:lvl1pPr marL="0" indent="0" algn="r" defTabSz="457200" rtl="0" eaLnBrk="1" latinLnBrk="0" hangingPunct="1">
              <a:buNone/>
              <a:defRPr lang="en-US" sz="1800" kern="1200" dirty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A6D51B-7B8D-425D-B23D-E6EE4022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893"/>
          </a:xfrm>
        </p:spPr>
        <p:txBody>
          <a:bodyPr/>
          <a:lstStyle>
            <a:lvl1pPr algn="l">
              <a:defRPr lang="es-ES_tradnl"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85750" indent="-285750" algn="l" defTabSz="457200" rtl="0" eaLnBrk="1" latinLnBrk="0" hangingPunct="1"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6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49326E-5D5F-4911-B7E1-B5B46FEA160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2237"/>
            <a:ext cx="8229600" cy="801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800F-9FA6-FE45-B974-AB17141DF911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C48-3B0D-0E40-B128-48F0988DB1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es-ES_tradnl" sz="28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es-ES_tradnl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400" i="1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.bitsrc.io/the-art-of-bitmasking-ec58ab1b4c0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4551" y="3160037"/>
            <a:ext cx="7029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Recursividad, Subconjuntos </a:t>
            </a:r>
            <a:r>
              <a:rPr lang="es-CO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y Permutaciones</a:t>
            </a:r>
          </a:p>
          <a:p>
            <a:pPr algn="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s-CO" dirty="0">
                <a:solidFill>
                  <a:srgbClr val="595959"/>
                </a:solidFill>
              </a:rPr>
              <a:t>Arles Rodríguez</a:t>
            </a:r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endParaRPr lang="es-CO" sz="2400" baseline="30000" dirty="0">
              <a:solidFill>
                <a:srgbClr val="595959"/>
              </a:solidFill>
            </a:endParaRPr>
          </a:p>
          <a:p>
            <a:pPr algn="r"/>
            <a:r>
              <a:rPr lang="es-CO" sz="2400" baseline="30000" dirty="0">
                <a:solidFill>
                  <a:srgbClr val="595959"/>
                </a:solidFill>
              </a:rPr>
              <a:t>arlese.rodriguezp@konradlorenz.edu.co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4E333-D411-4ACC-A776-CA6AC28172FC}"/>
              </a:ext>
            </a:extLst>
          </p:cNvPr>
          <p:cNvSpPr txBox="1"/>
          <p:nvPr/>
        </p:nvSpPr>
        <p:spPr>
          <a:xfrm>
            <a:off x="0" y="6519446"/>
            <a:ext cx="3639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Semillero de Maratones de Programación</a:t>
            </a:r>
            <a:endParaRPr lang="es-CO" sz="1600" i="1" baseline="300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29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todos los subconjuntos de un conjunto dado de n elementos.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 </a:t>
            </a:r>
            <a:r>
              <a:rPr lang="en-GB" dirty="0">
                <a:latin typeface="VbtkdcVklljwMwqvkySrddyfQbjkbhWqqyqvTimes-Roman"/>
              </a:rPr>
              <a:t>-&gt; </a:t>
            </a:r>
            <a:r>
              <a:rPr lang="en-GB" sz="1800" b="0" i="0" u="none" strike="noStrike" baseline="0" dirty="0">
                <a:latin typeface="RfvntxYvhtxvMqjjmdQbnqbdBqhbsrPbxhkqMTSYN"/>
              </a:rPr>
              <a:t>∅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GB" sz="1800" b="0" i="0" u="none" strike="noStrike" baseline="0" dirty="0">
                <a:latin typeface="RfvntxYvhtxvMqjjmdQbnqbdBqhbsrPbxhkqMTSYN"/>
              </a:rPr>
              <a:t>{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</a:t>
            </a:r>
            <a:r>
              <a:rPr lang="en-GB" sz="1800" b="0" i="1" u="none" strike="noStrike" baseline="0" dirty="0">
                <a:latin typeface="PdrmcxGtnrrbXlkjjkTnjlyqMjbvnfBdpklpMTMI"/>
              </a:rPr>
              <a:t>,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</a:t>
            </a:r>
            <a:r>
              <a:rPr lang="en-GB" sz="1800" b="0" i="0" u="none" strike="noStrike" baseline="0" dirty="0">
                <a:latin typeface="RfvntxYvhtxvMqjjmdQbnqbdBqhbsrPbxhkqMTSYN"/>
              </a:rPr>
              <a:t>}</a:t>
            </a:r>
            <a:r>
              <a:rPr lang="en-GB" sz="1800" b="0" i="0" u="none" strike="noStrike" baseline="0" dirty="0">
                <a:latin typeface="VbtkdcVklljwMwqvkySrddyfQbjkbhWqqyqvTimes-Roman"/>
              </a:rPr>
              <a:t>.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BBF0A-ABD0-4C4C-91D3-3578D8D27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30" y="3259399"/>
            <a:ext cx="4791075" cy="3162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F787E3-AE66-467C-99F4-68BC68D7C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2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432" y="1579602"/>
            <a:ext cx="78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  <a:p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sz="1800" b="0" i="0" u="none" strike="noStrike" baseline="0" dirty="0">
                <a:latin typeface="RfvntxYvhtxvMqjjmdQbnqbdBqhbsrPbxhkqMTSYN"/>
              </a:rPr>
              <a:t>{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0" u="none" strike="noStrike" baseline="0" dirty="0">
                <a:latin typeface="RfvntxYvhtxvMqjjmdQbnqbdBqhbsrPbxhkqMTSYN"/>
              </a:rPr>
              <a:t>} </a:t>
            </a:r>
            <a:r>
              <a:rPr lang="en-US" sz="1800" b="0" i="0" u="none" strike="noStrike" baseline="0" dirty="0">
                <a:latin typeface="VbtkdcVklljwMwqvkySrddyfQbjkbhWqqyqvTimes-Roman"/>
                <a:sym typeface="Wingdings" panose="05000000000000000000" pitchFamily="2" charset="2"/>
              </a:rPr>
              <a:t>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r>
              <a:rPr lang="en-US" sz="1800" b="0" i="0" u="none" strike="noStrike" baseline="0" dirty="0">
                <a:latin typeface="VbtkdcVklljwMwqvkySrddyfQbjkbhWqqyqvTimes-Roman"/>
              </a:rPr>
              <a:t>, and </a:t>
            </a:r>
            <a:r>
              <a:rPr lang="en-US" sz="1800" b="0" i="1" u="none" strike="noStrike" baseline="0" dirty="0">
                <a:latin typeface="PdrmcxGtnrrbXlkjjkTnjlyqMjbvnfBdpklpMTMI"/>
              </a:rPr>
              <a:t>(</a:t>
            </a:r>
            <a:r>
              <a:rPr lang="en-US" sz="1800" b="0" i="0" u="none" strike="noStrike" baseline="0" dirty="0">
                <a:latin typeface="VbtkdcVklljwMwqvkySrddyfQbjkbhWqqyqvTimes-Roman"/>
              </a:rPr>
              <a:t>3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2</a:t>
            </a:r>
            <a:r>
              <a:rPr lang="en-US" sz="1800" b="0" i="1" u="none" strike="noStrike" baseline="0" dirty="0">
                <a:latin typeface="PdrmcxGtnrrbXlkjjkTnjlyqMjbvnfBdpklpMTMI"/>
              </a:rPr>
              <a:t>,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1</a:t>
            </a:r>
            <a:r>
              <a:rPr lang="en-US" sz="1800" b="0" i="1" u="none" strike="noStrike" baseline="0" dirty="0">
                <a:latin typeface="PdrmcxGtnrrbXlkjjkTnjlyqMjbvnfBdpklpMTMI"/>
              </a:rPr>
              <a:t>)</a:t>
            </a: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777" y="1579602"/>
            <a:ext cx="787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Generar todas las permutaciones.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CE5EE-D615-416D-94EE-62BA0759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701" y="2041267"/>
            <a:ext cx="3538095" cy="46881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/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😨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295084-473C-4898-AE16-C507ADB5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9" y="4223096"/>
                <a:ext cx="1238435" cy="369332"/>
              </a:xfrm>
              <a:prstGeom prst="rect">
                <a:avLst/>
              </a:prstGeom>
              <a:blipFill>
                <a:blip r:embed="rId5"/>
                <a:stretch>
                  <a:fillRect l="-3941" t="-1166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694" y="344382"/>
            <a:ext cx="4908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Bitmasks</a:t>
            </a:r>
            <a:r>
              <a:rPr lang="es-C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304395"/>
            <a:ext cx="8324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/>
              <a:t>Solución económica en memoria para generar </a:t>
            </a:r>
            <a:r>
              <a:rPr lang="es-CO" sz="2400" dirty="0" err="1"/>
              <a:t>subsets</a:t>
            </a:r>
            <a:r>
              <a:rPr lang="es-CO" sz="2400" dirty="0"/>
              <a:t> y permutaciones.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O" sz="2400" dirty="0">
                <a:hlinkClick r:id="rId4"/>
              </a:rPr>
              <a:t>https://blog.bitsrc.io/the-art-of-bitmasking-ec58ab1b4c03</a:t>
            </a: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O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589CA2-E176-4E77-AA76-BCCE969D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" y="2556142"/>
            <a:ext cx="9023928" cy="3128949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5548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suppose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{1 2 3}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want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get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set.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(2^3)-1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, so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write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from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0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to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7 and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those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will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give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us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possible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combinations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selecting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the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3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items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. {1 2 3}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Number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Binary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Representation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0 0 0 0  {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1 0 0 1 {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2 0 1 0 { 2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3 0 1 1 { 2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4 1 0 0 {1 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5 1 0 1 {1 3}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6 1 1 0 {1 2 } 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7 1 1 1 {1 2 3}</a:t>
            </a: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In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this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way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,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have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actually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generated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all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of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our</a:t>
            </a:r>
            <a:r>
              <a:rPr kumimoji="0" lang="es-CO" altLang="es-CO" sz="1200" b="1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s-CO" altLang="es-CO" sz="1200" b="1" i="1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subsets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😎</a:t>
            </a: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1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BFD5-72EE-4731-85D4-C8F1BA78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1090-50AB-46DA-8FB9-64AF120B9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596718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&amp;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dirty="0">
                <a:latin typeface="PdrmcxGtnrrbXlkjjkTnjlyqMjbvnfBdpklpMTMI"/>
              </a:rPr>
              <a:t>-----------------</a:t>
            </a:r>
            <a:endParaRPr lang="en-GB" sz="1800" b="0" i="1" u="none" strike="noStrike" baseline="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10010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18</a:t>
            </a:r>
            <a:r>
              <a:rPr lang="en-GB" sz="1800" b="0" i="1" u="none" strike="noStrike" baseline="0" dirty="0">
                <a:latin typeface="PdrmcxGtnrrbXlkjjkTnjlyqMjbvnfBdpklpMTMI"/>
              </a:rPr>
              <a:t>) .</a:t>
            </a:r>
          </a:p>
          <a:p>
            <a:pPr marL="0" indent="0" algn="l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|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11110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81266-F4C1-49DE-8EEE-D74F2D210B44}"/>
              </a:ext>
            </a:extLst>
          </p:cNvPr>
          <p:cNvSpPr txBox="1">
            <a:spLocks/>
          </p:cNvSpPr>
          <p:nvPr/>
        </p:nvSpPr>
        <p:spPr>
          <a:xfrm>
            <a:off x="3053918" y="1600199"/>
            <a:ext cx="25967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s-ES_tradnl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lang="en-US" sz="24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10110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ˆ 11010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26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01100 </a:t>
            </a:r>
            <a:r>
              <a:rPr lang="en-GB" sz="1800" b="0" i="1" u="none" strike="noStrike" baseline="0" dirty="0">
                <a:latin typeface="PdrmcxGtnrrbXlkjjkTnjlyqMjbvnfBdpklpMTMI"/>
              </a:rPr>
              <a:t>(</a:t>
            </a:r>
            <a:r>
              <a:rPr lang="en-GB" sz="1800" b="0" i="0" u="none" strike="noStrike" baseline="0" dirty="0">
                <a:latin typeface="VbtkdcVklljwMwqvkySrddyfQbjkbhWqqyqvTimes-Roman"/>
              </a:rPr>
              <a:t>12</a:t>
            </a:r>
            <a:r>
              <a:rPr lang="en-GB" sz="1800" b="0" i="1" u="none" strike="noStrike" baseline="0" dirty="0">
                <a:latin typeface="PdrmcxGtnrrbXlkjjkTnjlyqMjbvnfBdpklpMTMI"/>
              </a:rPr>
              <a:t>)</a:t>
            </a:r>
            <a:r>
              <a:rPr lang="en-GB" sz="1800" dirty="0">
                <a:latin typeface="PdrmcxGtnrrbXlkjjkTnjlyqMjbvnfBdpklpMTMI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PdrmcxGtnrrbXlkjjkTnjlyqMjbvnfBdpklpMTMI"/>
            </a:endParaRPr>
          </a:p>
          <a:p>
            <a:pPr marL="0" indent="0" algn="l">
              <a:buNone/>
            </a:pP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29 00000000000000000000000000011101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VbtkdcVklljwMwqvkySrddyfQbjkbhWqqyqvTimes-Roman"/>
              </a:rPr>
              <a:t>~</a:t>
            </a:r>
            <a:r>
              <a:rPr lang="en-GB" sz="1800" b="0" i="1" u="none" strike="noStrike" baseline="0" dirty="0">
                <a:latin typeface="SqymprJqflmxXtxkhhTbghypMnhyxrTyfmdtTimes-Italic"/>
              </a:rPr>
              <a:t>x </a:t>
            </a:r>
            <a:r>
              <a:rPr lang="en-GB" sz="1800" b="0" i="0" u="none" strike="noStrike" baseline="0" dirty="0">
                <a:latin typeface="RfvntxYvhtxvMqjjmdQbnqbdBqhbsrPbxhkqMTSYN"/>
              </a:rPr>
              <a:t>= −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30 11111111111111111111111111100010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35B64-A9FC-4F49-8048-B8F006EDB590}"/>
              </a:ext>
            </a:extLst>
          </p:cNvPr>
          <p:cNvSpPr txBox="1"/>
          <p:nvPr/>
        </p:nvSpPr>
        <p:spPr>
          <a:xfrm>
            <a:off x="350668" y="53683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left bit 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&lt;&lt;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88A15-95C3-4051-BD15-D24AF011483B}"/>
              </a:ext>
            </a:extLst>
          </p:cNvPr>
          <p:cNvSpPr txBox="1"/>
          <p:nvPr/>
        </p:nvSpPr>
        <p:spPr>
          <a:xfrm>
            <a:off x="350668" y="62323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49 </a:t>
            </a:r>
            <a:r>
              <a:rPr lang="en-GB" sz="1800" b="0" i="1" u="none" strike="noStrike" baseline="0" dirty="0">
                <a:latin typeface="PdrmcxGtnrrbXlkjjkTnjlyqMjbvnfBdpklpMTMI"/>
              </a:rPr>
              <a:t>&gt;&gt;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3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6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6116-ABE5-42B1-83E0-D07D26A3013B}"/>
              </a:ext>
            </a:extLst>
          </p:cNvPr>
          <p:cNvSpPr txBox="1"/>
          <p:nvPr/>
        </p:nvSpPr>
        <p:spPr>
          <a:xfrm>
            <a:off x="457200" y="583388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VbtkdcVklljwMwqvkySrddyfQbjkbhWqqyqvTimes-Roman"/>
              </a:rPr>
              <a:t>14 </a:t>
            </a:r>
            <a:r>
              <a:rPr lang="en-GB" sz="1800" b="0" i="1" u="none" strike="noStrike" baseline="0" dirty="0">
                <a:latin typeface="PdrmcxGtnrrbXlkjjkTnjlyqMjbvnfBdpklpMTMI"/>
              </a:rPr>
              <a:t>&lt;&lt;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2 </a:t>
            </a:r>
            <a:r>
              <a:rPr lang="en-GB" sz="1800" b="0" i="0" u="none" strike="noStrike" baseline="0" dirty="0">
                <a:latin typeface="RfvntxYvhtxvMqjjmdQbnqbdBqhbsrPbxhkqMTSYN"/>
              </a:rPr>
              <a:t>= </a:t>
            </a:r>
            <a:r>
              <a:rPr lang="en-GB" sz="1800" b="0" i="0" u="none" strike="noStrike" baseline="0" dirty="0">
                <a:latin typeface="VbtkdcVklljwMwqvkySrddyfQbjkbhWqqyqvTimes-Roman"/>
              </a:rPr>
              <a:t>56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03414-DC08-41F6-88DA-1B8DB1100CFA}"/>
              </a:ext>
            </a:extLst>
          </p:cNvPr>
          <p:cNvSpPr txBox="1"/>
          <p:nvPr/>
        </p:nvSpPr>
        <p:spPr>
          <a:xfrm>
            <a:off x="2066277" y="576678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1" u="none" strike="noStrike" baseline="0" dirty="0">
                <a:latin typeface="SqymprJqflmxXtxkhhTbghypMnhyxrTyfmdtTimes-Italic"/>
              </a:rPr>
              <a:t>right bit</a:t>
            </a:r>
          </a:p>
          <a:p>
            <a:pPr algn="l"/>
            <a:r>
              <a:rPr lang="en-US" sz="1800" b="0" i="1" u="none" strike="noStrike" baseline="0" dirty="0">
                <a:latin typeface="SqymprJqflmxXtxkhhTbghypMnhyxrTyfmdtTimes-Italic"/>
              </a:rPr>
              <a:t>shift x </a:t>
            </a:r>
            <a:r>
              <a:rPr lang="en-US" sz="1800" b="0" i="1" u="none" strike="noStrike" baseline="0" dirty="0">
                <a:latin typeface="PdrmcxGtnrrbXlkjjkTnjlyqMjbvnfBdpklpMTMI"/>
              </a:rPr>
              <a:t>&gt;&gt;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removes the 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k </a:t>
            </a:r>
            <a:r>
              <a:rPr lang="en-US" sz="1800" b="0" i="0" u="none" strike="noStrike" baseline="0" dirty="0">
                <a:latin typeface="VbtkdcVklljwMwqvkySrddyfQbjkbhWqqyqvTimes-Roman"/>
              </a:rPr>
              <a:t>last bits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B8B5E-75CC-4668-BE8B-85428BE986EA}"/>
              </a:ext>
            </a:extLst>
          </p:cNvPr>
          <p:cNvSpPr txBox="1"/>
          <p:nvPr/>
        </p:nvSpPr>
        <p:spPr>
          <a:xfrm>
            <a:off x="5910309" y="5953404"/>
            <a:ext cx="270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SqymprJqflmxXtxkhhTbghypMnhyxrTyfmdtTimes-Italic"/>
              </a:rPr>
              <a:t>Integer o Long </a:t>
            </a:r>
            <a:r>
              <a:rPr lang="en-US" sz="1800" b="0" i="1" u="none" strike="noStrike" baseline="0" dirty="0" err="1">
                <a:latin typeface="SqymprJqflmxXtxkhhTbghypMnhyxrTyfmdtTimes-Italic"/>
              </a:rPr>
              <a:t>bitCount</a:t>
            </a:r>
            <a:r>
              <a:rPr lang="en-US" sz="1800" b="0" i="1" u="none" strike="noStrike" baseline="0" dirty="0">
                <a:latin typeface="SqymprJqflmxXtxkhhTbghypMnhyxrTyfmdtTimes-Italic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98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79BA-B504-400E-887A-74F4A063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36050-014D-4E76-91CE-55E989BE3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1) 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|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2) Unset the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= B &amp;!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3) Check if </a:t>
            </a:r>
            <a:r>
              <a:rPr lang="en-US" b="1" i="0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 bit is set: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B &amp; (1&lt;&lt;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erif-font"/>
              </a:rPr>
              <a:t>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→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if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 bit is set, we get a non-zero integer otherwise we get a zero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4) Swap the </a:t>
            </a:r>
            <a:r>
              <a:rPr lang="en-US" b="1" i="1" dirty="0" err="1">
                <a:solidFill>
                  <a:srgbClr val="292929"/>
                </a:solidFill>
                <a:effectLst/>
                <a:latin typeface="medium-content-serif-font"/>
              </a:rPr>
              <a:t>i-th</a:t>
            </a: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 item of the set: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=B ^ (1&lt;&lt;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medium-content-serif-font"/>
              </a:rPr>
              <a:t>i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)</a:t>
            </a:r>
            <a:b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</a:br>
            <a:r>
              <a:rPr lang="en-US" b="1" i="1" dirty="0">
                <a:solidFill>
                  <a:srgbClr val="292929"/>
                </a:solidFill>
                <a:effectLst/>
                <a:latin typeface="medium-content-serif-font"/>
              </a:rPr>
              <a:t>5) Turn On all the bits in a set of size ‘n’:</a:t>
            </a:r>
            <a:r>
              <a:rPr lang="en-US" b="0" i="1" dirty="0">
                <a:solidFill>
                  <a:srgbClr val="292929"/>
                </a:solidFill>
                <a:effectLst/>
                <a:latin typeface="medium-content-serif-font"/>
              </a:rPr>
              <a:t> B = (1&lt;&lt;n)-1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43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6325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066800"/>
            <a:ext cx="83820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800" dirty="0"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Thank you!</a:t>
            </a:r>
          </a:p>
          <a:p>
            <a:endParaRPr lang="en-US" sz="4800" dirty="0">
              <a:solidFill>
                <a:schemeClr val="tx2">
                  <a:lumMod val="75000"/>
                </a:schemeClr>
              </a:solidFill>
              <a:latin typeface="LM Roman 10" panose="00000500000000000000" pitchFamily="50" charset="0"/>
              <a:cs typeface="Aharoni" panose="02010803020104030203" pitchFamily="2" charset="-79"/>
            </a:endParaRPr>
          </a:p>
          <a:p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LM Roman 10" panose="00000500000000000000" pitchFamily="50" charset="0"/>
                <a:cs typeface="Aharoni" panose="02010803020104030203" pitchFamily="2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9471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598</Words>
  <Application>Microsoft Office PowerPoint</Application>
  <PresentationFormat>On-screen Show (4:3)</PresentationFormat>
  <Paragraphs>63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 Math</vt:lpstr>
      <vt:lpstr>LM Roman 10</vt:lpstr>
      <vt:lpstr>medium-content-serif-font</vt:lpstr>
      <vt:lpstr>Menlo</vt:lpstr>
      <vt:lpstr>PdrmcxGtnrrbXlkjjkTnjlyqMjbvnfBdpklpMTMI</vt:lpstr>
      <vt:lpstr>RfvntxYvhtxvMqjjmdQbnqbdBqhbsrPbxhkqMTSYN</vt:lpstr>
      <vt:lpstr>SqymprJqflmxXtxkhhTbghypMnhyxrTyfmdtTimes-Italic</vt:lpstr>
      <vt:lpstr>VbtkdcVklljwMwqvkySrddyfQbjkbhWqqyqvTimes-Roman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Duque</dc:creator>
  <cp:lastModifiedBy>Arles Ernesto Rodriguez Portela</cp:lastModifiedBy>
  <cp:revision>183</cp:revision>
  <dcterms:created xsi:type="dcterms:W3CDTF">2011-01-19T03:22:36Z</dcterms:created>
  <dcterms:modified xsi:type="dcterms:W3CDTF">2020-09-16T20:43:14Z</dcterms:modified>
</cp:coreProperties>
</file>